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5"/>
  </p:notesMasterIdLst>
  <p:handoutMasterIdLst>
    <p:handoutMasterId r:id="rId56"/>
  </p:handoutMasterIdLst>
  <p:sldIdLst>
    <p:sldId id="284" r:id="rId2"/>
    <p:sldId id="411" r:id="rId3"/>
    <p:sldId id="414" r:id="rId4"/>
    <p:sldId id="453" r:id="rId5"/>
    <p:sldId id="416" r:id="rId6"/>
    <p:sldId id="500" r:id="rId7"/>
    <p:sldId id="496" r:id="rId8"/>
    <p:sldId id="514" r:id="rId9"/>
    <p:sldId id="432" r:id="rId10"/>
    <p:sldId id="446" r:id="rId11"/>
    <p:sldId id="433" r:id="rId12"/>
    <p:sldId id="447" r:id="rId13"/>
    <p:sldId id="437" r:id="rId14"/>
    <p:sldId id="509" r:id="rId15"/>
    <p:sldId id="510" r:id="rId16"/>
    <p:sldId id="511" r:id="rId17"/>
    <p:sldId id="434" r:id="rId18"/>
    <p:sldId id="449" r:id="rId19"/>
    <p:sldId id="459" r:id="rId20"/>
    <p:sldId id="440" r:id="rId21"/>
    <p:sldId id="512" r:id="rId22"/>
    <p:sldId id="507" r:id="rId23"/>
    <p:sldId id="515" r:id="rId24"/>
    <p:sldId id="516" r:id="rId25"/>
    <p:sldId id="518" r:id="rId26"/>
    <p:sldId id="517" r:id="rId27"/>
    <p:sldId id="490" r:id="rId28"/>
    <p:sldId id="492" r:id="rId29"/>
    <p:sldId id="494" r:id="rId30"/>
    <p:sldId id="505" r:id="rId31"/>
    <p:sldId id="495" r:id="rId32"/>
    <p:sldId id="502" r:id="rId33"/>
    <p:sldId id="501" r:id="rId34"/>
    <p:sldId id="506" r:id="rId35"/>
    <p:sldId id="499" r:id="rId36"/>
    <p:sldId id="491" r:id="rId37"/>
    <p:sldId id="468" r:id="rId38"/>
    <p:sldId id="470" r:id="rId39"/>
    <p:sldId id="471" r:id="rId40"/>
    <p:sldId id="472" r:id="rId41"/>
    <p:sldId id="513" r:id="rId42"/>
    <p:sldId id="477" r:id="rId43"/>
    <p:sldId id="479" r:id="rId44"/>
    <p:sldId id="481" r:id="rId45"/>
    <p:sldId id="488" r:id="rId46"/>
    <p:sldId id="482" r:id="rId47"/>
    <p:sldId id="487" r:id="rId48"/>
    <p:sldId id="485" r:id="rId49"/>
    <p:sldId id="443" r:id="rId50"/>
    <p:sldId id="435" r:id="rId51"/>
    <p:sldId id="497" r:id="rId52"/>
    <p:sldId id="483" r:id="rId53"/>
    <p:sldId id="450" r:id="rId54"/>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FF66"/>
    <a:srgbClr val="003300"/>
    <a:srgbClr val="37A5FF"/>
    <a:srgbClr val="006600"/>
    <a:srgbClr val="E1F1DB"/>
    <a:srgbClr val="95DC40"/>
    <a:srgbClr val="BDDFAF"/>
    <a:srgbClr val="477A3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580" autoAdjust="0"/>
    <p:restoredTop sz="78382" autoAdjust="0"/>
  </p:normalViewPr>
  <p:slideViewPr>
    <p:cSldViewPr>
      <p:cViewPr varScale="1">
        <p:scale>
          <a:sx n="57" d="100"/>
          <a:sy n="57" d="100"/>
        </p:scale>
        <p:origin x="1134" y="42"/>
      </p:cViewPr>
      <p:guideLst>
        <p:guide orient="horz" pos="2160"/>
        <p:guide pos="2880"/>
      </p:guideLst>
    </p:cSldViewPr>
  </p:slideViewPr>
  <p:outlineViewPr>
    <p:cViewPr>
      <p:scale>
        <a:sx n="33" d="100"/>
        <a:sy n="33" d="100"/>
      </p:scale>
      <p:origin x="0" y="-1842"/>
    </p:cViewPr>
  </p:outlineViewPr>
  <p:notesTextViewPr>
    <p:cViewPr>
      <p:scale>
        <a:sx n="100" d="100"/>
        <a:sy n="100" d="100"/>
      </p:scale>
      <p:origin x="0" y="0"/>
    </p:cViewPr>
  </p:notesTextViewPr>
  <p:sorterViewPr>
    <p:cViewPr varScale="1">
      <p:scale>
        <a:sx n="1" d="1"/>
        <a:sy n="1" d="1"/>
      </p:scale>
      <p:origin x="0" y="-16374"/>
    </p:cViewPr>
  </p:sorterViewPr>
  <p:notesViewPr>
    <p:cSldViewPr>
      <p:cViewPr varScale="1">
        <p:scale>
          <a:sx n="69" d="100"/>
          <a:sy n="69" d="100"/>
        </p:scale>
        <p:origin x="3264"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A80E02-4D83-4827-B32A-BFB484714BF5}" type="doc">
      <dgm:prSet loTypeId="urn:microsoft.com/office/officeart/2005/8/layout/arrow4" loCatId="process" qsTypeId="urn:microsoft.com/office/officeart/2005/8/quickstyle/simple1" qsCatId="simple" csTypeId="urn:microsoft.com/office/officeart/2005/8/colors/accent1_2" csCatId="accent1" phldr="1"/>
      <dgm:spPr/>
      <dgm:t>
        <a:bodyPr/>
        <a:lstStyle/>
        <a:p>
          <a:endParaRPr lang="en-GB"/>
        </a:p>
      </dgm:t>
    </dgm:pt>
    <dgm:pt modelId="{B7DE1959-5695-4656-A037-C9D5F66DD212}">
      <dgm:prSet phldrT="[Text]"/>
      <dgm:spPr/>
      <dgm:t>
        <a:bodyPr/>
        <a:lstStyle/>
        <a:p>
          <a:r>
            <a:rPr lang="en-GB" dirty="0" smtClean="0"/>
            <a:t>For employers?</a:t>
          </a:r>
          <a:endParaRPr lang="en-GB" dirty="0"/>
        </a:p>
      </dgm:t>
    </dgm:pt>
    <dgm:pt modelId="{54F99CB0-DA4F-4404-8A2E-3198E4344924}" type="parTrans" cxnId="{D85C72B4-3DCF-480A-BEDC-EDE3918B9439}">
      <dgm:prSet/>
      <dgm:spPr/>
      <dgm:t>
        <a:bodyPr/>
        <a:lstStyle/>
        <a:p>
          <a:endParaRPr lang="en-GB"/>
        </a:p>
      </dgm:t>
    </dgm:pt>
    <dgm:pt modelId="{7AA1ADDE-A9A0-4ADE-9BC9-4D6FCFBEB924}" type="sibTrans" cxnId="{D85C72B4-3DCF-480A-BEDC-EDE3918B9439}">
      <dgm:prSet/>
      <dgm:spPr/>
      <dgm:t>
        <a:bodyPr/>
        <a:lstStyle/>
        <a:p>
          <a:endParaRPr lang="en-GB"/>
        </a:p>
      </dgm:t>
    </dgm:pt>
    <dgm:pt modelId="{C0903340-9CE0-4FCF-B7B1-06B7BA4B6327}">
      <dgm:prSet phldrT="[Text]"/>
      <dgm:spPr/>
      <dgm:t>
        <a:bodyPr/>
        <a:lstStyle/>
        <a:p>
          <a:r>
            <a:rPr lang="en-GB" dirty="0" smtClean="0"/>
            <a:t>For employees?</a:t>
          </a:r>
          <a:endParaRPr lang="en-GB" dirty="0"/>
        </a:p>
      </dgm:t>
    </dgm:pt>
    <dgm:pt modelId="{C8FAD96A-0749-4E77-8DA9-F69109CA341D}" type="parTrans" cxnId="{84861C83-9C72-4306-9846-B3D25A0F9689}">
      <dgm:prSet/>
      <dgm:spPr/>
      <dgm:t>
        <a:bodyPr/>
        <a:lstStyle/>
        <a:p>
          <a:endParaRPr lang="en-GB"/>
        </a:p>
      </dgm:t>
    </dgm:pt>
    <dgm:pt modelId="{73773167-802C-4B58-8E14-D079545B1144}" type="sibTrans" cxnId="{84861C83-9C72-4306-9846-B3D25A0F9689}">
      <dgm:prSet/>
      <dgm:spPr/>
      <dgm:t>
        <a:bodyPr/>
        <a:lstStyle/>
        <a:p>
          <a:endParaRPr lang="en-GB"/>
        </a:p>
      </dgm:t>
    </dgm:pt>
    <dgm:pt modelId="{C3EB4D5A-5C30-4255-92E4-21B0488C84C7}" type="pres">
      <dgm:prSet presAssocID="{57A80E02-4D83-4827-B32A-BFB484714BF5}" presName="compositeShape" presStyleCnt="0">
        <dgm:presLayoutVars>
          <dgm:chMax val="2"/>
          <dgm:dir/>
          <dgm:resizeHandles val="exact"/>
        </dgm:presLayoutVars>
      </dgm:prSet>
      <dgm:spPr/>
      <dgm:t>
        <a:bodyPr/>
        <a:lstStyle/>
        <a:p>
          <a:endParaRPr lang="en-GB"/>
        </a:p>
      </dgm:t>
    </dgm:pt>
    <dgm:pt modelId="{FF18190C-4A42-4132-BC1B-23B84DF5ECDB}" type="pres">
      <dgm:prSet presAssocID="{B7DE1959-5695-4656-A037-C9D5F66DD212}" presName="upArrow" presStyleLbl="node1" presStyleIdx="0" presStyleCnt="2"/>
      <dgm:spPr/>
    </dgm:pt>
    <dgm:pt modelId="{E5F2B3D3-E284-4DBE-BCE2-9796C061A0AF}" type="pres">
      <dgm:prSet presAssocID="{B7DE1959-5695-4656-A037-C9D5F66DD212}" presName="upArrowText" presStyleLbl="revTx" presStyleIdx="0" presStyleCnt="2">
        <dgm:presLayoutVars>
          <dgm:chMax val="0"/>
          <dgm:bulletEnabled val="1"/>
        </dgm:presLayoutVars>
      </dgm:prSet>
      <dgm:spPr/>
      <dgm:t>
        <a:bodyPr/>
        <a:lstStyle/>
        <a:p>
          <a:endParaRPr lang="en-GB"/>
        </a:p>
      </dgm:t>
    </dgm:pt>
    <dgm:pt modelId="{C611AFD3-9A45-45FF-AF87-2C299C953A58}" type="pres">
      <dgm:prSet presAssocID="{C0903340-9CE0-4FCF-B7B1-06B7BA4B6327}" presName="downArrow" presStyleLbl="node1" presStyleIdx="1" presStyleCnt="2"/>
      <dgm:spPr/>
    </dgm:pt>
    <dgm:pt modelId="{BD697CC1-132F-4C3A-9FA4-4338C6C5EBAA}" type="pres">
      <dgm:prSet presAssocID="{C0903340-9CE0-4FCF-B7B1-06B7BA4B6327}" presName="downArrowText" presStyleLbl="revTx" presStyleIdx="1" presStyleCnt="2">
        <dgm:presLayoutVars>
          <dgm:chMax val="0"/>
          <dgm:bulletEnabled val="1"/>
        </dgm:presLayoutVars>
      </dgm:prSet>
      <dgm:spPr/>
      <dgm:t>
        <a:bodyPr/>
        <a:lstStyle/>
        <a:p>
          <a:endParaRPr lang="en-GB"/>
        </a:p>
      </dgm:t>
    </dgm:pt>
  </dgm:ptLst>
  <dgm:cxnLst>
    <dgm:cxn modelId="{D85C72B4-3DCF-480A-BEDC-EDE3918B9439}" srcId="{57A80E02-4D83-4827-B32A-BFB484714BF5}" destId="{B7DE1959-5695-4656-A037-C9D5F66DD212}" srcOrd="0" destOrd="0" parTransId="{54F99CB0-DA4F-4404-8A2E-3198E4344924}" sibTransId="{7AA1ADDE-A9A0-4ADE-9BC9-4D6FCFBEB924}"/>
    <dgm:cxn modelId="{AA8909BD-9C95-4E94-8080-D703739514B5}" type="presOf" srcId="{B7DE1959-5695-4656-A037-C9D5F66DD212}" destId="{E5F2B3D3-E284-4DBE-BCE2-9796C061A0AF}" srcOrd="0" destOrd="0" presId="urn:microsoft.com/office/officeart/2005/8/layout/arrow4"/>
    <dgm:cxn modelId="{F4AE4E96-E5F2-4A69-A84D-0076C24FE68C}" type="presOf" srcId="{C0903340-9CE0-4FCF-B7B1-06B7BA4B6327}" destId="{BD697CC1-132F-4C3A-9FA4-4338C6C5EBAA}" srcOrd="0" destOrd="0" presId="urn:microsoft.com/office/officeart/2005/8/layout/arrow4"/>
    <dgm:cxn modelId="{84861C83-9C72-4306-9846-B3D25A0F9689}" srcId="{57A80E02-4D83-4827-B32A-BFB484714BF5}" destId="{C0903340-9CE0-4FCF-B7B1-06B7BA4B6327}" srcOrd="1" destOrd="0" parTransId="{C8FAD96A-0749-4E77-8DA9-F69109CA341D}" sibTransId="{73773167-802C-4B58-8E14-D079545B1144}"/>
    <dgm:cxn modelId="{B2B7ACD1-085E-4550-9345-C8987462EB0F}" type="presOf" srcId="{57A80E02-4D83-4827-B32A-BFB484714BF5}" destId="{C3EB4D5A-5C30-4255-92E4-21B0488C84C7}" srcOrd="0" destOrd="0" presId="urn:microsoft.com/office/officeart/2005/8/layout/arrow4"/>
    <dgm:cxn modelId="{EA989A51-B893-44DA-8FDF-78A889B1BA5E}" type="presParOf" srcId="{C3EB4D5A-5C30-4255-92E4-21B0488C84C7}" destId="{FF18190C-4A42-4132-BC1B-23B84DF5ECDB}" srcOrd="0" destOrd="0" presId="urn:microsoft.com/office/officeart/2005/8/layout/arrow4"/>
    <dgm:cxn modelId="{57B03A4F-8F05-4D80-A2AB-4179910D16A3}" type="presParOf" srcId="{C3EB4D5A-5C30-4255-92E4-21B0488C84C7}" destId="{E5F2B3D3-E284-4DBE-BCE2-9796C061A0AF}" srcOrd="1" destOrd="0" presId="urn:microsoft.com/office/officeart/2005/8/layout/arrow4"/>
    <dgm:cxn modelId="{F9978212-C3FA-4E62-B280-035183180044}" type="presParOf" srcId="{C3EB4D5A-5C30-4255-92E4-21B0488C84C7}" destId="{C611AFD3-9A45-45FF-AF87-2C299C953A58}" srcOrd="2" destOrd="0" presId="urn:microsoft.com/office/officeart/2005/8/layout/arrow4"/>
    <dgm:cxn modelId="{10628C1C-7037-435A-BF35-52E32885827B}" type="presParOf" srcId="{C3EB4D5A-5C30-4255-92E4-21B0488C84C7}" destId="{BD697CC1-132F-4C3A-9FA4-4338C6C5EBAA}" srcOrd="3" destOrd="0" presId="urn:microsoft.com/office/officeart/2005/8/layout/arrow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18190C-4A42-4132-BC1B-23B84DF5ECDB}">
      <dsp:nvSpPr>
        <dsp:cNvPr id="0" name=""/>
        <dsp:cNvSpPr/>
      </dsp:nvSpPr>
      <dsp:spPr>
        <a:xfrm>
          <a:off x="4526" y="0"/>
          <a:ext cx="2715768" cy="2172462"/>
        </a:xfrm>
        <a:prstGeom prst="upArrow">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F2B3D3-E284-4DBE-BCE2-9796C061A0AF}">
      <dsp:nvSpPr>
        <dsp:cNvPr id="0" name=""/>
        <dsp:cNvSpPr/>
      </dsp:nvSpPr>
      <dsp:spPr>
        <a:xfrm>
          <a:off x="2801767" y="0"/>
          <a:ext cx="4608576" cy="2172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6720" tIns="0" rIns="426720" bIns="426720" numCol="1" spcCol="1270" anchor="ctr" anchorCtr="0">
          <a:noAutofit/>
        </a:bodyPr>
        <a:lstStyle/>
        <a:p>
          <a:pPr lvl="0" algn="l" defTabSz="2667000">
            <a:lnSpc>
              <a:spcPct val="90000"/>
            </a:lnSpc>
            <a:spcBef>
              <a:spcPct val="0"/>
            </a:spcBef>
            <a:spcAft>
              <a:spcPct val="35000"/>
            </a:spcAft>
          </a:pPr>
          <a:r>
            <a:rPr lang="en-GB" sz="6000" kern="1200" dirty="0" smtClean="0"/>
            <a:t>For employers?</a:t>
          </a:r>
          <a:endParaRPr lang="en-GB" sz="6000" kern="1200" dirty="0"/>
        </a:p>
      </dsp:txBody>
      <dsp:txXfrm>
        <a:off x="2801767" y="0"/>
        <a:ext cx="4608576" cy="2172462"/>
      </dsp:txXfrm>
    </dsp:sp>
    <dsp:sp modelId="{C611AFD3-9A45-45FF-AF87-2C299C953A58}">
      <dsp:nvSpPr>
        <dsp:cNvPr id="0" name=""/>
        <dsp:cNvSpPr/>
      </dsp:nvSpPr>
      <dsp:spPr>
        <a:xfrm>
          <a:off x="819256" y="2353500"/>
          <a:ext cx="2715768" cy="2172462"/>
        </a:xfrm>
        <a:prstGeom prst="downArrow">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697CC1-132F-4C3A-9FA4-4338C6C5EBAA}">
      <dsp:nvSpPr>
        <dsp:cNvPr id="0" name=""/>
        <dsp:cNvSpPr/>
      </dsp:nvSpPr>
      <dsp:spPr>
        <a:xfrm>
          <a:off x="3616497" y="2353500"/>
          <a:ext cx="4608576" cy="2172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6720" tIns="0" rIns="426720" bIns="426720" numCol="1" spcCol="1270" anchor="ctr" anchorCtr="0">
          <a:noAutofit/>
        </a:bodyPr>
        <a:lstStyle/>
        <a:p>
          <a:pPr lvl="0" algn="l" defTabSz="2667000">
            <a:lnSpc>
              <a:spcPct val="90000"/>
            </a:lnSpc>
            <a:spcBef>
              <a:spcPct val="0"/>
            </a:spcBef>
            <a:spcAft>
              <a:spcPct val="35000"/>
            </a:spcAft>
          </a:pPr>
          <a:r>
            <a:rPr lang="en-GB" sz="6000" kern="1200" dirty="0" smtClean="0"/>
            <a:t>For employees?</a:t>
          </a:r>
          <a:endParaRPr lang="en-GB" sz="6000" kern="1200" dirty="0"/>
        </a:p>
      </dsp:txBody>
      <dsp:txXfrm>
        <a:off x="3616497" y="2353500"/>
        <a:ext cx="4608576" cy="2172462"/>
      </dsp:txXfrm>
    </dsp:sp>
  </dsp:spTree>
</dsp:drawing>
</file>

<file path=ppt/diagrams/layout1.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dirty="0">
                <a:latin typeface="+mn-lt"/>
              </a:defRPr>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149D0A2C-0634-4002-B897-EE81C11C54A5}" type="datetimeFigureOut">
              <a:rPr lang="en-GB"/>
              <a:pPr>
                <a:defRPr/>
              </a:pPr>
              <a:t>07/03/2019</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dirty="0">
                <a:latin typeface="+mn-lt"/>
              </a:defRPr>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187282E0-2DC1-44CB-A23A-8650DDCA46F7}" type="slidenum">
              <a:rPr lang="en-GB"/>
              <a:pPr>
                <a:defRPr/>
              </a:pPr>
              <a:t>‹#›</a:t>
            </a:fld>
            <a:endParaRPr lang="en-GB" dirty="0"/>
          </a:p>
        </p:txBody>
      </p:sp>
    </p:spTree>
    <p:extLst>
      <p:ext uri="{BB962C8B-B14F-4D97-AF65-F5344CB8AC3E}">
        <p14:creationId xmlns:p14="http://schemas.microsoft.com/office/powerpoint/2010/main" val="16734513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dirty="0">
                <a:latin typeface="+mn-lt"/>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07395FB6-32EF-466C-8062-BBE16F97832D}" type="datetimeFigureOut">
              <a:rPr lang="en-GB"/>
              <a:pPr>
                <a:defRPr/>
              </a:pPr>
              <a:t>07/03/2019</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dirty="0">
                <a:latin typeface="+mn-lt"/>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4C7D0D35-DBEC-4E6A-9A2A-4FE41E35371F}" type="slidenum">
              <a:rPr lang="en-GB"/>
              <a:pPr>
                <a:defRPr/>
              </a:pPr>
              <a:t>‹#›</a:t>
            </a:fld>
            <a:endParaRPr lang="en-GB" dirty="0"/>
          </a:p>
        </p:txBody>
      </p:sp>
    </p:spTree>
    <p:extLst>
      <p:ext uri="{BB962C8B-B14F-4D97-AF65-F5344CB8AC3E}">
        <p14:creationId xmlns:p14="http://schemas.microsoft.com/office/powerpoint/2010/main" val="1746418283"/>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1</a:t>
            </a:fld>
            <a:endParaRPr lang="en-GB" dirty="0"/>
          </a:p>
        </p:txBody>
      </p:sp>
    </p:spTree>
    <p:extLst>
      <p:ext uri="{BB962C8B-B14F-4D97-AF65-F5344CB8AC3E}">
        <p14:creationId xmlns:p14="http://schemas.microsoft.com/office/powerpoint/2010/main" val="33929788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4</a:t>
            </a:fld>
            <a:endParaRPr lang="en-GB" dirty="0"/>
          </a:p>
        </p:txBody>
      </p:sp>
    </p:spTree>
    <p:extLst>
      <p:ext uri="{BB962C8B-B14F-4D97-AF65-F5344CB8AC3E}">
        <p14:creationId xmlns:p14="http://schemas.microsoft.com/office/powerpoint/2010/main" val="5128485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6</a:t>
            </a:fld>
            <a:endParaRPr lang="en-GB" dirty="0"/>
          </a:p>
        </p:txBody>
      </p:sp>
    </p:spTree>
    <p:extLst>
      <p:ext uri="{BB962C8B-B14F-4D97-AF65-F5344CB8AC3E}">
        <p14:creationId xmlns:p14="http://schemas.microsoft.com/office/powerpoint/2010/main" val="29840553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7</a:t>
            </a:fld>
            <a:endParaRPr lang="en-GB" dirty="0"/>
          </a:p>
        </p:txBody>
      </p:sp>
    </p:spTree>
    <p:extLst>
      <p:ext uri="{BB962C8B-B14F-4D97-AF65-F5344CB8AC3E}">
        <p14:creationId xmlns:p14="http://schemas.microsoft.com/office/powerpoint/2010/main" val="4528270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10</a:t>
            </a:fld>
            <a:endParaRPr lang="en-GB" dirty="0"/>
          </a:p>
        </p:txBody>
      </p:sp>
    </p:spTree>
    <p:extLst>
      <p:ext uri="{BB962C8B-B14F-4D97-AF65-F5344CB8AC3E}">
        <p14:creationId xmlns:p14="http://schemas.microsoft.com/office/powerpoint/2010/main" val="14497270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Communication in organisations may assume a number of different forms e.g. day-to-day</a:t>
            </a:r>
            <a:r>
              <a:rPr lang="en-GB" baseline="0" dirty="0" smtClean="0"/>
              <a:t> contact between manager and employee, team meetings and briefings, suggestion schemes/surveys, newsletters, collective bargaining and staff forums</a:t>
            </a:r>
          </a:p>
        </p:txBody>
      </p:sp>
      <p:sp>
        <p:nvSpPr>
          <p:cNvPr id="4" name="Slide Number Placeholder 3"/>
          <p:cNvSpPr>
            <a:spLocks noGrp="1"/>
          </p:cNvSpPr>
          <p:nvPr>
            <p:ph type="sldNum" sz="quarter" idx="10"/>
          </p:nvPr>
        </p:nvSpPr>
        <p:spPr/>
        <p:txBody>
          <a:bodyPr/>
          <a:lstStyle/>
          <a:p>
            <a:fld id="{DB4950C4-1EAB-4AA0-827D-4C4211BEFD63}" type="slidenum">
              <a:rPr lang="en-GB" smtClean="0"/>
              <a:t>11</a:t>
            </a:fld>
            <a:endParaRPr lang="en-GB" dirty="0"/>
          </a:p>
        </p:txBody>
      </p:sp>
    </p:spTree>
    <p:extLst>
      <p:ext uri="{BB962C8B-B14F-4D97-AF65-F5344CB8AC3E}">
        <p14:creationId xmlns:p14="http://schemas.microsoft.com/office/powerpoint/2010/main" val="18152498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12</a:t>
            </a:fld>
            <a:endParaRPr lang="en-GB" dirty="0"/>
          </a:p>
        </p:txBody>
      </p:sp>
    </p:spTree>
    <p:extLst>
      <p:ext uri="{BB962C8B-B14F-4D97-AF65-F5344CB8AC3E}">
        <p14:creationId xmlns:p14="http://schemas.microsoft.com/office/powerpoint/2010/main" val="2031316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smtClean="0"/>
              <a:t>Task based - typically relates to an area of decision-making previously controlled by management</a:t>
            </a:r>
          </a:p>
          <a:p>
            <a:endParaRPr lang="en-GB" altLang="en-US" dirty="0" smtClean="0"/>
          </a:p>
        </p:txBody>
      </p:sp>
      <p:sp>
        <p:nvSpPr>
          <p:cNvPr id="471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28086D51-6A7D-48B3-941F-C0F88A7AEE87}" type="slidenum">
              <a:rPr lang="en-GB" altLang="en-US"/>
              <a:pPr/>
              <a:t>13</a:t>
            </a:fld>
            <a:endParaRPr lang="en-GB" altLang="en-US" dirty="0"/>
          </a:p>
        </p:txBody>
      </p:sp>
    </p:spTree>
    <p:extLst>
      <p:ext uri="{BB962C8B-B14F-4D97-AF65-F5344CB8AC3E}">
        <p14:creationId xmlns:p14="http://schemas.microsoft.com/office/powerpoint/2010/main" val="24035034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tx1"/>
                </a:solidFill>
                <a:latin typeface="Arial" panose="020B0604020202020204" pitchFamily="34" charset="0"/>
              </a:defRPr>
            </a:lvl1pPr>
            <a:lvl2pPr marL="742950" indent="-285750" eaLnBrk="0" hangingPunct="0">
              <a:defRPr b="1">
                <a:solidFill>
                  <a:schemeClr val="tx1"/>
                </a:solidFill>
                <a:latin typeface="Arial" panose="020B0604020202020204" pitchFamily="34" charset="0"/>
              </a:defRPr>
            </a:lvl2pPr>
            <a:lvl3pPr marL="1143000" indent="-228600" eaLnBrk="0" hangingPunct="0">
              <a:defRPr b="1">
                <a:solidFill>
                  <a:schemeClr val="tx1"/>
                </a:solidFill>
                <a:latin typeface="Arial" panose="020B0604020202020204" pitchFamily="34" charset="0"/>
              </a:defRPr>
            </a:lvl3pPr>
            <a:lvl4pPr marL="1600200" indent="-228600" eaLnBrk="0" hangingPunct="0">
              <a:defRPr b="1">
                <a:solidFill>
                  <a:schemeClr val="tx1"/>
                </a:solidFill>
                <a:latin typeface="Arial" panose="020B0604020202020204" pitchFamily="34" charset="0"/>
              </a:defRPr>
            </a:lvl4pPr>
            <a:lvl5pPr marL="2057400" indent="-228600" eaLnBrk="0" hangingPunct="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eaLnBrk="1" hangingPunct="1"/>
            <a:fld id="{DC67E03C-B70D-4157-869F-CC6E72DC8DE9}" type="slidenum">
              <a:rPr lang="en-US" altLang="en-US" b="0"/>
              <a:pPr eaLnBrk="1" hangingPunct="1"/>
              <a:t>14</a:t>
            </a:fld>
            <a:endParaRPr lang="en-US" altLang="en-US" b="0"/>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latin typeface="Arial" panose="020B0604020202020204" pitchFamily="34" charset="0"/>
            </a:endParaRPr>
          </a:p>
        </p:txBody>
      </p:sp>
    </p:spTree>
    <p:extLst>
      <p:ext uri="{BB962C8B-B14F-4D97-AF65-F5344CB8AC3E}">
        <p14:creationId xmlns:p14="http://schemas.microsoft.com/office/powerpoint/2010/main" val="14010887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tx1"/>
                </a:solidFill>
                <a:latin typeface="Arial" panose="020B0604020202020204" pitchFamily="34" charset="0"/>
              </a:defRPr>
            </a:lvl1pPr>
            <a:lvl2pPr marL="742950" indent="-285750" eaLnBrk="0" hangingPunct="0">
              <a:defRPr b="1">
                <a:solidFill>
                  <a:schemeClr val="tx1"/>
                </a:solidFill>
                <a:latin typeface="Arial" panose="020B0604020202020204" pitchFamily="34" charset="0"/>
              </a:defRPr>
            </a:lvl2pPr>
            <a:lvl3pPr marL="1143000" indent="-228600" eaLnBrk="0" hangingPunct="0">
              <a:defRPr b="1">
                <a:solidFill>
                  <a:schemeClr val="tx1"/>
                </a:solidFill>
                <a:latin typeface="Arial" panose="020B0604020202020204" pitchFamily="34" charset="0"/>
              </a:defRPr>
            </a:lvl3pPr>
            <a:lvl4pPr marL="1600200" indent="-228600" eaLnBrk="0" hangingPunct="0">
              <a:defRPr b="1">
                <a:solidFill>
                  <a:schemeClr val="tx1"/>
                </a:solidFill>
                <a:latin typeface="Arial" panose="020B0604020202020204" pitchFamily="34" charset="0"/>
              </a:defRPr>
            </a:lvl4pPr>
            <a:lvl5pPr marL="2057400" indent="-228600" eaLnBrk="0" hangingPunct="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eaLnBrk="1" hangingPunct="1"/>
            <a:fld id="{74177552-54FC-4EE3-A5A5-58335459BDFF}" type="slidenum">
              <a:rPr lang="en-US" altLang="en-US" b="0"/>
              <a:pPr eaLnBrk="1" hangingPunct="1"/>
              <a:t>15</a:t>
            </a:fld>
            <a:endParaRPr lang="en-US" altLang="en-US" b="0"/>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latin typeface="Arial" panose="020B0604020202020204" pitchFamily="34" charset="0"/>
            </a:endParaRPr>
          </a:p>
        </p:txBody>
      </p:sp>
    </p:spTree>
    <p:extLst>
      <p:ext uri="{BB962C8B-B14F-4D97-AF65-F5344CB8AC3E}">
        <p14:creationId xmlns:p14="http://schemas.microsoft.com/office/powerpoint/2010/main" val="3488260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tx1"/>
                </a:solidFill>
                <a:latin typeface="Arial" panose="020B0604020202020204" pitchFamily="34" charset="0"/>
              </a:defRPr>
            </a:lvl1pPr>
            <a:lvl2pPr marL="742950" indent="-285750" eaLnBrk="0" hangingPunct="0">
              <a:defRPr b="1">
                <a:solidFill>
                  <a:schemeClr val="tx1"/>
                </a:solidFill>
                <a:latin typeface="Arial" panose="020B0604020202020204" pitchFamily="34" charset="0"/>
              </a:defRPr>
            </a:lvl2pPr>
            <a:lvl3pPr marL="1143000" indent="-228600" eaLnBrk="0" hangingPunct="0">
              <a:defRPr b="1">
                <a:solidFill>
                  <a:schemeClr val="tx1"/>
                </a:solidFill>
                <a:latin typeface="Arial" panose="020B0604020202020204" pitchFamily="34" charset="0"/>
              </a:defRPr>
            </a:lvl3pPr>
            <a:lvl4pPr marL="1600200" indent="-228600" eaLnBrk="0" hangingPunct="0">
              <a:defRPr b="1">
                <a:solidFill>
                  <a:schemeClr val="tx1"/>
                </a:solidFill>
                <a:latin typeface="Arial" panose="020B0604020202020204" pitchFamily="34" charset="0"/>
              </a:defRPr>
            </a:lvl4pPr>
            <a:lvl5pPr marL="2057400" indent="-228600" eaLnBrk="0" hangingPunct="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eaLnBrk="1" hangingPunct="1"/>
            <a:fld id="{07500925-B882-4C8B-949C-5CE9FABAA0F4}" type="slidenum">
              <a:rPr lang="en-US" altLang="en-US" b="0"/>
              <a:pPr eaLnBrk="1" hangingPunct="1"/>
              <a:t>16</a:t>
            </a:fld>
            <a:endParaRPr lang="en-US" altLang="en-US" b="0"/>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latin typeface="Arial" panose="020B0604020202020204" pitchFamily="34" charset="0"/>
            </a:endParaRPr>
          </a:p>
        </p:txBody>
      </p:sp>
    </p:spTree>
    <p:extLst>
      <p:ext uri="{BB962C8B-B14F-4D97-AF65-F5344CB8AC3E}">
        <p14:creationId xmlns:p14="http://schemas.microsoft.com/office/powerpoint/2010/main" val="42457405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sz="1200" b="1" kern="1200" dirty="0" smtClean="0">
                <a:solidFill>
                  <a:schemeClr val="tx1"/>
                </a:solidFill>
                <a:effectLst/>
                <a:latin typeface="+mn-lt"/>
                <a:ea typeface="+mn-ea"/>
                <a:cs typeface="+mn-cs"/>
              </a:rPr>
              <a:t>Benefits for employers</a:t>
            </a:r>
            <a:br>
              <a:rPr lang="en-GB" sz="1200" b="1"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In ‘high performance workplaces’ knowledge and skills are developed and better used, leading to high-value enterprises and an increasingly knowledge-based economy.</a:t>
            </a:r>
          </a:p>
          <a:p>
            <a:r>
              <a:rPr lang="en-GB" sz="1200" kern="1200" dirty="0" smtClean="0">
                <a:solidFill>
                  <a:schemeClr val="tx1"/>
                </a:solidFill>
                <a:effectLst/>
                <a:latin typeface="+mn-lt"/>
                <a:ea typeface="+mn-ea"/>
                <a:cs typeface="+mn-cs"/>
              </a:rPr>
              <a:t>With a greater voice for employees:</a:t>
            </a:r>
          </a:p>
          <a:p>
            <a:r>
              <a:rPr lang="en-GB" sz="1200" kern="1200" dirty="0" smtClean="0">
                <a:solidFill>
                  <a:schemeClr val="tx1"/>
                </a:solidFill>
                <a:effectLst/>
                <a:latin typeface="+mn-lt"/>
                <a:ea typeface="+mn-ea"/>
                <a:cs typeface="+mn-cs"/>
              </a:rPr>
              <a:t>employees’ skills and knowledge can be better used, leading to higher productivity</a:t>
            </a:r>
          </a:p>
          <a:p>
            <a:r>
              <a:rPr lang="en-GB" sz="1200" kern="1200" dirty="0" smtClean="0">
                <a:solidFill>
                  <a:schemeClr val="tx1"/>
                </a:solidFill>
                <a:effectLst/>
                <a:latin typeface="+mn-lt"/>
                <a:ea typeface="+mn-ea"/>
                <a:cs typeface="+mn-cs"/>
              </a:rPr>
              <a:t>employees feel more valued, so they are more likely to stay and to contribute more</a:t>
            </a:r>
          </a:p>
          <a:p>
            <a:r>
              <a:rPr lang="en-GB" sz="1200" kern="1200" dirty="0" smtClean="0">
                <a:solidFill>
                  <a:schemeClr val="tx1"/>
                </a:solidFill>
                <a:effectLst/>
                <a:latin typeface="+mn-lt"/>
                <a:ea typeface="+mn-ea"/>
                <a:cs typeface="+mn-cs"/>
              </a:rPr>
              <a:t>the organisation gains a positive reputation, making it easier to recruit good employees</a:t>
            </a:r>
          </a:p>
          <a:p>
            <a:r>
              <a:rPr lang="en-GB" sz="1200" kern="1200" dirty="0" smtClean="0">
                <a:solidFill>
                  <a:schemeClr val="tx1"/>
                </a:solidFill>
                <a:effectLst/>
                <a:latin typeface="+mn-lt"/>
                <a:ea typeface="+mn-ea"/>
                <a:cs typeface="+mn-cs"/>
              </a:rPr>
              <a:t>conflict is reduced and co-operation between employer and employee is based on interdependence.</a:t>
            </a:r>
          </a:p>
          <a:p>
            <a:endParaRPr lang="en-GB" sz="1200" u="none" strike="noStrike"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Benefits for employees</a:t>
            </a:r>
          </a:p>
          <a:p>
            <a:r>
              <a:rPr lang="en-GB" sz="1200" kern="1200" dirty="0" smtClean="0">
                <a:solidFill>
                  <a:schemeClr val="tx1"/>
                </a:solidFill>
                <a:effectLst/>
                <a:latin typeface="+mn-lt"/>
                <a:ea typeface="+mn-ea"/>
                <a:cs typeface="+mn-cs"/>
              </a:rPr>
              <a:t>Employees benefit from:</a:t>
            </a:r>
          </a:p>
          <a:p>
            <a:r>
              <a:rPr lang="en-GB" sz="1200" kern="1200" dirty="0" smtClean="0">
                <a:solidFill>
                  <a:schemeClr val="tx1"/>
                </a:solidFill>
                <a:effectLst/>
                <a:latin typeface="+mn-lt"/>
                <a:ea typeface="+mn-ea"/>
                <a:cs typeface="+mn-cs"/>
              </a:rPr>
              <a:t>having more influence over their work</a:t>
            </a:r>
          </a:p>
          <a:p>
            <a:r>
              <a:rPr lang="en-GB" sz="1200" kern="1200" dirty="0" smtClean="0">
                <a:solidFill>
                  <a:schemeClr val="tx1"/>
                </a:solidFill>
                <a:effectLst/>
                <a:latin typeface="+mn-lt"/>
                <a:ea typeface="+mn-ea"/>
                <a:cs typeface="+mn-cs"/>
              </a:rPr>
              <a:t>higher job satisfaction</a:t>
            </a:r>
          </a:p>
          <a:p>
            <a:r>
              <a:rPr lang="en-GB" sz="1200" kern="1200" dirty="0" smtClean="0">
                <a:solidFill>
                  <a:schemeClr val="tx1"/>
                </a:solidFill>
                <a:effectLst/>
                <a:latin typeface="+mn-lt"/>
                <a:ea typeface="+mn-ea"/>
                <a:cs typeface="+mn-cs"/>
              </a:rPr>
              <a:t>more opportunity to develop skills</a:t>
            </a:r>
          </a:p>
          <a:p>
            <a:r>
              <a:rPr lang="en-GB" sz="1200" kern="1200" dirty="0" smtClean="0">
                <a:solidFill>
                  <a:schemeClr val="tx1"/>
                </a:solidFill>
                <a:effectLst/>
                <a:latin typeface="+mn-lt"/>
                <a:ea typeface="+mn-ea"/>
                <a:cs typeface="+mn-cs"/>
              </a:rPr>
              <a:t>more job security if their employer is more successful as a result of ‘voice initiatives’.</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Research by Manchester Business School for the CIPD suggests that voice has a positive impact on performance – whether this is through direct means</a:t>
            </a:r>
            <a:r>
              <a:rPr lang="en-GB" sz="1200" kern="1200" baseline="0" dirty="0" smtClean="0">
                <a:solidFill>
                  <a:schemeClr val="tx1"/>
                </a:solidFill>
                <a:effectLst/>
                <a:latin typeface="+mn-lt"/>
                <a:ea typeface="+mn-ea"/>
                <a:cs typeface="+mn-cs"/>
              </a:rPr>
              <a:t> such as project teams or surveys or through collective means such as negotiation or joint consultation (Marchington and Wilkinson, 2001)</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B4950C4-1EAB-4AA0-827D-4C4211BEFD63}" type="slidenum">
              <a:rPr lang="en-GB" smtClean="0"/>
              <a:t>17</a:t>
            </a:fld>
            <a:endParaRPr lang="en-GB" dirty="0"/>
          </a:p>
        </p:txBody>
      </p:sp>
    </p:spTree>
    <p:extLst>
      <p:ext uri="{BB962C8B-B14F-4D97-AF65-F5344CB8AC3E}">
        <p14:creationId xmlns:p14="http://schemas.microsoft.com/office/powerpoint/2010/main" val="35159325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tx1"/>
                </a:solidFill>
                <a:latin typeface="Arial" panose="020B0604020202020204" pitchFamily="34" charset="0"/>
              </a:defRPr>
            </a:lvl1pPr>
            <a:lvl2pPr marL="742950" indent="-285750" eaLnBrk="0" hangingPunct="0">
              <a:defRPr b="1">
                <a:solidFill>
                  <a:schemeClr val="tx1"/>
                </a:solidFill>
                <a:latin typeface="Arial" panose="020B0604020202020204" pitchFamily="34" charset="0"/>
              </a:defRPr>
            </a:lvl2pPr>
            <a:lvl3pPr marL="1143000" indent="-228600" eaLnBrk="0" hangingPunct="0">
              <a:defRPr b="1">
                <a:solidFill>
                  <a:schemeClr val="tx1"/>
                </a:solidFill>
                <a:latin typeface="Arial" panose="020B0604020202020204" pitchFamily="34" charset="0"/>
              </a:defRPr>
            </a:lvl3pPr>
            <a:lvl4pPr marL="1600200" indent="-228600" eaLnBrk="0" hangingPunct="0">
              <a:defRPr b="1">
                <a:solidFill>
                  <a:schemeClr val="tx1"/>
                </a:solidFill>
                <a:latin typeface="Arial" panose="020B0604020202020204" pitchFamily="34" charset="0"/>
              </a:defRPr>
            </a:lvl4pPr>
            <a:lvl5pPr marL="2057400" indent="-228600" eaLnBrk="0" hangingPunct="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eaLnBrk="1" hangingPunct="1"/>
            <a:fld id="{B4F010C5-E29E-41D4-9A2A-43F167C6FBBA}" type="slidenum">
              <a:rPr lang="en-US" altLang="en-US" b="0"/>
              <a:pPr eaLnBrk="1" hangingPunct="1"/>
              <a:t>19</a:t>
            </a:fld>
            <a:endParaRPr lang="en-US" altLang="en-US" b="0"/>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latin typeface="Arial" panose="020B0604020202020204" pitchFamily="34" charset="0"/>
            </a:endParaRPr>
          </a:p>
        </p:txBody>
      </p:sp>
    </p:spTree>
    <p:extLst>
      <p:ext uri="{BB962C8B-B14F-4D97-AF65-F5344CB8AC3E}">
        <p14:creationId xmlns:p14="http://schemas.microsoft.com/office/powerpoint/2010/main" val="7345239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https://e-x-a.co.uk/</a:t>
            </a:r>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22</a:t>
            </a:fld>
            <a:endParaRPr lang="en-GB" dirty="0"/>
          </a:p>
        </p:txBody>
      </p:sp>
    </p:spTree>
    <p:extLst>
      <p:ext uri="{BB962C8B-B14F-4D97-AF65-F5344CB8AC3E}">
        <p14:creationId xmlns:p14="http://schemas.microsoft.com/office/powerpoint/2010/main" val="37482700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29</a:t>
            </a:fld>
            <a:endParaRPr lang="en-GB" dirty="0"/>
          </a:p>
        </p:txBody>
      </p:sp>
    </p:spTree>
    <p:extLst>
      <p:ext uri="{BB962C8B-B14F-4D97-AF65-F5344CB8AC3E}">
        <p14:creationId xmlns:p14="http://schemas.microsoft.com/office/powerpoint/2010/main" val="18889008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34</a:t>
            </a:fld>
            <a:endParaRPr lang="en-GB" dirty="0"/>
          </a:p>
        </p:txBody>
      </p:sp>
    </p:spTree>
    <p:extLst>
      <p:ext uri="{BB962C8B-B14F-4D97-AF65-F5344CB8AC3E}">
        <p14:creationId xmlns:p14="http://schemas.microsoft.com/office/powerpoint/2010/main" val="20485056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tx1"/>
                </a:solidFill>
                <a:latin typeface="Arial" panose="020B0604020202020204" pitchFamily="34" charset="0"/>
              </a:defRPr>
            </a:lvl1pPr>
            <a:lvl2pPr marL="742950" indent="-285750" eaLnBrk="0" hangingPunct="0">
              <a:defRPr b="1">
                <a:solidFill>
                  <a:schemeClr val="tx1"/>
                </a:solidFill>
                <a:latin typeface="Arial" panose="020B0604020202020204" pitchFamily="34" charset="0"/>
              </a:defRPr>
            </a:lvl2pPr>
            <a:lvl3pPr marL="1143000" indent="-228600" eaLnBrk="0" hangingPunct="0">
              <a:defRPr b="1">
                <a:solidFill>
                  <a:schemeClr val="tx1"/>
                </a:solidFill>
                <a:latin typeface="Arial" panose="020B0604020202020204" pitchFamily="34" charset="0"/>
              </a:defRPr>
            </a:lvl3pPr>
            <a:lvl4pPr marL="1600200" indent="-228600" eaLnBrk="0" hangingPunct="0">
              <a:defRPr b="1">
                <a:solidFill>
                  <a:schemeClr val="tx1"/>
                </a:solidFill>
                <a:latin typeface="Arial" panose="020B0604020202020204" pitchFamily="34" charset="0"/>
              </a:defRPr>
            </a:lvl4pPr>
            <a:lvl5pPr marL="2057400" indent="-228600" eaLnBrk="0" hangingPunct="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eaLnBrk="1" hangingPunct="1"/>
            <a:fld id="{4705CAEB-F894-4EB6-85DE-621C691319FA}" type="slidenum">
              <a:rPr lang="en-US" altLang="en-US" b="0"/>
              <a:pPr eaLnBrk="1" hangingPunct="1"/>
              <a:t>37</a:t>
            </a:fld>
            <a:endParaRPr lang="en-US" altLang="en-US" b="0"/>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latin typeface="Arial" panose="020B0604020202020204" pitchFamily="34" charset="0"/>
            </a:endParaRPr>
          </a:p>
        </p:txBody>
      </p:sp>
    </p:spTree>
    <p:extLst>
      <p:ext uri="{BB962C8B-B14F-4D97-AF65-F5344CB8AC3E}">
        <p14:creationId xmlns:p14="http://schemas.microsoft.com/office/powerpoint/2010/main" val="943550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tx1"/>
                </a:solidFill>
                <a:latin typeface="Arial" panose="020B0604020202020204" pitchFamily="34" charset="0"/>
              </a:defRPr>
            </a:lvl1pPr>
            <a:lvl2pPr marL="742950" indent="-285750" eaLnBrk="0" hangingPunct="0">
              <a:defRPr b="1">
                <a:solidFill>
                  <a:schemeClr val="tx1"/>
                </a:solidFill>
                <a:latin typeface="Arial" panose="020B0604020202020204" pitchFamily="34" charset="0"/>
              </a:defRPr>
            </a:lvl2pPr>
            <a:lvl3pPr marL="1143000" indent="-228600" eaLnBrk="0" hangingPunct="0">
              <a:defRPr b="1">
                <a:solidFill>
                  <a:schemeClr val="tx1"/>
                </a:solidFill>
                <a:latin typeface="Arial" panose="020B0604020202020204" pitchFamily="34" charset="0"/>
              </a:defRPr>
            </a:lvl3pPr>
            <a:lvl4pPr marL="1600200" indent="-228600" eaLnBrk="0" hangingPunct="0">
              <a:defRPr b="1">
                <a:solidFill>
                  <a:schemeClr val="tx1"/>
                </a:solidFill>
                <a:latin typeface="Arial" panose="020B0604020202020204" pitchFamily="34" charset="0"/>
              </a:defRPr>
            </a:lvl4pPr>
            <a:lvl5pPr marL="2057400" indent="-228600" eaLnBrk="0" hangingPunct="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eaLnBrk="1" hangingPunct="1"/>
            <a:fld id="{AAF684EF-71A7-43B1-AEE7-D821947C860C}" type="slidenum">
              <a:rPr lang="en-US" altLang="en-US" b="0"/>
              <a:pPr eaLnBrk="1" hangingPunct="1"/>
              <a:t>38</a:t>
            </a:fld>
            <a:endParaRPr lang="en-US" altLang="en-US" b="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latin typeface="Arial" panose="020B0604020202020204" pitchFamily="34" charset="0"/>
            </a:endParaRPr>
          </a:p>
        </p:txBody>
      </p:sp>
    </p:spTree>
    <p:extLst>
      <p:ext uri="{BB962C8B-B14F-4D97-AF65-F5344CB8AC3E}">
        <p14:creationId xmlns:p14="http://schemas.microsoft.com/office/powerpoint/2010/main" val="1706736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tx1"/>
                </a:solidFill>
                <a:latin typeface="Arial" panose="020B0604020202020204" pitchFamily="34" charset="0"/>
              </a:defRPr>
            </a:lvl1pPr>
            <a:lvl2pPr marL="742950" indent="-285750" eaLnBrk="0" hangingPunct="0">
              <a:defRPr b="1">
                <a:solidFill>
                  <a:schemeClr val="tx1"/>
                </a:solidFill>
                <a:latin typeface="Arial" panose="020B0604020202020204" pitchFamily="34" charset="0"/>
              </a:defRPr>
            </a:lvl2pPr>
            <a:lvl3pPr marL="1143000" indent="-228600" eaLnBrk="0" hangingPunct="0">
              <a:defRPr b="1">
                <a:solidFill>
                  <a:schemeClr val="tx1"/>
                </a:solidFill>
                <a:latin typeface="Arial" panose="020B0604020202020204" pitchFamily="34" charset="0"/>
              </a:defRPr>
            </a:lvl3pPr>
            <a:lvl4pPr marL="1600200" indent="-228600" eaLnBrk="0" hangingPunct="0">
              <a:defRPr b="1">
                <a:solidFill>
                  <a:schemeClr val="tx1"/>
                </a:solidFill>
                <a:latin typeface="Arial" panose="020B0604020202020204" pitchFamily="34" charset="0"/>
              </a:defRPr>
            </a:lvl4pPr>
            <a:lvl5pPr marL="2057400" indent="-228600" eaLnBrk="0" hangingPunct="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eaLnBrk="1" hangingPunct="1"/>
            <a:fld id="{4DA2D6DE-6596-4520-B5F7-D311CBE51FF1}" type="slidenum">
              <a:rPr lang="en-US" altLang="en-US" b="0"/>
              <a:pPr eaLnBrk="1" hangingPunct="1"/>
              <a:t>39</a:t>
            </a:fld>
            <a:endParaRPr lang="en-US" altLang="en-US" b="0"/>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latin typeface="Arial" panose="020B0604020202020204" pitchFamily="34" charset="0"/>
            </a:endParaRPr>
          </a:p>
        </p:txBody>
      </p:sp>
    </p:spTree>
    <p:extLst>
      <p:ext uri="{BB962C8B-B14F-4D97-AF65-F5344CB8AC3E}">
        <p14:creationId xmlns:p14="http://schemas.microsoft.com/office/powerpoint/2010/main" val="32488913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tx1"/>
                </a:solidFill>
                <a:latin typeface="Arial" panose="020B0604020202020204" pitchFamily="34" charset="0"/>
              </a:defRPr>
            </a:lvl1pPr>
            <a:lvl2pPr marL="742950" indent="-285750" eaLnBrk="0" hangingPunct="0">
              <a:defRPr b="1">
                <a:solidFill>
                  <a:schemeClr val="tx1"/>
                </a:solidFill>
                <a:latin typeface="Arial" panose="020B0604020202020204" pitchFamily="34" charset="0"/>
              </a:defRPr>
            </a:lvl2pPr>
            <a:lvl3pPr marL="1143000" indent="-228600" eaLnBrk="0" hangingPunct="0">
              <a:defRPr b="1">
                <a:solidFill>
                  <a:schemeClr val="tx1"/>
                </a:solidFill>
                <a:latin typeface="Arial" panose="020B0604020202020204" pitchFamily="34" charset="0"/>
              </a:defRPr>
            </a:lvl3pPr>
            <a:lvl4pPr marL="1600200" indent="-228600" eaLnBrk="0" hangingPunct="0">
              <a:defRPr b="1">
                <a:solidFill>
                  <a:schemeClr val="tx1"/>
                </a:solidFill>
                <a:latin typeface="Arial" panose="020B0604020202020204" pitchFamily="34" charset="0"/>
              </a:defRPr>
            </a:lvl4pPr>
            <a:lvl5pPr marL="2057400" indent="-228600" eaLnBrk="0" hangingPunct="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eaLnBrk="1" hangingPunct="1"/>
            <a:fld id="{76D5DD56-B5A5-42A7-ACB9-DCDAC205A642}" type="slidenum">
              <a:rPr lang="en-US" altLang="en-US" b="0"/>
              <a:pPr eaLnBrk="1" hangingPunct="1"/>
              <a:t>40</a:t>
            </a:fld>
            <a:endParaRPr lang="en-US" altLang="en-US" b="0"/>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latin typeface="Arial" panose="020B0604020202020204" pitchFamily="34" charset="0"/>
            </a:endParaRPr>
          </a:p>
        </p:txBody>
      </p:sp>
    </p:spTree>
    <p:extLst>
      <p:ext uri="{BB962C8B-B14F-4D97-AF65-F5344CB8AC3E}">
        <p14:creationId xmlns:p14="http://schemas.microsoft.com/office/powerpoint/2010/main" val="20489843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tx1"/>
                </a:solidFill>
                <a:latin typeface="Arial" panose="020B0604020202020204" pitchFamily="34" charset="0"/>
              </a:defRPr>
            </a:lvl1pPr>
            <a:lvl2pPr marL="742950" indent="-285750" eaLnBrk="0" hangingPunct="0">
              <a:defRPr b="1">
                <a:solidFill>
                  <a:schemeClr val="tx1"/>
                </a:solidFill>
                <a:latin typeface="Arial" panose="020B0604020202020204" pitchFamily="34" charset="0"/>
              </a:defRPr>
            </a:lvl2pPr>
            <a:lvl3pPr marL="1143000" indent="-228600" eaLnBrk="0" hangingPunct="0">
              <a:defRPr b="1">
                <a:solidFill>
                  <a:schemeClr val="tx1"/>
                </a:solidFill>
                <a:latin typeface="Arial" panose="020B0604020202020204" pitchFamily="34" charset="0"/>
              </a:defRPr>
            </a:lvl3pPr>
            <a:lvl4pPr marL="1600200" indent="-228600" eaLnBrk="0" hangingPunct="0">
              <a:defRPr b="1">
                <a:solidFill>
                  <a:schemeClr val="tx1"/>
                </a:solidFill>
                <a:latin typeface="Arial" panose="020B0604020202020204" pitchFamily="34" charset="0"/>
              </a:defRPr>
            </a:lvl4pPr>
            <a:lvl5pPr marL="2057400" indent="-228600" eaLnBrk="0" hangingPunct="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eaLnBrk="1" hangingPunct="1"/>
            <a:fld id="{0A15104E-20A1-4FBC-AF96-6DDE7D5E8F63}" type="slidenum">
              <a:rPr lang="en-US" altLang="en-US" b="0"/>
              <a:pPr eaLnBrk="1" hangingPunct="1"/>
              <a:t>43</a:t>
            </a:fld>
            <a:endParaRPr lang="en-US" altLang="en-US" b="0"/>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latin typeface="Arial" panose="020B0604020202020204" pitchFamily="34" charset="0"/>
            </a:endParaRPr>
          </a:p>
        </p:txBody>
      </p:sp>
    </p:spTree>
    <p:extLst>
      <p:ext uri="{BB962C8B-B14F-4D97-AF65-F5344CB8AC3E}">
        <p14:creationId xmlns:p14="http://schemas.microsoft.com/office/powerpoint/2010/main" val="27109579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tx1"/>
                </a:solidFill>
                <a:latin typeface="Arial" panose="020B0604020202020204" pitchFamily="34" charset="0"/>
              </a:defRPr>
            </a:lvl1pPr>
            <a:lvl2pPr marL="742950" indent="-285750" eaLnBrk="0" hangingPunct="0">
              <a:defRPr b="1">
                <a:solidFill>
                  <a:schemeClr val="tx1"/>
                </a:solidFill>
                <a:latin typeface="Arial" panose="020B0604020202020204" pitchFamily="34" charset="0"/>
              </a:defRPr>
            </a:lvl2pPr>
            <a:lvl3pPr marL="1143000" indent="-228600" eaLnBrk="0" hangingPunct="0">
              <a:defRPr b="1">
                <a:solidFill>
                  <a:schemeClr val="tx1"/>
                </a:solidFill>
                <a:latin typeface="Arial" panose="020B0604020202020204" pitchFamily="34" charset="0"/>
              </a:defRPr>
            </a:lvl3pPr>
            <a:lvl4pPr marL="1600200" indent="-228600" eaLnBrk="0" hangingPunct="0">
              <a:defRPr b="1">
                <a:solidFill>
                  <a:schemeClr val="tx1"/>
                </a:solidFill>
                <a:latin typeface="Arial" panose="020B0604020202020204" pitchFamily="34" charset="0"/>
              </a:defRPr>
            </a:lvl4pPr>
            <a:lvl5pPr marL="2057400" indent="-228600" eaLnBrk="0" hangingPunct="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eaLnBrk="1" hangingPunct="1"/>
            <a:fld id="{B4DE7004-EDB3-430A-A6D9-9881B30AB825}" type="slidenum">
              <a:rPr lang="en-US" altLang="en-US" b="0"/>
              <a:pPr eaLnBrk="1" hangingPunct="1"/>
              <a:t>44</a:t>
            </a:fld>
            <a:endParaRPr lang="en-US" altLang="en-US" b="0"/>
          </a:p>
        </p:txBody>
      </p:sp>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z="1600" dirty="0" smtClean="0"/>
              <a:t> </a:t>
            </a:r>
            <a:r>
              <a:rPr lang="en-GB" altLang="en-US" sz="1200" dirty="0" smtClean="0"/>
              <a:t>(</a:t>
            </a:r>
            <a:r>
              <a:rPr lang="en-GB" altLang="en-US" sz="1200" dirty="0" err="1" smtClean="0"/>
              <a:t>Gennard</a:t>
            </a:r>
            <a:r>
              <a:rPr lang="en-GB" altLang="en-US" sz="1200" dirty="0" smtClean="0"/>
              <a:t> and Judge, 2005)</a:t>
            </a:r>
            <a:endParaRPr lang="en-GB" altLang="en-US" dirty="0" smtClean="0">
              <a:latin typeface="Arial" panose="020B0604020202020204" pitchFamily="34" charset="0"/>
            </a:endParaRPr>
          </a:p>
        </p:txBody>
      </p:sp>
    </p:spTree>
    <p:extLst>
      <p:ext uri="{BB962C8B-B14F-4D97-AF65-F5344CB8AC3E}">
        <p14:creationId xmlns:p14="http://schemas.microsoft.com/office/powerpoint/2010/main" val="7755287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45</a:t>
            </a:fld>
            <a:endParaRPr lang="en-GB" dirty="0"/>
          </a:p>
        </p:txBody>
      </p:sp>
    </p:spTree>
    <p:extLst>
      <p:ext uri="{BB962C8B-B14F-4D97-AF65-F5344CB8AC3E}">
        <p14:creationId xmlns:p14="http://schemas.microsoft.com/office/powerpoint/2010/main" val="83917809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48</a:t>
            </a:fld>
            <a:endParaRPr lang="en-GB" dirty="0"/>
          </a:p>
        </p:txBody>
      </p:sp>
    </p:spTree>
    <p:extLst>
      <p:ext uri="{BB962C8B-B14F-4D97-AF65-F5344CB8AC3E}">
        <p14:creationId xmlns:p14="http://schemas.microsoft.com/office/powerpoint/2010/main" val="18922782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4950C4-1EAB-4AA0-827D-4C4211BEFD63}" type="slidenum">
              <a:rPr lang="en-GB" smtClean="0"/>
              <a:t>49</a:t>
            </a:fld>
            <a:endParaRPr lang="en-GB" dirty="0"/>
          </a:p>
        </p:txBody>
      </p:sp>
    </p:spTree>
    <p:extLst>
      <p:ext uri="{BB962C8B-B14F-4D97-AF65-F5344CB8AC3E}">
        <p14:creationId xmlns:p14="http://schemas.microsoft.com/office/powerpoint/2010/main" val="304357053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BD5502B-024D-4627-B3DA-CE41E78027C0}" type="slidenum">
              <a:rPr lang="en-GB" smtClean="0"/>
              <a:t>50</a:t>
            </a:fld>
            <a:endParaRPr lang="en-GB" dirty="0"/>
          </a:p>
        </p:txBody>
      </p:sp>
    </p:spTree>
    <p:extLst>
      <p:ext uri="{BB962C8B-B14F-4D97-AF65-F5344CB8AC3E}">
        <p14:creationId xmlns:p14="http://schemas.microsoft.com/office/powerpoint/2010/main" val="97480935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tx1"/>
                </a:solidFill>
                <a:latin typeface="Arial" panose="020B0604020202020204" pitchFamily="34" charset="0"/>
              </a:defRPr>
            </a:lvl1pPr>
            <a:lvl2pPr marL="742950" indent="-285750" eaLnBrk="0" hangingPunct="0">
              <a:defRPr b="1">
                <a:solidFill>
                  <a:schemeClr val="tx1"/>
                </a:solidFill>
                <a:latin typeface="Arial" panose="020B0604020202020204" pitchFamily="34" charset="0"/>
              </a:defRPr>
            </a:lvl2pPr>
            <a:lvl3pPr marL="1143000" indent="-228600" eaLnBrk="0" hangingPunct="0">
              <a:defRPr b="1">
                <a:solidFill>
                  <a:schemeClr val="tx1"/>
                </a:solidFill>
                <a:latin typeface="Arial" panose="020B0604020202020204" pitchFamily="34" charset="0"/>
              </a:defRPr>
            </a:lvl3pPr>
            <a:lvl4pPr marL="1600200" indent="-228600" eaLnBrk="0" hangingPunct="0">
              <a:defRPr b="1">
                <a:solidFill>
                  <a:schemeClr val="tx1"/>
                </a:solidFill>
                <a:latin typeface="Arial" panose="020B0604020202020204" pitchFamily="34" charset="0"/>
              </a:defRPr>
            </a:lvl4pPr>
            <a:lvl5pPr marL="2057400" indent="-228600" eaLnBrk="0" hangingPunct="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eaLnBrk="1" hangingPunct="1"/>
            <a:fld id="{EB41AFAD-C2E9-4C11-9311-BB04D07A216E}" type="slidenum">
              <a:rPr lang="en-US" altLang="en-US" b="0"/>
              <a:pPr eaLnBrk="1" hangingPunct="1"/>
              <a:t>52</a:t>
            </a:fld>
            <a:endParaRPr lang="en-US" altLang="en-US" b="0"/>
          </a:p>
        </p:txBody>
      </p:sp>
      <p:sp>
        <p:nvSpPr>
          <p:cNvPr id="63491" name="Rectangle 2"/>
          <p:cNvSpPr>
            <a:spLocks noGrp="1" noRot="1" noChangeAspect="1" noChangeArrowheads="1" noTextEdit="1"/>
          </p:cNvSpPr>
          <p:nvPr>
            <p:ph type="sldImg"/>
          </p:nvPr>
        </p:nvSpPr>
        <p:spPr>
          <a:ln/>
        </p:spPr>
      </p:sp>
      <p:sp>
        <p:nvSpPr>
          <p:cNvPr id="634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latin typeface="Arial" panose="020B0604020202020204" pitchFamily="34" charset="0"/>
            </a:endParaRPr>
          </a:p>
        </p:txBody>
      </p:sp>
    </p:spTree>
    <p:extLst>
      <p:ext uri="{BB962C8B-B14F-4D97-AF65-F5344CB8AC3E}">
        <p14:creationId xmlns:p14="http://schemas.microsoft.com/office/powerpoint/2010/main" val="42584015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749B68C7-D731-43C2-8A9E-32231DF7CA63}" type="datetimeFigureOut">
              <a:rPr lang="en-GB"/>
              <a:pPr>
                <a:defRPr/>
              </a:pPr>
              <a:t>07/03/2019</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33A690C4-03EF-4296-8CB7-A17A361C8349}" type="slidenum">
              <a:rPr lang="en-GB"/>
              <a:pPr>
                <a:defRPr/>
              </a:pPr>
              <a:t>‹#›</a:t>
            </a:fld>
            <a:endParaRPr lang="en-GB"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29B6D5BE-0C76-4D2D-980C-7748CCDE32F4}" type="datetimeFigureOut">
              <a:rPr lang="en-GB"/>
              <a:pPr>
                <a:defRPr/>
              </a:pPr>
              <a:t>07/03/2019</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F45C7549-5D7D-47E2-8646-1067AD66F0F0}"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DE87539E-4F13-43B2-A1E2-E71D1966FA10}" type="datetimeFigureOut">
              <a:rPr lang="en-GB"/>
              <a:pPr>
                <a:defRPr/>
              </a:pPr>
              <a:t>07/03/2019</a:t>
            </a:fld>
            <a:endParaRPr lang="en-GB" dirty="0"/>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32C4E497-29EF-4C4D-BE44-0D033C5B57B6}"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E3D10434-AB93-4F3A-9D38-AB13563B5BC8}" type="datetimeFigureOut">
              <a:rPr lang="en-GB"/>
              <a:pPr>
                <a:defRPr/>
              </a:pPr>
              <a:t>07/03/2019</a:t>
            </a:fld>
            <a:endParaRPr lang="en-GB" dirty="0"/>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D4AB2841-62D8-4A78-9139-66B15027BC42}"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1A73C20E-B3DF-4B4F-B4CA-3E01925B8CDC}" type="datetimeFigureOut">
              <a:rPr lang="en-GB"/>
              <a:pPr>
                <a:defRPr/>
              </a:pPr>
              <a:t>07/03/2019</a:t>
            </a:fld>
            <a:endParaRPr lang="en-GB" dirty="0"/>
          </a:p>
        </p:txBody>
      </p:sp>
      <p:sp>
        <p:nvSpPr>
          <p:cNvPr id="4" name="Slide Number Placeholder 3"/>
          <p:cNvSpPr>
            <a:spLocks noGrp="1"/>
          </p:cNvSpPr>
          <p:nvPr>
            <p:ph type="sldNum" sz="quarter" idx="12"/>
          </p:nvPr>
        </p:nvSpPr>
        <p:spPr>
          <a:xfrm>
            <a:off x="6443663" y="5661025"/>
            <a:ext cx="2133600" cy="365125"/>
          </a:xfrm>
          <a:prstGeom prst="rect">
            <a:avLst/>
          </a:prstGeom>
        </p:spPr>
        <p:txBody>
          <a:bodyPr/>
          <a:lstStyle>
            <a:lvl1pPr fontAlgn="auto">
              <a:spcBef>
                <a:spcPts val="0"/>
              </a:spcBef>
              <a:spcAft>
                <a:spcPts val="0"/>
              </a:spcAft>
              <a:defRPr>
                <a:latin typeface="+mn-lt"/>
              </a:defRPr>
            </a:lvl1pPr>
          </a:lstStyle>
          <a:p>
            <a:pPr>
              <a:defRPr/>
            </a:pPr>
            <a:fld id="{3E8324FA-60AB-4751-918C-87A98AB120D6}" type="slidenum">
              <a:rPr lang="en-GB"/>
              <a:pPr>
                <a:defRPr/>
              </a:pPr>
              <a:t>‹#›</a:t>
            </a:fld>
            <a:endParaRPr lang="en-GB" dirty="0"/>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991BA729-CED0-4DC5-B4E3-3362F89C3DA9}" type="datetimeFigureOut">
              <a:rPr lang="en-GB"/>
              <a:pPr>
                <a:defRPr/>
              </a:pPr>
              <a:t>07/03/2019</a:t>
            </a:fld>
            <a:endParaRPr lang="en-GB" dirty="0"/>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E26D3F4A-7783-4A6B-8AC5-E3D4708733BC}" type="slidenum">
              <a:rPr lang="en-GB"/>
              <a:pPr>
                <a:defRPr/>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7B14D898-31F0-4C61-9DC7-819792D9E3E8}" type="datetimeFigureOut">
              <a:rPr lang="en-GB"/>
              <a:pPr>
                <a:defRPr/>
              </a:pPr>
              <a:t>07/03/2019</a:t>
            </a:fld>
            <a:endParaRPr lang="en-GB" dirty="0"/>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B1E4BF97-D24B-471C-AA7C-5048795C318E}"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CE798A1C-9DEC-40AD-877D-BD4DC482305F}" type="datetimeFigureOut">
              <a:rPr lang="en-GB"/>
              <a:pPr>
                <a:defRPr/>
              </a:pPr>
              <a:t>07/03/2019</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C5628BA1-C42C-472D-AC73-B84EA4DD091F}"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24EB2AD9-51AF-4631-8862-6F1308D64595}" type="datetimeFigureOut">
              <a:rPr lang="en-GB"/>
              <a:pPr>
                <a:defRPr/>
              </a:pPr>
              <a:t>07/03/2019</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F9C7E55E-78CF-4411-8BF0-9A786BD4B75B}"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727032" y="6407944"/>
            <a:ext cx="1920240" cy="365760"/>
          </a:xfrm>
          <a:prstGeom prst="rect">
            <a:avLst/>
          </a:prstGeom>
        </p:spPr>
        <p:txBody>
          <a:bodyPr/>
          <a:lstStyle/>
          <a:p>
            <a:fld id="{C74C3623-B5D4-4AA7-9311-B0B77B898A77}" type="datetimeFigureOut">
              <a:rPr lang="en-US" smtClean="0">
                <a:solidFill>
                  <a:prstClr val="black"/>
                </a:solidFill>
              </a:rPr>
              <a:pPr/>
              <a:t>3/7/2019</a:t>
            </a:fld>
            <a:endParaRPr lang="en-GB">
              <a:solidFill>
                <a:prstClr val="black"/>
              </a:solidFill>
            </a:endParaRPr>
          </a:p>
        </p:txBody>
      </p:sp>
      <p:sp>
        <p:nvSpPr>
          <p:cNvPr id="5" name="Footer Placeholder 4"/>
          <p:cNvSpPr>
            <a:spLocks noGrp="1"/>
          </p:cNvSpPr>
          <p:nvPr>
            <p:ph type="ftr" sz="quarter" idx="11"/>
          </p:nvPr>
        </p:nvSpPr>
        <p:spPr/>
        <p:txBody>
          <a:bodyPr/>
          <a:lstStyle/>
          <a:p>
            <a:endParaRPr lang="en-GB">
              <a:solidFill>
                <a:prstClr val="black"/>
              </a:solidFill>
            </a:endParaRPr>
          </a:p>
        </p:txBody>
      </p:sp>
      <p:sp>
        <p:nvSpPr>
          <p:cNvPr id="6" name="Slide Number Placeholder 5"/>
          <p:cNvSpPr>
            <a:spLocks noGrp="1"/>
          </p:cNvSpPr>
          <p:nvPr>
            <p:ph type="sldNum" sz="quarter" idx="12"/>
          </p:nvPr>
        </p:nvSpPr>
        <p:spPr>
          <a:xfrm>
            <a:off x="8647272" y="6407944"/>
            <a:ext cx="365760" cy="365125"/>
          </a:xfrm>
          <a:prstGeom prst="rect">
            <a:avLst/>
          </a:prstGeom>
        </p:spPr>
        <p:txBody>
          <a:bodyPr/>
          <a:lstStyle/>
          <a:p>
            <a:fld id="{E09F2DBE-F758-4953-A257-60553D7FFB8C}" type="slidenum">
              <a:rPr lang="en-GB" smtClean="0">
                <a:solidFill>
                  <a:prstClr val="black"/>
                </a:solidFill>
              </a:rPr>
              <a:pPr/>
              <a:t>‹#›</a:t>
            </a:fld>
            <a:endParaRPr lang="en-GB">
              <a:solidFill>
                <a:prstClr val="black"/>
              </a:solidFill>
            </a:endParaRPr>
          </a:p>
        </p:txBody>
      </p:sp>
      <p:sp>
        <p:nvSpPr>
          <p:cNvPr id="7" name="Title 6"/>
          <p:cNvSpPr>
            <a:spLocks noGrp="1"/>
          </p:cNvSpPr>
          <p:nvPr>
            <p:ph type="title"/>
          </p:nvPr>
        </p:nvSpPr>
        <p:spPr>
          <a:xfrm>
            <a:off x="457200" y="274638"/>
            <a:ext cx="8229600" cy="1143000"/>
          </a:xfrm>
          <a:prstGeom prst="rect">
            <a:avLst/>
          </a:prstGeom>
        </p:spPr>
        <p:txBody>
          <a:bodyPr rtlCol="0"/>
          <a:lstStyle/>
          <a:p>
            <a:r>
              <a:rPr kumimoji="0" lang="en-US" smtClean="0"/>
              <a:t>Click to edit Master title style</a:t>
            </a:r>
            <a:endParaRPr kumimoji="0" lang="en-US"/>
          </a:p>
        </p:txBody>
      </p:sp>
    </p:spTree>
    <p:extLst>
      <p:ext uri="{BB962C8B-B14F-4D97-AF65-F5344CB8AC3E}">
        <p14:creationId xmlns:p14="http://schemas.microsoft.com/office/powerpoint/2010/main" val="1282169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dirty="0">
                <a:solidFill>
                  <a:schemeClr val="tx1">
                    <a:tint val="75000"/>
                  </a:schemeClr>
                </a:solidFill>
                <a:latin typeface="+mn-lt"/>
              </a:defRPr>
            </a:lvl1pPr>
          </a:lstStyle>
          <a:p>
            <a:pPr>
              <a:defRPr/>
            </a:pPr>
            <a:endParaRPr lang="en-GB"/>
          </a:p>
        </p:txBody>
      </p:sp>
      <p:cxnSp>
        <p:nvCxnSpPr>
          <p:cNvPr id="12" name="Straight Connector 7"/>
          <p:cNvCxnSpPr/>
          <p:nvPr userDrawn="1"/>
        </p:nvCxnSpPr>
        <p:spPr>
          <a:xfrm>
            <a:off x="-36513" y="908050"/>
            <a:ext cx="9180513" cy="0"/>
          </a:xfrm>
          <a:prstGeom prst="line">
            <a:avLst/>
          </a:prstGeom>
          <a:ln w="38100">
            <a:solidFill>
              <a:srgbClr val="37A5FF"/>
            </a:solidFill>
          </a:ln>
        </p:spPr>
        <p:style>
          <a:lnRef idx="1">
            <a:schemeClr val="accent1"/>
          </a:lnRef>
          <a:fillRef idx="0">
            <a:schemeClr val="accent1"/>
          </a:fillRef>
          <a:effectRef idx="0">
            <a:schemeClr val="accent1"/>
          </a:effectRef>
          <a:fontRef idx="minor">
            <a:schemeClr val="tx1"/>
          </a:fontRef>
        </p:style>
      </p:cxnSp>
      <p:cxnSp>
        <p:nvCxnSpPr>
          <p:cNvPr id="13" name="Straight Connector 8"/>
          <p:cNvCxnSpPr/>
          <p:nvPr userDrawn="1"/>
        </p:nvCxnSpPr>
        <p:spPr>
          <a:xfrm>
            <a:off x="-36513" y="1052513"/>
            <a:ext cx="9180513" cy="0"/>
          </a:xfrm>
          <a:prstGeom prst="line">
            <a:avLst/>
          </a:prstGeom>
          <a:ln w="539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8"/>
          <p:cNvCxnSpPr/>
          <p:nvPr userDrawn="1"/>
        </p:nvCxnSpPr>
        <p:spPr>
          <a:xfrm>
            <a:off x="0" y="981075"/>
            <a:ext cx="9180513" cy="0"/>
          </a:xfrm>
          <a:prstGeom prst="line">
            <a:avLst/>
          </a:prstGeom>
          <a:ln w="53975">
            <a:solidFill>
              <a:srgbClr val="FFFF00"/>
            </a:solidFill>
          </a:ln>
        </p:spPr>
        <p:style>
          <a:lnRef idx="1">
            <a:schemeClr val="accent1"/>
          </a:lnRef>
          <a:fillRef idx="0">
            <a:schemeClr val="accent1"/>
          </a:fillRef>
          <a:effectRef idx="0">
            <a:schemeClr val="accent1"/>
          </a:effectRef>
          <a:fontRef idx="minor">
            <a:schemeClr val="tx1"/>
          </a:fontRef>
        </p:style>
      </p:cxnSp>
      <p:pic>
        <p:nvPicPr>
          <p:cNvPr id="2" name="Picture 1"/>
          <p:cNvPicPr>
            <a:picLocks noChangeAspect="1"/>
          </p:cNvPicPr>
          <p:nvPr userDrawn="1"/>
        </p:nvPicPr>
        <p:blipFill rotWithShape="1">
          <a:blip r:embed="rId13">
            <a:extLst>
              <a:ext uri="{28A0092B-C50C-407E-A947-70E740481C1C}">
                <a14:useLocalDpi xmlns:a14="http://schemas.microsoft.com/office/drawing/2010/main" val="0"/>
              </a:ext>
            </a:extLst>
          </a:blip>
          <a:srcRect r="54806"/>
          <a:stretch/>
        </p:blipFill>
        <p:spPr>
          <a:xfrm>
            <a:off x="7452320" y="6139519"/>
            <a:ext cx="1581348" cy="594838"/>
          </a:xfrm>
          <a:prstGeom prst="rect">
            <a:avLst/>
          </a:prstGeom>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82" r:id="rId11"/>
  </p:sldLayoutIdLst>
  <p:timing>
    <p:tnLst>
      <p:par>
        <p:cTn id="1" dur="indefinite" restart="never" nodeType="tmRoot"/>
      </p:par>
    </p:tnLst>
  </p:timing>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felicity.healey-benson@sm.uwtsd.ac.uk" TargetMode="External"/><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6.xml"/><Relationship Id="rId5" Type="http://schemas.openxmlformats.org/officeDocument/2006/relationships/image" Target="../media/image6.png"/><Relationship Id="rId4" Type="http://schemas.openxmlformats.org/officeDocument/2006/relationships/hyperlink" Target="https://www.bbc.co.uk/news/business-40566079"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gov.uk/government/publications/good-work-the-taylor-review-of-modern-working-practices" TargetMode="Externa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1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beckershospitalreview.com/finance/stop-spending-money-on-employee-engagement.html" TargetMode="External"/><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quantumworkplace.com/future-of-work/only-one-thing-can-change-employee-engagement-managers" TargetMode="External"/><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employeeownership.co.uk/case-studies/john-lewis-partnership/"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www.youtube.com/watch?v=i8u67DS8osI"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www.snacknation.com/guides/definitive-guide-employee-engagement/"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youtu.be/NTbh1P8YP8U" TargetMode="Externa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3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8.wmf"/><Relationship Id="rId2" Type="http://schemas.openxmlformats.org/officeDocument/2006/relationships/notesSlide" Target="../notesSlides/notesSlide17.xml"/><Relationship Id="rId1" Type="http://schemas.openxmlformats.org/officeDocument/2006/relationships/slideLayout" Target="../slideLayouts/slideLayout1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1.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1.xml"/></Relationships>
</file>

<file path=ppt/slides/_rels/slide4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1.xml"/></Relationships>
</file>

<file path=ppt/slides/_rels/slide4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3.xml"/><Relationship Id="rId1" Type="http://schemas.openxmlformats.org/officeDocument/2006/relationships/slideLayout" Target="../slideLayouts/slideLayout1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7.xml.rels><?xml version="1.0" encoding="UTF-8" standalone="yes"?>
<Relationships xmlns="http://schemas.openxmlformats.org/package/2006/relationships"><Relationship Id="rId2" Type="http://schemas.openxmlformats.org/officeDocument/2006/relationships/hyperlink" Target="http://m.acas.org.uk/media/pdf/9/o/Non-union-representation-in-the-workplace-advisory-booklet.pdf" TargetMode="External"/><Relationship Id="rId1" Type="http://schemas.openxmlformats.org/officeDocument/2006/relationships/slideLayout" Target="../slideLayouts/slideLayout11.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1.xml"/></Relationships>
</file>

<file path=ppt/slides/_rels/slide50.xml.rels><?xml version="1.0" encoding="UTF-8" standalone="yes"?>
<Relationships xmlns="http://schemas.openxmlformats.org/package/2006/relationships"><Relationship Id="rId3" Type="http://schemas.openxmlformats.org/officeDocument/2006/relationships/hyperlink" Target="http://www.istockphoto.com/file_thumbview_approve/318119/2/istockphoto_318119-golden-key.jpg" TargetMode="External"/><Relationship Id="rId2" Type="http://schemas.openxmlformats.org/officeDocument/2006/relationships/notesSlide" Target="../notesSlides/notesSlide26.xml"/><Relationship Id="rId1" Type="http://schemas.openxmlformats.org/officeDocument/2006/relationships/slideLayout" Target="../slideLayouts/slideLayout11.xml"/><Relationship Id="rId4" Type="http://schemas.openxmlformats.org/officeDocument/2006/relationships/image" Target="../media/image31.jpeg"/></Relationships>
</file>

<file path=ppt/slides/_rels/slide5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1.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1.xml"/></Relationships>
</file>

<file path=ppt/slides/_rels/slide5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96473" y="1772816"/>
            <a:ext cx="8351838" cy="3671887"/>
          </a:xfrm>
          <a:prstGeom prst="rect">
            <a:avLst/>
          </a:prstGeom>
        </p:spPr>
        <p:txBody>
          <a:bodyPr>
            <a:normAutofit fontScale="62500" lnSpcReduction="20000"/>
          </a:bodyPr>
          <a:lstStyle/>
          <a:p>
            <a:pPr algn="ctr"/>
            <a:endParaRPr lang="en-GB" sz="3900" b="1" dirty="0">
              <a:solidFill>
                <a:srgbClr val="C00000"/>
              </a:solidFill>
              <a:latin typeface="Calibri" pitchFamily="34" charset="0"/>
            </a:endParaRPr>
          </a:p>
          <a:p>
            <a:pPr algn="ctr"/>
            <a:r>
              <a:rPr lang="en-US" altLang="en-US" sz="3800" b="1" dirty="0" smtClean="0">
                <a:latin typeface="Helvetica" panose="020B0604020202020204" pitchFamily="34" charset="0"/>
                <a:ea typeface="Helvetica" charset="0"/>
                <a:cs typeface="Helvetica" panose="020B0604020202020204" pitchFamily="34" charset="0"/>
                <a:sym typeface="Helvetica" charset="0"/>
              </a:rPr>
              <a:t>Contemporary </a:t>
            </a:r>
            <a:r>
              <a:rPr lang="en-GB" sz="3800" b="1" dirty="0">
                <a:latin typeface="Helvetica" panose="020B0604020202020204" pitchFamily="34" charset="0"/>
                <a:cs typeface="Helvetica" panose="020B0604020202020204" pitchFamily="34" charset="0"/>
              </a:rPr>
              <a:t>Developments in Employment Relations</a:t>
            </a:r>
            <a:endParaRPr lang="en-GB" sz="3800" dirty="0">
              <a:latin typeface="Helvetica" panose="020B0604020202020204" pitchFamily="34" charset="0"/>
              <a:cs typeface="Helvetica" panose="020B0604020202020204" pitchFamily="34" charset="0"/>
            </a:endParaRPr>
          </a:p>
          <a:p>
            <a:pPr algn="ctr"/>
            <a:r>
              <a:rPr lang="en-US" altLang="en-US" sz="3600" b="1" dirty="0" smtClean="0">
                <a:latin typeface="Helvetica" charset="0"/>
                <a:ea typeface="Helvetica" charset="0"/>
                <a:cs typeface="Helvetica" charset="0"/>
                <a:sym typeface="Helvetica" charset="0"/>
              </a:rPr>
              <a:t> </a:t>
            </a:r>
          </a:p>
          <a:p>
            <a:pPr algn="ctr"/>
            <a:r>
              <a:rPr lang="en-US" altLang="en-US" sz="3600" dirty="0" smtClean="0">
                <a:latin typeface="Helvetica" charset="0"/>
                <a:ea typeface="Helvetica" charset="0"/>
                <a:cs typeface="Helvetica" charset="0"/>
                <a:sym typeface="Helvetica" charset="0"/>
              </a:rPr>
              <a:t>(5DER)</a:t>
            </a:r>
          </a:p>
          <a:p>
            <a:pPr algn="ctr"/>
            <a:r>
              <a:rPr lang="en-US" altLang="en-US" sz="3600" dirty="0" smtClean="0">
                <a:latin typeface="Helvetica" charset="0"/>
                <a:ea typeface="Helvetica" charset="0"/>
                <a:cs typeface="Helvetica" charset="0"/>
                <a:sym typeface="Helvetica" charset="0"/>
              </a:rPr>
              <a:t>Session 4 Employee Involvement </a:t>
            </a:r>
            <a:r>
              <a:rPr lang="en-US" altLang="en-US" sz="3600" i="1" dirty="0" smtClean="0">
                <a:solidFill>
                  <a:srgbClr val="FFC000"/>
                </a:solidFill>
                <a:latin typeface="Helvetica" charset="0"/>
                <a:ea typeface="Helvetica" charset="0"/>
                <a:cs typeface="Helvetica" charset="0"/>
                <a:sym typeface="Helvetica" charset="0"/>
              </a:rPr>
              <a:t>7</a:t>
            </a:r>
            <a:r>
              <a:rPr lang="en-US" altLang="en-US" sz="3600" i="1" baseline="30000" dirty="0" smtClean="0">
                <a:solidFill>
                  <a:srgbClr val="FFC000"/>
                </a:solidFill>
                <a:latin typeface="Helvetica" charset="0"/>
                <a:ea typeface="Helvetica" charset="0"/>
                <a:cs typeface="Helvetica" charset="0"/>
                <a:sym typeface="Helvetica" charset="0"/>
              </a:rPr>
              <a:t>th</a:t>
            </a:r>
            <a:r>
              <a:rPr lang="en-US" altLang="en-US" sz="3600" i="1" dirty="0" smtClean="0">
                <a:solidFill>
                  <a:srgbClr val="FFC000"/>
                </a:solidFill>
                <a:latin typeface="Helvetica" charset="0"/>
                <a:ea typeface="Helvetica" charset="0"/>
                <a:cs typeface="Helvetica" charset="0"/>
                <a:sym typeface="Helvetica" charset="0"/>
              </a:rPr>
              <a:t> March 2019</a:t>
            </a:r>
          </a:p>
          <a:p>
            <a:pPr algn="ctr"/>
            <a:endParaRPr lang="en-US" sz="3600" dirty="0">
              <a:solidFill>
                <a:srgbClr val="37A5FF"/>
              </a:solidFill>
              <a:latin typeface="Helvetica" charset="0"/>
              <a:cs typeface="Helvetica" charset="0"/>
              <a:sym typeface="Helvetica" charset="0"/>
            </a:endParaRPr>
          </a:p>
          <a:p>
            <a:pPr algn="ctr"/>
            <a:endParaRPr lang="en-US" sz="3600" dirty="0" smtClean="0">
              <a:solidFill>
                <a:srgbClr val="37A5FF"/>
              </a:solidFill>
              <a:latin typeface="Helvetica" charset="0"/>
              <a:cs typeface="Helvetica" charset="0"/>
              <a:sym typeface="Helvetica" charset="0"/>
            </a:endParaRPr>
          </a:p>
          <a:p>
            <a:pPr algn="ctr"/>
            <a:r>
              <a:rPr lang="en-GB" sz="3600" dirty="0" smtClean="0">
                <a:solidFill>
                  <a:srgbClr val="37A5FF"/>
                </a:solidFill>
                <a:latin typeface="Calibri" pitchFamily="34" charset="0"/>
              </a:rPr>
              <a:t>Felicity Healey-Benson </a:t>
            </a:r>
          </a:p>
          <a:p>
            <a:pPr algn="ctr"/>
            <a:endParaRPr lang="en-GB" sz="2300" dirty="0" smtClean="0">
              <a:latin typeface="Calibri" pitchFamily="34" charset="0"/>
            </a:endParaRPr>
          </a:p>
          <a:p>
            <a:pPr algn="ctr"/>
            <a:r>
              <a:rPr lang="en-GB" sz="2300" b="1" dirty="0" smtClean="0">
                <a:latin typeface="Calibri" pitchFamily="34" charset="0"/>
              </a:rPr>
              <a:t>BSc., MBA., MA (HRM), PGCE., Dip. NLP, Academic Assoc. CIPD..</a:t>
            </a:r>
          </a:p>
          <a:p>
            <a:pPr algn="ctr"/>
            <a:endParaRPr lang="en-GB" sz="2300" b="1" dirty="0">
              <a:latin typeface="Calibri" pitchFamily="34" charset="0"/>
            </a:endParaRPr>
          </a:p>
          <a:p>
            <a:pPr algn="ctr"/>
            <a:r>
              <a:rPr lang="fr-FR" sz="2400" b="1" u="sng" dirty="0" smtClean="0">
                <a:hlinkClick r:id="rId3"/>
              </a:rPr>
              <a:t>felicity.healey-benson@sm.uwtsd.ac.uk</a:t>
            </a:r>
            <a:endParaRPr lang="fr-FR" sz="2400" b="1" u="sng" dirty="0" smtClean="0"/>
          </a:p>
          <a:p>
            <a:pPr algn="ctr"/>
            <a:endParaRPr lang="fr-FR" sz="2400" b="1" u="sng" dirty="0">
              <a:latin typeface="Calibri" pitchFamily="34" charset="0"/>
            </a:endParaRPr>
          </a:p>
          <a:p>
            <a:pPr algn="ctr"/>
            <a:r>
              <a:rPr lang="fr-FR" sz="2400" b="1" dirty="0" smtClean="0">
                <a:latin typeface="Calibri" pitchFamily="34" charset="0"/>
              </a:rPr>
              <a:t>On-site THURSDAYS</a:t>
            </a:r>
            <a:endParaRPr lang="en-GB" sz="2300" b="1" dirty="0" smtClean="0">
              <a:latin typeface="Calibri" pitchFamily="34" charset="0"/>
            </a:endParaRPr>
          </a:p>
        </p:txBody>
      </p:sp>
      <p:sp>
        <p:nvSpPr>
          <p:cNvPr id="16386" name="AutoShape 2" descr="data:image/jpg;base64,/9j/4AAQSkZJRgABAQAAAQABAAD/2wCEAAkGBhIQDxAOEBAPDxAQEA8QEA0ODw8PEA4QGBAXFBQQFBUXHCceGBkjGRISHy8hIycpLC0sFR4xNTAqQSYrLCkBCQoKDgwOGg8PGi0lHyIpKjUvNCktLywtLDA1NSwyMikqNSwsLCwuNDQsKi8pLCkvKSwsLCosLCwsKi40LSwsLP/AABEIAMIBAwMBIgACEQEDEQH/xAAcAAEAAQUBAQAAAAAAAAAAAAAABgECAwUHBAj/xABBEAACAQMBBAgCBgcHBQAAAAABAgADBBESBQYhMQcTQVFhcYGRIqEUMkJSYrFygpKissHRIzNTc7PCwxYkQ3Tw/8QAGwEBAAMBAQEBAAAAAAAAAAAAAAQFBgMCAQf/xAAzEQACAgAEAwQJBAMBAAAAAAAAAQIDBBESIQUxQRNRYXEUIjKBkbHB0fEjoeHwJEJiBv/aAAwDAQACEQMRAD8A7jERAEREAREQBERAEREAREQBERAERNVtzee3sgOvqYZhlaSjVUYd4Uch4nAnxtRWbOldc7ZKEE233G1iRnZXSJZ3DimHekzHC9eoQMewBgSAfMiSafIzjLeLPd2Htolpti0/ERET0cBERAEREAREQBERAEREAREQBERAEREAREQBERAEREAREQBERAEREAT5425ttrq6rXDEnW7aQfs0wcIo8lx859DMOE+XnJVmU8CpKkdxBwR8pCxazSRpv/PyUJzl1yX1+x7mrTt/R7thrrZ9J3JZ6Zai7HiWKH4SfHSUnAetnaeh1CNnMx5Pc1WHiAqL+amcsKspk/j01Zh03zTJ1ERLIxQiIgCIiAIiIAiIgCIiAIiIAiIgCIiAIiIAiIgCIiAIieO42xQpnTUr0KbfderTQ+xM9Ri5bJHxtLmeyJhtrtKg1U3Sov3qbK49xM0+NNbM+8xERPgE4V0pboVLW5q3lNC1rXc1C6jIo1WPxI/cCxyDy+LHZxnm/fSF9EY21uFavgF6jcVo5GQMdrYwePAZHPOJyXbG2q90c161SsewOxKr+ivIegkO+2Hsmk4XgMRH9bNKLXXmzX7G2bWvKy29vTarUbsH1VGeLueSqM8zPpHdzYq2dpRtVOrqkwzctbk6nb1YsfWfN9t8B1KSpHEFSQQe8ESZ7u9JF1bsoqVGuaX2qdZtT4/DUPEHzyJyqtjB7om47h9+JgtElt07/f8Ag7fE8uy9pU7milek2qnUGQeRHYVI7CCCCPCeqWCeZkJRcW4vmhERPp5ETE90g4F1B7sjMup1lb6rA+RBnJXVuWlSWfdnufcnzL4iJ1PgiIgCIiAIiIAiIgCIiAIiIAiIgCIlrngT4QDmO/m/VRqr2ls5p06ZKVaqHD1HHBlB5hQeHDmQeznA9c8huSSWJ4sSxPeTxJlDWm9w1deHrUIL+TN2ylbLVI2NltSpbuKtGo1Jx9pDjPgRyI8Dwnadzd5hf2wqkBaqHRWQcg+M6h+Ejj7jsnAjVk66Hr8i9q0c/DVty2PxI64Ps7yv4rXG2pzy3X9yJWDm4T09GdhltRwqljwABJPgBky6a7eOppsrtvu21wR5ik0yLeSLyEdUku8+edqX71qlWuQWaoz1nIBOkFsknuA1Ae01/WSdbhbHFa32uxGcWD0F83V2PzpJOe0qmQJV6PVUu83vpGdsql/rl8j0a56LK3q1WcUqbVDTpvWcIM6KS41OfAZHvPEWnTOgy0DVb6qRnTToUhnuZnZh+4s9QhqlkcsVinRU7F0Nn0N7YyLi0JyBpr0x3Zwj/wDGfUzps4zuPQNntxrXkFqXNuPFNJen7hEM7NJeHfqZPoZvi8V6R2keU4p/34CaHbm2NL9ShxgAuRz48l9uPrN9OZXF/rq1Hz9Z3PpqOPliVvGb510qEHk5fIr6Um82b2ncTKLjHEHB7xzmhS7mYXkxDqaeaJuZMtk7R6zKN9deOfvL3zYyG7t3JN0oHar58sZ/MCTKb3hN07sMnPdp5eZBtSUthERLQ5CIiAIiIAiIgCIiAIiIAiIgCIiAfOe9myzaX1xbkYC1Gan40mOpD7EDzBmp6ydy6Qtxl2hSFWmy07miDoqPwR05mm57BnJB7OPeZwSqSpwwx48wfEHkRNThMV2tfiuZT3U6JeZnLyc9DduX2jUqcdNK2fJ7NTOgUewb2kK2Jsmte1hb2yB6hBPFlRVUc2JPYM9mT4Tvu4+567Nt+r1CpWqEPXqgYDNjgq/hXJx5k9s4Y7ExVbh1Z0w9TclLuJHNRvecbOvf/Vr/AOmZt5o9+KoXZt4ScZoOvHvb4QPdhM3P2WXeHWd0F4r5kZ6KLEfQLpj/AOWs6fqrRUfmzTiCpjh5T6K6N7bRsu37362ofHVVYj5Ynz5U5nzkKayhHyNLhp9pib3/ANfdGEidh6C6GLe8f71emv7NPP8AvnIZ2XoQb/s7le65B96Kf0in2xxNf4793zPJvXb/AEfeC0uOS12tnJ/EH6l/3dHvOpzn/S/b4o2l0PrUbjR6Omr+KkknNldCrSSquQHRXAPMZUHB8eMkQ2nJe8psVLtMNTPuTj8OX7MzzkF2DTrVaZ4FKjr7McfLE6/InvducbhvpFuQK2AHpscLVAHA57Gxw7jw5YkPiOGlfBOPNECuWlkMW4l/0mal65RijAhlJUjGeIOCOHP0m32FsOrd1An90h4l34EjtCL2nzwJmFQ5SUerJOolO4lsWarcHko6tT3k4LewC+8mU89hYpQprRpjCIMDvPeSe0k5PrPRNjhKFRUoESUtTzEREknkREQBERAEREAREQBERAEREAREQDX7wZ+h3WOf0evjz6psT5y06hPpm4oh0ZDyZWU+RGP5z5mX4SVPNTpPmOBmg4NJZTi/D6lbjlvFhFZGD02KOhDI6EqysORBHKS7ZvTNd0l0VVo1yOGuopR/UqQD7SMgZkv6O9pWqVvo91b2zdaw6q5qUaTOlQ8NDORnSezuPnws8bRHRr06suhEoserTnlmXDpX2jdfBa26kntt6FWuw9ckD1Exf9FbY2hVR7vNNGIDPcVUJRM5OmkhOD4YHHunZ0QAAAAAcgBgD0lZnHjdKyrgl8y1VG+cpNnj2PstLW3pW1MkpRRUDNxZsc2PiTk+s+X6x4n1n1Pc1dKOx+yrN7DM+Y9iW3XXVrS/xLi3Q+TVVB+RMpb1yRp+FSeVk34fU22+W5zbNe3UuXFegrliANNYYFVBjsBK47eMnfQbV/s71O56De6uP9s9XTbYarKhXHOjcAE/gqIQf3lpzSdCFzi5uqX36CP+xUx/yTzp02o6O134CTfP+fsdU2zsendUTRqDIyGRu2nUU5SoPEHj8pEqezdpWXFNNwnMik2W9UbGfTMnUT1fhYXNSeaa5NbMz6m0siFU+kXSdFWlpcc1YNTb1Bnku97qt3mnS/sqf2yudRH3dXj4SZbY6nqya9NKo5Kjqr6m7hmRGjbIudCJTBJbRTGlRnuEz3E7rMMuz7VvPp4eJ3rSlvkeBbEDsmy3fP8A3VFR3t7aGmC6rhRPRuguu71fcpu3qSF/mZVYCLsvhn3o62bRZOYiJ+gEAREQBERAEREAREQBERAEREAREQBERAE+cd7bXqtoXlPGMXFUgfhZta/JhPo6cM6WbPq9qO/ZWpUag8wDTP8Apy14XLK1x70Q8Ys4J+JD6V1g4M9IrZmvqrPTsbZ9a5qdRRQ1Kmh3CAgMwUZIXPM47PCaBXOHtcit7PVyOudH3SCKgWzu3xVGFo13PCqOym5+/wBx7fPn0ImfMTEqxR1ZWU4ZHBVlPcVPEeslmxOku7t1FPWtdFGAtcFyo7g4Ib3JlTieHKx66Wt+n2JlOKcFpmdZ3vvep2feVOWLeqB+kylF/eYThvR9ba9q2YOAqVDVJPAAU6bPk/sibreXpFq3tubaolKnTZlZur16m0nIXJJ4ZweXYJoNibHrXTslpR1soBdtSKFUnAyzkc8Hh4StlwqetStnGK89/wC+8usPxSuuicIRlKT8Nl5/g7Jv89K52ddWyur1DRFWmq/FlkYVFAI4ZOjA85y7os2j1O1KIJwKoqUD5suVB/XVB6yZbA3Bq0aALXAp3BZmZFHWUlHDSuRg54HJGRx8MnRVtrWxuHp3FNBcW9Yr1wBpuHR+DBxgkZAIz7TOYy22i9vTqgns1zy8V+CdgLv0ZVuL3W+W+R2cGYby+Skhdzgdg7WPcB2mQ5d+WI4Mme/SJqL/AG21Q6nYk95PIdw7pHu4zHTlVF5+PIgKl9Ta7R2uar624AcFXsUf18ZrLva4Qc5ioWdesj1KaEU0R3as+VTCqSQD9o8Oz5SPoS51N7d0oJUTm+0t69/U7qSWyNot2X4mTDcGjxr1P8tB8yf9shdIYE6LuTbabQN21Hd/QfCP4fnLHhlerEpron9vqc7H6pv4iJrCKIiIAiIgCIiAIiIAiIgCIiAIiIAiJSAJzXpo2MWo0L1RnqmNKpjsRyCjHwDDH686VPJtbZqXNCrb1PqVUZG7xkcGHiDgjynai3srFM52Q1xcT5jabfczagtdo21w3BFqaXPcjqabH0DZ9Jrb6zehVqUKgxUpO1Nx2alOCR4Hn6zDiamSVkcujKhNxZ9K7V2DbXQxcW9GtjgGqICy+Tcx6GRjau5myrak9epaqEQZI624Oe5QC+CScADxm93V2ibiwtaxOWehT1HvdRof95TID0sbXbraVrnCKnXN+JiWUewU/tTI23WUJpN7eJpMDhI4u6MHyfPyIFtGqrO9RaaUgxJWnTGFQdijyHb285Nei+i1KnVqkEdeyYz9xQcH1LN8po92N03vXFR1ItweZ4dae4fh8Z1ax2SKagAYxIlMZN65vcuOLYqpL0ahLJc8uXkXVa5xmcg3xtSl89UjAr4bP4wAGHyB9Z2n6NI9vTukLqkyjg44o3cw5H/7vnW2GuORV4HE+jXKfTr5Eb6NtpUy7WVenTqLUzUpdYitpcD4lGR2qM/qnvnTbfYtsp1Lb0Ae8UkyPlODUBWtrlEKMlenUQqmDlmDDGn7wPh3z6CoHgJww6TTUluiw43XBWxure0107+/3/c8m89fRZXJ76TIPNvgH8U5XRST7f67xQp0e2pUyf0UGf4mX2kGRcSm4rZnbp7kVdS2PTbW7VHWmgyzsFUeJP5Tq9nbClTSkvJFVR44GMyH7ibM1M10w4LlKf6WPib0Bx6mTaTeFYfRW7Hzl8jnbLN5FYlIlwcisREAREQBERAEREAREQBERAERKGAIiUMAZlMwZaTAOM9MmxuqvKd2o+G5TD/5tPC59UKfsmQITsXTQgNhSPat0mD50qmfyE46hyJpcBNypWfQqcTHKbOt9He9VvQ2alO4rpTanWrKFYksVLCoCFGTj+0PHHZJW1vaXyJW00LlRnRUKLU0ntAyMg+E4BahiwpopZnICqvEkztG4exmtLXQ5y7saj45BiAMDyAEr8fRVX6yfrN8iVhrZvbLZEkS2VRhQAByAGJfolwMrKomFumNEuiAWdSuQcDI5HHETHebSSiAWzxOABzJmUmR7euizUwy/WpnUB3949szlc5quXZ88tj6ss9zTb1bSFeuunIWnTC4P3iSx/NfaaVzgS/UWJY8zxi2UNXpIeRqUwfIuBMZKcrp6pc2TMklsdR2JZ9TbUaXaqDV+mfib5kz35mMNLgZtoxUYqK6EJ7l8SglZ6AlZSVgCIiAIiIAiIgCIiAIiIAlJWUgCUMqZaYBQzG5l5mNhAItv/sg3dk9FfrhlqU88i654HzBYes4fUsKtE6atN6Zyca1Izjnjv5/OfR9xSzOfdKGzgbVKoHGnWUE/hdSD8wks8BiHCar6NkTE1KUXLqiKdHjD6eqN9unUA/SGH/JWnZKAwJwDZ161CtSrp9ak6uB2HHNT4EZHrO37J21SuKa1aTalPZ9pD91h2ET3xOlqan0Z5wk046TcqZcJgpvMyypJpdKEysxu8Aoxmq23U00ajdynHmeA+ZE971pHt5L4FBRU5ZmBbH2VHHj649pHxVqqqlJ937nqKzeRGcYEpsGmat1Tx/iKxPcqnOfl8577C06yqidhOT5AZP5Y9ZLtnbIp0zlEVc89IAzM9w7B9uu0b2TJFk9OxuaTTOpmCmJlWakimQS4SwS4QCsrKQIBWIiAIiIAiIgCIiAIiIAlJWIBSWmXSkAtxLSJklpgHnqrIzvrZdbY3KAZPVl1H4kIcfwyUsJ5a9tqBBnqEnCSkuh8ks00fOSGe2zunpNrpO9NvvIxUnwPePOT3a/ROrOz29U0gTnqmTWi+CnIIHhxmnqdGN2v1Xov6un8jNRXxHDyWUn8UU8sLansZNmdI1xTwKqpXXtP92/uPh+U6Fu5vLRvULUiQy4103GHTPLI7Rz4junNR0fX3LqqZ8RVXEme4m5VW0d69Zl1umgU0JIVdQYkntPASBjY4Nwcqn63gScO71LKa28SW3LlUZgMkKSAO3A5SJG/ep8RqHj2KdIHtJqUmnvd2aVQlgCjHiTTOnJ7yOR9pkuIYW3ERSqnll+/wAC0rko80R5xnmSfMkzxVkGZu6u6b/Zqn9ZQfyxPP8A9LV84zTPj8Q/lM++E4pPff3kjtYlN2qGart91Qo82P8ARfnJbRpzxbH2J1K4zlicseWT/SbZKc02CodFKg+fUjTlqeZVVl4EAS6TDwUxKiVxEASspKwBERAEREAREQBERAEREAREQBKSsQCmJTEuiAWaZaacyxAMPVSnUiZ4gGEUZcEmSIBZpjRL4gFmiNEviAW6ZXErEApiJWIBSMSsQBERAEREAREQBERAEREAREQBERAEREAREQBERAEREAREQBERAEREAREQBERAEREAREQBERAEREAREQD/2Q=="/>
          <p:cNvSpPr>
            <a:spLocks noChangeAspect="1" noChangeArrowheads="1"/>
          </p:cNvSpPr>
          <p:nvPr/>
        </p:nvSpPr>
        <p:spPr bwMode="auto">
          <a:xfrm>
            <a:off x="155575" y="-884238"/>
            <a:ext cx="2466975" cy="1847851"/>
          </a:xfrm>
          <a:prstGeom prst="rect">
            <a:avLst/>
          </a:prstGeom>
          <a:noFill/>
          <a:ln w="9525">
            <a:noFill/>
            <a:miter lim="800000"/>
            <a:headEnd/>
            <a:tailEnd/>
          </a:ln>
        </p:spPr>
        <p:txBody>
          <a:bodyPr/>
          <a:lstStyle/>
          <a:p>
            <a:endParaRPr lang="en-GB" sz="4400" dirty="0">
              <a:latin typeface="Calibri" pitchFamily="34" charset="0"/>
            </a:endParaRPr>
          </a:p>
        </p:txBody>
      </p:sp>
      <p:sp>
        <p:nvSpPr>
          <p:cNvPr id="16387" name="AutoShape 4" descr="data:image/jpg;base64,/9j/4AAQSkZJRgABAQAAAQABAAD/2wCEAAkGBhIQDxAOEBAPDxAQEA8QEA0ODw8PEA4QGBAXFBQQFBUXHCceGBkjGRISHy8hIycpLC0sFR4xNTAqQSYrLCkBCQoKDgwOGg8PGi0lHyIpKjUvNCktLywtLDA1NSwyMikqNSwsLCwuNDQsKi8pLCkvKSwsLCosLCwsKi40LSwsLP/AABEIAMIBAwMBIgACEQEDEQH/xAAcAAEAAQUBAQAAAAAAAAAAAAAABgECAwUHBAj/xABBEAACAQMBBAgCBgcHBQAAAAABAgADBBESBQYhMQcTQVFhcYGRIqEUMkJSYrFygpKissHRIzNTc7PCwxYkQ3Tw/8QAGwEBAAMBAQEBAAAAAAAAAAAAAAQFBgMCAQf/xAAzEQACAgAEAwQJBAMBAAAAAAAAAQIDBBESIQUxQRNRYXEUIjKBkbHB0fEjoeHwJEJiBv/aAAwDAQACEQMRAD8A7jERAEREAREQBERAEREAREQBERAERNVtzee3sgOvqYZhlaSjVUYd4Uch4nAnxtRWbOldc7ZKEE233G1iRnZXSJZ3DimHekzHC9eoQMewBgSAfMiSafIzjLeLPd2Htolpti0/ERET0cBERAEREAREQBERAEREAREQBERAEREAREQBERAEREAREQBERAEREAT5425ttrq6rXDEnW7aQfs0wcIo8lx859DMOE+XnJVmU8CpKkdxBwR8pCxazSRpv/PyUJzl1yX1+x7mrTt/R7thrrZ9J3JZ6Zai7HiWKH4SfHSUnAetnaeh1CNnMx5Pc1WHiAqL+amcsKspk/j01Zh03zTJ1ERLIxQiIgCIiAIiIAiIgCIiAIiIAiIgCIiAIiIAiIgCIiAIieO42xQpnTUr0KbfderTQ+xM9Ri5bJHxtLmeyJhtrtKg1U3Sov3qbK49xM0+NNbM+8xERPgE4V0pboVLW5q3lNC1rXc1C6jIo1WPxI/cCxyDy+LHZxnm/fSF9EY21uFavgF6jcVo5GQMdrYwePAZHPOJyXbG2q90c161SsewOxKr+ivIegkO+2Hsmk4XgMRH9bNKLXXmzX7G2bWvKy29vTarUbsH1VGeLueSqM8zPpHdzYq2dpRtVOrqkwzctbk6nb1YsfWfN9t8B1KSpHEFSQQe8ESZ7u9JF1bsoqVGuaX2qdZtT4/DUPEHzyJyqtjB7om47h9+JgtElt07/f8Ag7fE8uy9pU7milek2qnUGQeRHYVI7CCCCPCeqWCeZkJRcW4vmhERPp5ETE90g4F1B7sjMup1lb6rA+RBnJXVuWlSWfdnufcnzL4iJ1PgiIgCIiAIiIAiIgCIiAIiIAiIgCIlrngT4QDmO/m/VRqr2ls5p06ZKVaqHD1HHBlB5hQeHDmQeznA9c8huSSWJ4sSxPeTxJlDWm9w1deHrUIL+TN2ylbLVI2NltSpbuKtGo1Jx9pDjPgRyI8Dwnadzd5hf2wqkBaqHRWQcg+M6h+Ejj7jsnAjVk66Hr8i9q0c/DVty2PxI64Ps7yv4rXG2pzy3X9yJWDm4T09GdhltRwqljwABJPgBky6a7eOppsrtvu21wR5ik0yLeSLyEdUku8+edqX71qlWuQWaoz1nIBOkFsknuA1Ae01/WSdbhbHFa32uxGcWD0F83V2PzpJOe0qmQJV6PVUu83vpGdsql/rl8j0a56LK3q1WcUqbVDTpvWcIM6KS41OfAZHvPEWnTOgy0DVb6qRnTToUhnuZnZh+4s9QhqlkcsVinRU7F0Nn0N7YyLi0JyBpr0x3Zwj/wDGfUzps4zuPQNntxrXkFqXNuPFNJen7hEM7NJeHfqZPoZvi8V6R2keU4p/34CaHbm2NL9ShxgAuRz48l9uPrN9OZXF/rq1Hz9Z3PpqOPliVvGb510qEHk5fIr6Um82b2ncTKLjHEHB7xzmhS7mYXkxDqaeaJuZMtk7R6zKN9deOfvL3zYyG7t3JN0oHar58sZ/MCTKb3hN07sMnPdp5eZBtSUthERLQ5CIiAIiIAiIgCIiAIiIAiIgCIiAfOe9myzaX1xbkYC1Gan40mOpD7EDzBmp6ydy6Qtxl2hSFWmy07miDoqPwR05mm57BnJB7OPeZwSqSpwwx48wfEHkRNThMV2tfiuZT3U6JeZnLyc9DduX2jUqcdNK2fJ7NTOgUewb2kK2Jsmte1hb2yB6hBPFlRVUc2JPYM9mT4Tvu4+567Nt+r1CpWqEPXqgYDNjgq/hXJx5k9s4Y7ExVbh1Z0w9TclLuJHNRvecbOvf/Vr/AOmZt5o9+KoXZt4ScZoOvHvb4QPdhM3P2WXeHWd0F4r5kZ6KLEfQLpj/AOWs6fqrRUfmzTiCpjh5T6K6N7bRsu37362ofHVVYj5Ynz5U5nzkKayhHyNLhp9pib3/ANfdGEidh6C6GLe8f71emv7NPP8AvnIZ2XoQb/s7le65B96Kf0in2xxNf4793zPJvXb/AEfeC0uOS12tnJ/EH6l/3dHvOpzn/S/b4o2l0PrUbjR6Omr+KkknNldCrSSquQHRXAPMZUHB8eMkQ2nJe8psVLtMNTPuTj8OX7MzzkF2DTrVaZ4FKjr7McfLE6/InvducbhvpFuQK2AHpscLVAHA57Gxw7jw5YkPiOGlfBOPNECuWlkMW4l/0mal65RijAhlJUjGeIOCOHP0m32FsOrd1An90h4l34EjtCL2nzwJmFQ5SUerJOolO4lsWarcHko6tT3k4LewC+8mU89hYpQprRpjCIMDvPeSe0k5PrPRNjhKFRUoESUtTzEREknkREQBERAEREAREQBERAEREAREQDX7wZ+h3WOf0evjz6psT5y06hPpm4oh0ZDyZWU+RGP5z5mX4SVPNTpPmOBmg4NJZTi/D6lbjlvFhFZGD02KOhDI6EqysORBHKS7ZvTNd0l0VVo1yOGuopR/UqQD7SMgZkv6O9pWqVvo91b2zdaw6q5qUaTOlQ8NDORnSezuPnws8bRHRr06suhEoserTnlmXDpX2jdfBa26kntt6FWuw9ckD1Exf9FbY2hVR7vNNGIDPcVUJRM5OmkhOD4YHHunZ0QAAAAAcgBgD0lZnHjdKyrgl8y1VG+cpNnj2PstLW3pW1MkpRRUDNxZsc2PiTk+s+X6x4n1n1Pc1dKOx+yrN7DM+Y9iW3XXVrS/xLi3Q+TVVB+RMpb1yRp+FSeVk34fU22+W5zbNe3UuXFegrliANNYYFVBjsBK47eMnfQbV/s71O56De6uP9s9XTbYarKhXHOjcAE/gqIQf3lpzSdCFzi5uqX36CP+xUx/yTzp02o6O134CTfP+fsdU2zsendUTRqDIyGRu2nUU5SoPEHj8pEqezdpWXFNNwnMik2W9UbGfTMnUT1fhYXNSeaa5NbMz6m0siFU+kXSdFWlpcc1YNTb1Bnku97qt3mnS/sqf2yudRH3dXj4SZbY6nqya9NKo5Kjqr6m7hmRGjbIudCJTBJbRTGlRnuEz3E7rMMuz7VvPp4eJ3rSlvkeBbEDsmy3fP8A3VFR3t7aGmC6rhRPRuguu71fcpu3qSF/mZVYCLsvhn3o62bRZOYiJ+gEAREQBERAEREAREQBERAEREAREQBERAE+cd7bXqtoXlPGMXFUgfhZta/JhPo6cM6WbPq9qO/ZWpUag8wDTP8Apy14XLK1x70Q8Ys4J+JD6V1g4M9IrZmvqrPTsbZ9a5qdRRQ1Kmh3CAgMwUZIXPM47PCaBXOHtcit7PVyOudH3SCKgWzu3xVGFo13PCqOym5+/wBx7fPn0ImfMTEqxR1ZWU4ZHBVlPcVPEeslmxOku7t1FPWtdFGAtcFyo7g4Ib3JlTieHKx66Wt+n2JlOKcFpmdZ3vvep2feVOWLeqB+kylF/eYThvR9ba9q2YOAqVDVJPAAU6bPk/sibreXpFq3tubaolKnTZlZur16m0nIXJJ4ZweXYJoNibHrXTslpR1soBdtSKFUnAyzkc8Hh4StlwqetStnGK89/wC+8usPxSuuicIRlKT8Nl5/g7Jv89K52ddWyur1DRFWmq/FlkYVFAI4ZOjA85y7os2j1O1KIJwKoqUD5suVB/XVB6yZbA3Bq0aALXAp3BZmZFHWUlHDSuRg54HJGRx8MnRVtrWxuHp3FNBcW9Yr1wBpuHR+DBxgkZAIz7TOYy22i9vTqgns1zy8V+CdgLv0ZVuL3W+W+R2cGYby+Skhdzgdg7WPcB2mQ5d+WI4Mme/SJqL/AG21Q6nYk95PIdw7pHu4zHTlVF5+PIgKl9Ta7R2uar624AcFXsUf18ZrLva4Qc5ioWdesj1KaEU0R3as+VTCqSQD9o8Oz5SPoS51N7d0oJUTm+0t69/U7qSWyNot2X4mTDcGjxr1P8tB8yf9shdIYE6LuTbabQN21Hd/QfCP4fnLHhlerEpron9vqc7H6pv4iJrCKIiIAiIgCIiAIiIAiIgCIiAIiIAiJSAJzXpo2MWo0L1RnqmNKpjsRyCjHwDDH686VPJtbZqXNCrb1PqVUZG7xkcGHiDgjynai3srFM52Q1xcT5jabfczagtdo21w3BFqaXPcjqabH0DZ9Jrb6zehVqUKgxUpO1Nx2alOCR4Hn6zDiamSVkcujKhNxZ9K7V2DbXQxcW9GtjgGqICy+Tcx6GRjau5myrak9epaqEQZI624Oe5QC+CScADxm93V2ibiwtaxOWehT1HvdRof95TID0sbXbraVrnCKnXN+JiWUewU/tTI23WUJpN7eJpMDhI4u6MHyfPyIFtGqrO9RaaUgxJWnTGFQdijyHb285Nei+i1KnVqkEdeyYz9xQcH1LN8po92N03vXFR1ItweZ4dae4fh8Z1ax2SKagAYxIlMZN65vcuOLYqpL0ahLJc8uXkXVa5xmcg3xtSl89UjAr4bP4wAGHyB9Z2n6NI9vTukLqkyjg44o3cw5H/7vnW2GuORV4HE+jXKfTr5Eb6NtpUy7WVenTqLUzUpdYitpcD4lGR2qM/qnvnTbfYtsp1Lb0Ae8UkyPlODUBWtrlEKMlenUQqmDlmDDGn7wPh3z6CoHgJww6TTUluiw43XBWxure0107+/3/c8m89fRZXJ76TIPNvgH8U5XRST7f67xQp0e2pUyf0UGf4mX2kGRcSm4rZnbp7kVdS2PTbW7VHWmgyzsFUeJP5Tq9nbClTSkvJFVR44GMyH7ibM1M10w4LlKf6WPib0Bx6mTaTeFYfRW7Hzl8jnbLN5FYlIlwcisREAREQBERAEREAREQBERAERKGAIiUMAZlMwZaTAOM9MmxuqvKd2o+G5TD/5tPC59UKfsmQITsXTQgNhSPat0mD50qmfyE46hyJpcBNypWfQqcTHKbOt9He9VvQ2alO4rpTanWrKFYksVLCoCFGTj+0PHHZJW1vaXyJW00LlRnRUKLU0ntAyMg+E4BahiwpopZnICqvEkztG4exmtLXQ5y7saj45BiAMDyAEr8fRVX6yfrN8iVhrZvbLZEkS2VRhQAByAGJfolwMrKomFumNEuiAWdSuQcDI5HHETHebSSiAWzxOABzJmUmR7euizUwy/WpnUB3949szlc5quXZ88tj6ss9zTb1bSFeuunIWnTC4P3iSx/NfaaVzgS/UWJY8zxi2UNXpIeRqUwfIuBMZKcrp6pc2TMklsdR2JZ9TbUaXaqDV+mfib5kz35mMNLgZtoxUYqK6EJ7l8SglZ6AlZSVgCIiAIiIAiIgCIiAIiIAlJWUgCUMqZaYBQzG5l5mNhAItv/sg3dk9FfrhlqU88i654HzBYes4fUsKtE6atN6Zyca1Izjnjv5/OfR9xSzOfdKGzgbVKoHGnWUE/hdSD8wks8BiHCar6NkTE1KUXLqiKdHjD6eqN9unUA/SGH/JWnZKAwJwDZ161CtSrp9ak6uB2HHNT4EZHrO37J21SuKa1aTalPZ9pD91h2ET3xOlqan0Z5wk046TcqZcJgpvMyypJpdKEysxu8Aoxmq23U00ajdynHmeA+ZE971pHt5L4FBRU5ZmBbH2VHHj649pHxVqqqlJ937nqKzeRGcYEpsGmat1Tx/iKxPcqnOfl8577C06yqidhOT5AZP5Y9ZLtnbIp0zlEVc89IAzM9w7B9uu0b2TJFk9OxuaTTOpmCmJlWakimQS4SwS4QCsrKQIBWIiAIiIAiIgCIiAIiIAlJWIBSWmXSkAtxLSJklpgHnqrIzvrZdbY3KAZPVl1H4kIcfwyUsJ5a9tqBBnqEnCSkuh8ks00fOSGe2zunpNrpO9NvvIxUnwPePOT3a/ROrOz29U0gTnqmTWi+CnIIHhxmnqdGN2v1Xov6un8jNRXxHDyWUn8UU8sLansZNmdI1xTwKqpXXtP92/uPh+U6Fu5vLRvULUiQy4103GHTPLI7Rz4junNR0fX3LqqZ8RVXEme4m5VW0d69Zl1umgU0JIVdQYkntPASBjY4Nwcqn63gScO71LKa28SW3LlUZgMkKSAO3A5SJG/ep8RqHj2KdIHtJqUmnvd2aVQlgCjHiTTOnJ7yOR9pkuIYW3ERSqnll+/wAC0rko80R5xnmSfMkzxVkGZu6u6b/Zqn9ZQfyxPP8A9LV84zTPj8Q/lM++E4pPff3kjtYlN2qGart91Qo82P8ARfnJbRpzxbH2J1K4zlicseWT/SbZKc02CodFKg+fUjTlqeZVVl4EAS6TDwUxKiVxEASspKwBERAEREAREQBERAEREAREQBKSsQCmJTEuiAWaZaacyxAMPVSnUiZ4gGEUZcEmSIBZpjRL4gFmiNEviAW6ZXErEApiJWIBSMSsQBERAEREAREQBERAEREAREQBERAEREAREQBERAEREAREQBERAEREAREQBERAEREAREQBERAEREAREQD/2Q=="/>
          <p:cNvSpPr>
            <a:spLocks noChangeAspect="1" noChangeArrowheads="1"/>
          </p:cNvSpPr>
          <p:nvPr/>
        </p:nvSpPr>
        <p:spPr bwMode="auto">
          <a:xfrm>
            <a:off x="155575" y="-884238"/>
            <a:ext cx="2466975" cy="1847851"/>
          </a:xfrm>
          <a:prstGeom prst="rect">
            <a:avLst/>
          </a:prstGeom>
          <a:noFill/>
          <a:ln w="9525">
            <a:noFill/>
            <a:miter lim="800000"/>
            <a:headEnd/>
            <a:tailEnd/>
          </a:ln>
        </p:spPr>
        <p:txBody>
          <a:bodyPr/>
          <a:lstStyle/>
          <a:p>
            <a:endParaRPr lang="en-GB">
              <a:latin typeface="Calibri"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1443548"/>
            <a:ext cx="7563774" cy="41456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Oval 1"/>
          <p:cNvSpPr/>
          <p:nvPr/>
        </p:nvSpPr>
        <p:spPr>
          <a:xfrm>
            <a:off x="323528" y="3789040"/>
            <a:ext cx="8064896" cy="100811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4927419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1772816"/>
            <a:ext cx="7618446" cy="33123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5794355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07504" y="1268760"/>
            <a:ext cx="8784976" cy="3970318"/>
          </a:xfrm>
          <a:prstGeom prst="rect">
            <a:avLst/>
          </a:prstGeom>
        </p:spPr>
        <p:txBody>
          <a:bodyPr wrap="square">
            <a:spAutoFit/>
          </a:bodyPr>
          <a:lstStyle/>
          <a:p>
            <a:pPr lvl="0">
              <a:spcAft>
                <a:spcPts val="0"/>
              </a:spcAft>
            </a:pPr>
            <a:r>
              <a:rPr lang="en-GB" dirty="0" smtClean="0">
                <a:latin typeface="Arial" panose="020B0604020202020204" pitchFamily="34" charset="0"/>
                <a:ea typeface="Calibri" panose="020F0502020204030204" pitchFamily="34" charset="0"/>
                <a:cs typeface="Times New Roman" panose="02020603050405020304" pitchFamily="18" charset="0"/>
              </a:rPr>
              <a:t>In </a:t>
            </a:r>
            <a:r>
              <a:rPr lang="en-GB" dirty="0">
                <a:latin typeface="Arial" panose="020B0604020202020204" pitchFamily="34" charset="0"/>
                <a:ea typeface="Calibri" panose="020F0502020204030204" pitchFamily="34" charset="0"/>
                <a:cs typeface="Times New Roman" panose="02020603050405020304" pitchFamily="18" charset="0"/>
              </a:rPr>
              <a:t>answering this question you should</a:t>
            </a:r>
            <a:r>
              <a:rPr lang="en-GB" dirty="0" smtClean="0">
                <a:latin typeface="Arial" panose="020B0604020202020204" pitchFamily="34" charset="0"/>
                <a:ea typeface="Calibri" panose="020F0502020204030204" pitchFamily="34" charset="0"/>
                <a:cs typeface="Times New Roman" panose="02020603050405020304" pitchFamily="18" charset="0"/>
              </a:rPr>
              <a:t>:</a:t>
            </a:r>
            <a:r>
              <a:rPr lang="en-GB" dirty="0" smtClean="0"/>
              <a:t>:</a:t>
            </a:r>
            <a:endParaRPr lang="en-GB" dirty="0"/>
          </a:p>
          <a:p>
            <a:r>
              <a:rPr lang="en-GB" b="1" dirty="0"/>
              <a:t> </a:t>
            </a:r>
            <a:endParaRPr lang="en-GB" dirty="0"/>
          </a:p>
          <a:p>
            <a:r>
              <a:rPr lang="en-US" dirty="0"/>
              <a:t>3.1 Explain the differences in employee involvement, participation and partnership</a:t>
            </a:r>
            <a:endParaRPr lang="en-GB" dirty="0"/>
          </a:p>
          <a:p>
            <a:r>
              <a:rPr lang="en-GB" i="1" dirty="0"/>
              <a:t>D</a:t>
            </a:r>
            <a:r>
              <a:rPr lang="en-US" i="1" dirty="0" err="1"/>
              <a:t>efine</a:t>
            </a:r>
            <a:r>
              <a:rPr lang="en-US" i="1" dirty="0"/>
              <a:t> the terms used (involvement, participation, partnership</a:t>
            </a:r>
            <a:r>
              <a:rPr lang="en-US" i="1" dirty="0" smtClean="0"/>
              <a:t>)</a:t>
            </a:r>
          </a:p>
          <a:p>
            <a:endParaRPr lang="en-GB" dirty="0"/>
          </a:p>
          <a:p>
            <a:r>
              <a:rPr lang="en-US" dirty="0"/>
              <a:t> </a:t>
            </a:r>
            <a:endParaRPr lang="en-GB" dirty="0"/>
          </a:p>
          <a:p>
            <a:r>
              <a:rPr lang="en-US" dirty="0"/>
              <a:t>3.2 Compare and contrast union and non-union forms of employee representation.</a:t>
            </a:r>
            <a:endParaRPr lang="en-GB" dirty="0"/>
          </a:p>
          <a:p>
            <a:r>
              <a:rPr lang="en-US" i="1" dirty="0"/>
              <a:t>Explain the variation between union and non-union contexts e.g. collective bargaining may be used in a union context whereas employee representative forums are associated with non-union contexts.</a:t>
            </a:r>
            <a:endParaRPr lang="en-GB" dirty="0"/>
          </a:p>
          <a:p>
            <a:r>
              <a:rPr lang="en-US" dirty="0"/>
              <a:t> </a:t>
            </a:r>
            <a:endParaRPr lang="en-GB" dirty="0"/>
          </a:p>
          <a:p>
            <a:r>
              <a:rPr lang="en-US" dirty="0"/>
              <a:t>3.3 Assess the link between employee voice and </a:t>
            </a:r>
            <a:r>
              <a:rPr lang="en-US" dirty="0" err="1"/>
              <a:t>organisation</a:t>
            </a:r>
            <a:r>
              <a:rPr lang="en-US" dirty="0"/>
              <a:t> performance.</a:t>
            </a:r>
            <a:endParaRPr lang="en-GB" dirty="0"/>
          </a:p>
          <a:p>
            <a:r>
              <a:rPr lang="en-US" i="1" dirty="0"/>
              <a:t>Provide a brief assessment of the link between employee voice and </a:t>
            </a:r>
            <a:r>
              <a:rPr lang="en-US" i="1" dirty="0" err="1"/>
              <a:t>organisation</a:t>
            </a:r>
            <a:r>
              <a:rPr lang="en-US" i="1" dirty="0"/>
              <a:t> performance with reference to academic research</a:t>
            </a:r>
            <a:r>
              <a:rPr lang="en-US" dirty="0"/>
              <a:t>.</a:t>
            </a:r>
            <a:endParaRPr lang="en-GB" dirty="0"/>
          </a:p>
        </p:txBody>
      </p:sp>
      <p:sp>
        <p:nvSpPr>
          <p:cNvPr id="4" name="TextBox 3"/>
          <p:cNvSpPr txBox="1"/>
          <p:nvPr/>
        </p:nvSpPr>
        <p:spPr>
          <a:xfrm>
            <a:off x="107504" y="188640"/>
            <a:ext cx="8567025" cy="584775"/>
          </a:xfrm>
          <a:prstGeom prst="rect">
            <a:avLst/>
          </a:prstGeom>
          <a:noFill/>
        </p:spPr>
        <p:txBody>
          <a:bodyPr wrap="none" rtlCol="0">
            <a:spAutoFit/>
          </a:bodyPr>
          <a:lstStyle/>
          <a:p>
            <a:r>
              <a:rPr lang="en-GB" sz="3200" dirty="0" smtClean="0">
                <a:latin typeface="+mj-lt"/>
              </a:rPr>
              <a:t>Assignment Q4/6: Involvement in decision-making</a:t>
            </a:r>
            <a:endParaRPr lang="en-GB" sz="3200" dirty="0">
              <a:latin typeface="+mj-lt"/>
            </a:endParaRPr>
          </a:p>
        </p:txBody>
      </p:sp>
    </p:spTree>
    <p:extLst>
      <p:ext uri="{BB962C8B-B14F-4D97-AF65-F5344CB8AC3E}">
        <p14:creationId xmlns:p14="http://schemas.microsoft.com/office/powerpoint/2010/main" val="10701116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040" y="260648"/>
            <a:ext cx="9239250" cy="5934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1280956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23528" y="1340768"/>
            <a:ext cx="6372225" cy="4914900"/>
          </a:xfrm>
          <a:prstGeom prst="rect">
            <a:avLst/>
          </a:prstGeom>
        </p:spPr>
      </p:pic>
      <p:sp>
        <p:nvSpPr>
          <p:cNvPr id="3" name="Rectangle 2"/>
          <p:cNvSpPr/>
          <p:nvPr/>
        </p:nvSpPr>
        <p:spPr>
          <a:xfrm>
            <a:off x="323528" y="260648"/>
            <a:ext cx="4572000" cy="646331"/>
          </a:xfrm>
          <a:prstGeom prst="rect">
            <a:avLst/>
          </a:prstGeom>
        </p:spPr>
        <p:txBody>
          <a:bodyPr>
            <a:spAutoFit/>
          </a:bodyPr>
          <a:lstStyle/>
          <a:p>
            <a:r>
              <a:rPr lang="en-GB" dirty="0">
                <a:hlinkClick r:id="rId4"/>
              </a:rPr>
              <a:t>https://www.bbc.co.uk/news/business-40566079</a:t>
            </a:r>
            <a:endParaRPr lang="en-GB" dirty="0"/>
          </a:p>
        </p:txBody>
      </p:sp>
      <p:sp>
        <p:nvSpPr>
          <p:cNvPr id="4" name="TextBox 3"/>
          <p:cNvSpPr txBox="1"/>
          <p:nvPr/>
        </p:nvSpPr>
        <p:spPr>
          <a:xfrm>
            <a:off x="7092281" y="2564904"/>
            <a:ext cx="1440160" cy="2031325"/>
          </a:xfrm>
          <a:prstGeom prst="rect">
            <a:avLst/>
          </a:prstGeom>
          <a:noFill/>
        </p:spPr>
        <p:txBody>
          <a:bodyPr wrap="square" rtlCol="0">
            <a:spAutoFit/>
          </a:bodyPr>
          <a:lstStyle/>
          <a:p>
            <a:r>
              <a:rPr lang="en-GB" b="1" dirty="0" smtClean="0"/>
              <a:t>Review </a:t>
            </a:r>
            <a:r>
              <a:rPr lang="en-GB" b="1" dirty="0"/>
              <a:t>into working practices in the modern economy.</a:t>
            </a:r>
            <a:endParaRPr lang="en-GB" dirty="0"/>
          </a:p>
        </p:txBody>
      </p:sp>
      <p:pic>
        <p:nvPicPr>
          <p:cNvPr id="5" name="Picture 4"/>
          <p:cNvPicPr>
            <a:picLocks noChangeAspect="1"/>
          </p:cNvPicPr>
          <p:nvPr/>
        </p:nvPicPr>
        <p:blipFill>
          <a:blip r:embed="rId5"/>
          <a:stretch>
            <a:fillRect/>
          </a:stretch>
        </p:blipFill>
        <p:spPr>
          <a:xfrm>
            <a:off x="6725510" y="29344"/>
            <a:ext cx="1695450" cy="2133600"/>
          </a:xfrm>
          <a:prstGeom prst="rect">
            <a:avLst/>
          </a:prstGeom>
        </p:spPr>
      </p:pic>
    </p:spTree>
    <p:extLst>
      <p:ext uri="{BB962C8B-B14F-4D97-AF65-F5344CB8AC3E}">
        <p14:creationId xmlns:p14="http://schemas.microsoft.com/office/powerpoint/2010/main" val="2987343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p:txBody>
          <a:bodyPr/>
          <a:lstStyle/>
          <a:p>
            <a:endParaRPr lang="en-GB"/>
          </a:p>
        </p:txBody>
      </p:sp>
      <p:pic>
        <p:nvPicPr>
          <p:cNvPr id="4" name="Picture 3"/>
          <p:cNvPicPr>
            <a:picLocks noChangeAspect="1"/>
          </p:cNvPicPr>
          <p:nvPr/>
        </p:nvPicPr>
        <p:blipFill>
          <a:blip r:embed="rId3"/>
          <a:stretch>
            <a:fillRect/>
          </a:stretch>
        </p:blipFill>
        <p:spPr>
          <a:xfrm>
            <a:off x="457200" y="1600200"/>
            <a:ext cx="8029212" cy="4320481"/>
          </a:xfrm>
          <a:prstGeom prst="rect">
            <a:avLst/>
          </a:prstGeom>
        </p:spPr>
      </p:pic>
    </p:spTree>
    <p:extLst>
      <p:ext uri="{BB962C8B-B14F-4D97-AF65-F5344CB8AC3E}">
        <p14:creationId xmlns:p14="http://schemas.microsoft.com/office/powerpoint/2010/main" val="412805732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340768"/>
            <a:ext cx="8568952" cy="4708981"/>
          </a:xfrm>
          <a:prstGeom prst="rect">
            <a:avLst/>
          </a:prstGeom>
        </p:spPr>
        <p:txBody>
          <a:bodyPr wrap="square">
            <a:spAutoFit/>
          </a:bodyPr>
          <a:lstStyle/>
          <a:p>
            <a:r>
              <a:rPr lang="en-GB" sz="2000" dirty="0" smtClean="0">
                <a:solidFill>
                  <a:srgbClr val="58595B"/>
                </a:solidFill>
                <a:latin typeface="+mn-lt"/>
              </a:rPr>
              <a:t>The</a:t>
            </a:r>
            <a:r>
              <a:rPr lang="en-GB" sz="2000" dirty="0">
                <a:solidFill>
                  <a:srgbClr val="58595B"/>
                </a:solidFill>
                <a:latin typeface="+mn-lt"/>
              </a:rPr>
              <a:t> </a:t>
            </a:r>
            <a:r>
              <a:rPr lang="en-GB" sz="2000" u="sng" dirty="0">
                <a:solidFill>
                  <a:srgbClr val="68297F"/>
                </a:solidFill>
                <a:latin typeface="+mn-lt"/>
                <a:hlinkClick r:id="rId2" tooltip="Taylor Review of Modern Working Practices"/>
              </a:rPr>
              <a:t>Taylor Review of Modern Working Practices</a:t>
            </a:r>
            <a:r>
              <a:rPr lang="en-GB" sz="2000" dirty="0">
                <a:solidFill>
                  <a:srgbClr val="58595B"/>
                </a:solidFill>
                <a:latin typeface="+mn-lt"/>
              </a:rPr>
              <a:t> sets out a wide range of recommendations to further the review’s core aim of creating good work in UK workplaces. The proposals cover almost every aspect of employment practice, including the importance of creating opportunities for employee voice and representation. As the report states</a:t>
            </a:r>
            <a:r>
              <a:rPr lang="en-GB" sz="2000" dirty="0" smtClean="0">
                <a:solidFill>
                  <a:srgbClr val="58595B"/>
                </a:solidFill>
                <a:latin typeface="+mn-lt"/>
              </a:rPr>
              <a:t>:</a:t>
            </a:r>
          </a:p>
          <a:p>
            <a:endParaRPr lang="en-GB" sz="2000" dirty="0">
              <a:solidFill>
                <a:srgbClr val="58595B"/>
              </a:solidFill>
              <a:latin typeface="+mn-lt"/>
            </a:endParaRPr>
          </a:p>
          <a:p>
            <a:r>
              <a:rPr lang="en-GB" sz="2000" dirty="0">
                <a:solidFill>
                  <a:srgbClr val="58595B"/>
                </a:solidFill>
                <a:latin typeface="+mn-lt"/>
              </a:rPr>
              <a:t>“</a:t>
            </a:r>
            <a:r>
              <a:rPr lang="en-GB" sz="2000" i="1" dirty="0">
                <a:solidFill>
                  <a:srgbClr val="58595B"/>
                </a:solidFill>
                <a:latin typeface="+mn-lt"/>
              </a:rPr>
              <a:t>A greater voice in the organisational decisions that affect your job can make people feel better about their work. It can also add to a more collegiate environment between management and staff, boosting the feeling of fulfilment and increasing productivity</a:t>
            </a:r>
            <a:r>
              <a:rPr lang="en-GB" sz="2000" dirty="0">
                <a:solidFill>
                  <a:srgbClr val="58595B"/>
                </a:solidFill>
                <a:latin typeface="+mn-lt"/>
              </a:rPr>
              <a:t>.”</a:t>
            </a:r>
          </a:p>
          <a:p>
            <a:endParaRPr lang="en-GB" sz="2000" dirty="0" smtClean="0">
              <a:solidFill>
                <a:srgbClr val="58595B"/>
              </a:solidFill>
              <a:latin typeface="+mn-lt"/>
            </a:endParaRPr>
          </a:p>
          <a:p>
            <a:r>
              <a:rPr lang="en-GB" sz="2000" dirty="0" smtClean="0">
                <a:solidFill>
                  <a:srgbClr val="58595B"/>
                </a:solidFill>
                <a:latin typeface="+mn-lt"/>
              </a:rPr>
              <a:t>Under </a:t>
            </a:r>
            <a:r>
              <a:rPr lang="en-GB" sz="2000" dirty="0">
                <a:solidFill>
                  <a:srgbClr val="58595B"/>
                </a:solidFill>
                <a:latin typeface="+mn-lt"/>
              </a:rPr>
              <a:t>chapter 7, dealing with ‘Responsible business’, the review explores voice in the workplace, including the positive role of formal trade union representation but it also quite rightly points out that “</a:t>
            </a:r>
            <a:r>
              <a:rPr lang="en-GB" sz="2000" i="1" dirty="0">
                <a:solidFill>
                  <a:srgbClr val="58595B"/>
                </a:solidFill>
                <a:latin typeface="+mn-lt"/>
              </a:rPr>
              <a:t>voice can and should be exercised even where there is little or no trade union organisation and representation</a:t>
            </a:r>
            <a:r>
              <a:rPr lang="en-GB" sz="2000" dirty="0" smtClean="0">
                <a:solidFill>
                  <a:srgbClr val="58595B"/>
                </a:solidFill>
                <a:latin typeface="+mn-lt"/>
              </a:rPr>
              <a:t>.”</a:t>
            </a:r>
            <a:endParaRPr lang="en-GB" sz="2000" dirty="0">
              <a:solidFill>
                <a:srgbClr val="58595B"/>
              </a:solidFill>
              <a:latin typeface="+mn-lt"/>
            </a:endParaRPr>
          </a:p>
        </p:txBody>
      </p:sp>
      <p:pic>
        <p:nvPicPr>
          <p:cNvPr id="3" name="Picture 2"/>
          <p:cNvPicPr>
            <a:picLocks noChangeAspect="1"/>
          </p:cNvPicPr>
          <p:nvPr/>
        </p:nvPicPr>
        <p:blipFill>
          <a:blip r:embed="rId3"/>
          <a:stretch>
            <a:fillRect/>
          </a:stretch>
        </p:blipFill>
        <p:spPr>
          <a:xfrm>
            <a:off x="6738689" y="188640"/>
            <a:ext cx="2009775" cy="885825"/>
          </a:xfrm>
          <a:prstGeom prst="rect">
            <a:avLst/>
          </a:prstGeom>
        </p:spPr>
      </p:pic>
    </p:spTree>
    <p:extLst>
      <p:ext uri="{BB962C8B-B14F-4D97-AF65-F5344CB8AC3E}">
        <p14:creationId xmlns:p14="http://schemas.microsoft.com/office/powerpoint/2010/main" val="38047142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228184" y="1556792"/>
            <a:ext cx="2457450" cy="3152775"/>
          </a:xfrm>
          <a:prstGeom prst="rect">
            <a:avLst/>
          </a:prstGeom>
        </p:spPr>
      </p:pic>
      <p:sp>
        <p:nvSpPr>
          <p:cNvPr id="2" name="Title 1"/>
          <p:cNvSpPr>
            <a:spLocks noGrp="1"/>
          </p:cNvSpPr>
          <p:nvPr>
            <p:ph type="ctrTitle"/>
          </p:nvPr>
        </p:nvSpPr>
        <p:spPr/>
        <p:txBody>
          <a:bodyPr/>
          <a:lstStyle/>
          <a:p>
            <a:r>
              <a:rPr lang="en-GB" dirty="0" smtClean="0"/>
              <a:t>Employee Voice:</a:t>
            </a:r>
            <a:br>
              <a:rPr lang="en-GB" dirty="0" smtClean="0"/>
            </a:br>
            <a:r>
              <a:rPr lang="en-GB" dirty="0" smtClean="0"/>
              <a:t/>
            </a:r>
            <a:br>
              <a:rPr lang="en-GB" dirty="0" smtClean="0"/>
            </a:br>
            <a:r>
              <a:rPr lang="en-GB" dirty="0" smtClean="0"/>
              <a:t/>
            </a:r>
            <a:br>
              <a:rPr lang="en-GB" dirty="0" smtClean="0"/>
            </a:br>
            <a:r>
              <a:rPr lang="en-GB" dirty="0" smtClean="0"/>
              <a:t>Participation, Involvement, Partnership</a:t>
            </a:r>
            <a:endParaRPr lang="en-GB" dirty="0"/>
          </a:p>
        </p:txBody>
      </p:sp>
    </p:spTree>
    <p:extLst>
      <p:ext uri="{BB962C8B-B14F-4D97-AF65-F5344CB8AC3E}">
        <p14:creationId xmlns:p14="http://schemas.microsoft.com/office/powerpoint/2010/main" val="283475756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67544" y="1484784"/>
            <a:ext cx="8568952" cy="3046988"/>
          </a:xfrm>
          <a:prstGeom prst="rect">
            <a:avLst/>
          </a:prstGeom>
        </p:spPr>
        <p:txBody>
          <a:bodyPr wrap="square">
            <a:spAutoFit/>
          </a:bodyPr>
          <a:lstStyle/>
          <a:p>
            <a:pPr algn="ctr"/>
            <a:r>
              <a:rPr lang="en-GB" sz="2400" dirty="0" smtClean="0">
                <a:latin typeface="+mn-lt"/>
              </a:rPr>
              <a:t>EV provide </a:t>
            </a:r>
            <a:r>
              <a:rPr lang="en-GB" sz="2400" dirty="0">
                <a:latin typeface="+mn-lt"/>
              </a:rPr>
              <a:t>employees with the </a:t>
            </a:r>
            <a:r>
              <a:rPr lang="en-GB" sz="2400" dirty="0" smtClean="0">
                <a:latin typeface="+mn-lt"/>
              </a:rPr>
              <a:t>opportunity </a:t>
            </a:r>
          </a:p>
          <a:p>
            <a:pPr algn="ctr"/>
            <a:r>
              <a:rPr lang="en-GB" sz="2400" dirty="0" smtClean="0">
                <a:latin typeface="+mn-lt"/>
              </a:rPr>
              <a:t>to </a:t>
            </a:r>
            <a:r>
              <a:rPr lang="en-GB" sz="2400" dirty="0">
                <a:latin typeface="+mn-lt"/>
              </a:rPr>
              <a:t>express </a:t>
            </a:r>
            <a:r>
              <a:rPr lang="en-GB" sz="2400" dirty="0" smtClean="0">
                <a:latin typeface="+mn-lt"/>
              </a:rPr>
              <a:t>concerns &amp; influence </a:t>
            </a:r>
            <a:r>
              <a:rPr lang="en-GB" sz="2400" dirty="0">
                <a:latin typeface="+mn-lt"/>
              </a:rPr>
              <a:t>the actions of management</a:t>
            </a:r>
          </a:p>
          <a:p>
            <a:endParaRPr lang="en-GB" sz="2400" dirty="0">
              <a:latin typeface="+mn-lt"/>
            </a:endParaRPr>
          </a:p>
          <a:p>
            <a:endParaRPr lang="en-GB" sz="2400" dirty="0">
              <a:latin typeface="+mn-lt"/>
            </a:endParaRPr>
          </a:p>
          <a:p>
            <a:pPr algn="ctr"/>
            <a:r>
              <a:rPr lang="en-GB" sz="2400" dirty="0">
                <a:latin typeface="+mn-lt"/>
              </a:rPr>
              <a:t>EV </a:t>
            </a:r>
            <a:r>
              <a:rPr lang="en-GB" sz="2400" b="1" i="1" dirty="0">
                <a:latin typeface="+mn-lt"/>
              </a:rPr>
              <a:t>traditionall</a:t>
            </a:r>
            <a:r>
              <a:rPr lang="en-GB" sz="2400" dirty="0">
                <a:latin typeface="+mn-lt"/>
              </a:rPr>
              <a:t>y associated with TUs on the view that it has </a:t>
            </a:r>
            <a:r>
              <a:rPr lang="en-GB" sz="2400" dirty="0" smtClean="0">
                <a:latin typeface="+mn-lt"/>
              </a:rPr>
              <a:t>to be channelled </a:t>
            </a:r>
            <a:r>
              <a:rPr lang="en-GB" sz="2400" dirty="0">
                <a:latin typeface="+mn-lt"/>
              </a:rPr>
              <a:t>through TU representation in order to have any </a:t>
            </a:r>
            <a:r>
              <a:rPr lang="en-GB" sz="2400" dirty="0" smtClean="0">
                <a:latin typeface="+mn-lt"/>
              </a:rPr>
              <a:t>impact</a:t>
            </a:r>
          </a:p>
          <a:p>
            <a:pPr algn="ctr"/>
            <a:r>
              <a:rPr lang="en-GB" sz="2400" dirty="0" smtClean="0">
                <a:latin typeface="+mn-lt"/>
              </a:rPr>
              <a:t>. </a:t>
            </a:r>
          </a:p>
          <a:p>
            <a:pPr algn="ctr"/>
            <a:r>
              <a:rPr lang="en-GB" sz="2400" b="1" i="1" dirty="0" smtClean="0">
                <a:latin typeface="+mn-lt"/>
              </a:rPr>
              <a:t>Now</a:t>
            </a:r>
            <a:r>
              <a:rPr lang="en-GB" sz="2400" dirty="0" smtClean="0">
                <a:latin typeface="+mn-lt"/>
              </a:rPr>
              <a:t> </a:t>
            </a:r>
            <a:r>
              <a:rPr lang="en-GB" sz="2400" dirty="0">
                <a:latin typeface="+mn-lt"/>
              </a:rPr>
              <a:t>forms of EV </a:t>
            </a:r>
            <a:r>
              <a:rPr lang="en-GB" sz="2400" b="1" i="1" dirty="0">
                <a:latin typeface="+mn-lt"/>
              </a:rPr>
              <a:t>do not </a:t>
            </a:r>
            <a:r>
              <a:rPr lang="en-GB" sz="2400" b="1" i="1" dirty="0" smtClean="0">
                <a:latin typeface="+mn-lt"/>
              </a:rPr>
              <a:t>necessarily </a:t>
            </a:r>
            <a:r>
              <a:rPr lang="en-GB" sz="2400" dirty="0" smtClean="0">
                <a:latin typeface="+mn-lt"/>
              </a:rPr>
              <a:t>involve </a:t>
            </a:r>
            <a:r>
              <a:rPr lang="en-GB" sz="2400" dirty="0">
                <a:latin typeface="+mn-lt"/>
              </a:rPr>
              <a:t>TU </a:t>
            </a:r>
            <a:r>
              <a:rPr lang="en-GB" sz="2400" dirty="0" smtClean="0">
                <a:latin typeface="+mn-lt"/>
              </a:rPr>
              <a:t>input</a:t>
            </a:r>
            <a:endParaRPr lang="en-GB" sz="2400" dirty="0">
              <a:latin typeface="+mn-lt"/>
            </a:endParaRPr>
          </a:p>
        </p:txBody>
      </p:sp>
      <p:pic>
        <p:nvPicPr>
          <p:cNvPr id="2" name="Picture 1"/>
          <p:cNvPicPr>
            <a:picLocks noChangeAspect="1"/>
          </p:cNvPicPr>
          <p:nvPr/>
        </p:nvPicPr>
        <p:blipFill>
          <a:blip r:embed="rId3"/>
          <a:stretch>
            <a:fillRect/>
          </a:stretch>
        </p:blipFill>
        <p:spPr>
          <a:xfrm>
            <a:off x="4572000" y="4911829"/>
            <a:ext cx="1685925" cy="1581150"/>
          </a:xfrm>
          <a:prstGeom prst="rect">
            <a:avLst/>
          </a:prstGeom>
        </p:spPr>
      </p:pic>
      <p:sp>
        <p:nvSpPr>
          <p:cNvPr id="3" name="TextBox 2"/>
          <p:cNvSpPr txBox="1"/>
          <p:nvPr/>
        </p:nvSpPr>
        <p:spPr>
          <a:xfrm>
            <a:off x="2411760" y="2132856"/>
            <a:ext cx="184731" cy="646331"/>
          </a:xfrm>
          <a:prstGeom prst="rect">
            <a:avLst/>
          </a:prstGeom>
          <a:noFill/>
        </p:spPr>
        <p:txBody>
          <a:bodyPr wrap="none" rtlCol="0">
            <a:spAutoFit/>
          </a:bodyPr>
          <a:lstStyle/>
          <a:p>
            <a:endParaRPr lang="en-GB" dirty="0" smtClean="0"/>
          </a:p>
          <a:p>
            <a:endParaRPr lang="en-GB" dirty="0"/>
          </a:p>
        </p:txBody>
      </p:sp>
      <p:sp>
        <p:nvSpPr>
          <p:cNvPr id="5" name="TextBox 4"/>
          <p:cNvSpPr txBox="1"/>
          <p:nvPr/>
        </p:nvSpPr>
        <p:spPr>
          <a:xfrm flipH="1">
            <a:off x="971600" y="5301208"/>
            <a:ext cx="2808312" cy="954107"/>
          </a:xfrm>
          <a:prstGeom prst="rect">
            <a:avLst/>
          </a:prstGeom>
          <a:noFill/>
        </p:spPr>
        <p:txBody>
          <a:bodyPr wrap="square" rtlCol="0">
            <a:spAutoFit/>
          </a:bodyPr>
          <a:lstStyle/>
          <a:p>
            <a:r>
              <a:rPr lang="en-GB" sz="2800" i="1" dirty="0" smtClean="0">
                <a:solidFill>
                  <a:srgbClr val="0000FF"/>
                </a:solidFill>
              </a:rPr>
              <a:t>Your organisations?</a:t>
            </a:r>
            <a:endParaRPr lang="en-GB" sz="2800" i="1" dirty="0">
              <a:solidFill>
                <a:srgbClr val="0000FF"/>
              </a:solidFill>
            </a:endParaRPr>
          </a:p>
        </p:txBody>
      </p:sp>
    </p:spTree>
    <p:extLst>
      <p:ext uri="{BB962C8B-B14F-4D97-AF65-F5344CB8AC3E}">
        <p14:creationId xmlns:p14="http://schemas.microsoft.com/office/powerpoint/2010/main" val="273651603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60648"/>
            <a:ext cx="8229600" cy="1143000"/>
          </a:xfrm>
        </p:spPr>
        <p:txBody>
          <a:bodyPr/>
          <a:lstStyle/>
          <a:p>
            <a:pPr algn="l"/>
            <a:r>
              <a:rPr lang="en-GB" sz="3200" dirty="0" smtClean="0"/>
              <a:t>Employee Voice</a:t>
            </a:r>
            <a:endParaRPr lang="en-GB" sz="3200" dirty="0"/>
          </a:p>
        </p:txBody>
      </p:sp>
      <p:sp>
        <p:nvSpPr>
          <p:cNvPr id="3" name="Content Placeholder 2"/>
          <p:cNvSpPr>
            <a:spLocks noGrp="1"/>
          </p:cNvSpPr>
          <p:nvPr>
            <p:ph idx="1"/>
          </p:nvPr>
        </p:nvSpPr>
        <p:spPr/>
        <p:txBody>
          <a:bodyPr/>
          <a:lstStyle/>
          <a:p>
            <a:pPr marL="0" indent="0">
              <a:buNone/>
            </a:pPr>
            <a:r>
              <a:rPr lang="en-GB" sz="2400" dirty="0" smtClean="0"/>
              <a:t>Two way communication between employer and employee – </a:t>
            </a:r>
          </a:p>
          <a:p>
            <a:pPr marL="0" indent="0" algn="ctr">
              <a:buNone/>
            </a:pPr>
            <a:r>
              <a:rPr lang="en-GB" sz="2000" dirty="0" smtClean="0"/>
              <a:t>its the process of the employer communicating </a:t>
            </a:r>
            <a:r>
              <a:rPr lang="en-GB" sz="2000" b="1" dirty="0" smtClean="0"/>
              <a:t>to</a:t>
            </a:r>
            <a:r>
              <a:rPr lang="en-GB" sz="2000" dirty="0" smtClean="0"/>
              <a:t> the employee as well as receiving and listening to communication </a:t>
            </a:r>
            <a:r>
              <a:rPr lang="en-GB" sz="2000" b="1" dirty="0" smtClean="0"/>
              <a:t>from</a:t>
            </a:r>
            <a:r>
              <a:rPr lang="en-GB" sz="2000" dirty="0" smtClean="0"/>
              <a:t> the employee                                                                             </a:t>
            </a:r>
          </a:p>
          <a:p>
            <a:pPr marL="0" indent="0" algn="r">
              <a:buNone/>
            </a:pPr>
            <a:r>
              <a:rPr lang="en-GB" sz="1400" dirty="0" smtClean="0"/>
              <a:t>(CIPD, 2014)</a:t>
            </a:r>
            <a:endParaRPr lang="en-GB" sz="1400" dirty="0"/>
          </a:p>
        </p:txBody>
      </p:sp>
      <p:pic>
        <p:nvPicPr>
          <p:cNvPr id="5" name="Picture 4"/>
          <p:cNvPicPr>
            <a:picLocks noChangeAspect="1"/>
          </p:cNvPicPr>
          <p:nvPr/>
        </p:nvPicPr>
        <p:blipFill>
          <a:blip r:embed="rId3"/>
          <a:stretch>
            <a:fillRect/>
          </a:stretch>
        </p:blipFill>
        <p:spPr>
          <a:xfrm>
            <a:off x="7067474" y="3140434"/>
            <a:ext cx="1962150" cy="3673476"/>
          </a:xfrm>
          <a:prstGeom prst="rect">
            <a:avLst/>
          </a:prstGeom>
        </p:spPr>
      </p:pic>
      <p:sp>
        <p:nvSpPr>
          <p:cNvPr id="7" name="TextBox 6"/>
          <p:cNvSpPr txBox="1"/>
          <p:nvPr/>
        </p:nvSpPr>
        <p:spPr>
          <a:xfrm>
            <a:off x="312829" y="3140434"/>
            <a:ext cx="6264696" cy="2308324"/>
          </a:xfrm>
          <a:prstGeom prst="rect">
            <a:avLst/>
          </a:prstGeom>
          <a:noFill/>
        </p:spPr>
        <p:txBody>
          <a:bodyPr wrap="square" rtlCol="0">
            <a:spAutoFit/>
          </a:bodyPr>
          <a:lstStyle/>
          <a:p>
            <a:pPr marL="285750" indent="-285750">
              <a:buFont typeface="Wingdings" panose="05000000000000000000" pitchFamily="2" charset="2"/>
              <a:buChar char="§"/>
            </a:pPr>
            <a:r>
              <a:rPr lang="en-GB" b="1" dirty="0" smtClean="0"/>
              <a:t>Was optional until 2005 </a:t>
            </a:r>
            <a:r>
              <a:rPr lang="en-GB" dirty="0" smtClean="0"/>
              <a:t>when ICE regulations implemented</a:t>
            </a:r>
          </a:p>
          <a:p>
            <a:endParaRPr lang="en-GB" dirty="0" smtClean="0"/>
          </a:p>
          <a:p>
            <a:pPr marL="285750" indent="-285750">
              <a:buFont typeface="Wingdings" panose="05000000000000000000" pitchFamily="2" charset="2"/>
              <a:buChar char="§"/>
            </a:pPr>
            <a:r>
              <a:rPr lang="en-GB" dirty="0" smtClean="0"/>
              <a:t>The </a:t>
            </a:r>
            <a:r>
              <a:rPr lang="en-GB" b="1" dirty="0" smtClean="0"/>
              <a:t>Information and Communication to Employee Regulations </a:t>
            </a:r>
            <a:r>
              <a:rPr lang="en-GB" dirty="0" smtClean="0"/>
              <a:t>mean that employers </a:t>
            </a:r>
            <a:r>
              <a:rPr lang="en-GB" dirty="0"/>
              <a:t>have to be more open with staff about what is happening in their workplace and this </a:t>
            </a:r>
            <a:r>
              <a:rPr lang="en-GB" dirty="0" smtClean="0"/>
              <a:t>was </a:t>
            </a:r>
            <a:r>
              <a:rPr lang="en-GB" dirty="0"/>
              <a:t>the first time many </a:t>
            </a:r>
            <a:r>
              <a:rPr lang="en-GB" dirty="0" smtClean="0"/>
              <a:t>employees had </a:t>
            </a:r>
            <a:r>
              <a:rPr lang="en-GB" dirty="0"/>
              <a:t>rights to be informed or </a:t>
            </a:r>
            <a:r>
              <a:rPr lang="en-GB" dirty="0" smtClean="0"/>
              <a:t>consulted</a:t>
            </a:r>
            <a:endParaRPr lang="en-GB" dirty="0"/>
          </a:p>
        </p:txBody>
      </p:sp>
      <p:sp>
        <p:nvSpPr>
          <p:cNvPr id="6" name="Rounded Rectangular Callout 5"/>
          <p:cNvSpPr/>
          <p:nvPr/>
        </p:nvSpPr>
        <p:spPr>
          <a:xfrm>
            <a:off x="1187624" y="5589240"/>
            <a:ext cx="4752528" cy="1080120"/>
          </a:xfrm>
          <a:prstGeom prst="wedgeRoundRectCallout">
            <a:avLst>
              <a:gd name="adj1" fmla="val 82160"/>
              <a:gd name="adj2" fmla="val -115529"/>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t>e.g. day-to-day contact between manager and employee, team meetings and briefings, suggestion schemes/surveys, newsletters, collective bargaining and staff forums</a:t>
            </a:r>
            <a:endParaRPr lang="en-GB" dirty="0"/>
          </a:p>
        </p:txBody>
      </p:sp>
    </p:spTree>
    <p:extLst>
      <p:ext uri="{BB962C8B-B14F-4D97-AF65-F5344CB8AC3E}">
        <p14:creationId xmlns:p14="http://schemas.microsoft.com/office/powerpoint/2010/main" val="179694056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134779"/>
            <a:ext cx="2789803" cy="584775"/>
          </a:xfrm>
          <a:prstGeom prst="rect">
            <a:avLst/>
          </a:prstGeom>
          <a:noFill/>
        </p:spPr>
        <p:txBody>
          <a:bodyPr wrap="none" rtlCol="0">
            <a:spAutoFit/>
          </a:bodyPr>
          <a:lstStyle/>
          <a:p>
            <a:r>
              <a:rPr lang="en-GB" sz="3200" dirty="0" smtClean="0">
                <a:latin typeface="+mn-lt"/>
              </a:rPr>
              <a:t>Employee voice</a:t>
            </a:r>
            <a:endParaRPr lang="en-GB" sz="3200" dirty="0">
              <a:latin typeface="+mn-lt"/>
            </a:endParaRPr>
          </a:p>
        </p:txBody>
      </p:sp>
      <p:sp>
        <p:nvSpPr>
          <p:cNvPr id="3" name="TextBox 2"/>
          <p:cNvSpPr txBox="1"/>
          <p:nvPr/>
        </p:nvSpPr>
        <p:spPr>
          <a:xfrm>
            <a:off x="467544" y="1403194"/>
            <a:ext cx="3597075" cy="523220"/>
          </a:xfrm>
          <a:prstGeom prst="rect">
            <a:avLst/>
          </a:prstGeom>
          <a:noFill/>
        </p:spPr>
        <p:txBody>
          <a:bodyPr wrap="none" rtlCol="0">
            <a:spAutoFit/>
          </a:bodyPr>
          <a:lstStyle/>
          <a:p>
            <a:r>
              <a:rPr lang="en-GB" sz="2800" b="1" dirty="0" smtClean="0">
                <a:latin typeface="+mn-lt"/>
              </a:rPr>
              <a:t>Employee Involvement</a:t>
            </a:r>
            <a:endParaRPr lang="en-GB" sz="2800" b="1" dirty="0">
              <a:latin typeface="+mn-lt"/>
            </a:endParaRPr>
          </a:p>
        </p:txBody>
      </p:sp>
      <p:sp>
        <p:nvSpPr>
          <p:cNvPr id="4" name="TextBox 3"/>
          <p:cNvSpPr txBox="1"/>
          <p:nvPr/>
        </p:nvSpPr>
        <p:spPr>
          <a:xfrm>
            <a:off x="467544" y="4250643"/>
            <a:ext cx="3647281" cy="523220"/>
          </a:xfrm>
          <a:prstGeom prst="rect">
            <a:avLst/>
          </a:prstGeom>
          <a:noFill/>
        </p:spPr>
        <p:txBody>
          <a:bodyPr wrap="none" rtlCol="0">
            <a:spAutoFit/>
          </a:bodyPr>
          <a:lstStyle/>
          <a:p>
            <a:r>
              <a:rPr lang="en-GB" sz="2800" b="1" dirty="0" smtClean="0">
                <a:latin typeface="+mn-lt"/>
              </a:rPr>
              <a:t>Employee participation</a:t>
            </a:r>
            <a:endParaRPr lang="en-GB" sz="2800" b="1" dirty="0">
              <a:latin typeface="+mn-lt"/>
            </a:endParaRPr>
          </a:p>
        </p:txBody>
      </p:sp>
      <p:sp>
        <p:nvSpPr>
          <p:cNvPr id="6" name="TextBox 5"/>
          <p:cNvSpPr txBox="1"/>
          <p:nvPr/>
        </p:nvSpPr>
        <p:spPr>
          <a:xfrm>
            <a:off x="428214" y="2076610"/>
            <a:ext cx="8032218" cy="1477328"/>
          </a:xfrm>
          <a:prstGeom prst="rect">
            <a:avLst/>
          </a:prstGeom>
          <a:noFill/>
        </p:spPr>
        <p:txBody>
          <a:bodyPr wrap="square" rtlCol="0">
            <a:spAutoFit/>
          </a:bodyPr>
          <a:lstStyle/>
          <a:p>
            <a:r>
              <a:rPr lang="en-GB" dirty="0" smtClean="0">
                <a:latin typeface="+mn-lt"/>
              </a:rPr>
              <a:t>Where </a:t>
            </a:r>
            <a:r>
              <a:rPr lang="en-GB" dirty="0" err="1" smtClean="0">
                <a:latin typeface="+mn-lt"/>
              </a:rPr>
              <a:t>mgt</a:t>
            </a:r>
            <a:r>
              <a:rPr lang="en-GB" dirty="0" smtClean="0">
                <a:latin typeface="+mn-lt"/>
              </a:rPr>
              <a:t> introduce practices </a:t>
            </a:r>
            <a:r>
              <a:rPr lang="en-GB" b="1" dirty="0" smtClean="0">
                <a:latin typeface="+mn-lt"/>
              </a:rPr>
              <a:t>directly </a:t>
            </a:r>
            <a:r>
              <a:rPr lang="en-GB" dirty="0" smtClean="0">
                <a:latin typeface="+mn-lt"/>
              </a:rPr>
              <a:t>with employees to gain their ideas and co-operation e.g. email </a:t>
            </a:r>
            <a:r>
              <a:rPr lang="en-GB" dirty="0" err="1" smtClean="0">
                <a:latin typeface="+mn-lt"/>
              </a:rPr>
              <a:t>comms</a:t>
            </a:r>
            <a:r>
              <a:rPr lang="en-GB" dirty="0" smtClean="0">
                <a:latin typeface="+mn-lt"/>
              </a:rPr>
              <a:t>, </a:t>
            </a:r>
            <a:r>
              <a:rPr lang="en-GB" dirty="0" err="1" smtClean="0">
                <a:latin typeface="+mn-lt"/>
              </a:rPr>
              <a:t>mgt</a:t>
            </a:r>
            <a:r>
              <a:rPr lang="en-GB" dirty="0" smtClean="0">
                <a:latin typeface="+mn-lt"/>
              </a:rPr>
              <a:t> briefings, problem-solving problems, suggestion schemes and newsletters – </a:t>
            </a:r>
            <a:r>
              <a:rPr lang="en-GB" b="1" dirty="0" smtClean="0">
                <a:solidFill>
                  <a:srgbClr val="0000FF"/>
                </a:solidFill>
                <a:latin typeface="+mn-lt"/>
              </a:rPr>
              <a:t>mostly </a:t>
            </a:r>
            <a:r>
              <a:rPr lang="en-GB" b="1" dirty="0" err="1" smtClean="0">
                <a:solidFill>
                  <a:srgbClr val="0000FF"/>
                </a:solidFill>
                <a:latin typeface="+mn-lt"/>
              </a:rPr>
              <a:t>comms</a:t>
            </a:r>
            <a:endParaRPr lang="en-GB" b="1" dirty="0" smtClean="0">
              <a:solidFill>
                <a:srgbClr val="0000FF"/>
              </a:solidFill>
              <a:latin typeface="+mn-lt"/>
            </a:endParaRPr>
          </a:p>
          <a:p>
            <a:r>
              <a:rPr lang="en-GB" dirty="0" smtClean="0">
                <a:latin typeface="+mn-lt"/>
              </a:rPr>
              <a:t>Downward </a:t>
            </a:r>
            <a:r>
              <a:rPr lang="en-GB" dirty="0" err="1" smtClean="0">
                <a:latin typeface="+mn-lt"/>
              </a:rPr>
              <a:t>comms</a:t>
            </a:r>
            <a:r>
              <a:rPr lang="en-GB" dirty="0" smtClean="0">
                <a:latin typeface="+mn-lt"/>
              </a:rPr>
              <a:t> is the most extensively used form of EV in contemporary organisations. Exemplifies a growth in non-TU forms of voice</a:t>
            </a:r>
            <a:endParaRPr lang="en-GB" dirty="0">
              <a:latin typeface="+mn-lt"/>
            </a:endParaRPr>
          </a:p>
        </p:txBody>
      </p:sp>
      <p:sp>
        <p:nvSpPr>
          <p:cNvPr id="7" name="TextBox 6"/>
          <p:cNvSpPr txBox="1"/>
          <p:nvPr/>
        </p:nvSpPr>
        <p:spPr>
          <a:xfrm>
            <a:off x="467544" y="5013176"/>
            <a:ext cx="7992888" cy="923330"/>
          </a:xfrm>
          <a:prstGeom prst="rect">
            <a:avLst/>
          </a:prstGeom>
          <a:noFill/>
        </p:spPr>
        <p:txBody>
          <a:bodyPr wrap="square" rtlCol="0">
            <a:spAutoFit/>
          </a:bodyPr>
          <a:lstStyle/>
          <a:p>
            <a:r>
              <a:rPr lang="en-GB" dirty="0" smtClean="0">
                <a:latin typeface="+mn-lt"/>
              </a:rPr>
              <a:t>Where employees </a:t>
            </a:r>
            <a:r>
              <a:rPr lang="en-GB" b="1" dirty="0">
                <a:solidFill>
                  <a:srgbClr val="0000FF"/>
                </a:solidFill>
              </a:rPr>
              <a:t>participate</a:t>
            </a:r>
            <a:r>
              <a:rPr lang="en-GB" dirty="0" smtClean="0">
                <a:latin typeface="+mn-lt"/>
              </a:rPr>
              <a:t> in organisational decision-making through their </a:t>
            </a:r>
            <a:r>
              <a:rPr lang="en-GB" b="1" dirty="0" smtClean="0">
                <a:latin typeface="+mn-lt"/>
              </a:rPr>
              <a:t>representatives </a:t>
            </a:r>
            <a:r>
              <a:rPr lang="en-GB" dirty="0" smtClean="0">
                <a:latin typeface="+mn-lt"/>
              </a:rPr>
              <a:t> e.g. partnership working, joint consultation committees and employee forums.</a:t>
            </a:r>
          </a:p>
        </p:txBody>
      </p:sp>
      <p:pic>
        <p:nvPicPr>
          <p:cNvPr id="8" name="Picture 7"/>
          <p:cNvPicPr>
            <a:picLocks noChangeAspect="1"/>
          </p:cNvPicPr>
          <p:nvPr/>
        </p:nvPicPr>
        <p:blipFill>
          <a:blip r:embed="rId3"/>
          <a:stretch>
            <a:fillRect/>
          </a:stretch>
        </p:blipFill>
        <p:spPr>
          <a:xfrm>
            <a:off x="6300192" y="3513743"/>
            <a:ext cx="2320478" cy="1259253"/>
          </a:xfrm>
          <a:prstGeom prst="rect">
            <a:avLst/>
          </a:prstGeom>
        </p:spPr>
      </p:pic>
    </p:spTree>
    <p:extLst>
      <p:ext uri="{BB962C8B-B14F-4D97-AF65-F5344CB8AC3E}">
        <p14:creationId xmlns:p14="http://schemas.microsoft.com/office/powerpoint/2010/main" val="125886702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308304" y="6007100"/>
            <a:ext cx="1728192" cy="7342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Content Placeholder 4"/>
          <p:cNvSpPr>
            <a:spLocks noGrp="1"/>
          </p:cNvSpPr>
          <p:nvPr>
            <p:ph sz="half" idx="1"/>
          </p:nvPr>
        </p:nvSpPr>
        <p:spPr>
          <a:xfrm>
            <a:off x="457200" y="1338945"/>
            <a:ext cx="4038600" cy="4525962"/>
          </a:xfrm>
        </p:spPr>
        <p:txBody>
          <a:bodyPr rtlCol="0">
            <a:normAutofit fontScale="85000" lnSpcReduction="10000"/>
          </a:bodyPr>
          <a:lstStyle/>
          <a:p>
            <a:pPr marL="365760" indent="-256032" fontAlgn="auto">
              <a:spcAft>
                <a:spcPts val="0"/>
              </a:spcAft>
              <a:buFont typeface="Arial" panose="020B0604020202020204" pitchFamily="34" charset="0"/>
              <a:buNone/>
              <a:defRPr/>
            </a:pPr>
            <a:r>
              <a:rPr lang="en-GB" sz="1900" b="1" u="sng" dirty="0" smtClean="0"/>
              <a:t>Involvement </a:t>
            </a:r>
            <a:r>
              <a:rPr lang="en-GB" sz="1900" b="1" u="sng" dirty="0" smtClean="0">
                <a:solidFill>
                  <a:srgbClr val="FF0000"/>
                </a:solidFill>
              </a:rPr>
              <a:t>(Individualism)</a:t>
            </a:r>
          </a:p>
          <a:p>
            <a:pPr marL="365760" indent="-256032" fontAlgn="auto">
              <a:spcAft>
                <a:spcPts val="0"/>
              </a:spcAft>
              <a:buFont typeface="Arial" panose="020B0604020202020204" pitchFamily="34" charset="0"/>
              <a:buNone/>
              <a:defRPr/>
            </a:pPr>
            <a:endParaRPr lang="en-GB" sz="1900" b="1" u="sng" dirty="0" smtClean="0">
              <a:solidFill>
                <a:srgbClr val="FF0000"/>
              </a:solidFill>
            </a:endParaRPr>
          </a:p>
          <a:p>
            <a:pPr marL="566928" indent="-457200" fontAlgn="auto">
              <a:spcAft>
                <a:spcPts val="0"/>
              </a:spcAft>
              <a:buFont typeface="Wingdings" panose="05000000000000000000" pitchFamily="2" charset="2"/>
              <a:buChar char="§"/>
              <a:defRPr/>
            </a:pPr>
            <a:r>
              <a:rPr lang="en-GB" sz="1900" dirty="0" smtClean="0"/>
              <a:t>Encouraging support and commitment to organisations objectives</a:t>
            </a:r>
          </a:p>
          <a:p>
            <a:pPr marL="566928" indent="-457200" fontAlgn="auto">
              <a:spcAft>
                <a:spcPts val="0"/>
              </a:spcAft>
              <a:buFont typeface="Wingdings" panose="05000000000000000000" pitchFamily="2" charset="2"/>
              <a:buChar char="§"/>
              <a:defRPr/>
            </a:pPr>
            <a:r>
              <a:rPr lang="en-GB" sz="1900" dirty="0" smtClean="0"/>
              <a:t>Largely task based</a:t>
            </a:r>
          </a:p>
          <a:p>
            <a:pPr marL="566928" indent="-457200" fontAlgn="auto">
              <a:spcAft>
                <a:spcPts val="0"/>
              </a:spcAft>
              <a:buFont typeface="Wingdings" panose="05000000000000000000" pitchFamily="2" charset="2"/>
              <a:buChar char="§"/>
              <a:defRPr/>
            </a:pPr>
            <a:r>
              <a:rPr lang="en-GB" sz="1900" dirty="0" smtClean="0"/>
              <a:t>Emphasis on individual</a:t>
            </a:r>
          </a:p>
          <a:p>
            <a:pPr marL="566928" indent="-457200" fontAlgn="auto">
              <a:spcAft>
                <a:spcPts val="0"/>
              </a:spcAft>
              <a:buFont typeface="Wingdings" panose="05000000000000000000" pitchFamily="2" charset="2"/>
              <a:buChar char="§"/>
              <a:defRPr/>
            </a:pPr>
            <a:r>
              <a:rPr lang="en-GB" sz="1900" dirty="0" smtClean="0"/>
              <a:t>Grounded in </a:t>
            </a:r>
            <a:r>
              <a:rPr lang="en-GB" sz="1900" dirty="0" err="1" smtClean="0"/>
              <a:t>unitarist</a:t>
            </a:r>
            <a:r>
              <a:rPr lang="en-GB" sz="1900" dirty="0" smtClean="0"/>
              <a:t> approach</a:t>
            </a:r>
          </a:p>
          <a:p>
            <a:pPr marL="566928" indent="-457200" fontAlgn="auto">
              <a:spcAft>
                <a:spcPts val="0"/>
              </a:spcAft>
              <a:buFont typeface="Wingdings" panose="05000000000000000000" pitchFamily="2" charset="2"/>
              <a:buChar char="§"/>
              <a:defRPr/>
            </a:pPr>
            <a:r>
              <a:rPr lang="en-GB" sz="1900" dirty="0" smtClean="0"/>
              <a:t>More </a:t>
            </a:r>
            <a:r>
              <a:rPr lang="en-GB" sz="1900" dirty="0"/>
              <a:t>about the psychological contract and focused on the </a:t>
            </a:r>
            <a:r>
              <a:rPr lang="en-GB" sz="1900" dirty="0" smtClean="0"/>
              <a:t>individual</a:t>
            </a:r>
          </a:p>
          <a:p>
            <a:pPr marL="566928" indent="-457200" fontAlgn="auto">
              <a:spcAft>
                <a:spcPts val="0"/>
              </a:spcAft>
              <a:buFont typeface="Wingdings" panose="05000000000000000000" pitchFamily="2" charset="2"/>
              <a:buChar char="§"/>
              <a:defRPr/>
            </a:pPr>
            <a:r>
              <a:rPr lang="en-GB" sz="1900" dirty="0" smtClean="0"/>
              <a:t>Often </a:t>
            </a:r>
            <a:r>
              <a:rPr lang="en-GB" sz="1900" dirty="0"/>
              <a:t>management-initiated and structures or initiatives operate directly between managers and employees rather than through employee </a:t>
            </a:r>
            <a:r>
              <a:rPr lang="en-GB" sz="1900" dirty="0" smtClean="0"/>
              <a:t>representatives</a:t>
            </a:r>
          </a:p>
          <a:p>
            <a:pPr marL="566928" indent="-457200" fontAlgn="auto">
              <a:spcAft>
                <a:spcPts val="0"/>
              </a:spcAft>
              <a:buFont typeface="Wingdings" panose="05000000000000000000" pitchFamily="2" charset="2"/>
              <a:buChar char="§"/>
              <a:defRPr/>
            </a:pPr>
            <a:r>
              <a:rPr lang="en-GB" sz="1900" dirty="0" smtClean="0"/>
              <a:t>Mechanisms </a:t>
            </a:r>
            <a:r>
              <a:rPr lang="en-GB" sz="1900" dirty="0"/>
              <a:t>include </a:t>
            </a:r>
            <a:r>
              <a:rPr lang="en-GB" sz="1900" b="1" i="1" dirty="0"/>
              <a:t>quality circles, staff suggestion schemes, team briefings, attitude surveys</a:t>
            </a:r>
          </a:p>
          <a:p>
            <a:pPr marL="566928" indent="-457200" fontAlgn="auto">
              <a:spcAft>
                <a:spcPts val="0"/>
              </a:spcAft>
              <a:buFont typeface="Wingdings" panose="05000000000000000000" pitchFamily="2" charset="2"/>
              <a:buChar char="§"/>
              <a:defRPr/>
            </a:pPr>
            <a:endParaRPr lang="en-GB" sz="1800" dirty="0" smtClean="0"/>
          </a:p>
        </p:txBody>
      </p:sp>
      <p:sp>
        <p:nvSpPr>
          <p:cNvPr id="6" name="Content Placeholder 5"/>
          <p:cNvSpPr>
            <a:spLocks noGrp="1"/>
          </p:cNvSpPr>
          <p:nvPr>
            <p:ph sz="half" idx="2"/>
          </p:nvPr>
        </p:nvSpPr>
        <p:spPr>
          <a:xfrm>
            <a:off x="4495800" y="1196752"/>
            <a:ext cx="4540696" cy="4525962"/>
          </a:xfrm>
        </p:spPr>
        <p:txBody>
          <a:bodyPr rtlCol="0">
            <a:noAutofit/>
          </a:bodyPr>
          <a:lstStyle/>
          <a:p>
            <a:pPr marL="365760" indent="-256032" fontAlgn="auto">
              <a:spcAft>
                <a:spcPts val="0"/>
              </a:spcAft>
              <a:buFont typeface="Arial" panose="020B0604020202020204" pitchFamily="34" charset="0"/>
              <a:buNone/>
              <a:defRPr/>
            </a:pPr>
            <a:r>
              <a:rPr lang="en-GB" sz="1800" b="1" u="sng" dirty="0" smtClean="0"/>
              <a:t>Participation </a:t>
            </a:r>
            <a:r>
              <a:rPr lang="en-GB" sz="1800" b="1" u="sng" dirty="0" smtClean="0">
                <a:solidFill>
                  <a:srgbClr val="FF0000"/>
                </a:solidFill>
              </a:rPr>
              <a:t>(Collectivism)</a:t>
            </a:r>
          </a:p>
          <a:p>
            <a:pPr marL="365760" indent="-256032" fontAlgn="auto">
              <a:spcAft>
                <a:spcPts val="0"/>
              </a:spcAft>
              <a:buFont typeface="Arial" panose="020B0604020202020204" pitchFamily="34" charset="0"/>
              <a:buNone/>
              <a:defRPr/>
            </a:pPr>
            <a:endParaRPr lang="en-GB" sz="1800" b="1" u="sng" dirty="0" smtClean="0">
              <a:solidFill>
                <a:srgbClr val="FF0000"/>
              </a:solidFill>
            </a:endParaRPr>
          </a:p>
          <a:p>
            <a:pPr marL="395478" indent="-285750" fontAlgn="auto">
              <a:spcAft>
                <a:spcPts val="0"/>
              </a:spcAft>
              <a:buFont typeface="Wingdings" panose="05000000000000000000" pitchFamily="2" charset="2"/>
              <a:buChar char="§"/>
              <a:defRPr/>
            </a:pPr>
            <a:r>
              <a:rPr lang="en-GB" sz="1800" dirty="0" smtClean="0"/>
              <a:t>Influencing and participating in decision making</a:t>
            </a:r>
          </a:p>
          <a:p>
            <a:pPr marL="395478" indent="-285750" fontAlgn="auto">
              <a:spcAft>
                <a:spcPts val="0"/>
              </a:spcAft>
              <a:buFont typeface="Wingdings" panose="05000000000000000000" pitchFamily="2" charset="2"/>
              <a:buChar char="§"/>
              <a:defRPr/>
            </a:pPr>
            <a:r>
              <a:rPr lang="en-GB" sz="1800" dirty="0" smtClean="0"/>
              <a:t>Focus on collective rights related to decision making</a:t>
            </a:r>
          </a:p>
          <a:p>
            <a:pPr marL="395478" indent="-285750" fontAlgn="auto">
              <a:spcAft>
                <a:spcPts val="0"/>
              </a:spcAft>
              <a:buFont typeface="Wingdings" panose="05000000000000000000" pitchFamily="2" charset="2"/>
              <a:buChar char="§"/>
              <a:defRPr/>
            </a:pPr>
            <a:r>
              <a:rPr lang="en-GB" sz="1800" dirty="0" smtClean="0"/>
              <a:t>Wider remit</a:t>
            </a:r>
          </a:p>
          <a:p>
            <a:pPr marL="395478" indent="-285750" fontAlgn="auto">
              <a:spcAft>
                <a:spcPts val="0"/>
              </a:spcAft>
              <a:buFont typeface="Wingdings" panose="05000000000000000000" pitchFamily="2" charset="2"/>
              <a:buChar char="§"/>
              <a:defRPr/>
            </a:pPr>
            <a:r>
              <a:rPr lang="en-GB" sz="1800" dirty="0" smtClean="0"/>
              <a:t>Fits with pluralist approach</a:t>
            </a:r>
          </a:p>
          <a:p>
            <a:pPr marL="395478" indent="-285750" fontAlgn="auto">
              <a:spcAft>
                <a:spcPts val="0"/>
              </a:spcAft>
              <a:buFont typeface="Wingdings" panose="05000000000000000000" pitchFamily="2" charset="2"/>
              <a:buChar char="§"/>
              <a:defRPr/>
            </a:pPr>
            <a:r>
              <a:rPr lang="en-GB" sz="1800" dirty="0" smtClean="0"/>
              <a:t>Participation </a:t>
            </a:r>
            <a:r>
              <a:rPr lang="en-GB" sz="1800" dirty="0"/>
              <a:t>is about negotiation and </a:t>
            </a:r>
            <a:r>
              <a:rPr lang="en-GB" sz="1800" dirty="0" smtClean="0"/>
              <a:t>consultation</a:t>
            </a:r>
          </a:p>
          <a:p>
            <a:pPr marL="395478" indent="-285750" fontAlgn="auto">
              <a:spcAft>
                <a:spcPts val="0"/>
              </a:spcAft>
              <a:buFont typeface="Wingdings" panose="05000000000000000000" pitchFamily="2" charset="2"/>
              <a:buChar char="§"/>
              <a:defRPr/>
            </a:pPr>
            <a:r>
              <a:rPr lang="en-GB" sz="1800" dirty="0" smtClean="0"/>
              <a:t>Often </a:t>
            </a:r>
            <a:r>
              <a:rPr lang="en-GB" sz="1800" dirty="0"/>
              <a:t>conducted on a representative basis e.g. managers engage with worker reps who represent the workforce e.g. </a:t>
            </a:r>
            <a:r>
              <a:rPr lang="en-GB" sz="1800" dirty="0" smtClean="0"/>
              <a:t>TU</a:t>
            </a:r>
          </a:p>
          <a:p>
            <a:pPr marL="395478" indent="-285750" fontAlgn="auto">
              <a:spcAft>
                <a:spcPts val="0"/>
              </a:spcAft>
              <a:buFont typeface="Wingdings" panose="05000000000000000000" pitchFamily="2" charset="2"/>
              <a:buChar char="§"/>
              <a:defRPr/>
            </a:pPr>
            <a:r>
              <a:rPr lang="en-GB" sz="1800" dirty="0" smtClean="0"/>
              <a:t>Influence </a:t>
            </a:r>
            <a:r>
              <a:rPr lang="en-GB" sz="1800" dirty="0"/>
              <a:t>of employees over their terms and conditions of employment through collective </a:t>
            </a:r>
            <a:r>
              <a:rPr lang="en-GB" sz="1800" dirty="0" smtClean="0"/>
              <a:t>bargaining</a:t>
            </a:r>
          </a:p>
          <a:p>
            <a:pPr marL="395478" indent="-285750" fontAlgn="auto">
              <a:spcAft>
                <a:spcPts val="0"/>
              </a:spcAft>
              <a:buFont typeface="Wingdings" panose="05000000000000000000" pitchFamily="2" charset="2"/>
              <a:buChar char="§"/>
              <a:defRPr/>
            </a:pPr>
            <a:r>
              <a:rPr lang="en-GB" sz="1800" dirty="0" smtClean="0"/>
              <a:t>Mechanism </a:t>
            </a:r>
            <a:r>
              <a:rPr lang="en-GB" sz="1800" dirty="0"/>
              <a:t>include </a:t>
            </a:r>
            <a:r>
              <a:rPr lang="en-GB" sz="1800" b="1" i="1" dirty="0"/>
              <a:t>Joint Consultative Committees and Works Councils</a:t>
            </a:r>
          </a:p>
          <a:p>
            <a:pPr marL="395478" indent="-285750" fontAlgn="auto">
              <a:spcAft>
                <a:spcPts val="0"/>
              </a:spcAft>
              <a:buFont typeface="Wingdings" panose="05000000000000000000" pitchFamily="2" charset="2"/>
              <a:buChar char="§"/>
              <a:defRPr/>
            </a:pPr>
            <a:endParaRPr lang="en-GB" sz="1800" dirty="0" smtClean="0"/>
          </a:p>
        </p:txBody>
      </p:sp>
      <p:sp>
        <p:nvSpPr>
          <p:cNvPr id="4" name="Title 3"/>
          <p:cNvSpPr>
            <a:spLocks noGrp="1"/>
          </p:cNvSpPr>
          <p:nvPr>
            <p:ph type="title"/>
          </p:nvPr>
        </p:nvSpPr>
        <p:spPr/>
        <p:txBody>
          <a:bodyPr>
            <a:normAutofit/>
          </a:bodyPr>
          <a:lstStyle/>
          <a:p>
            <a:pPr algn="l" fontAlgn="auto">
              <a:spcAft>
                <a:spcPts val="0"/>
              </a:spcAft>
              <a:defRPr/>
            </a:pPr>
            <a:r>
              <a:rPr lang="en-GB" sz="2400" dirty="0" smtClean="0"/>
              <a:t>Differences Between participation and involvement?</a:t>
            </a:r>
          </a:p>
        </p:txBody>
      </p:sp>
    </p:spTree>
    <p:extLst>
      <p:ext uri="{BB962C8B-B14F-4D97-AF65-F5344CB8AC3E}">
        <p14:creationId xmlns:p14="http://schemas.microsoft.com/office/powerpoint/2010/main" val="302210339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tx1"/>
                </a:solidFill>
                <a:latin typeface="Arial" panose="020B0604020202020204" pitchFamily="34" charset="0"/>
              </a:defRPr>
            </a:lvl1pPr>
            <a:lvl2pPr marL="742950" indent="-285750" eaLnBrk="0" hangingPunct="0">
              <a:defRPr b="1">
                <a:solidFill>
                  <a:schemeClr val="tx1"/>
                </a:solidFill>
                <a:latin typeface="Arial" panose="020B0604020202020204" pitchFamily="34" charset="0"/>
              </a:defRPr>
            </a:lvl2pPr>
            <a:lvl3pPr marL="1143000" indent="-228600" eaLnBrk="0" hangingPunct="0">
              <a:defRPr b="1">
                <a:solidFill>
                  <a:schemeClr val="tx1"/>
                </a:solidFill>
                <a:latin typeface="Arial" panose="020B0604020202020204" pitchFamily="34" charset="0"/>
              </a:defRPr>
            </a:lvl3pPr>
            <a:lvl4pPr marL="1600200" indent="-228600" eaLnBrk="0" hangingPunct="0">
              <a:defRPr b="1">
                <a:solidFill>
                  <a:schemeClr val="tx1"/>
                </a:solidFill>
                <a:latin typeface="Arial" panose="020B0604020202020204" pitchFamily="34" charset="0"/>
              </a:defRPr>
            </a:lvl4pPr>
            <a:lvl5pPr marL="2057400" indent="-228600" eaLnBrk="0" hangingPunct="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eaLnBrk="1" hangingPunct="1"/>
            <a:fld id="{3623F3D4-9C36-4830-99DC-6147E2DDB398}" type="slidenum">
              <a:rPr lang="en-US" altLang="en-US">
                <a:solidFill>
                  <a:srgbClr val="283D88"/>
                </a:solidFill>
              </a:rPr>
              <a:pPr eaLnBrk="1" hangingPunct="1"/>
              <a:t>14</a:t>
            </a:fld>
            <a:endParaRPr lang="en-US" altLang="en-US">
              <a:solidFill>
                <a:srgbClr val="283D88"/>
              </a:solidFill>
            </a:endParaRPr>
          </a:p>
        </p:txBody>
      </p:sp>
      <p:sp>
        <p:nvSpPr>
          <p:cNvPr id="23555" name="Rectangle 2"/>
          <p:cNvSpPr>
            <a:spLocks noGrp="1" noChangeArrowheads="1"/>
          </p:cNvSpPr>
          <p:nvPr>
            <p:ph type="title"/>
          </p:nvPr>
        </p:nvSpPr>
        <p:spPr>
          <a:xfrm>
            <a:off x="179512" y="188640"/>
            <a:ext cx="7234634" cy="790575"/>
          </a:xfrm>
        </p:spPr>
        <p:txBody>
          <a:bodyPr/>
          <a:lstStyle/>
          <a:p>
            <a:pPr algn="l" eaLnBrk="1" hangingPunct="1"/>
            <a:r>
              <a:rPr lang="en-GB" altLang="en-US" sz="3200" dirty="0" smtClean="0"/>
              <a:t>Employee involvement examples</a:t>
            </a:r>
            <a:endParaRPr lang="en-US" altLang="en-US" sz="3200" dirty="0" smtClean="0"/>
          </a:p>
        </p:txBody>
      </p:sp>
      <p:sp>
        <p:nvSpPr>
          <p:cNvPr id="23556" name="Rectangle 3"/>
          <p:cNvSpPr>
            <a:spLocks noGrp="1" noChangeArrowheads="1"/>
          </p:cNvSpPr>
          <p:nvPr>
            <p:ph type="body" idx="1"/>
          </p:nvPr>
        </p:nvSpPr>
        <p:spPr/>
        <p:txBody>
          <a:bodyPr/>
          <a:lstStyle/>
          <a:p>
            <a:pPr eaLnBrk="1" hangingPunct="1"/>
            <a:r>
              <a:rPr lang="en-GB" altLang="en-US" sz="2000" dirty="0" smtClean="0"/>
              <a:t>Downward communication</a:t>
            </a:r>
          </a:p>
          <a:p>
            <a:pPr lvl="1" eaLnBrk="1" hangingPunct="1"/>
            <a:r>
              <a:rPr lang="en-GB" altLang="en-US" sz="2000" dirty="0" smtClean="0"/>
              <a:t>newspapers and house journals</a:t>
            </a:r>
          </a:p>
          <a:p>
            <a:pPr lvl="1" eaLnBrk="1" hangingPunct="1"/>
            <a:r>
              <a:rPr lang="en-GB" altLang="en-US" sz="2000" dirty="0" smtClean="0"/>
              <a:t>noticeboards</a:t>
            </a:r>
          </a:p>
          <a:p>
            <a:pPr lvl="1" eaLnBrk="1" hangingPunct="1"/>
            <a:r>
              <a:rPr lang="en-GB" altLang="en-US" sz="2000" dirty="0" smtClean="0"/>
              <a:t>staff or team briefings</a:t>
            </a:r>
          </a:p>
          <a:p>
            <a:pPr eaLnBrk="1" hangingPunct="1"/>
            <a:r>
              <a:rPr lang="en-GB" altLang="en-US" sz="2000" dirty="0" smtClean="0"/>
              <a:t>Upward problem-solving</a:t>
            </a:r>
          </a:p>
          <a:p>
            <a:pPr lvl="1" eaLnBrk="1" hangingPunct="1"/>
            <a:r>
              <a:rPr lang="en-GB" altLang="en-US" sz="2000" dirty="0" smtClean="0"/>
              <a:t>staff surveys</a:t>
            </a:r>
          </a:p>
          <a:p>
            <a:pPr lvl="1" eaLnBrk="1" hangingPunct="1"/>
            <a:r>
              <a:rPr lang="en-GB" altLang="en-US" sz="2000" dirty="0" smtClean="0"/>
              <a:t>suggestion schemes</a:t>
            </a:r>
          </a:p>
          <a:p>
            <a:pPr lvl="1" eaLnBrk="1" hangingPunct="1"/>
            <a:r>
              <a:rPr lang="en-GB" altLang="en-US" sz="2000" dirty="0" smtClean="0"/>
              <a:t>quality circles</a:t>
            </a:r>
          </a:p>
          <a:p>
            <a:pPr eaLnBrk="1" hangingPunct="1"/>
            <a:r>
              <a:rPr lang="en-GB" altLang="en-US" sz="2000" dirty="0" smtClean="0"/>
              <a:t>Financial involvement</a:t>
            </a:r>
          </a:p>
          <a:p>
            <a:pPr lvl="1" eaLnBrk="1" hangingPunct="1"/>
            <a:r>
              <a:rPr lang="en-GB" altLang="en-US" sz="2000" dirty="0" smtClean="0"/>
              <a:t>profit-sharing</a:t>
            </a:r>
          </a:p>
          <a:p>
            <a:pPr lvl="1" eaLnBrk="1" hangingPunct="1"/>
            <a:r>
              <a:rPr lang="en-GB" altLang="en-US" sz="2000" dirty="0" smtClean="0"/>
              <a:t>individual performance-related pay</a:t>
            </a:r>
            <a:endParaRPr lang="en-US" altLang="en-US" sz="2000" dirty="0" smtClean="0"/>
          </a:p>
        </p:txBody>
      </p:sp>
    </p:spTree>
    <p:extLst>
      <p:ext uri="{BB962C8B-B14F-4D97-AF65-F5344CB8AC3E}">
        <p14:creationId xmlns:p14="http://schemas.microsoft.com/office/powerpoint/2010/main" val="393992975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tx1"/>
                </a:solidFill>
                <a:latin typeface="Arial" panose="020B0604020202020204" pitchFamily="34" charset="0"/>
              </a:defRPr>
            </a:lvl1pPr>
            <a:lvl2pPr marL="742950" indent="-285750" eaLnBrk="0" hangingPunct="0">
              <a:defRPr b="1">
                <a:solidFill>
                  <a:schemeClr val="tx1"/>
                </a:solidFill>
                <a:latin typeface="Arial" panose="020B0604020202020204" pitchFamily="34" charset="0"/>
              </a:defRPr>
            </a:lvl2pPr>
            <a:lvl3pPr marL="1143000" indent="-228600" eaLnBrk="0" hangingPunct="0">
              <a:defRPr b="1">
                <a:solidFill>
                  <a:schemeClr val="tx1"/>
                </a:solidFill>
                <a:latin typeface="Arial" panose="020B0604020202020204" pitchFamily="34" charset="0"/>
              </a:defRPr>
            </a:lvl3pPr>
            <a:lvl4pPr marL="1600200" indent="-228600" eaLnBrk="0" hangingPunct="0">
              <a:defRPr b="1">
                <a:solidFill>
                  <a:schemeClr val="tx1"/>
                </a:solidFill>
                <a:latin typeface="Arial" panose="020B0604020202020204" pitchFamily="34" charset="0"/>
              </a:defRPr>
            </a:lvl4pPr>
            <a:lvl5pPr marL="2057400" indent="-228600" eaLnBrk="0" hangingPunct="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eaLnBrk="1" hangingPunct="1"/>
            <a:fld id="{918800F6-171E-43B5-8BE0-3F5984422E3E}" type="slidenum">
              <a:rPr lang="en-US" altLang="en-US">
                <a:solidFill>
                  <a:srgbClr val="283D88"/>
                </a:solidFill>
              </a:rPr>
              <a:pPr eaLnBrk="1" hangingPunct="1"/>
              <a:t>15</a:t>
            </a:fld>
            <a:endParaRPr lang="en-US" altLang="en-US">
              <a:solidFill>
                <a:srgbClr val="283D88"/>
              </a:solidFill>
            </a:endParaRPr>
          </a:p>
        </p:txBody>
      </p:sp>
      <p:sp>
        <p:nvSpPr>
          <p:cNvPr id="25603" name="Rectangle 2"/>
          <p:cNvSpPr>
            <a:spLocks noGrp="1" noChangeArrowheads="1"/>
          </p:cNvSpPr>
          <p:nvPr>
            <p:ph type="title"/>
          </p:nvPr>
        </p:nvSpPr>
        <p:spPr>
          <a:xfrm>
            <a:off x="179512" y="260648"/>
            <a:ext cx="6840760" cy="935038"/>
          </a:xfrm>
        </p:spPr>
        <p:txBody>
          <a:bodyPr/>
          <a:lstStyle/>
          <a:p>
            <a:pPr algn="l" eaLnBrk="1" hangingPunct="1"/>
            <a:r>
              <a:rPr lang="en-GB" altLang="en-US" sz="3200" dirty="0" smtClean="0"/>
              <a:t>Employee participation examples</a:t>
            </a:r>
            <a:endParaRPr lang="en-US" altLang="en-US" sz="3200" dirty="0" smtClean="0"/>
          </a:p>
        </p:txBody>
      </p:sp>
      <p:sp>
        <p:nvSpPr>
          <p:cNvPr id="25604" name="Rectangle 3"/>
          <p:cNvSpPr>
            <a:spLocks noGrp="1" noChangeArrowheads="1"/>
          </p:cNvSpPr>
          <p:nvPr>
            <p:ph type="body" idx="1"/>
          </p:nvPr>
        </p:nvSpPr>
        <p:spPr>
          <a:xfrm>
            <a:off x="467544" y="1656556"/>
            <a:ext cx="7618413" cy="5116513"/>
          </a:xfrm>
        </p:spPr>
        <p:txBody>
          <a:bodyPr/>
          <a:lstStyle/>
          <a:p>
            <a:pPr marL="685800" lvl="1">
              <a:lnSpc>
                <a:spcPct val="90000"/>
              </a:lnSpc>
              <a:buFont typeface="Wingdings" panose="05000000000000000000" pitchFamily="2" charset="2"/>
              <a:buChar char="§"/>
            </a:pPr>
            <a:r>
              <a:rPr lang="en-GB" altLang="en-US" sz="1800" b="1" dirty="0" smtClean="0"/>
              <a:t>Works councils</a:t>
            </a:r>
          </a:p>
          <a:p>
            <a:pPr lvl="1" eaLnBrk="1" hangingPunct="1">
              <a:lnSpc>
                <a:spcPct val="90000"/>
              </a:lnSpc>
            </a:pPr>
            <a:r>
              <a:rPr lang="en-GB" altLang="en-US" sz="1800" dirty="0" smtClean="0"/>
              <a:t>Bodies that contain elected employee representatives and discuss issues relating to work organisation (but not those related to the employment contract such as pay). In general, these are country specific. Germany has a more rigorous approach than many other countries, and even than European works councils under the EWC Directive.</a:t>
            </a:r>
          </a:p>
          <a:p>
            <a:pPr lvl="1" eaLnBrk="1" hangingPunct="1">
              <a:lnSpc>
                <a:spcPct val="90000"/>
              </a:lnSpc>
            </a:pPr>
            <a:endParaRPr lang="en-GB" altLang="en-US" sz="1800" dirty="0" smtClean="0"/>
          </a:p>
          <a:p>
            <a:pPr lvl="1" eaLnBrk="1" hangingPunct="1">
              <a:lnSpc>
                <a:spcPct val="90000"/>
              </a:lnSpc>
            </a:pPr>
            <a:r>
              <a:rPr lang="en-GB" altLang="en-US" sz="1800" dirty="0" smtClean="0"/>
              <a:t>Works council members (including trade unionists) view themselves not as adversaries of management but as co-managers (</a:t>
            </a:r>
            <a:r>
              <a:rPr lang="en-GB" altLang="en-US" sz="1800" dirty="0" err="1" smtClean="0"/>
              <a:t>Sorge</a:t>
            </a:r>
            <a:r>
              <a:rPr lang="en-GB" altLang="en-US" sz="1800" dirty="0" smtClean="0"/>
              <a:t>, 1976: 278–9)</a:t>
            </a:r>
          </a:p>
          <a:p>
            <a:pPr marL="457200" lvl="1" indent="0" eaLnBrk="1" hangingPunct="1">
              <a:lnSpc>
                <a:spcPct val="90000"/>
              </a:lnSpc>
              <a:buNone/>
            </a:pPr>
            <a:endParaRPr lang="en-GB" altLang="en-US" sz="1800" b="1" dirty="0" smtClean="0"/>
          </a:p>
          <a:p>
            <a:pPr lvl="1" eaLnBrk="1" hangingPunct="1">
              <a:lnSpc>
                <a:spcPct val="90000"/>
              </a:lnSpc>
              <a:buFont typeface="Wingdings" panose="05000000000000000000" pitchFamily="2" charset="2"/>
              <a:buChar char="§"/>
            </a:pPr>
            <a:r>
              <a:rPr lang="en-GB" altLang="en-US" sz="1800" b="1" dirty="0" smtClean="0"/>
              <a:t>European works councils</a:t>
            </a:r>
          </a:p>
          <a:p>
            <a:pPr lvl="1" eaLnBrk="1" hangingPunct="1">
              <a:lnSpc>
                <a:spcPct val="90000"/>
              </a:lnSpc>
            </a:pPr>
            <a:r>
              <a:rPr lang="en-GB" altLang="en-US" sz="1800" dirty="0" smtClean="0"/>
              <a:t>Special bodies that are compulsory in trans-European firms, and have a range of consultative and other powers but are generally weaker than traditional works councils. </a:t>
            </a:r>
          </a:p>
          <a:p>
            <a:pPr lvl="1" eaLnBrk="1" hangingPunct="1">
              <a:lnSpc>
                <a:spcPct val="90000"/>
              </a:lnSpc>
            </a:pPr>
            <a:endParaRPr lang="en-GB" altLang="en-US" dirty="0" smtClean="0"/>
          </a:p>
        </p:txBody>
      </p:sp>
    </p:spTree>
    <p:extLst>
      <p:ext uri="{BB962C8B-B14F-4D97-AF65-F5344CB8AC3E}">
        <p14:creationId xmlns:p14="http://schemas.microsoft.com/office/powerpoint/2010/main" val="33496526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tx1"/>
                </a:solidFill>
                <a:latin typeface="Arial" panose="020B0604020202020204" pitchFamily="34" charset="0"/>
              </a:defRPr>
            </a:lvl1pPr>
            <a:lvl2pPr marL="742950" indent="-285750" eaLnBrk="0" hangingPunct="0">
              <a:defRPr b="1">
                <a:solidFill>
                  <a:schemeClr val="tx1"/>
                </a:solidFill>
                <a:latin typeface="Arial" panose="020B0604020202020204" pitchFamily="34" charset="0"/>
              </a:defRPr>
            </a:lvl2pPr>
            <a:lvl3pPr marL="1143000" indent="-228600" eaLnBrk="0" hangingPunct="0">
              <a:defRPr b="1">
                <a:solidFill>
                  <a:schemeClr val="tx1"/>
                </a:solidFill>
                <a:latin typeface="Arial" panose="020B0604020202020204" pitchFamily="34" charset="0"/>
              </a:defRPr>
            </a:lvl3pPr>
            <a:lvl4pPr marL="1600200" indent="-228600" eaLnBrk="0" hangingPunct="0">
              <a:defRPr b="1">
                <a:solidFill>
                  <a:schemeClr val="tx1"/>
                </a:solidFill>
                <a:latin typeface="Arial" panose="020B0604020202020204" pitchFamily="34" charset="0"/>
              </a:defRPr>
            </a:lvl4pPr>
            <a:lvl5pPr marL="2057400" indent="-228600" eaLnBrk="0" hangingPunct="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eaLnBrk="1" hangingPunct="1"/>
            <a:fld id="{EECB61DF-C2FA-48ED-A832-47BB0D03C791}" type="slidenum">
              <a:rPr lang="en-US" altLang="en-US">
                <a:solidFill>
                  <a:srgbClr val="283D88"/>
                </a:solidFill>
              </a:rPr>
              <a:pPr eaLnBrk="1" hangingPunct="1"/>
              <a:t>16</a:t>
            </a:fld>
            <a:endParaRPr lang="en-US" altLang="en-US">
              <a:solidFill>
                <a:srgbClr val="283D88"/>
              </a:solidFill>
            </a:endParaRPr>
          </a:p>
        </p:txBody>
      </p:sp>
      <p:sp>
        <p:nvSpPr>
          <p:cNvPr id="26627" name="Rectangle 2"/>
          <p:cNvSpPr>
            <a:spLocks noGrp="1" noChangeArrowheads="1"/>
          </p:cNvSpPr>
          <p:nvPr>
            <p:ph type="title"/>
          </p:nvPr>
        </p:nvSpPr>
        <p:spPr>
          <a:xfrm>
            <a:off x="0" y="188640"/>
            <a:ext cx="6345238" cy="917575"/>
          </a:xfrm>
        </p:spPr>
        <p:txBody>
          <a:bodyPr/>
          <a:lstStyle/>
          <a:p>
            <a:pPr eaLnBrk="1" hangingPunct="1"/>
            <a:r>
              <a:rPr lang="en-GB" altLang="en-US" sz="3200" dirty="0" smtClean="0"/>
              <a:t>Employee participation examples</a:t>
            </a:r>
            <a:endParaRPr lang="en-US" altLang="en-US" sz="3200" dirty="0" smtClean="0"/>
          </a:p>
        </p:txBody>
      </p:sp>
      <p:sp>
        <p:nvSpPr>
          <p:cNvPr id="26628" name="Rectangle 3"/>
          <p:cNvSpPr>
            <a:spLocks noGrp="1" noChangeArrowheads="1"/>
          </p:cNvSpPr>
          <p:nvPr>
            <p:ph type="body" idx="1"/>
          </p:nvPr>
        </p:nvSpPr>
        <p:spPr/>
        <p:txBody>
          <a:bodyPr/>
          <a:lstStyle/>
          <a:p>
            <a:pPr>
              <a:buFont typeface="Wingdings" panose="05000000000000000000" pitchFamily="2" charset="2"/>
              <a:buChar char="§"/>
            </a:pPr>
            <a:r>
              <a:rPr lang="en-GB" altLang="en-US" sz="2400" dirty="0" smtClean="0"/>
              <a:t>Joint consultative committees</a:t>
            </a:r>
          </a:p>
          <a:p>
            <a:pPr lvl="1" eaLnBrk="1" hangingPunct="1"/>
            <a:r>
              <a:rPr lang="en-GB" altLang="en-US" sz="2400" dirty="0" smtClean="0"/>
              <a:t>These fulfil similar roles to works councils but do not normally enjoy formal legal status or protection.</a:t>
            </a:r>
          </a:p>
          <a:p>
            <a:pPr eaLnBrk="1" hangingPunct="1"/>
            <a:endParaRPr lang="en-GB" altLang="en-US" sz="2400" dirty="0" smtClean="0"/>
          </a:p>
          <a:p>
            <a:pPr eaLnBrk="1" hangingPunct="1">
              <a:buFont typeface="Wingdings" panose="05000000000000000000" pitchFamily="2" charset="2"/>
              <a:buChar char="§"/>
            </a:pPr>
            <a:r>
              <a:rPr lang="en-GB" altLang="en-US" sz="2400" dirty="0" smtClean="0"/>
              <a:t>Worker directors</a:t>
            </a:r>
          </a:p>
          <a:p>
            <a:pPr lvl="1" eaLnBrk="1" hangingPunct="1"/>
            <a:r>
              <a:rPr lang="en-GB" altLang="en-US" sz="2400" dirty="0" smtClean="0"/>
              <a:t>Workers are elected onto the board.</a:t>
            </a:r>
          </a:p>
          <a:p>
            <a:pPr eaLnBrk="1" hangingPunct="1"/>
            <a:endParaRPr lang="en-GB" altLang="en-US" sz="2400" dirty="0" smtClean="0"/>
          </a:p>
          <a:p>
            <a:pPr eaLnBrk="1" hangingPunct="1">
              <a:buFont typeface="Wingdings" panose="05000000000000000000" pitchFamily="2" charset="2"/>
              <a:buChar char="§"/>
            </a:pPr>
            <a:r>
              <a:rPr lang="en-GB" altLang="en-US" sz="2400" dirty="0" smtClean="0"/>
              <a:t>Collective bargaining</a:t>
            </a:r>
          </a:p>
          <a:p>
            <a:pPr lvl="1" eaLnBrk="1" hangingPunct="1"/>
            <a:r>
              <a:rPr lang="en-GB" altLang="en-US" sz="2400" dirty="0" smtClean="0"/>
              <a:t>Trade union negotiation with management on terms and conditions of the employment contract. </a:t>
            </a:r>
          </a:p>
          <a:p>
            <a:pPr lvl="1" eaLnBrk="1" hangingPunct="1"/>
            <a:endParaRPr lang="en-US" altLang="en-US" sz="2400" dirty="0" smtClean="0"/>
          </a:p>
          <a:p>
            <a:pPr eaLnBrk="1" hangingPunct="1"/>
            <a:endParaRPr lang="en-US" altLang="en-US" sz="2400" dirty="0" smtClean="0"/>
          </a:p>
        </p:txBody>
      </p:sp>
    </p:spTree>
    <p:extLst>
      <p:ext uri="{BB962C8B-B14F-4D97-AF65-F5344CB8AC3E}">
        <p14:creationId xmlns:p14="http://schemas.microsoft.com/office/powerpoint/2010/main" val="39902763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8229600" cy="1143000"/>
          </a:xfrm>
        </p:spPr>
        <p:txBody>
          <a:bodyPr/>
          <a:lstStyle/>
          <a:p>
            <a:pPr algn="l"/>
            <a:r>
              <a:rPr lang="en-GB" sz="3200" dirty="0" smtClean="0"/>
              <a:t>Benefits of Employee Voice </a:t>
            </a:r>
            <a:endParaRPr lang="en-GB" sz="32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612454379"/>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406311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83250" y="1531243"/>
            <a:ext cx="7610475" cy="1609725"/>
          </a:xfrm>
          <a:prstGeom prst="rect">
            <a:avLst/>
          </a:prstGeom>
        </p:spPr>
      </p:pic>
      <p:pic>
        <p:nvPicPr>
          <p:cNvPr id="3" name="Picture 2"/>
          <p:cNvPicPr>
            <a:picLocks noChangeAspect="1"/>
          </p:cNvPicPr>
          <p:nvPr/>
        </p:nvPicPr>
        <p:blipFill>
          <a:blip r:embed="rId3"/>
          <a:stretch>
            <a:fillRect/>
          </a:stretch>
        </p:blipFill>
        <p:spPr>
          <a:xfrm>
            <a:off x="595155" y="3573016"/>
            <a:ext cx="7715250" cy="1419225"/>
          </a:xfrm>
          <a:prstGeom prst="rect">
            <a:avLst/>
          </a:prstGeom>
        </p:spPr>
      </p:pic>
      <p:sp>
        <p:nvSpPr>
          <p:cNvPr id="5" name="Rectangle 4"/>
          <p:cNvSpPr/>
          <p:nvPr/>
        </p:nvSpPr>
        <p:spPr>
          <a:xfrm flipV="1">
            <a:off x="251520" y="1243211"/>
            <a:ext cx="1368152" cy="57606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51520" y="201504"/>
            <a:ext cx="6441059" cy="584775"/>
          </a:xfrm>
          <a:prstGeom prst="rect">
            <a:avLst/>
          </a:prstGeom>
          <a:noFill/>
        </p:spPr>
        <p:txBody>
          <a:bodyPr wrap="none" rtlCol="0">
            <a:spAutoFit/>
          </a:bodyPr>
          <a:lstStyle/>
          <a:p>
            <a:r>
              <a:rPr lang="en-GB" sz="3200" dirty="0" smtClean="0">
                <a:latin typeface="+mn-lt"/>
              </a:rPr>
              <a:t>Benefits to employers and employees</a:t>
            </a:r>
            <a:endParaRPr lang="en-GB" sz="3200" dirty="0">
              <a:latin typeface="+mn-lt"/>
            </a:endParaRPr>
          </a:p>
        </p:txBody>
      </p:sp>
    </p:spTree>
    <p:extLst>
      <p:ext uri="{BB962C8B-B14F-4D97-AF65-F5344CB8AC3E}">
        <p14:creationId xmlns:p14="http://schemas.microsoft.com/office/powerpoint/2010/main" val="422698789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tx1"/>
                </a:solidFill>
                <a:latin typeface="Arial" panose="020B0604020202020204" pitchFamily="34" charset="0"/>
              </a:defRPr>
            </a:lvl1pPr>
            <a:lvl2pPr marL="742950" indent="-285750" eaLnBrk="0" hangingPunct="0">
              <a:defRPr b="1">
                <a:solidFill>
                  <a:schemeClr val="tx1"/>
                </a:solidFill>
                <a:latin typeface="Arial" panose="020B0604020202020204" pitchFamily="34" charset="0"/>
              </a:defRPr>
            </a:lvl2pPr>
            <a:lvl3pPr marL="1143000" indent="-228600" eaLnBrk="0" hangingPunct="0">
              <a:defRPr b="1">
                <a:solidFill>
                  <a:schemeClr val="tx1"/>
                </a:solidFill>
                <a:latin typeface="Arial" panose="020B0604020202020204" pitchFamily="34" charset="0"/>
              </a:defRPr>
            </a:lvl3pPr>
            <a:lvl4pPr marL="1600200" indent="-228600" eaLnBrk="0" hangingPunct="0">
              <a:defRPr b="1">
                <a:solidFill>
                  <a:schemeClr val="tx1"/>
                </a:solidFill>
                <a:latin typeface="Arial" panose="020B0604020202020204" pitchFamily="34" charset="0"/>
              </a:defRPr>
            </a:lvl4pPr>
            <a:lvl5pPr marL="2057400" indent="-228600" eaLnBrk="0" hangingPunct="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eaLnBrk="1" hangingPunct="1"/>
            <a:fld id="{7083EF3A-4744-438C-82E6-E6ECD434A743}" type="slidenum">
              <a:rPr lang="en-US" altLang="en-US">
                <a:solidFill>
                  <a:srgbClr val="283D88"/>
                </a:solidFill>
              </a:rPr>
              <a:pPr eaLnBrk="1" hangingPunct="1"/>
              <a:t>19</a:t>
            </a:fld>
            <a:endParaRPr lang="en-US" altLang="en-US">
              <a:solidFill>
                <a:srgbClr val="283D88"/>
              </a:solidFill>
            </a:endParaRPr>
          </a:p>
        </p:txBody>
      </p:sp>
      <p:sp>
        <p:nvSpPr>
          <p:cNvPr id="18435" name="Rectangle 2"/>
          <p:cNvSpPr>
            <a:spLocks noGrp="1" noChangeArrowheads="1"/>
          </p:cNvSpPr>
          <p:nvPr>
            <p:ph type="title"/>
          </p:nvPr>
        </p:nvSpPr>
        <p:spPr>
          <a:xfrm>
            <a:off x="323528" y="260648"/>
            <a:ext cx="7603182" cy="901700"/>
          </a:xfrm>
        </p:spPr>
        <p:txBody>
          <a:bodyPr/>
          <a:lstStyle/>
          <a:p>
            <a:pPr algn="l" eaLnBrk="1" hangingPunct="1"/>
            <a:r>
              <a:rPr lang="en-GB" altLang="en-US" sz="3200" dirty="0" smtClean="0"/>
              <a:t>Management and employee voice</a:t>
            </a:r>
            <a:endParaRPr lang="en-US" altLang="en-US" sz="3200" dirty="0" smtClean="0"/>
          </a:p>
        </p:txBody>
      </p:sp>
      <p:sp>
        <p:nvSpPr>
          <p:cNvPr id="18436" name="Rectangle 3"/>
          <p:cNvSpPr>
            <a:spLocks noGrp="1" noChangeArrowheads="1"/>
          </p:cNvSpPr>
          <p:nvPr>
            <p:ph type="body" idx="1"/>
          </p:nvPr>
        </p:nvSpPr>
        <p:spPr>
          <a:xfrm>
            <a:off x="539750" y="1376363"/>
            <a:ext cx="8107522" cy="4775200"/>
          </a:xfrm>
        </p:spPr>
        <p:txBody>
          <a:bodyPr/>
          <a:lstStyle/>
          <a:p>
            <a:pPr eaLnBrk="1" hangingPunct="1">
              <a:lnSpc>
                <a:spcPct val="90000"/>
              </a:lnSpc>
            </a:pPr>
            <a:endParaRPr lang="en-GB" altLang="en-US" sz="2000" dirty="0" smtClean="0">
              <a:solidFill>
                <a:schemeClr val="tx2"/>
              </a:solidFill>
            </a:endParaRPr>
          </a:p>
          <a:p>
            <a:pPr marL="0" indent="0" eaLnBrk="1" hangingPunct="1">
              <a:lnSpc>
                <a:spcPct val="90000"/>
              </a:lnSpc>
              <a:buNone/>
            </a:pPr>
            <a:r>
              <a:rPr lang="en-GB" altLang="en-US" sz="2000" dirty="0" smtClean="0"/>
              <a:t>Management encourages employee voice because…</a:t>
            </a:r>
          </a:p>
          <a:p>
            <a:pPr eaLnBrk="1" hangingPunct="1">
              <a:lnSpc>
                <a:spcPct val="90000"/>
              </a:lnSpc>
            </a:pPr>
            <a:endParaRPr lang="en-GB" altLang="en-US" sz="2000" dirty="0" smtClean="0"/>
          </a:p>
          <a:p>
            <a:pPr marL="0" indent="0" eaLnBrk="1" hangingPunct="1">
              <a:lnSpc>
                <a:spcPct val="90000"/>
              </a:lnSpc>
              <a:buNone/>
            </a:pPr>
            <a:r>
              <a:rPr lang="en-GB" altLang="en-US" sz="2000" dirty="0" smtClean="0"/>
              <a:t>greater autonomy and decision-making may lead to…</a:t>
            </a:r>
          </a:p>
          <a:p>
            <a:pPr marL="0" indent="0" eaLnBrk="1" hangingPunct="1">
              <a:lnSpc>
                <a:spcPct val="90000"/>
              </a:lnSpc>
              <a:buNone/>
            </a:pPr>
            <a:endParaRPr lang="en-GB" altLang="en-US" sz="2000" dirty="0" smtClean="0"/>
          </a:p>
          <a:p>
            <a:pPr marL="0" indent="0" eaLnBrk="1" hangingPunct="1">
              <a:lnSpc>
                <a:spcPct val="90000"/>
              </a:lnSpc>
              <a:buNone/>
            </a:pPr>
            <a:endParaRPr lang="en-GB" altLang="en-US" sz="2000" dirty="0" smtClean="0"/>
          </a:p>
          <a:p>
            <a:pPr marL="0" indent="0" eaLnBrk="1" hangingPunct="1">
              <a:lnSpc>
                <a:spcPct val="90000"/>
              </a:lnSpc>
              <a:buNone/>
            </a:pPr>
            <a:r>
              <a:rPr lang="en-GB" altLang="en-US" sz="2000" dirty="0" smtClean="0"/>
              <a:t>increased job satisfaction, motivation and commitment, which may lead to…</a:t>
            </a:r>
          </a:p>
          <a:p>
            <a:pPr marL="0" indent="0" eaLnBrk="1" hangingPunct="1">
              <a:lnSpc>
                <a:spcPct val="90000"/>
              </a:lnSpc>
              <a:buNone/>
            </a:pPr>
            <a:endParaRPr lang="en-GB" altLang="en-US" sz="2000" dirty="0" smtClean="0"/>
          </a:p>
          <a:p>
            <a:pPr marL="0" indent="0" eaLnBrk="1" hangingPunct="1">
              <a:lnSpc>
                <a:spcPct val="90000"/>
              </a:lnSpc>
              <a:buNone/>
            </a:pPr>
            <a:endParaRPr lang="en-GB" altLang="en-US" sz="2000" dirty="0" smtClean="0"/>
          </a:p>
          <a:p>
            <a:pPr marL="0" indent="0" eaLnBrk="1" hangingPunct="1">
              <a:lnSpc>
                <a:spcPct val="90000"/>
              </a:lnSpc>
              <a:buNone/>
            </a:pPr>
            <a:r>
              <a:rPr lang="en-GB" altLang="en-US" sz="2000" dirty="0" smtClean="0"/>
              <a:t>improved individual and organisational performance.</a:t>
            </a:r>
          </a:p>
          <a:p>
            <a:pPr marL="0" indent="0" eaLnBrk="1" hangingPunct="1">
              <a:lnSpc>
                <a:spcPct val="90000"/>
              </a:lnSpc>
              <a:buNone/>
            </a:pPr>
            <a:endParaRPr lang="en-GB" altLang="en-US" sz="2000" dirty="0" smtClean="0"/>
          </a:p>
          <a:p>
            <a:pPr marL="0" indent="0" eaLnBrk="1" hangingPunct="1">
              <a:lnSpc>
                <a:spcPct val="90000"/>
              </a:lnSpc>
              <a:buNone/>
            </a:pPr>
            <a:r>
              <a:rPr lang="en-GB" altLang="en-US" sz="2000" dirty="0" smtClean="0"/>
              <a:t>Thus, the current trend for involving employees might be seen within the context of a desire for high-performance work systems.</a:t>
            </a:r>
          </a:p>
          <a:p>
            <a:pPr marL="0" indent="0" eaLnBrk="1" hangingPunct="1">
              <a:lnSpc>
                <a:spcPct val="90000"/>
              </a:lnSpc>
              <a:buNone/>
            </a:pPr>
            <a:endParaRPr lang="en-US" altLang="en-US" sz="2000" dirty="0" smtClean="0"/>
          </a:p>
        </p:txBody>
      </p:sp>
      <p:sp>
        <p:nvSpPr>
          <p:cNvPr id="18437" name="Line 4"/>
          <p:cNvSpPr>
            <a:spLocks noChangeShapeType="1"/>
          </p:cNvSpPr>
          <p:nvPr/>
        </p:nvSpPr>
        <p:spPr bwMode="auto">
          <a:xfrm>
            <a:off x="3491880" y="2780928"/>
            <a:ext cx="0" cy="5286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8438" name="Line 5"/>
          <p:cNvSpPr>
            <a:spLocks noChangeShapeType="1"/>
          </p:cNvSpPr>
          <p:nvPr/>
        </p:nvSpPr>
        <p:spPr bwMode="auto">
          <a:xfrm>
            <a:off x="3491880" y="3763963"/>
            <a:ext cx="0" cy="7112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78478882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Which voice mechanisms are most commonly used in your organisation?</a:t>
            </a:r>
          </a:p>
          <a:p>
            <a:r>
              <a:rPr lang="en-GB" dirty="0" smtClean="0"/>
              <a:t>How effective do you think they are in terms of strengthening the relationship between your organisation and its employees?</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62600" y="4495800"/>
            <a:ext cx="2552700" cy="1790700"/>
          </a:xfrm>
          <a:prstGeom prst="rect">
            <a:avLst/>
          </a:prstGeom>
        </p:spPr>
      </p:pic>
    </p:spTree>
    <p:extLst>
      <p:ext uri="{BB962C8B-B14F-4D97-AF65-F5344CB8AC3E}">
        <p14:creationId xmlns:p14="http://schemas.microsoft.com/office/powerpoint/2010/main" val="409056590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dirty="0" smtClean="0"/>
              <a:t>In your organisations:</a:t>
            </a:r>
          </a:p>
          <a:p>
            <a:pPr marL="0" indent="0">
              <a:buNone/>
            </a:pPr>
            <a:endParaRPr lang="en-GB" dirty="0" smtClean="0"/>
          </a:p>
          <a:p>
            <a:r>
              <a:rPr lang="en-GB" dirty="0" smtClean="0"/>
              <a:t>What are the EV factors that make the employee want to stay and engage?</a:t>
            </a:r>
          </a:p>
          <a:p>
            <a:endParaRPr lang="en-GB" dirty="0"/>
          </a:p>
          <a:p>
            <a:r>
              <a:rPr lang="en-GB" dirty="0" smtClean="0"/>
              <a:t>Identify any positive actions related to retention that might further increase engagement</a:t>
            </a:r>
            <a:endParaRPr lang="en-GB" dirty="0"/>
          </a:p>
        </p:txBody>
      </p:sp>
      <p:sp>
        <p:nvSpPr>
          <p:cNvPr id="3" name="Title 2"/>
          <p:cNvSpPr>
            <a:spLocks noGrp="1"/>
          </p:cNvSpPr>
          <p:nvPr>
            <p:ph type="title"/>
          </p:nvPr>
        </p:nvSpPr>
        <p:spPr>
          <a:xfrm>
            <a:off x="179512" y="116632"/>
            <a:ext cx="8229600" cy="1143000"/>
          </a:xfrm>
        </p:spPr>
        <p:txBody>
          <a:bodyPr/>
          <a:lstStyle/>
          <a:p>
            <a:pPr algn="l"/>
            <a:r>
              <a:rPr lang="en-GB" dirty="0" smtClean="0"/>
              <a:t>Exercise</a:t>
            </a:r>
            <a:endParaRPr lang="en-GB" dirty="0"/>
          </a:p>
        </p:txBody>
      </p:sp>
    </p:spTree>
    <p:extLst>
      <p:ext uri="{BB962C8B-B14F-4D97-AF65-F5344CB8AC3E}">
        <p14:creationId xmlns:p14="http://schemas.microsoft.com/office/powerpoint/2010/main" val="94066129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86756" y="1597442"/>
            <a:ext cx="8370485" cy="4032448"/>
          </a:xfrm>
          <a:prstGeom prst="rect">
            <a:avLst/>
          </a:prstGeom>
        </p:spPr>
      </p:pic>
      <p:sp>
        <p:nvSpPr>
          <p:cNvPr id="3" name="Rectangle 2"/>
          <p:cNvSpPr/>
          <p:nvPr/>
        </p:nvSpPr>
        <p:spPr>
          <a:xfrm>
            <a:off x="3530689" y="3244334"/>
            <a:ext cx="2082621" cy="369332"/>
          </a:xfrm>
          <a:prstGeom prst="rect">
            <a:avLst/>
          </a:prstGeom>
        </p:spPr>
        <p:txBody>
          <a:bodyPr wrap="none">
            <a:spAutoFit/>
          </a:bodyPr>
          <a:lstStyle/>
          <a:p>
            <a:r>
              <a:rPr lang="en-GB" dirty="0"/>
              <a:t>https://e-x-a.co.uk/</a:t>
            </a:r>
          </a:p>
        </p:txBody>
      </p:sp>
      <p:sp>
        <p:nvSpPr>
          <p:cNvPr id="4" name="Rectangle 3"/>
          <p:cNvSpPr/>
          <p:nvPr/>
        </p:nvSpPr>
        <p:spPr>
          <a:xfrm>
            <a:off x="251520" y="332656"/>
            <a:ext cx="2082621" cy="369332"/>
          </a:xfrm>
          <a:prstGeom prst="rect">
            <a:avLst/>
          </a:prstGeom>
        </p:spPr>
        <p:txBody>
          <a:bodyPr wrap="none">
            <a:spAutoFit/>
          </a:bodyPr>
          <a:lstStyle/>
          <a:p>
            <a:r>
              <a:rPr lang="en-GB" dirty="0"/>
              <a:t>https://e-x-a.co.uk/</a:t>
            </a:r>
          </a:p>
        </p:txBody>
      </p:sp>
    </p:spTree>
    <p:extLst>
      <p:ext uri="{BB962C8B-B14F-4D97-AF65-F5344CB8AC3E}">
        <p14:creationId xmlns:p14="http://schemas.microsoft.com/office/powerpoint/2010/main" val="52235469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lgn="ctr">
              <a:buNone/>
            </a:pPr>
            <a:r>
              <a:rPr lang="en-GB" dirty="0" smtClean="0"/>
              <a:t>Employee Engagement is big business</a:t>
            </a:r>
          </a:p>
          <a:p>
            <a:pPr marL="0" indent="0" algn="ctr">
              <a:buNone/>
            </a:pPr>
            <a:endParaRPr lang="en-GB" dirty="0"/>
          </a:p>
          <a:p>
            <a:pPr marL="0" indent="0" algn="ctr">
              <a:buNone/>
            </a:pPr>
            <a:r>
              <a:rPr lang="en-GB" sz="1800" dirty="0" smtClean="0"/>
              <a:t>Many who have written about this subject have cited </a:t>
            </a:r>
            <a:r>
              <a:rPr lang="en-GB" sz="1800" dirty="0" err="1" smtClean="0"/>
              <a:t>Bersin</a:t>
            </a:r>
            <a:r>
              <a:rPr lang="en-GB" sz="1800" dirty="0" smtClean="0"/>
              <a:t> &amp; Associates findings in 2012 about the massive amount of money companies have spent on employee engagement-$720 million a year in the US alone, and the forecast was that it will soon grow to about </a:t>
            </a:r>
            <a:r>
              <a:rPr lang="en-GB" sz="1800" b="1" dirty="0" smtClean="0"/>
              <a:t>$1.5 billion</a:t>
            </a:r>
            <a:r>
              <a:rPr lang="en-GB" sz="1800" dirty="0" smtClean="0"/>
              <a:t>.21 May 2018</a:t>
            </a:r>
            <a:endParaRPr lang="en-GB" sz="1800" dirty="0"/>
          </a:p>
        </p:txBody>
      </p:sp>
      <p:sp>
        <p:nvSpPr>
          <p:cNvPr id="3" name="Title 2"/>
          <p:cNvSpPr>
            <a:spLocks noGrp="1"/>
          </p:cNvSpPr>
          <p:nvPr>
            <p:ph type="title"/>
          </p:nvPr>
        </p:nvSpPr>
        <p:spPr/>
        <p:txBody>
          <a:bodyPr/>
          <a:lstStyle/>
          <a:p>
            <a:endParaRPr lang="en-GB"/>
          </a:p>
        </p:txBody>
      </p:sp>
      <p:sp>
        <p:nvSpPr>
          <p:cNvPr id="4" name="Rectangle 3"/>
          <p:cNvSpPr/>
          <p:nvPr/>
        </p:nvSpPr>
        <p:spPr>
          <a:xfrm>
            <a:off x="323528" y="4540407"/>
            <a:ext cx="4572000" cy="923330"/>
          </a:xfrm>
          <a:prstGeom prst="rect">
            <a:avLst/>
          </a:prstGeom>
        </p:spPr>
        <p:txBody>
          <a:bodyPr>
            <a:spAutoFit/>
          </a:bodyPr>
          <a:lstStyle/>
          <a:p>
            <a:r>
              <a:rPr lang="en-GB" dirty="0">
                <a:hlinkClick r:id="rId2"/>
              </a:rPr>
              <a:t>https://www.beckershospitalreview.com/finance/stop-spending-money-on-employee-engagement.html</a:t>
            </a:r>
            <a:endParaRPr lang="en-GB" dirty="0"/>
          </a:p>
        </p:txBody>
      </p:sp>
      <p:pic>
        <p:nvPicPr>
          <p:cNvPr id="6" name="Picture 5"/>
          <p:cNvPicPr>
            <a:picLocks noChangeAspect="1"/>
          </p:cNvPicPr>
          <p:nvPr/>
        </p:nvPicPr>
        <p:blipFill>
          <a:blip r:embed="rId3"/>
          <a:stretch>
            <a:fillRect/>
          </a:stretch>
        </p:blipFill>
        <p:spPr>
          <a:xfrm>
            <a:off x="6948264" y="4102431"/>
            <a:ext cx="2034396" cy="2722612"/>
          </a:xfrm>
          <a:prstGeom prst="rect">
            <a:avLst/>
          </a:prstGeom>
        </p:spPr>
      </p:pic>
      <p:sp>
        <p:nvSpPr>
          <p:cNvPr id="7" name="TextBox 6"/>
          <p:cNvSpPr txBox="1"/>
          <p:nvPr/>
        </p:nvSpPr>
        <p:spPr>
          <a:xfrm>
            <a:off x="3436920" y="5750408"/>
            <a:ext cx="2484976" cy="584775"/>
          </a:xfrm>
          <a:prstGeom prst="rect">
            <a:avLst/>
          </a:prstGeom>
          <a:noFill/>
        </p:spPr>
        <p:txBody>
          <a:bodyPr wrap="none" rtlCol="0">
            <a:spAutoFit/>
          </a:bodyPr>
          <a:lstStyle/>
          <a:p>
            <a:r>
              <a:rPr lang="en-GB" sz="3200" dirty="0" smtClean="0"/>
              <a:t>Is it worth it?</a:t>
            </a:r>
            <a:endParaRPr lang="en-GB" sz="3200" dirty="0"/>
          </a:p>
        </p:txBody>
      </p:sp>
    </p:spTree>
    <p:extLst>
      <p:ext uri="{BB962C8B-B14F-4D97-AF65-F5344CB8AC3E}">
        <p14:creationId xmlns:p14="http://schemas.microsoft.com/office/powerpoint/2010/main" val="34302917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dirty="0" smtClean="0"/>
              <a:t>HO</a:t>
            </a:r>
          </a:p>
          <a:p>
            <a:endParaRPr lang="en-GB" dirty="0"/>
          </a:p>
        </p:txBody>
      </p:sp>
      <p:sp>
        <p:nvSpPr>
          <p:cNvPr id="3" name="Title 2"/>
          <p:cNvSpPr>
            <a:spLocks noGrp="1"/>
          </p:cNvSpPr>
          <p:nvPr>
            <p:ph type="title"/>
          </p:nvPr>
        </p:nvSpPr>
        <p:spPr/>
        <p:txBody>
          <a:bodyPr/>
          <a:lstStyle/>
          <a:p>
            <a:endParaRPr lang="en-GB"/>
          </a:p>
        </p:txBody>
      </p:sp>
      <p:pic>
        <p:nvPicPr>
          <p:cNvPr id="4" name="Picture 3"/>
          <p:cNvPicPr>
            <a:picLocks noChangeAspect="1"/>
          </p:cNvPicPr>
          <p:nvPr/>
        </p:nvPicPr>
        <p:blipFill>
          <a:blip r:embed="rId2"/>
          <a:stretch>
            <a:fillRect/>
          </a:stretch>
        </p:blipFill>
        <p:spPr>
          <a:xfrm>
            <a:off x="1233487" y="1591403"/>
            <a:ext cx="6677025" cy="4495800"/>
          </a:xfrm>
          <a:prstGeom prst="rect">
            <a:avLst/>
          </a:prstGeom>
        </p:spPr>
      </p:pic>
    </p:spTree>
    <p:extLst>
      <p:ext uri="{BB962C8B-B14F-4D97-AF65-F5344CB8AC3E}">
        <p14:creationId xmlns:p14="http://schemas.microsoft.com/office/powerpoint/2010/main" val="8195778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p:txBody>
          <a:bodyPr/>
          <a:lstStyle/>
          <a:p>
            <a:endParaRPr lang="en-GB"/>
          </a:p>
        </p:txBody>
      </p:sp>
      <p:sp>
        <p:nvSpPr>
          <p:cNvPr id="4" name="Rectangle 3"/>
          <p:cNvSpPr/>
          <p:nvPr/>
        </p:nvSpPr>
        <p:spPr>
          <a:xfrm>
            <a:off x="457200" y="5402080"/>
            <a:ext cx="4572000" cy="923330"/>
          </a:xfrm>
          <a:prstGeom prst="rect">
            <a:avLst/>
          </a:prstGeom>
        </p:spPr>
        <p:txBody>
          <a:bodyPr>
            <a:spAutoFit/>
          </a:bodyPr>
          <a:lstStyle/>
          <a:p>
            <a:r>
              <a:rPr lang="en-GB" dirty="0">
                <a:hlinkClick r:id="rId2"/>
              </a:rPr>
              <a:t>https://www.quantumworkplace.com/future-of-work/only-one-thing-can-change-employee-engagement-managers</a:t>
            </a:r>
            <a:endParaRPr lang="en-GB" dirty="0"/>
          </a:p>
        </p:txBody>
      </p:sp>
      <p:pic>
        <p:nvPicPr>
          <p:cNvPr id="5" name="Picture 4"/>
          <p:cNvPicPr>
            <a:picLocks noChangeAspect="1"/>
          </p:cNvPicPr>
          <p:nvPr/>
        </p:nvPicPr>
        <p:blipFill>
          <a:blip r:embed="rId3"/>
          <a:stretch>
            <a:fillRect/>
          </a:stretch>
        </p:blipFill>
        <p:spPr>
          <a:xfrm>
            <a:off x="1781175" y="1800225"/>
            <a:ext cx="5581650" cy="3257550"/>
          </a:xfrm>
          <a:prstGeom prst="rect">
            <a:avLst/>
          </a:prstGeom>
        </p:spPr>
      </p:pic>
    </p:spTree>
    <p:extLst>
      <p:ext uri="{BB962C8B-B14F-4D97-AF65-F5344CB8AC3E}">
        <p14:creationId xmlns:p14="http://schemas.microsoft.com/office/powerpoint/2010/main" val="10948227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7584" y="1988840"/>
            <a:ext cx="5092356" cy="769441"/>
          </a:xfrm>
          <a:prstGeom prst="rect">
            <a:avLst/>
          </a:prstGeom>
          <a:noFill/>
        </p:spPr>
        <p:txBody>
          <a:bodyPr wrap="none" rtlCol="0">
            <a:spAutoFit/>
          </a:bodyPr>
          <a:lstStyle/>
          <a:p>
            <a:r>
              <a:rPr lang="en-GB" sz="4400" dirty="0" smtClean="0">
                <a:latin typeface="+mn-lt"/>
              </a:rPr>
              <a:t>Back to types of EV….</a:t>
            </a:r>
            <a:endParaRPr lang="en-GB" sz="4400" dirty="0">
              <a:latin typeface="+mn-lt"/>
            </a:endParaRPr>
          </a:p>
        </p:txBody>
      </p:sp>
    </p:spTree>
    <p:extLst>
      <p:ext uri="{BB962C8B-B14F-4D97-AF65-F5344CB8AC3E}">
        <p14:creationId xmlns:p14="http://schemas.microsoft.com/office/powerpoint/2010/main" val="26625650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971600" y="1844824"/>
            <a:ext cx="6910650" cy="2808312"/>
          </a:xfrm>
          <a:prstGeom prst="rect">
            <a:avLst/>
          </a:prstGeom>
        </p:spPr>
      </p:pic>
      <p:sp>
        <p:nvSpPr>
          <p:cNvPr id="5" name="Rectangle 4"/>
          <p:cNvSpPr/>
          <p:nvPr/>
        </p:nvSpPr>
        <p:spPr>
          <a:xfrm>
            <a:off x="179512" y="243934"/>
            <a:ext cx="3540969" cy="584775"/>
          </a:xfrm>
          <a:prstGeom prst="rect">
            <a:avLst/>
          </a:prstGeom>
        </p:spPr>
        <p:txBody>
          <a:bodyPr wrap="none">
            <a:spAutoFit/>
          </a:bodyPr>
          <a:lstStyle/>
          <a:p>
            <a:r>
              <a:rPr lang="en-GB" sz="3200" dirty="0">
                <a:latin typeface="+mn-lt"/>
              </a:rPr>
              <a:t>Partnership working</a:t>
            </a:r>
          </a:p>
        </p:txBody>
      </p:sp>
      <p:sp>
        <p:nvSpPr>
          <p:cNvPr id="6" name="TextBox 5"/>
          <p:cNvSpPr txBox="1"/>
          <p:nvPr/>
        </p:nvSpPr>
        <p:spPr>
          <a:xfrm>
            <a:off x="3851920" y="6381328"/>
            <a:ext cx="2762295" cy="307777"/>
          </a:xfrm>
          <a:prstGeom prst="rect">
            <a:avLst/>
          </a:prstGeom>
          <a:noFill/>
        </p:spPr>
        <p:txBody>
          <a:bodyPr wrap="none" rtlCol="0">
            <a:spAutoFit/>
          </a:bodyPr>
          <a:lstStyle/>
          <a:p>
            <a:r>
              <a:rPr lang="en-GB" sz="1400" dirty="0" smtClean="0"/>
              <a:t>Institute for Employment Studies</a:t>
            </a:r>
            <a:endParaRPr lang="en-GB" sz="1400" dirty="0"/>
          </a:p>
        </p:txBody>
      </p:sp>
    </p:spTree>
    <p:extLst>
      <p:ext uri="{BB962C8B-B14F-4D97-AF65-F5344CB8AC3E}">
        <p14:creationId xmlns:p14="http://schemas.microsoft.com/office/powerpoint/2010/main" val="51395946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016" y="1628800"/>
            <a:ext cx="9145016" cy="1325563"/>
          </a:xfrm>
          <a:prstGeom prst="rect">
            <a:avLst/>
          </a:prstGeom>
        </p:spPr>
        <p:txBody>
          <a:bodyPr/>
          <a:lstStyle/>
          <a:p>
            <a:r>
              <a:rPr lang="en-GB" sz="2000" b="1" dirty="0" smtClean="0"/>
              <a:t>Partnership has been a ‘big idea’ in the world of employee relations since late 90s. </a:t>
            </a:r>
            <a:br>
              <a:rPr lang="en-GB" sz="2000" b="1" dirty="0" smtClean="0"/>
            </a:br>
            <a:r>
              <a:rPr lang="en-GB" sz="2000" b="1" dirty="0" smtClean="0"/>
              <a:t>It gave answers to the pressing ER questions of the time, namely: </a:t>
            </a:r>
            <a:r>
              <a:rPr lang="en-GB" sz="2000" dirty="0" smtClean="0"/>
              <a:t/>
            </a:r>
            <a:br>
              <a:rPr lang="en-GB" sz="2000" dirty="0" smtClean="0"/>
            </a:br>
            <a:r>
              <a:rPr lang="en-GB" sz="2000" dirty="0"/>
              <a:t/>
            </a:r>
            <a:br>
              <a:rPr lang="en-GB" sz="2000" dirty="0"/>
            </a:br>
            <a:r>
              <a:rPr lang="en-GB" sz="2000" dirty="0" smtClean="0"/>
              <a:t>How do we craft a new employee relations </a:t>
            </a:r>
            <a:br>
              <a:rPr lang="en-GB" sz="2000" dirty="0" smtClean="0"/>
            </a:br>
            <a:r>
              <a:rPr lang="en-GB" sz="2000" dirty="0" smtClean="0"/>
              <a:t>settlement after the conflict of the 1980s?</a:t>
            </a:r>
            <a:br>
              <a:rPr lang="en-GB" sz="2000" dirty="0" smtClean="0"/>
            </a:br>
            <a:r>
              <a:rPr lang="en-GB" sz="2000" dirty="0" smtClean="0"/>
              <a:t/>
            </a:r>
            <a:br>
              <a:rPr lang="en-GB" sz="2000" dirty="0" smtClean="0"/>
            </a:br>
            <a:r>
              <a:rPr lang="en-GB" sz="2000" dirty="0" smtClean="0"/>
              <a:t>How do we create better models of collective bargaining </a:t>
            </a:r>
            <a:br>
              <a:rPr lang="en-GB" sz="2000" dirty="0" smtClean="0"/>
            </a:br>
            <a:r>
              <a:rPr lang="en-GB" sz="2000" dirty="0" smtClean="0"/>
              <a:t>that can cope with the change and turbulence affecting the manufacturing sector?</a:t>
            </a:r>
            <a:br>
              <a:rPr lang="en-GB" sz="2000" dirty="0" smtClean="0"/>
            </a:br>
            <a:r>
              <a:rPr lang="en-GB" sz="2000" dirty="0"/>
              <a:t/>
            </a:r>
            <a:br>
              <a:rPr lang="en-GB" sz="2000" dirty="0"/>
            </a:br>
            <a:r>
              <a:rPr lang="en-GB" sz="2000" dirty="0" smtClean="0"/>
              <a:t> How can we ensure that when difficult and painful restructuring </a:t>
            </a:r>
            <a:br>
              <a:rPr lang="en-GB" sz="2000" dirty="0" smtClean="0"/>
            </a:br>
            <a:r>
              <a:rPr lang="en-GB" sz="2000" dirty="0" smtClean="0"/>
              <a:t>takes place the needs of workers, especially their security of employment, are safeguarded?</a:t>
            </a:r>
            <a:endParaRPr lang="en-GB" sz="2000" dirty="0"/>
          </a:p>
        </p:txBody>
      </p:sp>
    </p:spTree>
    <p:extLst>
      <p:ext uri="{BB962C8B-B14F-4D97-AF65-F5344CB8AC3E}">
        <p14:creationId xmlns:p14="http://schemas.microsoft.com/office/powerpoint/2010/main" val="166764454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76445" y="1844824"/>
            <a:ext cx="8424936" cy="2862322"/>
          </a:xfrm>
          <a:prstGeom prst="rect">
            <a:avLst/>
          </a:prstGeom>
        </p:spPr>
        <p:txBody>
          <a:bodyPr wrap="square">
            <a:spAutoFit/>
          </a:bodyPr>
          <a:lstStyle/>
          <a:p>
            <a:pPr marL="285750" indent="-285750" algn="just">
              <a:buFont typeface="Wingdings" panose="05000000000000000000" pitchFamily="2" charset="2"/>
              <a:buChar char="§"/>
            </a:pPr>
            <a:r>
              <a:rPr lang="en-GB" dirty="0">
                <a:latin typeface="+mj-lt"/>
              </a:rPr>
              <a:t>N</a:t>
            </a:r>
            <a:r>
              <a:rPr lang="en-GB" dirty="0" smtClean="0">
                <a:latin typeface="+mj-lt"/>
              </a:rPr>
              <a:t>o </a:t>
            </a:r>
            <a:r>
              <a:rPr lang="en-GB" dirty="0">
                <a:latin typeface="+mj-lt"/>
              </a:rPr>
              <a:t>commonly agreed </a:t>
            </a:r>
            <a:r>
              <a:rPr lang="en-GB" dirty="0" smtClean="0">
                <a:latin typeface="+mj-lt"/>
              </a:rPr>
              <a:t>definition</a:t>
            </a:r>
          </a:p>
          <a:p>
            <a:pPr marL="285750" indent="-285750" algn="just">
              <a:buFont typeface="Wingdings" panose="05000000000000000000" pitchFamily="2" charset="2"/>
              <a:buChar char="§"/>
            </a:pPr>
            <a:r>
              <a:rPr lang="en-GB" dirty="0">
                <a:latin typeface="+mj-lt"/>
              </a:rPr>
              <a:t>E</a:t>
            </a:r>
            <a:r>
              <a:rPr lang="en-GB" dirty="0" smtClean="0">
                <a:latin typeface="+mj-lt"/>
              </a:rPr>
              <a:t>mployers</a:t>
            </a:r>
            <a:r>
              <a:rPr lang="en-GB" dirty="0">
                <a:latin typeface="+mj-lt"/>
              </a:rPr>
              <a:t>, </a:t>
            </a:r>
            <a:r>
              <a:rPr lang="en-GB" dirty="0" smtClean="0">
                <a:latin typeface="+mj-lt"/>
              </a:rPr>
              <a:t>TUs, unions</a:t>
            </a:r>
            <a:r>
              <a:rPr lang="en-GB" dirty="0">
                <a:latin typeface="+mj-lt"/>
              </a:rPr>
              <a:t>, academics </a:t>
            </a:r>
            <a:r>
              <a:rPr lang="en-GB" dirty="0" smtClean="0">
                <a:latin typeface="+mj-lt"/>
              </a:rPr>
              <a:t>&amp; </a:t>
            </a:r>
            <a:r>
              <a:rPr lang="en-GB" dirty="0">
                <a:latin typeface="+mj-lt"/>
              </a:rPr>
              <a:t>other interested parties have </a:t>
            </a:r>
            <a:r>
              <a:rPr lang="en-GB" b="1" dirty="0">
                <a:latin typeface="+mj-lt"/>
              </a:rPr>
              <a:t>different</a:t>
            </a:r>
            <a:r>
              <a:rPr lang="en-GB" dirty="0">
                <a:latin typeface="+mj-lt"/>
              </a:rPr>
              <a:t> ideas of what partnership is, or should be, </a:t>
            </a:r>
            <a:r>
              <a:rPr lang="en-GB" dirty="0" smtClean="0">
                <a:latin typeface="+mj-lt"/>
              </a:rPr>
              <a:t>about</a:t>
            </a:r>
          </a:p>
          <a:p>
            <a:pPr marL="285750" indent="-285750" algn="just">
              <a:buFontTx/>
              <a:buChar char="-"/>
            </a:pPr>
            <a:endParaRPr lang="en-GB" dirty="0">
              <a:latin typeface="+mj-lt"/>
            </a:endParaRPr>
          </a:p>
          <a:p>
            <a:pPr algn="just"/>
            <a:r>
              <a:rPr lang="en-GB" dirty="0" smtClean="0">
                <a:latin typeface="+mj-lt"/>
              </a:rPr>
              <a:t>Employers </a:t>
            </a:r>
            <a:r>
              <a:rPr lang="en-GB" dirty="0">
                <a:latin typeface="+mj-lt"/>
              </a:rPr>
              <a:t>often argue that 'direct' employee involvement (for instance, teamwork and problem-solving groups) in non-union enterprises can constitute partnership, </a:t>
            </a:r>
            <a:endParaRPr lang="en-GB" dirty="0" smtClean="0">
              <a:latin typeface="+mj-lt"/>
            </a:endParaRPr>
          </a:p>
          <a:p>
            <a:pPr algn="just"/>
            <a:endParaRPr lang="en-GB" dirty="0">
              <a:latin typeface="+mj-lt"/>
            </a:endParaRPr>
          </a:p>
          <a:p>
            <a:pPr algn="just"/>
            <a:r>
              <a:rPr lang="en-GB" dirty="0" smtClean="0">
                <a:latin typeface="+mj-lt"/>
              </a:rPr>
              <a:t>Unions </a:t>
            </a:r>
            <a:r>
              <a:rPr lang="en-GB" dirty="0">
                <a:latin typeface="+mj-lt"/>
              </a:rPr>
              <a:t>would argue that partnership in any true sense must provide independent collective representation for workers as a counterbalance to employer </a:t>
            </a:r>
            <a:r>
              <a:rPr lang="en-GB" dirty="0" smtClean="0">
                <a:latin typeface="+mj-lt"/>
              </a:rPr>
              <a:t>power</a:t>
            </a:r>
          </a:p>
          <a:p>
            <a:pPr algn="just"/>
            <a:endParaRPr lang="en-GB" dirty="0">
              <a:latin typeface="+mj-lt"/>
            </a:endParaRPr>
          </a:p>
        </p:txBody>
      </p:sp>
      <p:sp>
        <p:nvSpPr>
          <p:cNvPr id="3" name="Rectangle 2"/>
          <p:cNvSpPr/>
          <p:nvPr/>
        </p:nvSpPr>
        <p:spPr>
          <a:xfrm>
            <a:off x="376445" y="260648"/>
            <a:ext cx="2108462" cy="584775"/>
          </a:xfrm>
          <a:prstGeom prst="rect">
            <a:avLst/>
          </a:prstGeom>
        </p:spPr>
        <p:txBody>
          <a:bodyPr wrap="none">
            <a:spAutoFit/>
          </a:bodyPr>
          <a:lstStyle/>
          <a:p>
            <a:r>
              <a:rPr lang="en-GB" sz="3200" dirty="0">
                <a:latin typeface="+mn-lt"/>
              </a:rPr>
              <a:t>Partnership</a:t>
            </a:r>
          </a:p>
        </p:txBody>
      </p:sp>
    </p:spTree>
    <p:extLst>
      <p:ext uri="{BB962C8B-B14F-4D97-AF65-F5344CB8AC3E}">
        <p14:creationId xmlns:p14="http://schemas.microsoft.com/office/powerpoint/2010/main" val="147016324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3568" y="5877272"/>
            <a:ext cx="4572000" cy="646331"/>
          </a:xfrm>
          <a:prstGeom prst="rect">
            <a:avLst/>
          </a:prstGeom>
        </p:spPr>
        <p:txBody>
          <a:bodyPr>
            <a:spAutoFit/>
          </a:bodyPr>
          <a:lstStyle/>
          <a:p>
            <a:r>
              <a:rPr lang="en-GB" dirty="0">
                <a:hlinkClick r:id="rId2"/>
              </a:rPr>
              <a:t>https://employeeownership.co.uk/case-studies/john-lewis-partnership/</a:t>
            </a:r>
            <a:endParaRPr lang="en-GB" dirty="0"/>
          </a:p>
        </p:txBody>
      </p:sp>
      <p:sp>
        <p:nvSpPr>
          <p:cNvPr id="3" name="TextBox 2"/>
          <p:cNvSpPr txBox="1"/>
          <p:nvPr/>
        </p:nvSpPr>
        <p:spPr>
          <a:xfrm>
            <a:off x="205054" y="260648"/>
            <a:ext cx="8937127" cy="584775"/>
          </a:xfrm>
          <a:prstGeom prst="rect">
            <a:avLst/>
          </a:prstGeom>
          <a:noFill/>
        </p:spPr>
        <p:txBody>
          <a:bodyPr wrap="none" rtlCol="0">
            <a:spAutoFit/>
          </a:bodyPr>
          <a:lstStyle/>
          <a:p>
            <a:r>
              <a:rPr lang="en-GB" sz="3200" dirty="0" smtClean="0">
                <a:latin typeface="+mn-lt"/>
              </a:rPr>
              <a:t>The John Lewis case : a great example of partnership</a:t>
            </a:r>
            <a:endParaRPr lang="en-GB" sz="3200" dirty="0">
              <a:latin typeface="+mn-lt"/>
            </a:endParaRPr>
          </a:p>
        </p:txBody>
      </p:sp>
      <p:pic>
        <p:nvPicPr>
          <p:cNvPr id="4" name="Picture 3"/>
          <p:cNvPicPr>
            <a:picLocks noChangeAspect="1"/>
          </p:cNvPicPr>
          <p:nvPr/>
        </p:nvPicPr>
        <p:blipFill>
          <a:blip r:embed="rId3"/>
          <a:stretch>
            <a:fillRect/>
          </a:stretch>
        </p:blipFill>
        <p:spPr>
          <a:xfrm>
            <a:off x="971601" y="1624012"/>
            <a:ext cx="6786512" cy="3844676"/>
          </a:xfrm>
          <a:prstGeom prst="rect">
            <a:avLst/>
          </a:prstGeom>
        </p:spPr>
      </p:pic>
    </p:spTree>
    <p:extLst>
      <p:ext uri="{BB962C8B-B14F-4D97-AF65-F5344CB8AC3E}">
        <p14:creationId xmlns:p14="http://schemas.microsoft.com/office/powerpoint/2010/main" val="419105290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147" y="1196752"/>
            <a:ext cx="8712968" cy="5016758"/>
          </a:xfrm>
          <a:prstGeom prst="rect">
            <a:avLst/>
          </a:prstGeom>
        </p:spPr>
        <p:txBody>
          <a:bodyPr wrap="square">
            <a:spAutoFit/>
          </a:bodyPr>
          <a:lstStyle/>
          <a:p>
            <a:pPr algn="just"/>
            <a:endParaRPr lang="en-GB" sz="1600" dirty="0">
              <a:latin typeface="+mj-lt"/>
            </a:endParaRPr>
          </a:p>
          <a:p>
            <a:pPr marL="285750" indent="-285750" algn="just">
              <a:buFont typeface="Wingdings" panose="05000000000000000000" pitchFamily="2" charset="2"/>
              <a:buChar char="§"/>
            </a:pPr>
            <a:r>
              <a:rPr lang="en-GB" sz="1600" b="1" dirty="0" smtClean="0">
                <a:latin typeface="+mj-lt"/>
              </a:rPr>
              <a:t>Sceptics: </a:t>
            </a:r>
            <a:r>
              <a:rPr lang="en-GB" sz="1600" dirty="0" smtClean="0">
                <a:latin typeface="+mj-lt"/>
              </a:rPr>
              <a:t>No </a:t>
            </a:r>
            <a:r>
              <a:rPr lang="en-GB" sz="1600" dirty="0">
                <a:latin typeface="+mj-lt"/>
              </a:rPr>
              <a:t>more than </a:t>
            </a:r>
            <a:r>
              <a:rPr lang="en-GB" sz="1600" dirty="0">
                <a:solidFill>
                  <a:schemeClr val="tx1">
                    <a:lumMod val="95000"/>
                    <a:lumOff val="5000"/>
                  </a:schemeClr>
                </a:solidFill>
                <a:latin typeface="+mj-lt"/>
              </a:rPr>
              <a:t>an 'ideological smokescreen</a:t>
            </a:r>
            <a:r>
              <a:rPr lang="en-GB" sz="1600" dirty="0">
                <a:latin typeface="+mj-lt"/>
              </a:rPr>
              <a:t>' for management to use its power to exploit workers and attack trade unions, and argue that partnership is much more beneficial to management than to workers and their </a:t>
            </a:r>
            <a:r>
              <a:rPr lang="en-GB" sz="1600" dirty="0" smtClean="0">
                <a:latin typeface="+mj-lt"/>
              </a:rPr>
              <a:t>representatives</a:t>
            </a:r>
            <a:endParaRPr lang="en-GB" sz="1600" dirty="0">
              <a:latin typeface="+mj-lt"/>
            </a:endParaRPr>
          </a:p>
          <a:p>
            <a:pPr marL="285750" indent="-285750" algn="just">
              <a:buFont typeface="Wingdings" panose="05000000000000000000" pitchFamily="2" charset="2"/>
              <a:buChar char="§"/>
            </a:pPr>
            <a:endParaRPr lang="en-GB" sz="1600" dirty="0">
              <a:latin typeface="+mj-lt"/>
            </a:endParaRPr>
          </a:p>
          <a:p>
            <a:pPr marL="285750" indent="-285750" algn="just">
              <a:buFont typeface="Wingdings" panose="05000000000000000000" pitchFamily="2" charset="2"/>
              <a:buChar char="§"/>
            </a:pPr>
            <a:r>
              <a:rPr lang="en-GB" sz="1600" b="1" dirty="0" smtClean="0">
                <a:latin typeface="+mj-lt"/>
              </a:rPr>
              <a:t>Critics:</a:t>
            </a:r>
            <a:r>
              <a:rPr lang="en-GB" sz="1600" dirty="0" smtClean="0">
                <a:latin typeface="+mj-lt"/>
              </a:rPr>
              <a:t> </a:t>
            </a:r>
            <a:r>
              <a:rPr lang="en-GB" sz="1600" dirty="0">
                <a:latin typeface="+mj-lt"/>
              </a:rPr>
              <a:t>'partnership' brings few or no benefits for workers, and the term is a misnomer given that partnership in any meaningful sense would entail a genuine sharing of decision-making. This is clearly not the case, critics would argue, because management imposes its power in the face of intensified competition to dictate the terms of partnership for its own benefit. Partnership forums are toothless 'talking shops' addressing trivial issues. Conflict in </a:t>
            </a:r>
            <a:r>
              <a:rPr lang="en-GB" sz="1600" dirty="0" smtClean="0">
                <a:latin typeface="+mj-lt"/>
              </a:rPr>
              <a:t>ER is omnipresent</a:t>
            </a:r>
          </a:p>
          <a:p>
            <a:pPr marL="285750" indent="-285750" algn="just">
              <a:buFont typeface="Wingdings" panose="05000000000000000000" pitchFamily="2" charset="2"/>
              <a:buChar char="§"/>
            </a:pPr>
            <a:endParaRPr lang="en-GB" sz="1600" dirty="0">
              <a:latin typeface="+mj-lt"/>
            </a:endParaRPr>
          </a:p>
          <a:p>
            <a:pPr marL="285750" indent="-285750" algn="just">
              <a:buFont typeface="Wingdings" panose="05000000000000000000" pitchFamily="2" charset="2"/>
              <a:buChar char="§"/>
            </a:pPr>
            <a:r>
              <a:rPr lang="en-GB" sz="1600" b="1" dirty="0" smtClean="0">
                <a:latin typeface="+mj-lt"/>
              </a:rPr>
              <a:t>Optimistic: </a:t>
            </a:r>
            <a:r>
              <a:rPr lang="en-GB" sz="1600" dirty="0" smtClean="0">
                <a:latin typeface="+mj-lt"/>
              </a:rPr>
              <a:t>A </a:t>
            </a:r>
            <a:r>
              <a:rPr lang="en-GB" sz="1600" dirty="0">
                <a:latin typeface="+mj-lt"/>
              </a:rPr>
              <a:t>'bright new dawn' in </a:t>
            </a:r>
            <a:r>
              <a:rPr lang="en-GB" sz="1600" dirty="0" smtClean="0">
                <a:latin typeface="+mj-lt"/>
              </a:rPr>
              <a:t>ER, </a:t>
            </a:r>
            <a:r>
              <a:rPr lang="en-GB" sz="1600" dirty="0">
                <a:latin typeface="+mj-lt"/>
              </a:rPr>
              <a:t>and as an almost universally applicable model, under which employers, workers and their representatives can all reap mutual gains from the process, the result being higher levels of consensus and </a:t>
            </a:r>
            <a:r>
              <a:rPr lang="en-GB" sz="1600" dirty="0" smtClean="0">
                <a:latin typeface="+mj-lt"/>
              </a:rPr>
              <a:t>performance</a:t>
            </a:r>
          </a:p>
          <a:p>
            <a:pPr marL="285750" indent="-285750" algn="just">
              <a:buFont typeface="Wingdings" panose="05000000000000000000" pitchFamily="2" charset="2"/>
              <a:buChar char="§"/>
            </a:pPr>
            <a:endParaRPr lang="en-GB" sz="1600" dirty="0">
              <a:latin typeface="+mj-lt"/>
            </a:endParaRPr>
          </a:p>
          <a:p>
            <a:pPr marL="285750" indent="-285750" algn="just">
              <a:buFont typeface="Wingdings" panose="05000000000000000000" pitchFamily="2" charset="2"/>
              <a:buChar char="§"/>
            </a:pPr>
            <a:r>
              <a:rPr lang="en-GB" sz="1600" dirty="0" smtClean="0">
                <a:latin typeface="+mj-lt"/>
              </a:rPr>
              <a:t>Disregarding </a:t>
            </a:r>
            <a:r>
              <a:rPr lang="en-GB" sz="1600" dirty="0">
                <a:latin typeface="+mj-lt"/>
              </a:rPr>
              <a:t>arguments that conflict between employers and workers will always be an inherent structured feature of </a:t>
            </a:r>
            <a:r>
              <a:rPr lang="en-GB" sz="1600" dirty="0" smtClean="0">
                <a:latin typeface="+mj-lt"/>
              </a:rPr>
              <a:t>the ER </a:t>
            </a:r>
            <a:r>
              <a:rPr lang="en-GB" sz="1600" dirty="0">
                <a:latin typeface="+mj-lt"/>
              </a:rPr>
              <a:t>and that the power relationship will never be one of equals, the optimists speak about the eventual disappearance of conflict from the workplace, and - driven by inexorable changes in product markets - strides towards a knowledge economy based around highly skilled autonomous workers.</a:t>
            </a:r>
          </a:p>
        </p:txBody>
      </p:sp>
      <p:sp>
        <p:nvSpPr>
          <p:cNvPr id="3" name="TextBox 2"/>
          <p:cNvSpPr txBox="1"/>
          <p:nvPr/>
        </p:nvSpPr>
        <p:spPr>
          <a:xfrm>
            <a:off x="179512" y="260648"/>
            <a:ext cx="7756354" cy="584775"/>
          </a:xfrm>
          <a:prstGeom prst="rect">
            <a:avLst/>
          </a:prstGeom>
          <a:noFill/>
        </p:spPr>
        <p:txBody>
          <a:bodyPr wrap="none" rtlCol="0">
            <a:spAutoFit/>
          </a:bodyPr>
          <a:lstStyle/>
          <a:p>
            <a:r>
              <a:rPr lang="en-GB" sz="3200" dirty="0" smtClean="0">
                <a:latin typeface="+mn-lt"/>
              </a:rPr>
              <a:t>Disagreement as to outcomes of partnership</a:t>
            </a:r>
            <a:endParaRPr lang="en-GB" sz="3200" dirty="0">
              <a:latin typeface="+mn-lt"/>
            </a:endParaRPr>
          </a:p>
        </p:txBody>
      </p:sp>
    </p:spTree>
    <p:extLst>
      <p:ext uri="{BB962C8B-B14F-4D97-AF65-F5344CB8AC3E}">
        <p14:creationId xmlns:p14="http://schemas.microsoft.com/office/powerpoint/2010/main" val="294545253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39552" y="1472733"/>
            <a:ext cx="7799242" cy="3446496"/>
          </a:xfrm>
          <a:prstGeom prst="rect">
            <a:avLst/>
          </a:prstGeom>
        </p:spPr>
      </p:pic>
      <p:sp>
        <p:nvSpPr>
          <p:cNvPr id="3" name="TextBox 2"/>
          <p:cNvSpPr txBox="1"/>
          <p:nvPr/>
        </p:nvSpPr>
        <p:spPr>
          <a:xfrm>
            <a:off x="251520" y="188640"/>
            <a:ext cx="2585964" cy="646331"/>
          </a:xfrm>
          <a:prstGeom prst="rect">
            <a:avLst/>
          </a:prstGeom>
          <a:noFill/>
        </p:spPr>
        <p:txBody>
          <a:bodyPr wrap="none" rtlCol="0">
            <a:spAutoFit/>
          </a:bodyPr>
          <a:lstStyle/>
          <a:p>
            <a:r>
              <a:rPr lang="en-GB" sz="3600" dirty="0" smtClean="0">
                <a:latin typeface="+mj-lt"/>
              </a:rPr>
              <a:t>Another lens</a:t>
            </a:r>
            <a:endParaRPr lang="en-GB" sz="3600" dirty="0">
              <a:latin typeface="+mj-lt"/>
            </a:endParaRPr>
          </a:p>
        </p:txBody>
      </p:sp>
      <p:sp>
        <p:nvSpPr>
          <p:cNvPr id="4" name="Rectangle 3"/>
          <p:cNvSpPr/>
          <p:nvPr/>
        </p:nvSpPr>
        <p:spPr>
          <a:xfrm>
            <a:off x="251520" y="5556992"/>
            <a:ext cx="4572000" cy="1200329"/>
          </a:xfrm>
          <a:prstGeom prst="rect">
            <a:avLst/>
          </a:prstGeom>
        </p:spPr>
        <p:txBody>
          <a:bodyPr>
            <a:spAutoFit/>
          </a:bodyPr>
          <a:lstStyle/>
          <a:p>
            <a:r>
              <a:rPr lang="en-GB" b="1" dirty="0">
                <a:solidFill>
                  <a:srgbClr val="002147"/>
                </a:solidFill>
                <a:latin typeface="Arial" panose="020B0604020202020204" pitchFamily="34" charset="0"/>
              </a:rPr>
              <a:t>Conceptualizing Employee Participation in Organizations  </a:t>
            </a:r>
          </a:p>
          <a:p>
            <a:r>
              <a:rPr lang="en-GB" b="1" dirty="0">
                <a:solidFill>
                  <a:srgbClr val="4B4D4F"/>
                </a:solidFill>
                <a:latin typeface="arial" panose="020B0604020202020204" pitchFamily="34" charset="0"/>
              </a:rPr>
              <a:t>Adrian Wilkinson, Paul J. </a:t>
            </a:r>
            <a:r>
              <a:rPr lang="en-GB" b="1" dirty="0" err="1">
                <a:solidFill>
                  <a:srgbClr val="4B4D4F"/>
                </a:solidFill>
                <a:latin typeface="arial" panose="020B0604020202020204" pitchFamily="34" charset="0"/>
              </a:rPr>
              <a:t>Gollan</a:t>
            </a:r>
            <a:r>
              <a:rPr lang="en-GB" b="1" dirty="0">
                <a:solidFill>
                  <a:srgbClr val="4B4D4F"/>
                </a:solidFill>
                <a:latin typeface="arial" panose="020B0604020202020204" pitchFamily="34" charset="0"/>
              </a:rPr>
              <a:t>, Mick </a:t>
            </a:r>
            <a:r>
              <a:rPr lang="en-GB" b="1" dirty="0" err="1">
                <a:solidFill>
                  <a:srgbClr val="4B4D4F"/>
                </a:solidFill>
                <a:latin typeface="arial" panose="020B0604020202020204" pitchFamily="34" charset="0"/>
              </a:rPr>
              <a:t>Marchington</a:t>
            </a:r>
            <a:r>
              <a:rPr lang="en-GB" b="1" dirty="0">
                <a:solidFill>
                  <a:srgbClr val="4B4D4F"/>
                </a:solidFill>
                <a:latin typeface="arial" panose="020B0604020202020204" pitchFamily="34" charset="0"/>
              </a:rPr>
              <a:t>, and David </a:t>
            </a:r>
            <a:r>
              <a:rPr lang="en-GB" b="1" dirty="0" smtClean="0">
                <a:solidFill>
                  <a:srgbClr val="4B4D4F"/>
                </a:solidFill>
                <a:latin typeface="arial" panose="020B0604020202020204" pitchFamily="34" charset="0"/>
              </a:rPr>
              <a:t>Lewin (2010)</a:t>
            </a:r>
            <a:endParaRPr lang="en-GB" b="1" dirty="0">
              <a:solidFill>
                <a:srgbClr val="4B4D4F"/>
              </a:solidFill>
              <a:effectLst/>
              <a:latin typeface="arial" panose="020B0604020202020204" pitchFamily="34" charset="0"/>
            </a:endParaRPr>
          </a:p>
        </p:txBody>
      </p:sp>
    </p:spTree>
    <p:extLst>
      <p:ext uri="{BB962C8B-B14F-4D97-AF65-F5344CB8AC3E}">
        <p14:creationId xmlns:p14="http://schemas.microsoft.com/office/powerpoint/2010/main" val="108289488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5301208"/>
            <a:ext cx="4572000" cy="646331"/>
          </a:xfrm>
          <a:prstGeom prst="rect">
            <a:avLst/>
          </a:prstGeom>
        </p:spPr>
        <p:txBody>
          <a:bodyPr>
            <a:spAutoFit/>
          </a:bodyPr>
          <a:lstStyle/>
          <a:p>
            <a:r>
              <a:rPr lang="en-GB" dirty="0">
                <a:hlinkClick r:id="rId2"/>
              </a:rPr>
              <a:t>https://www.youtube.com/watch?v=i8u67DS8osI</a:t>
            </a:r>
            <a:endParaRPr lang="en-GB" dirty="0"/>
          </a:p>
        </p:txBody>
      </p:sp>
      <p:sp>
        <p:nvSpPr>
          <p:cNvPr id="3" name="TextBox 2"/>
          <p:cNvSpPr txBox="1"/>
          <p:nvPr/>
        </p:nvSpPr>
        <p:spPr>
          <a:xfrm>
            <a:off x="6012160" y="5229200"/>
            <a:ext cx="1368152" cy="369332"/>
          </a:xfrm>
          <a:prstGeom prst="rect">
            <a:avLst/>
          </a:prstGeom>
          <a:noFill/>
        </p:spPr>
        <p:txBody>
          <a:bodyPr wrap="square" rtlCol="0">
            <a:spAutoFit/>
          </a:bodyPr>
          <a:lstStyle/>
          <a:p>
            <a:r>
              <a:rPr lang="en-GB" dirty="0" smtClean="0"/>
              <a:t>Run to 5:51</a:t>
            </a:r>
            <a:endParaRPr lang="en-GB" dirty="0"/>
          </a:p>
        </p:txBody>
      </p:sp>
      <p:pic>
        <p:nvPicPr>
          <p:cNvPr id="4" name="Picture 3"/>
          <p:cNvPicPr>
            <a:picLocks noChangeAspect="1"/>
          </p:cNvPicPr>
          <p:nvPr/>
        </p:nvPicPr>
        <p:blipFill>
          <a:blip r:embed="rId3"/>
          <a:stretch>
            <a:fillRect/>
          </a:stretch>
        </p:blipFill>
        <p:spPr>
          <a:xfrm>
            <a:off x="623392" y="1556792"/>
            <a:ext cx="6696075" cy="3305175"/>
          </a:xfrm>
          <a:prstGeom prst="rect">
            <a:avLst/>
          </a:prstGeom>
        </p:spPr>
      </p:pic>
    </p:spTree>
    <p:extLst>
      <p:ext uri="{BB962C8B-B14F-4D97-AF65-F5344CB8AC3E}">
        <p14:creationId xmlns:p14="http://schemas.microsoft.com/office/powerpoint/2010/main" val="97050672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23528" y="1700808"/>
            <a:ext cx="8482160" cy="4067349"/>
          </a:xfrm>
          <a:prstGeom prst="rect">
            <a:avLst/>
          </a:prstGeom>
        </p:spPr>
      </p:pic>
      <p:sp>
        <p:nvSpPr>
          <p:cNvPr id="3" name="Rectangle 2"/>
          <p:cNvSpPr/>
          <p:nvPr/>
        </p:nvSpPr>
        <p:spPr>
          <a:xfrm>
            <a:off x="356237" y="188640"/>
            <a:ext cx="4572000" cy="646331"/>
          </a:xfrm>
          <a:prstGeom prst="rect">
            <a:avLst/>
          </a:prstGeom>
        </p:spPr>
        <p:txBody>
          <a:bodyPr>
            <a:spAutoFit/>
          </a:bodyPr>
          <a:lstStyle/>
          <a:p>
            <a:r>
              <a:rPr lang="en-GB" dirty="0">
                <a:hlinkClick r:id="rId4"/>
              </a:rPr>
              <a:t>https://www.snacknation.com/guides/definitive-guide-employee-engagement/</a:t>
            </a:r>
            <a:endParaRPr lang="en-GB" dirty="0"/>
          </a:p>
        </p:txBody>
      </p:sp>
    </p:spTree>
    <p:extLst>
      <p:ext uri="{BB962C8B-B14F-4D97-AF65-F5344CB8AC3E}">
        <p14:creationId xmlns:p14="http://schemas.microsoft.com/office/powerpoint/2010/main" val="259216044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412776"/>
            <a:ext cx="3403496" cy="369332"/>
          </a:xfrm>
          <a:prstGeom prst="rect">
            <a:avLst/>
          </a:prstGeom>
        </p:spPr>
        <p:txBody>
          <a:bodyPr wrap="none">
            <a:spAutoFit/>
          </a:bodyPr>
          <a:lstStyle/>
          <a:p>
            <a:r>
              <a:rPr lang="en-GB" dirty="0">
                <a:solidFill>
                  <a:srgbClr val="FFFFFF"/>
                </a:solidFill>
                <a:latin typeface="YouTube Noto"/>
                <a:hlinkClick r:id="rId2"/>
              </a:rPr>
              <a:t>https://youtu.be/NTbh1P8YP8U</a:t>
            </a:r>
            <a:endParaRPr lang="en-GB" dirty="0"/>
          </a:p>
        </p:txBody>
      </p:sp>
      <p:pic>
        <p:nvPicPr>
          <p:cNvPr id="3" name="Picture 2"/>
          <p:cNvPicPr>
            <a:picLocks noChangeAspect="1"/>
          </p:cNvPicPr>
          <p:nvPr/>
        </p:nvPicPr>
        <p:blipFill>
          <a:blip r:embed="rId3"/>
          <a:stretch>
            <a:fillRect/>
          </a:stretch>
        </p:blipFill>
        <p:spPr>
          <a:xfrm>
            <a:off x="611560" y="2276872"/>
            <a:ext cx="3867150" cy="3943350"/>
          </a:xfrm>
          <a:prstGeom prst="rect">
            <a:avLst/>
          </a:prstGeom>
        </p:spPr>
      </p:pic>
      <p:pic>
        <p:nvPicPr>
          <p:cNvPr id="4" name="Picture 3"/>
          <p:cNvPicPr>
            <a:picLocks noChangeAspect="1"/>
          </p:cNvPicPr>
          <p:nvPr/>
        </p:nvPicPr>
        <p:blipFill>
          <a:blip r:embed="rId4"/>
          <a:stretch>
            <a:fillRect/>
          </a:stretch>
        </p:blipFill>
        <p:spPr>
          <a:xfrm>
            <a:off x="7380312" y="260648"/>
            <a:ext cx="1285875" cy="514350"/>
          </a:xfrm>
          <a:prstGeom prst="rect">
            <a:avLst/>
          </a:prstGeom>
        </p:spPr>
      </p:pic>
    </p:spTree>
    <p:extLst>
      <p:ext uri="{BB962C8B-B14F-4D97-AF65-F5344CB8AC3E}">
        <p14:creationId xmlns:p14="http://schemas.microsoft.com/office/powerpoint/2010/main" val="29576366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83568" y="332656"/>
            <a:ext cx="5400600" cy="5993480"/>
          </a:xfrm>
          <a:prstGeom prst="rect">
            <a:avLst/>
          </a:prstGeom>
        </p:spPr>
      </p:pic>
      <p:sp>
        <p:nvSpPr>
          <p:cNvPr id="4" name="TextBox 3"/>
          <p:cNvSpPr txBox="1"/>
          <p:nvPr/>
        </p:nvSpPr>
        <p:spPr>
          <a:xfrm>
            <a:off x="3995936" y="6453336"/>
            <a:ext cx="2762295" cy="307777"/>
          </a:xfrm>
          <a:prstGeom prst="rect">
            <a:avLst/>
          </a:prstGeom>
          <a:noFill/>
        </p:spPr>
        <p:txBody>
          <a:bodyPr wrap="none" rtlCol="0">
            <a:spAutoFit/>
          </a:bodyPr>
          <a:lstStyle/>
          <a:p>
            <a:r>
              <a:rPr lang="en-GB" sz="1400" dirty="0" smtClean="0"/>
              <a:t>Institute for Employment Studies</a:t>
            </a:r>
            <a:endParaRPr lang="en-GB" sz="1400" dirty="0"/>
          </a:p>
        </p:txBody>
      </p:sp>
    </p:spTree>
    <p:extLst>
      <p:ext uri="{BB962C8B-B14F-4D97-AF65-F5344CB8AC3E}">
        <p14:creationId xmlns:p14="http://schemas.microsoft.com/office/powerpoint/2010/main" val="252659806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tx1"/>
                </a:solidFill>
                <a:latin typeface="Arial" panose="020B0604020202020204" pitchFamily="34" charset="0"/>
              </a:defRPr>
            </a:lvl1pPr>
            <a:lvl2pPr marL="742950" indent="-285750" eaLnBrk="0" hangingPunct="0">
              <a:defRPr b="1">
                <a:solidFill>
                  <a:schemeClr val="tx1"/>
                </a:solidFill>
                <a:latin typeface="Arial" panose="020B0604020202020204" pitchFamily="34" charset="0"/>
              </a:defRPr>
            </a:lvl2pPr>
            <a:lvl3pPr marL="1143000" indent="-228600" eaLnBrk="0" hangingPunct="0">
              <a:defRPr b="1">
                <a:solidFill>
                  <a:schemeClr val="tx1"/>
                </a:solidFill>
                <a:latin typeface="Arial" panose="020B0604020202020204" pitchFamily="34" charset="0"/>
              </a:defRPr>
            </a:lvl3pPr>
            <a:lvl4pPr marL="1600200" indent="-228600" eaLnBrk="0" hangingPunct="0">
              <a:defRPr b="1">
                <a:solidFill>
                  <a:schemeClr val="tx1"/>
                </a:solidFill>
                <a:latin typeface="Arial" panose="020B0604020202020204" pitchFamily="34" charset="0"/>
              </a:defRPr>
            </a:lvl4pPr>
            <a:lvl5pPr marL="2057400" indent="-228600" eaLnBrk="0" hangingPunct="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eaLnBrk="1" hangingPunct="1"/>
            <a:fld id="{3634AAF7-6C26-4C18-9718-15D8EBB8651F}" type="slidenum">
              <a:rPr lang="en-US" altLang="en-US">
                <a:solidFill>
                  <a:srgbClr val="283D88"/>
                </a:solidFill>
              </a:rPr>
              <a:pPr eaLnBrk="1" hangingPunct="1"/>
              <a:t>37</a:t>
            </a:fld>
            <a:endParaRPr lang="en-US" altLang="en-US">
              <a:solidFill>
                <a:srgbClr val="283D88"/>
              </a:solidFill>
            </a:endParaRPr>
          </a:p>
        </p:txBody>
      </p:sp>
      <p:sp>
        <p:nvSpPr>
          <p:cNvPr id="27651" name="Rectangle 2"/>
          <p:cNvSpPr>
            <a:spLocks noGrp="1" noChangeArrowheads="1"/>
          </p:cNvSpPr>
          <p:nvPr>
            <p:ph type="title"/>
          </p:nvPr>
        </p:nvSpPr>
        <p:spPr>
          <a:xfrm>
            <a:off x="179512" y="230982"/>
            <a:ext cx="5553075" cy="1143000"/>
          </a:xfrm>
        </p:spPr>
        <p:txBody>
          <a:bodyPr/>
          <a:lstStyle/>
          <a:p>
            <a:pPr eaLnBrk="1" hangingPunct="1"/>
            <a:r>
              <a:rPr lang="en-GB" altLang="en-US" sz="3600" dirty="0" smtClean="0"/>
              <a:t>Experience of consultation</a:t>
            </a:r>
          </a:p>
        </p:txBody>
      </p:sp>
      <p:sp>
        <p:nvSpPr>
          <p:cNvPr id="27652" name="Rectangle 3"/>
          <p:cNvSpPr>
            <a:spLocks noGrp="1" noChangeArrowheads="1"/>
          </p:cNvSpPr>
          <p:nvPr>
            <p:ph type="body" idx="1"/>
          </p:nvPr>
        </p:nvSpPr>
        <p:spPr/>
        <p:txBody>
          <a:bodyPr/>
          <a:lstStyle/>
          <a:p>
            <a:pPr eaLnBrk="1" hangingPunct="1"/>
            <a:r>
              <a:rPr lang="en-GB" altLang="en-US" sz="2400" dirty="0" smtClean="0"/>
              <a:t>Have you been consulted on any issue within the workplace, or elsewhere? If you have not been consulted in the workplace, have you been asked about your views on a particular product or service?</a:t>
            </a:r>
          </a:p>
          <a:p>
            <a:pPr eaLnBrk="1" hangingPunct="1"/>
            <a:endParaRPr lang="en-GB" altLang="en-US" sz="2400" dirty="0" smtClean="0"/>
          </a:p>
          <a:p>
            <a:pPr eaLnBrk="1" hangingPunct="1"/>
            <a:r>
              <a:rPr lang="en-GB" altLang="en-US" sz="2400" dirty="0" smtClean="0"/>
              <a:t>Did it make you feel more valued, or ‘empowered’?</a:t>
            </a:r>
          </a:p>
          <a:p>
            <a:pPr eaLnBrk="1" hangingPunct="1"/>
            <a:endParaRPr lang="en-GB" altLang="en-US" sz="2400" dirty="0" smtClean="0"/>
          </a:p>
          <a:p>
            <a:pPr eaLnBrk="1" hangingPunct="1"/>
            <a:r>
              <a:rPr lang="en-GB" altLang="en-US" sz="2400" dirty="0" smtClean="0"/>
              <a:t>Did you receive feedback on what happened after you were consulted?</a:t>
            </a:r>
          </a:p>
        </p:txBody>
      </p:sp>
      <p:pic>
        <p:nvPicPr>
          <p:cNvPr id="27653" name="Picture 5" descr="C:\Program Files\Microsoft Office\MEDIA\CAGCAT10\j019581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00913" y="0"/>
            <a:ext cx="1016000" cy="1147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9168005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tx1"/>
                </a:solidFill>
                <a:latin typeface="Arial" panose="020B0604020202020204" pitchFamily="34" charset="0"/>
              </a:defRPr>
            </a:lvl1pPr>
            <a:lvl2pPr marL="742950" indent="-285750" eaLnBrk="0" hangingPunct="0">
              <a:defRPr b="1">
                <a:solidFill>
                  <a:schemeClr val="tx1"/>
                </a:solidFill>
                <a:latin typeface="Arial" panose="020B0604020202020204" pitchFamily="34" charset="0"/>
              </a:defRPr>
            </a:lvl2pPr>
            <a:lvl3pPr marL="1143000" indent="-228600" eaLnBrk="0" hangingPunct="0">
              <a:defRPr b="1">
                <a:solidFill>
                  <a:schemeClr val="tx1"/>
                </a:solidFill>
                <a:latin typeface="Arial" panose="020B0604020202020204" pitchFamily="34" charset="0"/>
              </a:defRPr>
            </a:lvl3pPr>
            <a:lvl4pPr marL="1600200" indent="-228600" eaLnBrk="0" hangingPunct="0">
              <a:defRPr b="1">
                <a:solidFill>
                  <a:schemeClr val="tx1"/>
                </a:solidFill>
                <a:latin typeface="Arial" panose="020B0604020202020204" pitchFamily="34" charset="0"/>
              </a:defRPr>
            </a:lvl4pPr>
            <a:lvl5pPr marL="2057400" indent="-228600" eaLnBrk="0" hangingPunct="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eaLnBrk="1" hangingPunct="1"/>
            <a:fld id="{B5649D1B-FC17-40A5-ACB9-285063D380EB}" type="slidenum">
              <a:rPr lang="en-US" altLang="en-US">
                <a:solidFill>
                  <a:srgbClr val="283D88"/>
                </a:solidFill>
              </a:rPr>
              <a:pPr eaLnBrk="1" hangingPunct="1"/>
              <a:t>38</a:t>
            </a:fld>
            <a:endParaRPr lang="en-US" altLang="en-US">
              <a:solidFill>
                <a:srgbClr val="283D88"/>
              </a:solidFill>
            </a:endParaRPr>
          </a:p>
        </p:txBody>
      </p:sp>
      <p:sp>
        <p:nvSpPr>
          <p:cNvPr id="29699" name="Rectangle 2"/>
          <p:cNvSpPr>
            <a:spLocks noGrp="1" noChangeArrowheads="1"/>
          </p:cNvSpPr>
          <p:nvPr>
            <p:ph type="title"/>
          </p:nvPr>
        </p:nvSpPr>
        <p:spPr>
          <a:xfrm>
            <a:off x="107504" y="260648"/>
            <a:ext cx="7234486" cy="982663"/>
          </a:xfrm>
        </p:spPr>
        <p:txBody>
          <a:bodyPr/>
          <a:lstStyle/>
          <a:p>
            <a:pPr eaLnBrk="1" hangingPunct="1"/>
            <a:r>
              <a:rPr lang="en-GB" altLang="en-US" sz="3200" dirty="0" smtClean="0"/>
              <a:t>Legislation on representative participation</a:t>
            </a:r>
            <a:br>
              <a:rPr lang="en-GB" altLang="en-US" sz="3200" dirty="0" smtClean="0"/>
            </a:br>
            <a:endParaRPr lang="en-US" altLang="en-US" sz="2000" dirty="0" smtClean="0">
              <a:solidFill>
                <a:schemeClr val="bg1"/>
              </a:solidFill>
            </a:endParaRPr>
          </a:p>
        </p:txBody>
      </p:sp>
      <p:sp>
        <p:nvSpPr>
          <p:cNvPr id="29700" name="Rectangle 3"/>
          <p:cNvSpPr>
            <a:spLocks noGrp="1" noChangeArrowheads="1"/>
          </p:cNvSpPr>
          <p:nvPr>
            <p:ph type="body" idx="1"/>
          </p:nvPr>
        </p:nvSpPr>
        <p:spPr>
          <a:xfrm>
            <a:off x="395536" y="1304071"/>
            <a:ext cx="8617496" cy="5114925"/>
          </a:xfrm>
        </p:spPr>
        <p:txBody>
          <a:bodyPr/>
          <a:lstStyle/>
          <a:p>
            <a:pPr eaLnBrk="1" hangingPunct="1">
              <a:lnSpc>
                <a:spcPct val="90000"/>
              </a:lnSpc>
              <a:buFont typeface="Wingdings" panose="05000000000000000000" pitchFamily="2" charset="2"/>
              <a:buChar char="§"/>
            </a:pPr>
            <a:r>
              <a:rPr lang="en-GB" altLang="en-US" sz="1800" b="1" dirty="0" smtClean="0"/>
              <a:t>Health and Safety at Work Act 1974</a:t>
            </a:r>
          </a:p>
          <a:p>
            <a:pPr lvl="1" eaLnBrk="1" hangingPunct="1">
              <a:lnSpc>
                <a:spcPct val="90000"/>
              </a:lnSpc>
              <a:buFont typeface="Wingdings" panose="05000000000000000000" pitchFamily="2" charset="2"/>
              <a:buChar char="§"/>
            </a:pPr>
            <a:r>
              <a:rPr lang="en-GB" altLang="en-US" sz="1600" dirty="0" smtClean="0"/>
              <a:t>Employers must consult safety reps appointed by trade union.</a:t>
            </a:r>
          </a:p>
          <a:p>
            <a:pPr eaLnBrk="1" hangingPunct="1">
              <a:lnSpc>
                <a:spcPct val="90000"/>
              </a:lnSpc>
              <a:buFont typeface="Wingdings" panose="05000000000000000000" pitchFamily="2" charset="2"/>
              <a:buChar char="§"/>
            </a:pPr>
            <a:r>
              <a:rPr lang="en-GB" altLang="en-US" sz="1800" b="1" dirty="0" smtClean="0"/>
              <a:t>Transfer of Undertakings Regulations 1981</a:t>
            </a:r>
          </a:p>
          <a:p>
            <a:pPr lvl="1" eaLnBrk="1" hangingPunct="1">
              <a:lnSpc>
                <a:spcPct val="90000"/>
              </a:lnSpc>
              <a:buFont typeface="Wingdings" panose="05000000000000000000" pitchFamily="2" charset="2"/>
              <a:buChar char="§"/>
            </a:pPr>
            <a:r>
              <a:rPr lang="en-GB" altLang="en-US" sz="1600" dirty="0" smtClean="0"/>
              <a:t>Trade unions must be consulted when there is a transfer of business</a:t>
            </a:r>
          </a:p>
          <a:p>
            <a:pPr eaLnBrk="1" hangingPunct="1">
              <a:lnSpc>
                <a:spcPct val="90000"/>
              </a:lnSpc>
              <a:buFont typeface="Wingdings" panose="05000000000000000000" pitchFamily="2" charset="2"/>
              <a:buChar char="§"/>
            </a:pPr>
            <a:r>
              <a:rPr lang="en-GB" altLang="en-US" sz="1800" b="1" dirty="0" smtClean="0"/>
              <a:t>Trade Union and Labour Relations Consolidation Act 1992</a:t>
            </a:r>
          </a:p>
          <a:p>
            <a:pPr lvl="1" eaLnBrk="1" hangingPunct="1">
              <a:lnSpc>
                <a:spcPct val="90000"/>
              </a:lnSpc>
              <a:buFont typeface="Wingdings" panose="05000000000000000000" pitchFamily="2" charset="2"/>
              <a:buChar char="§"/>
            </a:pPr>
            <a:r>
              <a:rPr lang="en-GB" altLang="en-US" sz="1600" dirty="0" smtClean="0"/>
              <a:t>Trade unions must be consulted when redundancies are proposed.</a:t>
            </a:r>
          </a:p>
          <a:p>
            <a:pPr eaLnBrk="1" hangingPunct="1">
              <a:lnSpc>
                <a:spcPct val="90000"/>
              </a:lnSpc>
              <a:buFont typeface="Wingdings" panose="05000000000000000000" pitchFamily="2" charset="2"/>
              <a:buChar char="§"/>
            </a:pPr>
            <a:r>
              <a:rPr lang="en-GB" altLang="en-US" sz="1800" b="1" dirty="0" smtClean="0"/>
              <a:t>Social Security Pensions Act 1975</a:t>
            </a:r>
          </a:p>
          <a:p>
            <a:pPr lvl="1" eaLnBrk="1" hangingPunct="1">
              <a:lnSpc>
                <a:spcPct val="90000"/>
              </a:lnSpc>
              <a:buFont typeface="Wingdings" panose="05000000000000000000" pitchFamily="2" charset="2"/>
              <a:buChar char="§"/>
            </a:pPr>
            <a:r>
              <a:rPr lang="en-GB" altLang="en-US" sz="1600" dirty="0" smtClean="0"/>
              <a:t>Employers must consult trade unions on contracting out of state scheme.</a:t>
            </a:r>
          </a:p>
          <a:p>
            <a:pPr eaLnBrk="1" hangingPunct="1">
              <a:lnSpc>
                <a:spcPct val="90000"/>
              </a:lnSpc>
              <a:buFont typeface="Wingdings" panose="05000000000000000000" pitchFamily="2" charset="2"/>
              <a:buChar char="§"/>
            </a:pPr>
            <a:r>
              <a:rPr lang="en-GB" altLang="en-US" sz="1800" b="1" dirty="0" smtClean="0"/>
              <a:t>European Work Councils Directive 1994</a:t>
            </a:r>
          </a:p>
          <a:p>
            <a:pPr lvl="1" eaLnBrk="1" hangingPunct="1">
              <a:lnSpc>
                <a:spcPct val="90000"/>
              </a:lnSpc>
              <a:buFont typeface="Wingdings" panose="05000000000000000000" pitchFamily="2" charset="2"/>
              <a:buChar char="§"/>
            </a:pPr>
            <a:r>
              <a:rPr lang="en-GB" altLang="en-US" sz="1600" dirty="0" smtClean="0"/>
              <a:t>This applies to all companies with 1,000 or more workers and at least 150 employees in each of two or more EU member states. It obliges them to establish EWCs to bring together workers’ representatives (usually trade unionists) from all the EU member states the company operates in, to meet with management, receive information and give their views on current strategies and decisions affecting the enterprise and its workforce.</a:t>
            </a:r>
            <a:endParaRPr lang="en-GB" altLang="en-US" sz="1600" b="1" dirty="0" smtClean="0"/>
          </a:p>
          <a:p>
            <a:pPr eaLnBrk="1" hangingPunct="1">
              <a:lnSpc>
                <a:spcPct val="90000"/>
              </a:lnSpc>
              <a:buFont typeface="Wingdings" panose="05000000000000000000" pitchFamily="2" charset="2"/>
              <a:buChar char="§"/>
            </a:pPr>
            <a:r>
              <a:rPr lang="en-GB" altLang="en-US" sz="1800" b="1" dirty="0" smtClean="0"/>
              <a:t>Transnational Information and Consultation of Employees Regulations 2000</a:t>
            </a:r>
          </a:p>
          <a:p>
            <a:pPr lvl="1" eaLnBrk="1" hangingPunct="1">
              <a:lnSpc>
                <a:spcPct val="90000"/>
              </a:lnSpc>
              <a:buFont typeface="Wingdings" panose="05000000000000000000" pitchFamily="2" charset="2"/>
              <a:buChar char="§"/>
            </a:pPr>
            <a:r>
              <a:rPr lang="en-GB" altLang="en-US" sz="1600" dirty="0" smtClean="0"/>
              <a:t>Implementing the EWC Directive in the UK.</a:t>
            </a:r>
          </a:p>
        </p:txBody>
      </p:sp>
      <p:sp>
        <p:nvSpPr>
          <p:cNvPr id="2" name="Rectangle 1"/>
          <p:cNvSpPr/>
          <p:nvPr/>
        </p:nvSpPr>
        <p:spPr>
          <a:xfrm>
            <a:off x="3695240" y="6010847"/>
            <a:ext cx="3018775" cy="369332"/>
          </a:xfrm>
          <a:prstGeom prst="rect">
            <a:avLst/>
          </a:prstGeom>
        </p:spPr>
        <p:txBody>
          <a:bodyPr wrap="none">
            <a:spAutoFit/>
          </a:bodyPr>
          <a:lstStyle/>
          <a:p>
            <a:r>
              <a:rPr lang="en-GB" altLang="en-US" dirty="0">
                <a:solidFill>
                  <a:schemeClr val="bg1"/>
                </a:solidFill>
              </a:rPr>
              <a:t>(</a:t>
            </a:r>
            <a:r>
              <a:rPr lang="en-GB" altLang="en-US" dirty="0" err="1"/>
              <a:t>Gennard</a:t>
            </a:r>
            <a:r>
              <a:rPr lang="en-GB" altLang="en-US" dirty="0"/>
              <a:t> and Judge, 2005)</a:t>
            </a:r>
            <a:endParaRPr lang="en-GB" dirty="0"/>
          </a:p>
        </p:txBody>
      </p:sp>
    </p:spTree>
    <p:extLst>
      <p:ext uri="{BB962C8B-B14F-4D97-AF65-F5344CB8AC3E}">
        <p14:creationId xmlns:p14="http://schemas.microsoft.com/office/powerpoint/2010/main" val="53815572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tx1"/>
                </a:solidFill>
                <a:latin typeface="Arial" panose="020B0604020202020204" pitchFamily="34" charset="0"/>
              </a:defRPr>
            </a:lvl1pPr>
            <a:lvl2pPr marL="742950" indent="-285750" eaLnBrk="0" hangingPunct="0">
              <a:defRPr b="1">
                <a:solidFill>
                  <a:schemeClr val="tx1"/>
                </a:solidFill>
                <a:latin typeface="Arial" panose="020B0604020202020204" pitchFamily="34" charset="0"/>
              </a:defRPr>
            </a:lvl2pPr>
            <a:lvl3pPr marL="1143000" indent="-228600" eaLnBrk="0" hangingPunct="0">
              <a:defRPr b="1">
                <a:solidFill>
                  <a:schemeClr val="tx1"/>
                </a:solidFill>
                <a:latin typeface="Arial" panose="020B0604020202020204" pitchFamily="34" charset="0"/>
              </a:defRPr>
            </a:lvl3pPr>
            <a:lvl4pPr marL="1600200" indent="-228600" eaLnBrk="0" hangingPunct="0">
              <a:defRPr b="1">
                <a:solidFill>
                  <a:schemeClr val="tx1"/>
                </a:solidFill>
                <a:latin typeface="Arial" panose="020B0604020202020204" pitchFamily="34" charset="0"/>
              </a:defRPr>
            </a:lvl4pPr>
            <a:lvl5pPr marL="2057400" indent="-228600" eaLnBrk="0" hangingPunct="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eaLnBrk="1" hangingPunct="1"/>
            <a:fld id="{9C7E726F-0C3D-4ECB-AE6E-91A864424D18}" type="slidenum">
              <a:rPr lang="en-US" altLang="en-US">
                <a:solidFill>
                  <a:srgbClr val="283D88"/>
                </a:solidFill>
              </a:rPr>
              <a:pPr eaLnBrk="1" hangingPunct="1"/>
              <a:t>39</a:t>
            </a:fld>
            <a:endParaRPr lang="en-US" altLang="en-US">
              <a:solidFill>
                <a:srgbClr val="283D88"/>
              </a:solidFill>
            </a:endParaRPr>
          </a:p>
        </p:txBody>
      </p:sp>
      <p:sp>
        <p:nvSpPr>
          <p:cNvPr id="30723" name="Rectangle 2"/>
          <p:cNvSpPr>
            <a:spLocks noGrp="1" noChangeArrowheads="1"/>
          </p:cNvSpPr>
          <p:nvPr>
            <p:ph type="title"/>
          </p:nvPr>
        </p:nvSpPr>
        <p:spPr>
          <a:xfrm>
            <a:off x="-1044624" y="209245"/>
            <a:ext cx="10057656" cy="1143000"/>
          </a:xfrm>
        </p:spPr>
        <p:txBody>
          <a:bodyPr/>
          <a:lstStyle/>
          <a:p>
            <a:pPr eaLnBrk="1" hangingPunct="1"/>
            <a:r>
              <a:rPr lang="en-GB" altLang="en-US" sz="3200" dirty="0" smtClean="0"/>
              <a:t>Legislation on information and consultation</a:t>
            </a:r>
          </a:p>
        </p:txBody>
      </p:sp>
      <p:sp>
        <p:nvSpPr>
          <p:cNvPr id="30724" name="Rectangle 3"/>
          <p:cNvSpPr>
            <a:spLocks noGrp="1" noChangeArrowheads="1"/>
          </p:cNvSpPr>
          <p:nvPr>
            <p:ph type="body" idx="1"/>
          </p:nvPr>
        </p:nvSpPr>
        <p:spPr>
          <a:xfrm>
            <a:off x="539750" y="1376363"/>
            <a:ext cx="7650163" cy="4857750"/>
          </a:xfrm>
        </p:spPr>
        <p:txBody>
          <a:bodyPr/>
          <a:lstStyle/>
          <a:p>
            <a:pPr eaLnBrk="1" hangingPunct="1">
              <a:lnSpc>
                <a:spcPct val="80000"/>
              </a:lnSpc>
            </a:pPr>
            <a:r>
              <a:rPr lang="en-GB" altLang="en-US" sz="2000" b="1" dirty="0" smtClean="0"/>
              <a:t>EU Information and Consultation Directive 2002</a:t>
            </a:r>
          </a:p>
          <a:p>
            <a:pPr lvl="1" eaLnBrk="1" hangingPunct="1">
              <a:lnSpc>
                <a:spcPct val="80000"/>
              </a:lnSpc>
            </a:pPr>
            <a:r>
              <a:rPr lang="en-GB" altLang="en-US" sz="1800" dirty="0" smtClean="0"/>
              <a:t>Employees have the right to be informed about a company’s economic situation and employment prospects.</a:t>
            </a:r>
          </a:p>
          <a:p>
            <a:pPr lvl="1" eaLnBrk="1" hangingPunct="1">
              <a:lnSpc>
                <a:spcPct val="80000"/>
              </a:lnSpc>
            </a:pPr>
            <a:endParaRPr lang="en-GB" altLang="en-US" sz="1800" dirty="0" smtClean="0"/>
          </a:p>
          <a:p>
            <a:pPr lvl="1" eaLnBrk="1" hangingPunct="1">
              <a:lnSpc>
                <a:spcPct val="80000"/>
              </a:lnSpc>
            </a:pPr>
            <a:r>
              <a:rPr lang="en-GB" altLang="en-US" sz="1800" dirty="0" smtClean="0"/>
              <a:t>The EU Directive applies to undertakings with 50 or more employees in a single member state.</a:t>
            </a:r>
          </a:p>
          <a:p>
            <a:pPr lvl="1" eaLnBrk="1" hangingPunct="1">
              <a:lnSpc>
                <a:spcPct val="80000"/>
              </a:lnSpc>
            </a:pPr>
            <a:endParaRPr lang="en-GB" altLang="en-US" sz="1800" b="1" dirty="0" smtClean="0"/>
          </a:p>
          <a:p>
            <a:pPr eaLnBrk="1" hangingPunct="1">
              <a:lnSpc>
                <a:spcPct val="80000"/>
              </a:lnSpc>
            </a:pPr>
            <a:endParaRPr lang="en-GB" altLang="en-US" sz="2000" b="1" dirty="0" smtClean="0"/>
          </a:p>
          <a:p>
            <a:pPr eaLnBrk="1" hangingPunct="1">
              <a:lnSpc>
                <a:spcPct val="80000"/>
              </a:lnSpc>
            </a:pPr>
            <a:r>
              <a:rPr lang="en-GB" altLang="en-US" sz="2000" b="1" dirty="0" smtClean="0"/>
              <a:t>Information and Consultation Regulations 2004 – implementing the EU Information and Consultation Directive 2002 in Britain</a:t>
            </a:r>
          </a:p>
          <a:p>
            <a:pPr lvl="1" eaLnBrk="1" hangingPunct="1">
              <a:lnSpc>
                <a:spcPct val="80000"/>
              </a:lnSpc>
            </a:pPr>
            <a:endParaRPr lang="en-GB" altLang="en-US" sz="1800" dirty="0" smtClean="0"/>
          </a:p>
          <a:p>
            <a:pPr lvl="1" eaLnBrk="1" hangingPunct="1">
              <a:lnSpc>
                <a:spcPct val="80000"/>
              </a:lnSpc>
            </a:pPr>
            <a:r>
              <a:rPr lang="en-GB" altLang="en-US" sz="1800" dirty="0" smtClean="0"/>
              <a:t>There are transitional periods allowing phased implementation in the UK so that it only applied to undertakings with 150 or more employees from March 2005, to those with 100 or more employees from March 2007, and those with 50 or more from March 2008. Undertakings with 50 or more employees constitute around 1% of UK enterprises, but employ 75% of employees.</a:t>
            </a:r>
          </a:p>
          <a:p>
            <a:pPr eaLnBrk="1" hangingPunct="1">
              <a:lnSpc>
                <a:spcPct val="80000"/>
              </a:lnSpc>
            </a:pPr>
            <a:endParaRPr lang="en-GB" altLang="en-US" sz="2000" dirty="0" smtClean="0"/>
          </a:p>
        </p:txBody>
      </p:sp>
    </p:spTree>
    <p:extLst>
      <p:ext uri="{BB962C8B-B14F-4D97-AF65-F5344CB8AC3E}">
        <p14:creationId xmlns:p14="http://schemas.microsoft.com/office/powerpoint/2010/main" val="195689545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tx1"/>
                </a:solidFill>
                <a:latin typeface="Arial" panose="020B0604020202020204" pitchFamily="34" charset="0"/>
              </a:defRPr>
            </a:lvl1pPr>
            <a:lvl2pPr marL="742950" indent="-285750" eaLnBrk="0" hangingPunct="0">
              <a:defRPr b="1">
                <a:solidFill>
                  <a:schemeClr val="tx1"/>
                </a:solidFill>
                <a:latin typeface="Arial" panose="020B0604020202020204" pitchFamily="34" charset="0"/>
              </a:defRPr>
            </a:lvl2pPr>
            <a:lvl3pPr marL="1143000" indent="-228600" eaLnBrk="0" hangingPunct="0">
              <a:defRPr b="1">
                <a:solidFill>
                  <a:schemeClr val="tx1"/>
                </a:solidFill>
                <a:latin typeface="Arial" panose="020B0604020202020204" pitchFamily="34" charset="0"/>
              </a:defRPr>
            </a:lvl3pPr>
            <a:lvl4pPr marL="1600200" indent="-228600" eaLnBrk="0" hangingPunct="0">
              <a:defRPr b="1">
                <a:solidFill>
                  <a:schemeClr val="tx1"/>
                </a:solidFill>
                <a:latin typeface="Arial" panose="020B0604020202020204" pitchFamily="34" charset="0"/>
              </a:defRPr>
            </a:lvl4pPr>
            <a:lvl5pPr marL="2057400" indent="-228600" eaLnBrk="0" hangingPunct="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eaLnBrk="1" hangingPunct="1"/>
            <a:fld id="{EBCFAAFE-4077-4EBD-998C-AC0636FF90B6}" type="slidenum">
              <a:rPr lang="en-US" altLang="en-US">
                <a:solidFill>
                  <a:srgbClr val="283D88"/>
                </a:solidFill>
              </a:rPr>
              <a:pPr eaLnBrk="1" hangingPunct="1"/>
              <a:t>40</a:t>
            </a:fld>
            <a:endParaRPr lang="en-US" altLang="en-US">
              <a:solidFill>
                <a:srgbClr val="283D88"/>
              </a:solidFill>
            </a:endParaRPr>
          </a:p>
        </p:txBody>
      </p:sp>
      <p:sp>
        <p:nvSpPr>
          <p:cNvPr id="31747" name="Rectangle 2"/>
          <p:cNvSpPr>
            <a:spLocks noGrp="1" noChangeArrowheads="1"/>
          </p:cNvSpPr>
          <p:nvPr>
            <p:ph type="title"/>
          </p:nvPr>
        </p:nvSpPr>
        <p:spPr/>
        <p:txBody>
          <a:bodyPr/>
          <a:lstStyle/>
          <a:p>
            <a:pPr algn="l" eaLnBrk="1" hangingPunct="1"/>
            <a:r>
              <a:rPr lang="en-GB" altLang="en-US" sz="2400" dirty="0" smtClean="0"/>
              <a:t>Information and Consultation Regulations 2004</a:t>
            </a:r>
            <a:r>
              <a:rPr lang="en-GB" altLang="en-US" sz="2400" b="1" dirty="0" smtClean="0"/>
              <a:t/>
            </a:r>
            <a:br>
              <a:rPr lang="en-GB" altLang="en-US" sz="2400" b="1" dirty="0" smtClean="0"/>
            </a:br>
            <a:endParaRPr lang="en-GB" altLang="en-US" sz="2400" b="1" dirty="0" smtClean="0"/>
          </a:p>
        </p:txBody>
      </p:sp>
      <p:sp>
        <p:nvSpPr>
          <p:cNvPr id="31748" name="Rectangle 3"/>
          <p:cNvSpPr>
            <a:spLocks noGrp="1" noChangeArrowheads="1"/>
          </p:cNvSpPr>
          <p:nvPr>
            <p:ph type="body" idx="1"/>
          </p:nvPr>
        </p:nvSpPr>
        <p:spPr>
          <a:xfrm>
            <a:off x="539750" y="1182688"/>
            <a:ext cx="7618413" cy="5003800"/>
          </a:xfrm>
        </p:spPr>
        <p:txBody>
          <a:bodyPr/>
          <a:lstStyle/>
          <a:p>
            <a:pPr eaLnBrk="1" hangingPunct="1">
              <a:lnSpc>
                <a:spcPct val="80000"/>
              </a:lnSpc>
            </a:pPr>
            <a:r>
              <a:rPr lang="en-GB" altLang="en-US" sz="2000" dirty="0" smtClean="0"/>
              <a:t>Employers should inform and consult with representatives on the following three areas: </a:t>
            </a:r>
          </a:p>
          <a:p>
            <a:pPr lvl="1" eaLnBrk="1" hangingPunct="1">
              <a:lnSpc>
                <a:spcPct val="80000"/>
              </a:lnSpc>
            </a:pPr>
            <a:r>
              <a:rPr lang="en-GB" altLang="en-US" sz="1800" dirty="0" smtClean="0"/>
              <a:t>Any recent or probable development of the employer's activities and economic situation (here the only obligation is to inform, not consult). </a:t>
            </a:r>
          </a:p>
          <a:p>
            <a:pPr lvl="1" eaLnBrk="1" hangingPunct="1">
              <a:lnSpc>
                <a:spcPct val="80000"/>
              </a:lnSpc>
            </a:pPr>
            <a:r>
              <a:rPr lang="en-GB" altLang="en-US" sz="1800" dirty="0" smtClean="0"/>
              <a:t>The situation, structure and probable development of employment within the undertaking and any measures envisaged – particularly where there is any threat to employment. This will include business sales, restructuring and the introduction of new technology. </a:t>
            </a:r>
          </a:p>
          <a:p>
            <a:pPr lvl="1" eaLnBrk="1" hangingPunct="1">
              <a:lnSpc>
                <a:spcPct val="80000"/>
              </a:lnSpc>
            </a:pPr>
            <a:r>
              <a:rPr lang="en-GB" altLang="en-US" sz="1800" dirty="0" smtClean="0"/>
              <a:t>Specific decisions likely to lead to substantial changes in work organisation or in contractual relations. This includes an obligation to consult in relation to collective redundancies, or proposed changes to terms and conditions of employment. Here, consultation must include an attempt to seek agreement over the proposed changes. </a:t>
            </a:r>
          </a:p>
          <a:p>
            <a:pPr eaLnBrk="1" hangingPunct="1">
              <a:lnSpc>
                <a:spcPct val="80000"/>
              </a:lnSpc>
            </a:pPr>
            <a:r>
              <a:rPr lang="en-GB" altLang="en-US" sz="2000" dirty="0" smtClean="0"/>
              <a:t>Employers must give staff representatives relevant information long enough in advance to allow for consultation.</a:t>
            </a:r>
          </a:p>
          <a:p>
            <a:pPr eaLnBrk="1" hangingPunct="1">
              <a:lnSpc>
                <a:spcPct val="80000"/>
              </a:lnSpc>
              <a:buFont typeface="Wingdings" panose="05000000000000000000" pitchFamily="2" charset="2"/>
              <a:buNone/>
            </a:pPr>
            <a:r>
              <a:rPr lang="en-GB" altLang="en-US" sz="2000" dirty="0" smtClean="0"/>
              <a:t>	</a:t>
            </a:r>
          </a:p>
          <a:p>
            <a:pPr eaLnBrk="1" hangingPunct="1">
              <a:lnSpc>
                <a:spcPct val="80000"/>
              </a:lnSpc>
              <a:buFont typeface="Wingdings" panose="05000000000000000000" pitchFamily="2" charset="2"/>
              <a:buNone/>
            </a:pPr>
            <a:r>
              <a:rPr lang="en-GB" altLang="en-US" sz="2000" dirty="0" smtClean="0"/>
              <a:t>	(www.personneltoday.com)</a:t>
            </a:r>
          </a:p>
        </p:txBody>
      </p:sp>
    </p:spTree>
    <p:extLst>
      <p:ext uri="{BB962C8B-B14F-4D97-AF65-F5344CB8AC3E}">
        <p14:creationId xmlns:p14="http://schemas.microsoft.com/office/powerpoint/2010/main" val="9444122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43053" y="1443865"/>
            <a:ext cx="8229600" cy="4525963"/>
          </a:xfrm>
        </p:spPr>
        <p:txBody>
          <a:bodyPr/>
          <a:lstStyle/>
          <a:p>
            <a:endParaRPr lang="en-GB"/>
          </a:p>
        </p:txBody>
      </p:sp>
      <p:sp>
        <p:nvSpPr>
          <p:cNvPr id="3" name="Title 2"/>
          <p:cNvSpPr>
            <a:spLocks noGrp="1"/>
          </p:cNvSpPr>
          <p:nvPr>
            <p:ph type="title"/>
          </p:nvPr>
        </p:nvSpPr>
        <p:spPr/>
        <p:txBody>
          <a:bodyPr/>
          <a:lstStyle/>
          <a:p>
            <a:endParaRPr lang="en-GB"/>
          </a:p>
        </p:txBody>
      </p:sp>
      <p:pic>
        <p:nvPicPr>
          <p:cNvPr id="4" name="Picture 3"/>
          <p:cNvPicPr>
            <a:picLocks noChangeAspect="1"/>
          </p:cNvPicPr>
          <p:nvPr/>
        </p:nvPicPr>
        <p:blipFill>
          <a:blip r:embed="rId2"/>
          <a:stretch>
            <a:fillRect/>
          </a:stretch>
        </p:blipFill>
        <p:spPr>
          <a:xfrm>
            <a:off x="421349" y="476672"/>
            <a:ext cx="8143902" cy="5140210"/>
          </a:xfrm>
          <a:prstGeom prst="rect">
            <a:avLst/>
          </a:prstGeom>
        </p:spPr>
      </p:pic>
    </p:spTree>
    <p:extLst>
      <p:ext uri="{BB962C8B-B14F-4D97-AF65-F5344CB8AC3E}">
        <p14:creationId xmlns:p14="http://schemas.microsoft.com/office/powerpoint/2010/main" val="1923607864"/>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234156" y="262363"/>
            <a:ext cx="8229600" cy="1143000"/>
          </a:xfrm>
        </p:spPr>
        <p:txBody>
          <a:bodyPr/>
          <a:lstStyle/>
          <a:p>
            <a:pPr algn="l" eaLnBrk="1" hangingPunct="1"/>
            <a:r>
              <a:rPr lang="en-GB" altLang="en-US" sz="3200" dirty="0" smtClean="0"/>
              <a:t>The </a:t>
            </a:r>
            <a:r>
              <a:rPr lang="en-GB" altLang="en-US" sz="3200" dirty="0"/>
              <a:t>nature of collective </a:t>
            </a:r>
            <a:r>
              <a:rPr lang="en-GB" altLang="en-US" sz="3200" dirty="0" smtClean="0"/>
              <a:t>agreements</a:t>
            </a:r>
          </a:p>
        </p:txBody>
      </p:sp>
      <p:sp>
        <p:nvSpPr>
          <p:cNvPr id="3" name="Content Placeholder 2"/>
          <p:cNvSpPr>
            <a:spLocks noGrp="1"/>
          </p:cNvSpPr>
          <p:nvPr>
            <p:ph idx="1"/>
          </p:nvPr>
        </p:nvSpPr>
        <p:spPr>
          <a:xfrm>
            <a:off x="539750" y="1376363"/>
            <a:ext cx="7618413" cy="4783137"/>
          </a:xfrm>
        </p:spPr>
        <p:txBody>
          <a:bodyPr/>
          <a:lstStyle/>
          <a:p>
            <a:pPr eaLnBrk="1" hangingPunct="1">
              <a:buFont typeface="Wingdings" panose="05000000000000000000" pitchFamily="2" charset="2"/>
              <a:buChar char="§"/>
              <a:defRPr/>
            </a:pPr>
            <a:r>
              <a:rPr lang="en-GB" sz="2000" dirty="0" smtClean="0"/>
              <a:t>Collective agreements may be reached for a specific group in the workplace, for the entire workplace, for a group of workplaces or for a whole industry. Collective agreements can be either:</a:t>
            </a:r>
          </a:p>
          <a:p>
            <a:pPr eaLnBrk="1" hangingPunct="1">
              <a:buFont typeface="Wingdings" panose="05000000000000000000" pitchFamily="2" charset="2"/>
              <a:buChar char="§"/>
              <a:defRPr/>
            </a:pPr>
            <a:endParaRPr lang="en-GB" sz="2000" dirty="0" smtClean="0"/>
          </a:p>
          <a:p>
            <a:pPr lvl="1" eaLnBrk="1" hangingPunct="1">
              <a:buFont typeface="Wingdings" panose="05000000000000000000" pitchFamily="2" charset="2"/>
              <a:buChar char="§"/>
              <a:defRPr/>
            </a:pPr>
            <a:r>
              <a:rPr lang="en-GB" sz="2000" dirty="0" smtClean="0"/>
              <a:t>substantive – contain terms and conditions of employment (for example wage agreement), or</a:t>
            </a:r>
          </a:p>
          <a:p>
            <a:pPr lvl="1" eaLnBrk="1" hangingPunct="1">
              <a:buFont typeface="Wingdings" panose="05000000000000000000" pitchFamily="2" charset="2"/>
              <a:buChar char="§"/>
              <a:defRPr/>
            </a:pPr>
            <a:r>
              <a:rPr lang="en-GB" sz="2000" dirty="0" smtClean="0"/>
              <a:t>procedural – lay down procedures that the parties will use to regulate their relationship (for example recognition agreement).</a:t>
            </a:r>
          </a:p>
          <a:p>
            <a:pPr eaLnBrk="1" hangingPunct="1">
              <a:buFont typeface="Wingdings" panose="05000000000000000000" pitchFamily="2" charset="2"/>
              <a:buChar char="§"/>
              <a:defRPr/>
            </a:pPr>
            <a:endParaRPr lang="en-GB" sz="2000" dirty="0" smtClean="0"/>
          </a:p>
          <a:p>
            <a:pPr eaLnBrk="1" hangingPunct="1">
              <a:buFont typeface="Wingdings" panose="05000000000000000000" pitchFamily="2" charset="2"/>
              <a:buChar char="§"/>
              <a:defRPr/>
            </a:pPr>
            <a:r>
              <a:rPr lang="en-ZA" sz="2000" dirty="0" smtClean="0"/>
              <a:t>A</a:t>
            </a:r>
            <a:r>
              <a:rPr lang="en-ZA" sz="2000" i="1" dirty="0" smtClean="0"/>
              <a:t> closed shop</a:t>
            </a:r>
            <a:r>
              <a:rPr lang="en-ZA" sz="2000" dirty="0" smtClean="0"/>
              <a:t> agreement provides a union with exclusive bargaining rights and strengthens its bargaining position with an employer. Under a closed shop agreement, non-union employees must join the union or face dismissal.</a:t>
            </a:r>
          </a:p>
          <a:p>
            <a:pPr eaLnBrk="1" hangingPunct="1">
              <a:defRPr/>
            </a:pPr>
            <a:endParaRPr lang="en-GB" sz="2000" dirty="0" smtClean="0"/>
          </a:p>
          <a:p>
            <a:pPr eaLnBrk="1" hangingPunct="1">
              <a:defRPr/>
            </a:pPr>
            <a:endParaRPr lang="en-GB" sz="1800" dirty="0" smtClean="0"/>
          </a:p>
        </p:txBody>
      </p:sp>
      <p:sp>
        <p:nvSpPr>
          <p:cNvPr id="36868"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tx1"/>
                </a:solidFill>
                <a:latin typeface="Arial" panose="020B0604020202020204" pitchFamily="34" charset="0"/>
              </a:defRPr>
            </a:lvl1pPr>
            <a:lvl2pPr marL="742950" indent="-285750" eaLnBrk="0" hangingPunct="0">
              <a:defRPr b="1">
                <a:solidFill>
                  <a:schemeClr val="tx1"/>
                </a:solidFill>
                <a:latin typeface="Arial" panose="020B0604020202020204" pitchFamily="34" charset="0"/>
              </a:defRPr>
            </a:lvl2pPr>
            <a:lvl3pPr marL="1143000" indent="-228600" eaLnBrk="0" hangingPunct="0">
              <a:defRPr b="1">
                <a:solidFill>
                  <a:schemeClr val="tx1"/>
                </a:solidFill>
                <a:latin typeface="Arial" panose="020B0604020202020204" pitchFamily="34" charset="0"/>
              </a:defRPr>
            </a:lvl3pPr>
            <a:lvl4pPr marL="1600200" indent="-228600" eaLnBrk="0" hangingPunct="0">
              <a:defRPr b="1">
                <a:solidFill>
                  <a:schemeClr val="tx1"/>
                </a:solidFill>
                <a:latin typeface="Arial" panose="020B0604020202020204" pitchFamily="34" charset="0"/>
              </a:defRPr>
            </a:lvl4pPr>
            <a:lvl5pPr marL="2057400" indent="-228600" eaLnBrk="0" hangingPunct="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eaLnBrk="1" hangingPunct="1"/>
            <a:fld id="{2753B98F-1A9E-4686-A7E4-2F2A61100D65}" type="slidenum">
              <a:rPr lang="en-US" altLang="en-US">
                <a:solidFill>
                  <a:srgbClr val="283D88"/>
                </a:solidFill>
              </a:rPr>
              <a:pPr eaLnBrk="1" hangingPunct="1"/>
              <a:t>42</a:t>
            </a:fld>
            <a:endParaRPr lang="en-US" altLang="en-US">
              <a:solidFill>
                <a:srgbClr val="283D88"/>
              </a:solidFill>
            </a:endParaRPr>
          </a:p>
        </p:txBody>
      </p:sp>
    </p:spTree>
    <p:extLst>
      <p:ext uri="{BB962C8B-B14F-4D97-AF65-F5344CB8AC3E}">
        <p14:creationId xmlns:p14="http://schemas.microsoft.com/office/powerpoint/2010/main" val="11947507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tx1"/>
                </a:solidFill>
                <a:latin typeface="Arial" panose="020B0604020202020204" pitchFamily="34" charset="0"/>
              </a:defRPr>
            </a:lvl1pPr>
            <a:lvl2pPr marL="742950" indent="-285750" eaLnBrk="0" hangingPunct="0">
              <a:defRPr b="1">
                <a:solidFill>
                  <a:schemeClr val="tx1"/>
                </a:solidFill>
                <a:latin typeface="Arial" panose="020B0604020202020204" pitchFamily="34" charset="0"/>
              </a:defRPr>
            </a:lvl2pPr>
            <a:lvl3pPr marL="1143000" indent="-228600" eaLnBrk="0" hangingPunct="0">
              <a:defRPr b="1">
                <a:solidFill>
                  <a:schemeClr val="tx1"/>
                </a:solidFill>
                <a:latin typeface="Arial" panose="020B0604020202020204" pitchFamily="34" charset="0"/>
              </a:defRPr>
            </a:lvl3pPr>
            <a:lvl4pPr marL="1600200" indent="-228600" eaLnBrk="0" hangingPunct="0">
              <a:defRPr b="1">
                <a:solidFill>
                  <a:schemeClr val="tx1"/>
                </a:solidFill>
                <a:latin typeface="Arial" panose="020B0604020202020204" pitchFamily="34" charset="0"/>
              </a:defRPr>
            </a:lvl4pPr>
            <a:lvl5pPr marL="2057400" indent="-228600" eaLnBrk="0" hangingPunct="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eaLnBrk="1" hangingPunct="1"/>
            <a:fld id="{F17FFD50-9130-4ADC-9583-E847F2E4B9DB}" type="slidenum">
              <a:rPr lang="en-US" altLang="en-US">
                <a:solidFill>
                  <a:srgbClr val="283D88"/>
                </a:solidFill>
              </a:rPr>
              <a:pPr eaLnBrk="1" hangingPunct="1"/>
              <a:t>43</a:t>
            </a:fld>
            <a:endParaRPr lang="en-US" altLang="en-US">
              <a:solidFill>
                <a:srgbClr val="283D88"/>
              </a:solidFill>
            </a:endParaRPr>
          </a:p>
        </p:txBody>
      </p:sp>
      <p:sp>
        <p:nvSpPr>
          <p:cNvPr id="38915" name="Rectangle 2"/>
          <p:cNvSpPr>
            <a:spLocks noGrp="1" noChangeArrowheads="1"/>
          </p:cNvSpPr>
          <p:nvPr>
            <p:ph type="title"/>
          </p:nvPr>
        </p:nvSpPr>
        <p:spPr>
          <a:xfrm>
            <a:off x="251520" y="188640"/>
            <a:ext cx="6739086" cy="709612"/>
          </a:xfrm>
        </p:spPr>
        <p:txBody>
          <a:bodyPr/>
          <a:lstStyle/>
          <a:p>
            <a:pPr algn="l" eaLnBrk="1" hangingPunct="1"/>
            <a:r>
              <a:rPr lang="en-GB" altLang="en-US" sz="3200" dirty="0" smtClean="0"/>
              <a:t>Negotiation</a:t>
            </a:r>
            <a:endParaRPr lang="en-US" altLang="en-US" sz="3200" dirty="0" smtClean="0"/>
          </a:p>
        </p:txBody>
      </p:sp>
      <p:sp>
        <p:nvSpPr>
          <p:cNvPr id="38916" name="Rectangle 3"/>
          <p:cNvSpPr>
            <a:spLocks noGrp="1" noChangeArrowheads="1"/>
          </p:cNvSpPr>
          <p:nvPr>
            <p:ph type="body" idx="1"/>
          </p:nvPr>
        </p:nvSpPr>
        <p:spPr>
          <a:xfrm>
            <a:off x="251520" y="764704"/>
            <a:ext cx="8229600" cy="4525963"/>
          </a:xfrm>
        </p:spPr>
        <p:txBody>
          <a:bodyPr/>
          <a:lstStyle/>
          <a:p>
            <a:pPr eaLnBrk="1" hangingPunct="1">
              <a:spcBef>
                <a:spcPts val="0"/>
              </a:spcBef>
            </a:pPr>
            <a:endParaRPr lang="en-GB" altLang="en-US" dirty="0" smtClean="0"/>
          </a:p>
          <a:p>
            <a:pPr eaLnBrk="1" hangingPunct="1">
              <a:spcBef>
                <a:spcPts val="0"/>
              </a:spcBef>
              <a:buFont typeface="Wingdings" panose="05000000000000000000" pitchFamily="2" charset="2"/>
              <a:buChar char="§"/>
            </a:pPr>
            <a:r>
              <a:rPr lang="en-GB" altLang="en-US" sz="2000" dirty="0" smtClean="0"/>
              <a:t>Negotiation is a key part of collective bargaining.</a:t>
            </a:r>
          </a:p>
          <a:p>
            <a:pPr eaLnBrk="1" hangingPunct="1">
              <a:spcBef>
                <a:spcPts val="0"/>
              </a:spcBef>
              <a:buFont typeface="Wingdings" panose="05000000000000000000" pitchFamily="2" charset="2"/>
              <a:buChar char="§"/>
            </a:pPr>
            <a:endParaRPr lang="en-GB" altLang="en-US" sz="2000" dirty="0" smtClean="0"/>
          </a:p>
          <a:p>
            <a:pPr eaLnBrk="1" hangingPunct="1">
              <a:spcBef>
                <a:spcPts val="0"/>
              </a:spcBef>
              <a:buFont typeface="Wingdings" panose="05000000000000000000" pitchFamily="2" charset="2"/>
              <a:buChar char="§"/>
            </a:pPr>
            <a:r>
              <a:rPr lang="en-GB" altLang="en-US" sz="2000" dirty="0" smtClean="0"/>
              <a:t>It is also a useful life skill.</a:t>
            </a:r>
          </a:p>
          <a:p>
            <a:pPr eaLnBrk="1" hangingPunct="1">
              <a:spcBef>
                <a:spcPts val="0"/>
              </a:spcBef>
              <a:buFont typeface="Wingdings" panose="05000000000000000000" pitchFamily="2" charset="2"/>
              <a:buChar char="§"/>
            </a:pPr>
            <a:endParaRPr lang="en-GB" altLang="en-US" sz="2000" dirty="0" smtClean="0"/>
          </a:p>
          <a:p>
            <a:pPr eaLnBrk="1" hangingPunct="1">
              <a:spcBef>
                <a:spcPts val="0"/>
              </a:spcBef>
              <a:buFont typeface="Wingdings" panose="05000000000000000000" pitchFamily="2" charset="2"/>
              <a:buChar char="§"/>
            </a:pPr>
            <a:r>
              <a:rPr lang="en-GB" altLang="en-US" sz="2000" dirty="0" smtClean="0"/>
              <a:t>There are five main stages to negotiation within collective bargaining. These five stages can also be applied to other situations where it is necessary to negotiate on a particular issue.</a:t>
            </a:r>
          </a:p>
          <a:p>
            <a:pPr eaLnBrk="1" hangingPunct="1">
              <a:spcBef>
                <a:spcPts val="0"/>
              </a:spcBef>
              <a:buFont typeface="Wingdings" panose="05000000000000000000" pitchFamily="2" charset="2"/>
              <a:buChar char="§"/>
            </a:pPr>
            <a:endParaRPr lang="en-GB" altLang="en-US" sz="2000" dirty="0"/>
          </a:p>
          <a:p>
            <a:pPr>
              <a:spcBef>
                <a:spcPts val="0"/>
              </a:spcBef>
              <a:buFont typeface="Wingdings" panose="05000000000000000000" pitchFamily="2" charset="2"/>
              <a:buChar char="§"/>
            </a:pPr>
            <a:r>
              <a:rPr lang="en-GB" altLang="en-US" sz="2000" dirty="0"/>
              <a:t>While the terms ‘negotiation’ and ‘consultation’ are sometimes used interchangeably, in the sphere of industrial relations they have distinct meanings. The former assumes a process of bargaining or haggling, with the objective of reaching a compromise acceptable to both sides, and the latter the soliciting of information or advice, with no obligation for acting upon suggestions made. </a:t>
            </a:r>
          </a:p>
          <a:p>
            <a:pPr eaLnBrk="1" hangingPunct="1">
              <a:spcBef>
                <a:spcPts val="0"/>
              </a:spcBef>
              <a:buFont typeface="Wingdings" panose="05000000000000000000" pitchFamily="2" charset="2"/>
              <a:buChar char="§"/>
            </a:pPr>
            <a:endParaRPr lang="en-US" altLang="en-US" sz="2000" dirty="0" smtClean="0"/>
          </a:p>
        </p:txBody>
      </p:sp>
    </p:spTree>
    <p:extLst>
      <p:ext uri="{BB962C8B-B14F-4D97-AF65-F5344CB8AC3E}">
        <p14:creationId xmlns:p14="http://schemas.microsoft.com/office/powerpoint/2010/main" val="308942379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Rectangle 2"/>
          <p:cNvSpPr>
            <a:spLocks noGrp="1" noChangeArrowheads="1"/>
          </p:cNvSpPr>
          <p:nvPr>
            <p:ph type="title"/>
          </p:nvPr>
        </p:nvSpPr>
        <p:spPr>
          <a:xfrm>
            <a:off x="467544" y="342106"/>
            <a:ext cx="8135646" cy="854075"/>
          </a:xfrm>
        </p:spPr>
        <p:txBody>
          <a:bodyPr/>
          <a:lstStyle/>
          <a:p>
            <a:pPr algn="l" eaLnBrk="1" hangingPunct="1"/>
            <a:r>
              <a:rPr lang="en-GB" altLang="en-US" sz="3200" dirty="0" smtClean="0"/>
              <a:t>Stages in collective bargaining: negotiation</a:t>
            </a:r>
            <a:br>
              <a:rPr lang="en-GB" altLang="en-US" sz="3200" dirty="0" smtClean="0"/>
            </a:br>
            <a:endParaRPr lang="en-US" altLang="en-US" sz="3200" dirty="0" smtClean="0"/>
          </a:p>
        </p:txBody>
      </p:sp>
      <p:sp>
        <p:nvSpPr>
          <p:cNvPr id="40964" name="Rectangle 3"/>
          <p:cNvSpPr>
            <a:spLocks noGrp="1" noChangeArrowheads="1"/>
          </p:cNvSpPr>
          <p:nvPr>
            <p:ph type="body" idx="1"/>
          </p:nvPr>
        </p:nvSpPr>
        <p:spPr>
          <a:xfrm>
            <a:off x="640166" y="1378744"/>
            <a:ext cx="8352730" cy="5211762"/>
          </a:xfrm>
        </p:spPr>
        <p:txBody>
          <a:bodyPr/>
          <a:lstStyle/>
          <a:p>
            <a:pPr marL="0" indent="0" eaLnBrk="1" hangingPunct="1">
              <a:lnSpc>
                <a:spcPct val="90000"/>
              </a:lnSpc>
              <a:buNone/>
            </a:pPr>
            <a:r>
              <a:rPr lang="en-GB" altLang="en-US" sz="2000" dirty="0" smtClean="0">
                <a:solidFill>
                  <a:srgbClr val="0000FF"/>
                </a:solidFill>
              </a:rPr>
              <a:t>1 Preparation</a:t>
            </a:r>
          </a:p>
          <a:p>
            <a:pPr marL="457200" lvl="1" indent="0" eaLnBrk="1" hangingPunct="1">
              <a:lnSpc>
                <a:spcPct val="90000"/>
              </a:lnSpc>
              <a:buNone/>
            </a:pPr>
            <a:r>
              <a:rPr lang="en-GB" altLang="en-US" sz="1800" dirty="0" smtClean="0"/>
              <a:t>selection of the bargaining team</a:t>
            </a:r>
          </a:p>
          <a:p>
            <a:pPr marL="457200" lvl="1" indent="0" eaLnBrk="1" hangingPunct="1">
              <a:lnSpc>
                <a:spcPct val="90000"/>
              </a:lnSpc>
              <a:buNone/>
            </a:pPr>
            <a:r>
              <a:rPr lang="en-GB" altLang="en-US" sz="1800" dirty="0" smtClean="0"/>
              <a:t>analysis of research and policies to substantiate arguments and counterarguments</a:t>
            </a:r>
          </a:p>
          <a:p>
            <a:pPr marL="457200" lvl="1" indent="0" eaLnBrk="1" hangingPunct="1">
              <a:lnSpc>
                <a:spcPct val="90000"/>
              </a:lnSpc>
              <a:buNone/>
            </a:pPr>
            <a:r>
              <a:rPr lang="en-GB" altLang="en-US" sz="1800" dirty="0" smtClean="0"/>
              <a:t>the identification of tradable items (by your side and potentially the other side)</a:t>
            </a:r>
          </a:p>
          <a:p>
            <a:pPr marL="457200" lvl="1" indent="0" eaLnBrk="1" hangingPunct="1">
              <a:lnSpc>
                <a:spcPct val="90000"/>
              </a:lnSpc>
              <a:buNone/>
            </a:pPr>
            <a:r>
              <a:rPr lang="en-GB" altLang="en-US" sz="1800" dirty="0" smtClean="0"/>
              <a:t>establishing bargaining aims (include ideal, realistic and fall-back /sticking positions)</a:t>
            </a:r>
          </a:p>
          <a:p>
            <a:pPr marL="457200" lvl="1" indent="0" eaLnBrk="1" hangingPunct="1">
              <a:lnSpc>
                <a:spcPct val="90000"/>
              </a:lnSpc>
              <a:buNone/>
            </a:pPr>
            <a:r>
              <a:rPr lang="en-GB" altLang="en-US" sz="1800" dirty="0" smtClean="0"/>
              <a:t>planning strategy and tactics (who will speak, when, on what; anticipating arguments and counterarguments)</a:t>
            </a:r>
          </a:p>
          <a:p>
            <a:pPr marL="0" indent="0" eaLnBrk="1" hangingPunct="1">
              <a:lnSpc>
                <a:spcPct val="90000"/>
              </a:lnSpc>
              <a:buNone/>
            </a:pPr>
            <a:r>
              <a:rPr lang="en-GB" altLang="en-US" sz="2000" dirty="0" smtClean="0">
                <a:solidFill>
                  <a:srgbClr val="0000FF"/>
                </a:solidFill>
              </a:rPr>
              <a:t>2 Presentation of proposals </a:t>
            </a:r>
            <a:r>
              <a:rPr lang="en-GB" altLang="en-US" sz="2000" dirty="0" smtClean="0"/>
              <a:t>– ideal positions</a:t>
            </a:r>
          </a:p>
          <a:p>
            <a:pPr marL="0" indent="0" eaLnBrk="1" hangingPunct="1">
              <a:lnSpc>
                <a:spcPct val="90000"/>
              </a:lnSpc>
              <a:buNone/>
            </a:pPr>
            <a:r>
              <a:rPr lang="en-GB" altLang="en-US" sz="2000" dirty="0" smtClean="0">
                <a:solidFill>
                  <a:srgbClr val="0000FF"/>
                </a:solidFill>
              </a:rPr>
              <a:t>3 Identifying common ground (and seeking clarification)</a:t>
            </a:r>
          </a:p>
          <a:p>
            <a:pPr marL="457200" lvl="1" indent="0" eaLnBrk="1" hangingPunct="1">
              <a:lnSpc>
                <a:spcPct val="90000"/>
              </a:lnSpc>
              <a:buNone/>
            </a:pPr>
            <a:r>
              <a:rPr lang="en-GB" altLang="en-US" sz="1800" dirty="0" smtClean="0"/>
              <a:t>adjournment (if new information has appeared) to reassess negotiating terms and strategies; allow informal talks.</a:t>
            </a:r>
          </a:p>
          <a:p>
            <a:pPr marL="0" indent="0" eaLnBrk="1" hangingPunct="1">
              <a:lnSpc>
                <a:spcPct val="90000"/>
              </a:lnSpc>
              <a:buNone/>
            </a:pPr>
            <a:r>
              <a:rPr lang="en-GB" altLang="en-US" sz="2000" dirty="0" smtClean="0">
                <a:solidFill>
                  <a:srgbClr val="0000FF"/>
                </a:solidFill>
              </a:rPr>
              <a:t>4 Concluding the agreement </a:t>
            </a:r>
          </a:p>
          <a:p>
            <a:pPr marL="400050" lvl="1" indent="0">
              <a:lnSpc>
                <a:spcPct val="90000"/>
              </a:lnSpc>
              <a:buNone/>
            </a:pPr>
            <a:r>
              <a:rPr lang="en-GB" altLang="en-US" sz="1800" dirty="0" smtClean="0"/>
              <a:t>(pay is usually last – as it is the price for all other conditions)</a:t>
            </a:r>
          </a:p>
          <a:p>
            <a:pPr marL="0" indent="0" eaLnBrk="1" hangingPunct="1">
              <a:lnSpc>
                <a:spcPct val="90000"/>
              </a:lnSpc>
              <a:buNone/>
            </a:pPr>
            <a:r>
              <a:rPr lang="en-GB" altLang="en-US" sz="2000" dirty="0" smtClean="0">
                <a:solidFill>
                  <a:srgbClr val="0000FF"/>
                </a:solidFill>
              </a:rPr>
              <a:t>5 Writing up the agreement </a:t>
            </a:r>
            <a:endParaRPr lang="en-US" altLang="en-US" sz="2000" dirty="0" smtClean="0">
              <a:solidFill>
                <a:srgbClr val="0000FF"/>
              </a:solidFill>
            </a:endParaRPr>
          </a:p>
        </p:txBody>
      </p:sp>
      <p:sp>
        <p:nvSpPr>
          <p:cNvPr id="2" name="Rectangle 1"/>
          <p:cNvSpPr/>
          <p:nvPr/>
        </p:nvSpPr>
        <p:spPr>
          <a:xfrm>
            <a:off x="4347362" y="6311404"/>
            <a:ext cx="3103735" cy="461665"/>
          </a:xfrm>
          <a:prstGeom prst="rect">
            <a:avLst/>
          </a:prstGeom>
        </p:spPr>
        <p:txBody>
          <a:bodyPr wrap="none">
            <a:spAutoFit/>
          </a:bodyPr>
          <a:lstStyle/>
          <a:p>
            <a:r>
              <a:rPr lang="en-GB" altLang="en-US" sz="2400" dirty="0"/>
              <a:t> </a:t>
            </a:r>
            <a:r>
              <a:rPr lang="en-GB" altLang="en-US" dirty="0"/>
              <a:t>(</a:t>
            </a:r>
            <a:r>
              <a:rPr lang="en-GB" altLang="en-US" dirty="0" err="1"/>
              <a:t>Gennard</a:t>
            </a:r>
            <a:r>
              <a:rPr lang="en-GB" altLang="en-US" dirty="0"/>
              <a:t> and Judge, 2005)</a:t>
            </a:r>
            <a:endParaRPr lang="en-GB" dirty="0"/>
          </a:p>
        </p:txBody>
      </p:sp>
    </p:spTree>
    <p:extLst>
      <p:ext uri="{BB962C8B-B14F-4D97-AF65-F5344CB8AC3E}">
        <p14:creationId xmlns:p14="http://schemas.microsoft.com/office/powerpoint/2010/main" val="4655970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539552" y="332656"/>
            <a:ext cx="7340612" cy="5544616"/>
          </a:xfrm>
          <a:prstGeom prst="rect">
            <a:avLst/>
          </a:prstGeom>
        </p:spPr>
      </p:pic>
      <p:sp>
        <p:nvSpPr>
          <p:cNvPr id="5" name="Rectangle 4"/>
          <p:cNvSpPr/>
          <p:nvPr/>
        </p:nvSpPr>
        <p:spPr>
          <a:xfrm>
            <a:off x="530432" y="6093296"/>
            <a:ext cx="6705864" cy="430887"/>
          </a:xfrm>
          <a:prstGeom prst="rect">
            <a:avLst/>
          </a:prstGeom>
        </p:spPr>
        <p:txBody>
          <a:bodyPr wrap="square">
            <a:spAutoFit/>
          </a:bodyPr>
          <a:lstStyle/>
          <a:p>
            <a:r>
              <a:rPr lang="en-GB" sz="1100" dirty="0"/>
              <a:t>https://www.gov.uk/government/uploads/system/uploads/attachment_data/file/616966/trade-union-membership-statistical-bulletin-2016-rev.pdf</a:t>
            </a:r>
          </a:p>
        </p:txBody>
      </p:sp>
    </p:spTree>
    <p:extLst>
      <p:ext uri="{BB962C8B-B14F-4D97-AF65-F5344CB8AC3E}">
        <p14:creationId xmlns:p14="http://schemas.microsoft.com/office/powerpoint/2010/main" val="2673456890"/>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a:xfrm>
            <a:off x="234156" y="241112"/>
            <a:ext cx="8229600" cy="1143000"/>
          </a:xfrm>
        </p:spPr>
        <p:txBody>
          <a:bodyPr/>
          <a:lstStyle/>
          <a:p>
            <a:pPr algn="l" eaLnBrk="1" hangingPunct="1"/>
            <a:r>
              <a:rPr lang="en-GB" altLang="en-US" sz="3200" dirty="0" smtClean="0"/>
              <a:t>Voice in non-union firms</a:t>
            </a:r>
          </a:p>
        </p:txBody>
      </p:sp>
      <p:sp>
        <p:nvSpPr>
          <p:cNvPr id="41987" name="Content Placeholder 2"/>
          <p:cNvSpPr>
            <a:spLocks noGrp="1"/>
          </p:cNvSpPr>
          <p:nvPr>
            <p:ph idx="1"/>
          </p:nvPr>
        </p:nvSpPr>
        <p:spPr>
          <a:xfrm>
            <a:off x="539750" y="1376363"/>
            <a:ext cx="7618413" cy="4835525"/>
          </a:xfrm>
        </p:spPr>
        <p:txBody>
          <a:bodyPr/>
          <a:lstStyle/>
          <a:p>
            <a:pPr eaLnBrk="1" hangingPunct="1"/>
            <a:r>
              <a:rPr lang="en-GB" altLang="en-US" sz="2000" dirty="0" smtClean="0"/>
              <a:t>Non-union firms are the norm in a wide range of contexts.</a:t>
            </a:r>
          </a:p>
          <a:p>
            <a:pPr eaLnBrk="1" hangingPunct="1"/>
            <a:endParaRPr lang="en-GB" altLang="en-US" sz="2000" dirty="0" smtClean="0"/>
          </a:p>
          <a:p>
            <a:pPr eaLnBrk="1" hangingPunct="1"/>
            <a:r>
              <a:rPr lang="en-GB" altLang="en-US" sz="2000" dirty="0" smtClean="0"/>
              <a:t>Apparent harmony and silence may mask deep-seated resentments, low-key but damaging resistance by employees or, indeed, terminal organisational decay.</a:t>
            </a:r>
          </a:p>
          <a:p>
            <a:pPr eaLnBrk="1" hangingPunct="1"/>
            <a:endParaRPr lang="en-GB" altLang="en-US" sz="2000" dirty="0" smtClean="0"/>
          </a:p>
          <a:p>
            <a:pPr eaLnBrk="1" hangingPunct="1"/>
            <a:r>
              <a:rPr lang="en-GB" altLang="en-US" sz="2000" dirty="0" smtClean="0"/>
              <a:t>There has been a growing recognition of the need for alternative mechanisms for representing employees where unions are absent (</a:t>
            </a:r>
            <a:r>
              <a:rPr lang="en-GB" altLang="en-US" sz="2000" dirty="0" err="1" smtClean="0"/>
              <a:t>Taras</a:t>
            </a:r>
            <a:r>
              <a:rPr lang="en-GB" altLang="en-US" sz="2000" dirty="0" smtClean="0"/>
              <a:t> and Kaufman 2006: 3). However, such arrangements are typically confined to a single firm/organisation, as adverse to collective bargaining, which may encompass entire industries.   </a:t>
            </a:r>
          </a:p>
          <a:p>
            <a:pPr eaLnBrk="1" hangingPunct="1"/>
            <a:endParaRPr lang="en-GB" altLang="en-US" sz="2000" dirty="0" smtClean="0"/>
          </a:p>
        </p:txBody>
      </p:sp>
      <p:sp>
        <p:nvSpPr>
          <p:cNvPr id="41988"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tx1"/>
                </a:solidFill>
                <a:latin typeface="Arial" panose="020B0604020202020204" pitchFamily="34" charset="0"/>
              </a:defRPr>
            </a:lvl1pPr>
            <a:lvl2pPr marL="742950" indent="-285750" eaLnBrk="0" hangingPunct="0">
              <a:defRPr b="1">
                <a:solidFill>
                  <a:schemeClr val="tx1"/>
                </a:solidFill>
                <a:latin typeface="Arial" panose="020B0604020202020204" pitchFamily="34" charset="0"/>
              </a:defRPr>
            </a:lvl2pPr>
            <a:lvl3pPr marL="1143000" indent="-228600" eaLnBrk="0" hangingPunct="0">
              <a:defRPr b="1">
                <a:solidFill>
                  <a:schemeClr val="tx1"/>
                </a:solidFill>
                <a:latin typeface="Arial" panose="020B0604020202020204" pitchFamily="34" charset="0"/>
              </a:defRPr>
            </a:lvl3pPr>
            <a:lvl4pPr marL="1600200" indent="-228600" eaLnBrk="0" hangingPunct="0">
              <a:defRPr b="1">
                <a:solidFill>
                  <a:schemeClr val="tx1"/>
                </a:solidFill>
                <a:latin typeface="Arial" panose="020B0604020202020204" pitchFamily="34" charset="0"/>
              </a:defRPr>
            </a:lvl4pPr>
            <a:lvl5pPr marL="2057400" indent="-228600" eaLnBrk="0" hangingPunct="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eaLnBrk="1" hangingPunct="1"/>
            <a:fld id="{C1825BA0-3F91-4FA9-B86A-92092584C31B}" type="slidenum">
              <a:rPr lang="en-US" altLang="en-US">
                <a:solidFill>
                  <a:srgbClr val="283D88"/>
                </a:solidFill>
              </a:rPr>
              <a:pPr eaLnBrk="1" hangingPunct="1"/>
              <a:t>46</a:t>
            </a:fld>
            <a:endParaRPr lang="en-US" altLang="en-US">
              <a:solidFill>
                <a:srgbClr val="283D88"/>
              </a:solidFill>
            </a:endParaRPr>
          </a:p>
        </p:txBody>
      </p:sp>
    </p:spTree>
    <p:extLst>
      <p:ext uri="{BB962C8B-B14F-4D97-AF65-F5344CB8AC3E}">
        <p14:creationId xmlns:p14="http://schemas.microsoft.com/office/powerpoint/2010/main" val="333408549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3895" y="1412776"/>
            <a:ext cx="8229600" cy="4525963"/>
          </a:xfrm>
        </p:spPr>
        <p:txBody>
          <a:bodyPr/>
          <a:lstStyle/>
          <a:p>
            <a:pPr>
              <a:buFont typeface="Wingdings" panose="05000000000000000000" pitchFamily="2" charset="2"/>
              <a:buChar char="§"/>
            </a:pPr>
            <a:r>
              <a:rPr lang="en-GB" sz="2400" dirty="0"/>
              <a:t>Representatives of employee </a:t>
            </a:r>
            <a:r>
              <a:rPr lang="en-GB" sz="2400" dirty="0" smtClean="0"/>
              <a:t>safety</a:t>
            </a:r>
          </a:p>
          <a:p>
            <a:pPr>
              <a:buFont typeface="Wingdings" panose="05000000000000000000" pitchFamily="2" charset="2"/>
              <a:buChar char="§"/>
            </a:pPr>
            <a:r>
              <a:rPr lang="en-GB" sz="2400" dirty="0"/>
              <a:t>Information and consultation </a:t>
            </a:r>
            <a:r>
              <a:rPr lang="en-GB" sz="2400" dirty="0" smtClean="0"/>
              <a:t>representatives</a:t>
            </a:r>
          </a:p>
          <a:p>
            <a:pPr>
              <a:buFont typeface="Wingdings" panose="05000000000000000000" pitchFamily="2" charset="2"/>
              <a:buChar char="§"/>
            </a:pPr>
            <a:r>
              <a:rPr lang="en-GB" sz="2400" dirty="0"/>
              <a:t>European consultative </a:t>
            </a:r>
            <a:r>
              <a:rPr lang="en-GB" sz="2400" dirty="0" smtClean="0"/>
              <a:t>bodies </a:t>
            </a:r>
          </a:p>
          <a:p>
            <a:pPr>
              <a:buFont typeface="Wingdings" panose="05000000000000000000" pitchFamily="2" charset="2"/>
              <a:buChar char="§"/>
            </a:pPr>
            <a:r>
              <a:rPr lang="en-GB" sz="2400" dirty="0"/>
              <a:t>Pension </a:t>
            </a:r>
            <a:r>
              <a:rPr lang="en-GB" sz="2400" dirty="0" smtClean="0"/>
              <a:t>representatives</a:t>
            </a:r>
          </a:p>
          <a:p>
            <a:pPr>
              <a:buFont typeface="Wingdings" panose="05000000000000000000" pitchFamily="2" charset="2"/>
              <a:buChar char="§"/>
            </a:pPr>
            <a:r>
              <a:rPr lang="en-GB" sz="2400" dirty="0"/>
              <a:t>‘TUPE’ </a:t>
            </a:r>
            <a:r>
              <a:rPr lang="en-GB" sz="2400" dirty="0" smtClean="0"/>
              <a:t>representatives</a:t>
            </a:r>
          </a:p>
          <a:p>
            <a:pPr>
              <a:buFont typeface="Wingdings" panose="05000000000000000000" pitchFamily="2" charset="2"/>
              <a:buChar char="§"/>
            </a:pPr>
            <a:r>
              <a:rPr lang="en-GB" sz="2400" dirty="0"/>
              <a:t>Collective </a:t>
            </a:r>
            <a:r>
              <a:rPr lang="en-GB" sz="2400" dirty="0" smtClean="0"/>
              <a:t>redundancy</a:t>
            </a:r>
          </a:p>
          <a:p>
            <a:pPr>
              <a:buFont typeface="Wingdings" panose="05000000000000000000" pitchFamily="2" charset="2"/>
              <a:buChar char="§"/>
            </a:pPr>
            <a:r>
              <a:rPr lang="en-GB" sz="2400" dirty="0"/>
              <a:t>Workforce agreement </a:t>
            </a:r>
            <a:r>
              <a:rPr lang="en-GB" sz="2400" dirty="0" smtClean="0"/>
              <a:t>representative</a:t>
            </a:r>
            <a:endParaRPr lang="en-GB" sz="2400" dirty="0" smtClean="0">
              <a:hlinkClick r:id="rId2"/>
            </a:endParaRPr>
          </a:p>
          <a:p>
            <a:pPr>
              <a:buFont typeface="Wingdings" panose="05000000000000000000" pitchFamily="2" charset="2"/>
              <a:buChar char="§"/>
            </a:pPr>
            <a:endParaRPr lang="en-GB" sz="2400" dirty="0">
              <a:hlinkClick r:id="rId2"/>
            </a:endParaRPr>
          </a:p>
          <a:p>
            <a:pPr marL="0" indent="0">
              <a:buNone/>
            </a:pPr>
            <a:r>
              <a:rPr lang="en-GB" sz="2400" dirty="0" smtClean="0">
                <a:hlinkClick r:id="rId2"/>
              </a:rPr>
              <a:t>See  on </a:t>
            </a:r>
            <a:r>
              <a:rPr lang="en-GB" sz="2400" dirty="0" err="1" smtClean="0">
                <a:hlinkClick r:id="rId2"/>
              </a:rPr>
              <a:t>moodle</a:t>
            </a:r>
            <a:endParaRPr lang="en-GB" sz="2400" dirty="0" smtClean="0">
              <a:hlinkClick r:id="rId2"/>
            </a:endParaRPr>
          </a:p>
          <a:p>
            <a:pPr marL="0" indent="0">
              <a:buNone/>
            </a:pPr>
            <a:r>
              <a:rPr lang="en-GB" sz="2400" dirty="0">
                <a:hlinkClick r:id="rId2"/>
              </a:rPr>
              <a:t>http://m.acas.org.uk/media/pdf/9/o/Non-union-representation-in-the-workplace-advisory-booklet.pdf</a:t>
            </a:r>
          </a:p>
        </p:txBody>
      </p:sp>
      <p:sp>
        <p:nvSpPr>
          <p:cNvPr id="4" name="Rectangle 3"/>
          <p:cNvSpPr/>
          <p:nvPr/>
        </p:nvSpPr>
        <p:spPr>
          <a:xfrm>
            <a:off x="457200" y="300607"/>
            <a:ext cx="4685513" cy="584775"/>
          </a:xfrm>
          <a:prstGeom prst="rect">
            <a:avLst/>
          </a:prstGeom>
        </p:spPr>
        <p:txBody>
          <a:bodyPr wrap="none">
            <a:spAutoFit/>
          </a:bodyPr>
          <a:lstStyle/>
          <a:p>
            <a:r>
              <a:rPr lang="en-GB" sz="3200" dirty="0">
                <a:latin typeface="+mn-lt"/>
              </a:rPr>
              <a:t>Non union Representatives</a:t>
            </a:r>
          </a:p>
        </p:txBody>
      </p:sp>
    </p:spTree>
    <p:extLst>
      <p:ext uri="{BB962C8B-B14F-4D97-AF65-F5344CB8AC3E}">
        <p14:creationId xmlns:p14="http://schemas.microsoft.com/office/powerpoint/2010/main" val="385959655"/>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196752"/>
            <a:ext cx="8280920" cy="5324535"/>
          </a:xfrm>
          <a:prstGeom prst="rect">
            <a:avLst/>
          </a:prstGeom>
        </p:spPr>
        <p:txBody>
          <a:bodyPr wrap="square">
            <a:spAutoFit/>
          </a:bodyPr>
          <a:lstStyle/>
          <a:p>
            <a:pPr>
              <a:buFont typeface="Arial" panose="020B0604020202020204" pitchFamily="34" charset="0"/>
              <a:buChar char="•"/>
            </a:pPr>
            <a:r>
              <a:rPr lang="en-GB" sz="2000" b="1" dirty="0" smtClean="0">
                <a:solidFill>
                  <a:srgbClr val="58595B"/>
                </a:solidFill>
                <a:latin typeface="+mn-lt"/>
              </a:rPr>
              <a:t> Leadership</a:t>
            </a:r>
            <a:r>
              <a:rPr lang="en-GB" sz="2000" dirty="0">
                <a:solidFill>
                  <a:srgbClr val="58595B"/>
                </a:solidFill>
                <a:latin typeface="+mn-lt"/>
              </a:rPr>
              <a:t> - without active commitment from the top, initiatives will not succeed. Managers at all levels need to lead by example for employee voice to become part of the organisation’s culture, while employee representatives (whether union officials or others) must also be effective leaders of those they represent </a:t>
            </a:r>
            <a:endParaRPr lang="en-GB" sz="2000" dirty="0" smtClean="0">
              <a:solidFill>
                <a:srgbClr val="58595B"/>
              </a:solidFill>
              <a:latin typeface="+mn-lt"/>
            </a:endParaRPr>
          </a:p>
          <a:p>
            <a:pPr>
              <a:buFont typeface="Arial" panose="020B0604020202020204" pitchFamily="34" charset="0"/>
              <a:buChar char="•"/>
            </a:pPr>
            <a:endParaRPr lang="en-GB" sz="2000" dirty="0" smtClean="0">
              <a:solidFill>
                <a:srgbClr val="58595B"/>
              </a:solidFill>
              <a:latin typeface="+mn-lt"/>
            </a:endParaRPr>
          </a:p>
          <a:p>
            <a:pPr>
              <a:buFont typeface="Arial" panose="020B0604020202020204" pitchFamily="34" charset="0"/>
              <a:buChar char="•"/>
            </a:pPr>
            <a:r>
              <a:rPr lang="en-GB" sz="2000" dirty="0">
                <a:solidFill>
                  <a:srgbClr val="58595B"/>
                </a:solidFill>
                <a:latin typeface="+mn-lt"/>
              </a:rPr>
              <a:t> </a:t>
            </a:r>
            <a:r>
              <a:rPr lang="en-GB" sz="2000" b="1" dirty="0" smtClean="0">
                <a:solidFill>
                  <a:srgbClr val="58595B"/>
                </a:solidFill>
                <a:latin typeface="+mn-lt"/>
              </a:rPr>
              <a:t>Training</a:t>
            </a:r>
            <a:r>
              <a:rPr lang="en-GB" sz="2000" dirty="0">
                <a:solidFill>
                  <a:srgbClr val="58595B"/>
                </a:solidFill>
                <a:latin typeface="+mn-lt"/>
              </a:rPr>
              <a:t> - managers used to a top-down hierarchical style of communication may find it difficult to adapt to a more open way of doing things and may need to be trained in communication skills. Similarly, employee representatives can benefit from training to shift from an often reactive, adversarial mode of communication (as in negotiation) to a more proactive style focusing on mutual gains</a:t>
            </a:r>
            <a:r>
              <a:rPr lang="en-GB" sz="2000" dirty="0" smtClean="0">
                <a:solidFill>
                  <a:srgbClr val="58595B"/>
                </a:solidFill>
                <a:latin typeface="+mn-lt"/>
              </a:rPr>
              <a:t>.</a:t>
            </a:r>
          </a:p>
          <a:p>
            <a:pPr>
              <a:buFont typeface="Arial" panose="020B0604020202020204" pitchFamily="34" charset="0"/>
              <a:buChar char="•"/>
            </a:pPr>
            <a:endParaRPr lang="en-GB" sz="2000" dirty="0">
              <a:solidFill>
                <a:srgbClr val="58595B"/>
              </a:solidFill>
              <a:latin typeface="+mn-lt"/>
            </a:endParaRPr>
          </a:p>
          <a:p>
            <a:pPr>
              <a:buFont typeface="Arial" panose="020B0604020202020204" pitchFamily="34" charset="0"/>
              <a:buChar char="•"/>
            </a:pPr>
            <a:r>
              <a:rPr lang="en-GB" sz="2000" dirty="0" smtClean="0">
                <a:solidFill>
                  <a:srgbClr val="58595B"/>
                </a:solidFill>
                <a:latin typeface="+mn-lt"/>
              </a:rPr>
              <a:t> </a:t>
            </a:r>
            <a:r>
              <a:rPr lang="en-GB" sz="2000" b="1" dirty="0" smtClean="0">
                <a:solidFill>
                  <a:srgbClr val="58595B"/>
                </a:solidFill>
                <a:latin typeface="+mn-lt"/>
              </a:rPr>
              <a:t>Trust </a:t>
            </a:r>
            <a:r>
              <a:rPr lang="en-GB" sz="2000" b="1" dirty="0">
                <a:solidFill>
                  <a:srgbClr val="58595B"/>
                </a:solidFill>
                <a:latin typeface="+mn-lt"/>
              </a:rPr>
              <a:t>and openness</a:t>
            </a:r>
            <a:r>
              <a:rPr lang="en-GB" sz="2000" dirty="0">
                <a:solidFill>
                  <a:srgbClr val="58595B"/>
                </a:solidFill>
                <a:latin typeface="+mn-lt"/>
              </a:rPr>
              <a:t> - honesty in communications, even when messages may not be palatable, is important for building trust, which in turn is necessary for employees to voice their views. Breaking a commitment to openness can very quickly break trust which has built up over a long time</a:t>
            </a:r>
            <a:r>
              <a:rPr lang="en-GB" b="1" dirty="0">
                <a:solidFill>
                  <a:srgbClr val="58595B"/>
                </a:solidFill>
                <a:latin typeface="Open Sans"/>
              </a:rPr>
              <a:t>.</a:t>
            </a:r>
            <a:endParaRPr lang="en-GB" b="1" i="0" dirty="0">
              <a:solidFill>
                <a:srgbClr val="58595B"/>
              </a:solidFill>
              <a:effectLst/>
              <a:latin typeface="Open Sans"/>
            </a:endParaRPr>
          </a:p>
        </p:txBody>
      </p:sp>
      <p:sp>
        <p:nvSpPr>
          <p:cNvPr id="3" name="Rectangle 2"/>
          <p:cNvSpPr/>
          <p:nvPr/>
        </p:nvSpPr>
        <p:spPr>
          <a:xfrm>
            <a:off x="179512" y="332656"/>
            <a:ext cx="9577064" cy="584775"/>
          </a:xfrm>
          <a:prstGeom prst="rect">
            <a:avLst/>
          </a:prstGeom>
        </p:spPr>
        <p:txBody>
          <a:bodyPr wrap="square">
            <a:spAutoFit/>
          </a:bodyPr>
          <a:lstStyle/>
          <a:p>
            <a:r>
              <a:rPr lang="en-GB" sz="3200" dirty="0">
                <a:solidFill>
                  <a:srgbClr val="58595B"/>
                </a:solidFill>
                <a:latin typeface="+mn-lt"/>
              </a:rPr>
              <a:t>Success </a:t>
            </a:r>
            <a:r>
              <a:rPr lang="en-GB" sz="3200" dirty="0" smtClean="0">
                <a:solidFill>
                  <a:srgbClr val="58595B"/>
                </a:solidFill>
                <a:latin typeface="+mn-lt"/>
              </a:rPr>
              <a:t>factors that </a:t>
            </a:r>
            <a:r>
              <a:rPr lang="en-GB" sz="3200" dirty="0">
                <a:solidFill>
                  <a:srgbClr val="58595B"/>
                </a:solidFill>
                <a:latin typeface="+mn-lt"/>
              </a:rPr>
              <a:t>make for effective </a:t>
            </a:r>
            <a:r>
              <a:rPr lang="en-GB" sz="3200" dirty="0" smtClean="0">
                <a:solidFill>
                  <a:srgbClr val="58595B"/>
                </a:solidFill>
                <a:latin typeface="+mn-lt"/>
              </a:rPr>
              <a:t>EV</a:t>
            </a:r>
            <a:endParaRPr lang="en-GB" sz="3200" dirty="0">
              <a:latin typeface="+mn-lt"/>
            </a:endParaRPr>
          </a:p>
        </p:txBody>
      </p:sp>
    </p:spTree>
    <p:extLst>
      <p:ext uri="{BB962C8B-B14F-4D97-AF65-F5344CB8AC3E}">
        <p14:creationId xmlns:p14="http://schemas.microsoft.com/office/powerpoint/2010/main" val="1462057596"/>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60648"/>
            <a:ext cx="8229600" cy="1143000"/>
          </a:xfrm>
        </p:spPr>
        <p:txBody>
          <a:bodyPr/>
          <a:lstStyle/>
          <a:p>
            <a:pPr algn="l"/>
            <a:r>
              <a:rPr lang="en-GB" sz="3200" dirty="0" smtClean="0"/>
              <a:t>Issues &amp; considerations</a:t>
            </a:r>
            <a:endParaRPr lang="en-GB" sz="3200" dirty="0"/>
          </a:p>
        </p:txBody>
      </p:sp>
      <p:sp>
        <p:nvSpPr>
          <p:cNvPr id="3" name="Content Placeholder 2"/>
          <p:cNvSpPr>
            <a:spLocks noGrp="1"/>
          </p:cNvSpPr>
          <p:nvPr>
            <p:ph idx="1"/>
          </p:nvPr>
        </p:nvSpPr>
        <p:spPr/>
        <p:txBody>
          <a:bodyPr>
            <a:normAutofit fontScale="70000" lnSpcReduction="20000"/>
          </a:bodyPr>
          <a:lstStyle/>
          <a:p>
            <a:pPr>
              <a:buFont typeface="Wingdings" panose="05000000000000000000" pitchFamily="2" charset="2"/>
              <a:buChar char="§"/>
            </a:pPr>
            <a:r>
              <a:rPr lang="en-GB" dirty="0"/>
              <a:t>Measurement of the effectiveness of employee voice is difficult because it is hard to separate the impact of ‘voice mechanisms’ from that of other </a:t>
            </a:r>
            <a:r>
              <a:rPr lang="en-GB" dirty="0" smtClean="0"/>
              <a:t>factors</a:t>
            </a:r>
          </a:p>
          <a:p>
            <a:pPr>
              <a:buFont typeface="Wingdings" panose="05000000000000000000" pitchFamily="2" charset="2"/>
              <a:buChar char="§"/>
            </a:pPr>
            <a:r>
              <a:rPr lang="en-GB" dirty="0" smtClean="0"/>
              <a:t>A </a:t>
            </a:r>
            <a:r>
              <a:rPr lang="en-GB" dirty="0"/>
              <a:t>range of mechanisms </a:t>
            </a:r>
            <a:r>
              <a:rPr lang="en-GB" dirty="0" smtClean="0"/>
              <a:t>need </a:t>
            </a:r>
            <a:r>
              <a:rPr lang="en-GB" dirty="0"/>
              <a:t>to be </a:t>
            </a:r>
            <a:r>
              <a:rPr lang="en-GB" dirty="0" smtClean="0"/>
              <a:t>used</a:t>
            </a:r>
          </a:p>
          <a:p>
            <a:pPr>
              <a:buFont typeface="Wingdings" panose="05000000000000000000" pitchFamily="2" charset="2"/>
              <a:buChar char="§"/>
            </a:pPr>
            <a:r>
              <a:rPr lang="en-GB" dirty="0" smtClean="0"/>
              <a:t>Success </a:t>
            </a:r>
            <a:r>
              <a:rPr lang="en-GB" dirty="0"/>
              <a:t>may be limited unless there is leadership at all levels (including employees), and openness and honesty exist as part of the organisational </a:t>
            </a:r>
            <a:r>
              <a:rPr lang="en-GB" dirty="0" smtClean="0"/>
              <a:t>culture</a:t>
            </a:r>
          </a:p>
          <a:p>
            <a:pPr>
              <a:buFont typeface="Wingdings" panose="05000000000000000000" pitchFamily="2" charset="2"/>
              <a:buChar char="§"/>
            </a:pPr>
            <a:r>
              <a:rPr lang="en-GB" dirty="0"/>
              <a:t>E</a:t>
            </a:r>
            <a:r>
              <a:rPr lang="en-GB" dirty="0" smtClean="0"/>
              <a:t>ffective </a:t>
            </a:r>
            <a:r>
              <a:rPr lang="en-GB" dirty="0"/>
              <a:t>two-way dialogue, and particularly employees’ ability to feed views upwards, is clearly crucial to a healthy employee relations </a:t>
            </a:r>
            <a:r>
              <a:rPr lang="en-GB" dirty="0" smtClean="0"/>
              <a:t>climate</a:t>
            </a:r>
          </a:p>
          <a:p>
            <a:pPr>
              <a:buFont typeface="Wingdings" panose="05000000000000000000" pitchFamily="2" charset="2"/>
              <a:buChar char="§"/>
            </a:pPr>
            <a:r>
              <a:rPr lang="en-GB" dirty="0" smtClean="0"/>
              <a:t>Employers need to pay attention to the quality of ‘voice’ across the organisation not just the process</a:t>
            </a:r>
          </a:p>
          <a:p>
            <a:pPr>
              <a:buFont typeface="Wingdings" panose="05000000000000000000" pitchFamily="2" charset="2"/>
              <a:buChar char="§"/>
            </a:pPr>
            <a:r>
              <a:rPr lang="en-GB" dirty="0" smtClean="0"/>
              <a:t>MacLeod </a:t>
            </a:r>
            <a:r>
              <a:rPr lang="en-GB" dirty="0"/>
              <a:t>review of employee engagement has identified voice as one of the four key drivers of an engaged workforce.</a:t>
            </a:r>
          </a:p>
        </p:txBody>
      </p:sp>
    </p:spTree>
    <p:extLst>
      <p:ext uri="{BB962C8B-B14F-4D97-AF65-F5344CB8AC3E}">
        <p14:creationId xmlns:p14="http://schemas.microsoft.com/office/powerpoint/2010/main" val="2850385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Content Placeholder 1"/>
          <p:cNvSpPr>
            <a:spLocks noGrp="1"/>
          </p:cNvSpPr>
          <p:nvPr>
            <p:ph idx="1"/>
          </p:nvPr>
        </p:nvSpPr>
        <p:spPr/>
        <p:txBody>
          <a:bodyPr/>
          <a:lstStyle/>
          <a:p>
            <a:r>
              <a:rPr lang="en-GB" altLang="en-US" sz="2400" dirty="0" smtClean="0"/>
              <a:t>Leadership</a:t>
            </a:r>
          </a:p>
          <a:p>
            <a:r>
              <a:rPr lang="en-GB" altLang="en-US" sz="2400" dirty="0" smtClean="0"/>
              <a:t>Engaging Managers</a:t>
            </a:r>
          </a:p>
          <a:p>
            <a:r>
              <a:rPr lang="en-GB" altLang="en-US" sz="2400" u="sng" dirty="0" smtClean="0">
                <a:solidFill>
                  <a:srgbClr val="0070C0"/>
                </a:solidFill>
              </a:rPr>
              <a:t>Employee Voice</a:t>
            </a:r>
          </a:p>
          <a:p>
            <a:r>
              <a:rPr lang="en-GB" altLang="en-US" sz="2400" dirty="0" smtClean="0"/>
              <a:t>Management Integrity</a:t>
            </a:r>
          </a:p>
        </p:txBody>
      </p:sp>
      <p:sp>
        <p:nvSpPr>
          <p:cNvPr id="3" name="Title 2"/>
          <p:cNvSpPr>
            <a:spLocks noGrp="1"/>
          </p:cNvSpPr>
          <p:nvPr>
            <p:ph type="title"/>
          </p:nvPr>
        </p:nvSpPr>
        <p:spPr>
          <a:xfrm>
            <a:off x="251520" y="217053"/>
            <a:ext cx="8229600" cy="1143000"/>
          </a:xfrm>
        </p:spPr>
        <p:txBody>
          <a:bodyPr>
            <a:normAutofit/>
          </a:bodyPr>
          <a:lstStyle/>
          <a:p>
            <a:pPr algn="l">
              <a:defRPr/>
            </a:pPr>
            <a:r>
              <a:rPr lang="en-GB" sz="3200" dirty="0" smtClean="0"/>
              <a:t>Key enablers to high performance</a:t>
            </a:r>
            <a:endParaRPr lang="en-GB" sz="3200" dirty="0"/>
          </a:p>
        </p:txBody>
      </p:sp>
      <p:pic>
        <p:nvPicPr>
          <p:cNvPr id="32772" name="Picture 2" descr="See full size image">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59363" y="1357313"/>
            <a:ext cx="2679700" cy="214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2286000" y="4179033"/>
            <a:ext cx="4572000" cy="2308324"/>
          </a:xfrm>
          <a:prstGeom prst="rect">
            <a:avLst/>
          </a:prstGeom>
        </p:spPr>
        <p:txBody>
          <a:bodyPr>
            <a:spAutoFit/>
          </a:bodyPr>
          <a:lstStyle/>
          <a:p>
            <a:r>
              <a:rPr lang="en-GB" dirty="0"/>
              <a:t>Employee engagement link.  Macleod and Clarke (2009) research key driver for employee engagement</a:t>
            </a:r>
            <a:r>
              <a:rPr lang="en-GB" dirty="0" smtClean="0"/>
              <a:t>.</a:t>
            </a:r>
          </a:p>
          <a:p>
            <a:endParaRPr lang="en-GB" dirty="0"/>
          </a:p>
          <a:p>
            <a:r>
              <a:rPr lang="en-GB" dirty="0"/>
              <a:t>A literature review looking at the links between employee participation, company performance and the quality of working </a:t>
            </a:r>
            <a:r>
              <a:rPr lang="en-GB" dirty="0" smtClean="0"/>
              <a:t>life</a:t>
            </a:r>
          </a:p>
          <a:p>
            <a:r>
              <a:rPr lang="en-GB" dirty="0" smtClean="0"/>
              <a:t>(on </a:t>
            </a:r>
            <a:r>
              <a:rPr lang="en-GB" dirty="0" err="1" smtClean="0"/>
              <a:t>moodle</a:t>
            </a:r>
            <a:r>
              <a:rPr lang="en-GB" dirty="0"/>
              <a:t>)</a:t>
            </a:r>
          </a:p>
        </p:txBody>
      </p:sp>
    </p:spTree>
    <p:extLst>
      <p:ext uri="{BB962C8B-B14F-4D97-AF65-F5344CB8AC3E}">
        <p14:creationId xmlns:p14="http://schemas.microsoft.com/office/powerpoint/2010/main" val="4129342039"/>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p:txBody>
          <a:bodyPr/>
          <a:lstStyle/>
          <a:p>
            <a:endParaRPr lang="en-GB"/>
          </a:p>
        </p:txBody>
      </p:sp>
      <p:pic>
        <p:nvPicPr>
          <p:cNvPr id="5" name="Picture 4"/>
          <p:cNvPicPr>
            <a:picLocks noChangeAspect="1"/>
          </p:cNvPicPr>
          <p:nvPr/>
        </p:nvPicPr>
        <p:blipFill>
          <a:blip r:embed="rId2"/>
          <a:stretch>
            <a:fillRect/>
          </a:stretch>
        </p:blipFill>
        <p:spPr>
          <a:xfrm>
            <a:off x="179511" y="1417638"/>
            <a:ext cx="8784977" cy="4392488"/>
          </a:xfrm>
          <a:prstGeom prst="rect">
            <a:avLst/>
          </a:prstGeom>
        </p:spPr>
      </p:pic>
    </p:spTree>
    <p:extLst>
      <p:ext uri="{BB962C8B-B14F-4D97-AF65-F5344CB8AC3E}">
        <p14:creationId xmlns:p14="http://schemas.microsoft.com/office/powerpoint/2010/main" val="1479416781"/>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a:solidFill>
                  <a:schemeClr val="tx1"/>
                </a:solidFill>
                <a:latin typeface="Arial" panose="020B0604020202020204" pitchFamily="34" charset="0"/>
              </a:defRPr>
            </a:lvl1pPr>
            <a:lvl2pPr marL="742950" indent="-285750" eaLnBrk="0" hangingPunct="0">
              <a:defRPr b="1">
                <a:solidFill>
                  <a:schemeClr val="tx1"/>
                </a:solidFill>
                <a:latin typeface="Arial" panose="020B0604020202020204" pitchFamily="34" charset="0"/>
              </a:defRPr>
            </a:lvl2pPr>
            <a:lvl3pPr marL="1143000" indent="-228600" eaLnBrk="0" hangingPunct="0">
              <a:defRPr b="1">
                <a:solidFill>
                  <a:schemeClr val="tx1"/>
                </a:solidFill>
                <a:latin typeface="Arial" panose="020B0604020202020204" pitchFamily="34" charset="0"/>
              </a:defRPr>
            </a:lvl3pPr>
            <a:lvl4pPr marL="1600200" indent="-228600" eaLnBrk="0" hangingPunct="0">
              <a:defRPr b="1">
                <a:solidFill>
                  <a:schemeClr val="tx1"/>
                </a:solidFill>
                <a:latin typeface="Arial" panose="020B0604020202020204" pitchFamily="34" charset="0"/>
              </a:defRPr>
            </a:lvl4pPr>
            <a:lvl5pPr marL="2057400" indent="-228600" eaLnBrk="0" hangingPunct="0">
              <a:defRPr b="1">
                <a:solidFill>
                  <a:schemeClr val="tx1"/>
                </a:solidFill>
                <a:latin typeface="Arial" panose="020B0604020202020204" pitchFamily="34" charset="0"/>
              </a:defRPr>
            </a:lvl5pPr>
            <a:lvl6pPr marL="2514600" indent="-228600" eaLnBrk="0" fontAlgn="base" hangingPunct="0">
              <a:spcBef>
                <a:spcPct val="0"/>
              </a:spcBef>
              <a:spcAft>
                <a:spcPct val="0"/>
              </a:spcAft>
              <a:defRPr b="1">
                <a:solidFill>
                  <a:schemeClr val="tx1"/>
                </a:solidFill>
                <a:latin typeface="Arial" panose="020B0604020202020204" pitchFamily="34" charset="0"/>
              </a:defRPr>
            </a:lvl6pPr>
            <a:lvl7pPr marL="2971800" indent="-228600" eaLnBrk="0" fontAlgn="base" hangingPunct="0">
              <a:spcBef>
                <a:spcPct val="0"/>
              </a:spcBef>
              <a:spcAft>
                <a:spcPct val="0"/>
              </a:spcAft>
              <a:defRPr b="1">
                <a:solidFill>
                  <a:schemeClr val="tx1"/>
                </a:solidFill>
                <a:latin typeface="Arial" panose="020B0604020202020204" pitchFamily="34" charset="0"/>
              </a:defRPr>
            </a:lvl7pPr>
            <a:lvl8pPr marL="3429000" indent="-228600" eaLnBrk="0" fontAlgn="base" hangingPunct="0">
              <a:spcBef>
                <a:spcPct val="0"/>
              </a:spcBef>
              <a:spcAft>
                <a:spcPct val="0"/>
              </a:spcAft>
              <a:defRPr b="1">
                <a:solidFill>
                  <a:schemeClr val="tx1"/>
                </a:solidFill>
                <a:latin typeface="Arial" panose="020B0604020202020204" pitchFamily="34" charset="0"/>
              </a:defRPr>
            </a:lvl8pPr>
            <a:lvl9pPr marL="3886200" indent="-228600" eaLnBrk="0" fontAlgn="base" hangingPunct="0">
              <a:spcBef>
                <a:spcPct val="0"/>
              </a:spcBef>
              <a:spcAft>
                <a:spcPct val="0"/>
              </a:spcAft>
              <a:defRPr b="1">
                <a:solidFill>
                  <a:schemeClr val="tx1"/>
                </a:solidFill>
                <a:latin typeface="Arial" panose="020B0604020202020204" pitchFamily="34" charset="0"/>
              </a:defRPr>
            </a:lvl9pPr>
          </a:lstStyle>
          <a:p>
            <a:pPr eaLnBrk="1" hangingPunct="1"/>
            <a:fld id="{1D707B51-8DBA-4BBA-958B-8C736F17E6F3}" type="slidenum">
              <a:rPr lang="en-US" altLang="en-US">
                <a:solidFill>
                  <a:srgbClr val="283D88"/>
                </a:solidFill>
              </a:rPr>
              <a:pPr eaLnBrk="1" hangingPunct="1"/>
              <a:t>52</a:t>
            </a:fld>
            <a:endParaRPr lang="en-US" altLang="en-US">
              <a:solidFill>
                <a:srgbClr val="283D88"/>
              </a:solidFill>
            </a:endParaRPr>
          </a:p>
        </p:txBody>
      </p:sp>
      <p:sp>
        <p:nvSpPr>
          <p:cNvPr id="43011" name="Rectangle 2"/>
          <p:cNvSpPr>
            <a:spLocks noGrp="1" noChangeArrowheads="1"/>
          </p:cNvSpPr>
          <p:nvPr>
            <p:ph type="title"/>
          </p:nvPr>
        </p:nvSpPr>
        <p:spPr>
          <a:xfrm>
            <a:off x="-900608" y="260648"/>
            <a:ext cx="5298926" cy="854075"/>
          </a:xfrm>
        </p:spPr>
        <p:txBody>
          <a:bodyPr/>
          <a:lstStyle/>
          <a:p>
            <a:pPr eaLnBrk="1" hangingPunct="1"/>
            <a:r>
              <a:rPr lang="en-GB" altLang="en-US" sz="3200" dirty="0" smtClean="0"/>
              <a:t>Summary </a:t>
            </a:r>
            <a:endParaRPr lang="en-US" altLang="en-US" sz="3200" dirty="0" smtClean="0"/>
          </a:p>
        </p:txBody>
      </p:sp>
      <p:sp>
        <p:nvSpPr>
          <p:cNvPr id="43012" name="Rectangle 3"/>
          <p:cNvSpPr>
            <a:spLocks noGrp="1" noChangeArrowheads="1"/>
          </p:cNvSpPr>
          <p:nvPr>
            <p:ph type="body" idx="1"/>
          </p:nvPr>
        </p:nvSpPr>
        <p:spPr/>
        <p:txBody>
          <a:bodyPr/>
          <a:lstStyle/>
          <a:p>
            <a:pPr eaLnBrk="1" hangingPunct="1">
              <a:buFont typeface="Wingdings" panose="05000000000000000000" pitchFamily="2" charset="2"/>
              <a:buChar char="§"/>
            </a:pPr>
            <a:r>
              <a:rPr lang="en-GB" altLang="en-US" sz="2400" dirty="0" smtClean="0"/>
              <a:t>Granting employees a voice in decision-making can benefit both management and employees.</a:t>
            </a:r>
          </a:p>
          <a:p>
            <a:pPr eaLnBrk="1" hangingPunct="1">
              <a:buFont typeface="Wingdings" panose="05000000000000000000" pitchFamily="2" charset="2"/>
              <a:buChar char="§"/>
            </a:pPr>
            <a:r>
              <a:rPr lang="en-GB" altLang="en-US" sz="2400" dirty="0" smtClean="0"/>
              <a:t>There are various forms of employee voice.</a:t>
            </a:r>
          </a:p>
          <a:p>
            <a:pPr eaLnBrk="1" hangingPunct="1">
              <a:buFont typeface="Wingdings" panose="05000000000000000000" pitchFamily="2" charset="2"/>
              <a:buChar char="§"/>
            </a:pPr>
            <a:r>
              <a:rPr lang="en-GB" altLang="en-US" sz="2400" dirty="0" smtClean="0"/>
              <a:t>Indirect representation through trade unions might yield power at higher levels of decision-making.</a:t>
            </a:r>
          </a:p>
          <a:p>
            <a:pPr eaLnBrk="1" hangingPunct="1">
              <a:buFont typeface="Wingdings" panose="05000000000000000000" pitchFamily="2" charset="2"/>
              <a:buChar char="§"/>
            </a:pPr>
            <a:r>
              <a:rPr lang="en-GB" altLang="en-US" sz="2400" dirty="0" smtClean="0"/>
              <a:t>Trade unions employ collective bargaining to negotiate rights within the workplace.</a:t>
            </a:r>
          </a:p>
          <a:p>
            <a:pPr eaLnBrk="1" hangingPunct="1">
              <a:buFont typeface="Wingdings" panose="05000000000000000000" pitchFamily="2" charset="2"/>
              <a:buChar char="§"/>
            </a:pPr>
            <a:r>
              <a:rPr lang="en-GB" altLang="en-US" sz="2400" dirty="0" smtClean="0"/>
              <a:t>It is important to be well prepared prior to negotiation to achieve the optimum result. </a:t>
            </a:r>
            <a:endParaRPr lang="en-US" altLang="en-US" sz="2400" dirty="0" smtClean="0"/>
          </a:p>
        </p:txBody>
      </p:sp>
    </p:spTree>
    <p:extLst>
      <p:ext uri="{BB962C8B-B14F-4D97-AF65-F5344CB8AC3E}">
        <p14:creationId xmlns:p14="http://schemas.microsoft.com/office/powerpoint/2010/main" val="414071047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rot="21120624">
            <a:off x="865866" y="2035068"/>
            <a:ext cx="7099802" cy="3118937"/>
          </a:xfrm>
          <a:prstGeom prst="rect">
            <a:avLst/>
          </a:prstGeom>
        </p:spPr>
      </p:pic>
    </p:spTree>
    <p:extLst>
      <p:ext uri="{BB962C8B-B14F-4D97-AF65-F5344CB8AC3E}">
        <p14:creationId xmlns:p14="http://schemas.microsoft.com/office/powerpoint/2010/main" val="262873491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12194</TotalTime>
  <Words>2501</Words>
  <Application>Microsoft Office PowerPoint</Application>
  <PresentationFormat>On-screen Show (4:3)</PresentationFormat>
  <Paragraphs>341</Paragraphs>
  <Slides>53</Slides>
  <Notes>27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53</vt:i4>
      </vt:variant>
    </vt:vector>
  </HeadingPairs>
  <TitlesOfParts>
    <vt:vector size="62" baseType="lpstr">
      <vt:lpstr>Arial</vt:lpstr>
      <vt:lpstr>Arial</vt:lpstr>
      <vt:lpstr>Calibri</vt:lpstr>
      <vt:lpstr>Helvetica</vt:lpstr>
      <vt:lpstr>Open Sans</vt:lpstr>
      <vt:lpstr>Times New Roman</vt:lpstr>
      <vt:lpstr>Wingdings</vt:lpstr>
      <vt:lpstr>YouTube Noto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Employee Voice:   Participation, Involvement, Partnership</vt:lpstr>
      <vt:lpstr>PowerPoint Presentation</vt:lpstr>
      <vt:lpstr>Employee Voice</vt:lpstr>
      <vt:lpstr>PowerPoint Presentation</vt:lpstr>
      <vt:lpstr>Differences Between participation and involvement?</vt:lpstr>
      <vt:lpstr>Employee involvement examples</vt:lpstr>
      <vt:lpstr>Employee participation examples</vt:lpstr>
      <vt:lpstr>Employee participation examples</vt:lpstr>
      <vt:lpstr>Benefits of Employee Voice </vt:lpstr>
      <vt:lpstr>PowerPoint Presentation</vt:lpstr>
      <vt:lpstr>Management and employee voice</vt:lpstr>
      <vt:lpstr>PowerPoint Presentation</vt:lpstr>
      <vt:lpstr>Exercise</vt:lpstr>
      <vt:lpstr>PowerPoint Presentation</vt:lpstr>
      <vt:lpstr>PowerPoint Presentation</vt:lpstr>
      <vt:lpstr>PowerPoint Presentation</vt:lpstr>
      <vt:lpstr>PowerPoint Presentation</vt:lpstr>
      <vt:lpstr>PowerPoint Presentation</vt:lpstr>
      <vt:lpstr>PowerPoint Presentation</vt:lpstr>
      <vt:lpstr>Partnership has been a ‘big idea’ in the world of employee relations since late 90s.  It gave answers to the pressing ER questions of the time, namely:   How do we craft a new employee relations  settlement after the conflict of the 1980s?  How do we create better models of collective bargaining  that can cope with the change and turbulence affecting the manufacturing sector?   How can we ensure that when difficult and painful restructuring  takes place the needs of workers, especially their security of employment, are safeguarded?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Experience of consultation</vt:lpstr>
      <vt:lpstr>Legislation on representative participation </vt:lpstr>
      <vt:lpstr>Legislation on information and consultation</vt:lpstr>
      <vt:lpstr>Information and Consultation Regulations 2004 </vt:lpstr>
      <vt:lpstr>PowerPoint Presentation</vt:lpstr>
      <vt:lpstr>The nature of collective agreements</vt:lpstr>
      <vt:lpstr>Negotiation</vt:lpstr>
      <vt:lpstr>Stages in collective bargaining: negotiation </vt:lpstr>
      <vt:lpstr>PowerPoint Presentation</vt:lpstr>
      <vt:lpstr>Voice in non-union firms</vt:lpstr>
      <vt:lpstr>PowerPoint Presentation</vt:lpstr>
      <vt:lpstr>PowerPoint Presentation</vt:lpstr>
      <vt:lpstr>Issues &amp; considerations</vt:lpstr>
      <vt:lpstr>Key enablers to high performance</vt:lpstr>
      <vt:lpstr>PowerPoint Presentation</vt:lpstr>
      <vt:lpstr>Summary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Main Purpose of Role   To support, develop and implement a L&amp;D Strategy for the UK Window Group in line with the business goals.   Design and deliver Senior Management training and Coach and support colleagues at various levels across all departments.   Partner with Managers to devise and implement innovative and efficient approaches to enhancing performance within the business.  Partner with Line Managers to identify talent and align and prepare the appropriate development plans to grow future talent.   Develop workable training solutions to meet the operational needs of the business via a combination of in-house expertise, external training plans and schedules.  Support HR functions as and when needed.</dc:title>
  <dc:creator>Flis</dc:creator>
  <cp:lastModifiedBy>Felicity Healey-Benson</cp:lastModifiedBy>
  <cp:revision>309</cp:revision>
  <dcterms:created xsi:type="dcterms:W3CDTF">2010-08-16T19:37:27Z</dcterms:created>
  <dcterms:modified xsi:type="dcterms:W3CDTF">2019-03-07T20:05:37Z</dcterms:modified>
</cp:coreProperties>
</file>