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9" r:id="rId3"/>
    <p:sldId id="278" r:id="rId4"/>
    <p:sldId id="274" r:id="rId5"/>
    <p:sldId id="272" r:id="rId6"/>
    <p:sldId id="271" r:id="rId7"/>
    <p:sldId id="276" r:id="rId8"/>
    <p:sldId id="280" r:id="rId9"/>
    <p:sldId id="275" r:id="rId10"/>
    <p:sldId id="270" r:id="rId11"/>
    <p:sldId id="283" r:id="rId12"/>
    <p:sldId id="281" r:id="rId13"/>
    <p:sldId id="282" r:id="rId14"/>
    <p:sldId id="284" r:id="rId15"/>
    <p:sldId id="257" r:id="rId16"/>
    <p:sldId id="279" r:id="rId17"/>
    <p:sldId id="287" r:id="rId18"/>
    <p:sldId id="28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6" y="-58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3DFA59-DD4A-45C5-8C82-9B7113B12B77}" type="datetimeFigureOut">
              <a:rPr lang="en-GB" smtClean="0"/>
              <a:t>06/01/2018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D7D8A5-2D6E-418F-A42D-A2ED80EC0A3E}" type="slidenum">
              <a:rPr lang="en-GB" smtClean="0"/>
              <a:t>‹#›</a:t>
            </a:fld>
            <a:endParaRPr lang="en-GB"/>
          </a:p>
        </p:txBody>
      </p:sp>
    </p:spTree>
    <p:extLst>
      <p:ext uri="{BB962C8B-B14F-4D97-AF65-F5344CB8AC3E}">
        <p14:creationId xmlns:p14="http://schemas.microsoft.com/office/powerpoint/2010/main" val="62970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session, in part, can be a catch up of any previous content you feel did not have sufficient time to be covered.</a:t>
            </a:r>
            <a:r>
              <a:rPr lang="en-GB" baseline="0" dirty="0" smtClean="0"/>
              <a:t> </a:t>
            </a:r>
            <a:r>
              <a:rPr lang="en-GB" dirty="0" smtClean="0"/>
              <a:t>It also introduces issues around quality </a:t>
            </a:r>
            <a:r>
              <a:rPr lang="en-GB" dirty="0" err="1" smtClean="0"/>
              <a:t>eg</a:t>
            </a:r>
            <a:r>
              <a:rPr lang="en-GB" dirty="0" smtClean="0"/>
              <a:t> </a:t>
            </a:r>
            <a:r>
              <a:rPr lang="en-GB" b="1" dirty="0" smtClean="0"/>
              <a:t>good practice in communication</a:t>
            </a:r>
            <a:r>
              <a:rPr lang="en-GB" dirty="0" smtClean="0"/>
              <a:t>, QA schemes, self evaluation, Estyn</a:t>
            </a:r>
            <a:r>
              <a:rPr lang="en-GB" baseline="0" dirty="0" smtClean="0"/>
              <a:t> info, </a:t>
            </a:r>
            <a:r>
              <a:rPr lang="en-GB" dirty="0" smtClean="0"/>
              <a:t>appraisal, supervision.</a:t>
            </a:r>
          </a:p>
          <a:p>
            <a:r>
              <a:rPr lang="en-GB" dirty="0" smtClean="0"/>
              <a:t>Discuss or draw up on screen or hold up</a:t>
            </a:r>
            <a:r>
              <a:rPr lang="en-GB" baseline="0" dirty="0" smtClean="0"/>
              <a:t> booklets from the Care Council for Wales to demonstrate their valuable booklets </a:t>
            </a:r>
            <a:r>
              <a:rPr lang="en-GB" baseline="0" dirty="0" err="1" smtClean="0"/>
              <a:t>eg</a:t>
            </a:r>
            <a:r>
              <a:rPr lang="en-GB" baseline="0" dirty="0" smtClean="0"/>
              <a:t> ‘first year as a manager’</a:t>
            </a:r>
          </a:p>
          <a:p>
            <a:r>
              <a:rPr lang="en-GB" baseline="0" dirty="0" smtClean="0"/>
              <a:t>The following session for daytime students, unless we feel we need more lecture time, could be individual tutorials for the portfolio – student queries.</a:t>
            </a:r>
          </a:p>
          <a:p>
            <a:r>
              <a:rPr lang="en-GB" baseline="0" dirty="0" smtClean="0"/>
              <a:t>Please draw up the assignment today and go over key points as reminders and take any student queries.</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a:t>
            </a:fld>
            <a:endParaRPr lang="en-GB"/>
          </a:p>
        </p:txBody>
      </p:sp>
    </p:spTree>
    <p:extLst>
      <p:ext uri="{BB962C8B-B14F-4D97-AF65-F5344CB8AC3E}">
        <p14:creationId xmlns:p14="http://schemas.microsoft.com/office/powerpoint/2010/main" val="310908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students view,</a:t>
            </a:r>
            <a:r>
              <a:rPr lang="en-GB" baseline="0" dirty="0" smtClean="0"/>
              <a:t> does this demonstrate good practice? If yes, why? If not, why not? </a:t>
            </a:r>
            <a:r>
              <a:rPr lang="en-GB" b="1" baseline="0" dirty="0" smtClean="0"/>
              <a:t>How does this support the team members? How could it avoid some potential challenges if good communication is achieved? What is the leader’s role in this? Their characteristics? Competencies? Leadership Style/s? </a:t>
            </a:r>
          </a:p>
          <a:p>
            <a:r>
              <a:rPr lang="en-GB" baseline="0" dirty="0" smtClean="0"/>
              <a:t>CSSIW need to see examples of staff meeting minutes: they judge how good the communication sharing and updating of knowledge/skills appears to be. Settings will often invite speakers for some staff training as part of the meeting. For full </a:t>
            </a:r>
            <a:r>
              <a:rPr lang="en-GB" baseline="0" dirty="0" err="1" smtClean="0"/>
              <a:t>daycare</a:t>
            </a:r>
            <a:r>
              <a:rPr lang="en-GB" baseline="0" dirty="0" smtClean="0"/>
              <a:t> settings, full staff meetings normally occur after the setting has closed </a:t>
            </a:r>
            <a:r>
              <a:rPr lang="en-GB" baseline="0" dirty="0" err="1" smtClean="0"/>
              <a:t>eg</a:t>
            </a:r>
            <a:r>
              <a:rPr lang="en-GB" baseline="0" dirty="0" smtClean="0"/>
              <a:t> 6pm and </a:t>
            </a:r>
            <a:r>
              <a:rPr lang="en-GB" baseline="0" dirty="0" err="1" smtClean="0"/>
              <a:t>eg</a:t>
            </a:r>
            <a:r>
              <a:rPr lang="en-GB" baseline="0" dirty="0" smtClean="0"/>
              <a:t> monthly. There could also be regular mini team meetings </a:t>
            </a:r>
            <a:r>
              <a:rPr lang="en-GB" baseline="0" dirty="0" err="1" smtClean="0"/>
              <a:t>eg</a:t>
            </a:r>
            <a:r>
              <a:rPr lang="en-GB" baseline="0" dirty="0" smtClean="0"/>
              <a:t> the key workers in the Foundation Phase age group would meet to discuss individual children’s progress on a weekly basis.</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10238814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5rOg4WfNDf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fUXdrl9ch_Q"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H0_yKBitO8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EAEC6009/C</a:t>
            </a:r>
            <a:endParaRPr lang="en-GB" dirty="0"/>
          </a:p>
        </p:txBody>
      </p:sp>
      <p:sp>
        <p:nvSpPr>
          <p:cNvPr id="3" name="Subtitle 2"/>
          <p:cNvSpPr>
            <a:spLocks noGrp="1"/>
          </p:cNvSpPr>
          <p:nvPr>
            <p:ph type="subTitle" idx="1"/>
          </p:nvPr>
        </p:nvSpPr>
        <p:spPr>
          <a:xfrm>
            <a:off x="1369368" y="3212976"/>
            <a:ext cx="6400800" cy="2284239"/>
          </a:xfrm>
        </p:spPr>
        <p:txBody>
          <a:bodyPr>
            <a:normAutofit fontScale="92500" lnSpcReduction="20000"/>
          </a:bodyPr>
          <a:lstStyle/>
          <a:p>
            <a:r>
              <a:rPr lang="en-GB" sz="3500" dirty="0" err="1">
                <a:solidFill>
                  <a:schemeClr val="bg1"/>
                </a:solidFill>
              </a:rPr>
              <a:t>Arweinyddiaeth</a:t>
            </a:r>
            <a:r>
              <a:rPr lang="en-GB" sz="3500" dirty="0">
                <a:solidFill>
                  <a:schemeClr val="bg1"/>
                </a:solidFill>
              </a:rPr>
              <a:t> </a:t>
            </a:r>
            <a:r>
              <a:rPr lang="en-GB" sz="3500" dirty="0" err="1">
                <a:solidFill>
                  <a:schemeClr val="bg1"/>
                </a:solidFill>
              </a:rPr>
              <a:t>yn</a:t>
            </a:r>
            <a:r>
              <a:rPr lang="en-GB" sz="3500" dirty="0">
                <a:solidFill>
                  <a:schemeClr val="bg1"/>
                </a:solidFill>
              </a:rPr>
              <a:t> y </a:t>
            </a:r>
            <a:r>
              <a:rPr lang="en-GB" sz="3500" dirty="0" err="1">
                <a:solidFill>
                  <a:schemeClr val="bg1"/>
                </a:solidFill>
              </a:rPr>
              <a:t>Ddarpariaeth</a:t>
            </a:r>
            <a:r>
              <a:rPr lang="en-GB" sz="3500" dirty="0">
                <a:solidFill>
                  <a:schemeClr val="bg1"/>
                </a:solidFill>
              </a:rPr>
              <a:t> </a:t>
            </a:r>
            <a:r>
              <a:rPr lang="en-GB" sz="3500" dirty="0" err="1">
                <a:solidFill>
                  <a:schemeClr val="bg1"/>
                </a:solidFill>
              </a:rPr>
              <a:t>i’r</a:t>
            </a:r>
            <a:r>
              <a:rPr lang="en-GB" sz="3500" dirty="0">
                <a:solidFill>
                  <a:schemeClr val="bg1"/>
                </a:solidFill>
              </a:rPr>
              <a:t> </a:t>
            </a:r>
            <a:r>
              <a:rPr lang="en-GB" sz="3500" dirty="0" err="1">
                <a:solidFill>
                  <a:schemeClr val="bg1"/>
                </a:solidFill>
              </a:rPr>
              <a:t>Blynyddoedd</a:t>
            </a:r>
            <a:r>
              <a:rPr lang="en-GB" sz="3500" dirty="0">
                <a:solidFill>
                  <a:schemeClr val="bg1"/>
                </a:solidFill>
              </a:rPr>
              <a:t> </a:t>
            </a:r>
            <a:r>
              <a:rPr lang="en-GB" sz="3500" dirty="0" err="1">
                <a:solidFill>
                  <a:schemeClr val="bg1"/>
                </a:solidFill>
              </a:rPr>
              <a:t>Cynnar</a:t>
            </a:r>
            <a:r>
              <a:rPr lang="en-GB" sz="3500" dirty="0">
                <a:solidFill>
                  <a:schemeClr val="bg1"/>
                </a:solidFill>
              </a:rPr>
              <a:t> </a:t>
            </a:r>
          </a:p>
          <a:p>
            <a:r>
              <a:rPr lang="en-GB" sz="3500" dirty="0">
                <a:solidFill>
                  <a:schemeClr val="bg1"/>
                </a:solidFill>
              </a:rPr>
              <a:t>Leadership in Early Years Provision</a:t>
            </a:r>
          </a:p>
          <a:p>
            <a:r>
              <a:rPr lang="en-GB" sz="3500" b="1" dirty="0" err="1">
                <a:solidFill>
                  <a:schemeClr val="bg1"/>
                </a:solidFill>
              </a:rPr>
              <a:t>Darlith</a:t>
            </a:r>
            <a:r>
              <a:rPr lang="en-GB" sz="3500" b="1" dirty="0">
                <a:solidFill>
                  <a:schemeClr val="bg1"/>
                </a:solidFill>
              </a:rPr>
              <a:t> </a:t>
            </a:r>
            <a:r>
              <a:rPr lang="en-GB" sz="3500" b="1" dirty="0" smtClean="0">
                <a:solidFill>
                  <a:schemeClr val="bg1"/>
                </a:solidFill>
              </a:rPr>
              <a:t>3 </a:t>
            </a:r>
            <a:r>
              <a:rPr lang="en-GB" sz="3500" b="1" dirty="0">
                <a:solidFill>
                  <a:schemeClr val="bg1"/>
                </a:solidFill>
              </a:rPr>
              <a:t>– Lecture </a:t>
            </a:r>
            <a:r>
              <a:rPr lang="en-GB" sz="3500" b="1" dirty="0" smtClean="0">
                <a:solidFill>
                  <a:schemeClr val="bg1"/>
                </a:solidFill>
              </a:rPr>
              <a:t>3 </a:t>
            </a:r>
            <a:endParaRPr lang="en-GB" sz="3500"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Charles Handy </a:t>
            </a:r>
            <a:endParaRPr lang="en-GB" dirty="0"/>
          </a:p>
        </p:txBody>
      </p:sp>
      <p:sp>
        <p:nvSpPr>
          <p:cNvPr id="3" name="Content Placeholder 2"/>
          <p:cNvSpPr>
            <a:spLocks noGrp="1"/>
          </p:cNvSpPr>
          <p:nvPr>
            <p:ph sz="half" idx="1"/>
          </p:nvPr>
        </p:nvSpPr>
        <p:spPr/>
        <p:txBody>
          <a:bodyPr/>
          <a:lstStyle/>
          <a:p>
            <a:r>
              <a:rPr lang="en-GB" dirty="0" err="1" smtClean="0"/>
              <a:t>Cyfnod</a:t>
            </a:r>
            <a:r>
              <a:rPr lang="en-GB" dirty="0" smtClean="0"/>
              <a:t> </a:t>
            </a:r>
            <a:r>
              <a:rPr lang="en-GB" dirty="0" err="1" smtClean="0"/>
              <a:t>ffurfio</a:t>
            </a:r>
            <a:endParaRPr lang="en-GB" dirty="0" smtClean="0"/>
          </a:p>
          <a:p>
            <a:r>
              <a:rPr lang="en-GB" dirty="0" err="1" smtClean="0"/>
              <a:t>Cyfnod</a:t>
            </a:r>
            <a:r>
              <a:rPr lang="en-GB" dirty="0" smtClean="0"/>
              <a:t> </a:t>
            </a:r>
            <a:r>
              <a:rPr lang="en-GB" dirty="0" err="1" smtClean="0"/>
              <a:t>stormus</a:t>
            </a:r>
            <a:endParaRPr lang="en-GB" dirty="0" smtClean="0"/>
          </a:p>
          <a:p>
            <a:r>
              <a:rPr lang="en-GB" dirty="0" err="1" smtClean="0"/>
              <a:t>Cyfnod</a:t>
            </a:r>
            <a:r>
              <a:rPr lang="en-GB" dirty="0" smtClean="0"/>
              <a:t> </a:t>
            </a:r>
            <a:r>
              <a:rPr lang="en-GB" dirty="0" err="1" smtClean="0"/>
              <a:t>setlo</a:t>
            </a:r>
            <a:endParaRPr lang="en-GB" dirty="0" smtClean="0"/>
          </a:p>
          <a:p>
            <a:r>
              <a:rPr lang="en-GB" dirty="0" err="1" smtClean="0"/>
              <a:t>Cyfnod</a:t>
            </a:r>
            <a:r>
              <a:rPr lang="en-GB" dirty="0" smtClean="0"/>
              <a:t> </a:t>
            </a:r>
            <a:r>
              <a:rPr lang="en-GB" dirty="0" err="1" smtClean="0"/>
              <a:t>perfformio</a:t>
            </a:r>
            <a:endParaRPr lang="en-GB" dirty="0" smtClean="0"/>
          </a:p>
          <a:p>
            <a:endParaRPr lang="en-GB" dirty="0"/>
          </a:p>
          <a:p>
            <a:pPr marL="0" indent="0">
              <a:buNone/>
            </a:pPr>
            <a:r>
              <a:rPr lang="en-GB" b="1" dirty="0" smtClean="0"/>
              <a:t>Tuckman – 5ed cam</a:t>
            </a:r>
          </a:p>
          <a:p>
            <a:r>
              <a:rPr lang="en-GB" dirty="0" err="1" smtClean="0"/>
              <a:t>Cyfnod</a:t>
            </a:r>
            <a:r>
              <a:rPr lang="en-GB" dirty="0" smtClean="0"/>
              <a:t> </a:t>
            </a:r>
            <a:r>
              <a:rPr lang="en-GB" dirty="0" err="1" smtClean="0"/>
              <a:t>galaru</a:t>
            </a:r>
            <a:endParaRPr lang="en-GB" dirty="0"/>
          </a:p>
        </p:txBody>
      </p:sp>
      <p:sp>
        <p:nvSpPr>
          <p:cNvPr id="4" name="Content Placeholder 3"/>
          <p:cNvSpPr>
            <a:spLocks noGrp="1"/>
          </p:cNvSpPr>
          <p:nvPr>
            <p:ph sz="half" idx="2"/>
          </p:nvPr>
        </p:nvSpPr>
        <p:spPr/>
        <p:txBody>
          <a:bodyPr/>
          <a:lstStyle/>
          <a:p>
            <a:r>
              <a:rPr lang="en-GB" dirty="0" smtClean="0"/>
              <a:t>Forming</a:t>
            </a:r>
          </a:p>
          <a:p>
            <a:r>
              <a:rPr lang="en-GB" dirty="0" smtClean="0"/>
              <a:t>Storming</a:t>
            </a:r>
          </a:p>
          <a:p>
            <a:r>
              <a:rPr lang="en-GB" dirty="0" smtClean="0"/>
              <a:t>Norming </a:t>
            </a:r>
          </a:p>
          <a:p>
            <a:r>
              <a:rPr lang="en-GB" dirty="0" smtClean="0"/>
              <a:t>Performing</a:t>
            </a:r>
          </a:p>
          <a:p>
            <a:endParaRPr lang="en-GB" dirty="0"/>
          </a:p>
          <a:p>
            <a:pPr marL="0" indent="0">
              <a:buNone/>
            </a:pPr>
            <a:r>
              <a:rPr lang="en-GB" b="1" dirty="0" smtClean="0"/>
              <a:t>Tuckman’s 5th stage</a:t>
            </a:r>
          </a:p>
          <a:p>
            <a:r>
              <a:rPr lang="en-GB" dirty="0" smtClean="0"/>
              <a:t>Mourning</a:t>
            </a:r>
          </a:p>
          <a:p>
            <a:endParaRPr lang="en-GB" dirty="0"/>
          </a:p>
          <a:p>
            <a:endParaRPr lang="en-GB" dirty="0"/>
          </a:p>
        </p:txBody>
      </p:sp>
    </p:spTree>
    <p:extLst>
      <p:ext uri="{BB962C8B-B14F-4D97-AF65-F5344CB8AC3E}">
        <p14:creationId xmlns:p14="http://schemas.microsoft.com/office/powerpoint/2010/main" val="42670823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1028" name="Picture 4" descr="G:\EAEC6009C the new Leadership\Henry Ford.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16632"/>
            <a:ext cx="6768752"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3017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Rodd</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‘Good leaders build teams by making everyone feel that their contribution matters…’                                                             						                        ‘In teams who successfully meet the demands of goal attainment and harmonious relationships, leadership responsibilities are not placed upon one person, but shared widely.’ 						(</a:t>
            </a:r>
            <a:r>
              <a:rPr lang="en-GB" dirty="0"/>
              <a:t>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wisdom of geese</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www.youtube.com/watch?v=5rOg4WfNDfM</a:t>
            </a:r>
            <a:r>
              <a:rPr lang="en-GB" dirty="0" smtClean="0"/>
              <a:t> </a:t>
            </a:r>
            <a:endParaRPr lang="en-GB" dirty="0"/>
          </a:p>
        </p:txBody>
      </p:sp>
    </p:spTree>
    <p:extLst>
      <p:ext uri="{BB962C8B-B14F-4D97-AF65-F5344CB8AC3E}">
        <p14:creationId xmlns:p14="http://schemas.microsoft.com/office/powerpoint/2010/main" val="14237522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Good and bad teamwork</a:t>
            </a:r>
            <a:endParaRPr lang="en-GB" dirty="0"/>
          </a:p>
        </p:txBody>
      </p:sp>
      <p:sp>
        <p:nvSpPr>
          <p:cNvPr id="6" name="Content Placeholder 5"/>
          <p:cNvSpPr>
            <a:spLocks noGrp="1"/>
          </p:cNvSpPr>
          <p:nvPr>
            <p:ph idx="1"/>
          </p:nvPr>
        </p:nvSpPr>
        <p:spPr/>
        <p:txBody>
          <a:bodyPr/>
          <a:lstStyle/>
          <a:p>
            <a:pPr marL="0" indent="0">
              <a:buNone/>
            </a:pPr>
            <a:r>
              <a:rPr lang="en-GB" dirty="0">
                <a:hlinkClick r:id="rId2"/>
              </a:rPr>
              <a:t>https://</a:t>
            </a:r>
            <a:r>
              <a:rPr lang="en-GB" dirty="0" smtClean="0">
                <a:hlinkClick r:id="rId2"/>
              </a:rPr>
              <a:t>www.youtube.com/watch?v=fUXdrl9ch_Q</a:t>
            </a:r>
            <a:r>
              <a:rPr lang="en-GB" dirty="0" smtClean="0"/>
              <a:t> </a:t>
            </a:r>
            <a:endParaRPr lang="en-GB" dirty="0"/>
          </a:p>
        </p:txBody>
      </p:sp>
    </p:spTree>
    <p:extLst>
      <p:ext uri="{BB962C8B-B14F-4D97-AF65-F5344CB8AC3E}">
        <p14:creationId xmlns:p14="http://schemas.microsoft.com/office/powerpoint/2010/main" val="28966541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Prawf</a:t>
            </a:r>
            <a:r>
              <a:rPr lang="en-GB" dirty="0" smtClean="0"/>
              <a:t> Marshmallow Test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www.youtube.com/watch?v=H0_yKBitO8M</a:t>
            </a:r>
            <a:r>
              <a:rPr lang="en-GB" dirty="0" smtClean="0"/>
              <a:t> </a:t>
            </a:r>
            <a:endParaRPr lang="en-GB" dirty="0"/>
          </a:p>
        </p:txBody>
      </p:sp>
    </p:spTree>
    <p:extLst>
      <p:ext uri="{BB962C8B-B14F-4D97-AF65-F5344CB8AC3E}">
        <p14:creationId xmlns:p14="http://schemas.microsoft.com/office/powerpoint/2010/main" val="2207478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Adeiladu</a:t>
            </a:r>
            <a:r>
              <a:rPr lang="en-GB" dirty="0" smtClean="0"/>
              <a:t> </a:t>
            </a:r>
            <a:r>
              <a:rPr lang="en-GB" dirty="0" err="1" smtClean="0"/>
              <a:t>tîm</a:t>
            </a:r>
            <a:r>
              <a:rPr lang="en-GB" dirty="0" smtClean="0"/>
              <a:t/>
            </a:r>
            <a:br>
              <a:rPr lang="en-GB" dirty="0" smtClean="0"/>
            </a:br>
            <a:r>
              <a:rPr lang="en-GB" dirty="0" smtClean="0"/>
              <a:t>Building a team</a:t>
            </a:r>
            <a:endParaRPr lang="en-GB" dirty="0"/>
          </a:p>
        </p:txBody>
      </p:sp>
      <p:sp>
        <p:nvSpPr>
          <p:cNvPr id="3" name="Content Placeholder 2"/>
          <p:cNvSpPr>
            <a:spLocks noGrp="1"/>
          </p:cNvSpPr>
          <p:nvPr>
            <p:ph sz="half" idx="1"/>
          </p:nvPr>
        </p:nvSpPr>
        <p:spPr/>
        <p:txBody>
          <a:bodyPr/>
          <a:lstStyle/>
          <a:p>
            <a:pPr marL="0" indent="0">
              <a:buNone/>
            </a:pPr>
            <a:r>
              <a:rPr lang="en-GB" dirty="0" err="1" smtClean="0"/>
              <a:t>Trafodwch</a:t>
            </a:r>
            <a:r>
              <a:rPr lang="en-GB" dirty="0" smtClean="0"/>
              <a:t>…</a:t>
            </a:r>
          </a:p>
          <a:p>
            <a:r>
              <a:rPr lang="en-GB" dirty="0" err="1" smtClean="0"/>
              <a:t>Sut</a:t>
            </a:r>
            <a:r>
              <a:rPr lang="en-GB" dirty="0" smtClean="0"/>
              <a:t> </a:t>
            </a:r>
            <a:r>
              <a:rPr lang="en-GB" dirty="0" err="1" smtClean="0"/>
              <a:t>i</a:t>
            </a:r>
            <a:r>
              <a:rPr lang="en-GB" dirty="0" smtClean="0"/>
              <a:t> </a:t>
            </a:r>
            <a:r>
              <a:rPr lang="en-GB" dirty="0" err="1" smtClean="0"/>
              <a:t>chi’n</a:t>
            </a:r>
            <a:r>
              <a:rPr lang="en-GB" dirty="0" smtClean="0"/>
              <a:t> </a:t>
            </a:r>
            <a:r>
              <a:rPr lang="en-GB" dirty="0" err="1" smtClean="0"/>
              <a:t>adeiladu</a:t>
            </a:r>
            <a:r>
              <a:rPr lang="en-GB" dirty="0" smtClean="0"/>
              <a:t> </a:t>
            </a:r>
            <a:r>
              <a:rPr lang="en-GB" dirty="0" err="1" smtClean="0"/>
              <a:t>tim</a:t>
            </a:r>
            <a:r>
              <a:rPr lang="en-GB" dirty="0" smtClean="0"/>
              <a:t>?</a:t>
            </a:r>
          </a:p>
          <a:p>
            <a:r>
              <a:rPr lang="en-GB" dirty="0" smtClean="0"/>
              <a:t>Beth </a:t>
            </a:r>
            <a:r>
              <a:rPr lang="en-GB" dirty="0" err="1" smtClean="0"/>
              <a:t>dylech</a:t>
            </a:r>
            <a:r>
              <a:rPr lang="en-GB" dirty="0" smtClean="0"/>
              <a:t> </a:t>
            </a:r>
            <a:r>
              <a:rPr lang="en-GB" dirty="0" err="1" smtClean="0"/>
              <a:t>edrych</a:t>
            </a:r>
            <a:r>
              <a:rPr lang="en-GB" dirty="0" smtClean="0"/>
              <a:t> </a:t>
            </a:r>
            <a:r>
              <a:rPr lang="en-GB" dirty="0" err="1" smtClean="0"/>
              <a:t>amdano</a:t>
            </a:r>
            <a:r>
              <a:rPr lang="en-GB" dirty="0" smtClean="0"/>
              <a:t>?</a:t>
            </a:r>
          </a:p>
          <a:p>
            <a:r>
              <a:rPr lang="en-GB" dirty="0" err="1" smtClean="0"/>
              <a:t>Ydy</a:t>
            </a:r>
            <a:r>
              <a:rPr lang="en-GB" dirty="0" smtClean="0"/>
              <a:t> </a:t>
            </a:r>
            <a:r>
              <a:rPr lang="en-GB" dirty="0" err="1" smtClean="0"/>
              <a:t>amser</a:t>
            </a:r>
            <a:r>
              <a:rPr lang="en-GB" dirty="0" smtClean="0"/>
              <a:t> </a:t>
            </a:r>
            <a:r>
              <a:rPr lang="en-GB" dirty="0" err="1" smtClean="0"/>
              <a:t>yn</a:t>
            </a:r>
            <a:r>
              <a:rPr lang="en-GB" dirty="0" smtClean="0"/>
              <a:t> </a:t>
            </a:r>
            <a:r>
              <a:rPr lang="en-GB" dirty="0" err="1" smtClean="0"/>
              <a:t>ffactor</a:t>
            </a:r>
            <a:r>
              <a:rPr lang="en-GB" dirty="0" smtClean="0"/>
              <a:t>?</a:t>
            </a:r>
            <a:endParaRPr lang="en-GB" dirty="0"/>
          </a:p>
        </p:txBody>
      </p:sp>
      <p:sp>
        <p:nvSpPr>
          <p:cNvPr id="4" name="Content Placeholder 3"/>
          <p:cNvSpPr>
            <a:spLocks noGrp="1"/>
          </p:cNvSpPr>
          <p:nvPr>
            <p:ph sz="half" idx="2"/>
          </p:nvPr>
        </p:nvSpPr>
        <p:spPr/>
        <p:txBody>
          <a:bodyPr/>
          <a:lstStyle/>
          <a:p>
            <a:pPr marL="0" indent="0">
              <a:buNone/>
            </a:pPr>
            <a:r>
              <a:rPr lang="en-GB" dirty="0" smtClean="0"/>
              <a:t>Discuss…</a:t>
            </a:r>
          </a:p>
          <a:p>
            <a:r>
              <a:rPr lang="en-GB" dirty="0" smtClean="0"/>
              <a:t>How do you build a team?</a:t>
            </a:r>
          </a:p>
          <a:p>
            <a:r>
              <a:rPr lang="en-GB" dirty="0" smtClean="0"/>
              <a:t>What should you look for?</a:t>
            </a:r>
          </a:p>
          <a:p>
            <a:r>
              <a:rPr lang="en-GB" dirty="0" smtClean="0"/>
              <a:t>Is time a factor?</a:t>
            </a:r>
            <a:endParaRPr lang="en-GB" dirty="0"/>
          </a:p>
        </p:txBody>
      </p:sp>
      <p:pic>
        <p:nvPicPr>
          <p:cNvPr id="4098" name="Picture 2" descr="G:\Modules 2017-2018\Lefel 6\EAEC6009 LECTURES 2017\a5e96e4ffc-teambuilding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Modules 2017-2018\Lefel 6\EAEC6009 LECTURES 2017\a5e96e4ffc-teambuilding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59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Aubrey (2010)</a:t>
            </a:r>
            <a:endParaRPr lang="en-GB" dirty="0"/>
          </a:p>
        </p:txBody>
      </p:sp>
      <p:sp>
        <p:nvSpPr>
          <p:cNvPr id="4" name="Content Placeholder 3"/>
          <p:cNvSpPr>
            <a:spLocks noGrp="1"/>
          </p:cNvSpPr>
          <p:nvPr>
            <p:ph sz="half" idx="1"/>
          </p:nvPr>
        </p:nvSpPr>
        <p:spPr/>
        <p:txBody>
          <a:bodyPr>
            <a:normAutofit fontScale="92500"/>
          </a:bodyPr>
          <a:lstStyle/>
          <a:p>
            <a:r>
              <a:rPr lang="en-GB" dirty="0" err="1" smtClean="0"/>
              <a:t>Ymrwymiad</a:t>
            </a:r>
            <a:r>
              <a:rPr lang="en-GB" dirty="0" smtClean="0"/>
              <a:t> ac </a:t>
            </a:r>
            <a:r>
              <a:rPr lang="en-GB" dirty="0" err="1" smtClean="0"/>
              <a:t>ymddiriedaeth</a:t>
            </a:r>
            <a:endParaRPr lang="en-GB" dirty="0" smtClean="0"/>
          </a:p>
          <a:p>
            <a:r>
              <a:rPr lang="en-GB" dirty="0" err="1" smtClean="0"/>
              <a:t>Cyfathrebu</a:t>
            </a:r>
            <a:endParaRPr lang="en-GB" dirty="0" smtClean="0"/>
          </a:p>
          <a:p>
            <a:r>
              <a:rPr lang="en-GB" dirty="0" err="1" smtClean="0"/>
              <a:t>Cyd-weithio</a:t>
            </a:r>
            <a:endParaRPr lang="en-GB" dirty="0" smtClean="0"/>
          </a:p>
          <a:p>
            <a:r>
              <a:rPr lang="en-GB" dirty="0" smtClean="0"/>
              <a:t>Y </a:t>
            </a:r>
            <a:r>
              <a:rPr lang="en-GB" dirty="0" err="1" smtClean="0"/>
              <a:t>gallu</a:t>
            </a:r>
            <a:r>
              <a:rPr lang="en-GB" dirty="0" smtClean="0"/>
              <a:t> </a:t>
            </a:r>
            <a:r>
              <a:rPr lang="en-GB" dirty="0" err="1" smtClean="0"/>
              <a:t>i</a:t>
            </a:r>
            <a:r>
              <a:rPr lang="en-GB" dirty="0" smtClean="0"/>
              <a:t> </a:t>
            </a:r>
            <a:r>
              <a:rPr lang="en-GB" dirty="0" err="1" smtClean="0"/>
              <a:t>addasu</a:t>
            </a:r>
            <a:endParaRPr lang="en-GB" dirty="0" smtClean="0"/>
          </a:p>
          <a:p>
            <a:r>
              <a:rPr lang="en-GB" dirty="0" err="1" smtClean="0"/>
              <a:t>Hyblygrywdd</a:t>
            </a:r>
            <a:endParaRPr lang="en-GB" dirty="0" smtClean="0"/>
          </a:p>
          <a:p>
            <a:r>
              <a:rPr lang="en-GB" dirty="0" err="1" smtClean="0"/>
              <a:t>Ystod</a:t>
            </a:r>
            <a:r>
              <a:rPr lang="en-GB" dirty="0" smtClean="0"/>
              <a:t> </a:t>
            </a:r>
            <a:r>
              <a:rPr lang="en-GB" dirty="0" err="1" smtClean="0"/>
              <a:t>eang</a:t>
            </a:r>
            <a:r>
              <a:rPr lang="en-GB" dirty="0" smtClean="0"/>
              <a:t> o </a:t>
            </a:r>
            <a:r>
              <a:rPr lang="en-GB" dirty="0" err="1" smtClean="0"/>
              <a:t>alluoedd</a:t>
            </a:r>
            <a:endParaRPr lang="en-GB" dirty="0" smtClean="0"/>
          </a:p>
          <a:p>
            <a:r>
              <a:rPr lang="en-GB" dirty="0" err="1" smtClean="0"/>
              <a:t>Dibem</a:t>
            </a:r>
            <a:r>
              <a:rPr lang="en-GB" dirty="0" smtClean="0"/>
              <a:t> </a:t>
            </a:r>
            <a:r>
              <a:rPr lang="en-GB" dirty="0" err="1" smtClean="0"/>
              <a:t>cyffredin</a:t>
            </a:r>
            <a:r>
              <a:rPr lang="en-GB" dirty="0" smtClean="0"/>
              <a:t>  </a:t>
            </a:r>
            <a:endParaRPr lang="en-GB" dirty="0"/>
          </a:p>
        </p:txBody>
      </p:sp>
      <p:sp>
        <p:nvSpPr>
          <p:cNvPr id="5" name="Content Placeholder 4"/>
          <p:cNvSpPr>
            <a:spLocks noGrp="1"/>
          </p:cNvSpPr>
          <p:nvPr>
            <p:ph sz="half" idx="2"/>
          </p:nvPr>
        </p:nvSpPr>
        <p:spPr/>
        <p:txBody>
          <a:bodyPr>
            <a:normAutofit fontScale="92500"/>
          </a:bodyPr>
          <a:lstStyle/>
          <a:p>
            <a:r>
              <a:rPr lang="en-GB" dirty="0" smtClean="0"/>
              <a:t>Commitment and trust</a:t>
            </a:r>
          </a:p>
          <a:p>
            <a:r>
              <a:rPr lang="en-GB" dirty="0" smtClean="0"/>
              <a:t>Communication</a:t>
            </a:r>
          </a:p>
          <a:p>
            <a:r>
              <a:rPr lang="en-GB" dirty="0" smtClean="0"/>
              <a:t>Collaboration</a:t>
            </a:r>
          </a:p>
          <a:p>
            <a:r>
              <a:rPr lang="en-GB" dirty="0" smtClean="0"/>
              <a:t>Cooperation</a:t>
            </a:r>
          </a:p>
          <a:p>
            <a:r>
              <a:rPr lang="en-GB" dirty="0" smtClean="0"/>
              <a:t>Adaptability</a:t>
            </a:r>
          </a:p>
          <a:p>
            <a:r>
              <a:rPr lang="en-GB" dirty="0" smtClean="0"/>
              <a:t>Flexibility</a:t>
            </a:r>
          </a:p>
          <a:p>
            <a:r>
              <a:rPr lang="en-GB" dirty="0" smtClean="0"/>
              <a:t>Diversity of capabilities</a:t>
            </a:r>
          </a:p>
          <a:p>
            <a:r>
              <a:rPr lang="en-GB" dirty="0" smtClean="0"/>
              <a:t>Common purpose</a:t>
            </a:r>
            <a:endParaRPr lang="en-GB" dirty="0"/>
          </a:p>
        </p:txBody>
      </p:sp>
    </p:spTree>
    <p:extLst>
      <p:ext uri="{BB962C8B-B14F-4D97-AF65-F5344CB8AC3E}">
        <p14:creationId xmlns:p14="http://schemas.microsoft.com/office/powerpoint/2010/main" val="17663277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Meredith Belbin</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err="1" smtClean="0"/>
              <a:t>Tîm</a:t>
            </a:r>
            <a:r>
              <a:rPr lang="en-GB" b="1" dirty="0" smtClean="0"/>
              <a:t> o 9</a:t>
            </a:r>
          </a:p>
          <a:p>
            <a:r>
              <a:rPr lang="en-GB" dirty="0" err="1" smtClean="0"/>
              <a:t>Adnoddau</a:t>
            </a:r>
            <a:endParaRPr lang="en-GB" dirty="0" smtClean="0"/>
          </a:p>
          <a:p>
            <a:r>
              <a:rPr lang="en-GB" dirty="0" err="1" smtClean="0"/>
              <a:t>Gweithiwr</a:t>
            </a:r>
            <a:r>
              <a:rPr lang="en-GB" dirty="0" smtClean="0"/>
              <a:t> </a:t>
            </a:r>
            <a:r>
              <a:rPr lang="en-GB" dirty="0" err="1" smtClean="0"/>
              <a:t>tim</a:t>
            </a:r>
            <a:endParaRPr lang="en-GB" dirty="0" smtClean="0"/>
          </a:p>
          <a:p>
            <a:r>
              <a:rPr lang="en-GB" dirty="0" err="1" smtClean="0"/>
              <a:t>Cydlynydd</a:t>
            </a:r>
            <a:endParaRPr lang="en-GB" dirty="0" smtClean="0"/>
          </a:p>
          <a:p>
            <a:r>
              <a:rPr lang="en-GB" dirty="0" err="1" smtClean="0"/>
              <a:t>Hadwr</a:t>
            </a:r>
            <a:endParaRPr lang="en-GB" dirty="0" smtClean="0"/>
          </a:p>
          <a:p>
            <a:r>
              <a:rPr lang="en-GB" dirty="0" err="1" smtClean="0"/>
              <a:t>Gwerthuswr</a:t>
            </a:r>
            <a:endParaRPr lang="en-GB" dirty="0" smtClean="0"/>
          </a:p>
          <a:p>
            <a:r>
              <a:rPr lang="en-GB" dirty="0" err="1" smtClean="0"/>
              <a:t>Arbenigwr</a:t>
            </a:r>
            <a:endParaRPr lang="en-GB" dirty="0" smtClean="0"/>
          </a:p>
          <a:p>
            <a:r>
              <a:rPr lang="en-GB" dirty="0" err="1" smtClean="0"/>
              <a:t>Siapwr</a:t>
            </a:r>
            <a:endParaRPr lang="en-GB" dirty="0" smtClean="0"/>
          </a:p>
          <a:p>
            <a:r>
              <a:rPr lang="en-GB" dirty="0" err="1" smtClean="0"/>
              <a:t>Dechreuwr</a:t>
            </a:r>
            <a:endParaRPr lang="en-GB" dirty="0" smtClean="0"/>
          </a:p>
          <a:p>
            <a:r>
              <a:rPr lang="en-GB" dirty="0" err="1" smtClean="0"/>
              <a:t>Gorffenwr</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b="1" dirty="0" smtClean="0"/>
              <a:t>A team of 9</a:t>
            </a:r>
          </a:p>
          <a:p>
            <a:r>
              <a:rPr lang="en-GB" dirty="0" smtClean="0"/>
              <a:t>Resources </a:t>
            </a:r>
          </a:p>
          <a:p>
            <a:r>
              <a:rPr lang="en-GB" dirty="0" smtClean="0"/>
              <a:t>Team worker</a:t>
            </a:r>
          </a:p>
          <a:p>
            <a:r>
              <a:rPr lang="en-GB" dirty="0" smtClean="0"/>
              <a:t>Coordinator</a:t>
            </a:r>
          </a:p>
          <a:p>
            <a:r>
              <a:rPr lang="en-GB" dirty="0" smtClean="0"/>
              <a:t>Planter</a:t>
            </a:r>
          </a:p>
          <a:p>
            <a:r>
              <a:rPr lang="en-GB" dirty="0" smtClean="0"/>
              <a:t>Monitor Evaluator </a:t>
            </a:r>
          </a:p>
          <a:p>
            <a:r>
              <a:rPr lang="en-GB" dirty="0" smtClean="0"/>
              <a:t>Specialist</a:t>
            </a:r>
          </a:p>
          <a:p>
            <a:r>
              <a:rPr lang="en-GB" dirty="0" smtClean="0"/>
              <a:t>Shaper</a:t>
            </a:r>
          </a:p>
          <a:p>
            <a:r>
              <a:rPr lang="en-GB" dirty="0" smtClean="0"/>
              <a:t>Implementer</a:t>
            </a:r>
          </a:p>
          <a:p>
            <a:r>
              <a:rPr lang="en-GB" dirty="0" smtClean="0"/>
              <a:t>Completer/ finisher</a:t>
            </a:r>
          </a:p>
          <a:p>
            <a:endParaRPr lang="en-GB" dirty="0"/>
          </a:p>
        </p:txBody>
      </p:sp>
    </p:spTree>
    <p:extLst>
      <p:ext uri="{BB962C8B-B14F-4D97-AF65-F5344CB8AC3E}">
        <p14:creationId xmlns:p14="http://schemas.microsoft.com/office/powerpoint/2010/main" val="3471671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err="1" smtClean="0"/>
              <a:t>Sgiliau</a:t>
            </a:r>
            <a:r>
              <a:rPr lang="en-GB" dirty="0" smtClean="0"/>
              <a:t>/Skills</a:t>
            </a:r>
            <a:endParaRPr lang="en-GB" dirty="0"/>
          </a:p>
        </p:txBody>
      </p:sp>
      <p:sp>
        <p:nvSpPr>
          <p:cNvPr id="4" name="Content Placeholder 3"/>
          <p:cNvSpPr>
            <a:spLocks noGrp="1"/>
          </p:cNvSpPr>
          <p:nvPr>
            <p:ph sz="half" idx="2"/>
          </p:nvPr>
        </p:nvSpPr>
        <p:spPr/>
        <p:txBody>
          <a:bodyPr>
            <a:normAutofit/>
          </a:bodyPr>
          <a:lstStyle/>
          <a:p>
            <a:r>
              <a:rPr lang="en-GB" dirty="0" smtClean="0"/>
              <a:t>Pa </a:t>
            </a:r>
            <a:r>
              <a:rPr lang="en-GB" dirty="0" err="1" smtClean="0"/>
              <a:t>sgiliau</a:t>
            </a:r>
            <a:r>
              <a:rPr lang="en-GB" dirty="0" smtClean="0"/>
              <a:t> </a:t>
            </a:r>
            <a:r>
              <a:rPr lang="en-GB" dirty="0" err="1" smtClean="0"/>
              <a:t>sydd</a:t>
            </a:r>
            <a:r>
              <a:rPr lang="en-GB" dirty="0" smtClean="0"/>
              <a:t> </a:t>
            </a:r>
            <a:r>
              <a:rPr lang="en-GB" dirty="0" err="1" smtClean="0"/>
              <a:t>angen</a:t>
            </a:r>
            <a:r>
              <a:rPr lang="en-GB" dirty="0" smtClean="0"/>
              <a:t> </a:t>
            </a:r>
            <a:r>
              <a:rPr lang="en-GB" dirty="0" err="1" smtClean="0"/>
              <a:t>ermwyn</a:t>
            </a:r>
            <a:r>
              <a:rPr lang="en-GB" dirty="0" smtClean="0"/>
              <a:t> </a:t>
            </a:r>
            <a:r>
              <a:rPr lang="en-GB" dirty="0" err="1" smtClean="0"/>
              <a:t>llwyddo</a:t>
            </a:r>
            <a:r>
              <a:rPr lang="en-GB" dirty="0" smtClean="0"/>
              <a:t> </a:t>
            </a:r>
            <a:r>
              <a:rPr lang="en-GB" dirty="0" err="1" smtClean="0"/>
              <a:t>fel</a:t>
            </a:r>
            <a:r>
              <a:rPr lang="en-GB" dirty="0" smtClean="0"/>
              <a:t> </a:t>
            </a:r>
            <a:r>
              <a:rPr lang="en-GB" dirty="0" err="1" smtClean="0"/>
              <a:t>grŵp</a:t>
            </a:r>
            <a:r>
              <a:rPr lang="en-GB" dirty="0" smtClean="0"/>
              <a:t>? </a:t>
            </a:r>
          </a:p>
          <a:p>
            <a:endParaRPr lang="en-GB" dirty="0"/>
          </a:p>
          <a:p>
            <a:r>
              <a:rPr lang="en-GB" dirty="0" smtClean="0"/>
              <a:t>What skills do you need for achieving as a group?</a:t>
            </a:r>
            <a:endParaRPr lang="en-GB" dirty="0"/>
          </a:p>
        </p:txBody>
      </p:sp>
      <p:pic>
        <p:nvPicPr>
          <p:cNvPr id="3074" name="Picture 2" descr="G:\Modules 2017-2018\Lefel 6\EAEC6009 LECTURES 2017\HighRopes-low.jpg"/>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07505" y="116632"/>
            <a:ext cx="4248471" cy="547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i</a:t>
            </a:r>
            <a:r>
              <a:rPr lang="en-GB" dirty="0" smtClean="0"/>
              <a:t> </a:t>
            </a:r>
            <a:r>
              <a:rPr lang="en-GB" dirty="0" err="1" smtClean="0"/>
              <a:t>ni’n</a:t>
            </a:r>
            <a:r>
              <a:rPr lang="en-GB" dirty="0" smtClean="0"/>
              <a:t> </a:t>
            </a:r>
            <a:r>
              <a:rPr lang="en-GB" dirty="0" err="1" smtClean="0"/>
              <a:t>gweld</a:t>
            </a:r>
            <a:r>
              <a:rPr lang="en-GB" dirty="0" smtClean="0"/>
              <a:t> </a:t>
            </a:r>
            <a:r>
              <a:rPr lang="en-GB" dirty="0" err="1" smtClean="0"/>
              <a:t>yma</a:t>
            </a:r>
            <a:r>
              <a:rPr lang="en-GB" dirty="0" smtClean="0"/>
              <a:t>?              What do we see here?</a:t>
            </a:r>
            <a:endParaRPr lang="en-GB" dirty="0"/>
          </a:p>
        </p:txBody>
      </p:sp>
      <p:pic>
        <p:nvPicPr>
          <p:cNvPr id="1026" name="Picture 2" descr="G:\Modules 2017-2018\Lefel 6\EAEC6009 LECTURES 2017\Team%206.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484784"/>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sydd</a:t>
            </a:r>
            <a:r>
              <a:rPr lang="en-GB" dirty="0" smtClean="0"/>
              <a:t> </a:t>
            </a:r>
            <a:r>
              <a:rPr lang="en-GB" dirty="0" err="1" smtClean="0"/>
              <a:t>yn</a:t>
            </a:r>
            <a:r>
              <a:rPr lang="en-GB" dirty="0" smtClean="0"/>
              <a:t> </a:t>
            </a:r>
            <a:r>
              <a:rPr lang="en-GB" dirty="0" err="1" smtClean="0"/>
              <a:t>dod</a:t>
            </a:r>
            <a:r>
              <a:rPr lang="en-GB" dirty="0" smtClean="0"/>
              <a:t> </a:t>
            </a:r>
            <a:r>
              <a:rPr lang="en-GB" dirty="0" err="1" smtClean="0"/>
              <a:t>yn</a:t>
            </a:r>
            <a:r>
              <a:rPr lang="en-GB" dirty="0" smtClean="0"/>
              <a:t> </a:t>
            </a:r>
            <a:r>
              <a:rPr lang="en-GB" dirty="0" err="1" smtClean="0"/>
              <a:t>amlwg</a:t>
            </a:r>
            <a:r>
              <a:rPr lang="en-GB" dirty="0" smtClean="0"/>
              <a:t> o…? What becomes evident from…? </a:t>
            </a:r>
            <a:endParaRPr lang="en-GB" dirty="0"/>
          </a:p>
        </p:txBody>
      </p:sp>
      <p:pic>
        <p:nvPicPr>
          <p:cNvPr id="2050" name="Picture 2" descr="G:\Modules 2017-2018\Lefel 6\EAEC6009 LECTURES 2017\Outposts-schools-team-building-day-levels.jpe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1556792"/>
            <a:ext cx="8712968"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G:\Modules 2017-2018\Lefel 6\EAEC6009 LECTURES 2017\6ba563e0daaf607be42ca96de0fe9b50--fun-team-building-activities-group-activitie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5256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2071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altLang="en-US" dirty="0" err="1" smtClean="0">
                <a:latin typeface="Calibri" pitchFamily="34" charset="0"/>
              </a:rPr>
              <a:t>Cyfarfodydd</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rPr>
              <a:t>î</a:t>
            </a:r>
            <a:r>
              <a:rPr lang="en-GB" altLang="en-US" dirty="0" smtClean="0">
                <a:latin typeface="Calibri" pitchFamily="34" charset="0"/>
              </a:rPr>
              <a:t>m</a:t>
            </a:r>
            <a:br>
              <a:rPr lang="en-GB" altLang="en-US" dirty="0" smtClean="0">
                <a:latin typeface="Calibri" pitchFamily="34" charset="0"/>
              </a:rPr>
            </a:br>
            <a:r>
              <a:rPr lang="en-GB" altLang="en-US" dirty="0" smtClean="0">
                <a:latin typeface="Calibri" pitchFamily="34" charset="0"/>
              </a:rPr>
              <a:t>Team meetings</a:t>
            </a:r>
            <a:endParaRPr lang="en-GB" dirty="0"/>
          </a:p>
        </p:txBody>
      </p:sp>
      <p:sp>
        <p:nvSpPr>
          <p:cNvPr id="5" name="Content Placeholder 4"/>
          <p:cNvSpPr>
            <a:spLocks noGrp="1"/>
          </p:cNvSpPr>
          <p:nvPr>
            <p:ph sz="half" idx="1"/>
          </p:nvPr>
        </p:nvSpPr>
        <p:spPr/>
        <p:txBody>
          <a:bodyPr>
            <a:normAutofit fontScale="92500" lnSpcReduction="10000"/>
          </a:bodyPr>
          <a:lstStyle/>
          <a:p>
            <a:pPr>
              <a:lnSpc>
                <a:spcPct val="80000"/>
              </a:lnSpc>
            </a:pPr>
            <a:r>
              <a:rPr lang="en-GB" altLang="en-US" dirty="0" err="1" smtClean="0">
                <a:latin typeface="Calibri" pitchFamily="34" charset="0"/>
              </a:rPr>
              <a:t>Statudol</a:t>
            </a:r>
            <a:endParaRPr lang="en-GB" altLang="en-US" dirty="0" smtClean="0">
              <a:latin typeface="Calibri" pitchFamily="34" charset="0"/>
            </a:endParaRPr>
          </a:p>
          <a:p>
            <a:pPr>
              <a:lnSpc>
                <a:spcPct val="80000"/>
              </a:lnSpc>
            </a:pPr>
            <a:r>
              <a:rPr lang="en-GB" altLang="en-US" dirty="0" smtClean="0">
                <a:latin typeface="Calibri" pitchFamily="34" charset="0"/>
              </a:rPr>
              <a:t>Cael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gweld</a:t>
            </a:r>
            <a:r>
              <a:rPr lang="en-GB" altLang="en-US" dirty="0" smtClean="0">
                <a:latin typeface="Calibri" pitchFamily="34" charset="0"/>
              </a:rPr>
              <a:t>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ystod</a:t>
            </a:r>
            <a:r>
              <a:rPr lang="en-GB" altLang="en-US" dirty="0" smtClean="0">
                <a:latin typeface="Calibri" pitchFamily="34" charset="0"/>
              </a:rPr>
              <a:t> </a:t>
            </a:r>
            <a:r>
              <a:rPr lang="en-GB" altLang="en-US" dirty="0" err="1" smtClean="0">
                <a:latin typeface="Calibri" pitchFamily="34" charset="0"/>
              </a:rPr>
              <a:t>cyfnodau</a:t>
            </a:r>
            <a:r>
              <a:rPr lang="en-GB" altLang="en-US" dirty="0" smtClean="0">
                <a:latin typeface="Calibri" pitchFamily="34" charset="0"/>
              </a:rPr>
              <a:t> o </a:t>
            </a:r>
            <a:r>
              <a:rPr lang="en-GB" altLang="en-US" dirty="0" err="1" smtClean="0">
                <a:latin typeface="Calibri" pitchFamily="34" charset="0"/>
              </a:rPr>
              <a:t>arolygu</a:t>
            </a:r>
            <a:endParaRPr lang="en-GB" altLang="en-US" dirty="0" smtClean="0">
              <a:latin typeface="Calibri" pitchFamily="34" charset="0"/>
            </a:endParaRPr>
          </a:p>
          <a:p>
            <a:pPr>
              <a:lnSpc>
                <a:spcPct val="80000"/>
              </a:lnSpc>
            </a:pPr>
            <a:r>
              <a:rPr lang="en-GB" altLang="en-US" dirty="0" smtClean="0">
                <a:latin typeface="Calibri" pitchFamily="34" charset="0"/>
              </a:rPr>
              <a:t>Agenda </a:t>
            </a:r>
            <a:r>
              <a:rPr lang="en-GB" altLang="en-US" dirty="0">
                <a:latin typeface="Calibri" pitchFamily="34" charset="0"/>
              </a:rPr>
              <a:t>-  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pawb</a:t>
            </a:r>
            <a:r>
              <a:rPr lang="en-GB" altLang="en-US" dirty="0">
                <a:latin typeface="Calibri" pitchFamily="34" charset="0"/>
              </a:rPr>
              <a:t> </a:t>
            </a:r>
            <a:r>
              <a:rPr lang="en-GB" altLang="en-US" dirty="0" err="1">
                <a:latin typeface="Calibri" pitchFamily="34" charset="0"/>
              </a:rPr>
              <a:t>wedi’i</a:t>
            </a:r>
            <a:r>
              <a:rPr lang="en-GB" altLang="en-US" dirty="0">
                <a:latin typeface="Calibri" pitchFamily="34" charset="0"/>
              </a:rPr>
              <a:t> weld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llaw</a:t>
            </a:r>
            <a:r>
              <a:rPr lang="en-GB" altLang="en-US" dirty="0">
                <a:latin typeface="Calibri" pitchFamily="34" charset="0"/>
              </a:rPr>
              <a:t>, a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err="1">
                <a:latin typeface="Calibri" pitchFamily="34" charset="0"/>
              </a:rPr>
              <a:t>cadeirydd</a:t>
            </a:r>
            <a:r>
              <a:rPr lang="en-GB" altLang="en-US" dirty="0">
                <a:latin typeface="Calibri" pitchFamily="34" charset="0"/>
              </a:rPr>
              <a:t> </a:t>
            </a:r>
            <a:r>
              <a:rPr lang="en-GB" altLang="en-US" dirty="0" err="1">
                <a:latin typeface="Calibri" pitchFamily="34" charset="0"/>
              </a:rPr>
              <a:t>gadw</a:t>
            </a:r>
            <a:r>
              <a:rPr lang="en-GB" altLang="en-US" dirty="0">
                <a:latin typeface="Calibri" pitchFamily="34" charset="0"/>
              </a:rPr>
              <a:t> </a:t>
            </a:r>
            <a:r>
              <a:rPr lang="en-GB" altLang="en-US" dirty="0" err="1">
                <a:latin typeface="Calibri" pitchFamily="34" charset="0"/>
              </a:rPr>
              <a:t>ato</a:t>
            </a:r>
            <a:r>
              <a:rPr lang="en-GB" altLang="en-US" dirty="0">
                <a:latin typeface="Calibri" pitchFamily="34" charset="0"/>
              </a:rPr>
              <a:t>.</a:t>
            </a:r>
          </a:p>
          <a:p>
            <a:pPr>
              <a:lnSpc>
                <a:spcPct val="80000"/>
              </a:lnSpc>
            </a:pPr>
            <a:r>
              <a:rPr lang="en-GB" altLang="en-US" dirty="0" err="1" smtClean="0">
                <a:latin typeface="Calibri" pitchFamily="34" charset="0"/>
              </a:rPr>
              <a:t>Rhaid</a:t>
            </a:r>
            <a:r>
              <a:rPr lang="en-GB" altLang="en-US" dirty="0" smtClean="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ysgrifenedig</a:t>
            </a:r>
            <a:r>
              <a:rPr lang="en-GB" altLang="en-US" dirty="0">
                <a:latin typeface="Calibri" pitchFamily="34" charset="0"/>
              </a:rPr>
              <a:t> </a:t>
            </a:r>
            <a:r>
              <a:rPr lang="en-GB" altLang="en-US" dirty="0" err="1">
                <a:latin typeface="Calibri" pitchFamily="34" charset="0"/>
              </a:rPr>
              <a:t>byr</a:t>
            </a:r>
            <a:r>
              <a:rPr lang="en-GB" altLang="en-US" dirty="0">
                <a:latin typeface="Calibri" pitchFamily="34" charset="0"/>
              </a:rPr>
              <a:t> </a:t>
            </a:r>
            <a:r>
              <a:rPr lang="en-GB" altLang="en-US" dirty="0" err="1">
                <a:latin typeface="Calibri" pitchFamily="34" charset="0"/>
              </a:rPr>
              <a:t>gyda</a:t>
            </a:r>
            <a:r>
              <a:rPr lang="en-GB" altLang="en-US" dirty="0">
                <a:latin typeface="Calibri" pitchFamily="34" charset="0"/>
              </a:rPr>
              <a:t> </a:t>
            </a:r>
            <a:r>
              <a:rPr lang="en-GB" altLang="en-US" b="1" dirty="0" err="1">
                <a:latin typeface="Calibri" pitchFamily="34" charset="0"/>
              </a:rPr>
              <a:t>phwyntiau</a:t>
            </a:r>
            <a:r>
              <a:rPr lang="en-GB" altLang="en-US" b="1" dirty="0">
                <a:latin typeface="Calibri" pitchFamily="34" charset="0"/>
              </a:rPr>
              <a:t> </a:t>
            </a:r>
            <a:r>
              <a:rPr lang="en-GB" altLang="en-US" b="1" dirty="0" err="1">
                <a:latin typeface="Calibri" pitchFamily="34" charset="0"/>
              </a:rPr>
              <a:t>gweithredu</a:t>
            </a:r>
            <a:r>
              <a:rPr lang="en-GB" altLang="en-US" b="1" dirty="0">
                <a:latin typeface="Calibri" pitchFamily="34" charset="0"/>
              </a:rPr>
              <a:t> (a </a:t>
            </a:r>
            <a:r>
              <a:rPr lang="en-GB" altLang="en-US" b="1" dirty="0" err="1">
                <a:latin typeface="Calibri" pitchFamily="34" charset="0"/>
              </a:rPr>
              <a:t>phwy</a:t>
            </a:r>
            <a:r>
              <a:rPr lang="en-GB" altLang="en-US" b="1" dirty="0">
                <a:latin typeface="Calibri" pitchFamily="34" charset="0"/>
              </a:rPr>
              <a:t> </a:t>
            </a:r>
            <a:r>
              <a:rPr lang="en-GB" altLang="en-US" b="1" dirty="0" err="1">
                <a:latin typeface="Calibri" pitchFamily="34" charset="0"/>
              </a:rPr>
              <a:t>sy’n</a:t>
            </a:r>
            <a:r>
              <a:rPr lang="en-GB" altLang="en-US" b="1" dirty="0">
                <a:latin typeface="Calibri" pitchFamily="34" charset="0"/>
              </a:rPr>
              <a:t> </a:t>
            </a:r>
            <a:r>
              <a:rPr lang="en-GB" altLang="en-US" b="1" dirty="0" err="1">
                <a:latin typeface="Calibri" pitchFamily="34" charset="0"/>
              </a:rPr>
              <a:t>gyfrifol</a:t>
            </a:r>
            <a:r>
              <a:rPr lang="en-GB" altLang="en-US" b="1" dirty="0">
                <a:latin typeface="Calibri" pitchFamily="34" charset="0"/>
              </a:rPr>
              <a:t> </a:t>
            </a:r>
            <a:r>
              <a:rPr lang="en-GB" altLang="en-US" b="1" dirty="0" err="1">
                <a:latin typeface="Calibri" pitchFamily="34" charset="0"/>
              </a:rPr>
              <a:t>amdanynt</a:t>
            </a:r>
            <a:r>
              <a:rPr lang="en-GB" altLang="en-US" b="1" dirty="0">
                <a:latin typeface="Calibri" pitchFamily="34" charset="0"/>
              </a:rPr>
              <a:t>/</a:t>
            </a:r>
            <a:r>
              <a:rPr lang="en-GB" altLang="en-US" b="1" dirty="0" err="1">
                <a:latin typeface="Calibri" pitchFamily="34" charset="0"/>
              </a:rPr>
              <a:t>dyddiau</a:t>
            </a:r>
            <a:r>
              <a:rPr lang="en-GB" altLang="en-US" b="1" dirty="0">
                <a:latin typeface="Calibri" pitchFamily="34" charset="0"/>
              </a:rPr>
              <a:t> </a:t>
            </a:r>
            <a:r>
              <a:rPr lang="en-GB" altLang="en-US" b="1" dirty="0" err="1">
                <a:latin typeface="Calibri" pitchFamily="34" charset="0"/>
              </a:rPr>
              <a:t>cau</a:t>
            </a:r>
            <a:r>
              <a:rPr lang="en-GB" altLang="en-US" b="1" dirty="0">
                <a:latin typeface="Calibri" pitchFamily="34" charset="0"/>
              </a:rPr>
              <a:t> </a:t>
            </a:r>
            <a:r>
              <a:rPr lang="en-GB" altLang="en-US" b="1" dirty="0" err="1">
                <a:latin typeface="Calibri" pitchFamily="34" charset="0"/>
              </a:rPr>
              <a:t>ar</a:t>
            </a:r>
            <a:r>
              <a:rPr lang="en-GB" altLang="en-US" b="1" dirty="0">
                <a:latin typeface="Calibri" pitchFamily="34" charset="0"/>
              </a:rPr>
              <a:t> </a:t>
            </a:r>
            <a:r>
              <a:rPr lang="en-GB" altLang="en-US" b="1" dirty="0" err="1">
                <a:latin typeface="Calibri" pitchFamily="34" charset="0"/>
              </a:rPr>
              <a:t>gyfer</a:t>
            </a:r>
            <a:r>
              <a:rPr lang="en-GB" altLang="en-US" b="1" dirty="0">
                <a:latin typeface="Calibri" pitchFamily="34" charset="0"/>
              </a:rPr>
              <a:t> </a:t>
            </a:r>
            <a:r>
              <a:rPr lang="en-GB" altLang="en-US" b="1" dirty="0" err="1">
                <a:latin typeface="Calibri" pitchFamily="34" charset="0"/>
              </a:rPr>
              <a:t>eu</a:t>
            </a:r>
            <a:r>
              <a:rPr lang="en-GB" altLang="en-US" b="1" dirty="0">
                <a:latin typeface="Calibri" pitchFamily="34" charset="0"/>
              </a:rPr>
              <a:t> </a:t>
            </a:r>
            <a:r>
              <a:rPr lang="en-GB" altLang="en-US" b="1" dirty="0" err="1">
                <a:latin typeface="Calibri" pitchFamily="34" charset="0"/>
              </a:rPr>
              <a:t>cwblhau</a:t>
            </a:r>
            <a:r>
              <a:rPr lang="en-GB" altLang="en-US" b="1" dirty="0">
                <a:latin typeface="Calibri" pitchFamily="34" charset="0"/>
              </a:rPr>
              <a:t>).</a:t>
            </a:r>
          </a:p>
          <a:p>
            <a:endParaRPr lang="en-GB" dirty="0"/>
          </a:p>
        </p:txBody>
      </p:sp>
      <p:sp>
        <p:nvSpPr>
          <p:cNvPr id="6" name="Content Placeholder 5"/>
          <p:cNvSpPr>
            <a:spLocks noGrp="1"/>
          </p:cNvSpPr>
          <p:nvPr>
            <p:ph sz="half" idx="2"/>
          </p:nvPr>
        </p:nvSpPr>
        <p:spPr/>
        <p:txBody>
          <a:bodyPr>
            <a:normAutofit fontScale="92500" lnSpcReduction="10000"/>
          </a:bodyPr>
          <a:lstStyle/>
          <a:p>
            <a:pPr>
              <a:lnSpc>
                <a:spcPct val="80000"/>
              </a:lnSpc>
            </a:pPr>
            <a:r>
              <a:rPr lang="en-GB" altLang="en-US" dirty="0" smtClean="0">
                <a:latin typeface="Calibri" pitchFamily="34" charset="0"/>
              </a:rPr>
              <a:t>Statutory</a:t>
            </a:r>
          </a:p>
          <a:p>
            <a:pPr>
              <a:lnSpc>
                <a:spcPct val="80000"/>
              </a:lnSpc>
            </a:pPr>
            <a:r>
              <a:rPr lang="en-GB" altLang="en-US" dirty="0" smtClean="0">
                <a:latin typeface="Calibri" pitchFamily="34" charset="0"/>
              </a:rPr>
              <a:t>Viewed during inspections</a:t>
            </a:r>
          </a:p>
          <a:p>
            <a:pPr>
              <a:lnSpc>
                <a:spcPct val="80000"/>
              </a:lnSpc>
            </a:pPr>
            <a:r>
              <a:rPr lang="en-GB" altLang="en-US" dirty="0" smtClean="0">
                <a:latin typeface="Calibri" pitchFamily="34" charset="0"/>
              </a:rPr>
              <a:t>Agenda </a:t>
            </a:r>
            <a:r>
              <a:rPr lang="en-GB" altLang="en-US" dirty="0">
                <a:latin typeface="Calibri" pitchFamily="34" charset="0"/>
              </a:rPr>
              <a:t>-  seen in advance by all and chairperson should adhere to this.</a:t>
            </a:r>
          </a:p>
          <a:p>
            <a:pPr>
              <a:lnSpc>
                <a:spcPct val="80000"/>
              </a:lnSpc>
            </a:pPr>
            <a:r>
              <a:rPr lang="en-GB" altLang="en-US" dirty="0" smtClean="0">
                <a:latin typeface="Calibri" pitchFamily="34" charset="0"/>
              </a:rPr>
              <a:t>Must </a:t>
            </a:r>
            <a:r>
              <a:rPr lang="en-GB" altLang="en-US" dirty="0">
                <a:latin typeface="Calibri" pitchFamily="34" charset="0"/>
              </a:rPr>
              <a:t>have brief written minutes with </a:t>
            </a:r>
            <a:r>
              <a:rPr lang="en-GB" altLang="en-US" b="1" dirty="0">
                <a:latin typeface="Calibri" pitchFamily="34" charset="0"/>
              </a:rPr>
              <a:t>action points (and who is responsible for these/deadlines to complete them by).</a:t>
            </a: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a:latin typeface="Calibri" pitchFamily="34" charset="0"/>
              </a:rPr>
              <a:t>m</a:t>
            </a:r>
            <a:br>
              <a:rPr lang="en-GB" altLang="en-US" dirty="0">
                <a:latin typeface="Calibri" pitchFamily="34" charset="0"/>
              </a:rPr>
            </a:br>
            <a:r>
              <a:rPr lang="en-GB" altLang="en-US" dirty="0">
                <a:latin typeface="Calibri" pitchFamily="34" charset="0"/>
              </a:rPr>
              <a:t>Team meetings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Cael </a:t>
            </a:r>
            <a:r>
              <a:rPr lang="en-GB" dirty="0" err="1" smtClean="0"/>
              <a:t>agwedd</a:t>
            </a:r>
            <a:r>
              <a:rPr lang="en-GB" dirty="0" smtClean="0"/>
              <a:t> </a:t>
            </a:r>
            <a:r>
              <a:rPr lang="en-GB" dirty="0" err="1" smtClean="0"/>
              <a:t>positif</a:t>
            </a:r>
            <a:endParaRPr lang="en-GB" dirty="0" smtClean="0"/>
          </a:p>
          <a:p>
            <a:r>
              <a:rPr lang="en-GB" dirty="0" err="1" smtClean="0"/>
              <a:t>Cyrraedd</a:t>
            </a:r>
            <a:r>
              <a:rPr lang="en-GB" dirty="0" smtClean="0"/>
              <a:t> </a:t>
            </a:r>
            <a:r>
              <a:rPr lang="en-GB" dirty="0" err="1" smtClean="0"/>
              <a:t>yn</a:t>
            </a:r>
            <a:r>
              <a:rPr lang="en-GB" dirty="0" smtClean="0"/>
              <a:t> </a:t>
            </a:r>
            <a:r>
              <a:rPr lang="en-GB" dirty="0" err="1" smtClean="0"/>
              <a:t>barod</a:t>
            </a:r>
            <a:endParaRPr lang="en-GB" dirty="0" smtClean="0"/>
          </a:p>
          <a:p>
            <a:r>
              <a:rPr lang="en-GB" dirty="0" err="1" smtClean="0"/>
              <a:t>Amrywiaeth</a:t>
            </a:r>
            <a:r>
              <a:rPr lang="en-GB" dirty="0" smtClean="0"/>
              <a:t> (</a:t>
            </a:r>
            <a:r>
              <a:rPr lang="en-GB" dirty="0" err="1" smtClean="0"/>
              <a:t>siaradwyr</a:t>
            </a:r>
            <a:r>
              <a:rPr lang="en-GB" dirty="0" smtClean="0"/>
              <a:t> </a:t>
            </a:r>
            <a:r>
              <a:rPr lang="en-GB" dirty="0" err="1" smtClean="0"/>
              <a:t>gwadd</a:t>
            </a:r>
            <a:r>
              <a:rPr lang="en-GB" dirty="0" smtClean="0"/>
              <a:t>/TED TALK/</a:t>
            </a:r>
            <a:r>
              <a:rPr lang="en-GB" dirty="0" err="1" smtClean="0"/>
              <a:t>dysgu</a:t>
            </a:r>
            <a:r>
              <a:rPr lang="en-GB" dirty="0" smtClean="0"/>
              <a:t> o </a:t>
            </a:r>
            <a:r>
              <a:rPr lang="en-GB" dirty="0" err="1" smtClean="0"/>
              <a:t>amgylch</a:t>
            </a:r>
            <a:r>
              <a:rPr lang="en-GB" dirty="0" smtClean="0"/>
              <a:t> y </a:t>
            </a:r>
            <a:r>
              <a:rPr lang="en-GB" dirty="0" err="1" smtClean="0"/>
              <a:t>bwrdd</a:t>
            </a:r>
            <a:r>
              <a:rPr lang="en-GB" dirty="0" smtClean="0"/>
              <a:t>/</a:t>
            </a:r>
            <a:r>
              <a:rPr lang="en-GB" dirty="0" err="1" smtClean="0"/>
              <a:t>dathlu</a:t>
            </a:r>
            <a:r>
              <a:rPr lang="en-GB" dirty="0" smtClean="0"/>
              <a:t> </a:t>
            </a:r>
            <a:r>
              <a:rPr lang="en-GB" dirty="0" err="1" smtClean="0"/>
              <a:t>rhywbeth</a:t>
            </a:r>
            <a:r>
              <a:rPr lang="en-GB" dirty="0" smtClean="0"/>
              <a:t>/</a:t>
            </a:r>
            <a:r>
              <a:rPr lang="en-GB" dirty="0" err="1" smtClean="0"/>
              <a:t>gweithgaredd</a:t>
            </a:r>
            <a:r>
              <a:rPr lang="en-GB" dirty="0" smtClean="0"/>
              <a:t> </a:t>
            </a:r>
            <a:r>
              <a:rPr lang="en-GB" dirty="0" err="1" smtClean="0"/>
              <a:t>adeiladu</a:t>
            </a:r>
            <a:r>
              <a:rPr lang="en-GB" dirty="0" smtClean="0"/>
              <a:t> </a:t>
            </a:r>
            <a:r>
              <a:rPr lang="en-GB" dirty="0" err="1" smtClean="0"/>
              <a:t>tîm</a:t>
            </a:r>
            <a:r>
              <a:rPr lang="en-GB" dirty="0" smtClean="0"/>
              <a:t>) </a:t>
            </a:r>
          </a:p>
          <a:p>
            <a:r>
              <a:rPr lang="en-GB" dirty="0" err="1" smtClean="0"/>
              <a:t>Gadael</a:t>
            </a:r>
            <a:r>
              <a:rPr lang="en-GB" dirty="0" smtClean="0"/>
              <a:t> </a:t>
            </a:r>
            <a:r>
              <a:rPr lang="en-GB" dirty="0" err="1" smtClean="0"/>
              <a:t>amser</a:t>
            </a:r>
            <a:r>
              <a:rPr lang="en-GB" dirty="0" smtClean="0"/>
              <a:t> </a:t>
            </a:r>
            <a:r>
              <a:rPr lang="en-GB" dirty="0" err="1" smtClean="0"/>
              <a:t>ar</a:t>
            </a:r>
            <a:r>
              <a:rPr lang="en-GB" dirty="0" smtClean="0"/>
              <a:t> </a:t>
            </a:r>
            <a:r>
              <a:rPr lang="en-GB" dirty="0" err="1" smtClean="0"/>
              <a:t>gyfer</a:t>
            </a:r>
            <a:r>
              <a:rPr lang="en-GB" dirty="0" smtClean="0"/>
              <a:t> </a:t>
            </a:r>
            <a:r>
              <a:rPr lang="en-GB" dirty="0" err="1" smtClean="0"/>
              <a:t>gofod</a:t>
            </a:r>
            <a:r>
              <a:rPr lang="en-GB" dirty="0" smtClean="0"/>
              <a:t> </a:t>
            </a:r>
            <a:r>
              <a:rPr lang="en-GB" dirty="0" err="1" smtClean="0"/>
              <a:t>creadigol</a:t>
            </a:r>
            <a:r>
              <a:rPr lang="en-GB" dirty="0" smtClean="0"/>
              <a:t> a </a:t>
            </a:r>
            <a:r>
              <a:rPr lang="en-GB" dirty="0" err="1" smtClean="0"/>
              <a:t>digymell</a:t>
            </a:r>
            <a:r>
              <a:rPr lang="en-GB" dirty="0" smtClean="0"/>
              <a:t>.  </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Having a positive attitude</a:t>
            </a:r>
          </a:p>
          <a:p>
            <a:r>
              <a:rPr lang="en-GB" dirty="0" smtClean="0"/>
              <a:t>Arrive prepared</a:t>
            </a:r>
          </a:p>
          <a:p>
            <a:r>
              <a:rPr lang="en-GB" dirty="0" smtClean="0"/>
              <a:t>Variety (guest speakers/TED TALK/learning round table/celebrate something/teambuilding activity)</a:t>
            </a:r>
          </a:p>
          <a:p>
            <a:r>
              <a:rPr lang="en-GB" dirty="0" smtClean="0"/>
              <a:t>Leave time for spontaneous and creative space  </a:t>
            </a:r>
            <a:endParaRPr lang="en-GB" dirty="0"/>
          </a:p>
        </p:txBody>
      </p:sp>
    </p:spTree>
    <p:extLst>
      <p:ext uri="{BB962C8B-B14F-4D97-AF65-F5344CB8AC3E}">
        <p14:creationId xmlns:p14="http://schemas.microsoft.com/office/powerpoint/2010/main" val="25018578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smtClean="0">
                <a:latin typeface="Calibri" pitchFamily="34" charset="0"/>
              </a:rPr>
              <a:t>m </a:t>
            </a:r>
            <a:r>
              <a:rPr lang="en-GB" altLang="en-US" dirty="0" err="1" smtClean="0">
                <a:latin typeface="Calibri" pitchFamily="34" charset="0"/>
              </a:rPr>
              <a:t>effeithiol</a:t>
            </a:r>
            <a:r>
              <a:rPr lang="en-GB" altLang="en-US" dirty="0" smtClean="0">
                <a:latin typeface="Calibri" pitchFamily="34" charset="0"/>
              </a:rPr>
              <a:t> </a:t>
            </a:r>
            <a:r>
              <a:rPr lang="en-GB" altLang="en-US" dirty="0">
                <a:latin typeface="Calibri" pitchFamily="34" charset="0"/>
              </a:rPr>
              <a:t/>
            </a:r>
            <a:br>
              <a:rPr lang="en-GB" altLang="en-US" dirty="0">
                <a:latin typeface="Calibri" pitchFamily="34" charset="0"/>
              </a:rPr>
            </a:br>
            <a:r>
              <a:rPr lang="en-GB" altLang="en-US" dirty="0" smtClean="0">
                <a:latin typeface="Calibri" pitchFamily="34" charset="0"/>
              </a:rPr>
              <a:t>Effective Team </a:t>
            </a:r>
            <a:r>
              <a:rPr lang="en-GB" altLang="en-US" dirty="0">
                <a:latin typeface="Calibri" pitchFamily="34" charset="0"/>
              </a:rPr>
              <a:t>meetings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Cynllunio</a:t>
            </a:r>
            <a:endParaRPr lang="en-GB" dirty="0" smtClean="0"/>
          </a:p>
          <a:p>
            <a:r>
              <a:rPr lang="en-GB" dirty="0" err="1" smtClean="0"/>
              <a:t>Dosbarthu’r</a:t>
            </a:r>
            <a:r>
              <a:rPr lang="en-GB" dirty="0" smtClean="0"/>
              <a:t> agenda </a:t>
            </a:r>
            <a:r>
              <a:rPr lang="en-GB" dirty="0" err="1" smtClean="0"/>
              <a:t>cyn</a:t>
            </a:r>
            <a:r>
              <a:rPr lang="en-GB" dirty="0" smtClean="0"/>
              <a:t> y </a:t>
            </a:r>
            <a:r>
              <a:rPr lang="en-GB" dirty="0" err="1" smtClean="0"/>
              <a:t>gyfarfod</a:t>
            </a:r>
            <a:endParaRPr lang="en-GB" dirty="0" smtClean="0"/>
          </a:p>
          <a:p>
            <a:r>
              <a:rPr lang="en-GB" dirty="0" err="1" smtClean="0"/>
              <a:t>Amser</a:t>
            </a:r>
            <a:r>
              <a:rPr lang="en-GB" dirty="0" smtClean="0"/>
              <a:t> a </a:t>
            </a:r>
            <a:r>
              <a:rPr lang="en-GB" dirty="0" err="1" smtClean="0"/>
              <a:t>lle</a:t>
            </a:r>
            <a:r>
              <a:rPr lang="en-GB" dirty="0" smtClean="0"/>
              <a:t> </a:t>
            </a:r>
            <a:r>
              <a:rPr lang="en-GB" dirty="0" err="1" smtClean="0"/>
              <a:t>sydd</a:t>
            </a:r>
            <a:r>
              <a:rPr lang="en-GB" dirty="0" smtClean="0"/>
              <a:t> </a:t>
            </a:r>
            <a:r>
              <a:rPr lang="en-GB" dirty="0" err="1" smtClean="0"/>
              <a:t>yn</a:t>
            </a:r>
            <a:r>
              <a:rPr lang="en-GB" dirty="0" smtClean="0"/>
              <a:t> </a:t>
            </a:r>
            <a:r>
              <a:rPr lang="en-GB" dirty="0" err="1" smtClean="0"/>
              <a:t>addas</a:t>
            </a:r>
            <a:r>
              <a:rPr lang="en-GB" dirty="0" smtClean="0"/>
              <a:t> </a:t>
            </a:r>
            <a:r>
              <a:rPr lang="en-GB" dirty="0" err="1" smtClean="0"/>
              <a:t>i</a:t>
            </a:r>
            <a:r>
              <a:rPr lang="en-GB" dirty="0" smtClean="0"/>
              <a:t> </a:t>
            </a:r>
            <a:r>
              <a:rPr lang="en-GB" dirty="0" err="1" smtClean="0"/>
              <a:t>bawb</a:t>
            </a:r>
            <a:r>
              <a:rPr lang="en-GB" dirty="0" smtClean="0"/>
              <a:t> – </a:t>
            </a:r>
            <a:r>
              <a:rPr lang="en-GB" dirty="0" err="1" smtClean="0"/>
              <a:t>pawb</a:t>
            </a:r>
            <a:r>
              <a:rPr lang="en-GB" dirty="0" smtClean="0"/>
              <a:t> </a:t>
            </a:r>
            <a:r>
              <a:rPr lang="en-GB" dirty="0" err="1" smtClean="0"/>
              <a:t>yn</a:t>
            </a:r>
            <a:r>
              <a:rPr lang="en-GB" dirty="0" smtClean="0"/>
              <a:t> </a:t>
            </a:r>
            <a:r>
              <a:rPr lang="en-GB" dirty="0" err="1" smtClean="0"/>
              <a:t>gallu</a:t>
            </a:r>
            <a:r>
              <a:rPr lang="en-GB" dirty="0" smtClean="0"/>
              <a:t> </a:t>
            </a:r>
            <a:r>
              <a:rPr lang="en-GB" dirty="0" err="1" smtClean="0"/>
              <a:t>mynychu</a:t>
            </a:r>
            <a:endParaRPr lang="en-GB" dirty="0" smtClean="0"/>
          </a:p>
          <a:p>
            <a:r>
              <a:rPr lang="en-GB" dirty="0" err="1" smtClean="0"/>
              <a:t>Sicrhewch</a:t>
            </a:r>
            <a:r>
              <a:rPr lang="en-GB" dirty="0" smtClean="0"/>
              <a:t> bod </a:t>
            </a:r>
            <a:r>
              <a:rPr lang="en-GB" dirty="0" err="1" smtClean="0"/>
              <a:t>angen</a:t>
            </a:r>
            <a:r>
              <a:rPr lang="en-GB" dirty="0" smtClean="0"/>
              <a:t> </a:t>
            </a:r>
            <a:r>
              <a:rPr lang="en-GB" dirty="0" err="1" smtClean="0"/>
              <a:t>cyfarfod</a:t>
            </a:r>
            <a:endParaRPr lang="en-GB" dirty="0" smtClean="0"/>
          </a:p>
          <a:p>
            <a:r>
              <a:rPr lang="en-GB" dirty="0" err="1" smtClean="0"/>
              <a:t>Creu</a:t>
            </a:r>
            <a:r>
              <a:rPr lang="en-GB" dirty="0" smtClean="0"/>
              <a:t> </a:t>
            </a:r>
            <a:r>
              <a:rPr lang="en-GB" dirty="0" err="1" smtClean="0"/>
              <a:t>cynllun</a:t>
            </a:r>
            <a:r>
              <a:rPr lang="en-GB" dirty="0" smtClean="0"/>
              <a:t> </a:t>
            </a:r>
            <a:r>
              <a:rPr lang="en-GB" dirty="0" err="1" smtClean="0"/>
              <a:t>er</a:t>
            </a:r>
            <a:r>
              <a:rPr lang="en-GB" dirty="0" smtClean="0"/>
              <a:t> </a:t>
            </a:r>
            <a:r>
              <a:rPr lang="en-GB" dirty="0" err="1" smtClean="0"/>
              <a:t>mwyn</a:t>
            </a:r>
            <a:r>
              <a:rPr lang="en-GB" dirty="0" smtClean="0"/>
              <a:t> </a:t>
            </a:r>
            <a:r>
              <a:rPr lang="en-GB" dirty="0" err="1" smtClean="0"/>
              <a:t>dilyn</a:t>
            </a:r>
            <a:r>
              <a:rPr lang="en-GB" dirty="0" smtClean="0"/>
              <a:t> </a:t>
            </a:r>
            <a:r>
              <a:rPr lang="en-GB" dirty="0" err="1" smtClean="0"/>
              <a:t>materion</a:t>
            </a:r>
            <a:r>
              <a:rPr lang="en-GB" dirty="0" smtClean="0"/>
              <a:t> </a:t>
            </a:r>
            <a:r>
              <a:rPr lang="en-GB" dirty="0" err="1" smtClean="0"/>
              <a:t>i</a:t>
            </a:r>
            <a:r>
              <a:rPr lang="en-GB" dirty="0" smtClean="0"/>
              <a:t> </a:t>
            </a:r>
            <a:r>
              <a:rPr lang="en-GB" dirty="0" err="1" smtClean="0"/>
              <a:t>fyny</a:t>
            </a:r>
            <a:r>
              <a:rPr lang="en-GB" dirty="0" smtClean="0"/>
              <a:t> </a:t>
            </a:r>
            <a:r>
              <a:rPr lang="en-GB" dirty="0" err="1" smtClean="0"/>
              <a:t>yn</a:t>
            </a:r>
            <a:r>
              <a:rPr lang="en-GB" dirty="0" smtClean="0"/>
              <a:t> </a:t>
            </a:r>
            <a:r>
              <a:rPr lang="en-GB" dirty="0" err="1" smtClean="0"/>
              <a:t>effeithiol</a:t>
            </a:r>
            <a:endParaRPr lang="en-GB" dirty="0" smtClean="0"/>
          </a:p>
          <a:p>
            <a:r>
              <a:rPr lang="en-GB" dirty="0" smtClean="0"/>
              <a:t>Mae </a:t>
            </a:r>
            <a:r>
              <a:rPr lang="en-GB" dirty="0" err="1" smtClean="0"/>
              <a:t>cyfarfodydd</a:t>
            </a:r>
            <a:r>
              <a:rPr lang="en-GB" dirty="0" smtClean="0"/>
              <a:t> </a:t>
            </a:r>
            <a:r>
              <a:rPr lang="en-GB" dirty="0" err="1" smtClean="0"/>
              <a:t>effeithiol</a:t>
            </a:r>
            <a:r>
              <a:rPr lang="en-GB" dirty="0" smtClean="0"/>
              <a:t> </a:t>
            </a:r>
            <a:r>
              <a:rPr lang="en-GB" dirty="0" err="1" smtClean="0"/>
              <a:t>yn</a:t>
            </a:r>
            <a:r>
              <a:rPr lang="en-GB" dirty="0" smtClean="0"/>
              <a:t> </a:t>
            </a:r>
            <a:r>
              <a:rPr lang="en-GB" dirty="0" err="1" smtClean="0"/>
              <a:t>cynhyrchu</a:t>
            </a:r>
            <a:r>
              <a:rPr lang="en-GB" dirty="0" smtClean="0"/>
              <a:t> </a:t>
            </a:r>
            <a:r>
              <a:rPr lang="en-GB" dirty="0" err="1" smtClean="0"/>
              <a:t>canlyniadau</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Planning</a:t>
            </a:r>
          </a:p>
          <a:p>
            <a:r>
              <a:rPr lang="en-GB" dirty="0" smtClean="0"/>
              <a:t>Distribution of </a:t>
            </a:r>
            <a:r>
              <a:rPr lang="en-GB" dirty="0" err="1" smtClean="0"/>
              <a:t>agneda</a:t>
            </a:r>
            <a:r>
              <a:rPr lang="en-GB" dirty="0" smtClean="0"/>
              <a:t> before meeting</a:t>
            </a:r>
          </a:p>
          <a:p>
            <a:r>
              <a:rPr lang="en-GB" dirty="0" smtClean="0"/>
              <a:t>Practical time/venue so that all members can attend</a:t>
            </a:r>
          </a:p>
          <a:p>
            <a:r>
              <a:rPr lang="en-GB" dirty="0" smtClean="0"/>
              <a:t>Make sure you need a meeting</a:t>
            </a:r>
          </a:p>
          <a:p>
            <a:r>
              <a:rPr lang="en-GB" dirty="0" smtClean="0"/>
              <a:t>Create an effective follow-up plan</a:t>
            </a:r>
          </a:p>
          <a:p>
            <a:r>
              <a:rPr lang="en-GB" dirty="0" smtClean="0"/>
              <a:t>Effective meetings produce results </a:t>
            </a:r>
          </a:p>
          <a:p>
            <a:endParaRPr lang="en-GB" dirty="0"/>
          </a:p>
        </p:txBody>
      </p:sp>
    </p:spTree>
    <p:extLst>
      <p:ext uri="{BB962C8B-B14F-4D97-AF65-F5344CB8AC3E}">
        <p14:creationId xmlns:p14="http://schemas.microsoft.com/office/powerpoint/2010/main" val="38820792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5" name="Content Placeholder 4"/>
          <p:cNvSpPr>
            <a:spLocks noGrp="1"/>
          </p:cNvSpPr>
          <p:nvPr>
            <p:ph idx="1"/>
          </p:nvPr>
        </p:nvSpPr>
        <p:spPr/>
        <p:txBody>
          <a:bodyPr/>
          <a:lstStyle/>
          <a:p>
            <a:pPr marL="0" indent="0" algn="ctr">
              <a:buNone/>
            </a:pPr>
            <a:endParaRPr lang="en-GB" dirty="0" smtClean="0"/>
          </a:p>
          <a:p>
            <a:pPr marL="0" indent="0" algn="ctr">
              <a:buNone/>
            </a:pPr>
            <a:r>
              <a:rPr lang="en-GB" sz="5400" b="1" dirty="0" err="1" smtClean="0"/>
              <a:t>Amser</a:t>
            </a:r>
            <a:r>
              <a:rPr lang="en-GB" sz="5400" b="1" dirty="0" smtClean="0"/>
              <a:t> </a:t>
            </a:r>
            <a:r>
              <a:rPr lang="en-GB" sz="5400" b="1" dirty="0" err="1"/>
              <a:t>fel</a:t>
            </a:r>
            <a:r>
              <a:rPr lang="en-GB" sz="5400" b="1" dirty="0"/>
              <a:t> </a:t>
            </a:r>
            <a:r>
              <a:rPr lang="en-GB" sz="5400" b="1" dirty="0" err="1"/>
              <a:t>tîm</a:t>
            </a:r>
            <a:r>
              <a:rPr lang="en-GB" sz="5400" b="1" dirty="0"/>
              <a:t>/</a:t>
            </a:r>
            <a:r>
              <a:rPr lang="en-GB" sz="5400" b="1" dirty="0" err="1"/>
              <a:t>grŵp</a:t>
            </a:r>
            <a:r>
              <a:rPr lang="en-GB" sz="5400" b="1" dirty="0"/>
              <a:t/>
            </a:r>
            <a:br>
              <a:rPr lang="en-GB" sz="5400" b="1" dirty="0"/>
            </a:br>
            <a:r>
              <a:rPr lang="en-GB" sz="5400" b="1" dirty="0"/>
              <a:t>Time as a team/group</a:t>
            </a:r>
          </a:p>
        </p:txBody>
      </p:sp>
    </p:spTree>
    <p:extLst>
      <p:ext uri="{BB962C8B-B14F-4D97-AF65-F5344CB8AC3E}">
        <p14:creationId xmlns:p14="http://schemas.microsoft.com/office/powerpoint/2010/main" val="141021256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412</TotalTime>
  <Words>726</Words>
  <Application>Microsoft Office PowerPoint</Application>
  <PresentationFormat>On-screen Show (4:3)</PresentationFormat>
  <Paragraphs>120</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EAEC6009/C</vt:lpstr>
      <vt:lpstr>Charles Handy </vt:lpstr>
      <vt:lpstr>PowerPoint Presentation</vt:lpstr>
      <vt:lpstr>Rodd</vt:lpstr>
      <vt:lpstr>The wisdom of geese</vt:lpstr>
      <vt:lpstr>Good and bad teamwork</vt:lpstr>
      <vt:lpstr>Prawf Marshmallow Test</vt:lpstr>
      <vt:lpstr>Adeiladu tîm Building a team</vt:lpstr>
      <vt:lpstr>Aubrey (2010)</vt:lpstr>
      <vt:lpstr>Meredith Belbin</vt:lpstr>
      <vt:lpstr>                       Sgiliau/Skills</vt:lpstr>
      <vt:lpstr>Beth i ni’n gweld yma?              What do we see here?</vt:lpstr>
      <vt:lpstr>Beth sydd yn dod yn amlwg o…? What becomes evident from…? </vt:lpstr>
      <vt:lpstr>PowerPoint Presentation</vt:lpstr>
      <vt:lpstr>Cyfarfodydd Tîm Team meetings</vt:lpstr>
      <vt:lpstr>Cyfarfodydd Tîm Team meetings</vt:lpstr>
      <vt:lpstr>Cyfarfodydd Tîm effeithiol  Effective Team meetings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53</cp:revision>
  <dcterms:created xsi:type="dcterms:W3CDTF">2015-04-14T15:21:28Z</dcterms:created>
  <dcterms:modified xsi:type="dcterms:W3CDTF">2018-01-06T13:42:35Z</dcterms:modified>
</cp:coreProperties>
</file>