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D2D2C3A-23D5-478E-A80D-691DD7F00A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EB7644D7-858E-4EB3-93DB-1F92EAAA807A}">
      <dgm:prSet custT="1"/>
      <dgm:spPr/>
      <dgm:t>
        <a:bodyPr/>
        <a:lstStyle/>
        <a:p>
          <a:r>
            <a:rPr lang="en-US" sz="1200" dirty="0">
              <a:latin typeface="Arial" panose="020B0604020202020204" pitchFamily="34" charset="0"/>
              <a:cs typeface="Arial" panose="020B0604020202020204" pitchFamily="34" charset="0"/>
            </a:rPr>
            <a:t>EcoLux Retail is a sustainable retail start-up focusing on eco-friendly, ethically produced products.</a:t>
          </a:r>
          <a:endParaRPr lang="en-GB" sz="1200" dirty="0">
            <a:latin typeface="Arial" panose="020B0604020202020204" pitchFamily="34" charset="0"/>
            <a:cs typeface="Arial" panose="020B0604020202020204" pitchFamily="34" charset="0"/>
          </a:endParaRPr>
        </a:p>
      </dgm:t>
    </dgm:pt>
    <dgm:pt modelId="{D58D2262-0F8E-40A0-B874-C1F3115500CB}" type="parTrans" cxnId="{2D9F454C-BB23-4ABE-AD65-6249CAF364A6}">
      <dgm:prSet/>
      <dgm:spPr/>
      <dgm:t>
        <a:bodyPr/>
        <a:lstStyle/>
        <a:p>
          <a:endParaRPr lang="en-GB"/>
        </a:p>
      </dgm:t>
    </dgm:pt>
    <dgm:pt modelId="{6792C8D3-FB48-4B71-8D06-833E944CC713}" type="sibTrans" cxnId="{2D9F454C-BB23-4ABE-AD65-6249CAF364A6}">
      <dgm:prSet/>
      <dgm:spPr/>
      <dgm:t>
        <a:bodyPr/>
        <a:lstStyle/>
        <a:p>
          <a:endParaRPr lang="en-GB"/>
        </a:p>
      </dgm:t>
    </dgm:pt>
    <dgm:pt modelId="{A2C3332F-E6CB-4D3C-822C-1D62483F5345}">
      <dgm:prSet custT="1"/>
      <dgm:spPr/>
      <dgm:t>
        <a:bodyPr/>
        <a:lstStyle/>
        <a:p>
          <a:r>
            <a:rPr lang="en-US" sz="1200" dirty="0">
              <a:latin typeface="Arial" panose="020B0604020202020204" pitchFamily="34" charset="0"/>
              <a:cs typeface="Arial" panose="020B0604020202020204" pitchFamily="34" charset="0"/>
            </a:rPr>
            <a:t>The enterprise targets consumers who value transparency, authenticity, and ethical business practices.</a:t>
          </a:r>
          <a:endParaRPr lang="en-GB" sz="1200" dirty="0">
            <a:latin typeface="Arial" panose="020B0604020202020204" pitchFamily="34" charset="0"/>
            <a:cs typeface="Arial" panose="020B0604020202020204" pitchFamily="34" charset="0"/>
          </a:endParaRPr>
        </a:p>
      </dgm:t>
    </dgm:pt>
    <dgm:pt modelId="{3AAC8E5A-EE37-4932-BF42-641E3C4DC7C4}" type="parTrans" cxnId="{890A069D-1EB6-4F53-909C-AC7C165A073A}">
      <dgm:prSet/>
      <dgm:spPr/>
      <dgm:t>
        <a:bodyPr/>
        <a:lstStyle/>
        <a:p>
          <a:endParaRPr lang="en-GB"/>
        </a:p>
      </dgm:t>
    </dgm:pt>
    <dgm:pt modelId="{08BE1CE7-58DE-4443-9D5D-8F2057D1141C}" type="sibTrans" cxnId="{890A069D-1EB6-4F53-909C-AC7C165A073A}">
      <dgm:prSet/>
      <dgm:spPr/>
      <dgm:t>
        <a:bodyPr/>
        <a:lstStyle/>
        <a:p>
          <a:endParaRPr lang="en-GB"/>
        </a:p>
      </dgm:t>
    </dgm:pt>
    <dgm:pt modelId="{BBB2763C-EBDA-41F8-ADB1-DBDC9B7229F3}">
      <dgm:prSet custT="1"/>
      <dgm:spPr/>
      <dgm:t>
        <a:bodyPr/>
        <a:lstStyle/>
        <a:p>
          <a:r>
            <a:rPr lang="en-US" sz="1200" dirty="0">
              <a:latin typeface="Arial" panose="020B0604020202020204" pitchFamily="34" charset="0"/>
              <a:cs typeface="Arial" panose="020B0604020202020204" pitchFamily="34" charset="0"/>
            </a:rPr>
            <a:t>It operates both a physical retail location in a high-foot-traffic urban center and an integrated e-commerce platform.</a:t>
          </a:r>
          <a:endParaRPr lang="en-GB" sz="1200" dirty="0">
            <a:latin typeface="Arial" panose="020B0604020202020204" pitchFamily="34" charset="0"/>
            <a:cs typeface="Arial" panose="020B0604020202020204" pitchFamily="34" charset="0"/>
          </a:endParaRPr>
        </a:p>
      </dgm:t>
    </dgm:pt>
    <dgm:pt modelId="{5CFBF41F-D304-47FF-B594-44CA1ADD9C30}" type="parTrans" cxnId="{32A2476B-2697-41EA-95D4-A07501A88C03}">
      <dgm:prSet/>
      <dgm:spPr/>
      <dgm:t>
        <a:bodyPr/>
        <a:lstStyle/>
        <a:p>
          <a:endParaRPr lang="en-GB"/>
        </a:p>
      </dgm:t>
    </dgm:pt>
    <dgm:pt modelId="{C225ABF9-8C3C-433A-851A-0A66B9280098}" type="sibTrans" cxnId="{32A2476B-2697-41EA-95D4-A07501A88C03}">
      <dgm:prSet/>
      <dgm:spPr/>
      <dgm:t>
        <a:bodyPr/>
        <a:lstStyle/>
        <a:p>
          <a:endParaRPr lang="en-GB"/>
        </a:p>
      </dgm:t>
    </dgm:pt>
    <dgm:pt modelId="{584341DE-E1D1-4FA0-A61F-4B32CEC47F2A}">
      <dgm:prSet custT="1"/>
      <dgm:spPr/>
      <dgm:t>
        <a:bodyPr/>
        <a:lstStyle/>
        <a:p>
          <a:r>
            <a:rPr lang="en-US" sz="1200" dirty="0">
              <a:latin typeface="Arial" panose="020B0604020202020204" pitchFamily="34" charset="0"/>
              <a:cs typeface="Arial" panose="020B0604020202020204" pitchFamily="34" charset="0"/>
            </a:rPr>
            <a:t>The vision is to merge profitability with social and environmental responsibility.</a:t>
          </a:r>
          <a:endParaRPr lang="en-GB" sz="1200" dirty="0">
            <a:latin typeface="Arial" panose="020B0604020202020204" pitchFamily="34" charset="0"/>
            <a:cs typeface="Arial" panose="020B0604020202020204" pitchFamily="34" charset="0"/>
          </a:endParaRPr>
        </a:p>
      </dgm:t>
    </dgm:pt>
    <dgm:pt modelId="{5B04561C-D1C3-4704-BE27-11D9AFE4AE61}" type="parTrans" cxnId="{3AE70F5A-9691-443C-95A9-9B8E55D9B076}">
      <dgm:prSet/>
      <dgm:spPr/>
      <dgm:t>
        <a:bodyPr/>
        <a:lstStyle/>
        <a:p>
          <a:endParaRPr lang="en-GB"/>
        </a:p>
      </dgm:t>
    </dgm:pt>
    <dgm:pt modelId="{CE69914C-85CA-484C-B176-67BCE3E77CBA}" type="sibTrans" cxnId="{3AE70F5A-9691-443C-95A9-9B8E55D9B076}">
      <dgm:prSet/>
      <dgm:spPr/>
      <dgm:t>
        <a:bodyPr/>
        <a:lstStyle/>
        <a:p>
          <a:endParaRPr lang="en-GB"/>
        </a:p>
      </dgm:t>
    </dgm:pt>
    <dgm:pt modelId="{4BBEDE88-B55F-4288-BF79-390173ED126D}">
      <dgm:prSet custT="1"/>
      <dgm:spPr/>
      <dgm:t>
        <a:bodyPr/>
        <a:lstStyle/>
        <a:p>
          <a:r>
            <a:rPr lang="en-US" sz="1200" dirty="0">
              <a:latin typeface="Arial" panose="020B0604020202020204" pitchFamily="34" charset="0"/>
              <a:cs typeface="Arial" panose="020B0604020202020204" pitchFamily="34" charset="0"/>
            </a:rPr>
            <a:t>The business model embraces a triple-bottom-line approach (economic, environmental, social).</a:t>
          </a:r>
          <a:endParaRPr lang="en-GB" sz="1200" dirty="0">
            <a:latin typeface="Arial" panose="020B0604020202020204" pitchFamily="34" charset="0"/>
            <a:cs typeface="Arial" panose="020B0604020202020204" pitchFamily="34" charset="0"/>
          </a:endParaRPr>
        </a:p>
      </dgm:t>
    </dgm:pt>
    <dgm:pt modelId="{1FFF0073-8126-4C4A-B7B8-B1EDA752ECC8}" type="parTrans" cxnId="{2A296FA1-C465-4DAC-8B1D-0DE103C1648A}">
      <dgm:prSet/>
      <dgm:spPr/>
      <dgm:t>
        <a:bodyPr/>
        <a:lstStyle/>
        <a:p>
          <a:endParaRPr lang="en-GB"/>
        </a:p>
      </dgm:t>
    </dgm:pt>
    <dgm:pt modelId="{9E2DD333-D85B-4EDA-892E-3B9A2768464C}" type="sibTrans" cxnId="{2A296FA1-C465-4DAC-8B1D-0DE103C1648A}">
      <dgm:prSet/>
      <dgm:spPr/>
      <dgm:t>
        <a:bodyPr/>
        <a:lstStyle/>
        <a:p>
          <a:endParaRPr lang="en-GB"/>
        </a:p>
      </dgm:t>
    </dgm:pt>
    <dgm:pt modelId="{F7B5341A-0734-414D-8F3F-4B9A9C0DCA1D}" type="pres">
      <dgm:prSet presAssocID="{BD2D2C3A-23D5-478E-A80D-691DD7F00AE7}" presName="linear" presStyleCnt="0">
        <dgm:presLayoutVars>
          <dgm:animLvl val="lvl"/>
          <dgm:resizeHandles val="exact"/>
        </dgm:presLayoutVars>
      </dgm:prSet>
      <dgm:spPr/>
    </dgm:pt>
    <dgm:pt modelId="{3770180E-3E7D-406D-8738-F68B6793F4EB}" type="pres">
      <dgm:prSet presAssocID="{EB7644D7-858E-4EB3-93DB-1F92EAAA807A}" presName="parentText" presStyleLbl="node1" presStyleIdx="0" presStyleCnt="5">
        <dgm:presLayoutVars>
          <dgm:chMax val="0"/>
          <dgm:bulletEnabled val="1"/>
        </dgm:presLayoutVars>
      </dgm:prSet>
      <dgm:spPr/>
    </dgm:pt>
    <dgm:pt modelId="{73446E14-A5EC-4940-B7F1-DBA1797679A2}" type="pres">
      <dgm:prSet presAssocID="{6792C8D3-FB48-4B71-8D06-833E944CC713}" presName="spacer" presStyleCnt="0"/>
      <dgm:spPr/>
    </dgm:pt>
    <dgm:pt modelId="{4A9D4431-AA72-4490-ADB2-C27857F7CDBF}" type="pres">
      <dgm:prSet presAssocID="{A2C3332F-E6CB-4D3C-822C-1D62483F5345}" presName="parentText" presStyleLbl="node1" presStyleIdx="1" presStyleCnt="5">
        <dgm:presLayoutVars>
          <dgm:chMax val="0"/>
          <dgm:bulletEnabled val="1"/>
        </dgm:presLayoutVars>
      </dgm:prSet>
      <dgm:spPr/>
    </dgm:pt>
    <dgm:pt modelId="{70E25101-583C-4985-8694-5E4743DCFA63}" type="pres">
      <dgm:prSet presAssocID="{08BE1CE7-58DE-4443-9D5D-8F2057D1141C}" presName="spacer" presStyleCnt="0"/>
      <dgm:spPr/>
    </dgm:pt>
    <dgm:pt modelId="{86AA6EBD-0FFD-4F17-9ACF-D6F3D1A3E1CD}" type="pres">
      <dgm:prSet presAssocID="{BBB2763C-EBDA-41F8-ADB1-DBDC9B7229F3}" presName="parentText" presStyleLbl="node1" presStyleIdx="2" presStyleCnt="5">
        <dgm:presLayoutVars>
          <dgm:chMax val="0"/>
          <dgm:bulletEnabled val="1"/>
        </dgm:presLayoutVars>
      </dgm:prSet>
      <dgm:spPr/>
    </dgm:pt>
    <dgm:pt modelId="{4206C320-9D1E-482D-AB0C-FD9BBEC199C1}" type="pres">
      <dgm:prSet presAssocID="{C225ABF9-8C3C-433A-851A-0A66B9280098}" presName="spacer" presStyleCnt="0"/>
      <dgm:spPr/>
    </dgm:pt>
    <dgm:pt modelId="{2E9338DD-AE5D-4CEF-9B23-2982E67DA18A}" type="pres">
      <dgm:prSet presAssocID="{584341DE-E1D1-4FA0-A61F-4B32CEC47F2A}" presName="parentText" presStyleLbl="node1" presStyleIdx="3" presStyleCnt="5">
        <dgm:presLayoutVars>
          <dgm:chMax val="0"/>
          <dgm:bulletEnabled val="1"/>
        </dgm:presLayoutVars>
      </dgm:prSet>
      <dgm:spPr/>
    </dgm:pt>
    <dgm:pt modelId="{5F689251-D718-43B9-824E-50A08629348C}" type="pres">
      <dgm:prSet presAssocID="{CE69914C-85CA-484C-B176-67BCE3E77CBA}" presName="spacer" presStyleCnt="0"/>
      <dgm:spPr/>
    </dgm:pt>
    <dgm:pt modelId="{54A42E01-BA9B-49ED-BFDC-04ACD26442B8}" type="pres">
      <dgm:prSet presAssocID="{4BBEDE88-B55F-4288-BF79-390173ED126D}" presName="parentText" presStyleLbl="node1" presStyleIdx="4" presStyleCnt="5">
        <dgm:presLayoutVars>
          <dgm:chMax val="0"/>
          <dgm:bulletEnabled val="1"/>
        </dgm:presLayoutVars>
      </dgm:prSet>
      <dgm:spPr/>
    </dgm:pt>
  </dgm:ptLst>
  <dgm:cxnLst>
    <dgm:cxn modelId="{AD325F03-B2C7-4385-91BF-1E9F9EBAA987}" type="presOf" srcId="{A2C3332F-E6CB-4D3C-822C-1D62483F5345}" destId="{4A9D4431-AA72-4490-ADB2-C27857F7CDBF}" srcOrd="0" destOrd="0" presId="urn:microsoft.com/office/officeart/2005/8/layout/vList2"/>
    <dgm:cxn modelId="{D78DCE40-14C5-4438-B6A4-9C748D9172C4}" type="presOf" srcId="{BD2D2C3A-23D5-478E-A80D-691DD7F00AE7}" destId="{F7B5341A-0734-414D-8F3F-4B9A9C0DCA1D}" srcOrd="0" destOrd="0" presId="urn:microsoft.com/office/officeart/2005/8/layout/vList2"/>
    <dgm:cxn modelId="{67555D49-5B30-484F-AC13-EB2FE776AC25}" type="presOf" srcId="{584341DE-E1D1-4FA0-A61F-4B32CEC47F2A}" destId="{2E9338DD-AE5D-4CEF-9B23-2982E67DA18A}" srcOrd="0" destOrd="0" presId="urn:microsoft.com/office/officeart/2005/8/layout/vList2"/>
    <dgm:cxn modelId="{32A2476B-2697-41EA-95D4-A07501A88C03}" srcId="{BD2D2C3A-23D5-478E-A80D-691DD7F00AE7}" destId="{BBB2763C-EBDA-41F8-ADB1-DBDC9B7229F3}" srcOrd="2" destOrd="0" parTransId="{5CFBF41F-D304-47FF-B594-44CA1ADD9C30}" sibTransId="{C225ABF9-8C3C-433A-851A-0A66B9280098}"/>
    <dgm:cxn modelId="{2D9F454C-BB23-4ABE-AD65-6249CAF364A6}" srcId="{BD2D2C3A-23D5-478E-A80D-691DD7F00AE7}" destId="{EB7644D7-858E-4EB3-93DB-1F92EAAA807A}" srcOrd="0" destOrd="0" parTransId="{D58D2262-0F8E-40A0-B874-C1F3115500CB}" sibTransId="{6792C8D3-FB48-4B71-8D06-833E944CC713}"/>
    <dgm:cxn modelId="{DE5F7250-005A-435D-A64F-40F2DB040F79}" type="presOf" srcId="{BBB2763C-EBDA-41F8-ADB1-DBDC9B7229F3}" destId="{86AA6EBD-0FFD-4F17-9ACF-D6F3D1A3E1CD}" srcOrd="0" destOrd="0" presId="urn:microsoft.com/office/officeart/2005/8/layout/vList2"/>
    <dgm:cxn modelId="{3AE70F5A-9691-443C-95A9-9B8E55D9B076}" srcId="{BD2D2C3A-23D5-478E-A80D-691DD7F00AE7}" destId="{584341DE-E1D1-4FA0-A61F-4B32CEC47F2A}" srcOrd="3" destOrd="0" parTransId="{5B04561C-D1C3-4704-BE27-11D9AFE4AE61}" sibTransId="{CE69914C-85CA-484C-B176-67BCE3E77CBA}"/>
    <dgm:cxn modelId="{A1BF3187-BD41-46EA-8329-E23DE9281B78}" type="presOf" srcId="{4BBEDE88-B55F-4288-BF79-390173ED126D}" destId="{54A42E01-BA9B-49ED-BFDC-04ACD26442B8}" srcOrd="0" destOrd="0" presId="urn:microsoft.com/office/officeart/2005/8/layout/vList2"/>
    <dgm:cxn modelId="{890A069D-1EB6-4F53-909C-AC7C165A073A}" srcId="{BD2D2C3A-23D5-478E-A80D-691DD7F00AE7}" destId="{A2C3332F-E6CB-4D3C-822C-1D62483F5345}" srcOrd="1" destOrd="0" parTransId="{3AAC8E5A-EE37-4932-BF42-641E3C4DC7C4}" sibTransId="{08BE1CE7-58DE-4443-9D5D-8F2057D1141C}"/>
    <dgm:cxn modelId="{2A296FA1-C465-4DAC-8B1D-0DE103C1648A}" srcId="{BD2D2C3A-23D5-478E-A80D-691DD7F00AE7}" destId="{4BBEDE88-B55F-4288-BF79-390173ED126D}" srcOrd="4" destOrd="0" parTransId="{1FFF0073-8126-4C4A-B7B8-B1EDA752ECC8}" sibTransId="{9E2DD333-D85B-4EDA-892E-3B9A2768464C}"/>
    <dgm:cxn modelId="{49FC36A4-57D7-4C35-AF22-6225F82AF0BD}" type="presOf" srcId="{EB7644D7-858E-4EB3-93DB-1F92EAAA807A}" destId="{3770180E-3E7D-406D-8738-F68B6793F4EB}" srcOrd="0" destOrd="0" presId="urn:microsoft.com/office/officeart/2005/8/layout/vList2"/>
    <dgm:cxn modelId="{7A175A88-3EC5-41C8-AC71-BE5126E94EC7}" type="presParOf" srcId="{F7B5341A-0734-414D-8F3F-4B9A9C0DCA1D}" destId="{3770180E-3E7D-406D-8738-F68B6793F4EB}" srcOrd="0" destOrd="0" presId="urn:microsoft.com/office/officeart/2005/8/layout/vList2"/>
    <dgm:cxn modelId="{F96D3663-48BA-4ADB-8442-21EAE402D9FC}" type="presParOf" srcId="{F7B5341A-0734-414D-8F3F-4B9A9C0DCA1D}" destId="{73446E14-A5EC-4940-B7F1-DBA1797679A2}" srcOrd="1" destOrd="0" presId="urn:microsoft.com/office/officeart/2005/8/layout/vList2"/>
    <dgm:cxn modelId="{E12CE97B-E1A4-4922-87BE-FF5F9BDD4BB7}" type="presParOf" srcId="{F7B5341A-0734-414D-8F3F-4B9A9C0DCA1D}" destId="{4A9D4431-AA72-4490-ADB2-C27857F7CDBF}" srcOrd="2" destOrd="0" presId="urn:microsoft.com/office/officeart/2005/8/layout/vList2"/>
    <dgm:cxn modelId="{2617BDCF-E766-4D09-8509-B4FDD8CE02FB}" type="presParOf" srcId="{F7B5341A-0734-414D-8F3F-4B9A9C0DCA1D}" destId="{70E25101-583C-4985-8694-5E4743DCFA63}" srcOrd="3" destOrd="0" presId="urn:microsoft.com/office/officeart/2005/8/layout/vList2"/>
    <dgm:cxn modelId="{B9F5579C-D9BB-4C5A-B90C-B8F4A1188B24}" type="presParOf" srcId="{F7B5341A-0734-414D-8F3F-4B9A9C0DCA1D}" destId="{86AA6EBD-0FFD-4F17-9ACF-D6F3D1A3E1CD}" srcOrd="4" destOrd="0" presId="urn:microsoft.com/office/officeart/2005/8/layout/vList2"/>
    <dgm:cxn modelId="{CA0210AF-3C0F-4639-BEAA-D42633E45DAB}" type="presParOf" srcId="{F7B5341A-0734-414D-8F3F-4B9A9C0DCA1D}" destId="{4206C320-9D1E-482D-AB0C-FD9BBEC199C1}" srcOrd="5" destOrd="0" presId="urn:microsoft.com/office/officeart/2005/8/layout/vList2"/>
    <dgm:cxn modelId="{02202141-7D44-4F62-8A44-3E72B4FF4551}" type="presParOf" srcId="{F7B5341A-0734-414D-8F3F-4B9A9C0DCA1D}" destId="{2E9338DD-AE5D-4CEF-9B23-2982E67DA18A}" srcOrd="6" destOrd="0" presId="urn:microsoft.com/office/officeart/2005/8/layout/vList2"/>
    <dgm:cxn modelId="{263E8D1C-E8BB-457F-8AE8-2AE74AA86DEC}" type="presParOf" srcId="{F7B5341A-0734-414D-8F3F-4B9A9C0DCA1D}" destId="{5F689251-D718-43B9-824E-50A08629348C}" srcOrd="7" destOrd="0" presId="urn:microsoft.com/office/officeart/2005/8/layout/vList2"/>
    <dgm:cxn modelId="{121FECF4-EEC0-45A0-966C-665D46A93471}" type="presParOf" srcId="{F7B5341A-0734-414D-8F3F-4B9A9C0DCA1D}" destId="{54A42E01-BA9B-49ED-BFDC-04ACD26442B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AE3C21-0374-486C-B726-AC0023E9BF5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EAAC65E-233A-43EB-A592-4D2C1F959C97}">
      <dgm:prSet/>
      <dgm:spPr/>
      <dgm:t>
        <a:bodyPr/>
        <a:lstStyle/>
        <a:p>
          <a:r>
            <a:rPr lang="en-US" dirty="0">
              <a:latin typeface="Arial" panose="020B0604020202020204" pitchFamily="34" charset="0"/>
              <a:cs typeface="Arial" panose="020B0604020202020204" pitchFamily="34" charset="0"/>
            </a:rPr>
            <a:t>EcoLux Retail positions itself as a leader in the sustainable retail market niche.</a:t>
          </a:r>
          <a:endParaRPr lang="en-GB" dirty="0">
            <a:latin typeface="Arial" panose="020B0604020202020204" pitchFamily="34" charset="0"/>
            <a:cs typeface="Arial" panose="020B0604020202020204" pitchFamily="34" charset="0"/>
          </a:endParaRPr>
        </a:p>
      </dgm:t>
    </dgm:pt>
    <dgm:pt modelId="{27BE470D-6F1C-4188-8B3F-C0529B494016}" type="parTrans" cxnId="{42BB87CA-F361-4CB7-B35F-63051D138BF6}">
      <dgm:prSet/>
      <dgm:spPr/>
      <dgm:t>
        <a:bodyPr/>
        <a:lstStyle/>
        <a:p>
          <a:endParaRPr lang="en-GB"/>
        </a:p>
      </dgm:t>
    </dgm:pt>
    <dgm:pt modelId="{87350A6A-0645-4FC0-9497-8746AE4AA513}" type="sibTrans" cxnId="{42BB87CA-F361-4CB7-B35F-63051D138BF6}">
      <dgm:prSet/>
      <dgm:spPr/>
      <dgm:t>
        <a:bodyPr/>
        <a:lstStyle/>
        <a:p>
          <a:endParaRPr lang="en-GB"/>
        </a:p>
      </dgm:t>
    </dgm:pt>
    <dgm:pt modelId="{F306CA4A-AE74-4DA3-9359-6628EB2DD6CA}">
      <dgm:prSet/>
      <dgm:spPr/>
      <dgm:t>
        <a:bodyPr/>
        <a:lstStyle/>
        <a:p>
          <a:r>
            <a:rPr lang="en-US" dirty="0">
              <a:latin typeface="Arial" panose="020B0604020202020204" pitchFamily="34" charset="0"/>
              <a:cs typeface="Arial" panose="020B0604020202020204" pitchFamily="34" charset="0"/>
            </a:rPr>
            <a:t>It leverages modern marketing principles and experiential consumption trends (Holbrook &amp; Hirschman, 1982; Pine &amp; Gilmore, 1998).</a:t>
          </a:r>
          <a:endParaRPr lang="en-GB" dirty="0">
            <a:latin typeface="Arial" panose="020B0604020202020204" pitchFamily="34" charset="0"/>
            <a:cs typeface="Arial" panose="020B0604020202020204" pitchFamily="34" charset="0"/>
          </a:endParaRPr>
        </a:p>
      </dgm:t>
    </dgm:pt>
    <dgm:pt modelId="{81E6FBF0-58B7-473C-B26A-7648DC25C82D}" type="parTrans" cxnId="{5DBEAD2D-2CFF-4D9A-BA7E-0080F6C6EB63}">
      <dgm:prSet/>
      <dgm:spPr/>
      <dgm:t>
        <a:bodyPr/>
        <a:lstStyle/>
        <a:p>
          <a:endParaRPr lang="en-GB"/>
        </a:p>
      </dgm:t>
    </dgm:pt>
    <dgm:pt modelId="{D7B939EE-DE00-4EB3-963C-BB18213CA855}" type="sibTrans" cxnId="{5DBEAD2D-2CFF-4D9A-BA7E-0080F6C6EB63}">
      <dgm:prSet/>
      <dgm:spPr/>
      <dgm:t>
        <a:bodyPr/>
        <a:lstStyle/>
        <a:p>
          <a:endParaRPr lang="en-GB"/>
        </a:p>
      </dgm:t>
    </dgm:pt>
    <dgm:pt modelId="{F56C4A80-2323-439D-8069-0D8F682B21DB}">
      <dgm:prSet/>
      <dgm:spPr/>
      <dgm:t>
        <a:bodyPr/>
        <a:lstStyle/>
        <a:p>
          <a:r>
            <a:rPr lang="en-US" dirty="0">
              <a:latin typeface="Arial" panose="020B0604020202020204" pitchFamily="34" charset="0"/>
              <a:cs typeface="Arial" panose="020B0604020202020204" pitchFamily="34" charset="0"/>
            </a:rPr>
            <a:t>The start-up is driven by a commitment to authenticity in branding and sustainable practices (</a:t>
          </a:r>
          <a:r>
            <a:rPr lang="en-US" dirty="0" err="1">
              <a:latin typeface="Arial" panose="020B0604020202020204" pitchFamily="34" charset="0"/>
              <a:cs typeface="Arial" panose="020B0604020202020204" pitchFamily="34" charset="0"/>
            </a:rPr>
            <a:t>Beverland</a:t>
          </a:r>
          <a:r>
            <a:rPr lang="en-US" dirty="0">
              <a:latin typeface="Arial" panose="020B0604020202020204" pitchFamily="34" charset="0"/>
              <a:cs typeface="Arial" panose="020B0604020202020204" pitchFamily="34" charset="0"/>
            </a:rPr>
            <a:t>, 2006).</a:t>
          </a:r>
          <a:endParaRPr lang="en-GB" dirty="0">
            <a:latin typeface="Arial" panose="020B0604020202020204" pitchFamily="34" charset="0"/>
            <a:cs typeface="Arial" panose="020B0604020202020204" pitchFamily="34" charset="0"/>
          </a:endParaRPr>
        </a:p>
      </dgm:t>
    </dgm:pt>
    <dgm:pt modelId="{0F10B675-BD8C-44D5-9768-B6D41617822E}" type="parTrans" cxnId="{82E688E1-E800-435D-8909-009E64849635}">
      <dgm:prSet/>
      <dgm:spPr/>
      <dgm:t>
        <a:bodyPr/>
        <a:lstStyle/>
        <a:p>
          <a:endParaRPr lang="en-GB"/>
        </a:p>
      </dgm:t>
    </dgm:pt>
    <dgm:pt modelId="{28FB32EE-DE24-43FE-A368-1E2F26F0C878}" type="sibTrans" cxnId="{82E688E1-E800-435D-8909-009E64849635}">
      <dgm:prSet/>
      <dgm:spPr/>
      <dgm:t>
        <a:bodyPr/>
        <a:lstStyle/>
        <a:p>
          <a:endParaRPr lang="en-GB"/>
        </a:p>
      </dgm:t>
    </dgm:pt>
    <dgm:pt modelId="{2D755CD8-57E1-432A-BE0E-1C4907B33B44}">
      <dgm:prSet/>
      <dgm:spPr/>
      <dgm:t>
        <a:bodyPr/>
        <a:lstStyle/>
        <a:p>
          <a:r>
            <a:rPr lang="en-US" dirty="0">
              <a:latin typeface="Arial" panose="020B0604020202020204" pitchFamily="34" charset="0"/>
              <a:cs typeface="Arial" panose="020B0604020202020204" pitchFamily="34" charset="0"/>
            </a:rPr>
            <a:t>It aims to create a unique customer experience that educates and engages eco-conscious consumers.</a:t>
          </a:r>
          <a:endParaRPr lang="en-GB" dirty="0">
            <a:latin typeface="Arial" panose="020B0604020202020204" pitchFamily="34" charset="0"/>
            <a:cs typeface="Arial" panose="020B0604020202020204" pitchFamily="34" charset="0"/>
          </a:endParaRPr>
        </a:p>
      </dgm:t>
    </dgm:pt>
    <dgm:pt modelId="{57B3196F-3D03-45FE-8C17-E848D35AAF70}" type="parTrans" cxnId="{441FB759-BC3C-453C-A2A9-06A4179058C1}">
      <dgm:prSet/>
      <dgm:spPr/>
      <dgm:t>
        <a:bodyPr/>
        <a:lstStyle/>
        <a:p>
          <a:endParaRPr lang="en-GB"/>
        </a:p>
      </dgm:t>
    </dgm:pt>
    <dgm:pt modelId="{818833AD-5639-458D-B802-C918EE27692D}" type="sibTrans" cxnId="{441FB759-BC3C-453C-A2A9-06A4179058C1}">
      <dgm:prSet/>
      <dgm:spPr/>
      <dgm:t>
        <a:bodyPr/>
        <a:lstStyle/>
        <a:p>
          <a:endParaRPr lang="en-GB"/>
        </a:p>
      </dgm:t>
    </dgm:pt>
    <dgm:pt modelId="{7F34FB34-5FBF-4FC9-9F0D-2874C8C36524}">
      <dgm:prSet/>
      <dgm:spPr/>
      <dgm:t>
        <a:bodyPr/>
        <a:lstStyle/>
        <a:p>
          <a:r>
            <a:rPr lang="en-US" dirty="0">
              <a:latin typeface="Arial" panose="020B0604020202020204" pitchFamily="34" charset="0"/>
              <a:cs typeface="Arial" panose="020B0604020202020204" pitchFamily="34" charset="0"/>
            </a:rPr>
            <a:t>The overall strategy is designed to build long-term brand loyalty and market </a:t>
          </a:r>
          <a:r>
            <a:rPr lang="en-US" dirty="0"/>
            <a:t>credibility.</a:t>
          </a:r>
          <a:endParaRPr lang="en-GB" dirty="0"/>
        </a:p>
      </dgm:t>
    </dgm:pt>
    <dgm:pt modelId="{38730BC3-E238-4952-BE65-A6F43637645A}" type="parTrans" cxnId="{797FC49F-5C31-402E-A6D1-1DE9AF3643DE}">
      <dgm:prSet/>
      <dgm:spPr/>
      <dgm:t>
        <a:bodyPr/>
        <a:lstStyle/>
        <a:p>
          <a:endParaRPr lang="en-GB"/>
        </a:p>
      </dgm:t>
    </dgm:pt>
    <dgm:pt modelId="{F9347B09-E5F4-429F-9E3F-62C012D44981}" type="sibTrans" cxnId="{797FC49F-5C31-402E-A6D1-1DE9AF3643DE}">
      <dgm:prSet/>
      <dgm:spPr/>
      <dgm:t>
        <a:bodyPr/>
        <a:lstStyle/>
        <a:p>
          <a:endParaRPr lang="en-GB"/>
        </a:p>
      </dgm:t>
    </dgm:pt>
    <dgm:pt modelId="{94B9613B-87E4-41EF-B256-021796C30B7B}" type="pres">
      <dgm:prSet presAssocID="{58AE3C21-0374-486C-B726-AC0023E9BF50}" presName="linear" presStyleCnt="0">
        <dgm:presLayoutVars>
          <dgm:animLvl val="lvl"/>
          <dgm:resizeHandles val="exact"/>
        </dgm:presLayoutVars>
      </dgm:prSet>
      <dgm:spPr/>
    </dgm:pt>
    <dgm:pt modelId="{35F5AA42-3B9A-45A8-8CFD-EBDDAAC078A4}" type="pres">
      <dgm:prSet presAssocID="{0EAAC65E-233A-43EB-A592-4D2C1F959C97}" presName="parentText" presStyleLbl="node1" presStyleIdx="0" presStyleCnt="5">
        <dgm:presLayoutVars>
          <dgm:chMax val="0"/>
          <dgm:bulletEnabled val="1"/>
        </dgm:presLayoutVars>
      </dgm:prSet>
      <dgm:spPr/>
    </dgm:pt>
    <dgm:pt modelId="{D8EB4E62-FB98-4E21-9578-674F5DEBEA8F}" type="pres">
      <dgm:prSet presAssocID="{87350A6A-0645-4FC0-9497-8746AE4AA513}" presName="spacer" presStyleCnt="0"/>
      <dgm:spPr/>
    </dgm:pt>
    <dgm:pt modelId="{6DF54EF9-EDD7-4D91-9003-C2F03369F230}" type="pres">
      <dgm:prSet presAssocID="{F306CA4A-AE74-4DA3-9359-6628EB2DD6CA}" presName="parentText" presStyleLbl="node1" presStyleIdx="1" presStyleCnt="5">
        <dgm:presLayoutVars>
          <dgm:chMax val="0"/>
          <dgm:bulletEnabled val="1"/>
        </dgm:presLayoutVars>
      </dgm:prSet>
      <dgm:spPr/>
    </dgm:pt>
    <dgm:pt modelId="{9EAA8233-8A82-4D54-85D1-8387F58A7379}" type="pres">
      <dgm:prSet presAssocID="{D7B939EE-DE00-4EB3-963C-BB18213CA855}" presName="spacer" presStyleCnt="0"/>
      <dgm:spPr/>
    </dgm:pt>
    <dgm:pt modelId="{1BB22AA3-5A65-4A51-90A9-FE62C0807209}" type="pres">
      <dgm:prSet presAssocID="{F56C4A80-2323-439D-8069-0D8F682B21DB}" presName="parentText" presStyleLbl="node1" presStyleIdx="2" presStyleCnt="5">
        <dgm:presLayoutVars>
          <dgm:chMax val="0"/>
          <dgm:bulletEnabled val="1"/>
        </dgm:presLayoutVars>
      </dgm:prSet>
      <dgm:spPr/>
    </dgm:pt>
    <dgm:pt modelId="{3024CC15-B15C-40AC-B101-9E8DBBA9665D}" type="pres">
      <dgm:prSet presAssocID="{28FB32EE-DE24-43FE-A368-1E2F26F0C878}" presName="spacer" presStyleCnt="0"/>
      <dgm:spPr/>
    </dgm:pt>
    <dgm:pt modelId="{D97E4DBB-119E-40CB-9CE1-6C029D0D79F2}" type="pres">
      <dgm:prSet presAssocID="{2D755CD8-57E1-432A-BE0E-1C4907B33B44}" presName="parentText" presStyleLbl="node1" presStyleIdx="3" presStyleCnt="5">
        <dgm:presLayoutVars>
          <dgm:chMax val="0"/>
          <dgm:bulletEnabled val="1"/>
        </dgm:presLayoutVars>
      </dgm:prSet>
      <dgm:spPr/>
    </dgm:pt>
    <dgm:pt modelId="{E3F60B96-80E9-4EE9-90CF-CAC66FF0CC8B}" type="pres">
      <dgm:prSet presAssocID="{818833AD-5639-458D-B802-C918EE27692D}" presName="spacer" presStyleCnt="0"/>
      <dgm:spPr/>
    </dgm:pt>
    <dgm:pt modelId="{BE7838F8-ECDE-448F-8282-7A8DCDB810DC}" type="pres">
      <dgm:prSet presAssocID="{7F34FB34-5FBF-4FC9-9F0D-2874C8C36524}" presName="parentText" presStyleLbl="node1" presStyleIdx="4" presStyleCnt="5">
        <dgm:presLayoutVars>
          <dgm:chMax val="0"/>
          <dgm:bulletEnabled val="1"/>
        </dgm:presLayoutVars>
      </dgm:prSet>
      <dgm:spPr/>
    </dgm:pt>
  </dgm:ptLst>
  <dgm:cxnLst>
    <dgm:cxn modelId="{81DD662D-F5CB-4757-B590-FAC60C425F72}" type="presOf" srcId="{58AE3C21-0374-486C-B726-AC0023E9BF50}" destId="{94B9613B-87E4-41EF-B256-021796C30B7B}" srcOrd="0" destOrd="0" presId="urn:microsoft.com/office/officeart/2005/8/layout/vList2"/>
    <dgm:cxn modelId="{5DBEAD2D-2CFF-4D9A-BA7E-0080F6C6EB63}" srcId="{58AE3C21-0374-486C-B726-AC0023E9BF50}" destId="{F306CA4A-AE74-4DA3-9359-6628EB2DD6CA}" srcOrd="1" destOrd="0" parTransId="{81E6FBF0-58B7-473C-B26A-7648DC25C82D}" sibTransId="{D7B939EE-DE00-4EB3-963C-BB18213CA855}"/>
    <dgm:cxn modelId="{40D57370-CB07-4C05-8495-F79EFAA7AB0F}" type="presOf" srcId="{F306CA4A-AE74-4DA3-9359-6628EB2DD6CA}" destId="{6DF54EF9-EDD7-4D91-9003-C2F03369F230}" srcOrd="0" destOrd="0" presId="urn:microsoft.com/office/officeart/2005/8/layout/vList2"/>
    <dgm:cxn modelId="{441FB759-BC3C-453C-A2A9-06A4179058C1}" srcId="{58AE3C21-0374-486C-B726-AC0023E9BF50}" destId="{2D755CD8-57E1-432A-BE0E-1C4907B33B44}" srcOrd="3" destOrd="0" parTransId="{57B3196F-3D03-45FE-8C17-E848D35AAF70}" sibTransId="{818833AD-5639-458D-B802-C918EE27692D}"/>
    <dgm:cxn modelId="{AFC1047A-4858-4F63-8788-457B6FB51477}" type="presOf" srcId="{F56C4A80-2323-439D-8069-0D8F682B21DB}" destId="{1BB22AA3-5A65-4A51-90A9-FE62C0807209}" srcOrd="0" destOrd="0" presId="urn:microsoft.com/office/officeart/2005/8/layout/vList2"/>
    <dgm:cxn modelId="{797FC49F-5C31-402E-A6D1-1DE9AF3643DE}" srcId="{58AE3C21-0374-486C-B726-AC0023E9BF50}" destId="{7F34FB34-5FBF-4FC9-9F0D-2874C8C36524}" srcOrd="4" destOrd="0" parTransId="{38730BC3-E238-4952-BE65-A6F43637645A}" sibTransId="{F9347B09-E5F4-429F-9E3F-62C012D44981}"/>
    <dgm:cxn modelId="{67CAD0BE-0CCF-4599-8849-6FD7465676D0}" type="presOf" srcId="{0EAAC65E-233A-43EB-A592-4D2C1F959C97}" destId="{35F5AA42-3B9A-45A8-8CFD-EBDDAAC078A4}" srcOrd="0" destOrd="0" presId="urn:microsoft.com/office/officeart/2005/8/layout/vList2"/>
    <dgm:cxn modelId="{42BB87CA-F361-4CB7-B35F-63051D138BF6}" srcId="{58AE3C21-0374-486C-B726-AC0023E9BF50}" destId="{0EAAC65E-233A-43EB-A592-4D2C1F959C97}" srcOrd="0" destOrd="0" parTransId="{27BE470D-6F1C-4188-8B3F-C0529B494016}" sibTransId="{87350A6A-0645-4FC0-9497-8746AE4AA513}"/>
    <dgm:cxn modelId="{6426B7D1-E617-4794-9323-D6ACEF517BCB}" type="presOf" srcId="{7F34FB34-5FBF-4FC9-9F0D-2874C8C36524}" destId="{BE7838F8-ECDE-448F-8282-7A8DCDB810DC}" srcOrd="0" destOrd="0" presId="urn:microsoft.com/office/officeart/2005/8/layout/vList2"/>
    <dgm:cxn modelId="{82E688E1-E800-435D-8909-009E64849635}" srcId="{58AE3C21-0374-486C-B726-AC0023E9BF50}" destId="{F56C4A80-2323-439D-8069-0D8F682B21DB}" srcOrd="2" destOrd="0" parTransId="{0F10B675-BD8C-44D5-9768-B6D41617822E}" sibTransId="{28FB32EE-DE24-43FE-A368-1E2F26F0C878}"/>
    <dgm:cxn modelId="{8B413DFF-C655-4AC0-9338-05A38D28C81A}" type="presOf" srcId="{2D755CD8-57E1-432A-BE0E-1C4907B33B44}" destId="{D97E4DBB-119E-40CB-9CE1-6C029D0D79F2}" srcOrd="0" destOrd="0" presId="urn:microsoft.com/office/officeart/2005/8/layout/vList2"/>
    <dgm:cxn modelId="{5E42FEA2-B421-4381-A821-D9D2627941B9}" type="presParOf" srcId="{94B9613B-87E4-41EF-B256-021796C30B7B}" destId="{35F5AA42-3B9A-45A8-8CFD-EBDDAAC078A4}" srcOrd="0" destOrd="0" presId="urn:microsoft.com/office/officeart/2005/8/layout/vList2"/>
    <dgm:cxn modelId="{E3DB8A0E-3056-452E-AFB9-9533AA3F7D12}" type="presParOf" srcId="{94B9613B-87E4-41EF-B256-021796C30B7B}" destId="{D8EB4E62-FB98-4E21-9578-674F5DEBEA8F}" srcOrd="1" destOrd="0" presId="urn:microsoft.com/office/officeart/2005/8/layout/vList2"/>
    <dgm:cxn modelId="{1E51BDB2-C8F4-4BEC-9EA4-183655F2BD41}" type="presParOf" srcId="{94B9613B-87E4-41EF-B256-021796C30B7B}" destId="{6DF54EF9-EDD7-4D91-9003-C2F03369F230}" srcOrd="2" destOrd="0" presId="urn:microsoft.com/office/officeart/2005/8/layout/vList2"/>
    <dgm:cxn modelId="{B05EC2B5-6579-434C-BFC8-81C7C4E8D4D0}" type="presParOf" srcId="{94B9613B-87E4-41EF-B256-021796C30B7B}" destId="{9EAA8233-8A82-4D54-85D1-8387F58A7379}" srcOrd="3" destOrd="0" presId="urn:microsoft.com/office/officeart/2005/8/layout/vList2"/>
    <dgm:cxn modelId="{9A0B35DC-2D3F-488C-B948-7EA806B3F451}" type="presParOf" srcId="{94B9613B-87E4-41EF-B256-021796C30B7B}" destId="{1BB22AA3-5A65-4A51-90A9-FE62C0807209}" srcOrd="4" destOrd="0" presId="urn:microsoft.com/office/officeart/2005/8/layout/vList2"/>
    <dgm:cxn modelId="{603015C7-FDFB-48A4-9160-EFFCEFA59A78}" type="presParOf" srcId="{94B9613B-87E4-41EF-B256-021796C30B7B}" destId="{3024CC15-B15C-40AC-B101-9E8DBBA9665D}" srcOrd="5" destOrd="0" presId="urn:microsoft.com/office/officeart/2005/8/layout/vList2"/>
    <dgm:cxn modelId="{AC514AD7-8381-46F0-8DAE-06802AEBABA7}" type="presParOf" srcId="{94B9613B-87E4-41EF-B256-021796C30B7B}" destId="{D97E4DBB-119E-40CB-9CE1-6C029D0D79F2}" srcOrd="6" destOrd="0" presId="urn:microsoft.com/office/officeart/2005/8/layout/vList2"/>
    <dgm:cxn modelId="{0805F3A3-F7FB-43F2-986A-02F976CA03AD}" type="presParOf" srcId="{94B9613B-87E4-41EF-B256-021796C30B7B}" destId="{E3F60B96-80E9-4EE9-90CF-CAC66FF0CC8B}" srcOrd="7" destOrd="0" presId="urn:microsoft.com/office/officeart/2005/8/layout/vList2"/>
    <dgm:cxn modelId="{7296C7CD-BCD8-4C4F-95D6-DDF83700E1AE}" type="presParOf" srcId="{94B9613B-87E4-41EF-B256-021796C30B7B}" destId="{BE7838F8-ECDE-448F-8282-7A8DCDB810DC}"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806B77-32E1-4163-A979-B61CA01C2252}"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62BE119B-B967-4460-9D32-0E05C39C5F90}">
      <dgm:prSet custT="1"/>
      <dgm:spPr>
        <a:solidFill>
          <a:srgbClr val="FFC000"/>
        </a:solidFill>
      </dgm:spPr>
      <dgm:t>
        <a:bodyPr/>
        <a:lstStyle/>
        <a:p>
          <a:r>
            <a:rPr lang="en-US" sz="1400" dirty="0">
              <a:latin typeface="Arial" panose="020B0604020202020204" pitchFamily="34" charset="0"/>
              <a:cs typeface="Arial" panose="020B0604020202020204" pitchFamily="34" charset="0"/>
            </a:rPr>
            <a:t>Focuses on reducing carbon footprints and waste.</a:t>
          </a:r>
          <a:endParaRPr lang="en-GB" sz="1400" dirty="0">
            <a:latin typeface="Arial" panose="020B0604020202020204" pitchFamily="34" charset="0"/>
            <a:cs typeface="Arial" panose="020B0604020202020204" pitchFamily="34" charset="0"/>
          </a:endParaRPr>
        </a:p>
      </dgm:t>
    </dgm:pt>
    <dgm:pt modelId="{E7F94C97-9869-45FD-8BA6-3D9362EF7FE3}" type="parTrans" cxnId="{96493333-6D7D-4221-84EC-0F07D47045C9}">
      <dgm:prSet/>
      <dgm:spPr/>
      <dgm:t>
        <a:bodyPr/>
        <a:lstStyle/>
        <a:p>
          <a:endParaRPr lang="en-GB"/>
        </a:p>
      </dgm:t>
    </dgm:pt>
    <dgm:pt modelId="{D4285390-20FC-4045-9776-3CD6F28FDEAA}" type="sibTrans" cxnId="{96493333-6D7D-4221-84EC-0F07D47045C9}">
      <dgm:prSet/>
      <dgm:spPr/>
      <dgm:t>
        <a:bodyPr/>
        <a:lstStyle/>
        <a:p>
          <a:endParaRPr lang="en-GB"/>
        </a:p>
      </dgm:t>
    </dgm:pt>
    <dgm:pt modelId="{26426F78-E2CD-455C-A7A8-EC082C26CDAE}">
      <dgm:prSet custT="1">
        <dgm:style>
          <a:lnRef idx="1">
            <a:schemeClr val="accent3"/>
          </a:lnRef>
          <a:fillRef idx="3">
            <a:schemeClr val="accent3"/>
          </a:fillRef>
          <a:effectRef idx="2">
            <a:schemeClr val="accent3"/>
          </a:effectRef>
          <a:fontRef idx="minor">
            <a:schemeClr val="lt1"/>
          </a:fontRef>
        </dgm:style>
      </dgm:prSet>
      <dgm:spPr/>
      <dgm:t>
        <a:bodyPr/>
        <a:lstStyle/>
        <a:p>
          <a:r>
            <a:rPr lang="en-US" sz="1400" dirty="0">
              <a:latin typeface="Arial" panose="020B0604020202020204" pitchFamily="34" charset="0"/>
              <a:cs typeface="Arial" panose="020B0604020202020204" pitchFamily="34" charset="0"/>
            </a:rPr>
            <a:t>Sources materials from local, eco-friendly suppliers.</a:t>
          </a:r>
          <a:endParaRPr lang="en-GB" sz="1400" dirty="0">
            <a:latin typeface="Arial" panose="020B0604020202020204" pitchFamily="34" charset="0"/>
            <a:cs typeface="Arial" panose="020B0604020202020204" pitchFamily="34" charset="0"/>
          </a:endParaRPr>
        </a:p>
      </dgm:t>
    </dgm:pt>
    <dgm:pt modelId="{D26E0DC7-737C-43A8-A548-DCC16E9CDB91}" type="parTrans" cxnId="{2C765449-2797-465F-AA74-68D69F3FAB1E}">
      <dgm:prSet/>
      <dgm:spPr/>
      <dgm:t>
        <a:bodyPr/>
        <a:lstStyle/>
        <a:p>
          <a:endParaRPr lang="en-GB"/>
        </a:p>
      </dgm:t>
    </dgm:pt>
    <dgm:pt modelId="{27EAF020-6D3C-4E11-B71E-9827EB671B10}" type="sibTrans" cxnId="{2C765449-2797-465F-AA74-68D69F3FAB1E}">
      <dgm:prSet/>
      <dgm:spPr/>
      <dgm:t>
        <a:bodyPr/>
        <a:lstStyle/>
        <a:p>
          <a:endParaRPr lang="en-GB"/>
        </a:p>
      </dgm:t>
    </dgm:pt>
    <dgm:pt modelId="{EF1E65B2-2262-45B0-9C75-7D92FC4A4663}">
      <dgm:prSet custT="1"/>
      <dgm:spPr>
        <a:solidFill>
          <a:srgbClr val="92D050"/>
        </a:solidFill>
      </dgm:spPr>
      <dgm:t>
        <a:bodyPr/>
        <a:lstStyle/>
        <a:p>
          <a:r>
            <a:rPr lang="en-US" sz="1400" dirty="0">
              <a:latin typeface="Arial" panose="020B0604020202020204" pitchFamily="34" charset="0"/>
              <a:cs typeface="Arial" panose="020B0604020202020204" pitchFamily="34" charset="0"/>
            </a:rPr>
            <a:t>Utilizes modern, energy-efficient retail space and advanced online platform.</a:t>
          </a:r>
          <a:endParaRPr lang="en-GB" sz="1400" dirty="0">
            <a:latin typeface="Arial" panose="020B0604020202020204" pitchFamily="34" charset="0"/>
            <a:cs typeface="Arial" panose="020B0604020202020204" pitchFamily="34" charset="0"/>
          </a:endParaRPr>
        </a:p>
      </dgm:t>
    </dgm:pt>
    <dgm:pt modelId="{2DB58E02-9E35-425C-B4C3-A9767B239B18}" type="parTrans" cxnId="{7800120B-B31C-4B26-B4AA-953104BF46D5}">
      <dgm:prSet/>
      <dgm:spPr/>
      <dgm:t>
        <a:bodyPr/>
        <a:lstStyle/>
        <a:p>
          <a:endParaRPr lang="en-GB"/>
        </a:p>
      </dgm:t>
    </dgm:pt>
    <dgm:pt modelId="{53EF6B1C-BD7F-493F-8ACB-8DE55F16FDEB}" type="sibTrans" cxnId="{7800120B-B31C-4B26-B4AA-953104BF46D5}">
      <dgm:prSet/>
      <dgm:spPr/>
      <dgm:t>
        <a:bodyPr/>
        <a:lstStyle/>
        <a:p>
          <a:endParaRPr lang="en-GB"/>
        </a:p>
      </dgm:t>
    </dgm:pt>
    <dgm:pt modelId="{701167B0-0CDA-4FB5-BB84-BABFDE361FC8}">
      <dgm:prSet custT="1"/>
      <dgm:spPr>
        <a:solidFill>
          <a:schemeClr val="accent6">
            <a:lumMod val="75000"/>
          </a:schemeClr>
        </a:solidFill>
      </dgm:spPr>
      <dgm:t>
        <a:bodyPr/>
        <a:lstStyle/>
        <a:p>
          <a:r>
            <a:rPr lang="en-US" sz="1400" dirty="0">
              <a:latin typeface="Arial" panose="020B0604020202020204" pitchFamily="34" charset="0"/>
              <a:cs typeface="Arial" panose="020B0604020202020204" pitchFamily="34" charset="0"/>
            </a:rPr>
            <a:t>Human resources include retail, sustainability, and digital marketing experts.</a:t>
          </a:r>
          <a:endParaRPr lang="en-GB" sz="1400" dirty="0">
            <a:latin typeface="Arial" panose="020B0604020202020204" pitchFamily="34" charset="0"/>
            <a:cs typeface="Arial" panose="020B0604020202020204" pitchFamily="34" charset="0"/>
          </a:endParaRPr>
        </a:p>
      </dgm:t>
    </dgm:pt>
    <dgm:pt modelId="{09EC8689-A8F8-401B-A839-8C4BFFC6019D}" type="parTrans" cxnId="{5142B350-C1AD-4543-B3C0-60BAE035AB53}">
      <dgm:prSet/>
      <dgm:spPr/>
      <dgm:t>
        <a:bodyPr/>
        <a:lstStyle/>
        <a:p>
          <a:endParaRPr lang="en-GB"/>
        </a:p>
      </dgm:t>
    </dgm:pt>
    <dgm:pt modelId="{97072E32-8F93-44A3-8E84-A748F2DCC92D}" type="sibTrans" cxnId="{5142B350-C1AD-4543-B3C0-60BAE035AB53}">
      <dgm:prSet/>
      <dgm:spPr/>
      <dgm:t>
        <a:bodyPr/>
        <a:lstStyle/>
        <a:p>
          <a:endParaRPr lang="en-GB"/>
        </a:p>
      </dgm:t>
    </dgm:pt>
    <dgm:pt modelId="{22EF30E8-4934-446E-978F-528C9E050336}">
      <dgm:prSet/>
      <dgm:spPr/>
    </dgm:pt>
    <dgm:pt modelId="{9EB7EE14-BDCA-4D54-972A-62AF7422CCB2}" type="parTrans" cxnId="{5AE68D67-F024-401E-9D16-5FFA754A0FFE}">
      <dgm:prSet/>
      <dgm:spPr/>
      <dgm:t>
        <a:bodyPr/>
        <a:lstStyle/>
        <a:p>
          <a:endParaRPr lang="en-GB"/>
        </a:p>
      </dgm:t>
    </dgm:pt>
    <dgm:pt modelId="{8BE21BEE-E1D4-4F11-A527-61C9C58046B8}" type="sibTrans" cxnId="{5AE68D67-F024-401E-9D16-5FFA754A0FFE}">
      <dgm:prSet/>
      <dgm:spPr/>
      <dgm:t>
        <a:bodyPr/>
        <a:lstStyle/>
        <a:p>
          <a:endParaRPr lang="en-GB"/>
        </a:p>
      </dgm:t>
    </dgm:pt>
    <dgm:pt modelId="{406A6F96-D8F3-4C62-9A6A-0C593F63E7FB}" type="pres">
      <dgm:prSet presAssocID="{D4806B77-32E1-4163-A979-B61CA01C2252}" presName="matrix" presStyleCnt="0">
        <dgm:presLayoutVars>
          <dgm:chMax val="1"/>
          <dgm:dir/>
          <dgm:resizeHandles val="exact"/>
        </dgm:presLayoutVars>
      </dgm:prSet>
      <dgm:spPr/>
    </dgm:pt>
    <dgm:pt modelId="{758FCEF4-0DDB-45CD-B58B-383503C66CBB}" type="pres">
      <dgm:prSet presAssocID="{D4806B77-32E1-4163-A979-B61CA01C2252}" presName="diamond" presStyleLbl="bgShp" presStyleIdx="0" presStyleCnt="1"/>
      <dgm:spPr/>
    </dgm:pt>
    <dgm:pt modelId="{5D2FF966-E030-4BB3-ADCA-36119C90CFE6}" type="pres">
      <dgm:prSet presAssocID="{D4806B77-32E1-4163-A979-B61CA01C2252}" presName="quad1" presStyleLbl="node1" presStyleIdx="0" presStyleCnt="4">
        <dgm:presLayoutVars>
          <dgm:chMax val="0"/>
          <dgm:chPref val="0"/>
          <dgm:bulletEnabled val="1"/>
        </dgm:presLayoutVars>
      </dgm:prSet>
      <dgm:spPr/>
    </dgm:pt>
    <dgm:pt modelId="{F8525050-7563-4EE4-AB56-1D415EAD51D4}" type="pres">
      <dgm:prSet presAssocID="{D4806B77-32E1-4163-A979-B61CA01C2252}" presName="quad2" presStyleLbl="node1" presStyleIdx="1" presStyleCnt="4">
        <dgm:presLayoutVars>
          <dgm:chMax val="0"/>
          <dgm:chPref val="0"/>
          <dgm:bulletEnabled val="1"/>
        </dgm:presLayoutVars>
      </dgm:prSet>
      <dgm:spPr/>
    </dgm:pt>
    <dgm:pt modelId="{35ABB75F-48B5-415C-882A-1349D56A5B32}" type="pres">
      <dgm:prSet presAssocID="{D4806B77-32E1-4163-A979-B61CA01C2252}" presName="quad3" presStyleLbl="node1" presStyleIdx="2" presStyleCnt="4">
        <dgm:presLayoutVars>
          <dgm:chMax val="0"/>
          <dgm:chPref val="0"/>
          <dgm:bulletEnabled val="1"/>
        </dgm:presLayoutVars>
      </dgm:prSet>
      <dgm:spPr/>
    </dgm:pt>
    <dgm:pt modelId="{8DA1FAE2-B089-4CA2-95A2-D2EAC72C28A8}" type="pres">
      <dgm:prSet presAssocID="{D4806B77-32E1-4163-A979-B61CA01C2252}" presName="quad4" presStyleLbl="node1" presStyleIdx="3" presStyleCnt="4">
        <dgm:presLayoutVars>
          <dgm:chMax val="0"/>
          <dgm:chPref val="0"/>
          <dgm:bulletEnabled val="1"/>
        </dgm:presLayoutVars>
      </dgm:prSet>
      <dgm:spPr/>
    </dgm:pt>
  </dgm:ptLst>
  <dgm:cxnLst>
    <dgm:cxn modelId="{7800120B-B31C-4B26-B4AA-953104BF46D5}" srcId="{D4806B77-32E1-4163-A979-B61CA01C2252}" destId="{EF1E65B2-2262-45B0-9C75-7D92FC4A4663}" srcOrd="2" destOrd="0" parTransId="{2DB58E02-9E35-425C-B4C3-A9767B239B18}" sibTransId="{53EF6B1C-BD7F-493F-8ACB-8DE55F16FDEB}"/>
    <dgm:cxn modelId="{AB55DE0D-3A97-44C7-9D52-A9040922E6C0}" type="presOf" srcId="{62BE119B-B967-4460-9D32-0E05C39C5F90}" destId="{5D2FF966-E030-4BB3-ADCA-36119C90CFE6}" srcOrd="0" destOrd="0" presId="urn:microsoft.com/office/officeart/2005/8/layout/matrix3"/>
    <dgm:cxn modelId="{3563500F-9CDB-422A-AFDB-9C21805C1107}" type="presOf" srcId="{EF1E65B2-2262-45B0-9C75-7D92FC4A4663}" destId="{35ABB75F-48B5-415C-882A-1349D56A5B32}" srcOrd="0" destOrd="0" presId="urn:microsoft.com/office/officeart/2005/8/layout/matrix3"/>
    <dgm:cxn modelId="{96493333-6D7D-4221-84EC-0F07D47045C9}" srcId="{D4806B77-32E1-4163-A979-B61CA01C2252}" destId="{62BE119B-B967-4460-9D32-0E05C39C5F90}" srcOrd="0" destOrd="0" parTransId="{E7F94C97-9869-45FD-8BA6-3D9362EF7FE3}" sibTransId="{D4285390-20FC-4045-9776-3CD6F28FDEAA}"/>
    <dgm:cxn modelId="{5CDBC13B-98AA-470B-B16D-60197F1E9C18}" type="presOf" srcId="{26426F78-E2CD-455C-A7A8-EC082C26CDAE}" destId="{F8525050-7563-4EE4-AB56-1D415EAD51D4}" srcOrd="0" destOrd="0" presId="urn:microsoft.com/office/officeart/2005/8/layout/matrix3"/>
    <dgm:cxn modelId="{CFDF545F-D4A3-4EEA-90BE-B03166780C29}" type="presOf" srcId="{D4806B77-32E1-4163-A979-B61CA01C2252}" destId="{406A6F96-D8F3-4C62-9A6A-0C593F63E7FB}" srcOrd="0" destOrd="0" presId="urn:microsoft.com/office/officeart/2005/8/layout/matrix3"/>
    <dgm:cxn modelId="{44F53046-6D22-4CF5-9CAA-1F177C2D8F05}" type="presOf" srcId="{701167B0-0CDA-4FB5-BB84-BABFDE361FC8}" destId="{8DA1FAE2-B089-4CA2-95A2-D2EAC72C28A8}" srcOrd="0" destOrd="0" presId="urn:microsoft.com/office/officeart/2005/8/layout/matrix3"/>
    <dgm:cxn modelId="{5AE68D67-F024-401E-9D16-5FFA754A0FFE}" srcId="{D4806B77-32E1-4163-A979-B61CA01C2252}" destId="{22EF30E8-4934-446E-978F-528C9E050336}" srcOrd="4" destOrd="0" parTransId="{9EB7EE14-BDCA-4D54-972A-62AF7422CCB2}" sibTransId="{8BE21BEE-E1D4-4F11-A527-61C9C58046B8}"/>
    <dgm:cxn modelId="{2C765449-2797-465F-AA74-68D69F3FAB1E}" srcId="{D4806B77-32E1-4163-A979-B61CA01C2252}" destId="{26426F78-E2CD-455C-A7A8-EC082C26CDAE}" srcOrd="1" destOrd="0" parTransId="{D26E0DC7-737C-43A8-A548-DCC16E9CDB91}" sibTransId="{27EAF020-6D3C-4E11-B71E-9827EB671B10}"/>
    <dgm:cxn modelId="{5142B350-C1AD-4543-B3C0-60BAE035AB53}" srcId="{D4806B77-32E1-4163-A979-B61CA01C2252}" destId="{701167B0-0CDA-4FB5-BB84-BABFDE361FC8}" srcOrd="3" destOrd="0" parTransId="{09EC8689-A8F8-401B-A839-8C4BFFC6019D}" sibTransId="{97072E32-8F93-44A3-8E84-A748F2DCC92D}"/>
    <dgm:cxn modelId="{C3FD7FD1-82B4-470D-9A15-B927B9AB98D1}" type="presParOf" srcId="{406A6F96-D8F3-4C62-9A6A-0C593F63E7FB}" destId="{758FCEF4-0DDB-45CD-B58B-383503C66CBB}" srcOrd="0" destOrd="0" presId="urn:microsoft.com/office/officeart/2005/8/layout/matrix3"/>
    <dgm:cxn modelId="{3436EFD3-0348-477E-8DE7-A237FA536387}" type="presParOf" srcId="{406A6F96-D8F3-4C62-9A6A-0C593F63E7FB}" destId="{5D2FF966-E030-4BB3-ADCA-36119C90CFE6}" srcOrd="1" destOrd="0" presId="urn:microsoft.com/office/officeart/2005/8/layout/matrix3"/>
    <dgm:cxn modelId="{CB0A81F5-B6F2-41BF-A62B-55A8D6457B71}" type="presParOf" srcId="{406A6F96-D8F3-4C62-9A6A-0C593F63E7FB}" destId="{F8525050-7563-4EE4-AB56-1D415EAD51D4}" srcOrd="2" destOrd="0" presId="urn:microsoft.com/office/officeart/2005/8/layout/matrix3"/>
    <dgm:cxn modelId="{A1ED91DC-A45C-4C42-BE9E-1F81B973F87B}" type="presParOf" srcId="{406A6F96-D8F3-4C62-9A6A-0C593F63E7FB}" destId="{35ABB75F-48B5-415C-882A-1349D56A5B32}" srcOrd="3" destOrd="0" presId="urn:microsoft.com/office/officeart/2005/8/layout/matrix3"/>
    <dgm:cxn modelId="{287D8412-20B8-4F69-B3D0-47F85800B42B}" type="presParOf" srcId="{406A6F96-D8F3-4C62-9A6A-0C593F63E7FB}" destId="{8DA1FAE2-B089-4CA2-95A2-D2EAC72C28A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E2DB3D-4044-4BE8-A5F0-9F0AE205A80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9F1218F4-D115-4654-B128-8C90837FEE61}">
      <dgm:prSet custT="1"/>
      <dgm:spPr>
        <a:solidFill>
          <a:schemeClr val="bg2">
            <a:lumMod val="50000"/>
          </a:schemeClr>
        </a:solidFill>
      </dgm:spPr>
      <dgm:t>
        <a:bodyPr/>
        <a:lstStyle/>
        <a:p>
          <a:r>
            <a:rPr lang="en-GB" sz="1400" dirty="0">
              <a:latin typeface="Arial" panose="020B0604020202020204" pitchFamily="34" charset="0"/>
              <a:cs typeface="Arial" panose="020B0604020202020204" pitchFamily="34" charset="0"/>
            </a:rPr>
            <a:t>Integrates sustainable practices for environmental stewardship.</a:t>
          </a:r>
        </a:p>
      </dgm:t>
    </dgm:pt>
    <dgm:pt modelId="{974CC079-31C2-4724-A13F-5A46ED1103F8}" type="parTrans" cxnId="{009704C0-5D60-40CE-8B2D-37795ABAE2CC}">
      <dgm:prSet/>
      <dgm:spPr/>
      <dgm:t>
        <a:bodyPr/>
        <a:lstStyle/>
        <a:p>
          <a:endParaRPr lang="en-GB"/>
        </a:p>
      </dgm:t>
    </dgm:pt>
    <dgm:pt modelId="{98FF86EC-EA22-4A3A-BFB9-7F5D437DADDC}" type="sibTrans" cxnId="{009704C0-5D60-40CE-8B2D-37795ABAE2CC}">
      <dgm:prSet/>
      <dgm:spPr/>
      <dgm:t>
        <a:bodyPr/>
        <a:lstStyle/>
        <a:p>
          <a:endParaRPr lang="en-GB"/>
        </a:p>
      </dgm:t>
    </dgm:pt>
    <dgm:pt modelId="{AB4F329D-7CA1-4879-8DEC-65ED2D70A443}">
      <dgm:prSet custT="1"/>
      <dgm:spPr>
        <a:solidFill>
          <a:srgbClr val="00B050"/>
        </a:solidFill>
      </dgm:spPr>
      <dgm:t>
        <a:bodyPr/>
        <a:lstStyle/>
        <a:p>
          <a:r>
            <a:rPr lang="en-GB" sz="1400" dirty="0">
              <a:latin typeface="Arial" panose="020B0604020202020204" pitchFamily="34" charset="0"/>
              <a:cs typeface="Arial" panose="020B0604020202020204" pitchFamily="34" charset="0"/>
            </a:rPr>
            <a:t>Leverages green technology and efficient logistics for cost savings.</a:t>
          </a:r>
        </a:p>
      </dgm:t>
    </dgm:pt>
    <dgm:pt modelId="{ED5AB067-0408-4A6D-AE8D-D36FFDBC81F3}" type="parTrans" cxnId="{F228847A-3900-4B31-96E5-E23481DB6150}">
      <dgm:prSet/>
      <dgm:spPr/>
      <dgm:t>
        <a:bodyPr/>
        <a:lstStyle/>
        <a:p>
          <a:endParaRPr lang="en-GB"/>
        </a:p>
      </dgm:t>
    </dgm:pt>
    <dgm:pt modelId="{74E78EE8-FC57-4A35-812C-67A9FA637544}" type="sibTrans" cxnId="{F228847A-3900-4B31-96E5-E23481DB6150}">
      <dgm:prSet/>
      <dgm:spPr/>
      <dgm:t>
        <a:bodyPr/>
        <a:lstStyle/>
        <a:p>
          <a:endParaRPr lang="en-GB"/>
        </a:p>
      </dgm:t>
    </dgm:pt>
    <dgm:pt modelId="{9FBC681A-EC76-442B-BC36-A44703016E69}">
      <dgm:prSet custT="1"/>
      <dgm:spPr>
        <a:solidFill>
          <a:schemeClr val="tx2">
            <a:lumMod val="40000"/>
            <a:lumOff val="60000"/>
          </a:schemeClr>
        </a:solidFill>
      </dgm:spPr>
      <dgm:t>
        <a:bodyPr/>
        <a:lstStyle/>
        <a:p>
          <a:r>
            <a:rPr lang="en-GB" sz="1400" dirty="0">
              <a:latin typeface="Arial" panose="020B0604020202020204" pitchFamily="34" charset="0"/>
              <a:cs typeface="Arial" panose="020B0604020202020204" pitchFamily="34" charset="0"/>
            </a:rPr>
            <a:t>Centralizes digital transformation for consumer education and brand value promotion.</a:t>
          </a:r>
        </a:p>
      </dgm:t>
    </dgm:pt>
    <dgm:pt modelId="{D75F9175-E567-4F99-AD8C-6CD49024485D}" type="parTrans" cxnId="{0512448A-BC9D-44C0-A037-94526524A7F1}">
      <dgm:prSet/>
      <dgm:spPr/>
      <dgm:t>
        <a:bodyPr/>
        <a:lstStyle/>
        <a:p>
          <a:endParaRPr lang="en-GB"/>
        </a:p>
      </dgm:t>
    </dgm:pt>
    <dgm:pt modelId="{A88F2CFC-7529-44E8-89E5-98F20BB945F0}" type="sibTrans" cxnId="{0512448A-BC9D-44C0-A037-94526524A7F1}">
      <dgm:prSet/>
      <dgm:spPr/>
      <dgm:t>
        <a:bodyPr/>
        <a:lstStyle/>
        <a:p>
          <a:endParaRPr lang="en-GB"/>
        </a:p>
      </dgm:t>
    </dgm:pt>
    <dgm:pt modelId="{73DCD93A-AACC-4A3B-B090-322D2EC6CAF9}">
      <dgm:prSet custT="1"/>
      <dgm:spPr>
        <a:solidFill>
          <a:srgbClr val="FFC000"/>
        </a:solidFill>
      </dgm:spPr>
      <dgm:t>
        <a:bodyPr/>
        <a:lstStyle/>
        <a:p>
          <a:r>
            <a:rPr lang="en-GB" sz="1400" dirty="0">
              <a:latin typeface="Arial" panose="020B0604020202020204" pitchFamily="34" charset="0"/>
              <a:cs typeface="Arial" panose="020B0604020202020204" pitchFamily="34" charset="0"/>
            </a:rPr>
            <a:t>Reflects sustainable innovation frameworks.</a:t>
          </a:r>
        </a:p>
      </dgm:t>
    </dgm:pt>
    <dgm:pt modelId="{3D94637D-E72E-4924-B922-24F5DEA32A45}" type="parTrans" cxnId="{F3BA157D-FC91-42A3-9DF5-E2D60E788BA6}">
      <dgm:prSet/>
      <dgm:spPr/>
      <dgm:t>
        <a:bodyPr/>
        <a:lstStyle/>
        <a:p>
          <a:endParaRPr lang="en-GB"/>
        </a:p>
      </dgm:t>
    </dgm:pt>
    <dgm:pt modelId="{A6ECE48F-0E24-40A8-8228-4C7A7F7E014D}" type="sibTrans" cxnId="{F3BA157D-FC91-42A3-9DF5-E2D60E788BA6}">
      <dgm:prSet/>
      <dgm:spPr/>
      <dgm:t>
        <a:bodyPr/>
        <a:lstStyle/>
        <a:p>
          <a:endParaRPr lang="en-GB"/>
        </a:p>
      </dgm:t>
    </dgm:pt>
    <dgm:pt modelId="{A1413CED-F8A9-4BCA-B146-904DE8DED526}">
      <dgm:prSet custT="1"/>
      <dgm:spPr>
        <a:solidFill>
          <a:srgbClr val="FF0000"/>
        </a:solidFill>
      </dgm:spPr>
      <dgm:t>
        <a:bodyPr/>
        <a:lstStyle/>
        <a:p>
          <a:r>
            <a:rPr lang="en-GB" sz="1400" dirty="0">
              <a:latin typeface="Arial" panose="020B0604020202020204" pitchFamily="34" charset="0"/>
              <a:cs typeface="Arial" panose="020B0604020202020204" pitchFamily="34" charset="0"/>
            </a:rPr>
            <a:t>Provides competitive edge in sustainable market.</a:t>
          </a:r>
        </a:p>
      </dgm:t>
    </dgm:pt>
    <dgm:pt modelId="{9972B88B-3514-4035-883D-525885963A68}" type="parTrans" cxnId="{C66121C4-0804-4805-AA6D-8AD3E249A15B}">
      <dgm:prSet/>
      <dgm:spPr/>
      <dgm:t>
        <a:bodyPr/>
        <a:lstStyle/>
        <a:p>
          <a:endParaRPr lang="en-GB"/>
        </a:p>
      </dgm:t>
    </dgm:pt>
    <dgm:pt modelId="{EB1056C0-8907-402F-AC19-9183E5D83EA0}" type="sibTrans" cxnId="{C66121C4-0804-4805-AA6D-8AD3E249A15B}">
      <dgm:prSet/>
      <dgm:spPr/>
      <dgm:t>
        <a:bodyPr/>
        <a:lstStyle/>
        <a:p>
          <a:endParaRPr lang="en-GB"/>
        </a:p>
      </dgm:t>
    </dgm:pt>
    <dgm:pt modelId="{808DCFB0-55B3-41DF-A573-3A6131D105F2}" type="pres">
      <dgm:prSet presAssocID="{48E2DB3D-4044-4BE8-A5F0-9F0AE205A804}" presName="linear" presStyleCnt="0">
        <dgm:presLayoutVars>
          <dgm:animLvl val="lvl"/>
          <dgm:resizeHandles val="exact"/>
        </dgm:presLayoutVars>
      </dgm:prSet>
      <dgm:spPr/>
    </dgm:pt>
    <dgm:pt modelId="{2CA58542-C76B-47F0-9729-57FEDB35105A}" type="pres">
      <dgm:prSet presAssocID="{9F1218F4-D115-4654-B128-8C90837FEE61}" presName="parentText" presStyleLbl="node1" presStyleIdx="0" presStyleCnt="5">
        <dgm:presLayoutVars>
          <dgm:chMax val="0"/>
          <dgm:bulletEnabled val="1"/>
        </dgm:presLayoutVars>
      </dgm:prSet>
      <dgm:spPr/>
    </dgm:pt>
    <dgm:pt modelId="{F6FD410B-07B2-45F2-A3FC-BE94E00309A5}" type="pres">
      <dgm:prSet presAssocID="{98FF86EC-EA22-4A3A-BFB9-7F5D437DADDC}" presName="spacer" presStyleCnt="0"/>
      <dgm:spPr/>
    </dgm:pt>
    <dgm:pt modelId="{891958AD-CA1D-43CC-8B75-E28320AC1ED8}" type="pres">
      <dgm:prSet presAssocID="{AB4F329D-7CA1-4879-8DEC-65ED2D70A443}" presName="parentText" presStyleLbl="node1" presStyleIdx="1" presStyleCnt="5">
        <dgm:presLayoutVars>
          <dgm:chMax val="0"/>
          <dgm:bulletEnabled val="1"/>
        </dgm:presLayoutVars>
      </dgm:prSet>
      <dgm:spPr/>
    </dgm:pt>
    <dgm:pt modelId="{5FBAC4F0-7A22-42D4-B623-B1F217C1AD2B}" type="pres">
      <dgm:prSet presAssocID="{74E78EE8-FC57-4A35-812C-67A9FA637544}" presName="spacer" presStyleCnt="0"/>
      <dgm:spPr/>
    </dgm:pt>
    <dgm:pt modelId="{1552C447-647E-44B9-B20F-D433196DEA72}" type="pres">
      <dgm:prSet presAssocID="{9FBC681A-EC76-442B-BC36-A44703016E69}" presName="parentText" presStyleLbl="node1" presStyleIdx="2" presStyleCnt="5">
        <dgm:presLayoutVars>
          <dgm:chMax val="0"/>
          <dgm:bulletEnabled val="1"/>
        </dgm:presLayoutVars>
      </dgm:prSet>
      <dgm:spPr/>
    </dgm:pt>
    <dgm:pt modelId="{B028B1B9-93DD-4CD5-93F4-B815A5973D50}" type="pres">
      <dgm:prSet presAssocID="{A88F2CFC-7529-44E8-89E5-98F20BB945F0}" presName="spacer" presStyleCnt="0"/>
      <dgm:spPr/>
    </dgm:pt>
    <dgm:pt modelId="{82A948A3-3924-41E4-B0E3-E6FEB9AA562B}" type="pres">
      <dgm:prSet presAssocID="{73DCD93A-AACC-4A3B-B090-322D2EC6CAF9}" presName="parentText" presStyleLbl="node1" presStyleIdx="3" presStyleCnt="5">
        <dgm:presLayoutVars>
          <dgm:chMax val="0"/>
          <dgm:bulletEnabled val="1"/>
        </dgm:presLayoutVars>
      </dgm:prSet>
      <dgm:spPr/>
    </dgm:pt>
    <dgm:pt modelId="{FE18D07A-B9DD-463F-8E67-9794B7839510}" type="pres">
      <dgm:prSet presAssocID="{A6ECE48F-0E24-40A8-8228-4C7A7F7E014D}" presName="spacer" presStyleCnt="0"/>
      <dgm:spPr/>
    </dgm:pt>
    <dgm:pt modelId="{475738E9-904E-4843-B23F-285A48C8A4EF}" type="pres">
      <dgm:prSet presAssocID="{A1413CED-F8A9-4BCA-B146-904DE8DED526}" presName="parentText" presStyleLbl="node1" presStyleIdx="4" presStyleCnt="5">
        <dgm:presLayoutVars>
          <dgm:chMax val="0"/>
          <dgm:bulletEnabled val="1"/>
        </dgm:presLayoutVars>
      </dgm:prSet>
      <dgm:spPr/>
    </dgm:pt>
  </dgm:ptLst>
  <dgm:cxnLst>
    <dgm:cxn modelId="{3383EA77-4B43-417A-943D-BE790D8523BF}" type="presOf" srcId="{48E2DB3D-4044-4BE8-A5F0-9F0AE205A804}" destId="{808DCFB0-55B3-41DF-A573-3A6131D105F2}" srcOrd="0" destOrd="0" presId="urn:microsoft.com/office/officeart/2005/8/layout/vList2"/>
    <dgm:cxn modelId="{F228847A-3900-4B31-96E5-E23481DB6150}" srcId="{48E2DB3D-4044-4BE8-A5F0-9F0AE205A804}" destId="{AB4F329D-7CA1-4879-8DEC-65ED2D70A443}" srcOrd="1" destOrd="0" parTransId="{ED5AB067-0408-4A6D-AE8D-D36FFDBC81F3}" sibTransId="{74E78EE8-FC57-4A35-812C-67A9FA637544}"/>
    <dgm:cxn modelId="{06CB0A7C-4222-41C0-89C4-5E3AEDD21471}" type="presOf" srcId="{73DCD93A-AACC-4A3B-B090-322D2EC6CAF9}" destId="{82A948A3-3924-41E4-B0E3-E6FEB9AA562B}" srcOrd="0" destOrd="0" presId="urn:microsoft.com/office/officeart/2005/8/layout/vList2"/>
    <dgm:cxn modelId="{F3BA157D-FC91-42A3-9DF5-E2D60E788BA6}" srcId="{48E2DB3D-4044-4BE8-A5F0-9F0AE205A804}" destId="{73DCD93A-AACC-4A3B-B090-322D2EC6CAF9}" srcOrd="3" destOrd="0" parTransId="{3D94637D-E72E-4924-B922-24F5DEA32A45}" sibTransId="{A6ECE48F-0E24-40A8-8228-4C7A7F7E014D}"/>
    <dgm:cxn modelId="{0512448A-BC9D-44C0-A037-94526524A7F1}" srcId="{48E2DB3D-4044-4BE8-A5F0-9F0AE205A804}" destId="{9FBC681A-EC76-442B-BC36-A44703016E69}" srcOrd="2" destOrd="0" parTransId="{D75F9175-E567-4F99-AD8C-6CD49024485D}" sibTransId="{A88F2CFC-7529-44E8-89E5-98F20BB945F0}"/>
    <dgm:cxn modelId="{EB85888F-3521-429B-A37B-E3783412C5E3}" type="presOf" srcId="{9FBC681A-EC76-442B-BC36-A44703016E69}" destId="{1552C447-647E-44B9-B20F-D433196DEA72}" srcOrd="0" destOrd="0" presId="urn:microsoft.com/office/officeart/2005/8/layout/vList2"/>
    <dgm:cxn modelId="{6F061595-FD2F-4924-89C5-43B66A331C0A}" type="presOf" srcId="{9F1218F4-D115-4654-B128-8C90837FEE61}" destId="{2CA58542-C76B-47F0-9729-57FEDB35105A}" srcOrd="0" destOrd="0" presId="urn:microsoft.com/office/officeart/2005/8/layout/vList2"/>
    <dgm:cxn modelId="{005C8198-36B5-4AF0-94E7-2E1885325317}" type="presOf" srcId="{AB4F329D-7CA1-4879-8DEC-65ED2D70A443}" destId="{891958AD-CA1D-43CC-8B75-E28320AC1ED8}" srcOrd="0" destOrd="0" presId="urn:microsoft.com/office/officeart/2005/8/layout/vList2"/>
    <dgm:cxn modelId="{009704C0-5D60-40CE-8B2D-37795ABAE2CC}" srcId="{48E2DB3D-4044-4BE8-A5F0-9F0AE205A804}" destId="{9F1218F4-D115-4654-B128-8C90837FEE61}" srcOrd="0" destOrd="0" parTransId="{974CC079-31C2-4724-A13F-5A46ED1103F8}" sibTransId="{98FF86EC-EA22-4A3A-BFB9-7F5D437DADDC}"/>
    <dgm:cxn modelId="{C66121C4-0804-4805-AA6D-8AD3E249A15B}" srcId="{48E2DB3D-4044-4BE8-A5F0-9F0AE205A804}" destId="{A1413CED-F8A9-4BCA-B146-904DE8DED526}" srcOrd="4" destOrd="0" parTransId="{9972B88B-3514-4035-883D-525885963A68}" sibTransId="{EB1056C0-8907-402F-AC19-9183E5D83EA0}"/>
    <dgm:cxn modelId="{DC3D4EEE-DE68-41FC-8BAD-443779DCE202}" type="presOf" srcId="{A1413CED-F8A9-4BCA-B146-904DE8DED526}" destId="{475738E9-904E-4843-B23F-285A48C8A4EF}" srcOrd="0" destOrd="0" presId="urn:microsoft.com/office/officeart/2005/8/layout/vList2"/>
    <dgm:cxn modelId="{93AD8881-AF9C-4762-9669-B24DDEBAA81B}" type="presParOf" srcId="{808DCFB0-55B3-41DF-A573-3A6131D105F2}" destId="{2CA58542-C76B-47F0-9729-57FEDB35105A}" srcOrd="0" destOrd="0" presId="urn:microsoft.com/office/officeart/2005/8/layout/vList2"/>
    <dgm:cxn modelId="{4FA21FE6-F6CD-4196-A7DF-AAE7C3877CF7}" type="presParOf" srcId="{808DCFB0-55B3-41DF-A573-3A6131D105F2}" destId="{F6FD410B-07B2-45F2-A3FC-BE94E00309A5}" srcOrd="1" destOrd="0" presId="urn:microsoft.com/office/officeart/2005/8/layout/vList2"/>
    <dgm:cxn modelId="{C1B961B2-A965-4822-A741-F5167D61D4AD}" type="presParOf" srcId="{808DCFB0-55B3-41DF-A573-3A6131D105F2}" destId="{891958AD-CA1D-43CC-8B75-E28320AC1ED8}" srcOrd="2" destOrd="0" presId="urn:microsoft.com/office/officeart/2005/8/layout/vList2"/>
    <dgm:cxn modelId="{24EE7DC4-301D-468B-A94B-52CB4D8E3DBE}" type="presParOf" srcId="{808DCFB0-55B3-41DF-A573-3A6131D105F2}" destId="{5FBAC4F0-7A22-42D4-B623-B1F217C1AD2B}" srcOrd="3" destOrd="0" presId="urn:microsoft.com/office/officeart/2005/8/layout/vList2"/>
    <dgm:cxn modelId="{144D8E5C-9834-463A-A9E3-7608548E348C}" type="presParOf" srcId="{808DCFB0-55B3-41DF-A573-3A6131D105F2}" destId="{1552C447-647E-44B9-B20F-D433196DEA72}" srcOrd="4" destOrd="0" presId="urn:microsoft.com/office/officeart/2005/8/layout/vList2"/>
    <dgm:cxn modelId="{F9CA87C6-79B5-45BA-9DC1-CD687A474B5D}" type="presParOf" srcId="{808DCFB0-55B3-41DF-A573-3A6131D105F2}" destId="{B028B1B9-93DD-4CD5-93F4-B815A5973D50}" srcOrd="5" destOrd="0" presId="urn:microsoft.com/office/officeart/2005/8/layout/vList2"/>
    <dgm:cxn modelId="{30EEF740-F099-4EDD-B13B-81D82E0D3BCB}" type="presParOf" srcId="{808DCFB0-55B3-41DF-A573-3A6131D105F2}" destId="{82A948A3-3924-41E4-B0E3-E6FEB9AA562B}" srcOrd="6" destOrd="0" presId="urn:microsoft.com/office/officeart/2005/8/layout/vList2"/>
    <dgm:cxn modelId="{D46FFB18-3675-4D01-BBCB-A29D181A3822}" type="presParOf" srcId="{808DCFB0-55B3-41DF-A573-3A6131D105F2}" destId="{FE18D07A-B9DD-463F-8E67-9794B7839510}" srcOrd="7" destOrd="0" presId="urn:microsoft.com/office/officeart/2005/8/layout/vList2"/>
    <dgm:cxn modelId="{239DA59F-686B-44DE-9FF1-19FC80320587}" type="presParOf" srcId="{808DCFB0-55B3-41DF-A573-3A6131D105F2}" destId="{475738E9-904E-4843-B23F-285A48C8A4EF}"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9E8D34-A0F0-47A8-8A4C-F03FB332252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1C398DB-7010-431F-97EA-6D3B46D76E23}">
      <dgm:prSet/>
      <dgm:spPr/>
      <dgm:t>
        <a:bodyPr/>
        <a:lstStyle/>
        <a:p>
          <a:r>
            <a:rPr lang="en-US" dirty="0">
              <a:solidFill>
                <a:schemeClr val="tx1">
                  <a:lumMod val="95000"/>
                  <a:lumOff val="5000"/>
                </a:schemeClr>
              </a:solidFill>
              <a:latin typeface="Arial" panose="020B0604020202020204" pitchFamily="34" charset="0"/>
              <a:cs typeface="Arial" panose="020B0604020202020204" pitchFamily="34" charset="0"/>
            </a:rPr>
            <a:t>Financial Projections and Revenue Growth: The business anticipates a capital-intensive start with significant investments in retail renovations, inventory, staffing, and digital platforms. Revenue is expected to grow steadily, with a break-even point by the end of the second year and profitability projected in the third year through diversified revenue streams including physical sales, online orders, and pop-up events.</a:t>
          </a:r>
        </a:p>
      </dgm:t>
    </dgm:pt>
    <dgm:pt modelId="{D8E45D6C-AE9E-4C63-8C3D-39F2DF442FE5}" type="parTrans" cxnId="{46C73058-50EA-4296-9BEF-F46EE54A8D24}">
      <dgm:prSet/>
      <dgm:spPr/>
      <dgm:t>
        <a:bodyPr/>
        <a:lstStyle/>
        <a:p>
          <a:endParaRPr lang="en-US"/>
        </a:p>
      </dgm:t>
    </dgm:pt>
    <dgm:pt modelId="{8DE482AB-3409-4221-8DB8-F829AB6976AA}" type="sibTrans" cxnId="{46C73058-50EA-4296-9BEF-F46EE54A8D24}">
      <dgm:prSet/>
      <dgm:spPr/>
      <dgm:t>
        <a:bodyPr/>
        <a:lstStyle/>
        <a:p>
          <a:endParaRPr lang="en-US"/>
        </a:p>
      </dgm:t>
    </dgm:pt>
    <dgm:pt modelId="{613AA9C5-3BD7-449B-9BA0-7AE5C90E6475}">
      <dgm:prSet/>
      <dgm:spPr/>
      <dgm:t>
        <a:bodyPr/>
        <a:lstStyle/>
        <a:p>
          <a:r>
            <a:rPr lang="en-US" dirty="0">
              <a:solidFill>
                <a:schemeClr val="tx1">
                  <a:lumMod val="95000"/>
                  <a:lumOff val="5000"/>
                </a:schemeClr>
              </a:solidFill>
              <a:latin typeface="Arial" panose="020B0604020202020204" pitchFamily="34" charset="0"/>
              <a:cs typeface="Arial" panose="020B0604020202020204" pitchFamily="34" charset="0"/>
            </a:rPr>
            <a:t>Risk Management and Cost Control: A contingency plan is in place featuring an emergency reserve fund and diversified supplier relationships to mitigate potential risks. Cost management strategies will focus on renegotiating lease terms and optimizing operational expenditures, supported by continuous market monitoring and digital analytics for strategic adjustments.</a:t>
          </a:r>
        </a:p>
      </dgm:t>
    </dgm:pt>
    <dgm:pt modelId="{36309EAC-7BBA-45FC-9DCD-4F2E95706477}" type="parTrans" cxnId="{B96B0891-70DC-4655-9F11-F5CE191EB786}">
      <dgm:prSet/>
      <dgm:spPr/>
      <dgm:t>
        <a:bodyPr/>
        <a:lstStyle/>
        <a:p>
          <a:endParaRPr lang="en-US"/>
        </a:p>
      </dgm:t>
    </dgm:pt>
    <dgm:pt modelId="{1008020D-4CDB-4777-9D6C-B576E2EA12B9}" type="sibTrans" cxnId="{B96B0891-70DC-4655-9F11-F5CE191EB786}">
      <dgm:prSet/>
      <dgm:spPr/>
      <dgm:t>
        <a:bodyPr/>
        <a:lstStyle/>
        <a:p>
          <a:endParaRPr lang="en-US"/>
        </a:p>
      </dgm:t>
    </dgm:pt>
    <dgm:pt modelId="{F7917C8D-7868-4F51-9009-9C7C09F5513C}">
      <dgm:prSet/>
      <dgm:spPr/>
      <dgm:t>
        <a:bodyPr/>
        <a:lstStyle/>
        <a:p>
          <a:r>
            <a:rPr lang="en-US" dirty="0">
              <a:solidFill>
                <a:schemeClr val="tx1">
                  <a:lumMod val="95000"/>
                  <a:lumOff val="5000"/>
                </a:schemeClr>
              </a:solidFill>
              <a:latin typeface="Arial" panose="020B0604020202020204" pitchFamily="34" charset="0"/>
              <a:cs typeface="Arial" panose="020B0604020202020204" pitchFamily="34" charset="0"/>
            </a:rPr>
            <a:t>Sustainability and Competitive Advantage: The business plan integrates sustainability with robust marketing strategies, creating a competitive edge</a:t>
          </a:r>
        </a:p>
      </dgm:t>
    </dgm:pt>
    <dgm:pt modelId="{7B58F792-F8B6-4B86-9EC4-8A8FFFEAB833}" type="parTrans" cxnId="{8E49637B-3D64-4BD0-82F9-A07CAC859C7F}">
      <dgm:prSet/>
      <dgm:spPr/>
      <dgm:t>
        <a:bodyPr/>
        <a:lstStyle/>
        <a:p>
          <a:endParaRPr lang="en-US"/>
        </a:p>
      </dgm:t>
    </dgm:pt>
    <dgm:pt modelId="{36ECA298-80C5-4AF9-A470-C24C5F586949}" type="sibTrans" cxnId="{8E49637B-3D64-4BD0-82F9-A07CAC859C7F}">
      <dgm:prSet/>
      <dgm:spPr/>
      <dgm:t>
        <a:bodyPr/>
        <a:lstStyle/>
        <a:p>
          <a:endParaRPr lang="en-US"/>
        </a:p>
      </dgm:t>
    </dgm:pt>
    <dgm:pt modelId="{D0590C36-47D4-4C43-93EE-398A00C7DF5E}" type="pres">
      <dgm:prSet presAssocID="{309E8D34-A0F0-47A8-8A4C-F03FB332252F}" presName="root" presStyleCnt="0">
        <dgm:presLayoutVars>
          <dgm:dir/>
          <dgm:resizeHandles val="exact"/>
        </dgm:presLayoutVars>
      </dgm:prSet>
      <dgm:spPr/>
    </dgm:pt>
    <dgm:pt modelId="{8F8772E5-7F48-4132-81AC-90AA525CAB13}" type="pres">
      <dgm:prSet presAssocID="{41C398DB-7010-431F-97EA-6D3B46D76E23}" presName="compNode" presStyleCnt="0"/>
      <dgm:spPr/>
    </dgm:pt>
    <dgm:pt modelId="{C6680409-1776-4AEF-9ED7-50794564E3AE}" type="pres">
      <dgm:prSet presAssocID="{41C398DB-7010-431F-97EA-6D3B46D76E23}" presName="bgRect" presStyleLbl="bgShp" presStyleIdx="0" presStyleCnt="3"/>
      <dgm:spPr>
        <a:solidFill>
          <a:srgbClr val="FFFF00"/>
        </a:solidFill>
      </dgm:spPr>
    </dgm:pt>
    <dgm:pt modelId="{5B27D232-6916-486B-9DD0-1620261E510C}" type="pres">
      <dgm:prSet presAssocID="{41C398DB-7010-431F-97EA-6D3B46D76E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avator"/>
        </a:ext>
      </dgm:extLst>
    </dgm:pt>
    <dgm:pt modelId="{616254B1-043E-428C-B079-60CB5B05DABA}" type="pres">
      <dgm:prSet presAssocID="{41C398DB-7010-431F-97EA-6D3B46D76E23}" presName="spaceRect" presStyleCnt="0"/>
      <dgm:spPr/>
    </dgm:pt>
    <dgm:pt modelId="{255B0DC6-DCA3-465C-8D96-4AB2A1D5AF74}" type="pres">
      <dgm:prSet presAssocID="{41C398DB-7010-431F-97EA-6D3B46D76E23}" presName="parTx" presStyleLbl="revTx" presStyleIdx="0" presStyleCnt="3">
        <dgm:presLayoutVars>
          <dgm:chMax val="0"/>
          <dgm:chPref val="0"/>
        </dgm:presLayoutVars>
      </dgm:prSet>
      <dgm:spPr/>
    </dgm:pt>
    <dgm:pt modelId="{C3D8045F-1053-4294-8054-FA7E4DF9054A}" type="pres">
      <dgm:prSet presAssocID="{8DE482AB-3409-4221-8DB8-F829AB6976AA}" presName="sibTrans" presStyleCnt="0"/>
      <dgm:spPr/>
    </dgm:pt>
    <dgm:pt modelId="{0C77933D-F587-4414-A933-D490C98D9096}" type="pres">
      <dgm:prSet presAssocID="{613AA9C5-3BD7-449B-9BA0-7AE5C90E6475}" presName="compNode" presStyleCnt="0"/>
      <dgm:spPr/>
    </dgm:pt>
    <dgm:pt modelId="{59ABFF23-F5FE-41ED-9F97-3DDE3647A564}" type="pres">
      <dgm:prSet presAssocID="{613AA9C5-3BD7-449B-9BA0-7AE5C90E6475}" presName="bgRect" presStyleLbl="bgShp" presStyleIdx="1" presStyleCnt="3"/>
      <dgm:spPr>
        <a:solidFill>
          <a:srgbClr val="00B0F0"/>
        </a:solidFill>
      </dgm:spPr>
    </dgm:pt>
    <dgm:pt modelId="{ECF24A58-7A59-4E8F-8409-446C39F80DB2}" type="pres">
      <dgm:prSet presAssocID="{613AA9C5-3BD7-449B-9BA0-7AE5C90E64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50DC4A3A-6FF8-4245-8A7F-B6B7A57C2BF0}" type="pres">
      <dgm:prSet presAssocID="{613AA9C5-3BD7-449B-9BA0-7AE5C90E6475}" presName="spaceRect" presStyleCnt="0"/>
      <dgm:spPr/>
    </dgm:pt>
    <dgm:pt modelId="{BE77B177-6760-47A7-8E56-AD1D3B95D83A}" type="pres">
      <dgm:prSet presAssocID="{613AA9C5-3BD7-449B-9BA0-7AE5C90E6475}" presName="parTx" presStyleLbl="revTx" presStyleIdx="1" presStyleCnt="3">
        <dgm:presLayoutVars>
          <dgm:chMax val="0"/>
          <dgm:chPref val="0"/>
        </dgm:presLayoutVars>
      </dgm:prSet>
      <dgm:spPr/>
    </dgm:pt>
    <dgm:pt modelId="{A2921022-E9CB-4A02-B48D-EAAE868E22B8}" type="pres">
      <dgm:prSet presAssocID="{1008020D-4CDB-4777-9D6C-B576E2EA12B9}" presName="sibTrans" presStyleCnt="0"/>
      <dgm:spPr/>
    </dgm:pt>
    <dgm:pt modelId="{3504A19D-1644-44A2-8A38-2BC977E36E42}" type="pres">
      <dgm:prSet presAssocID="{F7917C8D-7868-4F51-9009-9C7C09F5513C}" presName="compNode" presStyleCnt="0"/>
      <dgm:spPr/>
    </dgm:pt>
    <dgm:pt modelId="{6DDDC348-BA61-4BC1-A6BA-127CC01AE343}" type="pres">
      <dgm:prSet presAssocID="{F7917C8D-7868-4F51-9009-9C7C09F5513C}" presName="bgRect" presStyleLbl="bgShp" presStyleIdx="2" presStyleCnt="3"/>
      <dgm:spPr>
        <a:solidFill>
          <a:srgbClr val="7030A0"/>
        </a:solidFill>
      </dgm:spPr>
    </dgm:pt>
    <dgm:pt modelId="{C822D3DA-313B-4D70-AF03-B840D650DB55}" type="pres">
      <dgm:prSet presAssocID="{F7917C8D-7868-4F51-9009-9C7C09F551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18527B02-C3D8-4347-9392-AAA522112946}" type="pres">
      <dgm:prSet presAssocID="{F7917C8D-7868-4F51-9009-9C7C09F5513C}" presName="spaceRect" presStyleCnt="0"/>
      <dgm:spPr/>
    </dgm:pt>
    <dgm:pt modelId="{4EE4A0C2-5C6F-4520-AB3B-6234B71E3703}" type="pres">
      <dgm:prSet presAssocID="{F7917C8D-7868-4F51-9009-9C7C09F5513C}" presName="parTx" presStyleLbl="revTx" presStyleIdx="2" presStyleCnt="3">
        <dgm:presLayoutVars>
          <dgm:chMax val="0"/>
          <dgm:chPref val="0"/>
        </dgm:presLayoutVars>
      </dgm:prSet>
      <dgm:spPr/>
    </dgm:pt>
  </dgm:ptLst>
  <dgm:cxnLst>
    <dgm:cxn modelId="{F4B4C773-FBE9-47D1-BB80-6E07CB3F2809}" type="presOf" srcId="{613AA9C5-3BD7-449B-9BA0-7AE5C90E6475}" destId="{BE77B177-6760-47A7-8E56-AD1D3B95D83A}" srcOrd="0" destOrd="0" presId="urn:microsoft.com/office/officeart/2018/2/layout/IconVerticalSolidList"/>
    <dgm:cxn modelId="{46C73058-50EA-4296-9BEF-F46EE54A8D24}" srcId="{309E8D34-A0F0-47A8-8A4C-F03FB332252F}" destId="{41C398DB-7010-431F-97EA-6D3B46D76E23}" srcOrd="0" destOrd="0" parTransId="{D8E45D6C-AE9E-4C63-8C3D-39F2DF442FE5}" sibTransId="{8DE482AB-3409-4221-8DB8-F829AB6976AA}"/>
    <dgm:cxn modelId="{8E49637B-3D64-4BD0-82F9-A07CAC859C7F}" srcId="{309E8D34-A0F0-47A8-8A4C-F03FB332252F}" destId="{F7917C8D-7868-4F51-9009-9C7C09F5513C}" srcOrd="2" destOrd="0" parTransId="{7B58F792-F8B6-4B86-9EC4-8A8FFFEAB833}" sibTransId="{36ECA298-80C5-4AF9-A470-C24C5F586949}"/>
    <dgm:cxn modelId="{B96B0891-70DC-4655-9F11-F5CE191EB786}" srcId="{309E8D34-A0F0-47A8-8A4C-F03FB332252F}" destId="{613AA9C5-3BD7-449B-9BA0-7AE5C90E6475}" srcOrd="1" destOrd="0" parTransId="{36309EAC-7BBA-45FC-9DCD-4F2E95706477}" sibTransId="{1008020D-4CDB-4777-9D6C-B576E2EA12B9}"/>
    <dgm:cxn modelId="{BEF6CFA1-79F8-4F1A-A61D-482A593F42ED}" type="presOf" srcId="{41C398DB-7010-431F-97EA-6D3B46D76E23}" destId="{255B0DC6-DCA3-465C-8D96-4AB2A1D5AF74}" srcOrd="0" destOrd="0" presId="urn:microsoft.com/office/officeart/2018/2/layout/IconVerticalSolidList"/>
    <dgm:cxn modelId="{BFE992C0-2403-481A-9B44-FB19562FB8B7}" type="presOf" srcId="{F7917C8D-7868-4F51-9009-9C7C09F5513C}" destId="{4EE4A0C2-5C6F-4520-AB3B-6234B71E3703}" srcOrd="0" destOrd="0" presId="urn:microsoft.com/office/officeart/2018/2/layout/IconVerticalSolidList"/>
    <dgm:cxn modelId="{40013FC5-CEFA-4131-B2C8-F50EC3790FEC}" type="presOf" srcId="{309E8D34-A0F0-47A8-8A4C-F03FB332252F}" destId="{D0590C36-47D4-4C43-93EE-398A00C7DF5E}" srcOrd="0" destOrd="0" presId="urn:microsoft.com/office/officeart/2018/2/layout/IconVerticalSolidList"/>
    <dgm:cxn modelId="{9577F26C-E2BB-4321-9E65-68EA67642E74}" type="presParOf" srcId="{D0590C36-47D4-4C43-93EE-398A00C7DF5E}" destId="{8F8772E5-7F48-4132-81AC-90AA525CAB13}" srcOrd="0" destOrd="0" presId="urn:microsoft.com/office/officeart/2018/2/layout/IconVerticalSolidList"/>
    <dgm:cxn modelId="{9A05120D-CFBE-4914-9651-84DB10629C2E}" type="presParOf" srcId="{8F8772E5-7F48-4132-81AC-90AA525CAB13}" destId="{C6680409-1776-4AEF-9ED7-50794564E3AE}" srcOrd="0" destOrd="0" presId="urn:microsoft.com/office/officeart/2018/2/layout/IconVerticalSolidList"/>
    <dgm:cxn modelId="{FD366075-65A9-4A40-84B1-E2324B8A7A4F}" type="presParOf" srcId="{8F8772E5-7F48-4132-81AC-90AA525CAB13}" destId="{5B27D232-6916-486B-9DD0-1620261E510C}" srcOrd="1" destOrd="0" presId="urn:microsoft.com/office/officeart/2018/2/layout/IconVerticalSolidList"/>
    <dgm:cxn modelId="{26749017-F666-4516-A937-6B635FB27161}" type="presParOf" srcId="{8F8772E5-7F48-4132-81AC-90AA525CAB13}" destId="{616254B1-043E-428C-B079-60CB5B05DABA}" srcOrd="2" destOrd="0" presId="urn:microsoft.com/office/officeart/2018/2/layout/IconVerticalSolidList"/>
    <dgm:cxn modelId="{1593A6D0-D468-4955-8D1B-106FF77DD49C}" type="presParOf" srcId="{8F8772E5-7F48-4132-81AC-90AA525CAB13}" destId="{255B0DC6-DCA3-465C-8D96-4AB2A1D5AF74}" srcOrd="3" destOrd="0" presId="urn:microsoft.com/office/officeart/2018/2/layout/IconVerticalSolidList"/>
    <dgm:cxn modelId="{256E4D02-933C-4B97-B8D4-3D360A71B2A4}" type="presParOf" srcId="{D0590C36-47D4-4C43-93EE-398A00C7DF5E}" destId="{C3D8045F-1053-4294-8054-FA7E4DF9054A}" srcOrd="1" destOrd="0" presId="urn:microsoft.com/office/officeart/2018/2/layout/IconVerticalSolidList"/>
    <dgm:cxn modelId="{EBAC4854-AE35-4B7D-8F8B-98F83A7216EB}" type="presParOf" srcId="{D0590C36-47D4-4C43-93EE-398A00C7DF5E}" destId="{0C77933D-F587-4414-A933-D490C98D9096}" srcOrd="2" destOrd="0" presId="urn:microsoft.com/office/officeart/2018/2/layout/IconVerticalSolidList"/>
    <dgm:cxn modelId="{B28C52BE-419C-4F96-B644-0BBC75142672}" type="presParOf" srcId="{0C77933D-F587-4414-A933-D490C98D9096}" destId="{59ABFF23-F5FE-41ED-9F97-3DDE3647A564}" srcOrd="0" destOrd="0" presId="urn:microsoft.com/office/officeart/2018/2/layout/IconVerticalSolidList"/>
    <dgm:cxn modelId="{4C0BAAEA-DB96-4A2B-9CC2-6BE8FF1B10B6}" type="presParOf" srcId="{0C77933D-F587-4414-A933-D490C98D9096}" destId="{ECF24A58-7A59-4E8F-8409-446C39F80DB2}" srcOrd="1" destOrd="0" presId="urn:microsoft.com/office/officeart/2018/2/layout/IconVerticalSolidList"/>
    <dgm:cxn modelId="{401F8153-4946-4B50-A771-ECC00AFDE672}" type="presParOf" srcId="{0C77933D-F587-4414-A933-D490C98D9096}" destId="{50DC4A3A-6FF8-4245-8A7F-B6B7A57C2BF0}" srcOrd="2" destOrd="0" presId="urn:microsoft.com/office/officeart/2018/2/layout/IconVerticalSolidList"/>
    <dgm:cxn modelId="{8D3F8EC3-3FCF-44D5-B561-70BA6AC85B24}" type="presParOf" srcId="{0C77933D-F587-4414-A933-D490C98D9096}" destId="{BE77B177-6760-47A7-8E56-AD1D3B95D83A}" srcOrd="3" destOrd="0" presId="urn:microsoft.com/office/officeart/2018/2/layout/IconVerticalSolidList"/>
    <dgm:cxn modelId="{BF7A790D-74FD-4825-B0E4-AFC02684F725}" type="presParOf" srcId="{D0590C36-47D4-4C43-93EE-398A00C7DF5E}" destId="{A2921022-E9CB-4A02-B48D-EAAE868E22B8}" srcOrd="3" destOrd="0" presId="urn:microsoft.com/office/officeart/2018/2/layout/IconVerticalSolidList"/>
    <dgm:cxn modelId="{84B10331-9389-41E1-B3C7-89DF603EBB49}" type="presParOf" srcId="{D0590C36-47D4-4C43-93EE-398A00C7DF5E}" destId="{3504A19D-1644-44A2-8A38-2BC977E36E42}" srcOrd="4" destOrd="0" presId="urn:microsoft.com/office/officeart/2018/2/layout/IconVerticalSolidList"/>
    <dgm:cxn modelId="{2059FFFD-583B-4239-B98A-FFB193B21C8A}" type="presParOf" srcId="{3504A19D-1644-44A2-8A38-2BC977E36E42}" destId="{6DDDC348-BA61-4BC1-A6BA-127CC01AE343}" srcOrd="0" destOrd="0" presId="urn:microsoft.com/office/officeart/2018/2/layout/IconVerticalSolidList"/>
    <dgm:cxn modelId="{3C1EB783-91A8-46C4-AF87-E850FC7B9528}" type="presParOf" srcId="{3504A19D-1644-44A2-8A38-2BC977E36E42}" destId="{C822D3DA-313B-4D70-AF03-B840D650DB55}" srcOrd="1" destOrd="0" presId="urn:microsoft.com/office/officeart/2018/2/layout/IconVerticalSolidList"/>
    <dgm:cxn modelId="{16A4CB6F-A65B-411F-A7FC-42D698BF329E}" type="presParOf" srcId="{3504A19D-1644-44A2-8A38-2BC977E36E42}" destId="{18527B02-C3D8-4347-9392-AAA522112946}" srcOrd="2" destOrd="0" presId="urn:microsoft.com/office/officeart/2018/2/layout/IconVerticalSolidList"/>
    <dgm:cxn modelId="{5A1AE4A7-81BF-4957-ADDC-8E27ACB379C6}" type="presParOf" srcId="{3504A19D-1644-44A2-8A38-2BC977E36E42}" destId="{4EE4A0C2-5C6F-4520-AB3B-6234B71E37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0180E-3E7D-406D-8738-F68B6793F4EB}">
      <dsp:nvSpPr>
        <dsp:cNvPr id="0" name=""/>
        <dsp:cNvSpPr/>
      </dsp:nvSpPr>
      <dsp:spPr>
        <a:xfrm>
          <a:off x="0" y="48058"/>
          <a:ext cx="3107381" cy="6552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EcoLux Retail is a sustainable retail start-up focusing on eco-friendly, ethically produced products.</a:t>
          </a:r>
          <a:endParaRPr lang="en-GB" sz="1200" kern="1200" dirty="0">
            <a:latin typeface="Arial" panose="020B0604020202020204" pitchFamily="34" charset="0"/>
            <a:cs typeface="Arial" panose="020B0604020202020204" pitchFamily="34" charset="0"/>
          </a:endParaRPr>
        </a:p>
      </dsp:txBody>
      <dsp:txXfrm>
        <a:off x="31984" y="80042"/>
        <a:ext cx="3043413" cy="591232"/>
      </dsp:txXfrm>
    </dsp:sp>
    <dsp:sp modelId="{4A9D4431-AA72-4490-ADB2-C27857F7CDBF}">
      <dsp:nvSpPr>
        <dsp:cNvPr id="0" name=""/>
        <dsp:cNvSpPr/>
      </dsp:nvSpPr>
      <dsp:spPr>
        <a:xfrm>
          <a:off x="0" y="804058"/>
          <a:ext cx="3107381" cy="6552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enterprise targets consumers who value transparency, authenticity, and ethical business practices.</a:t>
          </a:r>
          <a:endParaRPr lang="en-GB" sz="1200" kern="1200" dirty="0">
            <a:latin typeface="Arial" panose="020B0604020202020204" pitchFamily="34" charset="0"/>
            <a:cs typeface="Arial" panose="020B0604020202020204" pitchFamily="34" charset="0"/>
          </a:endParaRPr>
        </a:p>
      </dsp:txBody>
      <dsp:txXfrm>
        <a:off x="31984" y="836042"/>
        <a:ext cx="3043413" cy="591232"/>
      </dsp:txXfrm>
    </dsp:sp>
    <dsp:sp modelId="{86AA6EBD-0FFD-4F17-9ACF-D6F3D1A3E1CD}">
      <dsp:nvSpPr>
        <dsp:cNvPr id="0" name=""/>
        <dsp:cNvSpPr/>
      </dsp:nvSpPr>
      <dsp:spPr>
        <a:xfrm>
          <a:off x="0" y="1560058"/>
          <a:ext cx="3107381" cy="6552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It operates both a physical retail location in a high-foot-traffic urban center and an integrated e-commerce platform.</a:t>
          </a:r>
          <a:endParaRPr lang="en-GB" sz="1200" kern="1200" dirty="0">
            <a:latin typeface="Arial" panose="020B0604020202020204" pitchFamily="34" charset="0"/>
            <a:cs typeface="Arial" panose="020B0604020202020204" pitchFamily="34" charset="0"/>
          </a:endParaRPr>
        </a:p>
      </dsp:txBody>
      <dsp:txXfrm>
        <a:off x="31984" y="1592042"/>
        <a:ext cx="3043413" cy="591232"/>
      </dsp:txXfrm>
    </dsp:sp>
    <dsp:sp modelId="{2E9338DD-AE5D-4CEF-9B23-2982E67DA18A}">
      <dsp:nvSpPr>
        <dsp:cNvPr id="0" name=""/>
        <dsp:cNvSpPr/>
      </dsp:nvSpPr>
      <dsp:spPr>
        <a:xfrm>
          <a:off x="0" y="2316058"/>
          <a:ext cx="3107381" cy="6552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vision is to merge profitability with social and environmental responsibility.</a:t>
          </a:r>
          <a:endParaRPr lang="en-GB" sz="1200" kern="1200" dirty="0">
            <a:latin typeface="Arial" panose="020B0604020202020204" pitchFamily="34" charset="0"/>
            <a:cs typeface="Arial" panose="020B0604020202020204" pitchFamily="34" charset="0"/>
          </a:endParaRPr>
        </a:p>
      </dsp:txBody>
      <dsp:txXfrm>
        <a:off x="31984" y="2348042"/>
        <a:ext cx="3043413" cy="591232"/>
      </dsp:txXfrm>
    </dsp:sp>
    <dsp:sp modelId="{54A42E01-BA9B-49ED-BFDC-04ACD26442B8}">
      <dsp:nvSpPr>
        <dsp:cNvPr id="0" name=""/>
        <dsp:cNvSpPr/>
      </dsp:nvSpPr>
      <dsp:spPr>
        <a:xfrm>
          <a:off x="0" y="3072058"/>
          <a:ext cx="3107381" cy="6552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business model embraces a triple-bottom-line approach (economic, environmental, social).</a:t>
          </a:r>
          <a:endParaRPr lang="en-GB" sz="1200" kern="1200" dirty="0">
            <a:latin typeface="Arial" panose="020B0604020202020204" pitchFamily="34" charset="0"/>
            <a:cs typeface="Arial" panose="020B0604020202020204" pitchFamily="34" charset="0"/>
          </a:endParaRPr>
        </a:p>
      </dsp:txBody>
      <dsp:txXfrm>
        <a:off x="31984" y="3104042"/>
        <a:ext cx="3043413" cy="591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5AA42-3B9A-45A8-8CFD-EBDDAAC078A4}">
      <dsp:nvSpPr>
        <dsp:cNvPr id="0" name=""/>
        <dsp:cNvSpPr/>
      </dsp:nvSpPr>
      <dsp:spPr>
        <a:xfrm>
          <a:off x="0" y="169348"/>
          <a:ext cx="3363413" cy="63706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EcoLux Retail positions itself as a leader in the sustainable retail market niche.</a:t>
          </a:r>
          <a:endParaRPr lang="en-GB" sz="1200" kern="1200" dirty="0">
            <a:latin typeface="Arial" panose="020B0604020202020204" pitchFamily="34" charset="0"/>
            <a:cs typeface="Arial" panose="020B0604020202020204" pitchFamily="34" charset="0"/>
          </a:endParaRPr>
        </a:p>
      </dsp:txBody>
      <dsp:txXfrm>
        <a:off x="31099" y="200447"/>
        <a:ext cx="3301215" cy="574867"/>
      </dsp:txXfrm>
    </dsp:sp>
    <dsp:sp modelId="{6DF54EF9-EDD7-4D91-9003-C2F03369F230}">
      <dsp:nvSpPr>
        <dsp:cNvPr id="0" name=""/>
        <dsp:cNvSpPr/>
      </dsp:nvSpPr>
      <dsp:spPr>
        <a:xfrm>
          <a:off x="0" y="840973"/>
          <a:ext cx="3363413" cy="63706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It leverages modern marketing principles and experiential consumption trends (Holbrook &amp; Hirschman, 1982; Pine &amp; Gilmore, 1998).</a:t>
          </a:r>
          <a:endParaRPr lang="en-GB" sz="1200" kern="1200" dirty="0">
            <a:latin typeface="Arial" panose="020B0604020202020204" pitchFamily="34" charset="0"/>
            <a:cs typeface="Arial" panose="020B0604020202020204" pitchFamily="34" charset="0"/>
          </a:endParaRPr>
        </a:p>
      </dsp:txBody>
      <dsp:txXfrm>
        <a:off x="31099" y="872072"/>
        <a:ext cx="3301215" cy="574867"/>
      </dsp:txXfrm>
    </dsp:sp>
    <dsp:sp modelId="{1BB22AA3-5A65-4A51-90A9-FE62C0807209}">
      <dsp:nvSpPr>
        <dsp:cNvPr id="0" name=""/>
        <dsp:cNvSpPr/>
      </dsp:nvSpPr>
      <dsp:spPr>
        <a:xfrm>
          <a:off x="0" y="1512598"/>
          <a:ext cx="3363413" cy="63706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start-up is driven by a commitment to authenticity in branding and sustainable practices (</a:t>
          </a:r>
          <a:r>
            <a:rPr lang="en-US" sz="1200" kern="1200" dirty="0" err="1">
              <a:latin typeface="Arial" panose="020B0604020202020204" pitchFamily="34" charset="0"/>
              <a:cs typeface="Arial" panose="020B0604020202020204" pitchFamily="34" charset="0"/>
            </a:rPr>
            <a:t>Beverland</a:t>
          </a:r>
          <a:r>
            <a:rPr lang="en-US" sz="1200" kern="1200" dirty="0">
              <a:latin typeface="Arial" panose="020B0604020202020204" pitchFamily="34" charset="0"/>
              <a:cs typeface="Arial" panose="020B0604020202020204" pitchFamily="34" charset="0"/>
            </a:rPr>
            <a:t>, 2006).</a:t>
          </a:r>
          <a:endParaRPr lang="en-GB" sz="1200" kern="1200" dirty="0">
            <a:latin typeface="Arial" panose="020B0604020202020204" pitchFamily="34" charset="0"/>
            <a:cs typeface="Arial" panose="020B0604020202020204" pitchFamily="34" charset="0"/>
          </a:endParaRPr>
        </a:p>
      </dsp:txBody>
      <dsp:txXfrm>
        <a:off x="31099" y="1543697"/>
        <a:ext cx="3301215" cy="574867"/>
      </dsp:txXfrm>
    </dsp:sp>
    <dsp:sp modelId="{D97E4DBB-119E-40CB-9CE1-6C029D0D79F2}">
      <dsp:nvSpPr>
        <dsp:cNvPr id="0" name=""/>
        <dsp:cNvSpPr/>
      </dsp:nvSpPr>
      <dsp:spPr>
        <a:xfrm>
          <a:off x="0" y="2184223"/>
          <a:ext cx="3363413" cy="63706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It aims to create a unique customer experience that educates and engages eco-conscious consumers.</a:t>
          </a:r>
          <a:endParaRPr lang="en-GB" sz="1200" kern="1200" dirty="0">
            <a:latin typeface="Arial" panose="020B0604020202020204" pitchFamily="34" charset="0"/>
            <a:cs typeface="Arial" panose="020B0604020202020204" pitchFamily="34" charset="0"/>
          </a:endParaRPr>
        </a:p>
      </dsp:txBody>
      <dsp:txXfrm>
        <a:off x="31099" y="2215322"/>
        <a:ext cx="3301215" cy="574867"/>
      </dsp:txXfrm>
    </dsp:sp>
    <dsp:sp modelId="{BE7838F8-ECDE-448F-8282-7A8DCDB810DC}">
      <dsp:nvSpPr>
        <dsp:cNvPr id="0" name=""/>
        <dsp:cNvSpPr/>
      </dsp:nvSpPr>
      <dsp:spPr>
        <a:xfrm>
          <a:off x="0" y="2855848"/>
          <a:ext cx="3363413" cy="63706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overall strategy is designed to build long-term brand loyalty and market </a:t>
          </a:r>
          <a:r>
            <a:rPr lang="en-US" sz="1200" kern="1200" dirty="0"/>
            <a:t>credibility.</a:t>
          </a:r>
          <a:endParaRPr lang="en-GB" sz="1200" kern="1200" dirty="0"/>
        </a:p>
      </dsp:txBody>
      <dsp:txXfrm>
        <a:off x="31099" y="2886947"/>
        <a:ext cx="3301215" cy="5748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FCEF4-0DDB-45CD-B58B-383503C66CBB}">
      <dsp:nvSpPr>
        <dsp:cNvPr id="0" name=""/>
        <dsp:cNvSpPr/>
      </dsp:nvSpPr>
      <dsp:spPr>
        <a:xfrm>
          <a:off x="328973" y="0"/>
          <a:ext cx="4317650" cy="431765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FF966-E030-4BB3-ADCA-36119C90CFE6}">
      <dsp:nvSpPr>
        <dsp:cNvPr id="0" name=""/>
        <dsp:cNvSpPr/>
      </dsp:nvSpPr>
      <dsp:spPr>
        <a:xfrm>
          <a:off x="739150" y="410176"/>
          <a:ext cx="1683883" cy="1683883"/>
        </a:xfrm>
        <a:prstGeom prst="roundRect">
          <a:avLst/>
        </a:prstGeom>
        <a:solidFill>
          <a:srgbClr val="FFC000"/>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Focuses on reducing carbon footprints and waste.</a:t>
          </a:r>
          <a:endParaRPr lang="en-GB" sz="1400" kern="1200" dirty="0">
            <a:latin typeface="Arial" panose="020B0604020202020204" pitchFamily="34" charset="0"/>
            <a:cs typeface="Arial" panose="020B0604020202020204" pitchFamily="34" charset="0"/>
          </a:endParaRPr>
        </a:p>
      </dsp:txBody>
      <dsp:txXfrm>
        <a:off x="821350" y="492376"/>
        <a:ext cx="1519483" cy="1519483"/>
      </dsp:txXfrm>
    </dsp:sp>
    <dsp:sp modelId="{F8525050-7563-4EE4-AB56-1D415EAD51D4}">
      <dsp:nvSpPr>
        <dsp:cNvPr id="0" name=""/>
        <dsp:cNvSpPr/>
      </dsp:nvSpPr>
      <dsp:spPr>
        <a:xfrm>
          <a:off x="2552563" y="410176"/>
          <a:ext cx="1683883" cy="1683883"/>
        </a:xfrm>
        <a:prstGeom prst="roundRect">
          <a:avLst/>
        </a:prstGeom>
        <a:gradFill rotWithShape="1">
          <a:gsLst>
            <a:gs pos="0">
              <a:schemeClr val="accent3"/>
            </a:gs>
            <a:gs pos="90000">
              <a:schemeClr val="accent3">
                <a:shade val="100000"/>
                <a:satMod val="105000"/>
              </a:schemeClr>
            </a:gs>
            <a:gs pos="100000">
              <a:schemeClr val="accent3">
                <a:shade val="80000"/>
                <a:satMod val="120000"/>
              </a:schemeClr>
            </a:gs>
          </a:gsLst>
          <a:path path="circle">
            <a:fillToRect l="100000" t="100000" r="100000" b="100000"/>
          </a:path>
        </a:gradFill>
        <a:ln w="10000" cap="flat" cmpd="sng" algn="ctr">
          <a:solidFill>
            <a:schemeClr val="accent3"/>
          </a:solidFill>
          <a:prstDash val="solid"/>
        </a:ln>
        <a:effectLst>
          <a:outerShdw blurRad="38100" dist="25400" dir="5400000" rotWithShape="0">
            <a:srgbClr val="000000">
              <a:alpha val="45000"/>
            </a:srgbClr>
          </a:outerShdw>
        </a:effectLst>
      </dsp:spPr>
      <dsp:style>
        <a:lnRef idx="1">
          <a:schemeClr val="accent3"/>
        </a:lnRef>
        <a:fillRef idx="3">
          <a:schemeClr val="accent3"/>
        </a:fillRef>
        <a:effectRef idx="2">
          <a:schemeClr val="accent3"/>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Sources materials from local, eco-friendly suppliers.</a:t>
          </a:r>
          <a:endParaRPr lang="en-GB" sz="1400" kern="1200" dirty="0">
            <a:latin typeface="Arial" panose="020B0604020202020204" pitchFamily="34" charset="0"/>
            <a:cs typeface="Arial" panose="020B0604020202020204" pitchFamily="34" charset="0"/>
          </a:endParaRPr>
        </a:p>
      </dsp:txBody>
      <dsp:txXfrm>
        <a:off x="2634763" y="492376"/>
        <a:ext cx="1519483" cy="1519483"/>
      </dsp:txXfrm>
    </dsp:sp>
    <dsp:sp modelId="{35ABB75F-48B5-415C-882A-1349D56A5B32}">
      <dsp:nvSpPr>
        <dsp:cNvPr id="0" name=""/>
        <dsp:cNvSpPr/>
      </dsp:nvSpPr>
      <dsp:spPr>
        <a:xfrm>
          <a:off x="739150" y="2223589"/>
          <a:ext cx="1683883" cy="1683883"/>
        </a:xfrm>
        <a:prstGeom prst="roundRect">
          <a:avLst/>
        </a:prstGeom>
        <a:solidFill>
          <a:srgbClr val="92D050"/>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Utilizes modern, energy-efficient retail space and advanced online platform.</a:t>
          </a:r>
          <a:endParaRPr lang="en-GB" sz="1400" kern="1200" dirty="0">
            <a:latin typeface="Arial" panose="020B0604020202020204" pitchFamily="34" charset="0"/>
            <a:cs typeface="Arial" panose="020B0604020202020204" pitchFamily="34" charset="0"/>
          </a:endParaRPr>
        </a:p>
      </dsp:txBody>
      <dsp:txXfrm>
        <a:off x="821350" y="2305789"/>
        <a:ext cx="1519483" cy="1519483"/>
      </dsp:txXfrm>
    </dsp:sp>
    <dsp:sp modelId="{8DA1FAE2-B089-4CA2-95A2-D2EAC72C28A8}">
      <dsp:nvSpPr>
        <dsp:cNvPr id="0" name=""/>
        <dsp:cNvSpPr/>
      </dsp:nvSpPr>
      <dsp:spPr>
        <a:xfrm>
          <a:off x="2552563" y="2223589"/>
          <a:ext cx="1683883" cy="1683883"/>
        </a:xfrm>
        <a:prstGeom prst="roundRect">
          <a:avLst/>
        </a:prstGeom>
        <a:solidFill>
          <a:schemeClr val="accent6">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Human resources include retail, sustainability, and digital marketing experts.</a:t>
          </a:r>
          <a:endParaRPr lang="en-GB" sz="1400" kern="1200" dirty="0">
            <a:latin typeface="Arial" panose="020B0604020202020204" pitchFamily="34" charset="0"/>
            <a:cs typeface="Arial" panose="020B0604020202020204" pitchFamily="34" charset="0"/>
          </a:endParaRPr>
        </a:p>
      </dsp:txBody>
      <dsp:txXfrm>
        <a:off x="2634763" y="2305789"/>
        <a:ext cx="1519483" cy="15194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58542-C76B-47F0-9729-57FEDB35105A}">
      <dsp:nvSpPr>
        <dsp:cNvPr id="0" name=""/>
        <dsp:cNvSpPr/>
      </dsp:nvSpPr>
      <dsp:spPr>
        <a:xfrm>
          <a:off x="0" y="3864"/>
          <a:ext cx="5076496" cy="767520"/>
        </a:xfrm>
        <a:prstGeom prst="roundRect">
          <a:avLst/>
        </a:prstGeom>
        <a:solidFill>
          <a:schemeClr val="bg2">
            <a:lumMod val="5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Integrates sustainable practices for environmental stewardship.</a:t>
          </a:r>
        </a:p>
      </dsp:txBody>
      <dsp:txXfrm>
        <a:off x="37467" y="41331"/>
        <a:ext cx="5001562" cy="692586"/>
      </dsp:txXfrm>
    </dsp:sp>
    <dsp:sp modelId="{891958AD-CA1D-43CC-8B75-E28320AC1ED8}">
      <dsp:nvSpPr>
        <dsp:cNvPr id="0" name=""/>
        <dsp:cNvSpPr/>
      </dsp:nvSpPr>
      <dsp:spPr>
        <a:xfrm>
          <a:off x="0" y="889465"/>
          <a:ext cx="5076496" cy="767520"/>
        </a:xfrm>
        <a:prstGeom prst="roundRect">
          <a:avLst/>
        </a:prstGeom>
        <a:solidFill>
          <a:srgbClr val="00B050"/>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Leverages green technology and efficient logistics for cost savings.</a:t>
          </a:r>
        </a:p>
      </dsp:txBody>
      <dsp:txXfrm>
        <a:off x="37467" y="926932"/>
        <a:ext cx="5001562" cy="692586"/>
      </dsp:txXfrm>
    </dsp:sp>
    <dsp:sp modelId="{1552C447-647E-44B9-B20F-D433196DEA72}">
      <dsp:nvSpPr>
        <dsp:cNvPr id="0" name=""/>
        <dsp:cNvSpPr/>
      </dsp:nvSpPr>
      <dsp:spPr>
        <a:xfrm>
          <a:off x="0" y="1775065"/>
          <a:ext cx="5076496" cy="767520"/>
        </a:xfrm>
        <a:prstGeom prst="roundRect">
          <a:avLst/>
        </a:prstGeom>
        <a:solidFill>
          <a:schemeClr val="tx2">
            <a:lumMod val="40000"/>
            <a:lumOff val="6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Centralizes digital transformation for consumer education and brand value promotion.</a:t>
          </a:r>
        </a:p>
      </dsp:txBody>
      <dsp:txXfrm>
        <a:off x="37467" y="1812532"/>
        <a:ext cx="5001562" cy="692586"/>
      </dsp:txXfrm>
    </dsp:sp>
    <dsp:sp modelId="{82A948A3-3924-41E4-B0E3-E6FEB9AA562B}">
      <dsp:nvSpPr>
        <dsp:cNvPr id="0" name=""/>
        <dsp:cNvSpPr/>
      </dsp:nvSpPr>
      <dsp:spPr>
        <a:xfrm>
          <a:off x="0" y="2660665"/>
          <a:ext cx="5076496" cy="767520"/>
        </a:xfrm>
        <a:prstGeom prst="roundRect">
          <a:avLst/>
        </a:prstGeom>
        <a:solidFill>
          <a:srgbClr val="FFC000"/>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Reflects sustainable innovation frameworks.</a:t>
          </a:r>
        </a:p>
      </dsp:txBody>
      <dsp:txXfrm>
        <a:off x="37467" y="2698132"/>
        <a:ext cx="5001562" cy="692586"/>
      </dsp:txXfrm>
    </dsp:sp>
    <dsp:sp modelId="{475738E9-904E-4843-B23F-285A48C8A4EF}">
      <dsp:nvSpPr>
        <dsp:cNvPr id="0" name=""/>
        <dsp:cNvSpPr/>
      </dsp:nvSpPr>
      <dsp:spPr>
        <a:xfrm>
          <a:off x="0" y="3546265"/>
          <a:ext cx="5076496" cy="767520"/>
        </a:xfrm>
        <a:prstGeom prst="roundRect">
          <a:avLst/>
        </a:prstGeom>
        <a:solidFill>
          <a:srgbClr val="FF0000"/>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Provides competitive edge in sustainable market.</a:t>
          </a:r>
        </a:p>
      </dsp:txBody>
      <dsp:txXfrm>
        <a:off x="37467" y="3583732"/>
        <a:ext cx="5001562" cy="6925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80409-1776-4AEF-9ED7-50794564E3AE}">
      <dsp:nvSpPr>
        <dsp:cNvPr id="0" name=""/>
        <dsp:cNvSpPr/>
      </dsp:nvSpPr>
      <dsp:spPr>
        <a:xfrm>
          <a:off x="0" y="463"/>
          <a:ext cx="9872663" cy="1084726"/>
        </a:xfrm>
        <a:prstGeom prst="roundRect">
          <a:avLst>
            <a:gd name="adj" fmla="val 10000"/>
          </a:avLst>
        </a:prstGeom>
        <a:solidFill>
          <a:srgbClr val="FFFF00"/>
        </a:solidFill>
        <a:ln>
          <a:noFill/>
        </a:ln>
        <a:effectLst/>
      </dsp:spPr>
      <dsp:style>
        <a:lnRef idx="0">
          <a:scrgbClr r="0" g="0" b="0"/>
        </a:lnRef>
        <a:fillRef idx="1">
          <a:scrgbClr r="0" g="0" b="0"/>
        </a:fillRef>
        <a:effectRef idx="0">
          <a:scrgbClr r="0" g="0" b="0"/>
        </a:effectRef>
        <a:fontRef idx="minor"/>
      </dsp:style>
    </dsp:sp>
    <dsp:sp modelId="{5B27D232-6916-486B-9DD0-1620261E510C}">
      <dsp:nvSpPr>
        <dsp:cNvPr id="0" name=""/>
        <dsp:cNvSpPr/>
      </dsp:nvSpPr>
      <dsp:spPr>
        <a:xfrm>
          <a:off x="328129" y="244527"/>
          <a:ext cx="596599" cy="5965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5B0DC6-DCA3-465C-8D96-4AB2A1D5AF74}">
      <dsp:nvSpPr>
        <dsp:cNvPr id="0" name=""/>
        <dsp:cNvSpPr/>
      </dsp:nvSpPr>
      <dsp:spPr>
        <a:xfrm>
          <a:off x="1252859" y="463"/>
          <a:ext cx="8619803" cy="1084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0" tIns="114800" rIns="114800" bIns="11480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Financial Projections and Revenue Growth: The business anticipates a capital-intensive start with significant investments in retail renovations, inventory, staffing, and digital platforms. Revenue is expected to grow steadily, with a break-even point by the end of the second year and profitability projected in the third year through diversified revenue streams including physical sales, online orders, and pop-up events.</a:t>
          </a:r>
        </a:p>
      </dsp:txBody>
      <dsp:txXfrm>
        <a:off x="1252859" y="463"/>
        <a:ext cx="8619803" cy="1084726"/>
      </dsp:txXfrm>
    </dsp:sp>
    <dsp:sp modelId="{59ABFF23-F5FE-41ED-9F97-3DDE3647A564}">
      <dsp:nvSpPr>
        <dsp:cNvPr id="0" name=""/>
        <dsp:cNvSpPr/>
      </dsp:nvSpPr>
      <dsp:spPr>
        <a:xfrm>
          <a:off x="0" y="1356371"/>
          <a:ext cx="9872663" cy="1084726"/>
        </a:xfrm>
        <a:prstGeom prst="roundRect">
          <a:avLst>
            <a:gd name="adj" fmla="val 10000"/>
          </a:avLst>
        </a:prstGeom>
        <a:solidFill>
          <a:srgbClr val="00B0F0"/>
        </a:solidFill>
        <a:ln>
          <a:noFill/>
        </a:ln>
        <a:effectLst/>
      </dsp:spPr>
      <dsp:style>
        <a:lnRef idx="0">
          <a:scrgbClr r="0" g="0" b="0"/>
        </a:lnRef>
        <a:fillRef idx="1">
          <a:scrgbClr r="0" g="0" b="0"/>
        </a:fillRef>
        <a:effectRef idx="0">
          <a:scrgbClr r="0" g="0" b="0"/>
        </a:effectRef>
        <a:fontRef idx="minor"/>
      </dsp:style>
    </dsp:sp>
    <dsp:sp modelId="{ECF24A58-7A59-4E8F-8409-446C39F80DB2}">
      <dsp:nvSpPr>
        <dsp:cNvPr id="0" name=""/>
        <dsp:cNvSpPr/>
      </dsp:nvSpPr>
      <dsp:spPr>
        <a:xfrm>
          <a:off x="328129" y="1600435"/>
          <a:ext cx="596599" cy="5965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77B177-6760-47A7-8E56-AD1D3B95D83A}">
      <dsp:nvSpPr>
        <dsp:cNvPr id="0" name=""/>
        <dsp:cNvSpPr/>
      </dsp:nvSpPr>
      <dsp:spPr>
        <a:xfrm>
          <a:off x="1252859" y="1356371"/>
          <a:ext cx="8619803" cy="1084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0" tIns="114800" rIns="114800" bIns="11480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Risk Management and Cost Control: A contingency plan is in place featuring an emergency reserve fund and diversified supplier relationships to mitigate potential risks. Cost management strategies will focus on renegotiating lease terms and optimizing operational expenditures, supported by continuous market monitoring and digital analytics for strategic adjustments.</a:t>
          </a:r>
        </a:p>
      </dsp:txBody>
      <dsp:txXfrm>
        <a:off x="1252859" y="1356371"/>
        <a:ext cx="8619803" cy="1084726"/>
      </dsp:txXfrm>
    </dsp:sp>
    <dsp:sp modelId="{6DDDC348-BA61-4BC1-A6BA-127CC01AE343}">
      <dsp:nvSpPr>
        <dsp:cNvPr id="0" name=""/>
        <dsp:cNvSpPr/>
      </dsp:nvSpPr>
      <dsp:spPr>
        <a:xfrm>
          <a:off x="0" y="2712279"/>
          <a:ext cx="9872663" cy="1084726"/>
        </a:xfrm>
        <a:prstGeom prst="roundRect">
          <a:avLst>
            <a:gd name="adj" fmla="val 10000"/>
          </a:avLst>
        </a:prstGeom>
        <a:solidFill>
          <a:srgbClr val="7030A0"/>
        </a:solidFill>
        <a:ln>
          <a:noFill/>
        </a:ln>
        <a:effectLst/>
      </dsp:spPr>
      <dsp:style>
        <a:lnRef idx="0">
          <a:scrgbClr r="0" g="0" b="0"/>
        </a:lnRef>
        <a:fillRef idx="1">
          <a:scrgbClr r="0" g="0" b="0"/>
        </a:fillRef>
        <a:effectRef idx="0">
          <a:scrgbClr r="0" g="0" b="0"/>
        </a:effectRef>
        <a:fontRef idx="minor"/>
      </dsp:style>
    </dsp:sp>
    <dsp:sp modelId="{C822D3DA-313B-4D70-AF03-B840D650DB55}">
      <dsp:nvSpPr>
        <dsp:cNvPr id="0" name=""/>
        <dsp:cNvSpPr/>
      </dsp:nvSpPr>
      <dsp:spPr>
        <a:xfrm>
          <a:off x="328129" y="2956343"/>
          <a:ext cx="596599" cy="5965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E4A0C2-5C6F-4520-AB3B-6234B71E3703}">
      <dsp:nvSpPr>
        <dsp:cNvPr id="0" name=""/>
        <dsp:cNvSpPr/>
      </dsp:nvSpPr>
      <dsp:spPr>
        <a:xfrm>
          <a:off x="1252859" y="2712279"/>
          <a:ext cx="8619803" cy="1084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0" tIns="114800" rIns="114800" bIns="11480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Sustainability and Competitive Advantage: The business plan integrates sustainability with robust marketing strategies, creating a competitive edge</a:t>
          </a:r>
        </a:p>
      </dsp:txBody>
      <dsp:txXfrm>
        <a:off x="1252859" y="2712279"/>
        <a:ext cx="8619803" cy="10847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147C7205-5076-4642-8899-4FA5799C8470}" type="datetimeFigureOut">
              <a:rPr lang="en-GB" smtClean="0"/>
              <a:t>12/03/2025</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AD1D6FF-F164-4ECE-B80A-54D6D5C4931B}"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9859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C7205-5076-4642-8899-4FA5799C8470}"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3509913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7C7205-5076-4642-8899-4FA5799C8470}"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1D6FF-F164-4ECE-B80A-54D6D5C4931B}"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36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7C7205-5076-4642-8899-4FA5799C8470}" type="datetimeFigureOut">
              <a:rPr lang="en-GB" smtClean="0"/>
              <a:t>12/03/2025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1372118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7C7205-5076-4642-8899-4FA5799C8470}" type="datetimeFigureOut">
              <a:rPr lang="en-GB" smtClean="0"/>
              <a:t>12/03/2025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1728754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7C7205-5076-4642-8899-4FA5799C8470}" type="datetimeFigureOut">
              <a:rPr lang="en-GB" smtClean="0"/>
              <a:t>12/03/2025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3041048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7C7205-5076-4642-8899-4FA5799C8470}" type="datetimeFigureOut">
              <a:rPr lang="en-GB" smtClean="0"/>
              <a:t>12/03/2025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1613246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7C7205-5076-4642-8899-4FA5799C8470}" type="datetimeFigureOut">
              <a:rPr lang="en-GB" smtClean="0"/>
              <a:t>12/03/2025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1292839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7C7205-5076-4642-8899-4FA5799C8470}" type="datetimeFigureOut">
              <a:rPr lang="en-GB" smtClean="0"/>
              <a:t>12/03/2025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3295380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C7205-5076-4642-8899-4FA5799C8470}"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2417681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C7205-5076-4642-8899-4FA5799C8470}"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1D6FF-F164-4ECE-B80A-54D6D5C4931B}" type="slidenum">
              <a:rPr lang="en-GB" smtClean="0"/>
              <a:t>‹#›</a:t>
            </a:fld>
            <a:endParaRPr lang="en-GB"/>
          </a:p>
        </p:txBody>
      </p:sp>
    </p:spTree>
    <p:extLst>
      <p:ext uri="{BB962C8B-B14F-4D97-AF65-F5344CB8AC3E}">
        <p14:creationId xmlns:p14="http://schemas.microsoft.com/office/powerpoint/2010/main" val="2848837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147C7205-5076-4642-8899-4FA5799C8470}" type="datetimeFigureOut">
              <a:rPr lang="en-GB" smtClean="0"/>
              <a:t>12/03/2025</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AAD1D6FF-F164-4ECE-B80A-54D6D5C4931B}" type="slidenum">
              <a:rPr lang="en-GB" smtClean="0"/>
              <a:t>‹#›</a:t>
            </a:fld>
            <a:endParaRPr lang="en-GB"/>
          </a:p>
        </p:txBody>
      </p:sp>
    </p:spTree>
    <p:extLst>
      <p:ext uri="{BB962C8B-B14F-4D97-AF65-F5344CB8AC3E}">
        <p14:creationId xmlns:p14="http://schemas.microsoft.com/office/powerpoint/2010/main" val="11034196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10.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9.png"/><Relationship Id="rId2" Type="http://schemas.openxmlformats.org/officeDocument/2006/relationships/diagramData" Target="../diagrams/data1.xml"/><Relationship Id="rId16" Type="http://schemas.openxmlformats.org/officeDocument/2006/relationships/image" Target="../media/image13.png"/><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image" Target="../media/image12.png"/><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3" Type="http://schemas.openxmlformats.org/officeDocument/2006/relationships/hyperlink" Target="https://smallbusiness.chron.com/" TargetMode="External"/><Relationship Id="rId2" Type="http://schemas.openxmlformats.org/officeDocument/2006/relationships/hyperlink" Target="https://doi.org/10.1016/j.jclepro.2012.07.00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6511-561F-2488-A042-47346C642948}"/>
              </a:ext>
            </a:extLst>
          </p:cNvPr>
          <p:cNvSpPr>
            <a:spLocks noGrp="1"/>
          </p:cNvSpPr>
          <p:nvPr>
            <p:ph type="ctrTitle"/>
          </p:nvPr>
        </p:nvSpPr>
        <p:spPr/>
        <p:txBody>
          <a:bodyPr/>
          <a:lstStyle/>
          <a:p>
            <a:r>
              <a:rPr lang="en-US" cap="none"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Black" panose="020B0A04020102020204" pitchFamily="34" charset="0"/>
              </a:rPr>
              <a:t>Sustainable Enterprise </a:t>
            </a:r>
            <a:endParaRPr lang="en-GB" cap="none"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Black" panose="020B0A04020102020204" pitchFamily="34" charset="0"/>
            </a:endParaRPr>
          </a:p>
        </p:txBody>
      </p:sp>
      <p:sp>
        <p:nvSpPr>
          <p:cNvPr id="3" name="Subtitle 2">
            <a:extLst>
              <a:ext uri="{FF2B5EF4-FFF2-40B4-BE49-F238E27FC236}">
                <a16:creationId xmlns:a16="http://schemas.microsoft.com/office/drawing/2014/main" id="{D4B32DF4-FCCF-CEA6-B9B6-A0CA31DEB7EC}"/>
              </a:ext>
            </a:extLst>
          </p:cNvPr>
          <p:cNvSpPr>
            <a:spLocks noGrp="1"/>
          </p:cNvSpPr>
          <p:nvPr>
            <p:ph type="subTitle" idx="1"/>
          </p:nvPr>
        </p:nvSpPr>
        <p:spPr/>
        <p:txBody>
          <a:bodyPr/>
          <a:lstStyle/>
          <a:p>
            <a:r>
              <a:rPr lang="en-US"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Black" panose="020B0A04020102020204" pitchFamily="34" charset="0"/>
              </a:rPr>
              <a:t>New Start-up EcoLux Retail </a:t>
            </a:r>
            <a:endParaRPr lang="en-GB"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Black" panose="020B0A04020102020204" pitchFamily="34" charset="0"/>
            </a:endParaRPr>
          </a:p>
        </p:txBody>
      </p:sp>
      <p:pic>
        <p:nvPicPr>
          <p:cNvPr id="4" name="Picture 3">
            <a:extLst>
              <a:ext uri="{FF2B5EF4-FFF2-40B4-BE49-F238E27FC236}">
                <a16:creationId xmlns:a16="http://schemas.microsoft.com/office/drawing/2014/main" id="{4B6A8BF2-2037-6DD8-BF35-0A4D1056B3A0}"/>
              </a:ext>
            </a:extLst>
          </p:cNvPr>
          <p:cNvPicPr>
            <a:picLocks noChangeAspect="1"/>
          </p:cNvPicPr>
          <p:nvPr/>
        </p:nvPicPr>
        <p:blipFill>
          <a:blip r:embed="rId2"/>
          <a:stretch>
            <a:fillRect/>
          </a:stretch>
        </p:blipFill>
        <p:spPr>
          <a:xfrm>
            <a:off x="345232" y="3998442"/>
            <a:ext cx="2673721" cy="2143125"/>
          </a:xfrm>
          <a:prstGeom prst="rect">
            <a:avLst/>
          </a:prstGeom>
          <a:effectLst>
            <a:softEdge rad="635000"/>
          </a:effectLst>
        </p:spPr>
      </p:pic>
      <p:pic>
        <p:nvPicPr>
          <p:cNvPr id="5" name="Picture 4">
            <a:extLst>
              <a:ext uri="{FF2B5EF4-FFF2-40B4-BE49-F238E27FC236}">
                <a16:creationId xmlns:a16="http://schemas.microsoft.com/office/drawing/2014/main" id="{0112AD93-3B4C-F119-13D1-43511EAC20AE}"/>
              </a:ext>
            </a:extLst>
          </p:cNvPr>
          <p:cNvPicPr>
            <a:picLocks noChangeAspect="1"/>
          </p:cNvPicPr>
          <p:nvPr/>
        </p:nvPicPr>
        <p:blipFill>
          <a:blip r:embed="rId3"/>
          <a:stretch>
            <a:fillRect/>
          </a:stretch>
        </p:blipFill>
        <p:spPr>
          <a:xfrm>
            <a:off x="9230057" y="3902338"/>
            <a:ext cx="2494665" cy="2143125"/>
          </a:xfrm>
          <a:prstGeom prst="rect">
            <a:avLst/>
          </a:prstGeom>
          <a:effectLst>
            <a:softEdge rad="635000"/>
          </a:effectLst>
        </p:spPr>
      </p:pic>
      <p:pic>
        <p:nvPicPr>
          <p:cNvPr id="6" name="Picture 5">
            <a:extLst>
              <a:ext uri="{FF2B5EF4-FFF2-40B4-BE49-F238E27FC236}">
                <a16:creationId xmlns:a16="http://schemas.microsoft.com/office/drawing/2014/main" id="{15429BF1-ED71-1D2A-49BF-9764203DE10B}"/>
              </a:ext>
            </a:extLst>
          </p:cNvPr>
          <p:cNvPicPr>
            <a:picLocks noChangeAspect="1"/>
          </p:cNvPicPr>
          <p:nvPr/>
        </p:nvPicPr>
        <p:blipFill>
          <a:blip r:embed="rId4"/>
          <a:stretch>
            <a:fillRect/>
          </a:stretch>
        </p:blipFill>
        <p:spPr>
          <a:xfrm>
            <a:off x="345232" y="362464"/>
            <a:ext cx="2143125" cy="2973519"/>
          </a:xfrm>
          <a:prstGeom prst="rect">
            <a:avLst/>
          </a:prstGeom>
          <a:effectLst>
            <a:softEdge rad="635000"/>
          </a:effectLst>
        </p:spPr>
      </p:pic>
      <p:pic>
        <p:nvPicPr>
          <p:cNvPr id="7" name="Picture 6">
            <a:extLst>
              <a:ext uri="{FF2B5EF4-FFF2-40B4-BE49-F238E27FC236}">
                <a16:creationId xmlns:a16="http://schemas.microsoft.com/office/drawing/2014/main" id="{1D3B708B-9AC7-9656-CFCE-E633DE3E0A59}"/>
              </a:ext>
            </a:extLst>
          </p:cNvPr>
          <p:cNvPicPr>
            <a:picLocks noChangeAspect="1"/>
          </p:cNvPicPr>
          <p:nvPr/>
        </p:nvPicPr>
        <p:blipFill>
          <a:blip r:embed="rId5"/>
          <a:stretch>
            <a:fillRect/>
          </a:stretch>
        </p:blipFill>
        <p:spPr>
          <a:xfrm>
            <a:off x="9672528" y="338651"/>
            <a:ext cx="2085975" cy="3167599"/>
          </a:xfrm>
          <a:prstGeom prst="rect">
            <a:avLst/>
          </a:prstGeom>
          <a:effectLst>
            <a:softEdge rad="635000"/>
          </a:effectLst>
        </p:spPr>
      </p:pic>
      <p:pic>
        <p:nvPicPr>
          <p:cNvPr id="8" name="Picture 7">
            <a:extLst>
              <a:ext uri="{FF2B5EF4-FFF2-40B4-BE49-F238E27FC236}">
                <a16:creationId xmlns:a16="http://schemas.microsoft.com/office/drawing/2014/main" id="{92E6E05D-EE5A-BFE3-06A6-4336776D5F8D}"/>
              </a:ext>
            </a:extLst>
          </p:cNvPr>
          <p:cNvPicPr>
            <a:picLocks noChangeAspect="1"/>
          </p:cNvPicPr>
          <p:nvPr/>
        </p:nvPicPr>
        <p:blipFill>
          <a:blip r:embed="rId6"/>
          <a:stretch>
            <a:fillRect/>
          </a:stretch>
        </p:blipFill>
        <p:spPr>
          <a:xfrm>
            <a:off x="4527069" y="4681569"/>
            <a:ext cx="3276600" cy="1400175"/>
          </a:xfrm>
          <a:prstGeom prst="rect">
            <a:avLst/>
          </a:prstGeom>
          <a:effectLst>
            <a:softEdge rad="317500"/>
          </a:effectLst>
        </p:spPr>
      </p:pic>
      <p:pic>
        <p:nvPicPr>
          <p:cNvPr id="9" name="Picture 8">
            <a:extLst>
              <a:ext uri="{FF2B5EF4-FFF2-40B4-BE49-F238E27FC236}">
                <a16:creationId xmlns:a16="http://schemas.microsoft.com/office/drawing/2014/main" id="{DF2761D6-8B46-B5BA-FF9B-68D1273CA947}"/>
              </a:ext>
            </a:extLst>
          </p:cNvPr>
          <p:cNvPicPr>
            <a:picLocks noChangeAspect="1"/>
          </p:cNvPicPr>
          <p:nvPr/>
        </p:nvPicPr>
        <p:blipFill>
          <a:blip r:embed="rId7"/>
          <a:stretch>
            <a:fillRect/>
          </a:stretch>
        </p:blipFill>
        <p:spPr>
          <a:xfrm>
            <a:off x="4708044" y="246828"/>
            <a:ext cx="2914650" cy="1571625"/>
          </a:xfrm>
          <a:prstGeom prst="rect">
            <a:avLst/>
          </a:prstGeom>
          <a:effectLst>
            <a:softEdge rad="635000"/>
          </a:effectLst>
        </p:spPr>
      </p:pic>
      <p:pic>
        <p:nvPicPr>
          <p:cNvPr id="10" name="Picture 9">
            <a:extLst>
              <a:ext uri="{FF2B5EF4-FFF2-40B4-BE49-F238E27FC236}">
                <a16:creationId xmlns:a16="http://schemas.microsoft.com/office/drawing/2014/main" id="{CE3150A7-6FDB-ACDA-2AD2-6EBFB3955385}"/>
              </a:ext>
            </a:extLst>
          </p:cNvPr>
          <p:cNvPicPr>
            <a:picLocks noChangeAspect="1"/>
          </p:cNvPicPr>
          <p:nvPr/>
        </p:nvPicPr>
        <p:blipFill>
          <a:blip r:embed="rId8"/>
          <a:stretch>
            <a:fillRect/>
          </a:stretch>
        </p:blipFill>
        <p:spPr>
          <a:xfrm>
            <a:off x="2342953" y="338652"/>
            <a:ext cx="2990850" cy="1524000"/>
          </a:xfrm>
          <a:prstGeom prst="rect">
            <a:avLst/>
          </a:prstGeom>
          <a:effectLst>
            <a:softEdge rad="635000"/>
          </a:effectLst>
        </p:spPr>
      </p:pic>
      <p:pic>
        <p:nvPicPr>
          <p:cNvPr id="11" name="Picture 10">
            <a:extLst>
              <a:ext uri="{FF2B5EF4-FFF2-40B4-BE49-F238E27FC236}">
                <a16:creationId xmlns:a16="http://schemas.microsoft.com/office/drawing/2014/main" id="{EAADE5A7-F0F0-F227-C687-BCD45836C10D}"/>
              </a:ext>
            </a:extLst>
          </p:cNvPr>
          <p:cNvPicPr>
            <a:picLocks noChangeAspect="1"/>
          </p:cNvPicPr>
          <p:nvPr/>
        </p:nvPicPr>
        <p:blipFill>
          <a:blip r:embed="rId8"/>
          <a:stretch>
            <a:fillRect/>
          </a:stretch>
        </p:blipFill>
        <p:spPr>
          <a:xfrm>
            <a:off x="6827082" y="451824"/>
            <a:ext cx="2990850" cy="1524000"/>
          </a:xfrm>
          <a:prstGeom prst="rect">
            <a:avLst/>
          </a:prstGeom>
          <a:effectLst>
            <a:softEdge rad="635000"/>
          </a:effectLst>
        </p:spPr>
      </p:pic>
      <p:pic>
        <p:nvPicPr>
          <p:cNvPr id="12" name="Picture 11">
            <a:extLst>
              <a:ext uri="{FF2B5EF4-FFF2-40B4-BE49-F238E27FC236}">
                <a16:creationId xmlns:a16="http://schemas.microsoft.com/office/drawing/2014/main" id="{33B6FF80-B794-BA71-6B88-6AADA0863491}"/>
              </a:ext>
            </a:extLst>
          </p:cNvPr>
          <p:cNvPicPr>
            <a:picLocks noChangeAspect="1"/>
          </p:cNvPicPr>
          <p:nvPr/>
        </p:nvPicPr>
        <p:blipFill>
          <a:blip r:embed="rId9"/>
          <a:stretch>
            <a:fillRect/>
          </a:stretch>
        </p:blipFill>
        <p:spPr>
          <a:xfrm>
            <a:off x="2538651" y="5131183"/>
            <a:ext cx="2284964" cy="1388165"/>
          </a:xfrm>
          <a:prstGeom prst="rect">
            <a:avLst/>
          </a:prstGeom>
          <a:effectLst>
            <a:softEdge rad="635000"/>
          </a:effectLst>
        </p:spPr>
      </p:pic>
      <p:pic>
        <p:nvPicPr>
          <p:cNvPr id="13" name="Picture 12">
            <a:extLst>
              <a:ext uri="{FF2B5EF4-FFF2-40B4-BE49-F238E27FC236}">
                <a16:creationId xmlns:a16="http://schemas.microsoft.com/office/drawing/2014/main" id="{98104ABE-9B36-81CA-F537-4FC0FEC0E71C}"/>
              </a:ext>
            </a:extLst>
          </p:cNvPr>
          <p:cNvPicPr>
            <a:picLocks noChangeAspect="1"/>
          </p:cNvPicPr>
          <p:nvPr/>
        </p:nvPicPr>
        <p:blipFill>
          <a:blip r:embed="rId9"/>
          <a:stretch>
            <a:fillRect/>
          </a:stretch>
        </p:blipFill>
        <p:spPr>
          <a:xfrm>
            <a:off x="7507123" y="5094212"/>
            <a:ext cx="2143124" cy="1400174"/>
          </a:xfrm>
          <a:prstGeom prst="rect">
            <a:avLst/>
          </a:prstGeom>
          <a:effectLst>
            <a:softEdge rad="635000"/>
          </a:effectLst>
        </p:spPr>
      </p:pic>
    </p:spTree>
    <p:extLst>
      <p:ext uri="{BB962C8B-B14F-4D97-AF65-F5344CB8AC3E}">
        <p14:creationId xmlns:p14="http://schemas.microsoft.com/office/powerpoint/2010/main" val="2318371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ADFF3-FAB9-079E-7EA4-267BA685CCCE}"/>
              </a:ext>
            </a:extLst>
          </p:cNvPr>
          <p:cNvSpPr>
            <a:spLocks noGrp="1"/>
          </p:cNvSpPr>
          <p:nvPr>
            <p:ph type="title"/>
          </p:nvPr>
        </p:nvSpPr>
        <p:spPr>
          <a:xfrm>
            <a:off x="1472935" y="824469"/>
            <a:ext cx="7070633" cy="727422"/>
          </a:xfrm>
        </p:spPr>
        <p:txBody>
          <a:bodyPr>
            <a:normAutofit/>
          </a:bodyPr>
          <a:lstStyle/>
          <a:p>
            <a:r>
              <a:rPr lang="en-GB" sz="3200" dirty="0">
                <a:latin typeface="Arial Black" panose="020B0A04020102020204" pitchFamily="34" charset="0"/>
              </a:rPr>
              <a:t>Business Overview &amp; Vision</a:t>
            </a:r>
          </a:p>
        </p:txBody>
      </p:sp>
      <p:graphicFrame>
        <p:nvGraphicFramePr>
          <p:cNvPr id="8" name="Content Placeholder 7">
            <a:extLst>
              <a:ext uri="{FF2B5EF4-FFF2-40B4-BE49-F238E27FC236}">
                <a16:creationId xmlns:a16="http://schemas.microsoft.com/office/drawing/2014/main" id="{6F939B59-2D26-E7B1-1FE0-A21590B1537D}"/>
              </a:ext>
            </a:extLst>
          </p:cNvPr>
          <p:cNvGraphicFramePr>
            <a:graphicFrameLocks noGrp="1"/>
          </p:cNvGraphicFramePr>
          <p:nvPr>
            <p:ph idx="1"/>
            <p:extLst>
              <p:ext uri="{D42A27DB-BD31-4B8C-83A1-F6EECF244321}">
                <p14:modId xmlns:p14="http://schemas.microsoft.com/office/powerpoint/2010/main" val="1283975539"/>
              </p:ext>
            </p:extLst>
          </p:nvPr>
        </p:nvGraphicFramePr>
        <p:xfrm>
          <a:off x="5250766" y="2736894"/>
          <a:ext cx="3107382" cy="3775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5F1B58C4-54FF-1335-5FD1-39D07ABA5EC3}"/>
              </a:ext>
            </a:extLst>
          </p:cNvPr>
          <p:cNvGraphicFramePr/>
          <p:nvPr>
            <p:extLst>
              <p:ext uri="{D42A27DB-BD31-4B8C-83A1-F6EECF244321}">
                <p14:modId xmlns:p14="http://schemas.microsoft.com/office/powerpoint/2010/main" val="1006965891"/>
              </p:ext>
            </p:extLst>
          </p:nvPr>
        </p:nvGraphicFramePr>
        <p:xfrm>
          <a:off x="8543568" y="100900"/>
          <a:ext cx="3363413" cy="36622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8">
            <a:extLst>
              <a:ext uri="{FF2B5EF4-FFF2-40B4-BE49-F238E27FC236}">
                <a16:creationId xmlns:a16="http://schemas.microsoft.com/office/drawing/2014/main" id="{CC843A3C-7B0E-76D9-C58D-E8DABEDD086B}"/>
              </a:ext>
            </a:extLst>
          </p:cNvPr>
          <p:cNvPicPr>
            <a:picLocks noChangeAspect="1"/>
          </p:cNvPicPr>
          <p:nvPr/>
        </p:nvPicPr>
        <p:blipFill>
          <a:blip r:embed="rId12"/>
          <a:stretch>
            <a:fillRect/>
          </a:stretch>
        </p:blipFill>
        <p:spPr>
          <a:xfrm>
            <a:off x="285019" y="255401"/>
            <a:ext cx="1054296" cy="727423"/>
          </a:xfrm>
          <a:prstGeom prst="rect">
            <a:avLst/>
          </a:prstGeom>
          <a:effectLst>
            <a:softEdge rad="317500"/>
          </a:effectLst>
        </p:spPr>
      </p:pic>
      <p:pic>
        <p:nvPicPr>
          <p:cNvPr id="10" name="Picture 9">
            <a:extLst>
              <a:ext uri="{FF2B5EF4-FFF2-40B4-BE49-F238E27FC236}">
                <a16:creationId xmlns:a16="http://schemas.microsoft.com/office/drawing/2014/main" id="{BA039213-1E9D-2593-516B-ACBBE23F9E2C}"/>
              </a:ext>
            </a:extLst>
          </p:cNvPr>
          <p:cNvPicPr>
            <a:picLocks noChangeAspect="1"/>
          </p:cNvPicPr>
          <p:nvPr/>
        </p:nvPicPr>
        <p:blipFill>
          <a:blip r:embed="rId13"/>
          <a:stretch>
            <a:fillRect/>
          </a:stretch>
        </p:blipFill>
        <p:spPr>
          <a:xfrm>
            <a:off x="348822" y="4711434"/>
            <a:ext cx="2107527" cy="1891165"/>
          </a:xfrm>
          <a:prstGeom prst="rect">
            <a:avLst/>
          </a:prstGeom>
          <a:effectLst>
            <a:softEdge rad="317500"/>
          </a:effectLst>
        </p:spPr>
      </p:pic>
      <p:pic>
        <p:nvPicPr>
          <p:cNvPr id="11" name="Picture 10">
            <a:extLst>
              <a:ext uri="{FF2B5EF4-FFF2-40B4-BE49-F238E27FC236}">
                <a16:creationId xmlns:a16="http://schemas.microsoft.com/office/drawing/2014/main" id="{829A6120-E941-782D-5DFE-CA3BC4E7F474}"/>
              </a:ext>
            </a:extLst>
          </p:cNvPr>
          <p:cNvPicPr>
            <a:picLocks noChangeAspect="1"/>
          </p:cNvPicPr>
          <p:nvPr/>
        </p:nvPicPr>
        <p:blipFill>
          <a:blip r:embed="rId14"/>
          <a:stretch>
            <a:fillRect/>
          </a:stretch>
        </p:blipFill>
        <p:spPr>
          <a:xfrm>
            <a:off x="2534345" y="4778660"/>
            <a:ext cx="2638425" cy="1733550"/>
          </a:xfrm>
          <a:prstGeom prst="rect">
            <a:avLst/>
          </a:prstGeom>
          <a:effectLst>
            <a:softEdge rad="635000"/>
          </a:effectLst>
        </p:spPr>
      </p:pic>
      <p:pic>
        <p:nvPicPr>
          <p:cNvPr id="12" name="Picture 11">
            <a:extLst>
              <a:ext uri="{FF2B5EF4-FFF2-40B4-BE49-F238E27FC236}">
                <a16:creationId xmlns:a16="http://schemas.microsoft.com/office/drawing/2014/main" id="{FAF09B90-28B4-4940-13CA-E96050DBE05A}"/>
              </a:ext>
            </a:extLst>
          </p:cNvPr>
          <p:cNvPicPr>
            <a:picLocks noChangeAspect="1"/>
          </p:cNvPicPr>
          <p:nvPr/>
        </p:nvPicPr>
        <p:blipFill>
          <a:blip r:embed="rId15"/>
          <a:stretch>
            <a:fillRect/>
          </a:stretch>
        </p:blipFill>
        <p:spPr>
          <a:xfrm>
            <a:off x="8436144" y="3663906"/>
            <a:ext cx="3470837" cy="2938693"/>
          </a:xfrm>
          <a:prstGeom prst="rect">
            <a:avLst/>
          </a:prstGeom>
          <a:effectLst>
            <a:softEdge rad="635000"/>
          </a:effectLst>
        </p:spPr>
      </p:pic>
      <p:pic>
        <p:nvPicPr>
          <p:cNvPr id="13" name="Picture 12">
            <a:extLst>
              <a:ext uri="{FF2B5EF4-FFF2-40B4-BE49-F238E27FC236}">
                <a16:creationId xmlns:a16="http://schemas.microsoft.com/office/drawing/2014/main" id="{71E4F898-95D1-FEE1-AB30-2936DBD83782}"/>
              </a:ext>
            </a:extLst>
          </p:cNvPr>
          <p:cNvPicPr>
            <a:picLocks noChangeAspect="1"/>
          </p:cNvPicPr>
          <p:nvPr/>
        </p:nvPicPr>
        <p:blipFill>
          <a:blip r:embed="rId16"/>
          <a:stretch>
            <a:fillRect/>
          </a:stretch>
        </p:blipFill>
        <p:spPr>
          <a:xfrm>
            <a:off x="233330" y="1368447"/>
            <a:ext cx="5017436" cy="3410213"/>
          </a:xfrm>
          <a:prstGeom prst="rect">
            <a:avLst/>
          </a:prstGeom>
          <a:effectLst>
            <a:softEdge rad="635000"/>
          </a:effectLst>
        </p:spPr>
      </p:pic>
    </p:spTree>
    <p:extLst>
      <p:ext uri="{BB962C8B-B14F-4D97-AF65-F5344CB8AC3E}">
        <p14:creationId xmlns:p14="http://schemas.microsoft.com/office/powerpoint/2010/main" val="907013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7AE16-2FDB-0BB9-11ED-401A209DB791}"/>
              </a:ext>
            </a:extLst>
          </p:cNvPr>
          <p:cNvSpPr>
            <a:spLocks noGrp="1"/>
          </p:cNvSpPr>
          <p:nvPr>
            <p:ph type="title"/>
          </p:nvPr>
        </p:nvSpPr>
        <p:spPr>
          <a:xfrm>
            <a:off x="1143000" y="609600"/>
            <a:ext cx="10330092" cy="1356360"/>
          </a:xfrm>
        </p:spPr>
        <p:txBody>
          <a:bodyPr>
            <a:normAutofit/>
          </a:bodyPr>
          <a:lstStyle/>
          <a:p>
            <a:r>
              <a:rPr lang="en-GB" sz="3200" dirty="0">
                <a:latin typeface="Arial Black" panose="020B0A04020102020204" pitchFamily="34" charset="0"/>
              </a:rPr>
              <a:t>Sustainability, Resources &amp; Business Model</a:t>
            </a:r>
          </a:p>
        </p:txBody>
      </p:sp>
      <p:graphicFrame>
        <p:nvGraphicFramePr>
          <p:cNvPr id="5" name="Content Placeholder 4">
            <a:extLst>
              <a:ext uri="{FF2B5EF4-FFF2-40B4-BE49-F238E27FC236}">
                <a16:creationId xmlns:a16="http://schemas.microsoft.com/office/drawing/2014/main" id="{9E7F4400-7574-7D55-4F65-0891A8CD47C9}"/>
              </a:ext>
            </a:extLst>
          </p:cNvPr>
          <p:cNvGraphicFramePr>
            <a:graphicFrameLocks noGrp="1"/>
          </p:cNvGraphicFramePr>
          <p:nvPr>
            <p:ph idx="1"/>
            <p:extLst>
              <p:ext uri="{D42A27DB-BD31-4B8C-83A1-F6EECF244321}">
                <p14:modId xmlns:p14="http://schemas.microsoft.com/office/powerpoint/2010/main" val="1740254558"/>
              </p:ext>
            </p:extLst>
          </p:nvPr>
        </p:nvGraphicFramePr>
        <p:xfrm>
          <a:off x="718908" y="1778350"/>
          <a:ext cx="4975597" cy="4317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C08C7C36-3EC2-63C3-5323-3E36AE38AF5F}"/>
              </a:ext>
            </a:extLst>
          </p:cNvPr>
          <p:cNvGraphicFramePr/>
          <p:nvPr>
            <p:extLst>
              <p:ext uri="{D42A27DB-BD31-4B8C-83A1-F6EECF244321}">
                <p14:modId xmlns:p14="http://schemas.microsoft.com/office/powerpoint/2010/main" val="790628410"/>
              </p:ext>
            </p:extLst>
          </p:nvPr>
        </p:nvGraphicFramePr>
        <p:xfrm>
          <a:off x="6331432" y="1885556"/>
          <a:ext cx="5076496" cy="43176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744053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228335C-6173-46F6-81DE-B3A45C6B8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E04CA31-3193-72FD-B894-EB54B65D27B4}"/>
              </a:ext>
            </a:extLst>
          </p:cNvPr>
          <p:cNvSpPr>
            <a:spLocks noGrp="1"/>
          </p:cNvSpPr>
          <p:nvPr>
            <p:ph type="title"/>
          </p:nvPr>
        </p:nvSpPr>
        <p:spPr>
          <a:xfrm>
            <a:off x="3269011" y="597630"/>
            <a:ext cx="8545970" cy="1356360"/>
          </a:xfrm>
        </p:spPr>
        <p:txBody>
          <a:bodyPr>
            <a:normAutofit/>
          </a:bodyPr>
          <a:lstStyle/>
          <a:p>
            <a:r>
              <a:rPr lang="en-GB" sz="3200" dirty="0">
                <a:solidFill>
                  <a:srgbClr val="FFFFFF"/>
                </a:solidFill>
                <a:latin typeface="Arial Black" panose="020B0A04020102020204" pitchFamily="34" charset="0"/>
              </a:rPr>
              <a:t>Marketing Strategy, PESTLE &amp; SWOT Analysis</a:t>
            </a:r>
          </a:p>
        </p:txBody>
      </p:sp>
      <p:sp>
        <p:nvSpPr>
          <p:cNvPr id="3" name="Content Placeholder 2">
            <a:extLst>
              <a:ext uri="{FF2B5EF4-FFF2-40B4-BE49-F238E27FC236}">
                <a16:creationId xmlns:a16="http://schemas.microsoft.com/office/drawing/2014/main" id="{CD0FE9EA-D196-632D-F088-ABC48C162CCD}"/>
              </a:ext>
            </a:extLst>
          </p:cNvPr>
          <p:cNvSpPr>
            <a:spLocks noGrp="1"/>
          </p:cNvSpPr>
          <p:nvPr>
            <p:ph idx="1"/>
          </p:nvPr>
        </p:nvSpPr>
        <p:spPr>
          <a:xfrm>
            <a:off x="3561947" y="2686444"/>
            <a:ext cx="7572897" cy="3409556"/>
          </a:xfrm>
        </p:spPr>
        <p:txBody>
          <a:bodyPr>
            <a:normAutofit/>
          </a:bodyPr>
          <a:lstStyle/>
          <a:p>
            <a:r>
              <a:rPr lang="en-US" sz="1400" dirty="0">
                <a:solidFill>
                  <a:srgbClr val="FFFFFF"/>
                </a:solidFill>
                <a:latin typeface="Arial" panose="020B0604020202020204" pitchFamily="34" charset="0"/>
                <a:cs typeface="Arial" panose="020B0604020202020204" pitchFamily="34" charset="0"/>
              </a:rPr>
              <a:t>Utilizes traditional and digital channels for integrated communications.</a:t>
            </a:r>
          </a:p>
          <a:p>
            <a:r>
              <a:rPr lang="en-US" sz="1400" dirty="0">
                <a:solidFill>
                  <a:srgbClr val="FFFFFF"/>
                </a:solidFill>
                <a:latin typeface="Arial" panose="020B0604020202020204" pitchFamily="34" charset="0"/>
                <a:cs typeface="Arial" panose="020B0604020202020204" pitchFamily="34" charset="0"/>
              </a:rPr>
              <a:t>Emphasizes authenticity, ethical practices, and unique experiential retail experience.</a:t>
            </a:r>
          </a:p>
          <a:p>
            <a:r>
              <a:rPr lang="en-US" sz="1400" dirty="0">
                <a:solidFill>
                  <a:srgbClr val="FFFFFF"/>
                </a:solidFill>
                <a:latin typeface="Arial" panose="020B0604020202020204" pitchFamily="34" charset="0"/>
                <a:cs typeface="Arial" panose="020B0604020202020204" pitchFamily="34" charset="0"/>
              </a:rPr>
              <a:t>Digital marketing includes engaging website, social media, and influencer partnerships.</a:t>
            </a:r>
          </a:p>
          <a:p>
            <a:r>
              <a:rPr lang="en-US" sz="1400" dirty="0">
                <a:solidFill>
                  <a:srgbClr val="FFFFFF"/>
                </a:solidFill>
                <a:latin typeface="Arial" panose="020B0604020202020204" pitchFamily="34" charset="0"/>
                <a:cs typeface="Arial" panose="020B0604020202020204" pitchFamily="34" charset="0"/>
              </a:rPr>
              <a:t>Traditional advertising targets local communities for trust and brand recognition.</a:t>
            </a:r>
          </a:p>
          <a:p>
            <a:r>
              <a:rPr lang="en-US" sz="1400" dirty="0">
                <a:solidFill>
                  <a:srgbClr val="FFFFFF"/>
                </a:solidFill>
                <a:latin typeface="Arial" panose="020B0604020202020204" pitchFamily="34" charset="0"/>
                <a:cs typeface="Arial" panose="020B0604020202020204" pitchFamily="34" charset="0"/>
              </a:rPr>
              <a:t>PESTLE analysis identifies supportive factors.</a:t>
            </a:r>
          </a:p>
          <a:p>
            <a:r>
              <a:rPr lang="en-US" sz="1400" dirty="0">
                <a:solidFill>
                  <a:srgbClr val="FFFFFF"/>
                </a:solidFill>
                <a:latin typeface="Arial" panose="020B0604020202020204" pitchFamily="34" charset="0"/>
                <a:cs typeface="Arial" panose="020B0604020202020204" pitchFamily="34" charset="0"/>
              </a:rPr>
              <a:t>SWOT analysis reveals strengths and weaknesses.</a:t>
            </a:r>
          </a:p>
          <a:p>
            <a:r>
              <a:rPr lang="en-US" sz="1400" dirty="0">
                <a:solidFill>
                  <a:srgbClr val="FFFFFF"/>
                </a:solidFill>
                <a:latin typeface="Arial" panose="020B0604020202020204" pitchFamily="34" charset="0"/>
                <a:cs typeface="Arial" panose="020B0604020202020204" pitchFamily="34" charset="0"/>
              </a:rPr>
              <a:t>Opportunities include expanding market for eco-friendly products and strategic partnerships.</a:t>
            </a:r>
          </a:p>
          <a:p>
            <a:r>
              <a:rPr lang="en-US" sz="1400" dirty="0">
                <a:solidFill>
                  <a:srgbClr val="FFFFFF"/>
                </a:solidFill>
                <a:latin typeface="Arial" panose="020B0604020202020204" pitchFamily="34" charset="0"/>
                <a:cs typeface="Arial" panose="020B0604020202020204" pitchFamily="34" charset="0"/>
              </a:rPr>
              <a:t>Threats include market saturation, shifts in consumer behavior, and economic downturns.</a:t>
            </a:r>
            <a:endParaRPr lang="en-GB" sz="1400" dirty="0">
              <a:solidFill>
                <a:srgbClr val="FFFFFF"/>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CEB522DF-7134-42DC-BF9C-13B1DD6E4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2A4AF06F-E8F3-4568-B218-17373D3813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1" y="243840"/>
            <a:ext cx="2902152" cy="637793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80A678-069C-4261-8611-EAD53E404B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34" y="601513"/>
            <a:ext cx="2023860" cy="1706997"/>
          </a:xfrm>
          <a:prstGeom prst="rect">
            <a:avLst/>
          </a:prstGeom>
          <a:solidFill>
            <a:srgbClr val="FFFFFF"/>
          </a:solidFill>
          <a:ln w="762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3870D5F-0FDB-3524-0A34-E0AE640B965C}"/>
              </a:ext>
            </a:extLst>
          </p:cNvPr>
          <p:cNvPicPr>
            <a:picLocks noChangeAspect="1"/>
          </p:cNvPicPr>
          <p:nvPr/>
        </p:nvPicPr>
        <p:blipFill>
          <a:blip r:embed="rId2"/>
          <a:stretch>
            <a:fillRect/>
          </a:stretch>
        </p:blipFill>
        <p:spPr>
          <a:xfrm>
            <a:off x="1012253" y="800101"/>
            <a:ext cx="1324500" cy="1318614"/>
          </a:xfrm>
          <a:prstGeom prst="rect">
            <a:avLst/>
          </a:prstGeom>
        </p:spPr>
      </p:pic>
      <p:sp>
        <p:nvSpPr>
          <p:cNvPr id="19" name="Rectangle 18">
            <a:extLst>
              <a:ext uri="{FF2B5EF4-FFF2-40B4-BE49-F238E27FC236}">
                <a16:creationId xmlns:a16="http://schemas.microsoft.com/office/drawing/2014/main" id="{4C9C7CF6-880E-423E-8275-B9567C3C6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34" y="2575502"/>
            <a:ext cx="2023860" cy="1706997"/>
          </a:xfrm>
          <a:prstGeom prst="rect">
            <a:avLst/>
          </a:prstGeom>
          <a:solidFill>
            <a:srgbClr val="FFFFFF"/>
          </a:solidFill>
          <a:ln w="762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C530D0B-7438-519D-6290-3B8ED10B67A3}"/>
              </a:ext>
            </a:extLst>
          </p:cNvPr>
          <p:cNvPicPr>
            <a:picLocks noChangeAspect="1"/>
          </p:cNvPicPr>
          <p:nvPr/>
        </p:nvPicPr>
        <p:blipFill>
          <a:blip r:embed="rId3"/>
          <a:stretch>
            <a:fillRect/>
          </a:stretch>
        </p:blipFill>
        <p:spPr>
          <a:xfrm>
            <a:off x="852422" y="2817630"/>
            <a:ext cx="1644162" cy="1231534"/>
          </a:xfrm>
          <a:prstGeom prst="rect">
            <a:avLst/>
          </a:prstGeom>
        </p:spPr>
      </p:pic>
      <p:sp>
        <p:nvSpPr>
          <p:cNvPr id="21" name="Rectangle 20">
            <a:extLst>
              <a:ext uri="{FF2B5EF4-FFF2-40B4-BE49-F238E27FC236}">
                <a16:creationId xmlns:a16="http://schemas.microsoft.com/office/drawing/2014/main" id="{B6E94AE2-97E9-4120-BB24-73322E731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34" y="4549491"/>
            <a:ext cx="2023860" cy="1706997"/>
          </a:xfrm>
          <a:prstGeom prst="rect">
            <a:avLst/>
          </a:prstGeom>
          <a:solidFill>
            <a:srgbClr val="FFFFFF"/>
          </a:solidFill>
          <a:ln w="762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3CCB24B-DE9B-20F6-70F9-2ECAA310086B}"/>
              </a:ext>
            </a:extLst>
          </p:cNvPr>
          <p:cNvPicPr>
            <a:picLocks noChangeAspect="1"/>
          </p:cNvPicPr>
          <p:nvPr/>
        </p:nvPicPr>
        <p:blipFill>
          <a:blip r:embed="rId4"/>
          <a:stretch>
            <a:fillRect/>
          </a:stretch>
        </p:blipFill>
        <p:spPr>
          <a:xfrm>
            <a:off x="852422" y="4969655"/>
            <a:ext cx="1644162" cy="875462"/>
          </a:xfrm>
          <a:prstGeom prst="rect">
            <a:avLst/>
          </a:prstGeom>
        </p:spPr>
      </p:pic>
    </p:spTree>
    <p:extLst>
      <p:ext uri="{BB962C8B-B14F-4D97-AF65-F5344CB8AC3E}">
        <p14:creationId xmlns:p14="http://schemas.microsoft.com/office/powerpoint/2010/main" val="452309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D595-31F7-3F2E-FA58-47A673C48829}"/>
              </a:ext>
            </a:extLst>
          </p:cNvPr>
          <p:cNvSpPr>
            <a:spLocks noGrp="1"/>
          </p:cNvSpPr>
          <p:nvPr>
            <p:ph type="title"/>
          </p:nvPr>
        </p:nvSpPr>
        <p:spPr>
          <a:xfrm>
            <a:off x="1143000" y="609600"/>
            <a:ext cx="9875520" cy="1356360"/>
          </a:xfrm>
        </p:spPr>
        <p:txBody>
          <a:bodyPr>
            <a:normAutofit/>
          </a:bodyPr>
          <a:lstStyle/>
          <a:p>
            <a:r>
              <a:rPr lang="en-US" sz="3200" dirty="0">
                <a:latin typeface="Arial Black" panose="020B0A04020102020204" pitchFamily="34" charset="0"/>
              </a:rPr>
              <a:t>Financials, Contingency Plan &amp; Why It Will Succeed</a:t>
            </a:r>
            <a:endParaRPr lang="en-GB" sz="3200" dirty="0">
              <a:latin typeface="Arial Black" panose="020B0A04020102020204" pitchFamily="34" charset="0"/>
            </a:endParaRPr>
          </a:p>
        </p:txBody>
      </p:sp>
      <p:graphicFrame>
        <p:nvGraphicFramePr>
          <p:cNvPr id="5" name="Content Placeholder 2">
            <a:extLst>
              <a:ext uri="{FF2B5EF4-FFF2-40B4-BE49-F238E27FC236}">
                <a16:creationId xmlns:a16="http://schemas.microsoft.com/office/drawing/2014/main" id="{C668B052-C274-18CF-F15F-BD9B8C27B2BE}"/>
              </a:ext>
            </a:extLst>
          </p:cNvPr>
          <p:cNvGraphicFramePr>
            <a:graphicFrameLocks noGrp="1"/>
          </p:cNvGraphicFramePr>
          <p:nvPr>
            <p:ph idx="1"/>
            <p:extLst>
              <p:ext uri="{D42A27DB-BD31-4B8C-83A1-F6EECF244321}">
                <p14:modId xmlns:p14="http://schemas.microsoft.com/office/powerpoint/2010/main" val="3652500334"/>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2309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3244-F36B-0160-0BD8-FC70D6556DD3}"/>
              </a:ext>
            </a:extLst>
          </p:cNvPr>
          <p:cNvSpPr>
            <a:spLocks noGrp="1"/>
          </p:cNvSpPr>
          <p:nvPr>
            <p:ph type="title"/>
          </p:nvPr>
        </p:nvSpPr>
        <p:spPr>
          <a:xfrm>
            <a:off x="1143000" y="609600"/>
            <a:ext cx="9875520" cy="594886"/>
          </a:xfrm>
        </p:spPr>
        <p:txBody>
          <a:bodyPr>
            <a:normAutofit/>
          </a:bodyPr>
          <a:lstStyle/>
          <a:p>
            <a:r>
              <a:rPr lang="en-US" sz="3200" dirty="0">
                <a:latin typeface="Arial Black" panose="020B0A04020102020204" pitchFamily="34" charset="0"/>
              </a:rPr>
              <a:t>References </a:t>
            </a:r>
            <a:endParaRPr lang="en-GB" sz="32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9B1FE416-0D3B-2440-98D1-F74AE2676B8A}"/>
              </a:ext>
            </a:extLst>
          </p:cNvPr>
          <p:cNvSpPr>
            <a:spLocks noGrp="1"/>
          </p:cNvSpPr>
          <p:nvPr>
            <p:ph idx="1"/>
          </p:nvPr>
        </p:nvSpPr>
        <p:spPr>
          <a:xfrm>
            <a:off x="422516" y="1141423"/>
            <a:ext cx="11382703" cy="5555769"/>
          </a:xfrm>
        </p:spPr>
        <p:txBody>
          <a:bodyPr>
            <a:normAutofit fontScale="55000" lnSpcReduction="20000"/>
          </a:bodyPr>
          <a:lstStyle/>
          <a:p>
            <a:r>
              <a:rPr lang="en-US" sz="3700" dirty="0">
                <a:latin typeface="Arial" panose="020B0604020202020204" pitchFamily="34" charset="0"/>
                <a:cs typeface="Arial" panose="020B0604020202020204" pitchFamily="34" charset="0"/>
              </a:rPr>
              <a:t>Boons, F., &amp; </a:t>
            </a:r>
            <a:r>
              <a:rPr lang="en-US" sz="3700" dirty="0" err="1">
                <a:latin typeface="Arial" panose="020B0604020202020204" pitchFamily="34" charset="0"/>
                <a:cs typeface="Arial" panose="020B0604020202020204" pitchFamily="34" charset="0"/>
              </a:rPr>
              <a:t>Lüdeke</a:t>
            </a:r>
            <a:r>
              <a:rPr lang="en-US" sz="3700" dirty="0">
                <a:latin typeface="Arial" panose="020B0604020202020204" pitchFamily="34" charset="0"/>
                <a:cs typeface="Arial" panose="020B0604020202020204" pitchFamily="34" charset="0"/>
              </a:rPr>
              <a:t>-Freund, F. (2013). Business models for sustainable innovation: State-of-the-art and steps towards a research agenda. </a:t>
            </a:r>
            <a:r>
              <a:rPr lang="en-US" sz="3700" i="1" dirty="0">
                <a:latin typeface="Arial" panose="020B0604020202020204" pitchFamily="34" charset="0"/>
                <a:cs typeface="Arial" panose="020B0604020202020204" pitchFamily="34" charset="0"/>
              </a:rPr>
              <a:t>Journal of Cleaner Production, 45</a:t>
            </a:r>
            <a:r>
              <a:rPr lang="en-US" sz="3700" dirty="0">
                <a:latin typeface="Arial" panose="020B0604020202020204" pitchFamily="34" charset="0"/>
                <a:cs typeface="Arial" panose="020B0604020202020204" pitchFamily="34" charset="0"/>
              </a:rPr>
              <a:t>, 9–19. </a:t>
            </a:r>
            <a:r>
              <a:rPr lang="en-US" sz="3700" dirty="0">
                <a:latin typeface="Arial" panose="020B0604020202020204" pitchFamily="34" charset="0"/>
                <a:cs typeface="Arial" panose="020B0604020202020204" pitchFamily="34" charset="0"/>
                <a:hlinkClick r:id="rId2"/>
              </a:rPr>
              <a:t>https://doi.org/10.1016/j.jclepro.2012.07.007</a:t>
            </a:r>
            <a:r>
              <a:rPr lang="en-US" sz="3700" dirty="0">
                <a:latin typeface="Arial" panose="020B0604020202020204" pitchFamily="34" charset="0"/>
                <a:cs typeface="Arial" panose="020B0604020202020204" pitchFamily="34" charset="0"/>
              </a:rPr>
              <a:t> </a:t>
            </a:r>
          </a:p>
          <a:p>
            <a:r>
              <a:rPr lang="en-US" sz="3700" dirty="0" err="1">
                <a:latin typeface="Arial" panose="020B0604020202020204" pitchFamily="34" charset="0"/>
                <a:cs typeface="Arial" panose="020B0604020202020204" pitchFamily="34" charset="0"/>
              </a:rPr>
              <a:t>Beverland</a:t>
            </a:r>
            <a:r>
              <a:rPr lang="en-US" sz="3700" dirty="0">
                <a:latin typeface="Arial" panose="020B0604020202020204" pitchFamily="34" charset="0"/>
                <a:cs typeface="Arial" panose="020B0604020202020204" pitchFamily="34" charset="0"/>
              </a:rPr>
              <a:t>, M. (2006). The “real thing”: Branding authenticity in the luxury wine trade</a:t>
            </a:r>
            <a:r>
              <a:rPr lang="en-US" sz="3700" i="1" dirty="0">
                <a:latin typeface="Arial" panose="020B0604020202020204" pitchFamily="34" charset="0"/>
                <a:cs typeface="Arial" panose="020B0604020202020204" pitchFamily="34" charset="0"/>
              </a:rPr>
              <a:t>. Journal of Business Research, 59</a:t>
            </a:r>
            <a:r>
              <a:rPr lang="en-US" sz="3700" dirty="0">
                <a:latin typeface="Arial" panose="020B0604020202020204" pitchFamily="34" charset="0"/>
                <a:cs typeface="Arial" panose="020B0604020202020204" pitchFamily="34" charset="0"/>
              </a:rPr>
              <a:t>(2), 251–258.</a:t>
            </a:r>
          </a:p>
          <a:p>
            <a:r>
              <a:rPr lang="en-US" sz="3700" dirty="0">
                <a:latin typeface="Arial" panose="020B0604020202020204" pitchFamily="34" charset="0"/>
                <a:cs typeface="Arial" panose="020B0604020202020204" pitchFamily="34" charset="0"/>
              </a:rPr>
              <a:t>Campbell, J. L. (2007). Why would corporations behave in socially responsible ways? An institutional theory of corporate social responsibility. </a:t>
            </a:r>
            <a:r>
              <a:rPr lang="en-US" sz="3700" i="1" dirty="0">
                <a:latin typeface="Arial" panose="020B0604020202020204" pitchFamily="34" charset="0"/>
                <a:cs typeface="Arial" panose="020B0604020202020204" pitchFamily="34" charset="0"/>
              </a:rPr>
              <a:t>Academy of Management Review, 32(</a:t>
            </a:r>
            <a:r>
              <a:rPr lang="en-US" sz="3700" dirty="0">
                <a:latin typeface="Arial" panose="020B0604020202020204" pitchFamily="34" charset="0"/>
                <a:cs typeface="Arial" panose="020B0604020202020204" pitchFamily="34" charset="0"/>
              </a:rPr>
              <a:t>3), 946–967.</a:t>
            </a:r>
          </a:p>
          <a:p>
            <a:r>
              <a:rPr lang="en-US" sz="3700" dirty="0">
                <a:latin typeface="Arial" panose="020B0604020202020204" pitchFamily="34" charset="0"/>
                <a:cs typeface="Arial" panose="020B0604020202020204" pitchFamily="34" charset="0"/>
              </a:rPr>
              <a:t>Fill, C. (2002). Marketing communications: Contexts, strategies and applications (3rd ed.). Harlow: Financial Times Prentice Hall.</a:t>
            </a:r>
          </a:p>
          <a:p>
            <a:r>
              <a:rPr lang="en-US" sz="3700" dirty="0">
                <a:latin typeface="Arial" panose="020B0604020202020204" pitchFamily="34" charset="0"/>
                <a:cs typeface="Arial" panose="020B0604020202020204" pitchFamily="34" charset="0"/>
              </a:rPr>
              <a:t>Fahy, J., &amp; Jobber, D. (2012). </a:t>
            </a:r>
            <a:r>
              <a:rPr lang="en-US" sz="3700" i="1" dirty="0">
                <a:latin typeface="Arial" panose="020B0604020202020204" pitchFamily="34" charset="0"/>
                <a:cs typeface="Arial" panose="020B0604020202020204" pitchFamily="34" charset="0"/>
              </a:rPr>
              <a:t>Foundations of marketing (</a:t>
            </a:r>
            <a:r>
              <a:rPr lang="en-US" sz="3700" dirty="0">
                <a:latin typeface="Arial" panose="020B0604020202020204" pitchFamily="34" charset="0"/>
                <a:cs typeface="Arial" panose="020B0604020202020204" pitchFamily="34" charset="0"/>
              </a:rPr>
              <a:t>4th ed.). Maidenhead: McGraw-Hill.</a:t>
            </a:r>
          </a:p>
          <a:p>
            <a:r>
              <a:rPr lang="en-US" sz="3700" dirty="0">
                <a:latin typeface="Arial" panose="020B0604020202020204" pitchFamily="34" charset="0"/>
                <a:cs typeface="Arial" panose="020B0604020202020204" pitchFamily="34" charset="0"/>
              </a:rPr>
              <a:t>Fowler, S. J., &amp; Hope, C. (2007). Incorporating sustainable business practices into company strategy. </a:t>
            </a:r>
            <a:r>
              <a:rPr lang="en-US" sz="3700" i="1" dirty="0">
                <a:latin typeface="Arial" panose="020B0604020202020204" pitchFamily="34" charset="0"/>
                <a:cs typeface="Arial" panose="020B0604020202020204" pitchFamily="34" charset="0"/>
              </a:rPr>
              <a:t>Business Strategy and the Environment, 16</a:t>
            </a:r>
            <a:r>
              <a:rPr lang="en-US" sz="3700" dirty="0">
                <a:latin typeface="Arial" panose="020B0604020202020204" pitchFamily="34" charset="0"/>
                <a:cs typeface="Arial" panose="020B0604020202020204" pitchFamily="34" charset="0"/>
              </a:rPr>
              <a:t>(1), 26–38. https://doi.org/10.1002/bse.462</a:t>
            </a:r>
          </a:p>
          <a:p>
            <a:r>
              <a:rPr lang="en-US" sz="3700" dirty="0">
                <a:latin typeface="Arial" panose="020B0604020202020204" pitchFamily="34" charset="0"/>
                <a:cs typeface="Arial" panose="020B0604020202020204" pitchFamily="34" charset="0"/>
              </a:rPr>
              <a:t>Gleeson, P. (2018). </a:t>
            </a:r>
            <a:r>
              <a:rPr lang="en-US" sz="3700" i="1" dirty="0">
                <a:latin typeface="Arial" panose="020B0604020202020204" pitchFamily="34" charset="0"/>
                <a:cs typeface="Arial" panose="020B0604020202020204" pitchFamily="34" charset="0"/>
              </a:rPr>
              <a:t>The importance of marketing for the success of a business</a:t>
            </a:r>
            <a:r>
              <a:rPr lang="en-US" sz="3700" dirty="0">
                <a:latin typeface="Arial" panose="020B0604020202020204" pitchFamily="34" charset="0"/>
                <a:cs typeface="Arial" panose="020B0604020202020204" pitchFamily="34" charset="0"/>
              </a:rPr>
              <a:t>. Chron. Retrieved from </a:t>
            </a:r>
            <a:r>
              <a:rPr lang="en-US" sz="3700" dirty="0">
                <a:latin typeface="Arial" panose="020B0604020202020204" pitchFamily="34" charset="0"/>
                <a:cs typeface="Arial" panose="020B0604020202020204" pitchFamily="34" charset="0"/>
                <a:hlinkClick r:id="rId3"/>
              </a:rPr>
              <a:t>https://smallbusiness.chron.com</a:t>
            </a:r>
            <a:r>
              <a:rPr lang="en-US" sz="3700" dirty="0">
                <a:latin typeface="Arial" panose="020B0604020202020204" pitchFamily="34" charset="0"/>
                <a:cs typeface="Arial" panose="020B0604020202020204" pitchFamily="34" charset="0"/>
              </a:rPr>
              <a:t> </a:t>
            </a:r>
          </a:p>
          <a:p>
            <a:r>
              <a:rPr lang="en-US" sz="3700">
                <a:latin typeface="Arial" panose="020B0604020202020204" pitchFamily="34" charset="0"/>
                <a:cs typeface="Arial" panose="020B0604020202020204" pitchFamily="34" charset="0"/>
              </a:rPr>
              <a:t>Kotler</a:t>
            </a:r>
            <a:r>
              <a:rPr lang="en-US" sz="3700" dirty="0">
                <a:latin typeface="Arial" panose="020B0604020202020204" pitchFamily="34" charset="0"/>
                <a:cs typeface="Arial" panose="020B0604020202020204" pitchFamily="34" charset="0"/>
              </a:rPr>
              <a:t>, P., Armstrong, G., Harris, L., &amp; Piercy, N. (2013). </a:t>
            </a:r>
            <a:r>
              <a:rPr lang="en-US" sz="3700" i="1" dirty="0">
                <a:latin typeface="Arial" panose="020B0604020202020204" pitchFamily="34" charset="0"/>
                <a:cs typeface="Arial" panose="020B0604020202020204" pitchFamily="34" charset="0"/>
              </a:rPr>
              <a:t>Principles of marketing </a:t>
            </a:r>
            <a:r>
              <a:rPr lang="en-US" sz="3700" dirty="0">
                <a:latin typeface="Arial" panose="020B0604020202020204" pitchFamily="34" charset="0"/>
                <a:cs typeface="Arial" panose="020B0604020202020204" pitchFamily="34" charset="0"/>
              </a:rPr>
              <a:t>(6th ed.). Harlow: Prentice Education.</a:t>
            </a:r>
          </a:p>
          <a:p>
            <a:endParaRPr lang="en-GB" dirty="0"/>
          </a:p>
        </p:txBody>
      </p:sp>
    </p:spTree>
    <p:extLst>
      <p:ext uri="{BB962C8B-B14F-4D97-AF65-F5344CB8AC3E}">
        <p14:creationId xmlns:p14="http://schemas.microsoft.com/office/powerpoint/2010/main" val="1457454168"/>
      </p:ext>
    </p:extLst>
  </p:cSld>
  <p:clrMapOvr>
    <a:masterClrMapping/>
  </p:clrMapOvr>
</p:sld>
</file>

<file path=ppt/theme/theme1.xml><?xml version="1.0" encoding="utf-8"?>
<a:theme xmlns:a="http://schemas.openxmlformats.org/drawingml/2006/main" name="Basis">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docProps/app.xml><?xml version="1.0" encoding="utf-8"?>
<Properties xmlns="http://schemas.openxmlformats.org/officeDocument/2006/extended-properties" xmlns:vt="http://schemas.openxmlformats.org/officeDocument/2006/docPropsVTypes">
  <Template>Basis</Template>
  <TotalTime>46</TotalTime>
  <Words>756</Words>
  <Application>Microsoft Office PowerPoint</Application>
  <PresentationFormat>Widescreen</PresentationFormat>
  <Paragraphs>45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Arial Black</vt:lpstr>
      <vt:lpstr>Corbel</vt:lpstr>
      <vt:lpstr>Basis</vt:lpstr>
      <vt:lpstr>Sustainable Enterprise </vt:lpstr>
      <vt:lpstr>Business Overview &amp; Vision</vt:lpstr>
      <vt:lpstr>Sustainability, Resources &amp; Business Model</vt:lpstr>
      <vt:lpstr>Marketing Strategy, PESTLE &amp; SWOT Analysis</vt:lpstr>
      <vt:lpstr>Financials, Contingency Plan &amp; Why It Will Succeed</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2</cp:revision>
  <dcterms:created xsi:type="dcterms:W3CDTF">2025-03-07T22:27:39Z</dcterms:created>
  <dcterms:modified xsi:type="dcterms:W3CDTF">2025-03-12T20:28:53Z</dcterms:modified>
</cp:coreProperties>
</file>