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  <p:sldMasterId id="2147483677" r:id="rId3"/>
    <p:sldMasterId id="2147483688" r:id="rId4"/>
  </p:sldMasterIdLst>
  <p:notesMasterIdLst>
    <p:notesMasterId r:id="rId39"/>
  </p:notesMasterIdLst>
  <p:sldIdLst>
    <p:sldId id="257" r:id="rId5"/>
    <p:sldId id="256" r:id="rId6"/>
    <p:sldId id="260" r:id="rId7"/>
    <p:sldId id="286" r:id="rId8"/>
    <p:sldId id="287" r:id="rId9"/>
    <p:sldId id="263" r:id="rId10"/>
    <p:sldId id="288" r:id="rId11"/>
    <p:sldId id="273" r:id="rId12"/>
    <p:sldId id="274" r:id="rId13"/>
    <p:sldId id="276" r:id="rId14"/>
    <p:sldId id="289" r:id="rId15"/>
    <p:sldId id="277" r:id="rId16"/>
    <p:sldId id="290" r:id="rId17"/>
    <p:sldId id="283" r:id="rId18"/>
    <p:sldId id="284" r:id="rId19"/>
    <p:sldId id="291" r:id="rId20"/>
    <p:sldId id="264" r:id="rId21"/>
    <p:sldId id="292" r:id="rId22"/>
    <p:sldId id="293" r:id="rId23"/>
    <p:sldId id="294" r:id="rId24"/>
    <p:sldId id="295" r:id="rId25"/>
    <p:sldId id="265" r:id="rId26"/>
    <p:sldId id="296" r:id="rId27"/>
    <p:sldId id="279" r:id="rId28"/>
    <p:sldId id="267" r:id="rId29"/>
    <p:sldId id="297" r:id="rId30"/>
    <p:sldId id="278" r:id="rId31"/>
    <p:sldId id="272" r:id="rId32"/>
    <p:sldId id="269" r:id="rId33"/>
    <p:sldId id="281" r:id="rId34"/>
    <p:sldId id="282" r:id="rId35"/>
    <p:sldId id="270" r:id="rId36"/>
    <p:sldId id="271" r:id="rId37"/>
    <p:sldId id="285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FA3B27-6FD2-4590-9102-2132745A5380}" v="9" dt="2026-07-23T14:05:08.4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E277CA-22FB-4F8A-AC88-CB4F94B7450C}" type="doc">
      <dgm:prSet loTypeId="urn:microsoft.com/office/officeart/2005/8/layout/radial5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en-GB"/>
        </a:p>
      </dgm:t>
    </dgm:pt>
    <dgm:pt modelId="{18BF08FC-95CF-4E3F-832E-5198D1D60BC9}">
      <dgm:prSet phldrT="[Text]"/>
      <dgm:spPr/>
      <dgm:t>
        <a:bodyPr/>
        <a:lstStyle/>
        <a:p>
          <a:r>
            <a:rPr lang="en-GB" dirty="0">
              <a:latin typeface="Comic Sans MS" pitchFamily="66" charset="0"/>
            </a:rPr>
            <a:t>Teaching should be</a:t>
          </a:r>
        </a:p>
      </dgm:t>
    </dgm:pt>
    <dgm:pt modelId="{E269BF55-B7B7-4165-B3BA-4A42F3E15547}" type="parTrans" cxnId="{3E1C0D93-5064-4CC9-A8CC-D9E6E9F5A9DA}">
      <dgm:prSet/>
      <dgm:spPr/>
      <dgm:t>
        <a:bodyPr/>
        <a:lstStyle/>
        <a:p>
          <a:endParaRPr lang="en-GB"/>
        </a:p>
      </dgm:t>
    </dgm:pt>
    <dgm:pt modelId="{5F92F418-608E-4921-8EFE-BA298EEF6442}" type="sibTrans" cxnId="{3E1C0D93-5064-4CC9-A8CC-D9E6E9F5A9DA}">
      <dgm:prSet/>
      <dgm:spPr/>
      <dgm:t>
        <a:bodyPr/>
        <a:lstStyle/>
        <a:p>
          <a:endParaRPr lang="en-GB"/>
        </a:p>
      </dgm:t>
    </dgm:pt>
    <dgm:pt modelId="{23B0E8E1-4F58-4436-A641-53ECD1680A0A}">
      <dgm:prSet phldrT="[Text]" custT="1"/>
      <dgm:spPr/>
      <dgm:t>
        <a:bodyPr/>
        <a:lstStyle/>
        <a:p>
          <a:r>
            <a:rPr lang="en-GB" sz="1800" dirty="0">
              <a:latin typeface="Comic Sans MS" pitchFamily="66" charset="0"/>
            </a:rPr>
            <a:t>1 Structured </a:t>
          </a:r>
        </a:p>
      </dgm:t>
    </dgm:pt>
    <dgm:pt modelId="{C176C6FB-9FA7-4B3A-B41E-98BEA225B0D9}" type="parTrans" cxnId="{1B3844B1-CB33-480D-9028-13C8CAC0D7C2}">
      <dgm:prSet/>
      <dgm:spPr/>
      <dgm:t>
        <a:bodyPr/>
        <a:lstStyle/>
        <a:p>
          <a:endParaRPr lang="en-GB"/>
        </a:p>
      </dgm:t>
    </dgm:pt>
    <dgm:pt modelId="{7AECB703-FB63-4ED9-9E26-D71E75CE2AE1}" type="sibTrans" cxnId="{1B3844B1-CB33-480D-9028-13C8CAC0D7C2}">
      <dgm:prSet/>
      <dgm:spPr/>
      <dgm:t>
        <a:bodyPr/>
        <a:lstStyle/>
        <a:p>
          <a:endParaRPr lang="en-GB"/>
        </a:p>
      </dgm:t>
    </dgm:pt>
    <dgm:pt modelId="{DBFC571B-E11C-420F-A560-A9AC65F87E91}">
      <dgm:prSet phldrT="[Text]" custT="1"/>
      <dgm:spPr/>
      <dgm:t>
        <a:bodyPr/>
        <a:lstStyle/>
        <a:p>
          <a:r>
            <a:rPr lang="en-GB" sz="1800" dirty="0">
              <a:latin typeface="Comic Sans MS" pitchFamily="66" charset="0"/>
            </a:rPr>
            <a:t>3 Cumulative</a:t>
          </a:r>
        </a:p>
      </dgm:t>
    </dgm:pt>
    <dgm:pt modelId="{B21AD973-40DA-4DAA-AA2C-9C88A0F6A7A9}" type="parTrans" cxnId="{E3045C38-AC67-477A-BCE1-C46CB1C7334A}">
      <dgm:prSet/>
      <dgm:spPr/>
      <dgm:t>
        <a:bodyPr/>
        <a:lstStyle/>
        <a:p>
          <a:endParaRPr lang="en-GB"/>
        </a:p>
      </dgm:t>
    </dgm:pt>
    <dgm:pt modelId="{85D0EFDB-5572-4D4C-8B70-A375E5690EF1}" type="sibTrans" cxnId="{E3045C38-AC67-477A-BCE1-C46CB1C7334A}">
      <dgm:prSet/>
      <dgm:spPr/>
      <dgm:t>
        <a:bodyPr/>
        <a:lstStyle/>
        <a:p>
          <a:endParaRPr lang="en-GB"/>
        </a:p>
      </dgm:t>
    </dgm:pt>
    <dgm:pt modelId="{3468B3A4-B69F-48DC-98C7-5DAC3CE8BAB1}">
      <dgm:prSet phldrT="[Text]" custT="1"/>
      <dgm:spPr/>
      <dgm:t>
        <a:bodyPr/>
        <a:lstStyle/>
        <a:p>
          <a:r>
            <a:rPr lang="en-GB" sz="2000" dirty="0">
              <a:latin typeface="Comic Sans MS" pitchFamily="66" charset="0"/>
            </a:rPr>
            <a:t>4  Thorough</a:t>
          </a:r>
        </a:p>
      </dgm:t>
    </dgm:pt>
    <dgm:pt modelId="{C2DFFF87-DFE7-4462-B809-2FFF5A2AC0BF}" type="parTrans" cxnId="{F266DED1-A8D1-4F88-8765-6F73964CD35A}">
      <dgm:prSet/>
      <dgm:spPr/>
      <dgm:t>
        <a:bodyPr/>
        <a:lstStyle/>
        <a:p>
          <a:endParaRPr lang="en-GB"/>
        </a:p>
      </dgm:t>
    </dgm:pt>
    <dgm:pt modelId="{46CE527A-4098-43F7-AF62-754EA8F178B2}" type="sibTrans" cxnId="{F266DED1-A8D1-4F88-8765-6F73964CD35A}">
      <dgm:prSet/>
      <dgm:spPr/>
      <dgm:t>
        <a:bodyPr/>
        <a:lstStyle/>
        <a:p>
          <a:endParaRPr lang="en-GB"/>
        </a:p>
      </dgm:t>
    </dgm:pt>
    <dgm:pt modelId="{7D5D3644-CCD2-4C70-BDA1-778FEC0008A9}">
      <dgm:prSet phldrT="[Text]" custT="1"/>
      <dgm:spPr/>
      <dgm:t>
        <a:bodyPr/>
        <a:lstStyle/>
        <a:p>
          <a:r>
            <a:rPr lang="en-GB" sz="1800" dirty="0"/>
            <a:t>2 </a:t>
          </a:r>
          <a:r>
            <a:rPr lang="en-GB" sz="1800" dirty="0">
              <a:latin typeface="Comic Sans MS" pitchFamily="66" charset="0"/>
            </a:rPr>
            <a:t>Sequential</a:t>
          </a:r>
          <a:r>
            <a:rPr lang="en-GB" sz="1800" dirty="0"/>
            <a:t> </a:t>
          </a:r>
          <a:endParaRPr lang="en-GB" sz="1800" dirty="0">
            <a:latin typeface="Comic Sans MS" pitchFamily="66" charset="0"/>
          </a:endParaRPr>
        </a:p>
      </dgm:t>
    </dgm:pt>
    <dgm:pt modelId="{75A57CFC-3104-4B60-9A6C-9EB89EF070B4}" type="parTrans" cxnId="{C9C5D826-7CB5-4700-828E-74F0CA605CBC}">
      <dgm:prSet/>
      <dgm:spPr/>
      <dgm:t>
        <a:bodyPr/>
        <a:lstStyle/>
        <a:p>
          <a:endParaRPr lang="en-GB"/>
        </a:p>
      </dgm:t>
    </dgm:pt>
    <dgm:pt modelId="{DDE8F7AE-9B10-43E3-AA95-FAE8C258C12B}" type="sibTrans" cxnId="{C9C5D826-7CB5-4700-828E-74F0CA605CBC}">
      <dgm:prSet/>
      <dgm:spPr/>
      <dgm:t>
        <a:bodyPr/>
        <a:lstStyle/>
        <a:p>
          <a:endParaRPr lang="en-GB"/>
        </a:p>
      </dgm:t>
    </dgm:pt>
    <dgm:pt modelId="{4D9FB59A-1026-458C-AC41-C8F3543F1EFA}" type="pres">
      <dgm:prSet presAssocID="{B6E277CA-22FB-4F8A-AC88-CB4F94B7450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7A215FB-1179-4660-96D7-CDD896B9A22D}" type="pres">
      <dgm:prSet presAssocID="{18BF08FC-95CF-4E3F-832E-5198D1D60BC9}" presName="centerShape" presStyleLbl="node0" presStyleIdx="0" presStyleCnt="1" custScaleX="129763" custScaleY="126871"/>
      <dgm:spPr/>
    </dgm:pt>
    <dgm:pt modelId="{5AD55F88-9A9D-4F0E-BFBF-6F749CC2BD60}" type="pres">
      <dgm:prSet presAssocID="{C176C6FB-9FA7-4B3A-B41E-98BEA225B0D9}" presName="parTrans" presStyleLbl="sibTrans2D1" presStyleIdx="0" presStyleCnt="4"/>
      <dgm:spPr/>
    </dgm:pt>
    <dgm:pt modelId="{19B3D665-E6CF-4E2E-8478-732C8BBD66BD}" type="pres">
      <dgm:prSet presAssocID="{C176C6FB-9FA7-4B3A-B41E-98BEA225B0D9}" presName="connectorText" presStyleLbl="sibTrans2D1" presStyleIdx="0" presStyleCnt="4"/>
      <dgm:spPr/>
    </dgm:pt>
    <dgm:pt modelId="{E17637F9-5824-4E32-8013-A6A43C1D5208}" type="pres">
      <dgm:prSet presAssocID="{23B0E8E1-4F58-4436-A641-53ECD1680A0A}" presName="node" presStyleLbl="node1" presStyleIdx="0" presStyleCnt="4" custScaleX="118329" custRadScaleRad="94646" custRadScaleInc="-4234">
        <dgm:presLayoutVars>
          <dgm:bulletEnabled val="1"/>
        </dgm:presLayoutVars>
      </dgm:prSet>
      <dgm:spPr/>
    </dgm:pt>
    <dgm:pt modelId="{784925EB-91DE-405C-9DCB-D69B3B1DE791}" type="pres">
      <dgm:prSet presAssocID="{75A57CFC-3104-4B60-9A6C-9EB89EF070B4}" presName="parTrans" presStyleLbl="sibTrans2D1" presStyleIdx="1" presStyleCnt="4"/>
      <dgm:spPr/>
    </dgm:pt>
    <dgm:pt modelId="{C8910C79-39E4-40D4-9423-32793011EA80}" type="pres">
      <dgm:prSet presAssocID="{75A57CFC-3104-4B60-9A6C-9EB89EF070B4}" presName="connectorText" presStyleLbl="sibTrans2D1" presStyleIdx="1" presStyleCnt="4"/>
      <dgm:spPr/>
    </dgm:pt>
    <dgm:pt modelId="{7014D2A3-998F-42C7-9CF5-D093BA98A4C6}" type="pres">
      <dgm:prSet presAssocID="{7D5D3644-CCD2-4C70-BDA1-778FEC0008A9}" presName="node" presStyleLbl="node1" presStyleIdx="1" presStyleCnt="4" custScaleX="109165" custRadScaleRad="103824" custRadScaleInc="-5672">
        <dgm:presLayoutVars>
          <dgm:bulletEnabled val="1"/>
        </dgm:presLayoutVars>
      </dgm:prSet>
      <dgm:spPr/>
    </dgm:pt>
    <dgm:pt modelId="{8549DFB6-4C48-46FA-8ABC-55AFD45750A7}" type="pres">
      <dgm:prSet presAssocID="{B21AD973-40DA-4DAA-AA2C-9C88A0F6A7A9}" presName="parTrans" presStyleLbl="sibTrans2D1" presStyleIdx="2" presStyleCnt="4"/>
      <dgm:spPr/>
    </dgm:pt>
    <dgm:pt modelId="{A40C019C-7D62-4080-9740-1C3D8B33EA0C}" type="pres">
      <dgm:prSet presAssocID="{B21AD973-40DA-4DAA-AA2C-9C88A0F6A7A9}" presName="connectorText" presStyleLbl="sibTrans2D1" presStyleIdx="2" presStyleCnt="4"/>
      <dgm:spPr/>
    </dgm:pt>
    <dgm:pt modelId="{75E603D3-53B7-43AA-9FD5-81B9BDCCA9CD}" type="pres">
      <dgm:prSet presAssocID="{DBFC571B-E11C-420F-A560-A9AC65F87E91}" presName="node" presStyleLbl="node1" presStyleIdx="2" presStyleCnt="4" custScaleX="124514" custRadScaleRad="108084" custRadScaleInc="-6494">
        <dgm:presLayoutVars>
          <dgm:bulletEnabled val="1"/>
        </dgm:presLayoutVars>
      </dgm:prSet>
      <dgm:spPr/>
    </dgm:pt>
    <dgm:pt modelId="{376E50F6-2D66-4369-BFA9-6BC2F9A32C3B}" type="pres">
      <dgm:prSet presAssocID="{C2DFFF87-DFE7-4462-B809-2FFF5A2AC0BF}" presName="parTrans" presStyleLbl="sibTrans2D1" presStyleIdx="3" presStyleCnt="4"/>
      <dgm:spPr/>
    </dgm:pt>
    <dgm:pt modelId="{986DA9BA-1AA4-4A92-9C61-8974B714480D}" type="pres">
      <dgm:prSet presAssocID="{C2DFFF87-DFE7-4462-B809-2FFF5A2AC0BF}" presName="connectorText" presStyleLbl="sibTrans2D1" presStyleIdx="3" presStyleCnt="4"/>
      <dgm:spPr/>
    </dgm:pt>
    <dgm:pt modelId="{7EB40B9A-4070-4998-A471-C7A6F6D5E70C}" type="pres">
      <dgm:prSet presAssocID="{3468B3A4-B69F-48DC-98C7-5DAC3CE8BAB1}" presName="node" presStyleLbl="node1" presStyleIdx="3" presStyleCnt="4" custScaleX="126114">
        <dgm:presLayoutVars>
          <dgm:bulletEnabled val="1"/>
        </dgm:presLayoutVars>
      </dgm:prSet>
      <dgm:spPr/>
    </dgm:pt>
  </dgm:ptLst>
  <dgm:cxnLst>
    <dgm:cxn modelId="{E1A8EF1A-ED1A-4403-A0A5-049D18ACBD20}" type="presOf" srcId="{C2DFFF87-DFE7-4462-B809-2FFF5A2AC0BF}" destId="{986DA9BA-1AA4-4A92-9C61-8974B714480D}" srcOrd="1" destOrd="0" presId="urn:microsoft.com/office/officeart/2005/8/layout/radial5"/>
    <dgm:cxn modelId="{C9C5D826-7CB5-4700-828E-74F0CA605CBC}" srcId="{18BF08FC-95CF-4E3F-832E-5198D1D60BC9}" destId="{7D5D3644-CCD2-4C70-BDA1-778FEC0008A9}" srcOrd="1" destOrd="0" parTransId="{75A57CFC-3104-4B60-9A6C-9EB89EF070B4}" sibTransId="{DDE8F7AE-9B10-43E3-AA95-FAE8C258C12B}"/>
    <dgm:cxn modelId="{69113C34-B43C-4F43-A6FB-63CA420CF7A0}" type="presOf" srcId="{75A57CFC-3104-4B60-9A6C-9EB89EF070B4}" destId="{C8910C79-39E4-40D4-9423-32793011EA80}" srcOrd="1" destOrd="0" presId="urn:microsoft.com/office/officeart/2005/8/layout/radial5"/>
    <dgm:cxn modelId="{E3045C38-AC67-477A-BCE1-C46CB1C7334A}" srcId="{18BF08FC-95CF-4E3F-832E-5198D1D60BC9}" destId="{DBFC571B-E11C-420F-A560-A9AC65F87E91}" srcOrd="2" destOrd="0" parTransId="{B21AD973-40DA-4DAA-AA2C-9C88A0F6A7A9}" sibTransId="{85D0EFDB-5572-4D4C-8B70-A375E5690EF1}"/>
    <dgm:cxn modelId="{9804416C-47BF-427D-8217-654CCDBA9BAE}" type="presOf" srcId="{C176C6FB-9FA7-4B3A-B41E-98BEA225B0D9}" destId="{5AD55F88-9A9D-4F0E-BFBF-6F749CC2BD60}" srcOrd="0" destOrd="0" presId="urn:microsoft.com/office/officeart/2005/8/layout/radial5"/>
    <dgm:cxn modelId="{F9518358-0D07-4B21-9E17-B8E3C51DC9FE}" type="presOf" srcId="{18BF08FC-95CF-4E3F-832E-5198D1D60BC9}" destId="{37A215FB-1179-4660-96D7-CDD896B9A22D}" srcOrd="0" destOrd="0" presId="urn:microsoft.com/office/officeart/2005/8/layout/radial5"/>
    <dgm:cxn modelId="{132DC18A-60DE-4286-AF80-D5CE1D4B31C6}" type="presOf" srcId="{C2DFFF87-DFE7-4462-B809-2FFF5A2AC0BF}" destId="{376E50F6-2D66-4369-BFA9-6BC2F9A32C3B}" srcOrd="0" destOrd="0" presId="urn:microsoft.com/office/officeart/2005/8/layout/radial5"/>
    <dgm:cxn modelId="{3E1C0D93-5064-4CC9-A8CC-D9E6E9F5A9DA}" srcId="{B6E277CA-22FB-4F8A-AC88-CB4F94B7450C}" destId="{18BF08FC-95CF-4E3F-832E-5198D1D60BC9}" srcOrd="0" destOrd="0" parTransId="{E269BF55-B7B7-4165-B3BA-4A42F3E15547}" sibTransId="{5F92F418-608E-4921-8EFE-BA298EEF6442}"/>
    <dgm:cxn modelId="{1BD22B95-16D8-467A-BCF3-FAF2F73AA6AE}" type="presOf" srcId="{DBFC571B-E11C-420F-A560-A9AC65F87E91}" destId="{75E603D3-53B7-43AA-9FD5-81B9BDCCA9CD}" srcOrd="0" destOrd="0" presId="urn:microsoft.com/office/officeart/2005/8/layout/radial5"/>
    <dgm:cxn modelId="{97DA0498-F854-459C-8868-5A53C3079205}" type="presOf" srcId="{C176C6FB-9FA7-4B3A-B41E-98BEA225B0D9}" destId="{19B3D665-E6CF-4E2E-8478-732C8BBD66BD}" srcOrd="1" destOrd="0" presId="urn:microsoft.com/office/officeart/2005/8/layout/radial5"/>
    <dgm:cxn modelId="{842F9CAC-9351-4D83-89F6-40E4A7600F99}" type="presOf" srcId="{3468B3A4-B69F-48DC-98C7-5DAC3CE8BAB1}" destId="{7EB40B9A-4070-4998-A471-C7A6F6D5E70C}" srcOrd="0" destOrd="0" presId="urn:microsoft.com/office/officeart/2005/8/layout/radial5"/>
    <dgm:cxn modelId="{1B3844B1-CB33-480D-9028-13C8CAC0D7C2}" srcId="{18BF08FC-95CF-4E3F-832E-5198D1D60BC9}" destId="{23B0E8E1-4F58-4436-A641-53ECD1680A0A}" srcOrd="0" destOrd="0" parTransId="{C176C6FB-9FA7-4B3A-B41E-98BEA225B0D9}" sibTransId="{7AECB703-FB63-4ED9-9E26-D71E75CE2AE1}"/>
    <dgm:cxn modelId="{F37D9DC2-7ABD-4AF7-8011-B8727A02545C}" type="presOf" srcId="{B6E277CA-22FB-4F8A-AC88-CB4F94B7450C}" destId="{4D9FB59A-1026-458C-AC41-C8F3543F1EFA}" srcOrd="0" destOrd="0" presId="urn:microsoft.com/office/officeart/2005/8/layout/radial5"/>
    <dgm:cxn modelId="{754A99C7-8A79-4F2F-A357-3566944594AB}" type="presOf" srcId="{23B0E8E1-4F58-4436-A641-53ECD1680A0A}" destId="{E17637F9-5824-4E32-8013-A6A43C1D5208}" srcOrd="0" destOrd="0" presId="urn:microsoft.com/office/officeart/2005/8/layout/radial5"/>
    <dgm:cxn modelId="{F266DED1-A8D1-4F88-8765-6F73964CD35A}" srcId="{18BF08FC-95CF-4E3F-832E-5198D1D60BC9}" destId="{3468B3A4-B69F-48DC-98C7-5DAC3CE8BAB1}" srcOrd="3" destOrd="0" parTransId="{C2DFFF87-DFE7-4462-B809-2FFF5A2AC0BF}" sibTransId="{46CE527A-4098-43F7-AF62-754EA8F178B2}"/>
    <dgm:cxn modelId="{158E99DB-52AF-4241-BBED-49C0BEBD5B99}" type="presOf" srcId="{B21AD973-40DA-4DAA-AA2C-9C88A0F6A7A9}" destId="{8549DFB6-4C48-46FA-8ABC-55AFD45750A7}" srcOrd="0" destOrd="0" presId="urn:microsoft.com/office/officeart/2005/8/layout/radial5"/>
    <dgm:cxn modelId="{837E35E8-70A7-4294-93C7-44EE078E9058}" type="presOf" srcId="{7D5D3644-CCD2-4C70-BDA1-778FEC0008A9}" destId="{7014D2A3-998F-42C7-9CF5-D093BA98A4C6}" srcOrd="0" destOrd="0" presId="urn:microsoft.com/office/officeart/2005/8/layout/radial5"/>
    <dgm:cxn modelId="{935E3BF4-C8BF-4098-8399-937FFBBBC4ED}" type="presOf" srcId="{75A57CFC-3104-4B60-9A6C-9EB89EF070B4}" destId="{784925EB-91DE-405C-9DCB-D69B3B1DE791}" srcOrd="0" destOrd="0" presId="urn:microsoft.com/office/officeart/2005/8/layout/radial5"/>
    <dgm:cxn modelId="{280BD3FE-5D91-4097-B941-616463944E54}" type="presOf" srcId="{B21AD973-40DA-4DAA-AA2C-9C88A0F6A7A9}" destId="{A40C019C-7D62-4080-9740-1C3D8B33EA0C}" srcOrd="1" destOrd="0" presId="urn:microsoft.com/office/officeart/2005/8/layout/radial5"/>
    <dgm:cxn modelId="{5E665A6E-6CE5-4850-9C51-3C13068C65C0}" type="presParOf" srcId="{4D9FB59A-1026-458C-AC41-C8F3543F1EFA}" destId="{37A215FB-1179-4660-96D7-CDD896B9A22D}" srcOrd="0" destOrd="0" presId="urn:microsoft.com/office/officeart/2005/8/layout/radial5"/>
    <dgm:cxn modelId="{81740884-1403-4C96-B379-E2BD2998CB9A}" type="presParOf" srcId="{4D9FB59A-1026-458C-AC41-C8F3543F1EFA}" destId="{5AD55F88-9A9D-4F0E-BFBF-6F749CC2BD60}" srcOrd="1" destOrd="0" presId="urn:microsoft.com/office/officeart/2005/8/layout/radial5"/>
    <dgm:cxn modelId="{A0FE6A6E-B91A-4F8E-8F6F-1A977DB11037}" type="presParOf" srcId="{5AD55F88-9A9D-4F0E-BFBF-6F749CC2BD60}" destId="{19B3D665-E6CF-4E2E-8478-732C8BBD66BD}" srcOrd="0" destOrd="0" presId="urn:microsoft.com/office/officeart/2005/8/layout/radial5"/>
    <dgm:cxn modelId="{7D43183A-98A1-42D4-999F-95FE730585B6}" type="presParOf" srcId="{4D9FB59A-1026-458C-AC41-C8F3543F1EFA}" destId="{E17637F9-5824-4E32-8013-A6A43C1D5208}" srcOrd="2" destOrd="0" presId="urn:microsoft.com/office/officeart/2005/8/layout/radial5"/>
    <dgm:cxn modelId="{7A86FF89-9366-490F-AC45-FBC190BFBCD3}" type="presParOf" srcId="{4D9FB59A-1026-458C-AC41-C8F3543F1EFA}" destId="{784925EB-91DE-405C-9DCB-D69B3B1DE791}" srcOrd="3" destOrd="0" presId="urn:microsoft.com/office/officeart/2005/8/layout/radial5"/>
    <dgm:cxn modelId="{AD5D5556-AF7C-4308-AC5E-CC102759C5FA}" type="presParOf" srcId="{784925EB-91DE-405C-9DCB-D69B3B1DE791}" destId="{C8910C79-39E4-40D4-9423-32793011EA80}" srcOrd="0" destOrd="0" presId="urn:microsoft.com/office/officeart/2005/8/layout/radial5"/>
    <dgm:cxn modelId="{751F188A-AE80-437D-88E2-69EEE2E4AA10}" type="presParOf" srcId="{4D9FB59A-1026-458C-AC41-C8F3543F1EFA}" destId="{7014D2A3-998F-42C7-9CF5-D093BA98A4C6}" srcOrd="4" destOrd="0" presId="urn:microsoft.com/office/officeart/2005/8/layout/radial5"/>
    <dgm:cxn modelId="{0772389B-C748-444A-B89B-8EB63466FF05}" type="presParOf" srcId="{4D9FB59A-1026-458C-AC41-C8F3543F1EFA}" destId="{8549DFB6-4C48-46FA-8ABC-55AFD45750A7}" srcOrd="5" destOrd="0" presId="urn:microsoft.com/office/officeart/2005/8/layout/radial5"/>
    <dgm:cxn modelId="{F545EF17-14EA-459C-A466-C47118112AAF}" type="presParOf" srcId="{8549DFB6-4C48-46FA-8ABC-55AFD45750A7}" destId="{A40C019C-7D62-4080-9740-1C3D8B33EA0C}" srcOrd="0" destOrd="0" presId="urn:microsoft.com/office/officeart/2005/8/layout/radial5"/>
    <dgm:cxn modelId="{C0EA72F3-9291-495B-9A92-88002D004F5F}" type="presParOf" srcId="{4D9FB59A-1026-458C-AC41-C8F3543F1EFA}" destId="{75E603D3-53B7-43AA-9FD5-81B9BDCCA9CD}" srcOrd="6" destOrd="0" presId="urn:microsoft.com/office/officeart/2005/8/layout/radial5"/>
    <dgm:cxn modelId="{77548B5C-D1FC-4E0F-8D67-C6DDFBFC9A84}" type="presParOf" srcId="{4D9FB59A-1026-458C-AC41-C8F3543F1EFA}" destId="{376E50F6-2D66-4369-BFA9-6BC2F9A32C3B}" srcOrd="7" destOrd="0" presId="urn:microsoft.com/office/officeart/2005/8/layout/radial5"/>
    <dgm:cxn modelId="{F584A021-D5FE-4F3D-A3A4-7E371B9DEECA}" type="presParOf" srcId="{376E50F6-2D66-4369-BFA9-6BC2F9A32C3B}" destId="{986DA9BA-1AA4-4A92-9C61-8974B714480D}" srcOrd="0" destOrd="0" presId="urn:microsoft.com/office/officeart/2005/8/layout/radial5"/>
    <dgm:cxn modelId="{E5F6536C-91F4-4856-AC60-97840B2ACDC4}" type="presParOf" srcId="{4D9FB59A-1026-458C-AC41-C8F3543F1EFA}" destId="{7EB40B9A-4070-4998-A471-C7A6F6D5E70C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5F1B4C-67C8-4363-A6AA-AF0C38258C52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2F74AC3-0D27-4985-8384-E0C1C27109B4}">
      <dgm:prSet phldrT="[Text]"/>
      <dgm:spPr/>
      <dgm:t>
        <a:bodyPr/>
        <a:lstStyle/>
        <a:p>
          <a:r>
            <a:rPr lang="en-GB" dirty="0"/>
            <a:t>*</a:t>
          </a:r>
        </a:p>
      </dgm:t>
    </dgm:pt>
    <dgm:pt modelId="{12802D5F-4022-4A5F-9A0F-09E3704116AA}" type="parTrans" cxnId="{514CD89F-1C1E-4649-8C3C-A72075ABEF76}">
      <dgm:prSet/>
      <dgm:spPr/>
      <dgm:t>
        <a:bodyPr/>
        <a:lstStyle/>
        <a:p>
          <a:endParaRPr lang="en-GB"/>
        </a:p>
      </dgm:t>
    </dgm:pt>
    <dgm:pt modelId="{1F9F696C-B53B-47EE-A91A-DA6BF1A81109}" type="sibTrans" cxnId="{514CD89F-1C1E-4649-8C3C-A72075ABEF76}">
      <dgm:prSet/>
      <dgm:spPr/>
      <dgm:t>
        <a:bodyPr/>
        <a:lstStyle/>
        <a:p>
          <a:endParaRPr lang="en-GB"/>
        </a:p>
      </dgm:t>
    </dgm:pt>
    <dgm:pt modelId="{477349E8-9F69-41E1-A17C-50A1DF6EEC14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There are no surprises as the learner knows what to expect within the session.</a:t>
          </a:r>
        </a:p>
      </dgm:t>
    </dgm:pt>
    <dgm:pt modelId="{E926A149-24F0-41C2-9139-FECA7231374F}" type="parTrans" cxnId="{BE160815-925D-4F1F-B1F6-326D77AABB91}">
      <dgm:prSet/>
      <dgm:spPr/>
      <dgm:t>
        <a:bodyPr/>
        <a:lstStyle/>
        <a:p>
          <a:endParaRPr lang="en-GB"/>
        </a:p>
      </dgm:t>
    </dgm:pt>
    <dgm:pt modelId="{5D6786FE-56FF-4594-94F7-B02A1DF7FCC5}" type="sibTrans" cxnId="{BE160815-925D-4F1F-B1F6-326D77AABB91}">
      <dgm:prSet/>
      <dgm:spPr/>
      <dgm:t>
        <a:bodyPr/>
        <a:lstStyle/>
        <a:p>
          <a:endParaRPr lang="en-GB"/>
        </a:p>
      </dgm:t>
    </dgm:pt>
    <dgm:pt modelId="{C89C5C80-1CC5-476E-B5E0-30DC9843D2C4}">
      <dgm:prSet phldrT="[Text]"/>
      <dgm:spPr/>
      <dgm:t>
        <a:bodyPr/>
        <a:lstStyle/>
        <a:p>
          <a:r>
            <a:rPr lang="en-GB" dirty="0"/>
            <a:t>*</a:t>
          </a:r>
        </a:p>
      </dgm:t>
    </dgm:pt>
    <dgm:pt modelId="{0619A29C-9481-4FB5-8590-BD4FB4FDA16D}" type="parTrans" cxnId="{3E4E6F2C-02F1-415F-BE5E-2E66FB41377B}">
      <dgm:prSet/>
      <dgm:spPr/>
      <dgm:t>
        <a:bodyPr/>
        <a:lstStyle/>
        <a:p>
          <a:endParaRPr lang="en-GB"/>
        </a:p>
      </dgm:t>
    </dgm:pt>
    <dgm:pt modelId="{C3D0EAE7-ABC0-4CC5-888C-1E65DC803BA0}" type="sibTrans" cxnId="{3E4E6F2C-02F1-415F-BE5E-2E66FB41377B}">
      <dgm:prSet/>
      <dgm:spPr/>
      <dgm:t>
        <a:bodyPr/>
        <a:lstStyle/>
        <a:p>
          <a:endParaRPr lang="en-GB"/>
        </a:p>
      </dgm:t>
    </dgm:pt>
    <dgm:pt modelId="{92D5CD84-B2F2-46CA-B579-DA3E20C70E79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All teaching is linked</a:t>
          </a:r>
          <a:r>
            <a:rPr lang="en-GB" dirty="0">
              <a:solidFill>
                <a:srgbClr val="0070C0"/>
              </a:solidFill>
              <a:latin typeface="Comic Sans MS" pitchFamily="66" charset="0"/>
            </a:rPr>
            <a:t>.</a:t>
          </a:r>
        </a:p>
      </dgm:t>
    </dgm:pt>
    <dgm:pt modelId="{04052098-A578-418A-89DF-FC00E90B45D0}" type="parTrans" cxnId="{97FFB7CA-DA6D-44BE-8F62-CD088AC56797}">
      <dgm:prSet/>
      <dgm:spPr/>
      <dgm:t>
        <a:bodyPr/>
        <a:lstStyle/>
        <a:p>
          <a:endParaRPr lang="en-GB"/>
        </a:p>
      </dgm:t>
    </dgm:pt>
    <dgm:pt modelId="{193A1FB8-CA43-4AC2-B37B-A970D49619DB}" type="sibTrans" cxnId="{97FFB7CA-DA6D-44BE-8F62-CD088AC56797}">
      <dgm:prSet/>
      <dgm:spPr/>
      <dgm:t>
        <a:bodyPr/>
        <a:lstStyle/>
        <a:p>
          <a:endParaRPr lang="en-GB"/>
        </a:p>
      </dgm:t>
    </dgm:pt>
    <dgm:pt modelId="{B6080B9D-3D93-41A6-B45B-51A266E6D031}">
      <dgm:prSet phldrT="[Text]"/>
      <dgm:spPr/>
      <dgm:t>
        <a:bodyPr/>
        <a:lstStyle/>
        <a:p>
          <a:r>
            <a:rPr lang="en-GB" dirty="0"/>
            <a:t>*</a:t>
          </a:r>
        </a:p>
      </dgm:t>
    </dgm:pt>
    <dgm:pt modelId="{027B133B-5715-446D-B5A2-F36E30D3422C}" type="parTrans" cxnId="{C79B9D41-0E77-4690-BEA4-21920BBFD488}">
      <dgm:prSet/>
      <dgm:spPr/>
      <dgm:t>
        <a:bodyPr/>
        <a:lstStyle/>
        <a:p>
          <a:endParaRPr lang="en-GB"/>
        </a:p>
      </dgm:t>
    </dgm:pt>
    <dgm:pt modelId="{6FFC869E-A095-43F5-94CD-DF70B2ACA175}" type="sibTrans" cxnId="{C79B9D41-0E77-4690-BEA4-21920BBFD488}">
      <dgm:prSet/>
      <dgm:spPr/>
      <dgm:t>
        <a:bodyPr/>
        <a:lstStyle/>
        <a:p>
          <a:endParaRPr lang="en-GB"/>
        </a:p>
      </dgm:t>
    </dgm:pt>
    <dgm:pt modelId="{5DC945BE-6031-4584-BAB9-BF865A35F6E2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New tasks are built upon previously remembered material.</a:t>
          </a:r>
        </a:p>
      </dgm:t>
    </dgm:pt>
    <dgm:pt modelId="{D417B29F-4F28-4E68-9698-CFD8D36CFFAA}" type="parTrans" cxnId="{AB938A08-CA1C-419B-AA02-71A245A7A28D}">
      <dgm:prSet/>
      <dgm:spPr/>
      <dgm:t>
        <a:bodyPr/>
        <a:lstStyle/>
        <a:p>
          <a:endParaRPr lang="en-GB"/>
        </a:p>
      </dgm:t>
    </dgm:pt>
    <dgm:pt modelId="{C27E5E2A-CC4A-4BD3-9EC1-E97766C88536}" type="sibTrans" cxnId="{AB938A08-CA1C-419B-AA02-71A245A7A28D}">
      <dgm:prSet/>
      <dgm:spPr/>
      <dgm:t>
        <a:bodyPr/>
        <a:lstStyle/>
        <a:p>
          <a:endParaRPr lang="en-GB"/>
        </a:p>
      </dgm:t>
    </dgm:pt>
    <dgm:pt modelId="{7DE32CD4-8CCB-43A3-BED8-D25D13D7A681}" type="pres">
      <dgm:prSet presAssocID="{BA5F1B4C-67C8-4363-A6AA-AF0C38258C52}" presName="linearFlow" presStyleCnt="0">
        <dgm:presLayoutVars>
          <dgm:dir/>
          <dgm:animLvl val="lvl"/>
          <dgm:resizeHandles val="exact"/>
        </dgm:presLayoutVars>
      </dgm:prSet>
      <dgm:spPr/>
    </dgm:pt>
    <dgm:pt modelId="{530FEF09-680F-46A9-90E0-89E282911431}" type="pres">
      <dgm:prSet presAssocID="{62F74AC3-0D27-4985-8384-E0C1C27109B4}" presName="composite" presStyleCnt="0"/>
      <dgm:spPr/>
    </dgm:pt>
    <dgm:pt modelId="{479EE1F8-25DE-4213-BD37-6B0ABEC35522}" type="pres">
      <dgm:prSet presAssocID="{62F74AC3-0D27-4985-8384-E0C1C27109B4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240E3886-099C-43CB-9259-37D371867E4F}" type="pres">
      <dgm:prSet presAssocID="{62F74AC3-0D27-4985-8384-E0C1C27109B4}" presName="descendantText" presStyleLbl="alignAcc1" presStyleIdx="0" presStyleCnt="3" custLinFactNeighborX="-131" custLinFactNeighborY="-10871">
        <dgm:presLayoutVars>
          <dgm:bulletEnabled val="1"/>
        </dgm:presLayoutVars>
      </dgm:prSet>
      <dgm:spPr/>
    </dgm:pt>
    <dgm:pt modelId="{A0A9E4D3-5010-43CD-B677-30986234FF47}" type="pres">
      <dgm:prSet presAssocID="{1F9F696C-B53B-47EE-A91A-DA6BF1A81109}" presName="sp" presStyleCnt="0"/>
      <dgm:spPr/>
    </dgm:pt>
    <dgm:pt modelId="{DB5AEFD1-6EBB-4DAB-86EB-61D1392C9A75}" type="pres">
      <dgm:prSet presAssocID="{C89C5C80-1CC5-476E-B5E0-30DC9843D2C4}" presName="composite" presStyleCnt="0"/>
      <dgm:spPr/>
    </dgm:pt>
    <dgm:pt modelId="{D42FC4AC-7660-4675-8616-5533554CF9E6}" type="pres">
      <dgm:prSet presAssocID="{C89C5C80-1CC5-476E-B5E0-30DC9843D2C4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3FB61190-6972-409C-B3BD-7EE14CDF8091}" type="pres">
      <dgm:prSet presAssocID="{C89C5C80-1CC5-476E-B5E0-30DC9843D2C4}" presName="descendantText" presStyleLbl="alignAcc1" presStyleIdx="1" presStyleCnt="3" custLinFactNeighborX="-480" custLinFactNeighborY="4966">
        <dgm:presLayoutVars>
          <dgm:bulletEnabled val="1"/>
        </dgm:presLayoutVars>
      </dgm:prSet>
      <dgm:spPr/>
    </dgm:pt>
    <dgm:pt modelId="{6D075E75-D02F-463D-ABDD-E01DAEE110B1}" type="pres">
      <dgm:prSet presAssocID="{C3D0EAE7-ABC0-4CC5-888C-1E65DC803BA0}" presName="sp" presStyleCnt="0"/>
      <dgm:spPr/>
    </dgm:pt>
    <dgm:pt modelId="{0A4DBA0C-D720-4445-B421-492B546BB432}" type="pres">
      <dgm:prSet presAssocID="{B6080B9D-3D93-41A6-B45B-51A266E6D031}" presName="composite" presStyleCnt="0"/>
      <dgm:spPr/>
    </dgm:pt>
    <dgm:pt modelId="{98DC1334-764F-49E7-974F-F7A831C6995C}" type="pres">
      <dgm:prSet presAssocID="{B6080B9D-3D93-41A6-B45B-51A266E6D031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E886814C-F2C2-430A-B415-2A177F2C0375}" type="pres">
      <dgm:prSet presAssocID="{B6080B9D-3D93-41A6-B45B-51A266E6D031}" presName="descendantText" presStyleLbl="alignAcc1" presStyleIdx="2" presStyleCnt="3" custLinFactNeighborX="2342" custLinFactNeighborY="22303">
        <dgm:presLayoutVars>
          <dgm:bulletEnabled val="1"/>
        </dgm:presLayoutVars>
      </dgm:prSet>
      <dgm:spPr/>
    </dgm:pt>
  </dgm:ptLst>
  <dgm:cxnLst>
    <dgm:cxn modelId="{AB938A08-CA1C-419B-AA02-71A245A7A28D}" srcId="{B6080B9D-3D93-41A6-B45B-51A266E6D031}" destId="{5DC945BE-6031-4584-BAB9-BF865A35F6E2}" srcOrd="0" destOrd="0" parTransId="{D417B29F-4F28-4E68-9698-CFD8D36CFFAA}" sibTransId="{C27E5E2A-CC4A-4BD3-9EC1-E97766C88536}"/>
    <dgm:cxn modelId="{BE160815-925D-4F1F-B1F6-326D77AABB91}" srcId="{62F74AC3-0D27-4985-8384-E0C1C27109B4}" destId="{477349E8-9F69-41E1-A17C-50A1DF6EEC14}" srcOrd="0" destOrd="0" parTransId="{E926A149-24F0-41C2-9139-FECA7231374F}" sibTransId="{5D6786FE-56FF-4594-94F7-B02A1DF7FCC5}"/>
    <dgm:cxn modelId="{3E4E6F2C-02F1-415F-BE5E-2E66FB41377B}" srcId="{BA5F1B4C-67C8-4363-A6AA-AF0C38258C52}" destId="{C89C5C80-1CC5-476E-B5E0-30DC9843D2C4}" srcOrd="1" destOrd="0" parTransId="{0619A29C-9481-4FB5-8590-BD4FB4FDA16D}" sibTransId="{C3D0EAE7-ABC0-4CC5-888C-1E65DC803BA0}"/>
    <dgm:cxn modelId="{C79B9D41-0E77-4690-BEA4-21920BBFD488}" srcId="{BA5F1B4C-67C8-4363-A6AA-AF0C38258C52}" destId="{B6080B9D-3D93-41A6-B45B-51A266E6D031}" srcOrd="2" destOrd="0" parTransId="{027B133B-5715-446D-B5A2-F36E30D3422C}" sibTransId="{6FFC869E-A095-43F5-94CD-DF70B2ACA175}"/>
    <dgm:cxn modelId="{BFA97E43-A019-4933-93C4-9C12E1AB9EE3}" type="presOf" srcId="{BA5F1B4C-67C8-4363-A6AA-AF0C38258C52}" destId="{7DE32CD4-8CCB-43A3-BED8-D25D13D7A681}" srcOrd="0" destOrd="0" presId="urn:microsoft.com/office/officeart/2005/8/layout/chevron2"/>
    <dgm:cxn modelId="{54089A51-1D76-48A6-962D-7DA76AD2591E}" type="presOf" srcId="{62F74AC3-0D27-4985-8384-E0C1C27109B4}" destId="{479EE1F8-25DE-4213-BD37-6B0ABEC35522}" srcOrd="0" destOrd="0" presId="urn:microsoft.com/office/officeart/2005/8/layout/chevron2"/>
    <dgm:cxn modelId="{804B327C-0D9D-41E9-AFB0-5E7BE2622577}" type="presOf" srcId="{C89C5C80-1CC5-476E-B5E0-30DC9843D2C4}" destId="{D42FC4AC-7660-4675-8616-5533554CF9E6}" srcOrd="0" destOrd="0" presId="urn:microsoft.com/office/officeart/2005/8/layout/chevron2"/>
    <dgm:cxn modelId="{7030EE88-E133-4369-8276-B1CFCE703464}" type="presOf" srcId="{92D5CD84-B2F2-46CA-B579-DA3E20C70E79}" destId="{3FB61190-6972-409C-B3BD-7EE14CDF8091}" srcOrd="0" destOrd="0" presId="urn:microsoft.com/office/officeart/2005/8/layout/chevron2"/>
    <dgm:cxn modelId="{40BA008A-B50B-499D-89A6-3C795297AA72}" type="presOf" srcId="{B6080B9D-3D93-41A6-B45B-51A266E6D031}" destId="{98DC1334-764F-49E7-974F-F7A831C6995C}" srcOrd="0" destOrd="0" presId="urn:microsoft.com/office/officeart/2005/8/layout/chevron2"/>
    <dgm:cxn modelId="{514CD89F-1C1E-4649-8C3C-A72075ABEF76}" srcId="{BA5F1B4C-67C8-4363-A6AA-AF0C38258C52}" destId="{62F74AC3-0D27-4985-8384-E0C1C27109B4}" srcOrd="0" destOrd="0" parTransId="{12802D5F-4022-4A5F-9A0F-09E3704116AA}" sibTransId="{1F9F696C-B53B-47EE-A91A-DA6BF1A81109}"/>
    <dgm:cxn modelId="{3EF227A4-A403-46CF-846E-0B998FBB3C8C}" type="presOf" srcId="{5DC945BE-6031-4584-BAB9-BF865A35F6E2}" destId="{E886814C-F2C2-430A-B415-2A177F2C0375}" srcOrd="0" destOrd="0" presId="urn:microsoft.com/office/officeart/2005/8/layout/chevron2"/>
    <dgm:cxn modelId="{97FFB7CA-DA6D-44BE-8F62-CD088AC56797}" srcId="{C89C5C80-1CC5-476E-B5E0-30DC9843D2C4}" destId="{92D5CD84-B2F2-46CA-B579-DA3E20C70E79}" srcOrd="0" destOrd="0" parTransId="{04052098-A578-418A-89DF-FC00E90B45D0}" sibTransId="{193A1FB8-CA43-4AC2-B37B-A970D49619DB}"/>
    <dgm:cxn modelId="{515101CC-4CB8-45C5-A6D9-4800C880EE6B}" type="presOf" srcId="{477349E8-9F69-41E1-A17C-50A1DF6EEC14}" destId="{240E3886-099C-43CB-9259-37D371867E4F}" srcOrd="0" destOrd="0" presId="urn:microsoft.com/office/officeart/2005/8/layout/chevron2"/>
    <dgm:cxn modelId="{E8320553-3218-4B39-B41A-A0E3C52121B7}" type="presParOf" srcId="{7DE32CD4-8CCB-43A3-BED8-D25D13D7A681}" destId="{530FEF09-680F-46A9-90E0-89E282911431}" srcOrd="0" destOrd="0" presId="urn:microsoft.com/office/officeart/2005/8/layout/chevron2"/>
    <dgm:cxn modelId="{BC6953CD-63CD-45E3-9297-FBA0E9907D47}" type="presParOf" srcId="{530FEF09-680F-46A9-90E0-89E282911431}" destId="{479EE1F8-25DE-4213-BD37-6B0ABEC35522}" srcOrd="0" destOrd="0" presId="urn:microsoft.com/office/officeart/2005/8/layout/chevron2"/>
    <dgm:cxn modelId="{02627B9F-E067-4677-9284-950FAEC7175B}" type="presParOf" srcId="{530FEF09-680F-46A9-90E0-89E282911431}" destId="{240E3886-099C-43CB-9259-37D371867E4F}" srcOrd="1" destOrd="0" presId="urn:microsoft.com/office/officeart/2005/8/layout/chevron2"/>
    <dgm:cxn modelId="{D8E25CA9-3982-442F-9963-C680E3EEBFEC}" type="presParOf" srcId="{7DE32CD4-8CCB-43A3-BED8-D25D13D7A681}" destId="{A0A9E4D3-5010-43CD-B677-30986234FF47}" srcOrd="1" destOrd="0" presId="urn:microsoft.com/office/officeart/2005/8/layout/chevron2"/>
    <dgm:cxn modelId="{FCBB45A7-71EF-4458-8639-DC696B1CD4E3}" type="presParOf" srcId="{7DE32CD4-8CCB-43A3-BED8-D25D13D7A681}" destId="{DB5AEFD1-6EBB-4DAB-86EB-61D1392C9A75}" srcOrd="2" destOrd="0" presId="urn:microsoft.com/office/officeart/2005/8/layout/chevron2"/>
    <dgm:cxn modelId="{D670A300-2F6D-4136-95F5-425327CD4AFE}" type="presParOf" srcId="{DB5AEFD1-6EBB-4DAB-86EB-61D1392C9A75}" destId="{D42FC4AC-7660-4675-8616-5533554CF9E6}" srcOrd="0" destOrd="0" presId="urn:microsoft.com/office/officeart/2005/8/layout/chevron2"/>
    <dgm:cxn modelId="{B653EF1B-C666-4110-A229-70A5D2D4FE3C}" type="presParOf" srcId="{DB5AEFD1-6EBB-4DAB-86EB-61D1392C9A75}" destId="{3FB61190-6972-409C-B3BD-7EE14CDF8091}" srcOrd="1" destOrd="0" presId="urn:microsoft.com/office/officeart/2005/8/layout/chevron2"/>
    <dgm:cxn modelId="{CFA42C63-C2F5-4A0B-BD50-08FE6446B8C2}" type="presParOf" srcId="{7DE32CD4-8CCB-43A3-BED8-D25D13D7A681}" destId="{6D075E75-D02F-463D-ABDD-E01DAEE110B1}" srcOrd="3" destOrd="0" presId="urn:microsoft.com/office/officeart/2005/8/layout/chevron2"/>
    <dgm:cxn modelId="{54DF0108-C0B8-4032-AB94-16832DC45BD9}" type="presParOf" srcId="{7DE32CD4-8CCB-43A3-BED8-D25D13D7A681}" destId="{0A4DBA0C-D720-4445-B421-492B546BB432}" srcOrd="4" destOrd="0" presId="urn:microsoft.com/office/officeart/2005/8/layout/chevron2"/>
    <dgm:cxn modelId="{68C5CE1F-04E5-4DD5-A8C5-3708B950E026}" type="presParOf" srcId="{0A4DBA0C-D720-4445-B421-492B546BB432}" destId="{98DC1334-764F-49E7-974F-F7A831C6995C}" srcOrd="0" destOrd="0" presId="urn:microsoft.com/office/officeart/2005/8/layout/chevron2"/>
    <dgm:cxn modelId="{6AC961D2-8F1F-41D4-A6DA-70CFCC18FC14}" type="presParOf" srcId="{0A4DBA0C-D720-4445-B421-492B546BB432}" destId="{E886814C-F2C2-430A-B415-2A177F2C037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215FB-1179-4660-96D7-CDD896B9A22D}">
      <dsp:nvSpPr>
        <dsp:cNvPr id="0" name=""/>
        <dsp:cNvSpPr/>
      </dsp:nvSpPr>
      <dsp:spPr>
        <a:xfrm>
          <a:off x="3315802" y="2118894"/>
          <a:ext cx="1730122" cy="16915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omic Sans MS" pitchFamily="66" charset="0"/>
            </a:rPr>
            <a:t>Teaching should be</a:t>
          </a:r>
        </a:p>
      </dsp:txBody>
      <dsp:txXfrm>
        <a:off x="3569173" y="2366618"/>
        <a:ext cx="1223380" cy="1196116"/>
      </dsp:txXfrm>
    </dsp:sp>
    <dsp:sp modelId="{5AD55F88-9A9D-4F0E-BFBF-6F749CC2BD60}">
      <dsp:nvSpPr>
        <dsp:cNvPr id="0" name=""/>
        <dsp:cNvSpPr/>
      </dsp:nvSpPr>
      <dsp:spPr>
        <a:xfrm rot="16085682">
          <a:off x="4029015" y="1640952"/>
          <a:ext cx="233261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065167" y="1781942"/>
        <a:ext cx="163283" cy="318061"/>
      </dsp:txXfrm>
    </dsp:sp>
    <dsp:sp modelId="{E17637F9-5824-4E32-8013-A6A43C1D5208}">
      <dsp:nvSpPr>
        <dsp:cNvPr id="0" name=""/>
        <dsp:cNvSpPr/>
      </dsp:nvSpPr>
      <dsp:spPr>
        <a:xfrm>
          <a:off x="3189739" y="120653"/>
          <a:ext cx="1844895" cy="155912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omic Sans MS" pitchFamily="66" charset="0"/>
            </a:rPr>
            <a:t>1 Structured </a:t>
          </a:r>
        </a:p>
      </dsp:txBody>
      <dsp:txXfrm>
        <a:off x="3459918" y="348981"/>
        <a:ext cx="1304537" cy="1102467"/>
      </dsp:txXfrm>
    </dsp:sp>
    <dsp:sp modelId="{784925EB-91DE-405C-9DCB-D69B3B1DE791}">
      <dsp:nvSpPr>
        <dsp:cNvPr id="0" name=""/>
        <dsp:cNvSpPr/>
      </dsp:nvSpPr>
      <dsp:spPr>
        <a:xfrm rot="21446856">
          <a:off x="5165771" y="2649223"/>
          <a:ext cx="291521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5165814" y="2757190"/>
        <a:ext cx="204065" cy="318061"/>
      </dsp:txXfrm>
    </dsp:sp>
    <dsp:sp modelId="{7014D2A3-998F-42C7-9CF5-D093BA98A4C6}">
      <dsp:nvSpPr>
        <dsp:cNvPr id="0" name=""/>
        <dsp:cNvSpPr/>
      </dsp:nvSpPr>
      <dsp:spPr>
        <a:xfrm>
          <a:off x="5593516" y="2084207"/>
          <a:ext cx="1702017" cy="155912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2 </a:t>
          </a:r>
          <a:r>
            <a:rPr lang="en-GB" sz="1800" kern="1200" dirty="0">
              <a:latin typeface="Comic Sans MS" pitchFamily="66" charset="0"/>
            </a:rPr>
            <a:t>Sequential</a:t>
          </a:r>
          <a:r>
            <a:rPr lang="en-GB" sz="1800" kern="1200" dirty="0"/>
            <a:t> </a:t>
          </a:r>
          <a:endParaRPr lang="en-GB" sz="1800" kern="1200" dirty="0">
            <a:latin typeface="Comic Sans MS" pitchFamily="66" charset="0"/>
          </a:endParaRPr>
        </a:p>
      </dsp:txBody>
      <dsp:txXfrm>
        <a:off x="5842771" y="2312535"/>
        <a:ext cx="1203507" cy="1102467"/>
      </dsp:txXfrm>
    </dsp:sp>
    <dsp:sp modelId="{8549DFB6-4C48-46FA-8ABC-55AFD45750A7}">
      <dsp:nvSpPr>
        <dsp:cNvPr id="0" name=""/>
        <dsp:cNvSpPr/>
      </dsp:nvSpPr>
      <dsp:spPr>
        <a:xfrm rot="5210991">
          <a:off x="4093249" y="3816636"/>
          <a:ext cx="298180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135518" y="3877997"/>
        <a:ext cx="208726" cy="318061"/>
      </dsp:txXfrm>
    </dsp:sp>
    <dsp:sp modelId="{75E603D3-53B7-43AA-9FD5-81B9BDCCA9CD}">
      <dsp:nvSpPr>
        <dsp:cNvPr id="0" name=""/>
        <dsp:cNvSpPr/>
      </dsp:nvSpPr>
      <dsp:spPr>
        <a:xfrm>
          <a:off x="3330460" y="4370230"/>
          <a:ext cx="1941326" cy="155912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omic Sans MS" pitchFamily="66" charset="0"/>
            </a:rPr>
            <a:t>3 Cumulative</a:t>
          </a:r>
        </a:p>
      </dsp:txBody>
      <dsp:txXfrm>
        <a:off x="3614761" y="4598558"/>
        <a:ext cx="1372724" cy="1102467"/>
      </dsp:txXfrm>
    </dsp:sp>
    <dsp:sp modelId="{376E50F6-2D66-4369-BFA9-6BC2F9A32C3B}">
      <dsp:nvSpPr>
        <dsp:cNvPr id="0" name=""/>
        <dsp:cNvSpPr/>
      </dsp:nvSpPr>
      <dsp:spPr>
        <a:xfrm rot="10800000">
          <a:off x="3065111" y="2699626"/>
          <a:ext cx="177154" cy="530101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3118257" y="2805646"/>
        <a:ext cx="124008" cy="318061"/>
      </dsp:txXfrm>
    </dsp:sp>
    <dsp:sp modelId="{7EB40B9A-4070-4998-A471-C7A6F6D5E70C}">
      <dsp:nvSpPr>
        <dsp:cNvPr id="0" name=""/>
        <dsp:cNvSpPr/>
      </dsp:nvSpPr>
      <dsp:spPr>
        <a:xfrm>
          <a:off x="1015275" y="2185115"/>
          <a:ext cx="1966272" cy="155912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Comic Sans MS" pitchFamily="66" charset="0"/>
            </a:rPr>
            <a:t>4  Thorough</a:t>
          </a:r>
        </a:p>
      </dsp:txBody>
      <dsp:txXfrm>
        <a:off x="1303229" y="2413443"/>
        <a:ext cx="1390364" cy="1102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9EE1F8-25DE-4213-BD37-6B0ABEC35522}">
      <dsp:nvSpPr>
        <dsp:cNvPr id="0" name=""/>
        <dsp:cNvSpPr/>
      </dsp:nvSpPr>
      <dsp:spPr>
        <a:xfrm rot="5400000">
          <a:off x="-308113" y="310377"/>
          <a:ext cx="2054086" cy="14378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*</a:t>
          </a:r>
        </a:p>
      </dsp:txBody>
      <dsp:txXfrm rot="-5400000">
        <a:off x="0" y="721194"/>
        <a:ext cx="1437860" cy="616226"/>
      </dsp:txXfrm>
    </dsp:sp>
    <dsp:sp modelId="{240E3886-099C-43CB-9259-37D371867E4F}">
      <dsp:nvSpPr>
        <dsp:cNvPr id="0" name=""/>
        <dsp:cNvSpPr/>
      </dsp:nvSpPr>
      <dsp:spPr>
        <a:xfrm rot="5400000">
          <a:off x="4221409" y="-2792614"/>
          <a:ext cx="1335156" cy="69203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There are no surprises as the learner knows what to expect within the session.</a:t>
          </a:r>
        </a:p>
      </dsp:txBody>
      <dsp:txXfrm rot="-5400000">
        <a:off x="1428795" y="65177"/>
        <a:ext cx="6855208" cy="1204802"/>
      </dsp:txXfrm>
    </dsp:sp>
    <dsp:sp modelId="{D42FC4AC-7660-4675-8616-5533554CF9E6}">
      <dsp:nvSpPr>
        <dsp:cNvPr id="0" name=""/>
        <dsp:cNvSpPr/>
      </dsp:nvSpPr>
      <dsp:spPr>
        <a:xfrm rot="5400000">
          <a:off x="-308113" y="2174308"/>
          <a:ext cx="2054086" cy="14378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*</a:t>
          </a:r>
        </a:p>
      </dsp:txBody>
      <dsp:txXfrm rot="-5400000">
        <a:off x="0" y="2585125"/>
        <a:ext cx="1437860" cy="616226"/>
      </dsp:txXfrm>
    </dsp:sp>
    <dsp:sp modelId="{3FB61190-6972-409C-B3BD-7EE14CDF8091}">
      <dsp:nvSpPr>
        <dsp:cNvPr id="0" name=""/>
        <dsp:cNvSpPr/>
      </dsp:nvSpPr>
      <dsp:spPr>
        <a:xfrm rot="5400000">
          <a:off x="4197257" y="-860114"/>
          <a:ext cx="1335156" cy="69203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All teaching is linked</a:t>
          </a:r>
          <a:r>
            <a:rPr lang="en-GB" sz="2900" kern="1200" dirty="0">
              <a:solidFill>
                <a:srgbClr val="0070C0"/>
              </a:solidFill>
              <a:latin typeface="Comic Sans MS" pitchFamily="66" charset="0"/>
            </a:rPr>
            <a:t>.</a:t>
          </a:r>
        </a:p>
      </dsp:txBody>
      <dsp:txXfrm rot="-5400000">
        <a:off x="1404643" y="1997677"/>
        <a:ext cx="6855208" cy="1204802"/>
      </dsp:txXfrm>
    </dsp:sp>
    <dsp:sp modelId="{98DC1334-764F-49E7-974F-F7A831C6995C}">
      <dsp:nvSpPr>
        <dsp:cNvPr id="0" name=""/>
        <dsp:cNvSpPr/>
      </dsp:nvSpPr>
      <dsp:spPr>
        <a:xfrm rot="5400000">
          <a:off x="-308113" y="4038239"/>
          <a:ext cx="2054086" cy="143786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*</a:t>
          </a:r>
        </a:p>
      </dsp:txBody>
      <dsp:txXfrm rot="-5400000">
        <a:off x="0" y="4449056"/>
        <a:ext cx="1437860" cy="616226"/>
      </dsp:txXfrm>
    </dsp:sp>
    <dsp:sp modelId="{E886814C-F2C2-430A-B415-2A177F2C0375}">
      <dsp:nvSpPr>
        <dsp:cNvPr id="0" name=""/>
        <dsp:cNvSpPr/>
      </dsp:nvSpPr>
      <dsp:spPr>
        <a:xfrm rot="5400000">
          <a:off x="4230475" y="1235291"/>
          <a:ext cx="1335156" cy="692038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248" tIns="18415" rIns="18415" bIns="18415" numCol="1" spcCol="1270" anchor="ctr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9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New tasks are built upon previously remembered material.</a:t>
          </a:r>
        </a:p>
      </dsp:txBody>
      <dsp:txXfrm rot="-5400000">
        <a:off x="1437861" y="4093083"/>
        <a:ext cx="6855208" cy="12048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E89D4-6094-4551-A5B4-D27CE92AEAD8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CD4B5-2B5D-47D0-98E9-D3387C93EA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020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64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4205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167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73199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769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03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1576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9018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1443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DA17A-4B0E-447C-88FC-22E69DE0100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924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4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4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917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123FF6-4048-9A7C-6027-893A5EFFA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04399E-4427-2CA4-441D-FC417620DF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26D69B-285E-48F4-123F-63837F39EA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285C9-181E-C65C-ED02-DD6E9CDFA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5B805-B8B9-44D9-70FF-B64409B8B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891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2727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85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045506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7275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54760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953043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3632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20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8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D5429A-C492-4DD8-9FE8-355162630294}" type="datetime1">
              <a:rPr lang="en-US"/>
              <a:pPr>
                <a:defRPr/>
              </a:pPr>
              <a:t>8/17/2026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661B28-D657-444B-9D1F-53928476C65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3084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9C07-9E1D-48FB-9655-3E79375E5C71}" type="datetimeFigureOut">
              <a:rPr lang="en-US" smtClean="0"/>
              <a:pPr/>
              <a:t>8/17/2026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D30B-14FD-4B17-B0CF-346A8298E1E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9943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F9C07-9E1D-48FB-9655-3E79375E5C71}" type="datetimeFigureOut">
              <a:rPr lang="en-US" smtClean="0"/>
              <a:pPr/>
              <a:t>8/17/2026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77D30B-14FD-4B17-B0CF-346A8298E1E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734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7014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750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258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8832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94627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78975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23611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58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7.xml"/><Relationship Id="rId4" Type="http://schemas.openxmlformats.org/officeDocument/2006/relationships/slideLayout" Target="../slideLayouts/slideLayout6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7.png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9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A1C846-AB29-4590-A849-EE7631694EDB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E1DE72-575F-45CB-9CB5-FA4D0F6395D9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9479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128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1917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98" r:id="rId3"/>
    <p:sldLayoutId id="2147483699" r:id="rId4"/>
    <p:sldLayoutId id="2147483700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5893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7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3" Type="http://schemas.openxmlformats.org/officeDocument/2006/relationships/image" Target="../media/image32.jpeg"/><Relationship Id="rId7" Type="http://schemas.openxmlformats.org/officeDocument/2006/relationships/image" Target="../media/image3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Relationship Id="rId9" Type="http://schemas.openxmlformats.org/officeDocument/2006/relationships/image" Target="../media/image3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0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701551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0B9C3-BD4F-A3D5-7170-DB45B656CD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20F181-DF6F-05B8-90CF-0B57D78751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7176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Principles of the teaching approach for dyslexic learners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‘</a:t>
            </a:r>
            <a:r>
              <a:rPr lang="en-GB" i="1" dirty="0">
                <a:solidFill>
                  <a:srgbClr val="FF0000"/>
                </a:solidFill>
                <a:latin typeface="Comic Sans MS" panose="030F0702030302020204" pitchFamily="66" charset="0"/>
              </a:rPr>
              <a:t>If the child does not learn in the way in which we teach, then we must teach him in the way in which he learns </a:t>
            </a:r>
            <a:r>
              <a:rPr lang="en-GB" dirty="0">
                <a:solidFill>
                  <a:srgbClr val="FF0000"/>
                </a:solidFill>
                <a:latin typeface="Comic Sans MS" panose="030F0702030302020204" pitchFamily="66" charset="0"/>
              </a:rPr>
              <a:t>’ </a:t>
            </a:r>
          </a:p>
          <a:p>
            <a:r>
              <a:rPr lang="en-GB" dirty="0">
                <a:latin typeface="Comic Sans MS" panose="030F0702030302020204" pitchFamily="66" charset="0"/>
              </a:rPr>
              <a:t>Harry Chasty (Pollock &amp; Waller,1997:176)</a:t>
            </a:r>
          </a:p>
          <a:p>
            <a:r>
              <a:rPr lang="en-GB" dirty="0">
                <a:latin typeface="Comic Sans MS" panose="030F0702030302020204" pitchFamily="66" charset="0"/>
              </a:rPr>
              <a:t>Darren O’Connor</a:t>
            </a:r>
          </a:p>
        </p:txBody>
      </p:sp>
      <p:pic>
        <p:nvPicPr>
          <p:cNvPr id="32770" name="Picture 2" descr="https://s-media-cache-ak0.pinimg.com/236x/c5/2e/b6/c52eb6a5758763d49d0170af86802c7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00256" y="188640"/>
            <a:ext cx="2103884" cy="1577914"/>
          </a:xfrm>
          <a:prstGeom prst="rect">
            <a:avLst/>
          </a:prstGeom>
          <a:noFill/>
        </p:spPr>
      </p:pic>
      <p:pic>
        <p:nvPicPr>
          <p:cNvPr id="32772" name="Picture 4" descr="http://www.earlylearninghq.org.uk/wp-content/uploads/2012/10/Dyslexia-cards-preview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35560" y="5301209"/>
            <a:ext cx="4464496" cy="13407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The difficulty</a:t>
            </a:r>
          </a:p>
          <a:p>
            <a:endParaRPr lang="en-GB" sz="2400" dirty="0"/>
          </a:p>
          <a:p>
            <a:r>
              <a:rPr lang="en-GB" sz="2400" dirty="0"/>
              <a:t>The task</a:t>
            </a:r>
          </a:p>
          <a:p>
            <a:endParaRPr lang="en-GB" sz="2400" dirty="0"/>
          </a:p>
          <a:p>
            <a:r>
              <a:rPr lang="en-GB" sz="2400" dirty="0"/>
              <a:t>Oral language</a:t>
            </a:r>
          </a:p>
          <a:p>
            <a:endParaRPr lang="en-GB" sz="2400" dirty="0"/>
          </a:p>
          <a:p>
            <a:r>
              <a:rPr lang="en-GB" sz="2400" dirty="0"/>
              <a:t>The teaching approach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Teaching procedures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2024" y="476672"/>
            <a:ext cx="3937000" cy="508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6713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548680"/>
            <a:ext cx="8229600" cy="2304256"/>
          </a:xfrm>
        </p:spPr>
        <p:txBody>
          <a:bodyPr>
            <a:normAutofit/>
          </a:bodyPr>
          <a:lstStyle/>
          <a:p>
            <a:r>
              <a:rPr lang="en-GB" sz="3100" dirty="0"/>
              <a:t>It has been shown that early recognition and appropriate intervention can make a significant difference to the dyslexic learner. </a:t>
            </a:r>
            <a:br>
              <a:rPr lang="en-GB" dirty="0">
                <a:latin typeface="Comic Sans MS" panose="030F0702030302020204" pitchFamily="66" charset="0"/>
              </a:rPr>
            </a:br>
            <a:endParaRPr lang="en-GB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3512" y="2708920"/>
            <a:ext cx="8229600" cy="3240360"/>
          </a:xfrm>
        </p:spPr>
        <p:txBody>
          <a:bodyPr>
            <a:normAutofit/>
          </a:bodyPr>
          <a:lstStyle/>
          <a:p>
            <a:endParaRPr lang="en-GB" b="1" dirty="0"/>
          </a:p>
          <a:p>
            <a:pPr marL="0" indent="0">
              <a:buNone/>
            </a:pPr>
            <a:r>
              <a:rPr lang="en-GB" dirty="0"/>
              <a:t>To develop an appropriate methodology it is necessary to understand 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The difficulty                  </a:t>
            </a:r>
          </a:p>
          <a:p>
            <a:pPr marL="514350" indent="-514350">
              <a:buNone/>
            </a:pPr>
            <a:endParaRPr lang="en-GB" i="1" dirty="0"/>
          </a:p>
          <a:p>
            <a:pPr marL="514350" indent="-514350">
              <a:buNone/>
            </a:pPr>
            <a:r>
              <a:rPr lang="en-GB" i="1" dirty="0"/>
              <a:t>2. The task that must be learned and performed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97726" y="581538"/>
            <a:ext cx="7886700" cy="1440160"/>
          </a:xfrm>
        </p:spPr>
        <p:txBody>
          <a:bodyPr>
            <a:normAutofit fontScale="90000"/>
          </a:bodyPr>
          <a:lstStyle/>
          <a:p>
            <a:r>
              <a:rPr lang="en-GB" dirty="0"/>
              <a:t>1. </a:t>
            </a:r>
            <a:r>
              <a:rPr lang="en-GB" i="1" dirty="0"/>
              <a:t>The Difficulty</a:t>
            </a:r>
            <a:br>
              <a:rPr lang="en-GB" dirty="0">
                <a:solidFill>
                  <a:srgbClr val="C00000"/>
                </a:solidFill>
                <a:latin typeface="Comic Sans MS" panose="030F0702030302020204" pitchFamily="66" charset="0"/>
              </a:rPr>
            </a:br>
            <a:br>
              <a:rPr lang="en-GB" dirty="0">
                <a:latin typeface="Comic Sans MS" panose="030F0702030302020204" pitchFamily="66" charset="0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841986" y="1301618"/>
            <a:ext cx="7886700" cy="4167784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Research studies show evidence that:</a:t>
            </a:r>
          </a:p>
          <a:p>
            <a:pPr lvl="0"/>
            <a:r>
              <a:rPr lang="en-GB" dirty="0"/>
              <a:t>neurological deficits in sensory processing systems,</a:t>
            </a:r>
          </a:p>
          <a:p>
            <a:pPr lvl="0"/>
            <a:r>
              <a:rPr lang="en-GB" dirty="0"/>
              <a:t> anomalies in language processing areas of the brain and</a:t>
            </a:r>
          </a:p>
          <a:p>
            <a:pPr lvl="0"/>
            <a:r>
              <a:rPr lang="en-GB" dirty="0"/>
              <a:t> anomalies in the functioning of the cerebellum….</a:t>
            </a:r>
          </a:p>
        </p:txBody>
      </p:sp>
      <p:pic>
        <p:nvPicPr>
          <p:cNvPr id="1026" name="Picture 2" descr="Print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1920" y="44624"/>
            <a:ext cx="2880320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dirty="0">
                <a:latin typeface="Comic Sans MS" panose="030F0702030302020204" pitchFamily="66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The development of phonemic and phonological segmentation skills, 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The development of motor and visual –spatial skills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The learning of skills to an automatic level</a:t>
            </a:r>
          </a:p>
          <a:p>
            <a:endParaRPr lang="en-GB" dirty="0"/>
          </a:p>
        </p:txBody>
      </p:sp>
      <p:pic>
        <p:nvPicPr>
          <p:cNvPr id="2050" name="Picture 2" descr="http://media2.picsearch.com/is?-bmZS9xbhlmkcRwSnBaJtqN4hjm-XJN5GAzD95FOTaQ&amp;height=25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6200" y="116632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media5.picsearch.com/is?hvpK5JbvObV8heXt12Ak6gSMOhTBAqVpVfnsixE38xw&amp;height=25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5176" y="3805166"/>
            <a:ext cx="1898848" cy="18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280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>
                <a:latin typeface="Comic Sans MS" panose="030F0702030302020204" pitchFamily="66" charset="0"/>
              </a:rPr>
              <a:t>These deficits have implications for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>
              <a:buNone/>
            </a:pPr>
            <a:r>
              <a:rPr lang="en-GB" b="1" dirty="0"/>
              <a:t>  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a .  Working Memory – </a:t>
            </a:r>
            <a:r>
              <a:rPr lang="en-GB" sz="1800" b="1" dirty="0"/>
              <a:t>where information from the senses is 	processed and passed to cognitive centres for further      	processing</a:t>
            </a:r>
          </a:p>
          <a:p>
            <a:pPr>
              <a:buNone/>
            </a:pPr>
            <a:r>
              <a:rPr lang="en-GB" sz="1800" b="1" dirty="0"/>
              <a:t>                                      </a:t>
            </a:r>
          </a:p>
          <a:p>
            <a:pPr>
              <a:buNone/>
            </a:pPr>
            <a:r>
              <a:rPr lang="en-GB" b="1" dirty="0"/>
              <a:t>b.   Long-term memory - Recall</a:t>
            </a:r>
          </a:p>
        </p:txBody>
      </p:sp>
      <p:pic>
        <p:nvPicPr>
          <p:cNvPr id="1026" name="Picture 2" descr="C:\Users\amelia\Downloads\memory_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52926" y="1500175"/>
            <a:ext cx="3333750" cy="2371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i="1" dirty="0"/>
              <a:t>2. 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endParaRPr lang="en-GB" sz="4000" dirty="0"/>
          </a:p>
          <a:p>
            <a:pPr algn="ctr">
              <a:buNone/>
            </a:pPr>
            <a:r>
              <a:rPr lang="en-GB" sz="4000" dirty="0"/>
              <a:t>To learn and use</a:t>
            </a:r>
          </a:p>
          <a:p>
            <a:pPr algn="ctr">
              <a:buNone/>
            </a:pPr>
            <a:endParaRPr lang="en-GB" sz="4000" dirty="0"/>
          </a:p>
          <a:p>
            <a:pPr algn="ctr">
              <a:buNone/>
            </a:pPr>
            <a:r>
              <a:rPr lang="en-GB" sz="4000" dirty="0"/>
              <a:t>and </a:t>
            </a:r>
          </a:p>
          <a:p>
            <a:pPr algn="ctr">
              <a:buNone/>
            </a:pPr>
            <a:endParaRPr lang="en-GB" sz="4000" dirty="0"/>
          </a:p>
          <a:p>
            <a:pPr algn="ctr">
              <a:buNone/>
            </a:pPr>
            <a:r>
              <a:rPr lang="en-GB" sz="4000" dirty="0"/>
              <a:t>to an automatic level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2050" name="Picture 2" descr="C:\Users\amelia\Downloads\literacy system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4516" y="2569860"/>
            <a:ext cx="2438400" cy="1876425"/>
          </a:xfrm>
          <a:prstGeom prst="rect">
            <a:avLst/>
          </a:prstGeom>
          <a:noFill/>
        </p:spPr>
      </p:pic>
      <p:pic>
        <p:nvPicPr>
          <p:cNvPr id="2051" name="Picture 3" descr="C:\Users\amelia\Downloads\numeracy syste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82517" y="2102224"/>
            <a:ext cx="2076450" cy="2200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Dyslexic learners have difficulty with 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9735" y="2608597"/>
            <a:ext cx="7886700" cy="3703266"/>
          </a:xfrm>
        </p:spPr>
        <p:txBody>
          <a:bodyPr>
            <a:normAutofit/>
          </a:bodyPr>
          <a:lstStyle/>
          <a:p>
            <a:pPr lvl="0"/>
            <a:r>
              <a:rPr lang="en-GB" sz="2400" dirty="0"/>
              <a:t>Learning and using a symbolic system e.g. alphabetic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Tasks of phonological processing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Mastering skills to an automatic level of performance</a:t>
            </a:r>
          </a:p>
          <a:p>
            <a:endParaRPr lang="en-GB" dirty="0"/>
          </a:p>
        </p:txBody>
      </p:sp>
      <p:pic>
        <p:nvPicPr>
          <p:cNvPr id="3074" name="Picture 2" descr="http://media3.picsearch.com/is?YHQB9RQys5wAMzNnaVgPAPP-JpacZm2OeFlH8ArIKfA&amp;height=26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979" y="176986"/>
            <a:ext cx="3320033" cy="232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Consequently…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1564" y="1725819"/>
            <a:ext cx="11481847" cy="3575934"/>
          </a:xfrm>
        </p:spPr>
        <p:txBody>
          <a:bodyPr/>
          <a:lstStyle/>
          <a:p>
            <a:pPr lvl="0"/>
            <a:endParaRPr lang="en-GB" b="1" dirty="0">
              <a:latin typeface="Comic Sans MS" panose="030F0702030302020204" pitchFamily="66" charset="0"/>
            </a:endParaRPr>
          </a:p>
          <a:p>
            <a:pPr lvl="0"/>
            <a:r>
              <a:rPr lang="en-GB" dirty="0"/>
              <a:t>The basic or low-level tasks of written language (and or other systems) require close attention and make great demands on the working memory</a:t>
            </a:r>
          </a:p>
          <a:p>
            <a:pPr lvl="0"/>
            <a:endParaRPr lang="en-GB" dirty="0"/>
          </a:p>
          <a:p>
            <a:pPr lvl="0"/>
            <a:endParaRPr lang="en-GB" dirty="0"/>
          </a:p>
          <a:p>
            <a:pPr lvl="0"/>
            <a:r>
              <a:rPr lang="en-GB" dirty="0"/>
              <a:t>The difficulties are multiplied where tasks are complex or multi-level </a:t>
            </a:r>
          </a:p>
          <a:p>
            <a:endParaRPr lang="en-GB" dirty="0"/>
          </a:p>
        </p:txBody>
      </p:sp>
      <p:pic>
        <p:nvPicPr>
          <p:cNvPr id="4098" name="Picture 2" descr="http://static4.businessinsider.com/image/50210a70ecad04f13b000008/multitasking-is-making-you-dumb-infographi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920" y="4365105"/>
            <a:ext cx="3456384" cy="2273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everydaylife.globalpost.com/DM-Resize/photos.demandstudios.com/getty/article/34/112/71019436.jpg?w=600&amp;h=600&amp;keep_ratio=1&amp;webp=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944" y="400256"/>
            <a:ext cx="3816424" cy="1660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1120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r>
              <a:rPr lang="en-GB" dirty="0"/>
              <a:t>Reading and writing are complex, information-processing tasks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8194" name="Picture 2" descr="C:\Users\amelia\Downloads\reading_writing_link.132959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86832" y="1569795"/>
            <a:ext cx="6331789" cy="4572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2152650" y="66684"/>
            <a:ext cx="7886700" cy="5616624"/>
          </a:xfrm>
        </p:spPr>
        <p:txBody>
          <a:bodyPr>
            <a:normAutofit fontScale="55000" lnSpcReduction="20000"/>
          </a:bodyPr>
          <a:lstStyle/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  <a:p>
            <a:endParaRPr lang="en-GB" sz="3400" dirty="0">
              <a:latin typeface="Comic Sans MS" panose="030F0702030302020204" pitchFamily="66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 key element of the programme</a:t>
            </a: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A structured approach is required</a:t>
            </a: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Vital in the development of literacy skills</a:t>
            </a:r>
          </a:p>
          <a:p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The study pupil needs to be encouraged to extend and develop their oral language skills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4813" y="66684"/>
            <a:ext cx="4433533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026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/>
              <a:t>Students with dyslexia  may have poor vocabulary due to :</a:t>
            </a:r>
            <a:br>
              <a:rPr lang="en-GB" sz="36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340768"/>
            <a:ext cx="7886700" cy="5328592"/>
          </a:xfrm>
        </p:spPr>
        <p:txBody>
          <a:bodyPr>
            <a:noAutofit/>
          </a:bodyPr>
          <a:lstStyle/>
          <a:p>
            <a:pPr>
              <a:buNone/>
            </a:pPr>
            <a:endParaRPr lang="en-GB" sz="2400" dirty="0">
              <a:latin typeface="Comic Sans MS" pitchFamily="66" charset="0"/>
            </a:endParaRPr>
          </a:p>
          <a:p>
            <a:r>
              <a:rPr lang="en-GB" sz="2400" dirty="0"/>
              <a:t>Limited life experiences          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Specific difficulties learning and remembering new words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Problems accessing words stored in the memory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Feeling de-motivated or disinterested in the topic or learning process 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8982" y="1"/>
            <a:ext cx="9180368" cy="1124744"/>
          </a:xfrm>
        </p:spPr>
        <p:txBody>
          <a:bodyPr>
            <a:normAutofit/>
          </a:bodyPr>
          <a:lstStyle/>
          <a:p>
            <a:r>
              <a:rPr lang="en-GB" sz="2400" dirty="0"/>
              <a:t>A limited vocabulary means that students may not be able to ; </a:t>
            </a:r>
          </a:p>
        </p:txBody>
      </p:sp>
      <p:sp>
        <p:nvSpPr>
          <p:cNvPr id="4" name="AutoShape 2" descr="data:image/jpeg;base64,/9j/4AAQSkZJRgABAQAAAQABAAD/2wCEAAkGBhQSDxUUDxAPDw8QDw8QEBAPEA8PDw8PFhAVFBUQFBIXHCYeFxkjGRQUHy8gJCcpLCwsFR4xNTAqNSYrLCkBCQoKDgwOGg8PGi0kHiQpKSkqLCwsKSkqLywsKSkpLCotKSwpLykpLTAsLCwqKSwsLCosLCksLCkqLCwpLC0sKf/AABEIAOEA4AMBIgACEQEDEQH/xAAcAAABBQEBAQAAAAAAAAAAAAAAAQIEBQYDBwj/xABBEAABAwIDBAcEBwYGAwAAAAABAAIDBBEFEiExQVFhBgcTcYGRoSIyscEUQlJicoLhFSOSotHwQ1WElNLxJDNj/8QAGwEAAQUBAQAAAAAAAAAAAAAAAgADBAUGAQf/xAA6EQABAwIDBQUGBAYDAQAAAAABAAIDBBESITEFQVFhkRNxgaHRBhQiMrHBUuHw8SMzQlOi0hZykhX/2gAMAwEAAhEDEQA/APcUIQkkhCEjnAC5NgFwkAXKSVI54G0gDmbKuqMTOxmg+0dvgFAe4k3JJPPVZes9pYISWwjGeOg/P9ZqSynJ1yVy6vYPrDwuUgxKP7XmCPkqUhNIVN/ymqv8jfP1T4pWcStFHO13uuB7iE9ZcqXT4q9vve23nt8CrSk9p43nDO3DzGY6a/VA6kP9JV6hcqepa8Xae8bx3hdVq2SNkaHMNwd4UMgg2KEIQjXEIQhJJCELnPUBgu49w3lBJIyJpe82A3ldAJyC6Jr5QNpA7yAqqfEXO2eyOW3zUQrJ1XtREw4YGYuZyHTX6KS2mJ+Yq6Ncz7Y9U5taw7Ht8Tb4qhKaVXj2pqL5sb5+qd91bxWlBSrNRzub7riO7Z5KxpMYB0k0+8NniNyu6L2ip5zhkGA88x19U0+mc3MZq0QkBSrSKKhCEJJIQhCSSRzrC52BU9XVl54NGwfMqRitR9Qd7vkFXLBe0e1HPeaWM5D5uZ4dw+vcpsEVhiKcodHi0MxcIZoZXRmzxHIx5YeDgDos/wBaOLOp8JndGS17wyEOGhAkeGuIPHLmXgPRHpA6irYp2EgNeBKBsfCTZ7CN+nqAdyrtnbFdW075g6xGQHEgX/JHJNgcAvqcppS34JCVQqSFwq6tkbS6V7I2Da+RzWNF9ntONkMkDgC0hzSAQ5pBBB2EEbQvCOubpE6bEDACexpQ1obfQzFoc95HHUN/LzK1nUbjLpKWaB5JFPJG6O5vlZIHXaOWZhP5loJdjPioRVl2eRI5HTPommTgyYF6fDOWOu02PoRwK0VJVCRuYeI4HgswVJwysySC/uu0d8indibSdSyiN5+B3kePqjqIcbbjULSIQhejqoQhCEklxqagMbc7dw4lU8khcbuNz/eidV1Gd5O4aN7lyuvMNt7UdWSljD8DdOfP05KxiiwDmgrjTVjJBeKSORoJaTG9rwHDaCWnbyXn3Xd0kdBRsgicWuq3vDyDY9gwDM2+65c0d1wvPup3HHwYoyME9lVB0UjdxdlLmOtxDhbucUqbYr5qJ1Vita5A4ga59bJOms/CvoYppSkrM9YuOOpMMmljOWUhsUbhta6RwbmHMAuI5gKogidNI2NupIHVSCcIuVftma4kNc1xabOAIJaeBA2FBXzJ0Q6Svo62OZrnZS8Cdt9JIifbB4m2o5gFfTWbhqNx4hWm1Nlu2e9oxXBGR001QwS9oFOw3EshyuPsH+U/0V8si5XeCVmZuU7WbObf0/or/wBntpuJ91lP/U/b06JmqhyxjxVmhCFs1XIQhc6h1mOPBrj6IXuwtLuC6BcqimlzPJ4k+W5MuuYKW68ZkcZHl7tSb9Vc4bZLMdZ+GOqMJnawXexrZmgak9m8OcB+UOXzbDEXODWglziGtA2lxNgB4lfXN1lqPq2oYqv6THCRKHZ2Mzkwxv8Attj3HhrYbgNFo9j7ZZQwvjeCd4txtoVGmgLyCFpqdmVjWnUta1pPEgAJxKQlNJWb1zUsBfNnWRTlmLVQdtMxeObXtDmnyIXoXUXhhbT1ExBAmkjjZfeIw4kjleS35Vq+lHQGlr5GyVDXiRgDc8TwwvYDcNdcG+067dVdUNCyCJsULBHFG0NYxuwD5nfffdams2wyahbTtBxWAdwy4d9lHjpy2QuOikEphKCU0lZsBTwFrMPnzxNO+1j3jQ/BSFWdH33iPJ5+AKs16xQSmWmjedS0KhlbheRzQo2Iy5YzxPsjx/S6kqtxp3stH3ifIfqmtqSmKjkeNbW65fdKIYngKtBS3XMFLdeS2VrZeRdf9K7/AMSSxyDt4ydwccjh5gO/hWP6p8PdLi8BaLthL5nng1rDb+YtHive+kGAw1kDoaluaNxBFjlcxw2Pa7cR8yFA6KdCqfD2uFOHF8ls8spDpHAbG3AAAHABamn2yyLZxprHHYgcLG+fhdRnQEyYty0BKx/WvQGXCJwwXMZjmt91jxm8mlx8FriVzkaCCCAQQQQRcEEWII4LP00pglbKP6SD0KlOZiBC+TIoy5wa0Xc4hoA2kk2AX1fTsLWNadrWNae8AArI4Z1VUcFWKhglJa7PHE9wdFE/aCNLm265NlryVe7b2lHXFgivYX14m3omqaEx3xIJXfDZ8szTuJynuOn9FGJTc1j3Kmp5DFI2QbiD0UtzcTSFtEJGnRKvXlnkLnOLscOLXD0T0iB4Dmlp3royKywcqqPpTC6rNLGJZJWf+1zInOhiNgcr5NgOo8TZW1VHkkc3gTbu2j0VHj+GvcxstJlbVQPdLGNGsmzC0kEnJ4A13Oa07l5K2JrZHRy65jgAefL91duuRdqvLpMyqcA6Qx1cWeO7XtOSaF+ksEo0Mb27je+u9WeZMPjcxxa4WIRCxFwnEppKTMmlyGyMBKSmkpC5R6usZGxz5XNZGxpc9zjZrWjeSja0k2CLRQcc6SxUmUztmEbzYzNic+GM3t+8ePdVjmvs1HxWdweV1ZJ9KkaWUwa5lHE8WL2OFn1UjTvcPZaDsaT9pXxPBS5Y2ssz+oa8O7w38+7MWknPduWn6PD9z3vd8AFaqvw1mWNrd4GvedT6lTwvS6CMxU7GHUAKjmOJ5KVVmOD2Wn7xHmP0VkoeKRZoncR7Q8NvpdNbUjMtJIwcPpn9koTaQFUQKLrmHJcy8qsrqyfdISs/0g6a01IQyRzpKh3uU0De1neTs9kbL87KBFiOJ1GsdNTUER2Grc+eoI49kywaeRUplHIW43Wa07ybX7t58AUGIXsMytaSkJWY/Ydefexax4R0FK1o/iufVNdh2JR6x19LUH7NTSCK/wCeE/JEKZm6Vv8Al92ruI/hPl6rTkppKyEnTeWmNsUo5KdlwPpNOfpFKeZt7TO43K0lJXslYHwvZLG4Xa9jg5p8QuSU0kQBcMjoRmOoyTjXtdkFIJTEhcu2HR5pmjcDmPcNV2CIyyNYN5AXXOwglbFuzuSrkx66hestWeQmuKcuUhQP0SCqcbgvZ43aO7txVQHq/qH8VnquPI7T3Ts5clh9tUBxmdg119Va0suWA+Cz+PdFnPl+k0Mv0SuAAL7XhqWj/DnZ9Yfe2jnYWgQ9YfYOEeLU8lFJsEzWulpJebXtuR3a23laoSpszWvaWva17Tta4BzT3g6KnZOC0MmbiA0Ojh3HhyIPKykmOxu02+ij0nSSmlF4qqnk/DNHfxbe4XSoxiFgvJPAwcXyxtHqVQ1nV/h8hu6kiaf/AJl8Xowgei4w9W2HtNxSh345JnDyzI+zo9cT+7C364vsuXk4DqfRPr+simDuzpe0r5zo2KlY59zzfawHMXUemwCorHtlxUtbE0h0WHxnNE1w2Ond/iO5bPULQ0VDFC3LBFHC3hGxrAe+w1XYyIu2ZGLQNsfxE3d4bh4Z80sBd858N35roXKRh0WeQE+63U8zuCgZ7mwVvQ2AAH/Z4qbsuhMsgkePhHmf1qmqiXCLDVX1O5TmqvpQrBuxb5miqCgrm9ye5R5XIJCk0LPVsOR5G7a3uWV6U4pVMeyGmbG01f7qGpcT/wCPMA5787bG942uLbb2m4W3xBge2x2jUHgVRudY2cNQd+48QsBW0nuk/aBt2HTgDw8D1GSuIn9qy181VdGeh8NGC5t5ql9zLVS+1NI47bE+6OQ8SVe5lx7RHaKple+Vxe83KkNaGiwXUuTS5ci9NMiANRJ8gDgQ4AtIIIIBBG8EHaFiq7Av2c91XQuyU49qroiT2cjdmaH7MnAbN2g0WvL0x7+KlQSuiNtWnUbiP1odRuTb2h3eudBNIYmmdrGSuGZzGElsdzcMudpAsCd5BV/gsNgXHa7Zyb+qpacZna+78eSv6Z60Ox6P4/eHi3Aff0UOplywDxVvCVJaolOpYWxYqwpy5SBdUxwScLpBVtSFR14WlmiVXVUl1XSsT7SshNW5DqDbluTocTY73XA8r6+Sn1+FX3LNV/R2+7XjsKoptmRPNxkfLopjZ3DXNXn0kJDUjishJhEzfdmlA4Z3Eeq5/s2oO2aY/mI+Cif/ACD+IJz3kcFrZq9rRdzgBzIChOxcONme1z3fqqil6POJu7M48XEk+q0WH4HbcpkOyY2m7jfyTbqgnRdKFpO1aTD4FyocLtuV5S0tlfww2sBooT3LvBHopQTGtT1YAWCZTXKLOpZXCViakFwiaqeqKoa871pqiBVNXRXVVNGHAhwuFIa62YWd/arQbPOU89nmpLasHYRbkuOIYNfcs9UYC9pvG57PwuLfgqSTZLHG7DZS21B3rUfSE01I4rHOpaobJ5PENPxCaKCod700pHfl+FkwNkO3uHn6IveRwWqqMTY33nAeOvkozcRzn2QQOJ2lVVJgRBuQSeJ1Pmr6iwy25T4NmRRm7sz5Jp87jpkp9Cr+iYoFFRK9paeyvImqG4qXA1SQmRtT1YtFkyUqRLZFkrLiY5q4SQKVZJlQOZdECqyWiuoU2Fg7lf8AZpDEmHU4KIPWWkwUcFz/AGIOC1nYjgjsRwQe6ou0WbgwccFYQYeBuVr2IS5E62ABCX3UaOnspDWJwCVPhtkBKSyckSo1xImuanIQkLqjviUaSlurAhNLEw6IFEHKmloL7lEkwgHctEY00wpkwBHjWYdgY4JowMcFqOwSdgh93XcazrMHHBSocNA3K47BObEiEK4XqJBSWUxkdk8MTrKUxlk2SgBKAhKnUKEIQkkhCEJJIQhRpcQY3fc/d19UxNURQDFK4NHM2RBpdopKSyr3YxwYfE2TRjPFn836KsO3qC9u08neic7CTgrKyLKFHi7Dtu3vGnopjHgi4II4jVWEFXBUZxPB7j9tUDmObqEtkWSoUpAhCEJJJLIslQkkksiyVCVkklkWSPkAFyQBzUSTFGjZd3oPVRKisp6f+a8Dxz6ao2sc7QKZZGVVpxj7n836JW40N7D4EFQBt3Z5Nu08neic7CTgrHKiyjw4ix31rHg7RSVZwzRTNxRuBHI3TTmluqSyLJUJ9ChCEJJIQhCSSFyqKgMFz4DeU6aYNaSd3qeCpJZi43P/AEOCoNs7XFCzAzN505Difsn4oseZ0XSoq3P2mw4DZ+qjpyxh62KH6b9FzyXz9n2+Vv0btL2y573tfTNa3O2q8+tU1z3PzeRmd+X63KddrMtFsCmlOKaVDCcCaQlincw3aSD6HvCy/STrHo6KdsM73mQgF4iZnETTsL9dNNbC5tu1C0EFQ2RjXxuD2PaHsc03a5pFwQeFlM7OeANlsW3+U5joV0FrrhaChxMP0Psv4bj3f0U5ZO9tm0K/wyv7Rtj77dvMcVuNi7ZNT/Am+fceP5/VQainwfE3RTUIQtQoaEIQkkhQ6uvy6N1d6BFfV5RYe8fQcVVrI7c22acmnpz8W88OQ5/Tv0lQw3+JyWSQuN3Ek80xRcWxWKmgfNUPEcUbbucdd9gAN5JIAHEqj6JdYdLiLnsp+0ZJGMxjma1rnMuBnblcQRcjfcXCxPYzysdPYkDU69SpmIA2WkKaU8rlPMGNLnkNY1pc5zjZrWgXJJ3ABMDNOBIQpFLiLmfeb9k/I7lkMA6yKOsqDBBI8Sa5O0ZkEwGpLDfXTWxsbblpSp7TU0MoObHdP3CQwyDiFpqepa9t2nvG8HgV1WYpaoxuuPEbiFpIZQ5oc3UEXC9C2TtQVzLOyeNR9x+slWzw9mctE9CEK6UdCEJCUklVYpPd2UbG7e9Q7prpLkk7ySi68gr6k1VQ+U7zl3bvJW7GYWgKp6Y4g6HDqmRhs9lNKWEbnFuVp8CQfBfK6+rukGG/SaSaC4BmgkjBOwOc0hp8DY+C+XmYNMan6OIn/STJ2XZW9oSXta3z4arW+yz2NilBOdwT3W/dQ6kG4X030TrnTYfTSPN3yUsLnE7S7ILnxIurVQcGoBT00MINxDDHFfiWsAJ8SCVLzLFzYTI4t0ubd11PaDZfK/SWvdNWzyuJJkqJXa7hnNh4Cw8F7T1MYi6TC8riT2E8kbb/AGCGyAeBe5eSdPMCdS4hMxzSGOkfLEdzonuLmkHfa9jzaV7H1T4K6mwxvaAtfO985adCGuAay4/C0H8y3e3HxO2czDvw4enooVMD2pWxJT6Sp7N4dwOvNu9ciUwlYmJ7o3h7dQbhWmEEWK2QN9mxKoeETZoW8Rdp8Dp6WUxetwSiaJsg3gHqqB7cLi3ghNe+wJOwC5TlDxWS0f4iB8/kgq5/d4Hy8ASkxuJwCq5JS5xJ3n+wm3TAUt14+9znuLnZk5lW9rLynr9xNwhpoAfZkfLK/nkDWtH87vILAdV9UY8Xpi0n2pDG4De17HNIPn6L0Xr1wN8tNDUMaXCmfI2WwvaOTLZ55BzAPzrIdTXR582ICctIhpQ5xdb2TKWlrGA8dS78vMLeUEkTNjOJ4PB7ze31CgPaTN0XvxKxvW3WujwibKSDIYoiR9l0gzDxAI8VsCVn+nOCGrw6eFmsjmB0Y4yMcHtb4ltvFY2hc1lTG5+gcL9VOe0lpsvmzDq50MzJYzZ8UjJGn7zTcfBfVcU2ZrXDY5rXDuIv818s4ZhEk9SyBjXdq+QR5SCC03s7MN1tSeFivqSKMNaGjY1oaO4Cw+C1PtRgLora59MrfdR6IHNOKtMCqtSw7D7Te/eP74KpJT6WbLI13Bw8t/os/s6oNNUskHHPuOqmyx42ELXIQherKiQudSfYd+F3wXRMlbdpHEEeiblBLCBwK6NVmQU665XS5l42Qryy6XXH6MzPnyM7S2XtMrc+Xhm22TrpC5IXGiWFOJTSUl0hK7ZEAuFXQRyFpliilLDmYZI2PLHcW5hoe5dSUEphKPMiyMBKSmEoLkwlEAiWj6Ou/dH8Z+AVqqvAG2h/E5x+XyVmF6jssEUkYP4QqGfOR3elVZjZ9lv4j8FZqtxtv7sHg74gpvbIJoZAOH3CUH8wKpBS3XMORdeV2VvZOdqLEXB0IOoI4Fc4YWsblja1jRsaxoa0eA0TrpLrueiVk4lNJSEppK6AjAXFtFGJDI2KMSuFnSBjBI4cC+1yupKQlMJTmZ1RAWSkphcguSMFyANpIHmbI2tJNgunJbWM6DuHwTkxqevXm6LOFIkSpjiuONl0LO4lFklI3E5h3H9bqK5+my+mwb+SucWgztuPebqOY3hUIkXme1aM09QbfKcx6eCuoHY2c1l8J6YVc1PHI3DHy9o0uLmVNPEy+YggNeS4WtbXeCpjekFZvwmUf62kV4wACzQANdAABqbnTvJS5lGdNESSIm273/7IxGd7j5eipRjlV/lcv+7o/wDkg45Vf5ZL/u6P/krkvTS9B2jP7bf8v9kWA8T5eion47WbsKkP+tpAmNx+suM2FSAXFy2spCfLRXpeml6cErP7ber/APZLAfxHy9FWdGMYdU0rZZGCNznzNsNhDJXMDhqdobx23Vne5sNpNh3rkLAWAAA2AAAAcgp2FRXdnOwe7zPFPQU/vU+FgsCegQvf2bLlaajblY1o+qAFLaoVM5TWr0yIBrQBoFRuzKVR62HPG5u8jTvGoXcrm9yCdoewsdoQQfFJuRuFlsyy2MVWLB7xSwYe6PM7s3vkkLyy+l2kgB1vBbHFoMr8w91x15O/VQg9eYyRuo5nMc0Otx079VeC0rQQVmei/TgzSGmroxR4gzbE7Rkw+1ESde654gndfYxjUVLCZaiQRxt0ubkudua1o1ceQULH+jFPWtAqYw4t9yRpLJY/wvGvhs5KpoOrqnjmZLJLVVbojeJtXN2rIzuIbYajy5IyKSQ4zdvFoF//ACb5A8wbc0NpBlrzUzCesCkqJBGHvhmd7sdTG6Fz+GW+h7r3WgLlV47gMFZHkqYxIPqu2SRnix+0H+zdZ2LoA4ew/E8RfTDTsDLlu37BkBvl3aALnZ00guHFnI/F0It0IHei+NuVr+SsMQ6xqGGUxSVIztNnZGSSMYeBc0EXUun6YUcjbsrKYjbrMxhA5tcQR5KVS4fFFGGRRRxxtFg1rGgW+fequt6GUUrs0lHAXbSWtMd+8MIBRAUhyIeOdwfKwt1K7/E5eabQdLxU1XZ0kZngjv29XmywtdbRken7x17cAtVhEeaUHcz2j37vX4Kqp4GRsDImNjY3RrGNDWjuAV/hkeRv3jq7+isNnUzJ6kOY2zG55534X5nllZMzPLGEE5lX8b12Ch05UsLftVOUFcpCuy4yBC/RdCg1EioK9tjcb9o+avKpqpK1ipKyBk7cDwpUTyw3CiCZO7VU9XI9hu3XkVFHSNo0kDmc7EjzCys2zJWH4RccvRWLZ2nXJaHtE0yKmZj8R2Sx/wAYCH45ENssY/O1RPdn3tYpzGFbmRc3Sqil6TxfVcXn7gJHnsXNmIvkOgyjzPmpcOzppDpYc026ZoV8yTMbbt6u6I7OAVDhsBWlooFqaGjZTizdd5VfLIXnNW1IFOCi07VLCvWaKGUhUacqSVHmagkGS61VdWQQQdQVQzHKeW4q/qmKhxCErP11GypHxajQqbDIWaJolR2io5618Z1GYeRTGdJIvrOyHg8FvrsWYl2dNGdL92antmad6vjImmRVIxuI7JY/42/1XKXpBENssfg4E+QTApnk2DSjxjirkyLk+eyoX9JGn/1hz+di1vqulNI95u7yGxWEGy5Xn4sh+tyZfO0aZq/ozrc7d3LmrulcqWhhKv6KFaulgbC0MYMlXSPLjcq0pgpjVHgYpAVuwZKMUqY4J6QhcIukFBniVbUUqvHsUd8ChSR3TzXLK1WHX3KlrMBB3LeSUajvw/kopiKcxLzOo6KA/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/2Q=="/>
          <p:cNvSpPr>
            <a:spLocks noChangeAspect="1" noChangeArrowheads="1"/>
          </p:cNvSpPr>
          <p:nvPr/>
        </p:nvSpPr>
        <p:spPr bwMode="auto">
          <a:xfrm>
            <a:off x="1679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4" descr="data:image/jpeg;base64,/9j/4AAQSkZJRgABAQAAAQABAAD/2wCEAAkGBhQSDxUUDxAPDw8QDw8QEBAPEA8PDw8PFhAVFBUQFBIXHCYeFxkjGRQUHy8gJCcpLCwsFR4xNTAqNSYrLCkBCQoKDgwOGg8PGi0kHiQpKSkqLCwsKSkqLywsKSkpLCotKSwpLykpLTAsLCwqKSwsLCosLCksLCkqLCwpLC0sKf/AABEIAOEA4AMBIgACEQEDEQH/xAAcAAABBQEBAQAAAAAAAAAAAAAAAQIEBQYDBwj/xABBEAABAwIDBAcEBwYGAwAAAAABAAIDBBEFEiExQVFhBgcTcYGRoSIyscEUQlJicoLhFSOSotHwQ1WElNLxJDNj/8QAGwEAAQUBAQAAAAAAAAAAAAAAAgADBAUGAQf/xAA6EQABAwIDBQUGBAYDAQAAAAABAAIDBBESITEFQVFhkRNxgaHRBhQiMrHBUuHw8SMzQlOi0hZykhX/2gAMAwEAAhEDEQA/APcUIQkkhCEjnAC5NgFwkAXKSVI54G0gDmbKuqMTOxmg+0dvgFAe4k3JJPPVZes9pYISWwjGeOg/P9ZqSynJ1yVy6vYPrDwuUgxKP7XmCPkqUhNIVN/ymqv8jfP1T4pWcStFHO13uuB7iE9ZcqXT4q9vve23nt8CrSk9p43nDO3DzGY6a/VA6kP9JV6hcqepa8Xae8bx3hdVq2SNkaHMNwd4UMgg2KEIQjXEIQhJJCELnPUBgu49w3lBJIyJpe82A3ldAJyC6Jr5QNpA7yAqqfEXO2eyOW3zUQrJ1XtREw4YGYuZyHTX6KS2mJ+Yq6Ncz7Y9U5taw7Ht8Tb4qhKaVXj2pqL5sb5+qd91bxWlBSrNRzub7riO7Z5KxpMYB0k0+8NniNyu6L2ip5zhkGA88x19U0+mc3MZq0QkBSrSKKhCEJJIQhCSSRzrC52BU9XVl54NGwfMqRitR9Qd7vkFXLBe0e1HPeaWM5D5uZ4dw+vcpsEVhiKcodHi0MxcIZoZXRmzxHIx5YeDgDos/wBaOLOp8JndGS17wyEOGhAkeGuIPHLmXgPRHpA6irYp2EgNeBKBsfCTZ7CN+nqAdyrtnbFdW075g6xGQHEgX/JHJNgcAvqcppS34JCVQqSFwq6tkbS6V7I2Da+RzWNF9ntONkMkDgC0hzSAQ5pBBB2EEbQvCOubpE6bEDACexpQ1obfQzFoc95HHUN/LzK1nUbjLpKWaB5JFPJG6O5vlZIHXaOWZhP5loJdjPioRVl2eRI5HTPommTgyYF6fDOWOu02PoRwK0VJVCRuYeI4HgswVJwysySC/uu0d8indibSdSyiN5+B3kePqjqIcbbjULSIQhejqoQhCEklxqagMbc7dw4lU8khcbuNz/eidV1Gd5O4aN7lyuvMNt7UdWSljD8DdOfP05KxiiwDmgrjTVjJBeKSORoJaTG9rwHDaCWnbyXn3Xd0kdBRsgicWuq3vDyDY9gwDM2+65c0d1wvPup3HHwYoyME9lVB0UjdxdlLmOtxDhbucUqbYr5qJ1Vita5A4ga59bJOms/CvoYppSkrM9YuOOpMMmljOWUhsUbhta6RwbmHMAuI5gKogidNI2NupIHVSCcIuVftma4kNc1xabOAIJaeBA2FBXzJ0Q6Svo62OZrnZS8Cdt9JIifbB4m2o5gFfTWbhqNx4hWm1Nlu2e9oxXBGR001QwS9oFOw3EshyuPsH+U/0V8si5XeCVmZuU7WbObf0/or/wBntpuJ91lP/U/b06JmqhyxjxVmhCFs1XIQhc6h1mOPBrj6IXuwtLuC6BcqimlzPJ4k+W5MuuYKW68ZkcZHl7tSb9Vc4bZLMdZ+GOqMJnawXexrZmgak9m8OcB+UOXzbDEXODWglziGtA2lxNgB4lfXN1lqPq2oYqv6THCRKHZ2Mzkwxv8Attj3HhrYbgNFo9j7ZZQwvjeCd4txtoVGmgLyCFpqdmVjWnUta1pPEgAJxKQlNJWb1zUsBfNnWRTlmLVQdtMxeObXtDmnyIXoXUXhhbT1ExBAmkjjZfeIw4kjleS35Vq+lHQGlr5GyVDXiRgDc8TwwvYDcNdcG+067dVdUNCyCJsULBHFG0NYxuwD5nfffdams2wyahbTtBxWAdwy4d9lHjpy2QuOikEphKCU0lZsBTwFrMPnzxNO+1j3jQ/BSFWdH33iPJ5+AKs16xQSmWmjedS0KhlbheRzQo2Iy5YzxPsjx/S6kqtxp3stH3ifIfqmtqSmKjkeNbW65fdKIYngKtBS3XMFLdeS2VrZeRdf9K7/AMSSxyDt4ydwccjh5gO/hWP6p8PdLi8BaLthL5nng1rDb+YtHive+kGAw1kDoaluaNxBFjlcxw2Pa7cR8yFA6KdCqfD2uFOHF8ls8spDpHAbG3AAAHABamn2yyLZxprHHYgcLG+fhdRnQEyYty0BKx/WvQGXCJwwXMZjmt91jxm8mlx8FriVzkaCCCAQQQQRcEEWII4LP00pglbKP6SD0KlOZiBC+TIoy5wa0Xc4hoA2kk2AX1fTsLWNadrWNae8AArI4Z1VUcFWKhglJa7PHE9wdFE/aCNLm265NlryVe7b2lHXFgivYX14m3omqaEx3xIJXfDZ8szTuJynuOn9FGJTc1j3Kmp5DFI2QbiD0UtzcTSFtEJGnRKvXlnkLnOLscOLXD0T0iB4Dmlp3royKywcqqPpTC6rNLGJZJWf+1zInOhiNgcr5NgOo8TZW1VHkkc3gTbu2j0VHj+GvcxstJlbVQPdLGNGsmzC0kEnJ4A13Oa07l5K2JrZHRy65jgAefL91duuRdqvLpMyqcA6Qx1cWeO7XtOSaF+ksEo0Mb27je+u9WeZMPjcxxa4WIRCxFwnEppKTMmlyGyMBKSmkpC5R6usZGxz5XNZGxpc9zjZrWjeSja0k2CLRQcc6SxUmUztmEbzYzNic+GM3t+8ePdVjmvs1HxWdweV1ZJ9KkaWUwa5lHE8WL2OFn1UjTvcPZaDsaT9pXxPBS5Y2ssz+oa8O7w38+7MWknPduWn6PD9z3vd8AFaqvw1mWNrd4GvedT6lTwvS6CMxU7GHUAKjmOJ5KVVmOD2Wn7xHmP0VkoeKRZoncR7Q8NvpdNbUjMtJIwcPpn9koTaQFUQKLrmHJcy8qsrqyfdISs/0g6a01IQyRzpKh3uU0De1neTs9kbL87KBFiOJ1GsdNTUER2Grc+eoI49kywaeRUplHIW43Wa07ybX7t58AUGIXsMytaSkJWY/Ydefexax4R0FK1o/iufVNdh2JR6x19LUH7NTSCK/wCeE/JEKZm6Vv8Al92ruI/hPl6rTkppKyEnTeWmNsUo5KdlwPpNOfpFKeZt7TO43K0lJXslYHwvZLG4Xa9jg5p8QuSU0kQBcMjoRmOoyTjXtdkFIJTEhcu2HR5pmjcDmPcNV2CIyyNYN5AXXOwglbFuzuSrkx66hestWeQmuKcuUhQP0SCqcbgvZ43aO7txVQHq/qH8VnquPI7T3Ts5clh9tUBxmdg119Va0suWA+Cz+PdFnPl+k0Mv0SuAAL7XhqWj/DnZ9Yfe2jnYWgQ9YfYOEeLU8lFJsEzWulpJebXtuR3a23laoSpszWvaWva17Tta4BzT3g6KnZOC0MmbiA0Ojh3HhyIPKykmOxu02+ij0nSSmlF4qqnk/DNHfxbe4XSoxiFgvJPAwcXyxtHqVQ1nV/h8hu6kiaf/AJl8Xowgei4w9W2HtNxSh345JnDyzI+zo9cT+7C364vsuXk4DqfRPr+simDuzpe0r5zo2KlY59zzfawHMXUemwCorHtlxUtbE0h0WHxnNE1w2Ond/iO5bPULQ0VDFC3LBFHC3hGxrAe+w1XYyIu2ZGLQNsfxE3d4bh4Z80sBd858N35roXKRh0WeQE+63U8zuCgZ7mwVvQ2AAH/Z4qbsuhMsgkePhHmf1qmqiXCLDVX1O5TmqvpQrBuxb5miqCgrm9ye5R5XIJCk0LPVsOR5G7a3uWV6U4pVMeyGmbG01f7qGpcT/wCPMA5787bG942uLbb2m4W3xBge2x2jUHgVRudY2cNQd+48QsBW0nuk/aBt2HTgDw8D1GSuIn9qy181VdGeh8NGC5t5ql9zLVS+1NI47bE+6OQ8SVe5lx7RHaKple+Vxe83KkNaGiwXUuTS5ci9NMiANRJ8gDgQ4AtIIIIBBG8EHaFiq7Av2c91XQuyU49qroiT2cjdmaH7MnAbN2g0WvL0x7+KlQSuiNtWnUbiP1odRuTb2h3eudBNIYmmdrGSuGZzGElsdzcMudpAsCd5BV/gsNgXHa7Zyb+qpacZna+78eSv6Z60Ox6P4/eHi3Aff0UOplywDxVvCVJaolOpYWxYqwpy5SBdUxwScLpBVtSFR14WlmiVXVUl1XSsT7SshNW5DqDbluTocTY73XA8r6+Sn1+FX3LNV/R2+7XjsKoptmRPNxkfLopjZ3DXNXn0kJDUjishJhEzfdmlA4Z3Eeq5/s2oO2aY/mI+Cif/ACD+IJz3kcFrZq9rRdzgBzIChOxcONme1z3fqqil6POJu7M48XEk+q0WH4HbcpkOyY2m7jfyTbqgnRdKFpO1aTD4FyocLtuV5S0tlfww2sBooT3LvBHopQTGtT1YAWCZTXKLOpZXCViakFwiaqeqKoa871pqiBVNXRXVVNGHAhwuFIa62YWd/arQbPOU89nmpLasHYRbkuOIYNfcs9UYC9pvG57PwuLfgqSTZLHG7DZS21B3rUfSE01I4rHOpaobJ5PENPxCaKCod700pHfl+FkwNkO3uHn6IveRwWqqMTY33nAeOvkozcRzn2QQOJ2lVVJgRBuQSeJ1Pmr6iwy25T4NmRRm7sz5Jp87jpkp9Cr+iYoFFRK9paeyvImqG4qXA1SQmRtT1YtFkyUqRLZFkrLiY5q4SQKVZJlQOZdECqyWiuoU2Fg7lf8AZpDEmHU4KIPWWkwUcFz/AGIOC1nYjgjsRwQe6ou0WbgwccFYQYeBuVr2IS5E62ABCX3UaOnspDWJwCVPhtkBKSyckSo1xImuanIQkLqjviUaSlurAhNLEw6IFEHKmloL7lEkwgHctEY00wpkwBHjWYdgY4JowMcFqOwSdgh93XcazrMHHBSocNA3K47BObEiEK4XqJBSWUxkdk8MTrKUxlk2SgBKAhKnUKEIQkkhCEJJIQhRpcQY3fc/d19UxNURQDFK4NHM2RBpdopKSyr3YxwYfE2TRjPFn836KsO3qC9u08neic7CTgrKyLKFHi7Dtu3vGnopjHgi4II4jVWEFXBUZxPB7j9tUDmObqEtkWSoUpAhCEJJJLIslQkkksiyVCVkklkWSPkAFyQBzUSTFGjZd3oPVRKisp6f+a8Dxz6ao2sc7QKZZGVVpxj7n836JW40N7D4EFQBt3Z5Nu08neic7CTgrHKiyjw4ix31rHg7RSVZwzRTNxRuBHI3TTmluqSyLJUJ9ChCEJJIQhCSSFyqKgMFz4DeU6aYNaSd3qeCpJZi43P/AEOCoNs7XFCzAzN505Difsn4oseZ0XSoq3P2mw4DZ+qjpyxh62KH6b9FzyXz9n2+Vv0btL2y573tfTNa3O2q8+tU1z3PzeRmd+X63KddrMtFsCmlOKaVDCcCaQlincw3aSD6HvCy/STrHo6KdsM73mQgF4iZnETTsL9dNNbC5tu1C0EFQ2RjXxuD2PaHsc03a5pFwQeFlM7OeANlsW3+U5joV0FrrhaChxMP0Psv4bj3f0U5ZO9tm0K/wyv7Rtj77dvMcVuNi7ZNT/Am+fceP5/VQainwfE3RTUIQtQoaEIQkkhQ6uvy6N1d6BFfV5RYe8fQcVVrI7c22acmnpz8W88OQ5/Tv0lQw3+JyWSQuN3Ek80xRcWxWKmgfNUPEcUbbucdd9gAN5JIAHEqj6JdYdLiLnsp+0ZJGMxjma1rnMuBnblcQRcjfcXCxPYzysdPYkDU69SpmIA2WkKaU8rlPMGNLnkNY1pc5zjZrWgXJJ3ABMDNOBIQpFLiLmfeb9k/I7lkMA6yKOsqDBBI8Sa5O0ZkEwGpLDfXTWxsbblpSp7TU0MoObHdP3CQwyDiFpqepa9t2nvG8HgV1WYpaoxuuPEbiFpIZQ5oc3UEXC9C2TtQVzLOyeNR9x+slWzw9mctE9CEK6UdCEJCUklVYpPd2UbG7e9Q7prpLkk7ySi68gr6k1VQ+U7zl3bvJW7GYWgKp6Y4g6HDqmRhs9lNKWEbnFuVp8CQfBfK6+rukGG/SaSaC4BmgkjBOwOc0hp8DY+C+XmYNMan6OIn/STJ2XZW9oSXta3z4arW+yz2NilBOdwT3W/dQ6kG4X030TrnTYfTSPN3yUsLnE7S7ILnxIurVQcGoBT00MINxDDHFfiWsAJ8SCVLzLFzYTI4t0ubd11PaDZfK/SWvdNWzyuJJkqJXa7hnNh4Cw8F7T1MYi6TC8riT2E8kbb/AGCGyAeBe5eSdPMCdS4hMxzSGOkfLEdzonuLmkHfa9jzaV7H1T4K6mwxvaAtfO985adCGuAay4/C0H8y3e3HxO2czDvw4enooVMD2pWxJT6Sp7N4dwOvNu9ciUwlYmJ7o3h7dQbhWmEEWK2QN9mxKoeETZoW8Rdp8Dp6WUxetwSiaJsg3gHqqB7cLi3ghNe+wJOwC5TlDxWS0f4iB8/kgq5/d4Hy8ASkxuJwCq5JS5xJ3n+wm3TAUt14+9znuLnZk5lW9rLynr9xNwhpoAfZkfLK/nkDWtH87vILAdV9UY8Xpi0n2pDG4De17HNIPn6L0Xr1wN8tNDUMaXCmfI2WwvaOTLZ55BzAPzrIdTXR582ICctIhpQ5xdb2TKWlrGA8dS78vMLeUEkTNjOJ4PB7ze31CgPaTN0XvxKxvW3WujwibKSDIYoiR9l0gzDxAI8VsCVn+nOCGrw6eFmsjmB0Y4yMcHtb4ltvFY2hc1lTG5+gcL9VOe0lpsvmzDq50MzJYzZ8UjJGn7zTcfBfVcU2ZrXDY5rXDuIv818s4ZhEk9SyBjXdq+QR5SCC03s7MN1tSeFivqSKMNaGjY1oaO4Cw+C1PtRgLora59MrfdR6IHNOKtMCqtSw7D7Te/eP74KpJT6WbLI13Bw8t/os/s6oNNUskHHPuOqmyx42ELXIQherKiQudSfYd+F3wXRMlbdpHEEeiblBLCBwK6NVmQU665XS5l42Qryy6XXH6MzPnyM7S2XtMrc+Xhm22TrpC5IXGiWFOJTSUl0hK7ZEAuFXQRyFpliilLDmYZI2PLHcW5hoe5dSUEphKPMiyMBKSmEoLkwlEAiWj6Ou/dH8Z+AVqqvAG2h/E5x+XyVmF6jssEUkYP4QqGfOR3elVZjZ9lv4j8FZqtxtv7sHg74gpvbIJoZAOH3CUH8wKpBS3XMORdeV2VvZOdqLEXB0IOoI4Fc4YWsblja1jRsaxoa0eA0TrpLrueiVk4lNJSEppK6AjAXFtFGJDI2KMSuFnSBjBI4cC+1yupKQlMJTmZ1RAWSkphcguSMFyANpIHmbI2tJNgunJbWM6DuHwTkxqevXm6LOFIkSpjiuONl0LO4lFklI3E5h3H9bqK5+my+mwb+SucWgztuPebqOY3hUIkXme1aM09QbfKcx6eCuoHY2c1l8J6YVc1PHI3DHy9o0uLmVNPEy+YggNeS4WtbXeCpjekFZvwmUf62kV4wACzQANdAABqbnTvJS5lGdNESSIm273/7IxGd7j5eipRjlV/lcv+7o/wDkg45Vf5ZL/u6P/krkvTS9B2jP7bf8v9kWA8T5eion47WbsKkP+tpAmNx+suM2FSAXFy2spCfLRXpeml6cErP7ber/APZLAfxHy9FWdGMYdU0rZZGCNznzNsNhDJXMDhqdobx23Vne5sNpNh3rkLAWAAA2AAAAcgp2FRXdnOwe7zPFPQU/vU+FgsCegQvf2bLlaajblY1o+qAFLaoVM5TWr0yIBrQBoFRuzKVR62HPG5u8jTvGoXcrm9yCdoewsdoQQfFJuRuFlsyy2MVWLB7xSwYe6PM7s3vkkLyy+l2kgB1vBbHFoMr8w91x15O/VQg9eYyRuo5nMc0Otx079VeC0rQQVmei/TgzSGmroxR4gzbE7Rkw+1ESde654gndfYxjUVLCZaiQRxt0ubkudua1o1ceQULH+jFPWtAqYw4t9yRpLJY/wvGvhs5KpoOrqnjmZLJLVVbojeJtXN2rIzuIbYajy5IyKSQ4zdvFoF//ACb5A8wbc0NpBlrzUzCesCkqJBGHvhmd7sdTG6Fz+GW+h7r3WgLlV47gMFZHkqYxIPqu2SRnix+0H+zdZ2LoA4ew/E8RfTDTsDLlu37BkBvl3aALnZ00guHFnI/F0It0IHei+NuVr+SsMQ6xqGGUxSVIztNnZGSSMYeBc0EXUun6YUcjbsrKYjbrMxhA5tcQR5KVS4fFFGGRRRxxtFg1rGgW+fequt6GUUrs0lHAXbSWtMd+8MIBRAUhyIeOdwfKwt1K7/E5eabQdLxU1XZ0kZngjv29XmywtdbRken7x17cAtVhEeaUHcz2j37vX4Kqp4GRsDImNjY3RrGNDWjuAV/hkeRv3jq7+isNnUzJ6kOY2zG55534X5nllZMzPLGEE5lX8b12Ch05UsLftVOUFcpCuy4yBC/RdCg1EioK9tjcb9o+avKpqpK1ipKyBk7cDwpUTyw3CiCZO7VU9XI9hu3XkVFHSNo0kDmc7EjzCys2zJWH4RccvRWLZ2nXJaHtE0yKmZj8R2Sx/wAYCH45ENssY/O1RPdn3tYpzGFbmRc3Sqil6TxfVcXn7gJHnsXNmIvkOgyjzPmpcOzppDpYc026ZoV8yTMbbt6u6I7OAVDhsBWlooFqaGjZTizdd5VfLIXnNW1IFOCi07VLCvWaKGUhUacqSVHmagkGS61VdWQQQdQVQzHKeW4q/qmKhxCErP11GypHxajQqbDIWaJolR2io5618Z1GYeRTGdJIvrOyHg8FvrsWYl2dNGdL92antmad6vjImmRVIxuI7JY/42/1XKXpBENssfg4E+QTApnk2DSjxjirkyLk+eyoX9JGn/1hz+di1vqulNI95u7yGxWEGy5Xn4sh+tyZfO0aZq/ozrc7d3LmrulcqWhhKv6KFaulgbC0MYMlXSPLjcq0pgpjVHgYpAVuwZKMUqY4J6QhcIukFBniVbUUqvHsUd8ChSR3TzXLK1WHX3KlrMBB3LeSUajvw/kopiKcxLzOo6KA/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/2Q=="/>
          <p:cNvSpPr>
            <a:spLocks noChangeAspect="1" noChangeArrowheads="1"/>
          </p:cNvSpPr>
          <p:nvPr/>
        </p:nvSpPr>
        <p:spPr bwMode="auto">
          <a:xfrm>
            <a:off x="1831975" y="79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6" descr="data:image/jpeg;base64,/9j/4AAQSkZJRgABAQAAAQABAAD/2wCEAAkGBhQSDxUUDxAPDw8QDw8QEBAPEA8PDw8PFhAVFBUQFBIXHCYeFxkjGRQUHy8gJCcpLCwsFR4xNTAqNSYrLCkBCQoKDgwOGg8PGi0kHiQpKSkqLCwsKSkqLywsKSkpLCotKSwpLykpLTAsLCwqKSwsLCosLCksLCkqLCwpLC0sKf/AABEIAOEA4AMBIgACEQEDEQH/xAAcAAABBQEBAQAAAAAAAAAAAAAAAQIEBQYDBwj/xABBEAABAwIDBAcEBwYGAwAAAAABAAIDBBEFEiExQVFhBgcTcYGRoSIyscEUQlJicoLhFSOSotHwQ1WElNLxJDNj/8QAGwEAAQUBAQAAAAAAAAAAAAAAAgADBAUGAQf/xAA6EQABAwIDBQUGBAYDAQAAAAABAAIDBBESITEFQVFhkRNxgaHRBhQiMrHBUuHw8SMzQlOi0hZykhX/2gAMAwEAAhEDEQA/APcUIQkkhCEjnAC5NgFwkAXKSVI54G0gDmbKuqMTOxmg+0dvgFAe4k3JJPPVZes9pYISWwjGeOg/P9ZqSynJ1yVy6vYPrDwuUgxKP7XmCPkqUhNIVN/ymqv8jfP1T4pWcStFHO13uuB7iE9ZcqXT4q9vve23nt8CrSk9p43nDO3DzGY6a/VA6kP9JV6hcqepa8Xae8bx3hdVq2SNkaHMNwd4UMgg2KEIQjXEIQhJJCELnPUBgu49w3lBJIyJpe82A3ldAJyC6Jr5QNpA7yAqqfEXO2eyOW3zUQrJ1XtREw4YGYuZyHTX6KS2mJ+Yq6Ncz7Y9U5taw7Ht8Tb4qhKaVXj2pqL5sb5+qd91bxWlBSrNRzub7riO7Z5KxpMYB0k0+8NniNyu6L2ip5zhkGA88x19U0+mc3MZq0QkBSrSKKhCEJJIQhCSSRzrC52BU9XVl54NGwfMqRitR9Qd7vkFXLBe0e1HPeaWM5D5uZ4dw+vcpsEVhiKcodHi0MxcIZoZXRmzxHIx5YeDgDos/wBaOLOp8JndGS17wyEOGhAkeGuIPHLmXgPRHpA6irYp2EgNeBKBsfCTZ7CN+nqAdyrtnbFdW075g6xGQHEgX/JHJNgcAvqcppS34JCVQqSFwq6tkbS6V7I2Da+RzWNF9ntONkMkDgC0hzSAQ5pBBB2EEbQvCOubpE6bEDACexpQ1obfQzFoc95HHUN/LzK1nUbjLpKWaB5JFPJG6O5vlZIHXaOWZhP5loJdjPioRVl2eRI5HTPommTgyYF6fDOWOu02PoRwK0VJVCRuYeI4HgswVJwysySC/uu0d8indibSdSyiN5+B3kePqjqIcbbjULSIQhejqoQhCEklxqagMbc7dw4lU8khcbuNz/eidV1Gd5O4aN7lyuvMNt7UdWSljD8DdOfP05KxiiwDmgrjTVjJBeKSORoJaTG9rwHDaCWnbyXn3Xd0kdBRsgicWuq3vDyDY9gwDM2+65c0d1wvPup3HHwYoyME9lVB0UjdxdlLmOtxDhbucUqbYr5qJ1Vita5A4ga59bJOms/CvoYppSkrM9YuOOpMMmljOWUhsUbhta6RwbmHMAuI5gKogidNI2NupIHVSCcIuVftma4kNc1xabOAIJaeBA2FBXzJ0Q6Svo62OZrnZS8Cdt9JIifbB4m2o5gFfTWbhqNx4hWm1Nlu2e9oxXBGR001QwS9oFOw3EshyuPsH+U/0V8si5XeCVmZuU7WbObf0/or/wBntpuJ91lP/U/b06JmqhyxjxVmhCFs1XIQhc6h1mOPBrj6IXuwtLuC6BcqimlzPJ4k+W5MuuYKW68ZkcZHl7tSb9Vc4bZLMdZ+GOqMJnawXexrZmgak9m8OcB+UOXzbDEXODWglziGtA2lxNgB4lfXN1lqPq2oYqv6THCRKHZ2Mzkwxv8Attj3HhrYbgNFo9j7ZZQwvjeCd4txtoVGmgLyCFpqdmVjWnUta1pPEgAJxKQlNJWb1zUsBfNnWRTlmLVQdtMxeObXtDmnyIXoXUXhhbT1ExBAmkjjZfeIw4kjleS35Vq+lHQGlr5GyVDXiRgDc8TwwvYDcNdcG+067dVdUNCyCJsULBHFG0NYxuwD5nfffdams2wyahbTtBxWAdwy4d9lHjpy2QuOikEphKCU0lZsBTwFrMPnzxNO+1j3jQ/BSFWdH33iPJ5+AKs16xQSmWmjedS0KhlbheRzQo2Iy5YzxPsjx/S6kqtxp3stH3ifIfqmtqSmKjkeNbW65fdKIYngKtBS3XMFLdeS2VrZeRdf9K7/AMSSxyDt4ydwccjh5gO/hWP6p8PdLi8BaLthL5nng1rDb+YtHive+kGAw1kDoaluaNxBFjlcxw2Pa7cR8yFA6KdCqfD2uFOHF8ls8spDpHAbG3AAAHABamn2yyLZxprHHYgcLG+fhdRnQEyYty0BKx/WvQGXCJwwXMZjmt91jxm8mlx8FriVzkaCCCAQQQQRcEEWII4LP00pglbKP6SD0KlOZiBC+TIoy5wa0Xc4hoA2kk2AX1fTsLWNadrWNae8AArI4Z1VUcFWKhglJa7PHE9wdFE/aCNLm265NlryVe7b2lHXFgivYX14m3omqaEx3xIJXfDZ8szTuJynuOn9FGJTc1j3Kmp5DFI2QbiD0UtzcTSFtEJGnRKvXlnkLnOLscOLXD0T0iB4Dmlp3royKywcqqPpTC6rNLGJZJWf+1zInOhiNgcr5NgOo8TZW1VHkkc3gTbu2j0VHj+GvcxstJlbVQPdLGNGsmzC0kEnJ4A13Oa07l5K2JrZHRy65jgAefL91duuRdqvLpMyqcA6Qx1cWeO7XtOSaF+ksEo0Mb27je+u9WeZMPjcxxa4WIRCxFwnEppKTMmlyGyMBKSmkpC5R6usZGxz5XNZGxpc9zjZrWjeSja0k2CLRQcc6SxUmUztmEbzYzNic+GM3t+8ePdVjmvs1HxWdweV1ZJ9KkaWUwa5lHE8WL2OFn1UjTvcPZaDsaT9pXxPBS5Y2ssz+oa8O7w38+7MWknPduWn6PD9z3vd8AFaqvw1mWNrd4GvedT6lTwvS6CMxU7GHUAKjmOJ5KVVmOD2Wn7xHmP0VkoeKRZoncR7Q8NvpdNbUjMtJIwcPpn9koTaQFUQKLrmHJcy8qsrqyfdISs/0g6a01IQyRzpKh3uU0De1neTs9kbL87KBFiOJ1GsdNTUER2Grc+eoI49kywaeRUplHIW43Wa07ybX7t58AUGIXsMytaSkJWY/Ydefexax4R0FK1o/iufVNdh2JR6x19LUH7NTSCK/wCeE/JEKZm6Vv8Al92ruI/hPl6rTkppKyEnTeWmNsUo5KdlwPpNOfpFKeZt7TO43K0lJXslYHwvZLG4Xa9jg5p8QuSU0kQBcMjoRmOoyTjXtdkFIJTEhcu2HR5pmjcDmPcNV2CIyyNYN5AXXOwglbFuzuSrkx66hestWeQmuKcuUhQP0SCqcbgvZ43aO7txVQHq/qH8VnquPI7T3Ts5clh9tUBxmdg119Va0suWA+Cz+PdFnPl+k0Mv0SuAAL7XhqWj/DnZ9Yfe2jnYWgQ9YfYOEeLU8lFJsEzWulpJebXtuR3a23laoSpszWvaWva17Tta4BzT3g6KnZOC0MmbiA0Ojh3HhyIPKykmOxu02+ij0nSSmlF4qqnk/DNHfxbe4XSoxiFgvJPAwcXyxtHqVQ1nV/h8hu6kiaf/AJl8Xowgei4w9W2HtNxSh345JnDyzI+zo9cT+7C364vsuXk4DqfRPr+simDuzpe0r5zo2KlY59zzfawHMXUemwCorHtlxUtbE0h0WHxnNE1w2Ond/iO5bPULQ0VDFC3LBFHC3hGxrAe+w1XYyIu2ZGLQNsfxE3d4bh4Z80sBd858N35roXKRh0WeQE+63U8zuCgZ7mwVvQ2AAH/Z4qbsuhMsgkePhHmf1qmqiXCLDVX1O5TmqvpQrBuxb5miqCgrm9ye5R5XIJCk0LPVsOR5G7a3uWV6U4pVMeyGmbG01f7qGpcT/wCPMA5787bG942uLbb2m4W3xBge2x2jUHgVRudY2cNQd+48QsBW0nuk/aBt2HTgDw8D1GSuIn9qy181VdGeh8NGC5t5ql9zLVS+1NI47bE+6OQ8SVe5lx7RHaKple+Vxe83KkNaGiwXUuTS5ci9NMiANRJ8gDgQ4AtIIIIBBG8EHaFiq7Av2c91XQuyU49qroiT2cjdmaH7MnAbN2g0WvL0x7+KlQSuiNtWnUbiP1odRuTb2h3eudBNIYmmdrGSuGZzGElsdzcMudpAsCd5BV/gsNgXHa7Zyb+qpacZna+78eSv6Z60Ox6P4/eHi3Aff0UOplywDxVvCVJaolOpYWxYqwpy5SBdUxwScLpBVtSFR14WlmiVXVUl1XSsT7SshNW5DqDbluTocTY73XA8r6+Sn1+FX3LNV/R2+7XjsKoptmRPNxkfLopjZ3DXNXn0kJDUjishJhEzfdmlA4Z3Eeq5/s2oO2aY/mI+Cif/ACD+IJz3kcFrZq9rRdzgBzIChOxcONme1z3fqqil6POJu7M48XEk+q0WH4HbcpkOyY2m7jfyTbqgnRdKFpO1aTD4FyocLtuV5S0tlfww2sBooT3LvBHopQTGtT1YAWCZTXKLOpZXCViakFwiaqeqKoa871pqiBVNXRXVVNGHAhwuFIa62YWd/arQbPOU89nmpLasHYRbkuOIYNfcs9UYC9pvG57PwuLfgqSTZLHG7DZS21B3rUfSE01I4rHOpaobJ5PENPxCaKCod700pHfl+FkwNkO3uHn6IveRwWqqMTY33nAeOvkozcRzn2QQOJ2lVVJgRBuQSeJ1Pmr6iwy25T4NmRRm7sz5Jp87jpkp9Cr+iYoFFRK9paeyvImqG4qXA1SQmRtT1YtFkyUqRLZFkrLiY5q4SQKVZJlQOZdECqyWiuoU2Fg7lf8AZpDEmHU4KIPWWkwUcFz/AGIOC1nYjgjsRwQe6ou0WbgwccFYQYeBuVr2IS5E62ABCX3UaOnspDWJwCVPhtkBKSyckSo1xImuanIQkLqjviUaSlurAhNLEw6IFEHKmloL7lEkwgHctEY00wpkwBHjWYdgY4JowMcFqOwSdgh93XcazrMHHBSocNA3K47BObEiEK4XqJBSWUxkdk8MTrKUxlk2SgBKAhKnUKEIQkkhCEJJIQhRpcQY3fc/d19UxNURQDFK4NHM2RBpdopKSyr3YxwYfE2TRjPFn836KsO3qC9u08neic7CTgrKyLKFHi7Dtu3vGnopjHgi4II4jVWEFXBUZxPB7j9tUDmObqEtkWSoUpAhCEJJJLIslQkkksiyVCVkklkWSPkAFyQBzUSTFGjZd3oPVRKisp6f+a8Dxz6ao2sc7QKZZGVVpxj7n836JW40N7D4EFQBt3Z5Nu08neic7CTgrHKiyjw4ix31rHg7RSVZwzRTNxRuBHI3TTmluqSyLJUJ9ChCEJJIQhCSSFyqKgMFz4DeU6aYNaSd3qeCpJZi43P/AEOCoNs7XFCzAzN505Difsn4oseZ0XSoq3P2mw4DZ+qjpyxh62KH6b9FzyXz9n2+Vv0btL2y573tfTNa3O2q8+tU1z3PzeRmd+X63KddrMtFsCmlOKaVDCcCaQlincw3aSD6HvCy/STrHo6KdsM73mQgF4iZnETTsL9dNNbC5tu1C0EFQ2RjXxuD2PaHsc03a5pFwQeFlM7OeANlsW3+U5joV0FrrhaChxMP0Psv4bj3f0U5ZO9tm0K/wyv7Rtj77dvMcVuNi7ZNT/Am+fceP5/VQainwfE3RTUIQtQoaEIQkkhQ6uvy6N1d6BFfV5RYe8fQcVVrI7c22acmnpz8W88OQ5/Tv0lQw3+JyWSQuN3Ek80xRcWxWKmgfNUPEcUbbucdd9gAN5JIAHEqj6JdYdLiLnsp+0ZJGMxjma1rnMuBnblcQRcjfcXCxPYzysdPYkDU69SpmIA2WkKaU8rlPMGNLnkNY1pc5zjZrWgXJJ3ABMDNOBIQpFLiLmfeb9k/I7lkMA6yKOsqDBBI8Sa5O0ZkEwGpLDfXTWxsbblpSp7TU0MoObHdP3CQwyDiFpqepa9t2nvG8HgV1WYpaoxuuPEbiFpIZQ5oc3UEXC9C2TtQVzLOyeNR9x+slWzw9mctE9CEK6UdCEJCUklVYpPd2UbG7e9Q7prpLkk7ySi68gr6k1VQ+U7zl3bvJW7GYWgKp6Y4g6HDqmRhs9lNKWEbnFuVp8CQfBfK6+rukGG/SaSaC4BmgkjBOwOc0hp8DY+C+XmYNMan6OIn/STJ2XZW9oSXta3z4arW+yz2NilBOdwT3W/dQ6kG4X030TrnTYfTSPN3yUsLnE7S7ILnxIurVQcGoBT00MINxDDHFfiWsAJ8SCVLzLFzYTI4t0ubd11PaDZfK/SWvdNWzyuJJkqJXa7hnNh4Cw8F7T1MYi6TC8riT2E8kbb/AGCGyAeBe5eSdPMCdS4hMxzSGOkfLEdzonuLmkHfa9jzaV7H1T4K6mwxvaAtfO985adCGuAay4/C0H8y3e3HxO2czDvw4enooVMD2pWxJT6Sp7N4dwOvNu9ciUwlYmJ7o3h7dQbhWmEEWK2QN9mxKoeETZoW8Rdp8Dp6WUxetwSiaJsg3gHqqB7cLi3ghNe+wJOwC5TlDxWS0f4iB8/kgq5/d4Hy8ASkxuJwCq5JS5xJ3n+wm3TAUt14+9znuLnZk5lW9rLynr9xNwhpoAfZkfLK/nkDWtH87vILAdV9UY8Xpi0n2pDG4De17HNIPn6L0Xr1wN8tNDUMaXCmfI2WwvaOTLZ55BzAPzrIdTXR582ICctIhpQ5xdb2TKWlrGA8dS78vMLeUEkTNjOJ4PB7ze31CgPaTN0XvxKxvW3WujwibKSDIYoiR9l0gzDxAI8VsCVn+nOCGrw6eFmsjmB0Y4yMcHtb4ltvFY2hc1lTG5+gcL9VOe0lpsvmzDq50MzJYzZ8UjJGn7zTcfBfVcU2ZrXDY5rXDuIv818s4ZhEk9SyBjXdq+QR5SCC03s7MN1tSeFivqSKMNaGjY1oaO4Cw+C1PtRgLora59MrfdR6IHNOKtMCqtSw7D7Te/eP74KpJT6WbLI13Bw8t/os/s6oNNUskHHPuOqmyx42ELXIQherKiQudSfYd+F3wXRMlbdpHEEeiblBLCBwK6NVmQU665XS5l42Qryy6XXH6MzPnyM7S2XtMrc+Xhm22TrpC5IXGiWFOJTSUl0hK7ZEAuFXQRyFpliilLDmYZI2PLHcW5hoe5dSUEphKPMiyMBKSmEoLkwlEAiWj6Ou/dH8Z+AVqqvAG2h/E5x+XyVmF6jssEUkYP4QqGfOR3elVZjZ9lv4j8FZqtxtv7sHg74gpvbIJoZAOH3CUH8wKpBS3XMORdeV2VvZOdqLEXB0IOoI4Fc4YWsblja1jRsaxoa0eA0TrpLrueiVk4lNJSEppK6AjAXFtFGJDI2KMSuFnSBjBI4cC+1yupKQlMJTmZ1RAWSkphcguSMFyANpIHmbI2tJNgunJbWM6DuHwTkxqevXm6LOFIkSpjiuONl0LO4lFklI3E5h3H9bqK5+my+mwb+SucWgztuPebqOY3hUIkXme1aM09QbfKcx6eCuoHY2c1l8J6YVc1PHI3DHy9o0uLmVNPEy+YggNeS4WtbXeCpjekFZvwmUf62kV4wACzQANdAABqbnTvJS5lGdNESSIm273/7IxGd7j5eipRjlV/lcv+7o/wDkg45Vf5ZL/u6P/krkvTS9B2jP7bf8v9kWA8T5eion47WbsKkP+tpAmNx+suM2FSAXFy2spCfLRXpeml6cErP7ber/APZLAfxHy9FWdGMYdU0rZZGCNznzNsNhDJXMDhqdobx23Vne5sNpNh3rkLAWAAA2AAAAcgp2FRXdnOwe7zPFPQU/vU+FgsCegQvf2bLlaajblY1o+qAFLaoVM5TWr0yIBrQBoFRuzKVR62HPG5u8jTvGoXcrm9yCdoewsdoQQfFJuRuFlsyy2MVWLB7xSwYe6PM7s3vkkLyy+l2kgB1vBbHFoMr8w91x15O/VQg9eYyRuo5nMc0Otx079VeC0rQQVmei/TgzSGmroxR4gzbE7Rkw+1ESde654gndfYxjUVLCZaiQRxt0ubkudua1o1ceQULH+jFPWtAqYw4t9yRpLJY/wvGvhs5KpoOrqnjmZLJLVVbojeJtXN2rIzuIbYajy5IyKSQ4zdvFoF//ACb5A8wbc0NpBlrzUzCesCkqJBGHvhmd7sdTG6Fz+GW+h7r3WgLlV47gMFZHkqYxIPqu2SRnix+0H+zdZ2LoA4ew/E8RfTDTsDLlu37BkBvl3aALnZ00guHFnI/F0It0IHei+NuVr+SsMQ6xqGGUxSVIztNnZGSSMYeBc0EXUun6YUcjbsrKYjbrMxhA5tcQR5KVS4fFFGGRRRxxtFg1rGgW+fequt6GUUrs0lHAXbSWtMd+8MIBRAUhyIeOdwfKwt1K7/E5eabQdLxU1XZ0kZngjv29XmywtdbRken7x17cAtVhEeaUHcz2j37vX4Kqp4GRsDImNjY3RrGNDWjuAV/hkeRv3jq7+isNnUzJ6kOY2zG55534X5nllZMzPLGEE5lX8b12Ch05UsLftVOUFcpCuy4yBC/RdCg1EioK9tjcb9o+avKpqpK1ipKyBk7cDwpUTyw3CiCZO7VU9XI9hu3XkVFHSNo0kDmc7EjzCys2zJWH4RccvRWLZ2nXJaHtE0yKmZj8R2Sx/wAYCH45ENssY/O1RPdn3tYpzGFbmRc3Sqil6TxfVcXn7gJHnsXNmIvkOgyjzPmpcOzppDpYc026ZoV8yTMbbt6u6I7OAVDhsBWlooFqaGjZTizdd5VfLIXnNW1IFOCi07VLCvWaKGUhUacqSVHmagkGS61VdWQQQdQVQzHKeW4q/qmKhxCErP11GypHxajQqbDIWaJolR2io5618Z1GYeRTGdJIvrOyHg8FvrsWYl2dNGdL92antmad6vjImmRVIxuI7JY/42/1XKXpBENssfg4E+QTApnk2DSjxjirkyLk+eyoX9JGn/1hz+di1vqulNI95u7yGxWEGy5Xn4sh+tyZfO0aZq/ozrc7d3LmrulcqWhhKv6KFaulgbC0MYMlXSPLjcq0pgpjVHgYpAVuwZKMUqY4J6QhcIukFBniVbUUqvHsUd8ChSR3TzXLK1WHX3KlrMBB3LeSUajvw/kopiKcxLzOo6KA/VHkuDeiQGxo8l6a7DBwTf2UOCWByVwsFTdHLblc0eCW3LUx4WOClR0IG5ONiJQlyq6LDrK3hgsuzILLs1imMZZNEpY2rsmtCcpIQFC5PauqaULkgoM0KrqmjurxzFxfCoj47p0OWQrMIvuVJV9Ggdy9CfSrg6hHBRjEUeJeYS9D2n6o8k6HokB9X0XpRw0cE5uGjguiNyWILDUvRy25XFJg1ty0zMPHBd2Ug4J1sKEvVXS4dZWsFPZd2QroGqUyMBNlyGtTwhCfCBCQoQuJJCmFKhNORBc3JhQhNFGmlIhCBdTmroEqE61CU4JUITgQp4SoQnUKEiEIUkhTClQgKJc3JhQhMlGhOCELoXE4J4QhPBCnBKUIRhcQnBCES4v/2Q=="/>
          <p:cNvSpPr>
            <a:spLocks noChangeAspect="1" noChangeArrowheads="1"/>
          </p:cNvSpPr>
          <p:nvPr/>
        </p:nvSpPr>
        <p:spPr bwMode="auto">
          <a:xfrm>
            <a:off x="1984375" y="160338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42727" y="1029418"/>
            <a:ext cx="8664898" cy="5275759"/>
          </a:xfrm>
        </p:spPr>
        <p:txBody>
          <a:bodyPr>
            <a:noAutofit/>
          </a:bodyPr>
          <a:lstStyle/>
          <a:p>
            <a:r>
              <a:rPr lang="en-GB" sz="2400" dirty="0"/>
              <a:t>Understand the full meaning of what is said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Extend knowledge through lessons because earlier work has not been understood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Learn through reading          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Express their ideas and emotions clearly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Demonstrate evidence of improved knowledge through writing</a:t>
            </a:r>
          </a:p>
          <a:p>
            <a:pPr marL="0" indent="0">
              <a:buNone/>
            </a:pPr>
            <a:endParaRPr lang="en-GB" sz="2400" dirty="0">
              <a:latin typeface="Comic Sans MS" pitchFamily="66" charset="0"/>
            </a:endParaRPr>
          </a:p>
        </p:txBody>
      </p:sp>
      <p:pic>
        <p:nvPicPr>
          <p:cNvPr id="2060" name="Picture 12" descr="http://blog.friendshipcircle.org/wp-content/uploads/2011/03/Fac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07625" y="495284"/>
            <a:ext cx="1766261" cy="1659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1600" dirty="0"/>
              <a:t>BDA recommendations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024034" y="500042"/>
          <a:ext cx="8229600" cy="5929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9217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104659"/>
            <a:ext cx="11481847" cy="1325563"/>
          </a:xfrm>
        </p:spPr>
        <p:txBody>
          <a:bodyPr/>
          <a:lstStyle/>
          <a:p>
            <a:pPr algn="l"/>
            <a:r>
              <a:rPr lang="en-GB" dirty="0"/>
              <a:t>The teaching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4713" y="1690689"/>
            <a:ext cx="8354637" cy="3826544"/>
          </a:xfrm>
        </p:spPr>
        <p:txBody>
          <a:bodyPr>
            <a:noAutofit/>
          </a:bodyPr>
          <a:lstStyle/>
          <a:p>
            <a:r>
              <a:rPr lang="en-GB" sz="2400" dirty="0"/>
              <a:t>A good programme takes the learner through the simpler spelling form, one by one, towards the more difficult, the order of work being carefully sequenced.</a:t>
            </a:r>
          </a:p>
          <a:p>
            <a:endParaRPr lang="en-GB" sz="2400" dirty="0"/>
          </a:p>
          <a:p>
            <a:r>
              <a:rPr lang="en-GB" sz="2400" dirty="0"/>
              <a:t>Each spelling pattern needs to be taught in order for the learner to understand and internalise it.</a:t>
            </a:r>
          </a:p>
          <a:p>
            <a:endParaRPr lang="en-GB" sz="2400" dirty="0"/>
          </a:p>
          <a:p>
            <a:r>
              <a:rPr lang="en-GB" sz="2400" dirty="0"/>
              <a:t>‘</a:t>
            </a:r>
            <a:r>
              <a:rPr lang="en-GB" sz="2400" i="1" dirty="0"/>
              <a:t>Dyslexic learners have to be taught all the rules and conventions and exceptions of English reading and spelling in an organised way’ (BDA)</a:t>
            </a:r>
            <a:endParaRPr lang="en-GB" sz="2400" dirty="0"/>
          </a:p>
        </p:txBody>
      </p:sp>
      <p:pic>
        <p:nvPicPr>
          <p:cNvPr id="4098" name="Picture 2" descr="C:\Users\amelia\Downloads\teachers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81950" y="214291"/>
            <a:ext cx="2143140" cy="154428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melia\Downloads\nessylearn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98415" y="4293096"/>
            <a:ext cx="2571736" cy="2127846"/>
          </a:xfrm>
          <a:prstGeom prst="rect">
            <a:avLst/>
          </a:prstGeom>
          <a:noFill/>
        </p:spPr>
      </p:pic>
      <p:pic>
        <p:nvPicPr>
          <p:cNvPr id="1027" name="Picture 3" descr="C:\Users\amelia\Downloads\Toe by To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00961" y="2913982"/>
            <a:ext cx="2143140" cy="1744416"/>
          </a:xfrm>
          <a:prstGeom prst="rect">
            <a:avLst/>
          </a:prstGeom>
          <a:noFill/>
        </p:spPr>
      </p:pic>
      <p:pic>
        <p:nvPicPr>
          <p:cNvPr id="1028" name="Picture 4" descr="C:\Users\amelia\Downloads\word shar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81158" y="4929198"/>
            <a:ext cx="2373940" cy="1143008"/>
          </a:xfrm>
          <a:prstGeom prst="rect">
            <a:avLst/>
          </a:prstGeom>
          <a:noFill/>
        </p:spPr>
      </p:pic>
      <p:pic>
        <p:nvPicPr>
          <p:cNvPr id="3074" name="Picture 2" descr="C:\Users\amelia\Downloads\Tackling dyslexi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33317" y="1340768"/>
            <a:ext cx="2436834" cy="2143140"/>
          </a:xfrm>
          <a:prstGeom prst="rect">
            <a:avLst/>
          </a:prstGeom>
          <a:noFill/>
        </p:spPr>
      </p:pic>
      <p:pic>
        <p:nvPicPr>
          <p:cNvPr id="3075" name="Picture 3" descr="C:\Users\amelia\Downloads\Bangor syste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655305" y="500042"/>
            <a:ext cx="1785950" cy="2143140"/>
          </a:xfrm>
          <a:prstGeom prst="rect">
            <a:avLst/>
          </a:prstGeom>
          <a:noFill/>
        </p:spPr>
      </p:pic>
      <p:pic>
        <p:nvPicPr>
          <p:cNvPr id="3076" name="Picture 4" descr="C:\Users\amelia\Downloads\alpha to omeg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04991" y="1844824"/>
            <a:ext cx="2714644" cy="4000528"/>
          </a:xfrm>
          <a:prstGeom prst="rect">
            <a:avLst/>
          </a:prstGeom>
          <a:noFill/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9977" y="260648"/>
            <a:ext cx="4191955" cy="825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284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amelia\Downloads\scaffoldin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664" y="1955878"/>
            <a:ext cx="6356540" cy="221343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071546"/>
          </a:xfrm>
        </p:spPr>
        <p:txBody>
          <a:bodyPr>
            <a:normAutofit/>
          </a:bodyPr>
          <a:lstStyle/>
          <a:p>
            <a:r>
              <a:rPr lang="en-GB" sz="3200" dirty="0"/>
              <a:t>Schema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8196" y="1088740"/>
            <a:ext cx="8229600" cy="4680520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sz="3200" dirty="0"/>
          </a:p>
          <a:p>
            <a:r>
              <a:rPr lang="en-GB" sz="3200" dirty="0"/>
              <a:t>Schemas provide a ‘scaffolding’ which can give the wholistic learner a reliable framework (Mortimore, 2003)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1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amelia\Downloads\scaffolding 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58218" y="0"/>
            <a:ext cx="4933782" cy="1957203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872133" y="1957203"/>
            <a:ext cx="8229600" cy="381642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cumulative and structured nature of a multisensory teaching programme can be linked to the schema theory.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general rules and structured framework of a multisensory programme can reduce the anxiety of the dyslexic learner</a:t>
            </a:r>
          </a:p>
          <a:p>
            <a:pPr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give them a feeling of security and allow them to focus on the set tasks.</a:t>
            </a:r>
          </a:p>
        </p:txBody>
      </p:sp>
    </p:spTree>
    <p:extLst>
      <p:ext uri="{BB962C8B-B14F-4D97-AF65-F5344CB8AC3E}">
        <p14:creationId xmlns:p14="http://schemas.microsoft.com/office/powerpoint/2010/main" val="26834918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524000" y="1600201"/>
            <a:ext cx="8229600" cy="4525963"/>
          </a:xfrm>
        </p:spPr>
        <p:txBody>
          <a:bodyPr/>
          <a:lstStyle/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849387944"/>
              </p:ext>
            </p:extLst>
          </p:nvPr>
        </p:nvGraphicFramePr>
        <p:xfrm>
          <a:off x="1831282" y="277764"/>
          <a:ext cx="8358246" cy="57864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170585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5118" y="51303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/>
            </a:br>
            <a:r>
              <a:rPr lang="en-GB" dirty="0"/>
              <a:t>Multi sensory teaching will use strengths to help develop weaker areas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pPr>
              <a:buNone/>
            </a:pP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125" name="Picture 5" descr="C:\Users\amelia\Pictures\multisensory wheel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09444" y="2004056"/>
            <a:ext cx="3324264" cy="3324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725602"/>
          </a:xfrm>
        </p:spPr>
        <p:txBody>
          <a:bodyPr>
            <a:normAutofit fontScale="90000"/>
          </a:bodyPr>
          <a:lstStyle/>
          <a:p>
            <a:r>
              <a:rPr lang="en-GB" sz="3600" dirty="0"/>
              <a:t>Since the Rose Review(2006) the use of synthetic phonics has been recommended for use with all beginner readers.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146" name="Picture 2" descr="C:\Users\amelia\Downloads\Phoneme W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66910" y="1928802"/>
            <a:ext cx="7929618" cy="45005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>
                <a:latin typeface="Comic Sans MS" pitchFamily="66" charset="0"/>
              </a:rPr>
            </a:br>
            <a:r>
              <a:rPr lang="en-GB" dirty="0"/>
              <a:t>Synthetic phonics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115" y="1900460"/>
            <a:ext cx="7886700" cy="3816424"/>
          </a:xfrm>
        </p:spPr>
        <p:txBody>
          <a:bodyPr>
            <a:normAutofit/>
          </a:bodyPr>
          <a:lstStyle/>
          <a:p>
            <a:r>
              <a:rPr lang="en-GB" sz="2400" dirty="0"/>
              <a:t>The principle behind synthetic phonics is to teach one phoneme and its corresponding grapheme at a time, then to read and write words that can be made from the graphemes that have been worked on.</a:t>
            </a:r>
          </a:p>
          <a:p>
            <a:pPr marL="0" indent="0">
              <a:buNone/>
            </a:pPr>
            <a:endParaRPr lang="en-GB" dirty="0"/>
          </a:p>
          <a:p>
            <a:pPr>
              <a:buNone/>
            </a:pPr>
            <a:endParaRPr lang="en-GB" dirty="0"/>
          </a:p>
          <a:p>
            <a:r>
              <a:rPr lang="en-GB" sz="2400" dirty="0"/>
              <a:t>The dyslexic learner has to be made aware that individual phonemes go together to make up a word as this is critical to their success in learning to read (Muter,2003). </a:t>
            </a:r>
          </a:p>
        </p:txBody>
      </p:sp>
      <p:pic>
        <p:nvPicPr>
          <p:cNvPr id="14338" name="Picture 2" descr="C:\Users\amelia\Downloads\phonics-clip-art-phonic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62815" y="155353"/>
            <a:ext cx="3816424" cy="2420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Procedures for working with dyslexic learners</a:t>
            </a:r>
            <a:br>
              <a:rPr lang="en-GB" dirty="0">
                <a:latin typeface="Comic Sans MS" pitchFamily="66" charset="0"/>
              </a:rPr>
            </a:br>
            <a:endParaRPr lang="en-GB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81158" y="1571613"/>
            <a:ext cx="8229600" cy="4525963"/>
          </a:xfrm>
        </p:spPr>
        <p:txBody>
          <a:bodyPr>
            <a:normAutofit fontScale="92500" lnSpcReduction="20000"/>
          </a:bodyPr>
          <a:lstStyle/>
          <a:p>
            <a:endParaRPr lang="en-GB" sz="3600" dirty="0"/>
          </a:p>
          <a:p>
            <a:r>
              <a:rPr lang="en-GB" sz="3600" dirty="0"/>
              <a:t>Make sure the learner understands the task</a:t>
            </a:r>
          </a:p>
          <a:p>
            <a:endParaRPr lang="en-GB" sz="3600" dirty="0"/>
          </a:p>
          <a:p>
            <a:r>
              <a:rPr lang="en-GB" sz="3600" dirty="0"/>
              <a:t>Use small steps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600" dirty="0"/>
              <a:t>Use multisensory approaches</a:t>
            </a:r>
          </a:p>
          <a:p>
            <a:pPr>
              <a:buNone/>
            </a:pPr>
            <a:r>
              <a:rPr lang="en-GB" sz="3600" i="1" dirty="0"/>
              <a:t>                     </a:t>
            </a:r>
          </a:p>
        </p:txBody>
      </p:sp>
      <p:pic>
        <p:nvPicPr>
          <p:cNvPr id="13313" name="Picture 1" descr="C:\Users\amelia\Downloads\Small-Steps-Big-Rewards1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5960" y="2780928"/>
            <a:ext cx="4644008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1215618" y="2487176"/>
            <a:ext cx="8064896" cy="3180011"/>
          </a:xfrm>
        </p:spPr>
        <p:txBody>
          <a:bodyPr>
            <a:normAutofit fontScale="85000" lnSpcReduction="20000"/>
          </a:bodyPr>
          <a:lstStyle/>
          <a:p>
            <a:endParaRPr lang="en-GB" b="1" dirty="0">
              <a:latin typeface="Comic Sans MS" pitchFamily="66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Over-learning - repetition is vital when working towards automaticity of reading and spelling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systematic procedures</a:t>
            </a:r>
          </a:p>
          <a:p>
            <a:pPr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Drills, practice routines, dictated sentences</a:t>
            </a:r>
          </a:p>
        </p:txBody>
      </p:sp>
      <p:pic>
        <p:nvPicPr>
          <p:cNvPr id="47106" name="Picture 2" descr="C:\Users\amelia\Downloads\pat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3008" y="38904"/>
            <a:ext cx="4320480" cy="24482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Dictated Sentences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The use of dictated sentences is a vital element in most programmes.</a:t>
            </a:r>
          </a:p>
          <a:p>
            <a:endParaRPr lang="en-GB" sz="2400" dirty="0"/>
          </a:p>
          <a:p>
            <a:r>
              <a:rPr lang="en-GB" sz="2400" dirty="0"/>
              <a:t>These should provide practice for the new pattern whilst revising previously learnt patterns.</a:t>
            </a:r>
          </a:p>
          <a:p>
            <a:pPr>
              <a:buNone/>
            </a:pPr>
            <a:r>
              <a:rPr lang="en-GB" sz="2400" dirty="0"/>
              <a:t> </a:t>
            </a:r>
          </a:p>
          <a:p>
            <a:r>
              <a:rPr lang="en-GB" sz="2400" dirty="0"/>
              <a:t>They should slowly grow in complexity as the child’s knowledge increases.</a:t>
            </a:r>
          </a:p>
          <a:p>
            <a:endParaRPr lang="en-GB" sz="2400" dirty="0"/>
          </a:p>
          <a:p>
            <a:r>
              <a:rPr lang="en-GB" sz="2400" dirty="0"/>
              <a:t>A dictated sentence should never contain a word from a pattern that has not been taught</a:t>
            </a:r>
            <a:r>
              <a:rPr lang="en-GB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Explore the ways your learner learns best – their learning style- and build on this </a:t>
            </a:r>
          </a:p>
        </p:txBody>
      </p:sp>
      <p:pic>
        <p:nvPicPr>
          <p:cNvPr id="4098" name="Picture 2" descr="C:\Users\amelia\Downloads\adult-learning-styles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095625" y="2001044"/>
            <a:ext cx="6000750" cy="4000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Phonetic Cues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4538" y="2298077"/>
            <a:ext cx="8229600" cy="2636912"/>
          </a:xfrm>
        </p:spPr>
        <p:txBody>
          <a:bodyPr>
            <a:normAutofit/>
          </a:bodyPr>
          <a:lstStyle/>
          <a:p>
            <a:r>
              <a:rPr lang="en-GB" sz="2800" dirty="0"/>
              <a:t>‘</a:t>
            </a:r>
            <a:r>
              <a:rPr lang="en-GB" sz="2800" i="1" dirty="0"/>
              <a:t>One of the main features of the method is that the (child ) should say the word very carefully and should pay special attention to the movements of his tongue, lips and throat in doing so.’ </a:t>
            </a:r>
            <a:r>
              <a:rPr lang="en-GB" sz="2800" dirty="0"/>
              <a:t>(Miles, 1970:28)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5560" y="332657"/>
            <a:ext cx="7886700" cy="1325563"/>
          </a:xfrm>
        </p:spPr>
        <p:txBody>
          <a:bodyPr/>
          <a:lstStyle/>
          <a:p>
            <a:r>
              <a:rPr lang="en-GB" dirty="0"/>
              <a:t>Building self confidence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5560" y="1772816"/>
            <a:ext cx="7886700" cy="4824536"/>
          </a:xfrm>
        </p:spPr>
        <p:txBody>
          <a:bodyPr>
            <a:normAutofit fontScale="85000" lnSpcReduction="20000"/>
          </a:bodyPr>
          <a:lstStyle/>
          <a:p>
            <a:r>
              <a:rPr lang="en-GB" sz="3300" dirty="0"/>
              <a:t>The language of:</a:t>
            </a:r>
          </a:p>
          <a:p>
            <a:endParaRPr lang="en-GB" sz="3300" dirty="0"/>
          </a:p>
          <a:p>
            <a:r>
              <a:rPr lang="en-GB" sz="3300" dirty="0"/>
              <a:t>Success  </a:t>
            </a:r>
          </a:p>
          <a:p>
            <a:endParaRPr lang="en-GB" sz="3300" dirty="0"/>
          </a:p>
          <a:p>
            <a:r>
              <a:rPr lang="en-GB" sz="3300" dirty="0"/>
              <a:t>Hope  </a:t>
            </a:r>
          </a:p>
          <a:p>
            <a:endParaRPr lang="en-GB" sz="3300" dirty="0"/>
          </a:p>
          <a:p>
            <a:r>
              <a:rPr lang="en-GB" sz="3300" dirty="0"/>
              <a:t>Possibility</a:t>
            </a:r>
          </a:p>
          <a:p>
            <a:endParaRPr lang="en-GB" dirty="0">
              <a:latin typeface="Comic Sans MS" pitchFamily="66" charset="0"/>
            </a:endParaRPr>
          </a:p>
          <a:p>
            <a:endParaRPr lang="en-GB" dirty="0">
              <a:latin typeface="Comic Sans MS" pitchFamily="66" charset="0"/>
            </a:endParaRPr>
          </a:p>
          <a:p>
            <a:endParaRPr lang="en-GB" sz="1800" dirty="0">
              <a:latin typeface="Comic Sans MS" pitchFamily="66" charset="0"/>
            </a:endParaRPr>
          </a:p>
          <a:p>
            <a:endParaRPr lang="en-GB" sz="1800" dirty="0">
              <a:latin typeface="Comic Sans MS" pitchFamily="66" charset="0"/>
            </a:endParaRPr>
          </a:p>
          <a:p>
            <a:endParaRPr lang="en-GB" sz="1800" dirty="0">
              <a:latin typeface="Comic Sans MS" pitchFamily="66" charset="0"/>
            </a:endParaRPr>
          </a:p>
          <a:p>
            <a:r>
              <a:rPr lang="en-GB" sz="1800" dirty="0">
                <a:latin typeface="Comic Sans MS" pitchFamily="66" charset="0"/>
              </a:rPr>
              <a:t>From Hughes, M and Vass, A (2001) Strategies for closing the learning gap </a:t>
            </a:r>
          </a:p>
        </p:txBody>
      </p:sp>
      <p:pic>
        <p:nvPicPr>
          <p:cNvPr id="8193" name="Picture 1" descr="C:\Users\amelia\Downloads\7790445-confidence-building-self-esteem-and-belief-psychology-Stock-Pho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15880" y="2204864"/>
            <a:ext cx="5112568" cy="281001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0"/>
            <a:ext cx="11481847" cy="1325563"/>
          </a:xfrm>
        </p:spPr>
        <p:txBody>
          <a:bodyPr/>
          <a:lstStyle/>
          <a:p>
            <a:r>
              <a:rPr lang="en-GB" dirty="0"/>
              <a:t>General hints for teaching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4206" y="825344"/>
            <a:ext cx="8047806" cy="5040560"/>
          </a:xfrm>
        </p:spPr>
        <p:txBody>
          <a:bodyPr>
            <a:normAutofit/>
          </a:bodyPr>
          <a:lstStyle/>
          <a:p>
            <a:r>
              <a:rPr lang="en-GB" dirty="0"/>
              <a:t>Highlight the successes – not the failures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Always offer encouragement 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Try to always offer a positive approach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Treat mistakes as starting points for learning</a:t>
            </a:r>
          </a:p>
          <a:p>
            <a:endParaRPr lang="en-GB" dirty="0"/>
          </a:p>
          <a:p>
            <a:r>
              <a:rPr lang="en-GB" dirty="0"/>
              <a:t>Try to encourage a positive attitude in the pupil</a:t>
            </a:r>
          </a:p>
          <a:p>
            <a:endParaRPr lang="en-GB" dirty="0"/>
          </a:p>
          <a:p>
            <a:r>
              <a:rPr lang="en-GB" dirty="0"/>
              <a:t>Don’t be afraid of admitting your own mistakes if ideas don’t work, perhaps the time is not right or you can revisit the subject in a different way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5543" y="50701"/>
            <a:ext cx="2857500" cy="272415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076" y="99118"/>
            <a:ext cx="11481847" cy="1325563"/>
          </a:xfrm>
        </p:spPr>
        <p:txBody>
          <a:bodyPr>
            <a:normAutofit/>
          </a:bodyPr>
          <a:lstStyle/>
          <a:p>
            <a:r>
              <a:rPr lang="en-GB" dirty="0"/>
              <a:t>Key Ingredients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5520" y="1340769"/>
            <a:ext cx="8892480" cy="45259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sz="3600" dirty="0"/>
              <a:t>                            The pupil is never </a:t>
            </a:r>
            <a:r>
              <a:rPr lang="en-GB" sz="3600" b="1" dirty="0">
                <a:solidFill>
                  <a:srgbClr val="FF0000"/>
                </a:solidFill>
              </a:rPr>
              <a:t>wrong</a:t>
            </a:r>
            <a:endParaRPr lang="en-GB" sz="3600" dirty="0">
              <a:solidFill>
                <a:srgbClr val="FF0000"/>
              </a:solidFill>
            </a:endParaRPr>
          </a:p>
          <a:p>
            <a:pPr algn="r">
              <a:buNone/>
            </a:pPr>
            <a:r>
              <a:rPr lang="en-GB" sz="3600" dirty="0"/>
              <a:t>  </a:t>
            </a:r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r>
              <a:rPr lang="en-GB" sz="3600" dirty="0"/>
              <a:t>Work within limits of the pupil</a:t>
            </a:r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endParaRPr lang="en-GB" sz="3600" dirty="0"/>
          </a:p>
          <a:p>
            <a:pPr algn="r">
              <a:buNone/>
            </a:pPr>
            <a:endParaRPr lang="en-GB" sz="3600" dirty="0"/>
          </a:p>
          <a:p>
            <a:pPr>
              <a:buNone/>
            </a:pPr>
            <a:r>
              <a:rPr lang="en-GB" sz="3600" dirty="0"/>
              <a:t>                              One vital component………</a:t>
            </a:r>
          </a:p>
        </p:txBody>
      </p:sp>
      <p:pic>
        <p:nvPicPr>
          <p:cNvPr id="2051" name="Picture 3" descr="C:\Users\amelia\Downloads\K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63552" y="1340769"/>
            <a:ext cx="2186228" cy="1547555"/>
          </a:xfrm>
          <a:prstGeom prst="rect">
            <a:avLst/>
          </a:prstGeom>
          <a:noFill/>
        </p:spPr>
      </p:pic>
      <p:pic>
        <p:nvPicPr>
          <p:cNvPr id="7" name="Picture 3" descr="C:\Users\amelia\Downloads\K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5520" y="3068960"/>
            <a:ext cx="2114790" cy="1496986"/>
          </a:xfrm>
          <a:prstGeom prst="rect">
            <a:avLst/>
          </a:prstGeom>
          <a:noFill/>
        </p:spPr>
      </p:pic>
      <p:pic>
        <p:nvPicPr>
          <p:cNvPr id="8" name="Picture 3" descr="C:\Users\amelia\Downloads\KE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75520" y="4941169"/>
            <a:ext cx="2220246" cy="15716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dirty="0">
                <a:latin typeface="Comic Sans MS" pitchFamily="66" charset="0"/>
              </a:rPr>
              <a:t>success!!!!</a:t>
            </a:r>
          </a:p>
        </p:txBody>
      </p:sp>
      <p:pic>
        <p:nvPicPr>
          <p:cNvPr id="1027" name="Picture 3" descr="C:\Users\amelia\Downloads\images (2) - Copy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24298" y="1779868"/>
            <a:ext cx="3714776" cy="3731359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dissolv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itchFamily="66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Comic Sans MS" pitchFamily="66" charset="0"/>
              </a:rPr>
              <a:t>Miles, T R 1970, </a:t>
            </a:r>
            <a:r>
              <a:rPr lang="en-GB" i="1" dirty="0">
                <a:latin typeface="Comic Sans MS" pitchFamily="66" charset="0"/>
              </a:rPr>
              <a:t>On helping the dyslexic child,</a:t>
            </a:r>
            <a:endParaRPr lang="en-GB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en-GB" dirty="0">
                <a:latin typeface="Comic Sans MS" pitchFamily="66" charset="0"/>
              </a:rPr>
              <a:t>Methuen Educational Ltd, London, Toronto, Sydney &amp; Wellington.</a:t>
            </a:r>
          </a:p>
          <a:p>
            <a:r>
              <a:rPr lang="en-GB" dirty="0">
                <a:latin typeface="Comic Sans MS" pitchFamily="66" charset="0"/>
              </a:rPr>
              <a:t>Muter, V 2003, </a:t>
            </a:r>
            <a:r>
              <a:rPr lang="en-GB" i="1" dirty="0">
                <a:latin typeface="Comic Sans MS" pitchFamily="66" charset="0"/>
              </a:rPr>
              <a:t>Early Reading Development and Dyslexia, </a:t>
            </a:r>
            <a:r>
              <a:rPr lang="en-GB" dirty="0" err="1">
                <a:latin typeface="Comic Sans MS" pitchFamily="66" charset="0"/>
              </a:rPr>
              <a:t>Whurr</a:t>
            </a:r>
            <a:r>
              <a:rPr lang="en-GB" dirty="0">
                <a:latin typeface="Comic Sans MS" pitchFamily="66" charset="0"/>
              </a:rPr>
              <a:t>, London &amp; Philadelphia.</a:t>
            </a:r>
            <a:endParaRPr lang="en-GB" i="1" dirty="0">
              <a:latin typeface="Comic Sans MS" pitchFamily="66" charset="0"/>
            </a:endParaRPr>
          </a:p>
          <a:p>
            <a:r>
              <a:rPr lang="en-GB" dirty="0">
                <a:latin typeface="Comic Sans MS" pitchFamily="66" charset="0"/>
              </a:rPr>
              <a:t>Pollock, J &amp;Waller, E 1997, </a:t>
            </a:r>
            <a:r>
              <a:rPr lang="en-GB" i="1" dirty="0">
                <a:latin typeface="Comic Sans MS" pitchFamily="66" charset="0"/>
              </a:rPr>
              <a:t>Day to Day Dyslexia in the Classroom, </a:t>
            </a:r>
            <a:r>
              <a:rPr lang="en-GB" dirty="0">
                <a:latin typeface="Comic Sans MS" pitchFamily="66" charset="0"/>
              </a:rPr>
              <a:t>revised edition, Routledge, London.</a:t>
            </a:r>
          </a:p>
          <a:p>
            <a:r>
              <a:rPr lang="en-GB" dirty="0">
                <a:latin typeface="Comic Sans MS" pitchFamily="66" charset="0"/>
              </a:rPr>
              <a:t>  www.bdsdyselxia.org.uk</a:t>
            </a:r>
          </a:p>
        </p:txBody>
      </p:sp>
    </p:spTree>
    <p:extLst>
      <p:ext uri="{BB962C8B-B14F-4D97-AF65-F5344CB8AC3E}">
        <p14:creationId xmlns:p14="http://schemas.microsoft.com/office/powerpoint/2010/main" val="3679788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CF64DD8-8BF1-4055-AA84-573F3383EB47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28F54E00-A234-4BC1-9AB6-79240979EE68}"/>
    </a:ext>
  </a:extLst>
</a:theme>
</file>

<file path=ppt/theme/theme4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6FFC3E98-B57F-408A-8819-024F225AFAE9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Accessible Widescreen_2023 Sept</Template>
  <TotalTime>0</TotalTime>
  <Words>1085</Words>
  <Application>Microsoft Office PowerPoint</Application>
  <PresentationFormat>Widescreen</PresentationFormat>
  <Paragraphs>229</Paragraphs>
  <Slides>34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Aptos</vt:lpstr>
      <vt:lpstr>Arial</vt:lpstr>
      <vt:lpstr>Calibri</vt:lpstr>
      <vt:lpstr>Calibri Light</vt:lpstr>
      <vt:lpstr>Comic Sans MS</vt:lpstr>
      <vt:lpstr>UWTSD Holding Page</vt:lpstr>
      <vt:lpstr>UWTSD Title Page 1</vt:lpstr>
      <vt:lpstr>UWTSD Text 2</vt:lpstr>
      <vt:lpstr>UWTSD Logo Variations place image in Background</vt:lpstr>
      <vt:lpstr>PowerPoint Presentation</vt:lpstr>
      <vt:lpstr>PowerPoint Presentation</vt:lpstr>
      <vt:lpstr>Principles of the teaching approach for dyslexic learners</vt:lpstr>
      <vt:lpstr>Introduction</vt:lpstr>
      <vt:lpstr>It has been shown that early recognition and appropriate intervention can make a significant difference to the dyslexic learner.  </vt:lpstr>
      <vt:lpstr>1. The Difficulty   </vt:lpstr>
      <vt:lpstr> </vt:lpstr>
      <vt:lpstr>These deficits have implications for</vt:lpstr>
      <vt:lpstr>2. The Task</vt:lpstr>
      <vt:lpstr>Dyslexic learners have difficulty with : </vt:lpstr>
      <vt:lpstr>Consequently… </vt:lpstr>
      <vt:lpstr> Reading and writing are complex, information-processing tasks </vt:lpstr>
      <vt:lpstr>PowerPoint Presentation</vt:lpstr>
      <vt:lpstr>Students with dyslexia  may have poor vocabulary due to : </vt:lpstr>
      <vt:lpstr>A limited vocabulary means that students may not be able to ; </vt:lpstr>
      <vt:lpstr>BDA recommendations</vt:lpstr>
      <vt:lpstr>The teaching approach</vt:lpstr>
      <vt:lpstr>PowerPoint Presentation</vt:lpstr>
      <vt:lpstr>Schema theory</vt:lpstr>
      <vt:lpstr>PowerPoint Presentation</vt:lpstr>
      <vt:lpstr>PowerPoint Presentation</vt:lpstr>
      <vt:lpstr> Multi sensory teaching will use strengths to help develop weaker areas</vt:lpstr>
      <vt:lpstr>Since the Rose Review(2006) the use of synthetic phonics has been recommended for use with all beginner readers. </vt:lpstr>
      <vt:lpstr> Synthetic phonics </vt:lpstr>
      <vt:lpstr>Procedures for working with dyslexic learners </vt:lpstr>
      <vt:lpstr>PowerPoint Presentation</vt:lpstr>
      <vt:lpstr>Dictated Sentences</vt:lpstr>
      <vt:lpstr>Explore the ways your learner learns best – their learning style- and build on this </vt:lpstr>
      <vt:lpstr>Phonetic Cues</vt:lpstr>
      <vt:lpstr>Building self confidence</vt:lpstr>
      <vt:lpstr>General hints for teaching</vt:lpstr>
      <vt:lpstr>Key Ingredients</vt:lpstr>
      <vt:lpstr>success!!!!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Natasha Young</dc:creator>
  <cp:lastModifiedBy>Darren O'Connor</cp:lastModifiedBy>
  <cp:revision>22</cp:revision>
  <dcterms:created xsi:type="dcterms:W3CDTF">2024-09-09T10:46:02Z</dcterms:created>
  <dcterms:modified xsi:type="dcterms:W3CDTF">2026-08-17T14:35:21Z</dcterms:modified>
</cp:coreProperties>
</file>