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72" r:id="rId13"/>
    <p:sldId id="269"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13"/>
    <p:restoredTop sz="94675"/>
  </p:normalViewPr>
  <p:slideViewPr>
    <p:cSldViewPr snapToGrid="0" snapToObjects="1">
      <p:cViewPr varScale="1">
        <p:scale>
          <a:sx n="110" d="100"/>
          <a:sy n="110" d="100"/>
        </p:scale>
        <p:origin x="176" y="21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8D8248-B7F4-4BF0-85DB-22D96907060D}"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872AE3F-9503-40DD-99F4-0C0E5CF02660}">
      <dgm:prSet/>
      <dgm:spPr/>
      <dgm:t>
        <a:bodyPr/>
        <a:lstStyle/>
        <a:p>
          <a:pPr>
            <a:defRPr cap="all"/>
          </a:pPr>
          <a:r>
            <a:rPr lang="en-US"/>
            <a:t>The said business of opening a coffeehouse has a Sole Proprietorship business possession structure </a:t>
          </a:r>
        </a:p>
      </dgm:t>
    </dgm:pt>
    <dgm:pt modelId="{DF5D9292-D75F-4A26-90AF-8385B57532AA}" type="parTrans" cxnId="{5FDAA396-E348-43D5-8F9C-ADAA0447F093}">
      <dgm:prSet/>
      <dgm:spPr/>
      <dgm:t>
        <a:bodyPr/>
        <a:lstStyle/>
        <a:p>
          <a:endParaRPr lang="en-US"/>
        </a:p>
      </dgm:t>
    </dgm:pt>
    <dgm:pt modelId="{344E9C8D-652C-41AA-B808-ED43F3AECAF2}" type="sibTrans" cxnId="{5FDAA396-E348-43D5-8F9C-ADAA0447F093}">
      <dgm:prSet/>
      <dgm:spPr/>
      <dgm:t>
        <a:bodyPr/>
        <a:lstStyle/>
        <a:p>
          <a:endParaRPr lang="en-US"/>
        </a:p>
      </dgm:t>
    </dgm:pt>
    <dgm:pt modelId="{97808EB1-E37E-49DD-8B9B-EF8571AFE4F0}">
      <dgm:prSet/>
      <dgm:spPr/>
      <dgm:t>
        <a:bodyPr/>
        <a:lstStyle/>
        <a:p>
          <a:pPr>
            <a:defRPr cap="all"/>
          </a:pPr>
          <a:r>
            <a:rPr lang="en-US"/>
            <a:t>In this, the sole merchant of the said business would report the salary and misfortunes on the individual annual assessment form </a:t>
          </a:r>
        </a:p>
      </dgm:t>
    </dgm:pt>
    <dgm:pt modelId="{8E0C2A69-9EA4-42B9-AA1F-5D491AA7C9FF}" type="parTrans" cxnId="{1332AEC9-4354-4642-9736-55538FB313EB}">
      <dgm:prSet/>
      <dgm:spPr/>
      <dgm:t>
        <a:bodyPr/>
        <a:lstStyle/>
        <a:p>
          <a:endParaRPr lang="en-US"/>
        </a:p>
      </dgm:t>
    </dgm:pt>
    <dgm:pt modelId="{0A60CC5B-E9D3-4E71-A20C-D55A3F715762}" type="sibTrans" cxnId="{1332AEC9-4354-4642-9736-55538FB313EB}">
      <dgm:prSet/>
      <dgm:spPr/>
      <dgm:t>
        <a:bodyPr/>
        <a:lstStyle/>
        <a:p>
          <a:endParaRPr lang="en-US"/>
        </a:p>
      </dgm:t>
    </dgm:pt>
    <dgm:pt modelId="{6D00B745-DDDD-4701-9D40-939ACA34A1B2}">
      <dgm:prSet/>
      <dgm:spPr/>
      <dgm:t>
        <a:bodyPr/>
        <a:lstStyle/>
        <a:p>
          <a:pPr>
            <a:defRPr cap="all"/>
          </a:pPr>
          <a:r>
            <a:rPr lang="en-US"/>
            <a:t>Under lawful terms the sole ownership in indistinguishable from its proprietors (Ghezzi et al. 2015)</a:t>
          </a:r>
          <a:br>
            <a:rPr lang="en-US"/>
          </a:br>
          <a:endParaRPr lang="en-US"/>
        </a:p>
      </dgm:t>
    </dgm:pt>
    <dgm:pt modelId="{5B18EC8A-9576-413B-B043-003471CAF745}" type="parTrans" cxnId="{E8AD4B2E-623F-4F70-9A5B-37062848D88D}">
      <dgm:prSet/>
      <dgm:spPr/>
      <dgm:t>
        <a:bodyPr/>
        <a:lstStyle/>
        <a:p>
          <a:endParaRPr lang="en-US"/>
        </a:p>
      </dgm:t>
    </dgm:pt>
    <dgm:pt modelId="{C50768F6-1636-4542-A675-8165A1A0F0A7}" type="sibTrans" cxnId="{E8AD4B2E-623F-4F70-9A5B-37062848D88D}">
      <dgm:prSet/>
      <dgm:spPr/>
      <dgm:t>
        <a:bodyPr/>
        <a:lstStyle/>
        <a:p>
          <a:endParaRPr lang="en-US"/>
        </a:p>
      </dgm:t>
    </dgm:pt>
    <dgm:pt modelId="{E6037148-B9F9-4332-9CF1-95A5EBC0E74F}" type="pres">
      <dgm:prSet presAssocID="{E68D8248-B7F4-4BF0-85DB-22D96907060D}" presName="root" presStyleCnt="0">
        <dgm:presLayoutVars>
          <dgm:dir/>
          <dgm:resizeHandles val="exact"/>
        </dgm:presLayoutVars>
      </dgm:prSet>
      <dgm:spPr/>
    </dgm:pt>
    <dgm:pt modelId="{6FAD858B-3215-4953-BB39-832C3F5E8597}" type="pres">
      <dgm:prSet presAssocID="{3872AE3F-9503-40DD-99F4-0C0E5CF02660}" presName="compNode" presStyleCnt="0"/>
      <dgm:spPr/>
    </dgm:pt>
    <dgm:pt modelId="{A705944B-D3E8-4165-8662-79F5ECF97D83}" type="pres">
      <dgm:prSet presAssocID="{3872AE3F-9503-40DD-99F4-0C0E5CF02660}" presName="iconBgRect" presStyleLbl="bgShp" presStyleIdx="0" presStyleCnt="3"/>
      <dgm:spPr/>
    </dgm:pt>
    <dgm:pt modelId="{51FFAE27-7472-49F8-B771-02CCBC1FAEA5}" type="pres">
      <dgm:prSet presAssocID="{3872AE3F-9503-40DD-99F4-0C0E5CF0266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itcoin"/>
        </a:ext>
      </dgm:extLst>
    </dgm:pt>
    <dgm:pt modelId="{3473FE61-7568-4459-9619-084AB28F35DF}" type="pres">
      <dgm:prSet presAssocID="{3872AE3F-9503-40DD-99F4-0C0E5CF02660}" presName="spaceRect" presStyleCnt="0"/>
      <dgm:spPr/>
    </dgm:pt>
    <dgm:pt modelId="{4E0BA03F-6959-4FD0-8AA0-CF14B319455B}" type="pres">
      <dgm:prSet presAssocID="{3872AE3F-9503-40DD-99F4-0C0E5CF02660}" presName="textRect" presStyleLbl="revTx" presStyleIdx="0" presStyleCnt="3">
        <dgm:presLayoutVars>
          <dgm:chMax val="1"/>
          <dgm:chPref val="1"/>
        </dgm:presLayoutVars>
      </dgm:prSet>
      <dgm:spPr/>
    </dgm:pt>
    <dgm:pt modelId="{F9FFDD0C-22D1-4168-BED1-364F09DA5F3C}" type="pres">
      <dgm:prSet presAssocID="{344E9C8D-652C-41AA-B808-ED43F3AECAF2}" presName="sibTrans" presStyleCnt="0"/>
      <dgm:spPr/>
    </dgm:pt>
    <dgm:pt modelId="{E367DED6-AB09-44F5-A188-9BD40156832C}" type="pres">
      <dgm:prSet presAssocID="{97808EB1-E37E-49DD-8B9B-EF8571AFE4F0}" presName="compNode" presStyleCnt="0"/>
      <dgm:spPr/>
    </dgm:pt>
    <dgm:pt modelId="{555082DD-A112-4822-8FFE-7F5BF5104E04}" type="pres">
      <dgm:prSet presAssocID="{97808EB1-E37E-49DD-8B9B-EF8571AFE4F0}" presName="iconBgRect" presStyleLbl="bgShp" presStyleIdx="1" presStyleCnt="3"/>
      <dgm:spPr/>
    </dgm:pt>
    <dgm:pt modelId="{D3864A8D-4254-48E2-8B16-8722C8ADE53F}" type="pres">
      <dgm:prSet presAssocID="{97808EB1-E37E-49DD-8B9B-EF8571AFE4F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ble"/>
        </a:ext>
      </dgm:extLst>
    </dgm:pt>
    <dgm:pt modelId="{0530877D-6AD6-4C84-9079-5D8A8B537F2B}" type="pres">
      <dgm:prSet presAssocID="{97808EB1-E37E-49DD-8B9B-EF8571AFE4F0}" presName="spaceRect" presStyleCnt="0"/>
      <dgm:spPr/>
    </dgm:pt>
    <dgm:pt modelId="{67924E42-03DE-49F5-97F3-34B0E8451262}" type="pres">
      <dgm:prSet presAssocID="{97808EB1-E37E-49DD-8B9B-EF8571AFE4F0}" presName="textRect" presStyleLbl="revTx" presStyleIdx="1" presStyleCnt="3">
        <dgm:presLayoutVars>
          <dgm:chMax val="1"/>
          <dgm:chPref val="1"/>
        </dgm:presLayoutVars>
      </dgm:prSet>
      <dgm:spPr/>
    </dgm:pt>
    <dgm:pt modelId="{FE2EF3C3-6F10-4B19-9EE3-05C2CAB2D391}" type="pres">
      <dgm:prSet presAssocID="{0A60CC5B-E9D3-4E71-A20C-D55A3F715762}" presName="sibTrans" presStyleCnt="0"/>
      <dgm:spPr/>
    </dgm:pt>
    <dgm:pt modelId="{8BA38D18-385D-43E3-8AD7-D4DF5150AD15}" type="pres">
      <dgm:prSet presAssocID="{6D00B745-DDDD-4701-9D40-939ACA34A1B2}" presName="compNode" presStyleCnt="0"/>
      <dgm:spPr/>
    </dgm:pt>
    <dgm:pt modelId="{0F38B5C1-00B3-4315-8CF2-5B57FACA64BB}" type="pres">
      <dgm:prSet presAssocID="{6D00B745-DDDD-4701-9D40-939ACA34A1B2}" presName="iconBgRect" presStyleLbl="bgShp" presStyleIdx="2" presStyleCnt="3"/>
      <dgm:spPr/>
    </dgm:pt>
    <dgm:pt modelId="{22A5EF21-7B45-4730-B374-37491ADDA246}" type="pres">
      <dgm:prSet presAssocID="{6D00B745-DDDD-4701-9D40-939ACA34A1B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C75978B6-1F73-4E31-8126-2B5A4AC93797}" type="pres">
      <dgm:prSet presAssocID="{6D00B745-DDDD-4701-9D40-939ACA34A1B2}" presName="spaceRect" presStyleCnt="0"/>
      <dgm:spPr/>
    </dgm:pt>
    <dgm:pt modelId="{F5D24A04-8D4A-44ED-98BC-7FD54FF66C1B}" type="pres">
      <dgm:prSet presAssocID="{6D00B745-DDDD-4701-9D40-939ACA34A1B2}" presName="textRect" presStyleLbl="revTx" presStyleIdx="2" presStyleCnt="3">
        <dgm:presLayoutVars>
          <dgm:chMax val="1"/>
          <dgm:chPref val="1"/>
        </dgm:presLayoutVars>
      </dgm:prSet>
      <dgm:spPr/>
    </dgm:pt>
  </dgm:ptLst>
  <dgm:cxnLst>
    <dgm:cxn modelId="{E8AD4B2E-623F-4F70-9A5B-37062848D88D}" srcId="{E68D8248-B7F4-4BF0-85DB-22D96907060D}" destId="{6D00B745-DDDD-4701-9D40-939ACA34A1B2}" srcOrd="2" destOrd="0" parTransId="{5B18EC8A-9576-413B-B043-003471CAF745}" sibTransId="{C50768F6-1636-4542-A675-8165A1A0F0A7}"/>
    <dgm:cxn modelId="{F501842F-726E-415C-B0C4-9E727848E7A6}" type="presOf" srcId="{6D00B745-DDDD-4701-9D40-939ACA34A1B2}" destId="{F5D24A04-8D4A-44ED-98BC-7FD54FF66C1B}" srcOrd="0" destOrd="0" presId="urn:microsoft.com/office/officeart/2018/5/layout/IconCircleLabelList"/>
    <dgm:cxn modelId="{8A3D2B31-CCA5-40C0-B7CC-D2224C69E604}" type="presOf" srcId="{97808EB1-E37E-49DD-8B9B-EF8571AFE4F0}" destId="{67924E42-03DE-49F5-97F3-34B0E8451262}" srcOrd="0" destOrd="0" presId="urn:microsoft.com/office/officeart/2018/5/layout/IconCircleLabelList"/>
    <dgm:cxn modelId="{5FDAA396-E348-43D5-8F9C-ADAA0447F093}" srcId="{E68D8248-B7F4-4BF0-85DB-22D96907060D}" destId="{3872AE3F-9503-40DD-99F4-0C0E5CF02660}" srcOrd="0" destOrd="0" parTransId="{DF5D9292-D75F-4A26-90AF-8385B57532AA}" sibTransId="{344E9C8D-652C-41AA-B808-ED43F3AECAF2}"/>
    <dgm:cxn modelId="{A28385A4-1188-4BF5-860F-E81165FA89F5}" type="presOf" srcId="{E68D8248-B7F4-4BF0-85DB-22D96907060D}" destId="{E6037148-B9F9-4332-9CF1-95A5EBC0E74F}" srcOrd="0" destOrd="0" presId="urn:microsoft.com/office/officeart/2018/5/layout/IconCircleLabelList"/>
    <dgm:cxn modelId="{7ED171B4-B295-4B0B-AA9C-3E437EA1CE1C}" type="presOf" srcId="{3872AE3F-9503-40DD-99F4-0C0E5CF02660}" destId="{4E0BA03F-6959-4FD0-8AA0-CF14B319455B}" srcOrd="0" destOrd="0" presId="urn:microsoft.com/office/officeart/2018/5/layout/IconCircleLabelList"/>
    <dgm:cxn modelId="{1332AEC9-4354-4642-9736-55538FB313EB}" srcId="{E68D8248-B7F4-4BF0-85DB-22D96907060D}" destId="{97808EB1-E37E-49DD-8B9B-EF8571AFE4F0}" srcOrd="1" destOrd="0" parTransId="{8E0C2A69-9EA4-42B9-AA1F-5D491AA7C9FF}" sibTransId="{0A60CC5B-E9D3-4E71-A20C-D55A3F715762}"/>
    <dgm:cxn modelId="{AE9561FD-C951-4BD0-9CBD-FC60127E2ECE}" type="presParOf" srcId="{E6037148-B9F9-4332-9CF1-95A5EBC0E74F}" destId="{6FAD858B-3215-4953-BB39-832C3F5E8597}" srcOrd="0" destOrd="0" presId="urn:microsoft.com/office/officeart/2018/5/layout/IconCircleLabelList"/>
    <dgm:cxn modelId="{AE82FE65-A46A-4FDD-A636-0290503BDE3D}" type="presParOf" srcId="{6FAD858B-3215-4953-BB39-832C3F5E8597}" destId="{A705944B-D3E8-4165-8662-79F5ECF97D83}" srcOrd="0" destOrd="0" presId="urn:microsoft.com/office/officeart/2018/5/layout/IconCircleLabelList"/>
    <dgm:cxn modelId="{5309F9AC-544D-4ABA-948B-D595EB9A9E78}" type="presParOf" srcId="{6FAD858B-3215-4953-BB39-832C3F5E8597}" destId="{51FFAE27-7472-49F8-B771-02CCBC1FAEA5}" srcOrd="1" destOrd="0" presId="urn:microsoft.com/office/officeart/2018/5/layout/IconCircleLabelList"/>
    <dgm:cxn modelId="{1EFE32F9-23A9-4ED4-B6B8-1814D14EB44C}" type="presParOf" srcId="{6FAD858B-3215-4953-BB39-832C3F5E8597}" destId="{3473FE61-7568-4459-9619-084AB28F35DF}" srcOrd="2" destOrd="0" presId="urn:microsoft.com/office/officeart/2018/5/layout/IconCircleLabelList"/>
    <dgm:cxn modelId="{B2140178-B764-4AE1-B973-714FFE766EC1}" type="presParOf" srcId="{6FAD858B-3215-4953-BB39-832C3F5E8597}" destId="{4E0BA03F-6959-4FD0-8AA0-CF14B319455B}" srcOrd="3" destOrd="0" presId="urn:microsoft.com/office/officeart/2018/5/layout/IconCircleLabelList"/>
    <dgm:cxn modelId="{2486DF25-5132-4D7F-AB44-228B1C15C0B2}" type="presParOf" srcId="{E6037148-B9F9-4332-9CF1-95A5EBC0E74F}" destId="{F9FFDD0C-22D1-4168-BED1-364F09DA5F3C}" srcOrd="1" destOrd="0" presId="urn:microsoft.com/office/officeart/2018/5/layout/IconCircleLabelList"/>
    <dgm:cxn modelId="{F641BC66-1CF2-4E89-9270-9340DBD173FE}" type="presParOf" srcId="{E6037148-B9F9-4332-9CF1-95A5EBC0E74F}" destId="{E367DED6-AB09-44F5-A188-9BD40156832C}" srcOrd="2" destOrd="0" presId="urn:microsoft.com/office/officeart/2018/5/layout/IconCircleLabelList"/>
    <dgm:cxn modelId="{DEAACF8A-31E4-4993-88B7-E0DEAE6F5FC9}" type="presParOf" srcId="{E367DED6-AB09-44F5-A188-9BD40156832C}" destId="{555082DD-A112-4822-8FFE-7F5BF5104E04}" srcOrd="0" destOrd="0" presId="urn:microsoft.com/office/officeart/2018/5/layout/IconCircleLabelList"/>
    <dgm:cxn modelId="{BE401D20-9C85-47E1-BB44-69BF465F46D3}" type="presParOf" srcId="{E367DED6-AB09-44F5-A188-9BD40156832C}" destId="{D3864A8D-4254-48E2-8B16-8722C8ADE53F}" srcOrd="1" destOrd="0" presId="urn:microsoft.com/office/officeart/2018/5/layout/IconCircleLabelList"/>
    <dgm:cxn modelId="{0C2B36AD-C296-41BF-9AD7-9F614A423647}" type="presParOf" srcId="{E367DED6-AB09-44F5-A188-9BD40156832C}" destId="{0530877D-6AD6-4C84-9079-5D8A8B537F2B}" srcOrd="2" destOrd="0" presId="urn:microsoft.com/office/officeart/2018/5/layout/IconCircleLabelList"/>
    <dgm:cxn modelId="{38873A28-19FC-4150-B639-9022F4608735}" type="presParOf" srcId="{E367DED6-AB09-44F5-A188-9BD40156832C}" destId="{67924E42-03DE-49F5-97F3-34B0E8451262}" srcOrd="3" destOrd="0" presId="urn:microsoft.com/office/officeart/2018/5/layout/IconCircleLabelList"/>
    <dgm:cxn modelId="{C9173BBC-8F0A-4BC6-BCCB-14274B33ECCC}" type="presParOf" srcId="{E6037148-B9F9-4332-9CF1-95A5EBC0E74F}" destId="{FE2EF3C3-6F10-4B19-9EE3-05C2CAB2D391}" srcOrd="3" destOrd="0" presId="urn:microsoft.com/office/officeart/2018/5/layout/IconCircleLabelList"/>
    <dgm:cxn modelId="{228098A9-DA17-4D9C-AD1F-242462C2AD41}" type="presParOf" srcId="{E6037148-B9F9-4332-9CF1-95A5EBC0E74F}" destId="{8BA38D18-385D-43E3-8AD7-D4DF5150AD15}" srcOrd="4" destOrd="0" presId="urn:microsoft.com/office/officeart/2018/5/layout/IconCircleLabelList"/>
    <dgm:cxn modelId="{CF04175A-5C4B-4865-AC14-09E290D3E64D}" type="presParOf" srcId="{8BA38D18-385D-43E3-8AD7-D4DF5150AD15}" destId="{0F38B5C1-00B3-4315-8CF2-5B57FACA64BB}" srcOrd="0" destOrd="0" presId="urn:microsoft.com/office/officeart/2018/5/layout/IconCircleLabelList"/>
    <dgm:cxn modelId="{98C97A16-96CB-4A55-865D-0D0F1F5141C3}" type="presParOf" srcId="{8BA38D18-385D-43E3-8AD7-D4DF5150AD15}" destId="{22A5EF21-7B45-4730-B374-37491ADDA246}" srcOrd="1" destOrd="0" presId="urn:microsoft.com/office/officeart/2018/5/layout/IconCircleLabelList"/>
    <dgm:cxn modelId="{4F2305CC-CA1E-4D1B-9C06-A29789D37547}" type="presParOf" srcId="{8BA38D18-385D-43E3-8AD7-D4DF5150AD15}" destId="{C75978B6-1F73-4E31-8126-2B5A4AC93797}" srcOrd="2" destOrd="0" presId="urn:microsoft.com/office/officeart/2018/5/layout/IconCircleLabelList"/>
    <dgm:cxn modelId="{F646F90D-5D41-4CE0-95F8-790112285002}" type="presParOf" srcId="{8BA38D18-385D-43E3-8AD7-D4DF5150AD15}" destId="{F5D24A04-8D4A-44ED-98BC-7FD54FF66C1B}"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05944B-D3E8-4165-8662-79F5ECF97D83}">
      <dsp:nvSpPr>
        <dsp:cNvPr id="0" name=""/>
        <dsp:cNvSpPr/>
      </dsp:nvSpPr>
      <dsp:spPr>
        <a:xfrm>
          <a:off x="1226800" y="21375"/>
          <a:ext cx="1303875" cy="130387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FFAE27-7472-49F8-B771-02CCBC1FAEA5}">
      <dsp:nvSpPr>
        <dsp:cNvPr id="0" name=""/>
        <dsp:cNvSpPr/>
      </dsp:nvSpPr>
      <dsp:spPr>
        <a:xfrm>
          <a:off x="1504675" y="299250"/>
          <a:ext cx="748125" cy="74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0BA03F-6959-4FD0-8AA0-CF14B319455B}">
      <dsp:nvSpPr>
        <dsp:cNvPr id="0" name=""/>
        <dsp:cNvSpPr/>
      </dsp:nvSpPr>
      <dsp:spPr>
        <a:xfrm>
          <a:off x="809987" y="1731375"/>
          <a:ext cx="213750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The said business of opening a coffeehouse has a Sole Proprietorship business possession structure </a:t>
          </a:r>
        </a:p>
      </dsp:txBody>
      <dsp:txXfrm>
        <a:off x="809987" y="1731375"/>
        <a:ext cx="2137500" cy="787500"/>
      </dsp:txXfrm>
    </dsp:sp>
    <dsp:sp modelId="{555082DD-A112-4822-8FFE-7F5BF5104E04}">
      <dsp:nvSpPr>
        <dsp:cNvPr id="0" name=""/>
        <dsp:cNvSpPr/>
      </dsp:nvSpPr>
      <dsp:spPr>
        <a:xfrm>
          <a:off x="3738362" y="21375"/>
          <a:ext cx="1303875" cy="130387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864A8D-4254-48E2-8B16-8722C8ADE53F}">
      <dsp:nvSpPr>
        <dsp:cNvPr id="0" name=""/>
        <dsp:cNvSpPr/>
      </dsp:nvSpPr>
      <dsp:spPr>
        <a:xfrm>
          <a:off x="4016237" y="299250"/>
          <a:ext cx="748125" cy="74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924E42-03DE-49F5-97F3-34B0E8451262}">
      <dsp:nvSpPr>
        <dsp:cNvPr id="0" name=""/>
        <dsp:cNvSpPr/>
      </dsp:nvSpPr>
      <dsp:spPr>
        <a:xfrm>
          <a:off x="3321550" y="1731375"/>
          <a:ext cx="213750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In this, the sole merchant of the said business would report the salary and misfortunes on the individual annual assessment form </a:t>
          </a:r>
        </a:p>
      </dsp:txBody>
      <dsp:txXfrm>
        <a:off x="3321550" y="1731375"/>
        <a:ext cx="2137500" cy="787500"/>
      </dsp:txXfrm>
    </dsp:sp>
    <dsp:sp modelId="{0F38B5C1-00B3-4315-8CF2-5B57FACA64BB}">
      <dsp:nvSpPr>
        <dsp:cNvPr id="0" name=""/>
        <dsp:cNvSpPr/>
      </dsp:nvSpPr>
      <dsp:spPr>
        <a:xfrm>
          <a:off x="2482581" y="3053250"/>
          <a:ext cx="1303875" cy="130387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A5EF21-7B45-4730-B374-37491ADDA246}">
      <dsp:nvSpPr>
        <dsp:cNvPr id="0" name=""/>
        <dsp:cNvSpPr/>
      </dsp:nvSpPr>
      <dsp:spPr>
        <a:xfrm>
          <a:off x="2760456" y="3331125"/>
          <a:ext cx="748125" cy="74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D24A04-8D4A-44ED-98BC-7FD54FF66C1B}">
      <dsp:nvSpPr>
        <dsp:cNvPr id="0" name=""/>
        <dsp:cNvSpPr/>
      </dsp:nvSpPr>
      <dsp:spPr>
        <a:xfrm>
          <a:off x="2065769" y="4763250"/>
          <a:ext cx="213750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Under lawful terms the sole ownership in indistinguishable from its proprietors (Ghezzi et al. 2015)</a:t>
          </a:r>
          <a:br>
            <a:rPr lang="en-US" sz="1100" kern="1200"/>
          </a:br>
          <a:endParaRPr lang="en-US" sz="1100" kern="1200"/>
        </a:p>
      </dsp:txBody>
      <dsp:txXfrm>
        <a:off x="2065769" y="4763250"/>
        <a:ext cx="2137500" cy="7875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89EA7-3202-6842-B921-69240C29027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67F9B4E-2CEE-414E-9DE2-587A3108F0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A28D3CC-BCE4-7A42-A994-C69239694A51}"/>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5" name="Footer Placeholder 4">
            <a:extLst>
              <a:ext uri="{FF2B5EF4-FFF2-40B4-BE49-F238E27FC236}">
                <a16:creationId xmlns:a16="http://schemas.microsoft.com/office/drawing/2014/main" id="{5B9A8343-7EE3-794E-903C-BF898B2E84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C3F353-4BE5-4D47-92AA-05EF21277425}"/>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2092849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656D5-16B1-9F49-B92B-2A76E52B424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4A43F69-EB2B-4249-B816-A15682A0B0D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F11705A-3F3A-1943-AC52-4F3A87DEE814}"/>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5" name="Footer Placeholder 4">
            <a:extLst>
              <a:ext uri="{FF2B5EF4-FFF2-40B4-BE49-F238E27FC236}">
                <a16:creationId xmlns:a16="http://schemas.microsoft.com/office/drawing/2014/main" id="{C5D1368D-C817-DF4A-9449-251AFB8C4F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C15354-5A60-7A47-95CF-C854E06F9283}"/>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625230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A03A4-405E-ED49-83F9-2E590279442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C1789F8-8374-BD44-8F4B-71D768E9ED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CA3520B-B00F-614D-9C4D-890347B08EE6}"/>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5" name="Footer Placeholder 4">
            <a:extLst>
              <a:ext uri="{FF2B5EF4-FFF2-40B4-BE49-F238E27FC236}">
                <a16:creationId xmlns:a16="http://schemas.microsoft.com/office/drawing/2014/main" id="{28886BBB-FA01-2142-9632-8F8316A125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704178-4E39-2546-B31B-94F72CBB8004}"/>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713462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00795-C7D9-5646-9B37-08B512E0F52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213C153-E918-FF42-8058-4E358C940DD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5E587B4-6967-AB4F-99C6-F8F2E447880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EE00E45-D833-7748-966A-536FC9FE70E9}"/>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6" name="Footer Placeholder 5">
            <a:extLst>
              <a:ext uri="{FF2B5EF4-FFF2-40B4-BE49-F238E27FC236}">
                <a16:creationId xmlns:a16="http://schemas.microsoft.com/office/drawing/2014/main" id="{0E2AAA35-332B-3A4E-BFA2-CA8F826B43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B8A309-F2EA-7342-8790-EE876EFC2B4C}"/>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2118669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84A91-335F-BE40-A02A-54E1D3C893C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FC9C01B-ED38-764F-839B-D0CC82E330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386336C-E8AD-A84F-9347-4A1DEAFEA41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89E39DC-2BBC-8E4B-8FAB-DDAA057139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2231EF2-687A-5845-A7FA-00B7543C13E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E2C1B16-B644-1941-9F64-002599AE4EDF}"/>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8" name="Footer Placeholder 7">
            <a:extLst>
              <a:ext uri="{FF2B5EF4-FFF2-40B4-BE49-F238E27FC236}">
                <a16:creationId xmlns:a16="http://schemas.microsoft.com/office/drawing/2014/main" id="{2BDD1599-3820-3047-B9B1-DBF70847C6D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A90688A-CD7A-8B4A-8F07-84DCBF49B21E}"/>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2963433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85517-6809-A849-BC07-E217FA3724D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A5AEC2D-4708-734E-B253-27E2E4B98208}"/>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4" name="Footer Placeholder 3">
            <a:extLst>
              <a:ext uri="{FF2B5EF4-FFF2-40B4-BE49-F238E27FC236}">
                <a16:creationId xmlns:a16="http://schemas.microsoft.com/office/drawing/2014/main" id="{54972A61-8C0D-5142-A667-B46516083C1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9CFB1F5-27D6-F645-9098-1B49C6EE3735}"/>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2619663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EA932-D120-7B48-86B3-CCAE7295E822}"/>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3" name="Footer Placeholder 2">
            <a:extLst>
              <a:ext uri="{FF2B5EF4-FFF2-40B4-BE49-F238E27FC236}">
                <a16:creationId xmlns:a16="http://schemas.microsoft.com/office/drawing/2014/main" id="{E67D1FE3-AC43-034D-9B7F-D781C78571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F0729A1-1671-4B45-B130-28D137093667}"/>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1933314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EEAD0-7D17-0541-A55A-AC76A0AFF32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1752C74-BEC4-1C4E-89D0-504BA218DC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1FC763-EA58-0342-B54F-8400BC0D08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6769063-F388-744A-8C3F-F1326C704244}"/>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6" name="Footer Placeholder 5">
            <a:extLst>
              <a:ext uri="{FF2B5EF4-FFF2-40B4-BE49-F238E27FC236}">
                <a16:creationId xmlns:a16="http://schemas.microsoft.com/office/drawing/2014/main" id="{C1BF1639-F7E5-AE4A-9B2C-040CA7EE2D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EE1C8C-BE3B-E943-BCA2-6B0D21C9C3F2}"/>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1841499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22244-09BC-5D43-ACF5-A12684F49FA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E3859EE-EBE7-DA4B-A089-207D7D7EA4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8A31DD9-FE70-934F-8092-52599FED5A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C5809E-9D67-A549-9E1B-D032923DE0A6}"/>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6" name="Footer Placeholder 5">
            <a:extLst>
              <a:ext uri="{FF2B5EF4-FFF2-40B4-BE49-F238E27FC236}">
                <a16:creationId xmlns:a16="http://schemas.microsoft.com/office/drawing/2014/main" id="{99EC1BAC-3457-7D49-83E4-3723B29249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218465-90F0-2941-9591-888BA7917A87}"/>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1375901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E54DA-252E-B245-8798-551CFB6826D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8E08409-2AF6-3D4C-94FC-24C681F7F71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D2FCB4-897A-384C-8B95-B777EA1D4725}"/>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5" name="Footer Placeholder 4">
            <a:extLst>
              <a:ext uri="{FF2B5EF4-FFF2-40B4-BE49-F238E27FC236}">
                <a16:creationId xmlns:a16="http://schemas.microsoft.com/office/drawing/2014/main" id="{4C68B339-FE23-5543-918E-D0E58A1660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10A0C-D8F6-5A4B-84D1-FB4BC2E5F362}"/>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3066801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96C80C7-FDE4-2448-A6A6-0C29AAF25CF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52358AA-07EC-CB4E-B430-5DB9D8955F2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458665-FDAD-BE41-AE2C-C6E9A506C38A}"/>
              </a:ext>
            </a:extLst>
          </p:cNvPr>
          <p:cNvSpPr>
            <a:spLocks noGrp="1"/>
          </p:cNvSpPr>
          <p:nvPr>
            <p:ph type="dt" sz="half" idx="10"/>
          </p:nvPr>
        </p:nvSpPr>
        <p:spPr/>
        <p:txBody>
          <a:bodyPr/>
          <a:lstStyle/>
          <a:p>
            <a:fld id="{A76A378B-1561-184D-9F6F-416E976C9162}" type="datetimeFigureOut">
              <a:rPr lang="en-US" smtClean="0"/>
              <a:t>5/28/20</a:t>
            </a:fld>
            <a:endParaRPr lang="en-US"/>
          </a:p>
        </p:txBody>
      </p:sp>
      <p:sp>
        <p:nvSpPr>
          <p:cNvPr id="5" name="Footer Placeholder 4">
            <a:extLst>
              <a:ext uri="{FF2B5EF4-FFF2-40B4-BE49-F238E27FC236}">
                <a16:creationId xmlns:a16="http://schemas.microsoft.com/office/drawing/2014/main" id="{4BC071C7-F525-964F-867A-45E02FD69D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92E56D-9BEA-E54D-B7A8-0E55410FF08C}"/>
              </a:ext>
            </a:extLst>
          </p:cNvPr>
          <p:cNvSpPr>
            <a:spLocks noGrp="1"/>
          </p:cNvSpPr>
          <p:nvPr>
            <p:ph type="sldNum" sz="quarter" idx="12"/>
          </p:nvPr>
        </p:nvSpPr>
        <p:spPr/>
        <p:txBody>
          <a:bodyPr/>
          <a:lstStyle/>
          <a:p>
            <a:fld id="{ED3DF1C7-71B3-C845-ABCC-726E06D237F8}" type="slidenum">
              <a:rPr lang="en-US" smtClean="0"/>
              <a:t>‹#›</a:t>
            </a:fld>
            <a:endParaRPr lang="en-US"/>
          </a:p>
        </p:txBody>
      </p:sp>
    </p:spTree>
    <p:extLst>
      <p:ext uri="{BB962C8B-B14F-4D97-AF65-F5344CB8AC3E}">
        <p14:creationId xmlns:p14="http://schemas.microsoft.com/office/powerpoint/2010/main" val="3861198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8D974F-66CA-0F4D-A9D7-6FAF68389A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73AC579-628A-D147-9CB2-5A53B2A9DD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35B0878-00A4-A543-BF66-BB5225989B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6A378B-1561-184D-9F6F-416E976C9162}" type="datetimeFigureOut">
              <a:rPr lang="en-US" smtClean="0"/>
              <a:t>5/28/20</a:t>
            </a:fld>
            <a:endParaRPr lang="en-US"/>
          </a:p>
        </p:txBody>
      </p:sp>
      <p:sp>
        <p:nvSpPr>
          <p:cNvPr id="5" name="Footer Placeholder 4">
            <a:extLst>
              <a:ext uri="{FF2B5EF4-FFF2-40B4-BE49-F238E27FC236}">
                <a16:creationId xmlns:a16="http://schemas.microsoft.com/office/drawing/2014/main" id="{AC65A8E5-0C37-3341-851F-DFE62EEA5A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CAFA5E8-131B-AE44-B74F-6B1C0A36B8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3DF1C7-71B3-C845-ABCC-726E06D237F8}" type="slidenum">
              <a:rPr lang="en-US" smtClean="0"/>
              <a:t>‹#›</a:t>
            </a:fld>
            <a:endParaRPr lang="en-US"/>
          </a:p>
        </p:txBody>
      </p:sp>
    </p:spTree>
    <p:extLst>
      <p:ext uri="{BB962C8B-B14F-4D97-AF65-F5344CB8AC3E}">
        <p14:creationId xmlns:p14="http://schemas.microsoft.com/office/powerpoint/2010/main" val="3613794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6473A-36E6-F94D-9B3F-7B2E569A28D6}"/>
              </a:ext>
            </a:extLst>
          </p:cNvPr>
          <p:cNvSpPr>
            <a:spLocks noGrp="1"/>
          </p:cNvSpPr>
          <p:nvPr>
            <p:ph type="ctrTitle"/>
          </p:nvPr>
        </p:nvSpPr>
        <p:spPr/>
        <p:txBody>
          <a:bodyPr>
            <a:normAutofit/>
          </a:bodyPr>
          <a:lstStyle/>
          <a:p>
            <a:r>
              <a:rPr lang="en-US" sz="4000" b="1" dirty="0">
                <a:latin typeface="Abadi MT Condensed Light" panose="020B0306030101010103" pitchFamily="34" charset="77"/>
              </a:rPr>
              <a:t>Business Plan Presentation</a:t>
            </a:r>
            <a:br>
              <a:rPr lang="en-US" sz="4000" b="1" dirty="0">
                <a:latin typeface="Abadi MT Condensed Light" panose="020B0306030101010103" pitchFamily="34" charset="77"/>
              </a:rPr>
            </a:br>
            <a:r>
              <a:rPr lang="en-US" sz="4000" b="1" dirty="0">
                <a:latin typeface="Abadi MT Condensed Light" panose="020B0306030101010103" pitchFamily="34" charset="77"/>
              </a:rPr>
              <a:t>University of Wales Trinity Saint David </a:t>
            </a:r>
            <a:br>
              <a:rPr lang="en-US" dirty="0"/>
            </a:br>
            <a:endParaRPr lang="en-US" dirty="0"/>
          </a:p>
        </p:txBody>
      </p:sp>
      <p:sp>
        <p:nvSpPr>
          <p:cNvPr id="3" name="Subtitle 2">
            <a:extLst>
              <a:ext uri="{FF2B5EF4-FFF2-40B4-BE49-F238E27FC236}">
                <a16:creationId xmlns:a16="http://schemas.microsoft.com/office/drawing/2014/main" id="{73FEE058-ABC6-D84B-ADE0-83579BB657B9}"/>
              </a:ext>
            </a:extLst>
          </p:cNvPr>
          <p:cNvSpPr>
            <a:spLocks noGrp="1"/>
          </p:cNvSpPr>
          <p:nvPr>
            <p:ph type="subTitle" idx="1"/>
          </p:nvPr>
        </p:nvSpPr>
        <p:spPr>
          <a:xfrm>
            <a:off x="1524000" y="2682082"/>
            <a:ext cx="9144000" cy="746918"/>
          </a:xfrm>
        </p:spPr>
        <p:txBody>
          <a:bodyPr>
            <a:normAutofit lnSpcReduction="10000"/>
          </a:bodyPr>
          <a:lstStyle/>
          <a:p>
            <a:pPr>
              <a:lnSpc>
                <a:spcPct val="100000"/>
              </a:lnSpc>
            </a:pPr>
            <a:r>
              <a:rPr lang="en-US" sz="1800" dirty="0"/>
              <a:t>Student Number-1705003 </a:t>
            </a:r>
          </a:p>
          <a:p>
            <a:pPr>
              <a:lnSpc>
                <a:spcPct val="100000"/>
              </a:lnSpc>
            </a:pPr>
            <a:r>
              <a:rPr lang="en-US" sz="1800" dirty="0"/>
              <a:t>Student Name- Abdur Rob</a:t>
            </a:r>
          </a:p>
          <a:p>
            <a:endParaRPr lang="en-US" sz="1800" dirty="0"/>
          </a:p>
        </p:txBody>
      </p:sp>
      <p:pic>
        <p:nvPicPr>
          <p:cNvPr id="5" name="Picture 4">
            <a:extLst>
              <a:ext uri="{FF2B5EF4-FFF2-40B4-BE49-F238E27FC236}">
                <a16:creationId xmlns:a16="http://schemas.microsoft.com/office/drawing/2014/main" id="{68C36B86-EC8D-5D47-8F13-1E81807FBDFA}"/>
              </a:ext>
            </a:extLst>
          </p:cNvPr>
          <p:cNvPicPr>
            <a:picLocks noChangeAspect="1"/>
          </p:cNvPicPr>
          <p:nvPr/>
        </p:nvPicPr>
        <p:blipFill>
          <a:blip r:embed="rId2"/>
          <a:stretch>
            <a:fillRect/>
          </a:stretch>
        </p:blipFill>
        <p:spPr>
          <a:xfrm>
            <a:off x="576052" y="3509963"/>
            <a:ext cx="3498814" cy="2630891"/>
          </a:xfrm>
          <a:prstGeom prst="rect">
            <a:avLst/>
          </a:prstGeom>
        </p:spPr>
      </p:pic>
      <p:pic>
        <p:nvPicPr>
          <p:cNvPr id="6" name="Picture 5">
            <a:extLst>
              <a:ext uri="{FF2B5EF4-FFF2-40B4-BE49-F238E27FC236}">
                <a16:creationId xmlns:a16="http://schemas.microsoft.com/office/drawing/2014/main" id="{5F0907F1-365D-5B4D-863A-1079318E171E}"/>
              </a:ext>
            </a:extLst>
          </p:cNvPr>
          <p:cNvPicPr>
            <a:picLocks noChangeAspect="1"/>
          </p:cNvPicPr>
          <p:nvPr/>
        </p:nvPicPr>
        <p:blipFill rotWithShape="1">
          <a:blip r:embed="rId3"/>
          <a:srcRect r="25647"/>
          <a:stretch/>
        </p:blipFill>
        <p:spPr>
          <a:xfrm>
            <a:off x="8117136" y="3507809"/>
            <a:ext cx="3498814" cy="2635200"/>
          </a:xfrm>
          <a:prstGeom prst="rect">
            <a:avLst/>
          </a:prstGeom>
        </p:spPr>
      </p:pic>
    </p:spTree>
    <p:extLst>
      <p:ext uri="{BB962C8B-B14F-4D97-AF65-F5344CB8AC3E}">
        <p14:creationId xmlns:p14="http://schemas.microsoft.com/office/powerpoint/2010/main" val="4145977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DF1AE6-148E-434E-AFB0-3CBAFCE26E71}"/>
              </a:ext>
            </a:extLst>
          </p:cNvPr>
          <p:cNvSpPr>
            <a:spLocks noGrp="1"/>
          </p:cNvSpPr>
          <p:nvPr>
            <p:ph type="title"/>
          </p:nvPr>
        </p:nvSpPr>
        <p:spPr>
          <a:xfrm>
            <a:off x="808638" y="386930"/>
            <a:ext cx="9236700" cy="1188950"/>
          </a:xfrm>
        </p:spPr>
        <p:txBody>
          <a:bodyPr anchor="b">
            <a:normAutofit/>
          </a:bodyPr>
          <a:lstStyle/>
          <a:p>
            <a:r>
              <a:rPr lang="en" sz="5400" b="1">
                <a:latin typeface="Calibri"/>
                <a:ea typeface="Calibri"/>
                <a:cs typeface="Calibri"/>
                <a:sym typeface="Calibri"/>
              </a:rPr>
              <a:t>Introduction</a:t>
            </a:r>
            <a:endParaRPr lang="en-US"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748801B-7F72-9441-9B73-EB5186B1AFED}"/>
              </a:ext>
            </a:extLst>
          </p:cNvPr>
          <p:cNvSpPr>
            <a:spLocks noGrp="1"/>
          </p:cNvSpPr>
          <p:nvPr>
            <p:ph idx="1"/>
          </p:nvPr>
        </p:nvSpPr>
        <p:spPr>
          <a:xfrm>
            <a:off x="793660" y="2599509"/>
            <a:ext cx="10143668" cy="3435531"/>
          </a:xfrm>
        </p:spPr>
        <p:txBody>
          <a:bodyPr anchor="ctr">
            <a:normAutofit/>
          </a:bodyPr>
          <a:lstStyle/>
          <a:p>
            <a:pPr marL="0" indent="0">
              <a:buNone/>
            </a:pPr>
            <a:r>
              <a:rPr lang="en-US" sz="2400"/>
              <a:t>My aim is to create a Coffee shop which on High Street which is in Swansea. We hopefully wish to compete against the biggest rivals in this industry, Starbucks as they now make the most income for the coffee industry in Swansea. If you didn’t know the food service industry is one of the highest income grossing industries out there. This gives us a scope of opportunity for my coffee shop to grow. In this presentation I will be mentioning some of my Aims and Objectives, Product Description, Physical Resources and I will give you a Cost Breakdown Structure etc.  </a:t>
            </a:r>
          </a:p>
        </p:txBody>
      </p:sp>
    </p:spTree>
    <p:extLst>
      <p:ext uri="{BB962C8B-B14F-4D97-AF65-F5344CB8AC3E}">
        <p14:creationId xmlns:p14="http://schemas.microsoft.com/office/powerpoint/2010/main" val="2345616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8E89D5E-1885-4160-AC77-CC471DD1D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EC122F-31E0-1A49-BFCC-A7038F901EB7}"/>
              </a:ext>
            </a:extLst>
          </p:cNvPr>
          <p:cNvSpPr>
            <a:spLocks noGrp="1"/>
          </p:cNvSpPr>
          <p:nvPr>
            <p:ph type="title"/>
          </p:nvPr>
        </p:nvSpPr>
        <p:spPr>
          <a:xfrm>
            <a:off x="8450470" y="712269"/>
            <a:ext cx="3188114" cy="5502264"/>
          </a:xfrm>
        </p:spPr>
        <p:txBody>
          <a:bodyPr>
            <a:normAutofit/>
          </a:bodyPr>
          <a:lstStyle/>
          <a:p>
            <a:r>
              <a:rPr lang="en" b="1">
                <a:solidFill>
                  <a:srgbClr val="FFFFFF"/>
                </a:solidFill>
                <a:latin typeface="Calibri"/>
                <a:ea typeface="Calibri"/>
                <a:cs typeface="Calibri"/>
                <a:sym typeface="Calibri"/>
              </a:rPr>
              <a:t>Type of Business Ownership</a:t>
            </a:r>
            <a:endParaRPr lang="en-US">
              <a:solidFill>
                <a:srgbClr val="FFFFFF"/>
              </a:solidFill>
            </a:endParaRPr>
          </a:p>
        </p:txBody>
      </p:sp>
      <p:cxnSp>
        <p:nvCxnSpPr>
          <p:cNvPr id="11" name="Straight Connector 10">
            <a:extLst>
              <a:ext uri="{FF2B5EF4-FFF2-40B4-BE49-F238E27FC236}">
                <a16:creationId xmlns:a16="http://schemas.microsoft.com/office/drawing/2014/main" id="{A1C84EA8-E182-43E1-B83C-CF2E8B01B4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4300" y="2395983"/>
            <a:ext cx="0" cy="2228850"/>
          </a:xfrm>
          <a:prstGeom prst="line">
            <a:avLst/>
          </a:prstGeom>
          <a:ln w="19050">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6142BBE-A350-4212-914C-892EC4D2901C}"/>
              </a:ext>
            </a:extLst>
          </p:cNvPr>
          <p:cNvGraphicFramePr>
            <a:graphicFrameLocks noGrp="1"/>
          </p:cNvGraphicFramePr>
          <p:nvPr>
            <p:ph idx="1"/>
            <p:extLst>
              <p:ext uri="{D42A27DB-BD31-4B8C-83A1-F6EECF244321}">
                <p14:modId xmlns:p14="http://schemas.microsoft.com/office/powerpoint/2010/main" val="997703266"/>
              </p:ext>
            </p:extLst>
          </p:nvPr>
        </p:nvGraphicFramePr>
        <p:xfrm>
          <a:off x="553416"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2523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89BBE0-CA91-7340-B473-833566480AB2}"/>
              </a:ext>
            </a:extLst>
          </p:cNvPr>
          <p:cNvSpPr>
            <a:spLocks noGrp="1"/>
          </p:cNvSpPr>
          <p:nvPr>
            <p:ph type="title"/>
          </p:nvPr>
        </p:nvSpPr>
        <p:spPr>
          <a:xfrm>
            <a:off x="1043631" y="809898"/>
            <a:ext cx="9942716" cy="1554480"/>
          </a:xfrm>
        </p:spPr>
        <p:txBody>
          <a:bodyPr anchor="ctr">
            <a:normAutofit/>
          </a:bodyPr>
          <a:lstStyle/>
          <a:p>
            <a:r>
              <a:rPr lang="en" sz="4800" b="1">
                <a:latin typeface="Calibri"/>
                <a:ea typeface="Calibri"/>
                <a:cs typeface="Calibri"/>
                <a:sym typeface="Calibri"/>
              </a:rPr>
              <a:t>Marketing</a:t>
            </a:r>
            <a:endParaRPr lang="en-US" sz="4800"/>
          </a:p>
        </p:txBody>
      </p:sp>
      <p:sp>
        <p:nvSpPr>
          <p:cNvPr id="3" name="Content Placeholder 2">
            <a:extLst>
              <a:ext uri="{FF2B5EF4-FFF2-40B4-BE49-F238E27FC236}">
                <a16:creationId xmlns:a16="http://schemas.microsoft.com/office/drawing/2014/main" id="{E8334BB5-4C01-E749-990C-F02120ED70CB}"/>
              </a:ext>
            </a:extLst>
          </p:cNvPr>
          <p:cNvSpPr>
            <a:spLocks noGrp="1"/>
          </p:cNvSpPr>
          <p:nvPr>
            <p:ph idx="1"/>
          </p:nvPr>
        </p:nvSpPr>
        <p:spPr>
          <a:xfrm>
            <a:off x="1045028" y="3017522"/>
            <a:ext cx="9941319" cy="3124658"/>
          </a:xfrm>
        </p:spPr>
        <p:txBody>
          <a:bodyPr anchor="ctr">
            <a:normAutofit/>
          </a:bodyPr>
          <a:lstStyle/>
          <a:p>
            <a:pPr marL="0" lvl="0" indent="0">
              <a:spcBef>
                <a:spcPts val="0"/>
              </a:spcBef>
              <a:spcAft>
                <a:spcPts val="0"/>
              </a:spcAft>
              <a:buNone/>
            </a:pPr>
            <a:endParaRPr lang="en-GB" sz="1000" b="1"/>
          </a:p>
          <a:p>
            <a:pPr marL="0" indent="0">
              <a:buNone/>
            </a:pPr>
            <a:r>
              <a:rPr lang="en-GB" sz="1000" b="1"/>
              <a:t>Marketing activities and 7 Ps</a:t>
            </a:r>
            <a:endParaRPr lang="en-GB" sz="1000" b="1">
              <a:effectLst/>
            </a:endParaRPr>
          </a:p>
          <a:p>
            <a:pPr marL="0" indent="0">
              <a:buNone/>
            </a:pPr>
            <a:r>
              <a:rPr lang="en-GB" sz="1000"/>
              <a:t>The business plan set is to offer coffee to the customers of High Street Coffee Shop located in Swansea. The establishment of new business requires a strategy regarding product offerings, pricing, location, advertisement, and targeted customers for penetrating the market. Here, for understanding the marketing activities of new coffee shop extended marketing mix strategy is discussed. You can send any special offer by email. Advertising on the radio and yellow page billboard, use sticker on your car, local newspaper and local cable tv station Facebook, LinkedIn and buy space on relevant website, those are all you can make your business marketing</a:t>
            </a:r>
            <a:endParaRPr lang="en-GB" sz="1000" b="0">
              <a:effectLst/>
            </a:endParaRPr>
          </a:p>
          <a:p>
            <a:pPr marL="0" indent="0">
              <a:buNone/>
            </a:pPr>
            <a:br>
              <a:rPr lang="en-GB" sz="1000" b="0">
                <a:effectLst/>
              </a:rPr>
            </a:br>
            <a:r>
              <a:rPr lang="en-GB" sz="1000" b="1"/>
              <a:t>Social Media Marketing</a:t>
            </a:r>
            <a:endParaRPr lang="en-GB" sz="1000" b="1">
              <a:effectLst/>
            </a:endParaRPr>
          </a:p>
          <a:p>
            <a:pPr marL="0" indent="0">
              <a:buNone/>
            </a:pPr>
            <a:r>
              <a:rPr lang="en-GB" sz="1000"/>
              <a:t>Get started with social media business, create Facebook page, twitter account and open YouTube channel and finally you create your business account in google and make a business blog.</a:t>
            </a:r>
            <a:endParaRPr lang="en-GB" sz="1000" b="0">
              <a:effectLst/>
            </a:endParaRPr>
          </a:p>
          <a:p>
            <a:pPr marL="0" indent="0">
              <a:buNone/>
            </a:pPr>
            <a:br>
              <a:rPr lang="en-GB" sz="1000" b="1">
                <a:effectLst/>
              </a:rPr>
            </a:br>
            <a:r>
              <a:rPr lang="en-GB" sz="1000" b="1"/>
              <a:t>Internet Marketing </a:t>
            </a:r>
            <a:endParaRPr lang="en-GB" sz="1000" b="1">
              <a:effectLst/>
            </a:endParaRPr>
          </a:p>
          <a:p>
            <a:pPr marL="0" indent="0">
              <a:buNone/>
            </a:pPr>
            <a:r>
              <a:rPr lang="en-GB" sz="1000"/>
              <a:t>Start a google AdWords pay per campaign comment on blog post and record a video blog post and upload a video to YouTube channel and your business and product give online directory listing and register a new domain name for marketing on new product for your service.</a:t>
            </a:r>
            <a:endParaRPr lang="en-GB" sz="1000" b="0">
              <a:effectLst/>
            </a:endParaRPr>
          </a:p>
          <a:p>
            <a:pPr marL="0" indent="0">
              <a:buNone/>
            </a:pPr>
            <a:br>
              <a:rPr lang="en-GB" sz="1000"/>
            </a:br>
            <a:endParaRPr lang="en-GB" sz="1000" b="1"/>
          </a:p>
          <a:p>
            <a:pPr marL="0" lvl="0" indent="0">
              <a:spcBef>
                <a:spcPts val="0"/>
              </a:spcBef>
              <a:spcAft>
                <a:spcPts val="0"/>
              </a:spcAft>
              <a:buNone/>
            </a:pPr>
            <a:endParaRPr lang="en-GB" sz="1000" b="1"/>
          </a:p>
          <a:p>
            <a:pPr marL="0" indent="0">
              <a:buNone/>
            </a:pPr>
            <a:endParaRPr lang="en-US" sz="10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3148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2">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24">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26" name="Rectangle 25">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26">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Rectangle 28">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CC7D99-BADB-A849-BDCC-4C8EB900C14F}"/>
              </a:ext>
            </a:extLst>
          </p:cNvPr>
          <p:cNvSpPr>
            <a:spLocks noGrp="1"/>
          </p:cNvSpPr>
          <p:nvPr>
            <p:ph type="title"/>
          </p:nvPr>
        </p:nvSpPr>
        <p:spPr>
          <a:xfrm>
            <a:off x="1282963" y="1238080"/>
            <a:ext cx="9849751" cy="1349671"/>
          </a:xfrm>
        </p:spPr>
        <p:txBody>
          <a:bodyPr anchor="b">
            <a:normAutofit/>
          </a:bodyPr>
          <a:lstStyle/>
          <a:p>
            <a:r>
              <a:rPr lang="en" sz="5400" b="1">
                <a:latin typeface="Calibri"/>
                <a:ea typeface="Calibri"/>
                <a:cs typeface="Calibri"/>
                <a:sym typeface="Calibri"/>
              </a:rPr>
              <a:t>Mission statement</a:t>
            </a:r>
            <a:endParaRPr lang="en-US" sz="5400"/>
          </a:p>
        </p:txBody>
      </p:sp>
      <p:sp>
        <p:nvSpPr>
          <p:cNvPr id="3" name="Content Placeholder 2">
            <a:extLst>
              <a:ext uri="{FF2B5EF4-FFF2-40B4-BE49-F238E27FC236}">
                <a16:creationId xmlns:a16="http://schemas.microsoft.com/office/drawing/2014/main" id="{982583AA-89B1-AF43-AFB9-A1550D401CD6}"/>
              </a:ext>
            </a:extLst>
          </p:cNvPr>
          <p:cNvSpPr>
            <a:spLocks noGrp="1"/>
          </p:cNvSpPr>
          <p:nvPr>
            <p:ph idx="1"/>
          </p:nvPr>
        </p:nvSpPr>
        <p:spPr>
          <a:xfrm>
            <a:off x="1289304" y="2902913"/>
            <a:ext cx="9849751" cy="3032168"/>
          </a:xfrm>
        </p:spPr>
        <p:txBody>
          <a:bodyPr anchor="ctr">
            <a:normAutofit/>
          </a:bodyPr>
          <a:lstStyle/>
          <a:p>
            <a:pPr marL="0" indent="0">
              <a:buNone/>
            </a:pPr>
            <a:r>
              <a:rPr lang="en-US" sz="2000"/>
              <a:t>The statement of purpose of the Coffee Shop is to give the customer a high-quality coffee or any other type of hot drink at a very moderate cost and to offer the customer a delicacy that is up to par with top end bakeries etc. We wish to provide a coffee that is on the same level or even better than our competitors but at an affordable price. We also want to give the customers a safe and nice environment to buy from and have their coffee with a 5-star hygiene and health and safety, we want the environment to feel welcoming, so it attracts more customers.   </a:t>
            </a:r>
          </a:p>
        </p:txBody>
      </p:sp>
    </p:spTree>
    <p:extLst>
      <p:ext uri="{BB962C8B-B14F-4D97-AF65-F5344CB8AC3E}">
        <p14:creationId xmlns:p14="http://schemas.microsoft.com/office/powerpoint/2010/main" val="742389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31D731A7-4493-F249-9D8E-592D866D922F}"/>
              </a:ext>
            </a:extLst>
          </p:cNvPr>
          <p:cNvSpPr>
            <a:spLocks noGrp="1"/>
          </p:cNvSpPr>
          <p:nvPr>
            <p:ph type="title"/>
          </p:nvPr>
        </p:nvSpPr>
        <p:spPr>
          <a:xfrm>
            <a:off x="1047280" y="759805"/>
            <a:ext cx="10306520" cy="1325563"/>
          </a:xfrm>
        </p:spPr>
        <p:txBody>
          <a:bodyPr>
            <a:normAutofit/>
          </a:bodyPr>
          <a:lstStyle/>
          <a:p>
            <a:r>
              <a:rPr lang="en" sz="4000" b="1">
                <a:solidFill>
                  <a:srgbClr val="FFFFFF"/>
                </a:solidFill>
                <a:latin typeface="Calibri"/>
                <a:ea typeface="Calibri"/>
                <a:cs typeface="Calibri"/>
                <a:sym typeface="Calibri"/>
              </a:rPr>
              <a:t>Aims and objectives</a:t>
            </a:r>
            <a:endParaRPr lang="en-US" sz="4000">
              <a:solidFill>
                <a:srgbClr val="FFFFFF"/>
              </a:solidFill>
            </a:endParaRPr>
          </a:p>
        </p:txBody>
      </p:sp>
      <p:sp>
        <p:nvSpPr>
          <p:cNvPr id="3" name="Content Placeholder 2">
            <a:extLst>
              <a:ext uri="{FF2B5EF4-FFF2-40B4-BE49-F238E27FC236}">
                <a16:creationId xmlns:a16="http://schemas.microsoft.com/office/drawing/2014/main" id="{69333AA5-B2DB-BA4F-901E-EE88FE0DD901}"/>
              </a:ext>
            </a:extLst>
          </p:cNvPr>
          <p:cNvSpPr>
            <a:spLocks noGrp="1"/>
          </p:cNvSpPr>
          <p:nvPr>
            <p:ph idx="1"/>
          </p:nvPr>
        </p:nvSpPr>
        <p:spPr>
          <a:xfrm>
            <a:off x="1424904" y="2494450"/>
            <a:ext cx="4053545" cy="3563159"/>
          </a:xfrm>
        </p:spPr>
        <p:txBody>
          <a:bodyPr>
            <a:normAutofit/>
          </a:bodyPr>
          <a:lstStyle/>
          <a:p>
            <a:pPr marL="342900" lvl="0">
              <a:buClr>
                <a:schemeClr val="dk1"/>
              </a:buClr>
              <a:buSzPts val="3200"/>
            </a:pPr>
            <a:r>
              <a:rPr lang="en-GB" sz="1100">
                <a:ea typeface="Calibri"/>
                <a:cs typeface="Calibri"/>
                <a:sym typeface="Calibri"/>
              </a:rPr>
              <a:t>The point of the business is to set up itself in the food and administration industry </a:t>
            </a:r>
          </a:p>
          <a:p>
            <a:pPr marL="342900" lvl="0">
              <a:buClr>
                <a:schemeClr val="dk1"/>
              </a:buClr>
              <a:buSzPts val="3200"/>
            </a:pPr>
            <a:endParaRPr lang="en-GB" sz="1100">
              <a:ea typeface="Calibri"/>
              <a:cs typeface="Calibri"/>
              <a:sym typeface="Calibri"/>
            </a:endParaRPr>
          </a:p>
          <a:p>
            <a:pPr marL="342900" lvl="0">
              <a:buClr>
                <a:schemeClr val="dk1"/>
              </a:buClr>
              <a:buSzPts val="3200"/>
            </a:pPr>
            <a:r>
              <a:rPr lang="en-GB" sz="1100">
                <a:ea typeface="Calibri"/>
                <a:cs typeface="Calibri"/>
                <a:sym typeface="Calibri"/>
              </a:rPr>
              <a:t>While significant targets of the café is to achieve productivity </a:t>
            </a:r>
          </a:p>
          <a:p>
            <a:pPr marL="342900" lvl="0">
              <a:buClr>
                <a:schemeClr val="dk1"/>
              </a:buClr>
              <a:buSzPts val="3200"/>
            </a:pPr>
            <a:endParaRPr lang="en-GB" sz="1100">
              <a:ea typeface="Calibri"/>
              <a:cs typeface="Calibri"/>
              <a:sym typeface="Calibri"/>
            </a:endParaRPr>
          </a:p>
          <a:p>
            <a:pPr marL="342900" lvl="0">
              <a:buClr>
                <a:schemeClr val="dk1"/>
              </a:buClr>
              <a:buSzPts val="3200"/>
            </a:pPr>
            <a:r>
              <a:rPr lang="en-GB" sz="1100">
                <a:ea typeface="Calibri"/>
                <a:cs typeface="Calibri"/>
                <a:sym typeface="Calibri"/>
              </a:rPr>
              <a:t>To pull in a scope of target clients and achieve a piece of the overall industry of 5%</a:t>
            </a:r>
          </a:p>
          <a:p>
            <a:pPr marL="342900" lvl="0">
              <a:buClr>
                <a:schemeClr val="dk1"/>
              </a:buClr>
              <a:buSzPts val="3200"/>
            </a:pPr>
            <a:endParaRPr lang="en-GB" sz="1100">
              <a:cs typeface="Calibri"/>
              <a:sym typeface="Calibri"/>
            </a:endParaRPr>
          </a:p>
          <a:p>
            <a:pPr marL="342900" lvl="0">
              <a:buClr>
                <a:schemeClr val="dk1"/>
              </a:buClr>
              <a:buSzPts val="3200"/>
            </a:pPr>
            <a:r>
              <a:rPr lang="en-GB" sz="1100">
                <a:cs typeface="Calibri"/>
                <a:sym typeface="Calibri"/>
              </a:rPr>
              <a:t>Our aim is to provide customers with a high-end coffee at a affordable price </a:t>
            </a:r>
          </a:p>
          <a:p>
            <a:pPr marL="342900" lvl="0">
              <a:buClr>
                <a:schemeClr val="dk1"/>
              </a:buClr>
              <a:buSzPts val="3200"/>
            </a:pPr>
            <a:endParaRPr lang="en-GB" sz="1100">
              <a:cs typeface="Calibri"/>
              <a:sym typeface="Calibri"/>
            </a:endParaRPr>
          </a:p>
          <a:p>
            <a:pPr marL="342900" lvl="0">
              <a:buClr>
                <a:schemeClr val="dk1"/>
              </a:buClr>
              <a:buSzPts val="3200"/>
            </a:pPr>
            <a:r>
              <a:rPr lang="en-GB" sz="1100">
                <a:cs typeface="Calibri"/>
                <a:sym typeface="Calibri"/>
              </a:rPr>
              <a:t>To create a 5-star hygiene and customer service in our shop</a:t>
            </a:r>
          </a:p>
          <a:p>
            <a:pPr marL="342900" lvl="0">
              <a:buClr>
                <a:schemeClr val="dk1"/>
              </a:buClr>
              <a:buSzPts val="3200"/>
            </a:pPr>
            <a:endParaRPr lang="en-GB" sz="1100">
              <a:cs typeface="Calibri"/>
              <a:sym typeface="Calibri"/>
            </a:endParaRPr>
          </a:p>
          <a:p>
            <a:pPr marL="342900" lvl="0">
              <a:buClr>
                <a:schemeClr val="dk1"/>
              </a:buClr>
              <a:buSzPts val="3200"/>
            </a:pPr>
            <a:r>
              <a:rPr lang="en-GB" sz="1100">
                <a:cs typeface="Calibri"/>
                <a:sym typeface="Calibri"/>
              </a:rPr>
              <a:t>We want to attract all aged customers to our business </a:t>
            </a:r>
            <a:endParaRPr lang="en-GB" sz="1100"/>
          </a:p>
          <a:p>
            <a:endParaRPr lang="en-US" sz="1100"/>
          </a:p>
        </p:txBody>
      </p:sp>
      <p:pic>
        <p:nvPicPr>
          <p:cNvPr id="4" name="Picture 3">
            <a:extLst>
              <a:ext uri="{FF2B5EF4-FFF2-40B4-BE49-F238E27FC236}">
                <a16:creationId xmlns:a16="http://schemas.microsoft.com/office/drawing/2014/main" id="{EB28AA6D-75B6-9C41-BD6F-E35A87248EC8}"/>
              </a:ext>
            </a:extLst>
          </p:cNvPr>
          <p:cNvPicPr>
            <a:picLocks noChangeAspect="1"/>
          </p:cNvPicPr>
          <p:nvPr/>
        </p:nvPicPr>
        <p:blipFill rotWithShape="1">
          <a:blip r:embed="rId2"/>
          <a:srcRect l="12091" r="12099" b="-1"/>
          <a:stretch/>
        </p:blipFill>
        <p:spPr>
          <a:xfrm>
            <a:off x="6098892" y="2492376"/>
            <a:ext cx="4802404" cy="3563372"/>
          </a:xfrm>
          <a:prstGeom prst="rect">
            <a:avLst/>
          </a:prstGeom>
        </p:spPr>
      </p:pic>
    </p:spTree>
    <p:extLst>
      <p:ext uri="{BB962C8B-B14F-4D97-AF65-F5344CB8AC3E}">
        <p14:creationId xmlns:p14="http://schemas.microsoft.com/office/powerpoint/2010/main" val="2301885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6D5560-7FAC-D441-8A4D-84FEA83DCA35}"/>
              </a:ext>
            </a:extLst>
          </p:cNvPr>
          <p:cNvSpPr>
            <a:spLocks noGrp="1"/>
          </p:cNvSpPr>
          <p:nvPr>
            <p:ph type="title"/>
          </p:nvPr>
        </p:nvSpPr>
        <p:spPr>
          <a:xfrm>
            <a:off x="1043631" y="809898"/>
            <a:ext cx="9942716" cy="1554480"/>
          </a:xfrm>
        </p:spPr>
        <p:txBody>
          <a:bodyPr anchor="ctr">
            <a:normAutofit/>
          </a:bodyPr>
          <a:lstStyle/>
          <a:p>
            <a:r>
              <a:rPr lang="en" sz="4800" b="1">
                <a:latin typeface="Calibri"/>
                <a:ea typeface="Calibri"/>
                <a:cs typeface="Calibri"/>
                <a:sym typeface="Calibri"/>
              </a:rPr>
              <a:t>Product Description</a:t>
            </a:r>
            <a:endParaRPr lang="en-US" sz="4800"/>
          </a:p>
        </p:txBody>
      </p:sp>
      <p:sp>
        <p:nvSpPr>
          <p:cNvPr id="3" name="Content Placeholder 2">
            <a:extLst>
              <a:ext uri="{FF2B5EF4-FFF2-40B4-BE49-F238E27FC236}">
                <a16:creationId xmlns:a16="http://schemas.microsoft.com/office/drawing/2014/main" id="{E49B56E8-CF88-B144-A89C-615E855B298C}"/>
              </a:ext>
            </a:extLst>
          </p:cNvPr>
          <p:cNvSpPr>
            <a:spLocks noGrp="1"/>
          </p:cNvSpPr>
          <p:nvPr>
            <p:ph idx="1"/>
          </p:nvPr>
        </p:nvSpPr>
        <p:spPr>
          <a:xfrm>
            <a:off x="1045028" y="3017522"/>
            <a:ext cx="9941319" cy="3124658"/>
          </a:xfrm>
        </p:spPr>
        <p:txBody>
          <a:bodyPr anchor="ctr">
            <a:normAutofit/>
          </a:bodyPr>
          <a:lstStyle/>
          <a:p>
            <a:pPr marL="342900" lvl="0" indent="-269240">
              <a:buClr>
                <a:schemeClr val="dk1"/>
              </a:buClr>
            </a:pPr>
            <a:r>
              <a:rPr lang="en-GB" sz="1300">
                <a:ea typeface="Calibri"/>
                <a:cs typeface="Calibri"/>
                <a:sym typeface="Calibri"/>
              </a:rPr>
              <a:t>The Coffee shop would offer its customers fermented espresso, teas and coffees drinks </a:t>
            </a:r>
          </a:p>
          <a:p>
            <a:pPr marL="342900" lvl="0" indent="-269240">
              <a:buClr>
                <a:schemeClr val="dk1"/>
              </a:buClr>
            </a:pPr>
            <a:endParaRPr lang="en-GB" sz="1300">
              <a:ea typeface="Calibri"/>
              <a:cs typeface="Calibri"/>
              <a:sym typeface="Calibri"/>
            </a:endParaRPr>
          </a:p>
          <a:p>
            <a:pPr marL="342900" lvl="0" indent="-269240">
              <a:buClr>
                <a:schemeClr val="dk1"/>
              </a:buClr>
            </a:pPr>
            <a:r>
              <a:rPr lang="en-GB" sz="1300">
                <a:ea typeface="Calibri"/>
                <a:cs typeface="Calibri"/>
                <a:sym typeface="Calibri"/>
              </a:rPr>
              <a:t>Refreshments and certain luxuries are likewise on the menu arrangements of the said café </a:t>
            </a:r>
          </a:p>
          <a:p>
            <a:pPr marL="342900" lvl="0" indent="-269240">
              <a:buClr>
                <a:schemeClr val="dk1"/>
              </a:buClr>
            </a:pPr>
            <a:endParaRPr lang="en-GB" sz="1300">
              <a:ea typeface="Calibri"/>
              <a:cs typeface="Calibri"/>
              <a:sym typeface="Calibri"/>
            </a:endParaRPr>
          </a:p>
          <a:p>
            <a:pPr marL="342900" lvl="0" indent="-269240">
              <a:buClr>
                <a:schemeClr val="dk1"/>
              </a:buClr>
            </a:pPr>
            <a:r>
              <a:rPr lang="en-GB" sz="1300">
                <a:ea typeface="Calibri"/>
                <a:cs typeface="Calibri"/>
                <a:sym typeface="Calibri"/>
              </a:rPr>
              <a:t>The menu of the said coffeehouse would associate with beverages, for example, lattes, mochas, cappuccinos, and so forth (Kelly, 2017)</a:t>
            </a:r>
          </a:p>
          <a:p>
            <a:pPr marL="342900" lvl="0" indent="-269240">
              <a:buClr>
                <a:schemeClr val="dk1"/>
              </a:buClr>
            </a:pPr>
            <a:endParaRPr lang="en-GB" sz="1300">
              <a:cs typeface="Calibri"/>
              <a:sym typeface="Calibri"/>
            </a:endParaRPr>
          </a:p>
          <a:p>
            <a:pPr marL="342900" lvl="0" indent="-269240">
              <a:buClr>
                <a:schemeClr val="dk1"/>
              </a:buClr>
            </a:pPr>
            <a:r>
              <a:rPr lang="en-GB" sz="1300">
                <a:cs typeface="Calibri"/>
                <a:sym typeface="Calibri"/>
              </a:rPr>
              <a:t>The Coffee house will offer Cookies, Cakes and Biscuits at a bakery standard.</a:t>
            </a:r>
          </a:p>
          <a:p>
            <a:pPr marL="342900" lvl="0" indent="-269240">
              <a:buClr>
                <a:schemeClr val="dk1"/>
              </a:buClr>
            </a:pPr>
            <a:endParaRPr lang="en-GB" sz="1300">
              <a:cs typeface="Calibri"/>
              <a:sym typeface="Calibri"/>
            </a:endParaRPr>
          </a:p>
          <a:p>
            <a:pPr marL="342900" lvl="0" indent="-269240">
              <a:buClr>
                <a:schemeClr val="dk1"/>
              </a:buClr>
            </a:pPr>
            <a:r>
              <a:rPr lang="en-GB" sz="1300">
                <a:cs typeface="Calibri"/>
                <a:sym typeface="Calibri"/>
              </a:rPr>
              <a:t>The Coffee house will offer a Morning Breakfast from 8-10</a:t>
            </a:r>
            <a:endParaRPr lang="en-GB" sz="1300"/>
          </a:p>
          <a:p>
            <a:endParaRPr lang="en-US" sz="13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2413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D38E75-13F7-FD49-9979-1A360B42B127}"/>
              </a:ext>
            </a:extLst>
          </p:cNvPr>
          <p:cNvSpPr>
            <a:spLocks noGrp="1"/>
          </p:cNvSpPr>
          <p:nvPr>
            <p:ph type="title"/>
          </p:nvPr>
        </p:nvSpPr>
        <p:spPr>
          <a:xfrm>
            <a:off x="808638" y="386930"/>
            <a:ext cx="9236700" cy="1188950"/>
          </a:xfrm>
        </p:spPr>
        <p:txBody>
          <a:bodyPr anchor="b">
            <a:normAutofit/>
          </a:bodyPr>
          <a:lstStyle/>
          <a:p>
            <a:r>
              <a:rPr lang="en" sz="5400" b="1">
                <a:latin typeface="Calibri"/>
                <a:ea typeface="Calibri"/>
                <a:cs typeface="Calibri"/>
                <a:sym typeface="Calibri"/>
              </a:rPr>
              <a:t>Physical Resources</a:t>
            </a:r>
            <a:endParaRPr lang="en-US"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B8CC622-E382-644E-B1E1-FCC4F3EC397A}"/>
              </a:ext>
            </a:extLst>
          </p:cNvPr>
          <p:cNvSpPr>
            <a:spLocks noGrp="1"/>
          </p:cNvSpPr>
          <p:nvPr>
            <p:ph idx="1"/>
          </p:nvPr>
        </p:nvSpPr>
        <p:spPr>
          <a:xfrm>
            <a:off x="793660" y="2599509"/>
            <a:ext cx="10143668" cy="3435531"/>
          </a:xfrm>
        </p:spPr>
        <p:txBody>
          <a:bodyPr anchor="ctr">
            <a:normAutofit/>
          </a:bodyPr>
          <a:lstStyle/>
          <a:p>
            <a:pPr marL="0" indent="0">
              <a:buNone/>
            </a:pPr>
            <a:r>
              <a:rPr lang="en-GB" sz="1500"/>
              <a:t>Our business is a block sort of business which can be situated in significant high roads where it can pull in the close by open. </a:t>
            </a:r>
          </a:p>
          <a:p>
            <a:pPr marL="0" indent="0">
              <a:buNone/>
            </a:pPr>
            <a:r>
              <a:rPr lang="en-US" sz="1500"/>
              <a:t>Why this location is beneficial:</a:t>
            </a:r>
          </a:p>
          <a:p>
            <a:pPr marL="457200" lvl="0" indent="-317500">
              <a:spcBef>
                <a:spcPts val="0"/>
              </a:spcBef>
              <a:buSzPts val="1400"/>
              <a:buChar char="-"/>
            </a:pPr>
            <a:r>
              <a:rPr lang="en-GB" sz="1500"/>
              <a:t>Close to city centre</a:t>
            </a:r>
          </a:p>
          <a:p>
            <a:pPr marL="457200" lvl="0" indent="-317500">
              <a:spcBef>
                <a:spcPts val="0"/>
              </a:spcBef>
              <a:buSzPts val="1400"/>
              <a:buChar char="-"/>
            </a:pPr>
            <a:r>
              <a:rPr lang="en-GB" sz="1500"/>
              <a:t>Large population of people living around</a:t>
            </a:r>
          </a:p>
          <a:p>
            <a:pPr marL="457200" lvl="0" indent="-317500">
              <a:spcBef>
                <a:spcPts val="0"/>
              </a:spcBef>
              <a:buSzPts val="1400"/>
              <a:buChar char="-"/>
            </a:pPr>
            <a:r>
              <a:rPr lang="en-GB" sz="1500"/>
              <a:t>Rent and rate are cheaper compared to other places</a:t>
            </a:r>
          </a:p>
          <a:p>
            <a:pPr marL="457200" lvl="0" indent="-317500">
              <a:spcBef>
                <a:spcPts val="0"/>
              </a:spcBef>
              <a:buSzPts val="1400"/>
              <a:buChar char="-"/>
            </a:pPr>
            <a:r>
              <a:rPr lang="en-GB" sz="1500"/>
              <a:t>Good place for customer parking</a:t>
            </a:r>
          </a:p>
          <a:p>
            <a:pPr marL="457200" lvl="0" indent="-317500">
              <a:spcBef>
                <a:spcPts val="0"/>
              </a:spcBef>
              <a:buSzPts val="1400"/>
              <a:buChar char="-"/>
            </a:pPr>
            <a:r>
              <a:rPr lang="en-GB" sz="1500"/>
              <a:t>Close to other business-like superstores in the area</a:t>
            </a:r>
          </a:p>
          <a:p>
            <a:pPr marL="457200" lvl="0" indent="-317500">
              <a:spcBef>
                <a:spcPts val="0"/>
              </a:spcBef>
              <a:buSzPts val="1400"/>
              <a:buChar char="-"/>
            </a:pPr>
            <a:r>
              <a:rPr lang="en-GB" sz="1500"/>
              <a:t>Close to football stadium</a:t>
            </a:r>
          </a:p>
          <a:p>
            <a:pPr marL="457200" lvl="0" indent="-317500">
              <a:spcBef>
                <a:spcPts val="0"/>
              </a:spcBef>
              <a:buSzPts val="1400"/>
              <a:buChar char="-"/>
            </a:pPr>
            <a:r>
              <a:rPr lang="en-GB" sz="1500"/>
              <a:t>Delivery and online service available</a:t>
            </a:r>
          </a:p>
          <a:p>
            <a:pPr marL="0" indent="0">
              <a:buNone/>
            </a:pPr>
            <a:r>
              <a:rPr lang="en-US" sz="1500"/>
              <a:t>Disadvantages of this location:</a:t>
            </a:r>
          </a:p>
          <a:p>
            <a:pPr marL="457200" lvl="0" indent="-317500">
              <a:spcBef>
                <a:spcPts val="0"/>
              </a:spcBef>
              <a:buSzPts val="1400"/>
              <a:buChar char="-"/>
            </a:pPr>
            <a:r>
              <a:rPr lang="en-GB" sz="1500"/>
              <a:t>Car Park has Limited Space               </a:t>
            </a:r>
          </a:p>
          <a:p>
            <a:pPr marL="425450" lvl="0" indent="-285750">
              <a:spcBef>
                <a:spcPts val="0"/>
              </a:spcBef>
              <a:buSzPts val="1400"/>
              <a:buFontTx/>
              <a:buChar char="-"/>
            </a:pPr>
            <a:r>
              <a:rPr lang="en-GB" sz="1500"/>
              <a:t> Short hour of business</a:t>
            </a:r>
          </a:p>
          <a:p>
            <a:pPr marL="457200" lvl="0" indent="-317500">
              <a:spcBef>
                <a:spcPts val="0"/>
              </a:spcBef>
              <a:buSzPts val="1400"/>
              <a:buChar char="-"/>
            </a:pPr>
            <a:r>
              <a:rPr lang="en-GB" sz="1500"/>
              <a:t>Time maintain is hard</a:t>
            </a:r>
          </a:p>
          <a:p>
            <a:pPr marL="457200" lvl="0" indent="-317500">
              <a:spcBef>
                <a:spcPts val="0"/>
              </a:spcBef>
              <a:buSzPts val="1400"/>
              <a:buChar char="-"/>
            </a:pPr>
            <a:r>
              <a:rPr lang="en-GB" sz="1500"/>
              <a:t>High rent for this Location</a:t>
            </a:r>
          </a:p>
          <a:p>
            <a:pPr marL="457200" lvl="0" indent="-317500">
              <a:spcBef>
                <a:spcPts val="0"/>
              </a:spcBef>
              <a:buSzPts val="1400"/>
              <a:buChar char="-"/>
            </a:pPr>
            <a:r>
              <a:rPr lang="en-GB" sz="1500"/>
              <a:t>There is Heavy Traffic in these Locations </a:t>
            </a:r>
            <a:endParaRPr lang="en-US" sz="1500"/>
          </a:p>
          <a:p>
            <a:pPr marL="0" indent="0">
              <a:buNone/>
            </a:pPr>
            <a:endParaRPr lang="en-US" sz="1500"/>
          </a:p>
        </p:txBody>
      </p:sp>
    </p:spTree>
    <p:extLst>
      <p:ext uri="{BB962C8B-B14F-4D97-AF65-F5344CB8AC3E}">
        <p14:creationId xmlns:p14="http://schemas.microsoft.com/office/powerpoint/2010/main" val="1299471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2677C-DEED-A94D-A965-458E0328D16A}"/>
              </a:ext>
            </a:extLst>
          </p:cNvPr>
          <p:cNvSpPr>
            <a:spLocks noGrp="1"/>
          </p:cNvSpPr>
          <p:nvPr>
            <p:ph type="title"/>
          </p:nvPr>
        </p:nvSpPr>
        <p:spPr>
          <a:xfrm>
            <a:off x="1653363" y="365760"/>
            <a:ext cx="9367203" cy="1188720"/>
          </a:xfrm>
        </p:spPr>
        <p:txBody>
          <a:bodyPr>
            <a:normAutofit/>
          </a:bodyPr>
          <a:lstStyle/>
          <a:p>
            <a:r>
              <a:rPr lang="en" b="1">
                <a:latin typeface="Calibri"/>
                <a:ea typeface="Calibri"/>
                <a:cs typeface="Calibri"/>
                <a:sym typeface="Calibri"/>
              </a:rPr>
              <a:t>Financial Resources</a:t>
            </a:r>
            <a:endParaRPr lang="en-US" dirty="0"/>
          </a:p>
        </p:txBody>
      </p:sp>
      <p:sp>
        <p:nvSpPr>
          <p:cNvPr id="19"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245E8BF-F6B9-AC45-B504-C3399705671D}"/>
              </a:ext>
            </a:extLst>
          </p:cNvPr>
          <p:cNvSpPr>
            <a:spLocks noGrp="1"/>
          </p:cNvSpPr>
          <p:nvPr>
            <p:ph idx="1"/>
          </p:nvPr>
        </p:nvSpPr>
        <p:spPr>
          <a:xfrm>
            <a:off x="1653363" y="2176272"/>
            <a:ext cx="9367204" cy="4041648"/>
          </a:xfrm>
        </p:spPr>
        <p:txBody>
          <a:bodyPr anchor="t">
            <a:normAutofit/>
          </a:bodyPr>
          <a:lstStyle/>
          <a:p>
            <a:pPr marL="342900" lvl="0" indent="-342900">
              <a:spcBef>
                <a:spcPts val="0"/>
              </a:spcBef>
              <a:buClr>
                <a:schemeClr val="dk1"/>
              </a:buClr>
              <a:buSzPts val="2720"/>
            </a:pPr>
            <a:r>
              <a:rPr lang="en-GB" sz="2400">
                <a:ea typeface="Calibri"/>
                <a:cs typeface="Calibri"/>
                <a:sym typeface="Calibri"/>
              </a:rPr>
              <a:t>For funding purpose of the coffee shop the owner would use the investors type of funding method</a:t>
            </a:r>
          </a:p>
          <a:p>
            <a:pPr marL="342900" lvl="0" indent="-342900">
              <a:spcBef>
                <a:spcPts val="544"/>
              </a:spcBef>
              <a:buClr>
                <a:schemeClr val="dk1"/>
              </a:buClr>
              <a:buSzPts val="2720"/>
            </a:pPr>
            <a:r>
              <a:rPr lang="en-GB" sz="2400">
                <a:ea typeface="Calibri"/>
                <a:cs typeface="Calibri"/>
                <a:sym typeface="Calibri"/>
              </a:rPr>
              <a:t>By giving the investors part partnership and high return options the business owner could collect the required amount of funding</a:t>
            </a:r>
          </a:p>
          <a:p>
            <a:pPr marL="342900" lvl="0" indent="-342900">
              <a:spcBef>
                <a:spcPts val="544"/>
              </a:spcBef>
              <a:buClr>
                <a:schemeClr val="dk1"/>
              </a:buClr>
              <a:buSzPts val="2720"/>
            </a:pPr>
            <a:r>
              <a:rPr lang="en-GB" sz="2400">
                <a:ea typeface="Calibri"/>
                <a:cs typeface="Calibri"/>
                <a:sym typeface="Calibri"/>
              </a:rPr>
              <a:t>The investors could be any potential bus enterprise that is intending to maximize its operations and profits</a:t>
            </a:r>
          </a:p>
          <a:p>
            <a:r>
              <a:rPr lang="en-US" sz="2400"/>
              <a:t>To invest money in the Coffee Shop, we obtain Finance through High Street banks with low interest and some funding through personal savings and Family members</a:t>
            </a:r>
          </a:p>
        </p:txBody>
      </p:sp>
    </p:spTree>
    <p:extLst>
      <p:ext uri="{BB962C8B-B14F-4D97-AF65-F5344CB8AC3E}">
        <p14:creationId xmlns:p14="http://schemas.microsoft.com/office/powerpoint/2010/main" val="38427277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ED870-7AA7-4343-8E42-45B11E1F19B9}"/>
              </a:ext>
            </a:extLst>
          </p:cNvPr>
          <p:cNvSpPr>
            <a:spLocks noGrp="1"/>
          </p:cNvSpPr>
          <p:nvPr>
            <p:ph type="title"/>
          </p:nvPr>
        </p:nvSpPr>
        <p:spPr>
          <a:xfrm>
            <a:off x="1913468" y="365125"/>
            <a:ext cx="9440332" cy="1325563"/>
          </a:xfrm>
        </p:spPr>
        <p:txBody>
          <a:bodyPr>
            <a:normAutofit/>
          </a:bodyPr>
          <a:lstStyle/>
          <a:p>
            <a:r>
              <a:rPr lang="en" sz="5400" b="1">
                <a:solidFill>
                  <a:schemeClr val="accent1"/>
                </a:solidFill>
                <a:latin typeface="Calibri"/>
                <a:ea typeface="Calibri"/>
                <a:cs typeface="Calibri"/>
                <a:sym typeface="Calibri"/>
              </a:rPr>
              <a:t>Human resources</a:t>
            </a:r>
            <a:endParaRPr lang="en-US" sz="5400">
              <a:solidFill>
                <a:schemeClr val="accent1"/>
              </a:solidFill>
            </a:endParaRPr>
          </a:p>
        </p:txBody>
      </p:sp>
      <p:pic>
        <p:nvPicPr>
          <p:cNvPr id="7" name="Graphic 6" descr="Recruitment Management">
            <a:extLst>
              <a:ext uri="{FF2B5EF4-FFF2-40B4-BE49-F238E27FC236}">
                <a16:creationId xmlns:a16="http://schemas.microsoft.com/office/drawing/2014/main" id="{ECC33CC9-9366-43A7-A161-44EEE2BC305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0" y="570706"/>
            <a:ext cx="914400" cy="914400"/>
          </a:xfrm>
          <a:prstGeom prst="rect">
            <a:avLst/>
          </a:prstGeom>
        </p:spPr>
      </p:pic>
      <p:sp>
        <p:nvSpPr>
          <p:cNvPr id="3" name="Content Placeholder 2">
            <a:extLst>
              <a:ext uri="{FF2B5EF4-FFF2-40B4-BE49-F238E27FC236}">
                <a16:creationId xmlns:a16="http://schemas.microsoft.com/office/drawing/2014/main" id="{AE8401E7-6395-A741-8C45-0661DC7AA57F}"/>
              </a:ext>
            </a:extLst>
          </p:cNvPr>
          <p:cNvSpPr>
            <a:spLocks noGrp="1"/>
          </p:cNvSpPr>
          <p:nvPr>
            <p:ph idx="1"/>
          </p:nvPr>
        </p:nvSpPr>
        <p:spPr>
          <a:xfrm>
            <a:off x="838200" y="1825625"/>
            <a:ext cx="10515600" cy="4351338"/>
          </a:xfrm>
        </p:spPr>
        <p:txBody>
          <a:bodyPr>
            <a:normAutofit/>
          </a:bodyPr>
          <a:lstStyle/>
          <a:p>
            <a:pPr marL="342900" lvl="0" indent="-314960">
              <a:spcBef>
                <a:spcPts val="0"/>
              </a:spcBef>
              <a:buClr>
                <a:schemeClr val="dk1"/>
              </a:buClr>
              <a:buSzPts val="1800"/>
            </a:pPr>
            <a:r>
              <a:rPr lang="en-GB" sz="2400">
                <a:ea typeface="Calibri"/>
                <a:cs typeface="Calibri"/>
                <a:sym typeface="Calibri"/>
              </a:rPr>
              <a:t>Several human resources would be required by the firm ranging from Marketing manager, Finance Operation Manager , Administration, kitchen staff, front desk office staff and service offering staff. </a:t>
            </a:r>
          </a:p>
          <a:p>
            <a:pPr marL="342900" lvl="0" indent="-314960">
              <a:spcBef>
                <a:spcPts val="448"/>
              </a:spcBef>
              <a:buClr>
                <a:schemeClr val="dk1"/>
              </a:buClr>
              <a:buSzPts val="1800"/>
            </a:pPr>
            <a:r>
              <a:rPr lang="en-GB" sz="2400">
                <a:ea typeface="Calibri"/>
                <a:cs typeface="Calibri"/>
                <a:sym typeface="Calibri"/>
              </a:rPr>
              <a:t>Regarding the major manager of the coffee shop it is required that each of them hold degree during management in their respective segments while for the kitchen staff it is required to have culinary skills and relevant degree</a:t>
            </a:r>
          </a:p>
          <a:p>
            <a:pPr marL="342900" lvl="0" indent="-314960">
              <a:spcBef>
                <a:spcPts val="448"/>
              </a:spcBef>
              <a:buClr>
                <a:schemeClr val="dk1"/>
              </a:buClr>
              <a:buSzPts val="1800"/>
            </a:pPr>
            <a:r>
              <a:rPr lang="en-GB" sz="2400">
                <a:ea typeface="Calibri"/>
                <a:cs typeface="Calibri"/>
                <a:sym typeface="Calibri"/>
              </a:rPr>
              <a:t>While for front desk staff and the service staff the basic degree in any discipline would be required</a:t>
            </a:r>
          </a:p>
          <a:p>
            <a:pPr marL="342900" lvl="0" indent="-314960">
              <a:spcBef>
                <a:spcPts val="448"/>
              </a:spcBef>
              <a:buClr>
                <a:schemeClr val="dk1"/>
              </a:buClr>
              <a:buSzPts val="1800"/>
            </a:pPr>
            <a:r>
              <a:rPr lang="en-GB" sz="2400">
                <a:ea typeface="Calibri"/>
                <a:cs typeface="Calibri"/>
                <a:sym typeface="Calibri"/>
              </a:rPr>
              <a:t>The coffee Shop being a new venture would source people through advertisements and third-party agency. For the managers it is important that hey have 2 years of work experience</a:t>
            </a:r>
          </a:p>
          <a:p>
            <a:pPr marL="0" indent="0">
              <a:buNone/>
            </a:pPr>
            <a:endParaRPr lang="en-US" sz="2400"/>
          </a:p>
        </p:txBody>
      </p:sp>
    </p:spTree>
    <p:extLst>
      <p:ext uri="{BB962C8B-B14F-4D97-AF65-F5344CB8AC3E}">
        <p14:creationId xmlns:p14="http://schemas.microsoft.com/office/powerpoint/2010/main" val="330900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6DF1F8-3F95-1C4E-849A-2E73D69F253D}"/>
              </a:ext>
            </a:extLst>
          </p:cNvPr>
          <p:cNvSpPr>
            <a:spLocks noGrp="1"/>
          </p:cNvSpPr>
          <p:nvPr>
            <p:ph type="title"/>
          </p:nvPr>
        </p:nvSpPr>
        <p:spPr>
          <a:xfrm>
            <a:off x="804672" y="802955"/>
            <a:ext cx="4766330" cy="1454051"/>
          </a:xfrm>
        </p:spPr>
        <p:txBody>
          <a:bodyPr>
            <a:normAutofit/>
          </a:bodyPr>
          <a:lstStyle/>
          <a:p>
            <a:r>
              <a:rPr lang="en" sz="3600" b="1">
                <a:solidFill>
                  <a:schemeClr val="tx2"/>
                </a:solidFill>
                <a:latin typeface="Calibri"/>
                <a:ea typeface="Calibri"/>
                <a:cs typeface="Calibri"/>
                <a:sym typeface="Calibri"/>
              </a:rPr>
              <a:t>Cost Breakdown structure</a:t>
            </a:r>
            <a:endParaRPr lang="en-US" sz="3600" b="1">
              <a:solidFill>
                <a:schemeClr val="tx2"/>
              </a:solidFill>
            </a:endParaRPr>
          </a:p>
        </p:txBody>
      </p:sp>
      <p:sp>
        <p:nvSpPr>
          <p:cNvPr id="3" name="Content Placeholder 2">
            <a:extLst>
              <a:ext uri="{FF2B5EF4-FFF2-40B4-BE49-F238E27FC236}">
                <a16:creationId xmlns:a16="http://schemas.microsoft.com/office/drawing/2014/main" id="{81AB5595-AFB1-E04B-B129-721AEE5AD5C1}"/>
              </a:ext>
            </a:extLst>
          </p:cNvPr>
          <p:cNvSpPr>
            <a:spLocks noGrp="1"/>
          </p:cNvSpPr>
          <p:nvPr>
            <p:ph idx="1"/>
          </p:nvPr>
        </p:nvSpPr>
        <p:spPr>
          <a:xfrm>
            <a:off x="804672" y="2421683"/>
            <a:ext cx="4765949" cy="3353476"/>
          </a:xfrm>
        </p:spPr>
        <p:txBody>
          <a:bodyPr anchor="t">
            <a:normAutofit/>
          </a:bodyPr>
          <a:lstStyle/>
          <a:p>
            <a:pPr marL="0" lvl="0" indent="0">
              <a:spcBef>
                <a:spcPts val="0"/>
              </a:spcBef>
              <a:buClr>
                <a:schemeClr val="dk1"/>
              </a:buClr>
              <a:buSzPts val="3200"/>
              <a:buNone/>
            </a:pPr>
            <a:r>
              <a:rPr lang="en-GB" sz="1800">
                <a:solidFill>
                  <a:schemeClr val="tx2"/>
                </a:solidFill>
                <a:ea typeface="Calibri"/>
                <a:cs typeface="Calibri"/>
                <a:sym typeface="Calibri"/>
              </a:rPr>
              <a:t>The overall cost of the business is provided by </a:t>
            </a:r>
          </a:p>
          <a:p>
            <a:pPr marL="0" lvl="0" indent="0">
              <a:spcBef>
                <a:spcPts val="0"/>
              </a:spcBef>
              <a:buNone/>
            </a:pPr>
            <a:r>
              <a:rPr lang="en-GB" sz="1800">
                <a:solidFill>
                  <a:schemeClr val="tx2"/>
                </a:solidFill>
                <a:ea typeface="Calibri"/>
                <a:cs typeface="Calibri"/>
                <a:sym typeface="Calibri"/>
              </a:rPr>
              <a:t>the cost breakdown structure </a:t>
            </a:r>
          </a:p>
          <a:p>
            <a:pPr marL="0" indent="0">
              <a:buNone/>
            </a:pPr>
            <a:endParaRPr lang="en-US" sz="1800">
              <a:solidFill>
                <a:schemeClr val="tx2"/>
              </a:solidFill>
            </a:endParaRPr>
          </a:p>
        </p:txBody>
      </p:sp>
      <p:grpSp>
        <p:nvGrpSpPr>
          <p:cNvPr id="15" name="Group 14">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6" name="Freeform: Shape 15">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6" name="Shape 140">
            <a:extLst>
              <a:ext uri="{FF2B5EF4-FFF2-40B4-BE49-F238E27FC236}">
                <a16:creationId xmlns:a16="http://schemas.microsoft.com/office/drawing/2014/main" id="{CD0BECCF-B11B-4248-92F3-B85CD62D15D4}"/>
              </a:ext>
            </a:extLst>
          </p:cNvPr>
          <p:cNvGraphicFramePr/>
          <p:nvPr>
            <p:extLst>
              <p:ext uri="{D42A27DB-BD31-4B8C-83A1-F6EECF244321}">
                <p14:modId xmlns:p14="http://schemas.microsoft.com/office/powerpoint/2010/main" val="2049479441"/>
              </p:ext>
            </p:extLst>
          </p:nvPr>
        </p:nvGraphicFramePr>
        <p:xfrm>
          <a:off x="7708392" y="1883420"/>
          <a:ext cx="4142232" cy="4014714"/>
        </p:xfrm>
        <a:graphic>
          <a:graphicData uri="http://schemas.openxmlformats.org/drawingml/2006/table">
            <a:tbl>
              <a:tblPr>
                <a:tableStyleId>{69012ECD-51FC-41F1-AA8D-1B2483CD663E}</a:tableStyleId>
              </a:tblPr>
              <a:tblGrid>
                <a:gridCol w="2892095">
                  <a:extLst>
                    <a:ext uri="{9D8B030D-6E8A-4147-A177-3AD203B41FA5}">
                      <a16:colId xmlns:a16="http://schemas.microsoft.com/office/drawing/2014/main" val="20000"/>
                    </a:ext>
                  </a:extLst>
                </a:gridCol>
                <a:gridCol w="1250137">
                  <a:extLst>
                    <a:ext uri="{9D8B030D-6E8A-4147-A177-3AD203B41FA5}">
                      <a16:colId xmlns:a16="http://schemas.microsoft.com/office/drawing/2014/main" val="20001"/>
                    </a:ext>
                  </a:extLst>
                </a:gridCol>
              </a:tblGrid>
              <a:tr h="201018">
                <a:tc>
                  <a:txBody>
                    <a:bodyPr/>
                    <a:lstStyle/>
                    <a:p>
                      <a:pPr marL="0" marR="0" lvl="0" indent="0" algn="l" rtl="0">
                        <a:spcBef>
                          <a:spcPts val="0"/>
                        </a:spcBef>
                        <a:spcAft>
                          <a:spcPts val="0"/>
                        </a:spcAft>
                        <a:buNone/>
                      </a:pPr>
                      <a:r>
                        <a:rPr lang="en-GB" sz="1100" b="1" u="none" strike="noStrike" cap="none">
                          <a:solidFill>
                            <a:srgbClr val="000000"/>
                          </a:solidFill>
                          <a:sym typeface="Calibri"/>
                        </a:rPr>
                        <a:t>Particulars</a:t>
                      </a:r>
                      <a:endParaRPr lang="en-GB" sz="1100"/>
                    </a:p>
                  </a:txBody>
                  <a:tcPr marL="5653" marR="5653" marT="5653" marB="0" anchor="b"/>
                </a:tc>
                <a:tc>
                  <a:txBody>
                    <a:bodyPr/>
                    <a:lstStyle/>
                    <a:p>
                      <a:pPr marL="0" marR="0" lvl="0" indent="0" algn="l" rtl="0">
                        <a:spcBef>
                          <a:spcPts val="0"/>
                        </a:spcBef>
                        <a:spcAft>
                          <a:spcPts val="0"/>
                        </a:spcAft>
                        <a:buNone/>
                      </a:pPr>
                      <a:r>
                        <a:rPr lang="en-GB" sz="1100" b="1" u="none" strike="noStrike" cap="none">
                          <a:solidFill>
                            <a:srgbClr val="000000"/>
                          </a:solidFill>
                          <a:sym typeface="Calibri"/>
                        </a:rPr>
                        <a:t>Amount</a:t>
                      </a:r>
                      <a:endParaRPr lang="en-GB" sz="1100"/>
                    </a:p>
                  </a:txBody>
                  <a:tcPr marL="5653" marR="5653" marT="5653" marB="0" anchor="b"/>
                </a:tc>
                <a:extLst>
                  <a:ext uri="{0D108BD9-81ED-4DB2-BD59-A6C34878D82A}">
                    <a16:rowId xmlns:a16="http://schemas.microsoft.com/office/drawing/2014/main" val="10000"/>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01"/>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Estimated cost</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£ 100,800.00 </a:t>
                      </a:r>
                      <a:endParaRPr lang="en" sz="1100"/>
                    </a:p>
                  </a:txBody>
                  <a:tcPr marL="5653" marR="5653" marT="5653" marB="0" anchor="b"/>
                </a:tc>
                <a:extLst>
                  <a:ext uri="{0D108BD9-81ED-4DB2-BD59-A6C34878D82A}">
                    <a16:rowId xmlns:a16="http://schemas.microsoft.com/office/drawing/2014/main" val="10002"/>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03"/>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Raw materials</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12,000.00 </a:t>
                      </a:r>
                      <a:endParaRPr lang="en" sz="1100"/>
                    </a:p>
                  </a:txBody>
                  <a:tcPr marL="5653" marR="5653" marT="5653" marB="0" anchor="b"/>
                </a:tc>
                <a:extLst>
                  <a:ext uri="{0D108BD9-81ED-4DB2-BD59-A6C34878D82A}">
                    <a16:rowId xmlns:a16="http://schemas.microsoft.com/office/drawing/2014/main" val="10004"/>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05"/>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Equipment and utensil</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32,000.00 </a:t>
                      </a:r>
                      <a:endParaRPr lang="en" sz="1100"/>
                    </a:p>
                  </a:txBody>
                  <a:tcPr marL="5653" marR="5653" marT="5653" marB="0" anchor="b"/>
                </a:tc>
                <a:extLst>
                  <a:ext uri="{0D108BD9-81ED-4DB2-BD59-A6C34878D82A}">
                    <a16:rowId xmlns:a16="http://schemas.microsoft.com/office/drawing/2014/main" val="10006"/>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07"/>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Furniture</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25,000.00 </a:t>
                      </a:r>
                      <a:endParaRPr lang="en" sz="1100"/>
                    </a:p>
                  </a:txBody>
                  <a:tcPr marL="5653" marR="5653" marT="5653" marB="0" anchor="b"/>
                </a:tc>
                <a:extLst>
                  <a:ext uri="{0D108BD9-81ED-4DB2-BD59-A6C34878D82A}">
                    <a16:rowId xmlns:a16="http://schemas.microsoft.com/office/drawing/2014/main" val="10008"/>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09"/>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Decoration</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15,000.00 </a:t>
                      </a:r>
                      <a:endParaRPr lang="en" sz="1100"/>
                    </a:p>
                  </a:txBody>
                  <a:tcPr marL="5653" marR="5653" marT="5653" marB="0" anchor="b"/>
                </a:tc>
                <a:extLst>
                  <a:ext uri="{0D108BD9-81ED-4DB2-BD59-A6C34878D82A}">
                    <a16:rowId xmlns:a16="http://schemas.microsoft.com/office/drawing/2014/main" val="10010"/>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11"/>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Licensing and registration fee</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9,500.00 </a:t>
                      </a:r>
                      <a:endParaRPr lang="en" sz="1100"/>
                    </a:p>
                  </a:txBody>
                  <a:tcPr marL="5653" marR="5653" marT="5653" marB="0" anchor="b"/>
                </a:tc>
                <a:extLst>
                  <a:ext uri="{0D108BD9-81ED-4DB2-BD59-A6C34878D82A}">
                    <a16:rowId xmlns:a16="http://schemas.microsoft.com/office/drawing/2014/main" val="10012"/>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13"/>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Claim payment of </a:t>
                      </a:r>
                      <a:r>
                        <a:rPr lang="en-GB" sz="1100">
                          <a:sym typeface="Calibri"/>
                        </a:rPr>
                        <a:t>e</a:t>
                      </a:r>
                      <a:r>
                        <a:rPr lang="en-GB" sz="1100" b="0" u="none" strike="noStrike" cap="none">
                          <a:solidFill>
                            <a:srgbClr val="000000"/>
                          </a:solidFill>
                          <a:sym typeface="Calibri"/>
                        </a:rPr>
                        <a:t>lectrical rights</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2,500.00 </a:t>
                      </a:r>
                      <a:endParaRPr lang="en" sz="1100"/>
                    </a:p>
                  </a:txBody>
                  <a:tcPr marL="5653" marR="5653" marT="5653" marB="0" anchor="b"/>
                </a:tc>
                <a:extLst>
                  <a:ext uri="{0D108BD9-81ED-4DB2-BD59-A6C34878D82A}">
                    <a16:rowId xmlns:a16="http://schemas.microsoft.com/office/drawing/2014/main" val="10014"/>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15"/>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Electricity</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2,400.00 </a:t>
                      </a:r>
                      <a:endParaRPr lang="en" sz="1100"/>
                    </a:p>
                  </a:txBody>
                  <a:tcPr marL="5653" marR="5653" marT="5653" marB="0" anchor="b"/>
                </a:tc>
                <a:extLst>
                  <a:ext uri="{0D108BD9-81ED-4DB2-BD59-A6C34878D82A}">
                    <a16:rowId xmlns:a16="http://schemas.microsoft.com/office/drawing/2014/main" val="10016"/>
                  </a:ext>
                </a:extLst>
              </a:tr>
              <a:tr h="222726">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tc>
                  <a:txBody>
                    <a:bodyPr/>
                    <a:lstStyle/>
                    <a:p>
                      <a:pPr marL="0" marR="0" lvl="0" indent="0" algn="l" rtl="0">
                        <a:spcBef>
                          <a:spcPts val="0"/>
                        </a:spcBef>
                        <a:spcAft>
                          <a:spcPts val="0"/>
                        </a:spcAft>
                        <a:buNone/>
                      </a:pPr>
                      <a:endParaRPr lang="en-GB" sz="1100" b="0" i="0" u="none" strike="noStrike" cap="none">
                        <a:solidFill>
                          <a:srgbClr val="000000"/>
                        </a:solidFill>
                        <a:latin typeface="Calibri"/>
                        <a:ea typeface="Calibri"/>
                        <a:cs typeface="Calibri"/>
                        <a:sym typeface="Calibri"/>
                      </a:endParaRPr>
                    </a:p>
                  </a:txBody>
                  <a:tcPr marL="5653" marR="5653" marT="5653" marB="0" anchor="b"/>
                </a:tc>
                <a:extLst>
                  <a:ext uri="{0D108BD9-81ED-4DB2-BD59-A6C34878D82A}">
                    <a16:rowId xmlns:a16="http://schemas.microsoft.com/office/drawing/2014/main" val="10017"/>
                  </a:ext>
                </a:extLst>
              </a:tr>
              <a:tr h="201018">
                <a:tc>
                  <a:txBody>
                    <a:bodyPr/>
                    <a:lstStyle/>
                    <a:p>
                      <a:pPr marL="0" marR="0" lvl="0" indent="0" algn="l" rtl="0">
                        <a:spcBef>
                          <a:spcPts val="0"/>
                        </a:spcBef>
                        <a:spcAft>
                          <a:spcPts val="0"/>
                        </a:spcAft>
                        <a:buNone/>
                      </a:pPr>
                      <a:r>
                        <a:rPr lang="en-GB" sz="1100" b="0" u="none" strike="noStrike" cap="none">
                          <a:solidFill>
                            <a:srgbClr val="000000"/>
                          </a:solidFill>
                          <a:sym typeface="Calibri"/>
                        </a:rPr>
                        <a:t>Rent</a:t>
                      </a:r>
                      <a:endParaRPr lang="en-GB" sz="1100"/>
                    </a:p>
                  </a:txBody>
                  <a:tcPr marL="5653" marR="5653" marT="5653" marB="0" anchor="b"/>
                </a:tc>
                <a:tc>
                  <a:txBody>
                    <a:bodyPr/>
                    <a:lstStyle/>
                    <a:p>
                      <a:pPr marL="0" marR="0" lvl="0" indent="0" algn="l" rtl="0">
                        <a:spcBef>
                          <a:spcPts val="0"/>
                        </a:spcBef>
                        <a:spcAft>
                          <a:spcPts val="0"/>
                        </a:spcAft>
                        <a:buNone/>
                      </a:pPr>
                      <a:r>
                        <a:rPr lang="en" sz="1100" b="0" u="none" strike="noStrike" cap="none">
                          <a:solidFill>
                            <a:srgbClr val="000000"/>
                          </a:solidFill>
                          <a:sym typeface="Calibri"/>
                        </a:rPr>
                        <a:t> £     2,400.00 </a:t>
                      </a:r>
                      <a:endParaRPr lang="en" sz="1100"/>
                    </a:p>
                  </a:txBody>
                  <a:tcPr marL="5653" marR="5653" marT="5653" marB="0" anchor="b"/>
                </a:tc>
                <a:extLst>
                  <a:ext uri="{0D108BD9-81ED-4DB2-BD59-A6C34878D82A}">
                    <a16:rowId xmlns:a16="http://schemas.microsoft.com/office/drawing/2014/main" val="10018"/>
                  </a:ext>
                </a:extLst>
              </a:tr>
            </a:tbl>
          </a:graphicData>
        </a:graphic>
      </p:graphicFrame>
      <p:pic>
        <p:nvPicPr>
          <p:cNvPr id="7" name="Picture 6">
            <a:extLst>
              <a:ext uri="{FF2B5EF4-FFF2-40B4-BE49-F238E27FC236}">
                <a16:creationId xmlns:a16="http://schemas.microsoft.com/office/drawing/2014/main" id="{BE4845BE-ADE8-FF49-9469-96657ED31BC4}"/>
              </a:ext>
            </a:extLst>
          </p:cNvPr>
          <p:cNvPicPr>
            <a:picLocks noChangeAspect="1"/>
          </p:cNvPicPr>
          <p:nvPr/>
        </p:nvPicPr>
        <p:blipFill>
          <a:blip r:embed="rId2"/>
          <a:stretch>
            <a:fillRect/>
          </a:stretch>
        </p:blipFill>
        <p:spPr>
          <a:xfrm>
            <a:off x="696218" y="3515045"/>
            <a:ext cx="4533900" cy="2540000"/>
          </a:xfrm>
          <a:prstGeom prst="rect">
            <a:avLst/>
          </a:prstGeom>
        </p:spPr>
      </p:pic>
    </p:spTree>
    <p:extLst>
      <p:ext uri="{BB962C8B-B14F-4D97-AF65-F5344CB8AC3E}">
        <p14:creationId xmlns:p14="http://schemas.microsoft.com/office/powerpoint/2010/main" val="4173861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15DD7-FB20-5B42-8458-E49F9DDAB9C8}"/>
              </a:ext>
            </a:extLst>
          </p:cNvPr>
          <p:cNvSpPr>
            <a:spLocks noGrp="1"/>
          </p:cNvSpPr>
          <p:nvPr>
            <p:ph type="title"/>
          </p:nvPr>
        </p:nvSpPr>
        <p:spPr>
          <a:xfrm>
            <a:off x="1653363" y="365760"/>
            <a:ext cx="9367203" cy="1188720"/>
          </a:xfrm>
        </p:spPr>
        <p:txBody>
          <a:bodyPr>
            <a:normAutofit/>
          </a:bodyPr>
          <a:lstStyle/>
          <a:p>
            <a:r>
              <a:rPr lang="en" b="1">
                <a:latin typeface="Calibri"/>
                <a:ea typeface="Calibri"/>
                <a:cs typeface="Calibri"/>
                <a:sym typeface="Calibri"/>
              </a:rPr>
              <a:t>SWOT Analysis</a:t>
            </a:r>
            <a:endParaRPr lang="en-US" b="1" dirty="0"/>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379F49B-8119-E44F-A7F2-BF383B955C36}"/>
              </a:ext>
            </a:extLst>
          </p:cNvPr>
          <p:cNvSpPr>
            <a:spLocks noGrp="1"/>
          </p:cNvSpPr>
          <p:nvPr>
            <p:ph idx="1"/>
          </p:nvPr>
        </p:nvSpPr>
        <p:spPr>
          <a:xfrm>
            <a:off x="1653363" y="2176272"/>
            <a:ext cx="9367204" cy="4041648"/>
          </a:xfrm>
        </p:spPr>
        <p:txBody>
          <a:bodyPr anchor="t">
            <a:normAutofit/>
          </a:bodyPr>
          <a:lstStyle/>
          <a:p>
            <a:pPr marL="0" indent="0">
              <a:buNone/>
            </a:pPr>
            <a:r>
              <a:rPr lang="en-US" sz="1700" b="1"/>
              <a:t>Strengths</a:t>
            </a:r>
          </a:p>
          <a:p>
            <a:r>
              <a:rPr lang="en-US" sz="1700"/>
              <a:t>The low pricing strategy in the competitive industry of food and service</a:t>
            </a:r>
          </a:p>
          <a:p>
            <a:r>
              <a:rPr lang="en-US" sz="1700"/>
              <a:t>Our Staff are Highly trained in this industry and are very hardworking </a:t>
            </a:r>
          </a:p>
          <a:p>
            <a:pPr marL="0" indent="0">
              <a:buNone/>
            </a:pPr>
            <a:r>
              <a:rPr lang="en-US" sz="1700" b="1"/>
              <a:t>Weakness</a:t>
            </a:r>
          </a:p>
          <a:p>
            <a:r>
              <a:rPr lang="en-US" sz="1700"/>
              <a:t>Competitive market of the food service industry </a:t>
            </a:r>
          </a:p>
          <a:p>
            <a:pPr marL="0" indent="0">
              <a:buNone/>
            </a:pPr>
            <a:r>
              <a:rPr lang="en-US" sz="1700" b="1"/>
              <a:t>Opportunity </a:t>
            </a:r>
          </a:p>
          <a:p>
            <a:r>
              <a:rPr lang="en-US" sz="1700"/>
              <a:t>Good location near city center attracting all levels of customers</a:t>
            </a:r>
          </a:p>
          <a:p>
            <a:r>
              <a:rPr lang="en-US" sz="1700"/>
              <a:t>Lots of Student Accommodation being built in the surrounding areas which means students will come to the shop for their coffee</a:t>
            </a:r>
          </a:p>
          <a:p>
            <a:pPr marL="0" indent="0">
              <a:buNone/>
            </a:pPr>
            <a:r>
              <a:rPr lang="en-US" sz="1700" b="1"/>
              <a:t>Threat </a:t>
            </a:r>
          </a:p>
          <a:p>
            <a:r>
              <a:rPr lang="en-US" sz="1700"/>
              <a:t>As there are many coffee shops in surrounding in Swansea area, there will be high demand in competition </a:t>
            </a:r>
          </a:p>
          <a:p>
            <a:endParaRPr lang="en-US" sz="1700"/>
          </a:p>
        </p:txBody>
      </p:sp>
    </p:spTree>
    <p:extLst>
      <p:ext uri="{BB962C8B-B14F-4D97-AF65-F5344CB8AC3E}">
        <p14:creationId xmlns:p14="http://schemas.microsoft.com/office/powerpoint/2010/main" val="2812280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FDB757-4678-A942-884B-FB034D6C8FFC}"/>
              </a:ext>
            </a:extLst>
          </p:cNvPr>
          <p:cNvSpPr>
            <a:spLocks noGrp="1"/>
          </p:cNvSpPr>
          <p:nvPr>
            <p:ph type="title"/>
          </p:nvPr>
        </p:nvSpPr>
        <p:spPr>
          <a:xfrm>
            <a:off x="808638" y="386930"/>
            <a:ext cx="9236700" cy="1188950"/>
          </a:xfrm>
        </p:spPr>
        <p:txBody>
          <a:bodyPr anchor="b">
            <a:normAutofit/>
          </a:bodyPr>
          <a:lstStyle/>
          <a:p>
            <a:r>
              <a:rPr lang="en" sz="5400" b="1">
                <a:latin typeface="Calibri"/>
                <a:ea typeface="Calibri"/>
                <a:cs typeface="Calibri"/>
                <a:sym typeface="Calibri"/>
              </a:rPr>
              <a:t>Action plan</a:t>
            </a:r>
            <a:endParaRPr lang="en-US" sz="5400"/>
          </a:p>
        </p:txBody>
      </p:sp>
      <p:grpSp>
        <p:nvGrpSpPr>
          <p:cNvPr id="22"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A394117-A22F-A741-B392-9B4A8ECD7CE4}"/>
              </a:ext>
            </a:extLst>
          </p:cNvPr>
          <p:cNvSpPr>
            <a:spLocks noGrp="1"/>
          </p:cNvSpPr>
          <p:nvPr>
            <p:ph idx="1"/>
          </p:nvPr>
        </p:nvSpPr>
        <p:spPr>
          <a:xfrm>
            <a:off x="793660" y="2599509"/>
            <a:ext cx="10143668" cy="3435531"/>
          </a:xfrm>
        </p:spPr>
        <p:txBody>
          <a:bodyPr anchor="ctr">
            <a:normAutofit/>
          </a:bodyPr>
          <a:lstStyle/>
          <a:p>
            <a:pPr marL="58420" lvl="0" indent="0">
              <a:spcBef>
                <a:spcPts val="0"/>
              </a:spcBef>
              <a:buClr>
                <a:schemeClr val="dk1"/>
              </a:buClr>
              <a:buSzPts val="1800"/>
              <a:buNone/>
            </a:pPr>
            <a:r>
              <a:rPr lang="en-GB" sz="1500">
                <a:ea typeface="Calibri"/>
                <a:cs typeface="Calibri"/>
                <a:sym typeface="Calibri"/>
              </a:rPr>
              <a:t>The action plan is as follows:</a:t>
            </a:r>
          </a:p>
          <a:p>
            <a:pPr marL="58420" lvl="0" indent="0">
              <a:spcBef>
                <a:spcPts val="0"/>
              </a:spcBef>
              <a:buClr>
                <a:schemeClr val="dk1"/>
              </a:buClr>
              <a:buSzPts val="1800"/>
              <a:buNone/>
            </a:pPr>
            <a:endParaRPr lang="en-GB" sz="1500">
              <a:ea typeface="Calibri"/>
              <a:cs typeface="Calibri"/>
              <a:sym typeface="Calibri"/>
            </a:endParaRPr>
          </a:p>
          <a:p>
            <a:pPr marL="342900" lvl="0" indent="-284480">
              <a:spcBef>
                <a:spcPts val="544"/>
              </a:spcBef>
              <a:buClr>
                <a:schemeClr val="dk1"/>
              </a:buClr>
              <a:buSzPts val="1800"/>
            </a:pPr>
            <a:r>
              <a:rPr lang="en-GB" sz="1500" b="1">
                <a:ea typeface="Calibri"/>
                <a:cs typeface="Calibri"/>
                <a:sym typeface="Calibri"/>
              </a:rPr>
              <a:t>Specific:</a:t>
            </a:r>
            <a:r>
              <a:rPr lang="en-GB" sz="1500">
                <a:ea typeface="Calibri"/>
                <a:cs typeface="Calibri"/>
                <a:sym typeface="Calibri"/>
              </a:rPr>
              <a:t> To attain viability in the food and service industry of Swansea and surrounding area.</a:t>
            </a:r>
          </a:p>
          <a:p>
            <a:pPr marL="342900" lvl="0" indent="-284480">
              <a:spcBef>
                <a:spcPts val="544"/>
              </a:spcBef>
              <a:buClr>
                <a:schemeClr val="dk1"/>
              </a:buClr>
              <a:buSzPts val="1800"/>
            </a:pPr>
            <a:endParaRPr lang="en-GB" sz="1500">
              <a:ea typeface="Calibri"/>
              <a:cs typeface="Calibri"/>
              <a:sym typeface="Calibri"/>
            </a:endParaRPr>
          </a:p>
          <a:p>
            <a:pPr marL="342900" lvl="0" indent="-284480">
              <a:spcBef>
                <a:spcPts val="544"/>
              </a:spcBef>
              <a:buClr>
                <a:schemeClr val="dk1"/>
              </a:buClr>
              <a:buSzPts val="1800"/>
            </a:pPr>
            <a:r>
              <a:rPr lang="en-GB" sz="1500" b="1">
                <a:ea typeface="Calibri"/>
                <a:cs typeface="Calibri"/>
                <a:sym typeface="Calibri"/>
              </a:rPr>
              <a:t>Measurable:</a:t>
            </a:r>
            <a:r>
              <a:rPr lang="en-GB" sz="1500">
                <a:ea typeface="Calibri"/>
                <a:cs typeface="Calibri"/>
                <a:sym typeface="Calibri"/>
              </a:rPr>
              <a:t> Return on investments are the factors that could ,measure the proposed business perform, aces</a:t>
            </a:r>
          </a:p>
          <a:p>
            <a:pPr marL="342900" lvl="0" indent="-284480">
              <a:spcBef>
                <a:spcPts val="544"/>
              </a:spcBef>
              <a:buClr>
                <a:schemeClr val="dk1"/>
              </a:buClr>
              <a:buSzPts val="1800"/>
            </a:pPr>
            <a:endParaRPr lang="en-GB" sz="1500">
              <a:ea typeface="Calibri"/>
              <a:cs typeface="Calibri"/>
              <a:sym typeface="Calibri"/>
            </a:endParaRPr>
          </a:p>
          <a:p>
            <a:pPr marL="342900" lvl="0" indent="-284480">
              <a:spcBef>
                <a:spcPts val="544"/>
              </a:spcBef>
              <a:buClr>
                <a:schemeClr val="dk1"/>
              </a:buClr>
              <a:buSzPts val="1800"/>
            </a:pPr>
            <a:r>
              <a:rPr lang="en-GB" sz="1500" b="1">
                <a:ea typeface="Calibri"/>
                <a:cs typeface="Calibri"/>
                <a:sym typeface="Calibri"/>
              </a:rPr>
              <a:t>Achievable:</a:t>
            </a:r>
            <a:r>
              <a:rPr lang="en-GB" sz="1500">
                <a:ea typeface="Calibri"/>
                <a:cs typeface="Calibri"/>
                <a:sym typeface="Calibri"/>
              </a:rPr>
              <a:t> The identified aim and objectives the company could be achieved by quality coffee drinks service</a:t>
            </a:r>
          </a:p>
          <a:p>
            <a:pPr marL="342900" lvl="0" indent="-284480">
              <a:spcBef>
                <a:spcPts val="544"/>
              </a:spcBef>
              <a:buClr>
                <a:schemeClr val="dk1"/>
              </a:buClr>
              <a:buSzPts val="1800"/>
            </a:pPr>
            <a:endParaRPr lang="en-GB" sz="1500">
              <a:ea typeface="Calibri"/>
              <a:cs typeface="Calibri"/>
              <a:sym typeface="Calibri"/>
            </a:endParaRPr>
          </a:p>
          <a:p>
            <a:pPr marL="342900" lvl="0" indent="-284480">
              <a:spcBef>
                <a:spcPts val="544"/>
              </a:spcBef>
              <a:buClr>
                <a:schemeClr val="dk1"/>
              </a:buClr>
              <a:buSzPts val="1800"/>
            </a:pPr>
            <a:r>
              <a:rPr lang="en-GB" sz="1500" b="1">
                <a:ea typeface="Calibri"/>
                <a:cs typeface="Calibri"/>
                <a:sym typeface="Calibri"/>
              </a:rPr>
              <a:t>Relevant:</a:t>
            </a:r>
            <a:r>
              <a:rPr lang="en-GB" sz="1500">
                <a:ea typeface="Calibri"/>
                <a:cs typeface="Calibri"/>
                <a:sym typeface="Calibri"/>
              </a:rPr>
              <a:t> The location of the business proposed holds relevance to the marketing strategies of the company and is a good location all around </a:t>
            </a:r>
          </a:p>
          <a:p>
            <a:pPr marL="58420" lvl="0" indent="0">
              <a:spcBef>
                <a:spcPts val="544"/>
              </a:spcBef>
              <a:buClr>
                <a:schemeClr val="dk1"/>
              </a:buClr>
              <a:buSzPts val="1800"/>
              <a:buNone/>
            </a:pPr>
            <a:endParaRPr lang="en-GB" sz="1500">
              <a:ea typeface="Calibri"/>
              <a:cs typeface="Calibri"/>
              <a:sym typeface="Calibri"/>
            </a:endParaRPr>
          </a:p>
          <a:p>
            <a:pPr marL="342900" lvl="0" indent="-284480">
              <a:spcBef>
                <a:spcPts val="544"/>
              </a:spcBef>
              <a:buClr>
                <a:schemeClr val="dk1"/>
              </a:buClr>
              <a:buSzPts val="1800"/>
            </a:pPr>
            <a:r>
              <a:rPr lang="en-GB" sz="1500" b="1">
                <a:ea typeface="Calibri"/>
                <a:cs typeface="Calibri"/>
                <a:sym typeface="Calibri"/>
              </a:rPr>
              <a:t>Time based : </a:t>
            </a:r>
            <a:r>
              <a:rPr lang="en-GB" sz="1500">
                <a:ea typeface="Calibri"/>
                <a:cs typeface="Calibri"/>
                <a:sym typeface="Calibri"/>
              </a:rPr>
              <a:t>The action plan would be achieved within 2 -3 months</a:t>
            </a:r>
          </a:p>
          <a:p>
            <a:endParaRPr lang="en-US" sz="1500"/>
          </a:p>
        </p:txBody>
      </p:sp>
    </p:spTree>
    <p:extLst>
      <p:ext uri="{BB962C8B-B14F-4D97-AF65-F5344CB8AC3E}">
        <p14:creationId xmlns:p14="http://schemas.microsoft.com/office/powerpoint/2010/main" val="2864462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01AC3-1610-C84D-A998-0925639B1A18}"/>
              </a:ext>
            </a:extLst>
          </p:cNvPr>
          <p:cNvSpPr>
            <a:spLocks noGrp="1"/>
          </p:cNvSpPr>
          <p:nvPr>
            <p:ph type="title"/>
          </p:nvPr>
        </p:nvSpPr>
        <p:spPr>
          <a:xfrm>
            <a:off x="838200" y="365125"/>
            <a:ext cx="10515600" cy="2123432"/>
          </a:xfrm>
        </p:spPr>
        <p:txBody>
          <a:bodyPr/>
          <a:lstStyle/>
          <a:p>
            <a:r>
              <a:rPr lang="en-GB" b="1" dirty="0">
                <a:solidFill>
                  <a:srgbClr val="000000"/>
                </a:solidFill>
                <a:latin typeface="Calibri"/>
                <a:ea typeface="Calibri"/>
                <a:cs typeface="Calibri"/>
                <a:sym typeface="Calibri"/>
              </a:rPr>
              <a:t>References</a:t>
            </a:r>
            <a:br>
              <a:rPr lang="en-GB" b="1" dirty="0">
                <a:solidFill>
                  <a:srgbClr val="000000"/>
                </a:solidFill>
                <a:latin typeface="Calibri"/>
                <a:ea typeface="Calibri"/>
                <a:cs typeface="Calibri"/>
                <a:sym typeface="Calibri"/>
              </a:rPr>
            </a:br>
            <a:endParaRPr lang="en-US" dirty="0"/>
          </a:p>
        </p:txBody>
      </p:sp>
      <p:sp>
        <p:nvSpPr>
          <p:cNvPr id="3" name="Content Placeholder 2">
            <a:extLst>
              <a:ext uri="{FF2B5EF4-FFF2-40B4-BE49-F238E27FC236}">
                <a16:creationId xmlns:a16="http://schemas.microsoft.com/office/drawing/2014/main" id="{5E888AF4-EA43-A445-A630-6381C8A8C715}"/>
              </a:ext>
            </a:extLst>
          </p:cNvPr>
          <p:cNvSpPr>
            <a:spLocks noGrp="1"/>
          </p:cNvSpPr>
          <p:nvPr>
            <p:ph idx="1"/>
          </p:nvPr>
        </p:nvSpPr>
        <p:spPr/>
        <p:txBody>
          <a:bodyPr>
            <a:normAutofit fontScale="92500" lnSpcReduction="10000"/>
          </a:bodyPr>
          <a:lstStyle/>
          <a:p>
            <a:r>
              <a:rPr lang="en-US" sz="1800" dirty="0"/>
              <a:t>Ghazi, A., Cavallaro, A., Ran gone, A. and Baloch, R., 2015, April. A Comparative Study on the Impact of Business Model Design &amp; Lean Startup Approach versus Traditional Business Plan on Mobile Startups Performance. In ICEIS (3) (pp. 196-203).</a:t>
            </a:r>
          </a:p>
          <a:p>
            <a:r>
              <a:rPr lang="en-US" sz="1800" dirty="0"/>
              <a:t>Kelly, M., 2017. 10 Items Your Business Plan May be Missing.</a:t>
            </a:r>
          </a:p>
          <a:p>
            <a:r>
              <a:rPr lang="en-US" sz="1800" dirty="0"/>
              <a:t>Kunz, D.A. and Dow III, B.L., 2015. Organizing and financing a new business venture. Journal of the International Academy for Case Studies, 21(1), p.24.</a:t>
            </a:r>
          </a:p>
          <a:p>
            <a:r>
              <a:rPr lang="en-US" sz="1800" dirty="0"/>
              <a:t>Hop, C. and Greene, F.J., 2018. In Pursuit of Time: Business Plan Sequencing, Duration and Intraentrainment Effects on New Venture Viability. Journal of Management Studies, 55(2), pp.320-351.</a:t>
            </a:r>
          </a:p>
          <a:p>
            <a:r>
              <a:rPr lang="en-GB" sz="1800" dirty="0"/>
              <a:t>Armstrong, G., Kotler, P., Harker, M. and Brennan, R., 2015. </a:t>
            </a:r>
            <a:r>
              <a:rPr lang="en-GB" sz="1800" i="1" dirty="0"/>
              <a:t>Marketing: an introduction</a:t>
            </a:r>
            <a:r>
              <a:rPr lang="en-GB" sz="1800" dirty="0"/>
              <a:t>. Pearson Education.</a:t>
            </a:r>
            <a:endParaRPr lang="en-GB" sz="1100" b="0" dirty="0">
              <a:effectLst/>
            </a:endParaRPr>
          </a:p>
          <a:p>
            <a:r>
              <a:rPr lang="en-GB" sz="1800" dirty="0"/>
              <a:t>Mayer, T., Melitz, M.J. and Ottaviani, G.I., 2014. Market size, competition, and the product mix of exporters. </a:t>
            </a:r>
            <a:r>
              <a:rPr lang="en-GB" sz="1800" i="1" dirty="0"/>
              <a:t>American Economic Review</a:t>
            </a:r>
            <a:r>
              <a:rPr lang="en-GB" sz="1800" dirty="0"/>
              <a:t>, </a:t>
            </a:r>
            <a:r>
              <a:rPr lang="en-GB" sz="1800" i="1" dirty="0"/>
              <a:t>104</a:t>
            </a:r>
            <a:r>
              <a:rPr lang="en-GB" sz="1800" dirty="0"/>
              <a:t>(2), pp.495-536.</a:t>
            </a:r>
            <a:endParaRPr lang="en-GB" sz="1100" b="0" dirty="0">
              <a:effectLst/>
            </a:endParaRPr>
          </a:p>
          <a:p>
            <a:r>
              <a:rPr lang="en-GB" sz="1800" dirty="0"/>
              <a:t>Kotler, P., 2015. </a:t>
            </a:r>
            <a:r>
              <a:rPr lang="en-GB" sz="1800" i="1" dirty="0"/>
              <a:t>Framework for marketing management</a:t>
            </a:r>
            <a:r>
              <a:rPr lang="en-GB" sz="1800" dirty="0"/>
              <a:t>. Pearson Education India.</a:t>
            </a:r>
            <a:endParaRPr lang="en-GB" sz="1100" b="0" dirty="0">
              <a:effectLst/>
            </a:endParaRPr>
          </a:p>
          <a:p>
            <a:r>
              <a:rPr lang="en-GB" sz="1800" dirty="0"/>
              <a:t>Wedel, M. and Kannan, P.K., 2016. Marketing analytics for data-rich environments. </a:t>
            </a:r>
            <a:r>
              <a:rPr lang="en-GB" sz="1800" i="1" dirty="0"/>
              <a:t>Journal of Marketing</a:t>
            </a:r>
            <a:r>
              <a:rPr lang="en-GB" sz="1800" dirty="0"/>
              <a:t>, </a:t>
            </a:r>
            <a:r>
              <a:rPr lang="en-GB" sz="1800" i="1" dirty="0"/>
              <a:t>80</a:t>
            </a:r>
            <a:r>
              <a:rPr lang="en-GB" sz="1800" dirty="0"/>
              <a:t>(6), pp.97-121.</a:t>
            </a:r>
            <a:br>
              <a:rPr lang="en-GB" sz="1800" dirty="0"/>
            </a:br>
            <a:endParaRPr lang="en-US" sz="1800" dirty="0"/>
          </a:p>
          <a:p>
            <a:endParaRPr lang="en-US" dirty="0"/>
          </a:p>
        </p:txBody>
      </p:sp>
    </p:spTree>
    <p:extLst>
      <p:ext uri="{BB962C8B-B14F-4D97-AF65-F5344CB8AC3E}">
        <p14:creationId xmlns:p14="http://schemas.microsoft.com/office/powerpoint/2010/main" val="22465196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1499</Words>
  <Application>Microsoft Macintosh PowerPoint</Application>
  <PresentationFormat>Widescreen</PresentationFormat>
  <Paragraphs>123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Abadi MT Condensed Light</vt:lpstr>
      <vt:lpstr>Arial</vt:lpstr>
      <vt:lpstr>Calibri</vt:lpstr>
      <vt:lpstr>Calibri Light</vt:lpstr>
      <vt:lpstr>Office Theme</vt:lpstr>
      <vt:lpstr>Business Plan Presentation University of Wales Trinity Saint David  </vt:lpstr>
      <vt:lpstr>Introduction</vt:lpstr>
      <vt:lpstr>Type of Business Ownership</vt:lpstr>
      <vt:lpstr>Marketing</vt:lpstr>
      <vt:lpstr>Mission statement</vt:lpstr>
      <vt:lpstr>Aims and objectives</vt:lpstr>
      <vt:lpstr>Product Description</vt:lpstr>
      <vt:lpstr>Physical Resources</vt:lpstr>
      <vt:lpstr>Financial Resources</vt:lpstr>
      <vt:lpstr>Human resources</vt:lpstr>
      <vt:lpstr>Cost Breakdown structure</vt:lpstr>
      <vt:lpstr>SWOT Analysis</vt:lpstr>
      <vt:lpstr>Action plan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 Presentation University of Wales Trinity Saint David  </dc:title>
  <dc:creator>Abdur Rob (1705003)</dc:creator>
  <cp:lastModifiedBy>Abdur Rob (1705003)</cp:lastModifiedBy>
  <cp:revision>2</cp:revision>
  <dcterms:created xsi:type="dcterms:W3CDTF">2020-05-28T23:35:55Z</dcterms:created>
  <dcterms:modified xsi:type="dcterms:W3CDTF">2020-05-28T23:38:42Z</dcterms:modified>
</cp:coreProperties>
</file>