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4"/>
  </p:notesMasterIdLst>
  <p:sldIdLst>
    <p:sldId id="256" r:id="rId2"/>
    <p:sldId id="262" r:id="rId3"/>
    <p:sldId id="261" r:id="rId4"/>
    <p:sldId id="258" r:id="rId5"/>
    <p:sldId id="259" r:id="rId6"/>
    <p:sldId id="327" r:id="rId7"/>
    <p:sldId id="328" r:id="rId8"/>
    <p:sldId id="322" r:id="rId9"/>
    <p:sldId id="257" r:id="rId10"/>
    <p:sldId id="323" r:id="rId11"/>
    <p:sldId id="324" r:id="rId12"/>
    <p:sldId id="329" r:id="rId13"/>
    <p:sldId id="325" r:id="rId14"/>
    <p:sldId id="318" r:id="rId15"/>
    <p:sldId id="319" r:id="rId16"/>
    <p:sldId id="326" r:id="rId17"/>
    <p:sldId id="320" r:id="rId18"/>
    <p:sldId id="321" r:id="rId19"/>
    <p:sldId id="260" r:id="rId20"/>
    <p:sldId id="263" r:id="rId21"/>
    <p:sldId id="330" r:id="rId22"/>
    <p:sldId id="33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5126" autoAdjust="0"/>
  </p:normalViewPr>
  <p:slideViewPr>
    <p:cSldViewPr snapToGrid="0">
      <p:cViewPr varScale="1">
        <p:scale>
          <a:sx n="86" d="100"/>
          <a:sy n="86" d="100"/>
        </p:scale>
        <p:origin x="562" y="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7CEF8C-34AB-4435-AFEF-9866F81B073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6C522B9-BDDB-45A0-81DA-7CF40DBB635B}">
      <dgm:prSet/>
      <dgm:spPr/>
      <dgm:t>
        <a:bodyPr/>
        <a:lstStyle/>
        <a:p>
          <a:r>
            <a:rPr lang="en-US" dirty="0"/>
            <a:t>Brotherton, S.A., Fried, R.T. and Norman, E.S., 2008, October. Applying the work breakdown structure to the project management lifecycle. In </a:t>
          </a:r>
          <a:r>
            <a:rPr lang="en-US" i="1" dirty="0"/>
            <a:t>PMI Global Congress Proceedings</a:t>
          </a:r>
          <a:r>
            <a:rPr lang="en-US" dirty="0"/>
            <a:t> (pp. 1-15).</a:t>
          </a:r>
        </a:p>
      </dgm:t>
    </dgm:pt>
    <dgm:pt modelId="{C75C1057-3785-4B08-BD0E-D844FEF59C51}" type="parTrans" cxnId="{AFEBE500-C83B-4BEF-B7EC-4481D332A079}">
      <dgm:prSet/>
      <dgm:spPr/>
      <dgm:t>
        <a:bodyPr/>
        <a:lstStyle/>
        <a:p>
          <a:endParaRPr lang="en-US"/>
        </a:p>
      </dgm:t>
    </dgm:pt>
    <dgm:pt modelId="{CCFC9ABC-74A1-42B6-A479-7F13C1A76CB9}" type="sibTrans" cxnId="{AFEBE500-C83B-4BEF-B7EC-4481D332A079}">
      <dgm:prSet/>
      <dgm:spPr/>
      <dgm:t>
        <a:bodyPr/>
        <a:lstStyle/>
        <a:p>
          <a:endParaRPr lang="en-US"/>
        </a:p>
      </dgm:t>
    </dgm:pt>
    <dgm:pt modelId="{F8EE1BEA-FE0B-4F93-9225-2B04C319B3C9}">
      <dgm:prSet/>
      <dgm:spPr/>
      <dgm:t>
        <a:bodyPr/>
        <a:lstStyle/>
        <a:p>
          <a:r>
            <a:rPr lang="en-US"/>
            <a:t>Clark, K.B., 2017. Project scope and project performance: the effect of parts strategy and supplier involvement on product development. </a:t>
          </a:r>
          <a:r>
            <a:rPr lang="en-US" i="1"/>
            <a:t>Management science</a:t>
          </a:r>
          <a:r>
            <a:rPr lang="en-US"/>
            <a:t>, </a:t>
          </a:r>
          <a:r>
            <a:rPr lang="en-US" i="1"/>
            <a:t>35</a:t>
          </a:r>
          <a:r>
            <a:rPr lang="en-US"/>
            <a:t>(10), pp.1247-1263.</a:t>
          </a:r>
        </a:p>
      </dgm:t>
    </dgm:pt>
    <dgm:pt modelId="{CF4B3D1A-872E-4A99-9B9E-B18DD0352608}" type="parTrans" cxnId="{03888AED-5420-464E-833D-527AF4B866FC}">
      <dgm:prSet/>
      <dgm:spPr/>
      <dgm:t>
        <a:bodyPr/>
        <a:lstStyle/>
        <a:p>
          <a:endParaRPr lang="en-US"/>
        </a:p>
      </dgm:t>
    </dgm:pt>
    <dgm:pt modelId="{C7401A54-6C8A-4C10-B588-837041F2EB3E}" type="sibTrans" cxnId="{03888AED-5420-464E-833D-527AF4B866FC}">
      <dgm:prSet/>
      <dgm:spPr/>
      <dgm:t>
        <a:bodyPr/>
        <a:lstStyle/>
        <a:p>
          <a:endParaRPr lang="en-US"/>
        </a:p>
      </dgm:t>
    </dgm:pt>
    <dgm:pt modelId="{CD435094-5B78-4C0A-AD62-12978971F33F}">
      <dgm:prSet/>
      <dgm:spPr/>
      <dgm:t>
        <a:bodyPr/>
        <a:lstStyle/>
        <a:p>
          <a:r>
            <a:rPr lang="en-US"/>
            <a:t>Dumont, P.R., Gibson Jr, G.E. and Fish, J.R., 1997. Scope management using project definition rating index. </a:t>
          </a:r>
          <a:r>
            <a:rPr lang="en-US" i="1"/>
            <a:t>Journal of Management in Engineering</a:t>
          </a:r>
          <a:r>
            <a:rPr lang="en-US"/>
            <a:t>, </a:t>
          </a:r>
          <a:r>
            <a:rPr lang="en-US" i="1"/>
            <a:t>13</a:t>
          </a:r>
          <a:r>
            <a:rPr lang="en-US"/>
            <a:t>(5), pp.54-60.</a:t>
          </a:r>
        </a:p>
      </dgm:t>
    </dgm:pt>
    <dgm:pt modelId="{A86D1C55-7319-48B9-B578-1822E0ADE2D2}" type="parTrans" cxnId="{178FD305-2908-4E45-A07A-FDE571CE7836}">
      <dgm:prSet/>
      <dgm:spPr/>
      <dgm:t>
        <a:bodyPr/>
        <a:lstStyle/>
        <a:p>
          <a:endParaRPr lang="en-US"/>
        </a:p>
      </dgm:t>
    </dgm:pt>
    <dgm:pt modelId="{05A16322-2022-4DC9-A27C-4A5F4397D1CE}" type="sibTrans" cxnId="{178FD305-2908-4E45-A07A-FDE571CE7836}">
      <dgm:prSet/>
      <dgm:spPr/>
      <dgm:t>
        <a:bodyPr/>
        <a:lstStyle/>
        <a:p>
          <a:endParaRPr lang="en-US"/>
        </a:p>
      </dgm:t>
    </dgm:pt>
    <dgm:pt modelId="{E007D9D6-D185-43CC-830C-42DE1C572EDE}">
      <dgm:prSet/>
      <dgm:spPr/>
      <dgm:t>
        <a:bodyPr/>
        <a:lstStyle/>
        <a:p>
          <a:r>
            <a:rPr lang="en-US" dirty="0" err="1"/>
            <a:t>Globerson</a:t>
          </a:r>
          <a:r>
            <a:rPr lang="en-US" dirty="0"/>
            <a:t>, S., 2014. Impact of various work-breakdown structures on project conceptualization. </a:t>
          </a:r>
          <a:r>
            <a:rPr lang="en-US" i="1" dirty="0"/>
            <a:t>International Journal of Project Management</a:t>
          </a:r>
          <a:r>
            <a:rPr lang="en-US" dirty="0"/>
            <a:t>, </a:t>
          </a:r>
          <a:r>
            <a:rPr lang="en-US" i="1" dirty="0"/>
            <a:t>12</a:t>
          </a:r>
          <a:r>
            <a:rPr lang="en-US" dirty="0"/>
            <a:t>(3), pp.165-171.</a:t>
          </a:r>
        </a:p>
      </dgm:t>
    </dgm:pt>
    <dgm:pt modelId="{FB09E995-11D2-41D2-9D2A-62C34F7FA961}" type="parTrans" cxnId="{EFAAED6A-C990-45C6-A8D7-2F3D896503E1}">
      <dgm:prSet/>
      <dgm:spPr/>
      <dgm:t>
        <a:bodyPr/>
        <a:lstStyle/>
        <a:p>
          <a:endParaRPr lang="en-US"/>
        </a:p>
      </dgm:t>
    </dgm:pt>
    <dgm:pt modelId="{13BD1FA3-F030-4194-9ED6-8888839909A1}" type="sibTrans" cxnId="{EFAAED6A-C990-45C6-A8D7-2F3D896503E1}">
      <dgm:prSet/>
      <dgm:spPr/>
      <dgm:t>
        <a:bodyPr/>
        <a:lstStyle/>
        <a:p>
          <a:endParaRPr lang="en-US"/>
        </a:p>
      </dgm:t>
    </dgm:pt>
    <dgm:pt modelId="{57987CD1-D881-421E-86E7-4D009F5845C5}" type="pres">
      <dgm:prSet presAssocID="{577CEF8C-34AB-4435-AFEF-9866F81B0736}" presName="vert0" presStyleCnt="0">
        <dgm:presLayoutVars>
          <dgm:dir/>
          <dgm:animOne val="branch"/>
          <dgm:animLvl val="lvl"/>
        </dgm:presLayoutVars>
      </dgm:prSet>
      <dgm:spPr/>
    </dgm:pt>
    <dgm:pt modelId="{5C2E5FA7-6159-414C-89CB-F40B564B1572}" type="pres">
      <dgm:prSet presAssocID="{D6C522B9-BDDB-45A0-81DA-7CF40DBB635B}" presName="thickLine" presStyleLbl="alignNode1" presStyleIdx="0" presStyleCnt="4"/>
      <dgm:spPr/>
    </dgm:pt>
    <dgm:pt modelId="{30755C93-6C9B-4177-90A9-451A91FCE083}" type="pres">
      <dgm:prSet presAssocID="{D6C522B9-BDDB-45A0-81DA-7CF40DBB635B}" presName="horz1" presStyleCnt="0"/>
      <dgm:spPr/>
    </dgm:pt>
    <dgm:pt modelId="{F5C9DC41-6272-4460-A0B7-C31C4B13816B}" type="pres">
      <dgm:prSet presAssocID="{D6C522B9-BDDB-45A0-81DA-7CF40DBB635B}" presName="tx1" presStyleLbl="revTx" presStyleIdx="0" presStyleCnt="4"/>
      <dgm:spPr/>
    </dgm:pt>
    <dgm:pt modelId="{69022B7A-CC21-494B-B29C-CECAD671D1A3}" type="pres">
      <dgm:prSet presAssocID="{D6C522B9-BDDB-45A0-81DA-7CF40DBB635B}" presName="vert1" presStyleCnt="0"/>
      <dgm:spPr/>
    </dgm:pt>
    <dgm:pt modelId="{43570F6F-5665-4619-8058-70ABF9C566E9}" type="pres">
      <dgm:prSet presAssocID="{F8EE1BEA-FE0B-4F93-9225-2B04C319B3C9}" presName="thickLine" presStyleLbl="alignNode1" presStyleIdx="1" presStyleCnt="4"/>
      <dgm:spPr/>
    </dgm:pt>
    <dgm:pt modelId="{0A97E196-7F5C-4777-81E2-D25C29765254}" type="pres">
      <dgm:prSet presAssocID="{F8EE1BEA-FE0B-4F93-9225-2B04C319B3C9}" presName="horz1" presStyleCnt="0"/>
      <dgm:spPr/>
    </dgm:pt>
    <dgm:pt modelId="{26D6332B-DC1C-495C-99A1-10112BD55F78}" type="pres">
      <dgm:prSet presAssocID="{F8EE1BEA-FE0B-4F93-9225-2B04C319B3C9}" presName="tx1" presStyleLbl="revTx" presStyleIdx="1" presStyleCnt="4"/>
      <dgm:spPr/>
    </dgm:pt>
    <dgm:pt modelId="{C79E4473-6495-4479-AA5E-C6F81E22EF1A}" type="pres">
      <dgm:prSet presAssocID="{F8EE1BEA-FE0B-4F93-9225-2B04C319B3C9}" presName="vert1" presStyleCnt="0"/>
      <dgm:spPr/>
    </dgm:pt>
    <dgm:pt modelId="{D371ADF8-803E-415C-9A48-0619FF958781}" type="pres">
      <dgm:prSet presAssocID="{CD435094-5B78-4C0A-AD62-12978971F33F}" presName="thickLine" presStyleLbl="alignNode1" presStyleIdx="2" presStyleCnt="4"/>
      <dgm:spPr/>
    </dgm:pt>
    <dgm:pt modelId="{5E6D1D65-E215-4ADE-8701-5538DB0CBDED}" type="pres">
      <dgm:prSet presAssocID="{CD435094-5B78-4C0A-AD62-12978971F33F}" presName="horz1" presStyleCnt="0"/>
      <dgm:spPr/>
    </dgm:pt>
    <dgm:pt modelId="{05577AA2-BFD2-45F9-AE0E-5BD2F18D8CA1}" type="pres">
      <dgm:prSet presAssocID="{CD435094-5B78-4C0A-AD62-12978971F33F}" presName="tx1" presStyleLbl="revTx" presStyleIdx="2" presStyleCnt="4"/>
      <dgm:spPr/>
    </dgm:pt>
    <dgm:pt modelId="{7554033E-3110-420D-9D2B-F1A246D036E3}" type="pres">
      <dgm:prSet presAssocID="{CD435094-5B78-4C0A-AD62-12978971F33F}" presName="vert1" presStyleCnt="0"/>
      <dgm:spPr/>
    </dgm:pt>
    <dgm:pt modelId="{47FE827C-4739-49CA-B2BC-DF3C38C0A801}" type="pres">
      <dgm:prSet presAssocID="{E007D9D6-D185-43CC-830C-42DE1C572EDE}" presName="thickLine" presStyleLbl="alignNode1" presStyleIdx="3" presStyleCnt="4"/>
      <dgm:spPr/>
    </dgm:pt>
    <dgm:pt modelId="{2B46E378-548D-4353-B330-7D9DC2AFDFBB}" type="pres">
      <dgm:prSet presAssocID="{E007D9D6-D185-43CC-830C-42DE1C572EDE}" presName="horz1" presStyleCnt="0"/>
      <dgm:spPr/>
    </dgm:pt>
    <dgm:pt modelId="{D6F24B0B-A536-4D97-B0AD-FB2BEC265F2A}" type="pres">
      <dgm:prSet presAssocID="{E007D9D6-D185-43CC-830C-42DE1C572EDE}" presName="tx1" presStyleLbl="revTx" presStyleIdx="3" presStyleCnt="4"/>
      <dgm:spPr/>
    </dgm:pt>
    <dgm:pt modelId="{3514A711-2063-4E9E-AFA6-5735E83CE25D}" type="pres">
      <dgm:prSet presAssocID="{E007D9D6-D185-43CC-830C-42DE1C572EDE}" presName="vert1" presStyleCnt="0"/>
      <dgm:spPr/>
    </dgm:pt>
  </dgm:ptLst>
  <dgm:cxnLst>
    <dgm:cxn modelId="{AFEBE500-C83B-4BEF-B7EC-4481D332A079}" srcId="{577CEF8C-34AB-4435-AFEF-9866F81B0736}" destId="{D6C522B9-BDDB-45A0-81DA-7CF40DBB635B}" srcOrd="0" destOrd="0" parTransId="{C75C1057-3785-4B08-BD0E-D844FEF59C51}" sibTransId="{CCFC9ABC-74A1-42B6-A479-7F13C1A76CB9}"/>
    <dgm:cxn modelId="{178FD305-2908-4E45-A07A-FDE571CE7836}" srcId="{577CEF8C-34AB-4435-AFEF-9866F81B0736}" destId="{CD435094-5B78-4C0A-AD62-12978971F33F}" srcOrd="2" destOrd="0" parTransId="{A86D1C55-7319-48B9-B578-1822E0ADE2D2}" sibTransId="{05A16322-2022-4DC9-A27C-4A5F4397D1CE}"/>
    <dgm:cxn modelId="{89C07511-8E3E-4739-A8D3-5D1BFDCE4E53}" type="presOf" srcId="{D6C522B9-BDDB-45A0-81DA-7CF40DBB635B}" destId="{F5C9DC41-6272-4460-A0B7-C31C4B13816B}" srcOrd="0" destOrd="0" presId="urn:microsoft.com/office/officeart/2008/layout/LinedList"/>
    <dgm:cxn modelId="{D44C1C25-4B9F-45CC-BC33-3A475AC627E1}" type="presOf" srcId="{E007D9D6-D185-43CC-830C-42DE1C572EDE}" destId="{D6F24B0B-A536-4D97-B0AD-FB2BEC265F2A}" srcOrd="0" destOrd="0" presId="urn:microsoft.com/office/officeart/2008/layout/LinedList"/>
    <dgm:cxn modelId="{EFAAED6A-C990-45C6-A8D7-2F3D896503E1}" srcId="{577CEF8C-34AB-4435-AFEF-9866F81B0736}" destId="{E007D9D6-D185-43CC-830C-42DE1C572EDE}" srcOrd="3" destOrd="0" parTransId="{FB09E995-11D2-41D2-9D2A-62C34F7FA961}" sibTransId="{13BD1FA3-F030-4194-9ED6-8888839909A1}"/>
    <dgm:cxn modelId="{1376E656-667B-4EC8-9B20-00ECFF9BAE1A}" type="presOf" srcId="{577CEF8C-34AB-4435-AFEF-9866F81B0736}" destId="{57987CD1-D881-421E-86E7-4D009F5845C5}" srcOrd="0" destOrd="0" presId="urn:microsoft.com/office/officeart/2008/layout/LinedList"/>
    <dgm:cxn modelId="{CFB1AE8B-4C08-4E6E-A020-AF21C4BD7F74}" type="presOf" srcId="{F8EE1BEA-FE0B-4F93-9225-2B04C319B3C9}" destId="{26D6332B-DC1C-495C-99A1-10112BD55F78}" srcOrd="0" destOrd="0" presId="urn:microsoft.com/office/officeart/2008/layout/LinedList"/>
    <dgm:cxn modelId="{D86D20E7-C128-4A5D-804A-80A994FF628E}" type="presOf" srcId="{CD435094-5B78-4C0A-AD62-12978971F33F}" destId="{05577AA2-BFD2-45F9-AE0E-5BD2F18D8CA1}" srcOrd="0" destOrd="0" presId="urn:microsoft.com/office/officeart/2008/layout/LinedList"/>
    <dgm:cxn modelId="{03888AED-5420-464E-833D-527AF4B866FC}" srcId="{577CEF8C-34AB-4435-AFEF-9866F81B0736}" destId="{F8EE1BEA-FE0B-4F93-9225-2B04C319B3C9}" srcOrd="1" destOrd="0" parTransId="{CF4B3D1A-872E-4A99-9B9E-B18DD0352608}" sibTransId="{C7401A54-6C8A-4C10-B588-837041F2EB3E}"/>
    <dgm:cxn modelId="{1034BD3A-FA48-4D36-A1A8-1666BC324C63}" type="presParOf" srcId="{57987CD1-D881-421E-86E7-4D009F5845C5}" destId="{5C2E5FA7-6159-414C-89CB-F40B564B1572}" srcOrd="0" destOrd="0" presId="urn:microsoft.com/office/officeart/2008/layout/LinedList"/>
    <dgm:cxn modelId="{8A8932F0-8972-4503-BF8F-D7C14C083FCE}" type="presParOf" srcId="{57987CD1-D881-421E-86E7-4D009F5845C5}" destId="{30755C93-6C9B-4177-90A9-451A91FCE083}" srcOrd="1" destOrd="0" presId="urn:microsoft.com/office/officeart/2008/layout/LinedList"/>
    <dgm:cxn modelId="{41513056-FF20-4E3E-9E1B-22C3EB5CB40B}" type="presParOf" srcId="{30755C93-6C9B-4177-90A9-451A91FCE083}" destId="{F5C9DC41-6272-4460-A0B7-C31C4B13816B}" srcOrd="0" destOrd="0" presId="urn:microsoft.com/office/officeart/2008/layout/LinedList"/>
    <dgm:cxn modelId="{5A36071C-32B2-4963-AA59-9FC37EDFCDE5}" type="presParOf" srcId="{30755C93-6C9B-4177-90A9-451A91FCE083}" destId="{69022B7A-CC21-494B-B29C-CECAD671D1A3}" srcOrd="1" destOrd="0" presId="urn:microsoft.com/office/officeart/2008/layout/LinedList"/>
    <dgm:cxn modelId="{515AE5EC-A016-47FC-83EB-F1A73FB4560D}" type="presParOf" srcId="{57987CD1-D881-421E-86E7-4D009F5845C5}" destId="{43570F6F-5665-4619-8058-70ABF9C566E9}" srcOrd="2" destOrd="0" presId="urn:microsoft.com/office/officeart/2008/layout/LinedList"/>
    <dgm:cxn modelId="{869F8166-49AB-4453-8BFD-58075C460AC4}" type="presParOf" srcId="{57987CD1-D881-421E-86E7-4D009F5845C5}" destId="{0A97E196-7F5C-4777-81E2-D25C29765254}" srcOrd="3" destOrd="0" presId="urn:microsoft.com/office/officeart/2008/layout/LinedList"/>
    <dgm:cxn modelId="{D749CCD0-6BDC-43DD-9611-FF9522F0063B}" type="presParOf" srcId="{0A97E196-7F5C-4777-81E2-D25C29765254}" destId="{26D6332B-DC1C-495C-99A1-10112BD55F78}" srcOrd="0" destOrd="0" presId="urn:microsoft.com/office/officeart/2008/layout/LinedList"/>
    <dgm:cxn modelId="{C9CD429C-7E79-4742-821C-7D2235FBC502}" type="presParOf" srcId="{0A97E196-7F5C-4777-81E2-D25C29765254}" destId="{C79E4473-6495-4479-AA5E-C6F81E22EF1A}" srcOrd="1" destOrd="0" presId="urn:microsoft.com/office/officeart/2008/layout/LinedList"/>
    <dgm:cxn modelId="{56917686-3E6A-466C-BB8B-E5783AF6C98F}" type="presParOf" srcId="{57987CD1-D881-421E-86E7-4D009F5845C5}" destId="{D371ADF8-803E-415C-9A48-0619FF958781}" srcOrd="4" destOrd="0" presId="urn:microsoft.com/office/officeart/2008/layout/LinedList"/>
    <dgm:cxn modelId="{01E14C5D-45AB-4324-99AA-83C360F01A93}" type="presParOf" srcId="{57987CD1-D881-421E-86E7-4D009F5845C5}" destId="{5E6D1D65-E215-4ADE-8701-5538DB0CBDED}" srcOrd="5" destOrd="0" presId="urn:microsoft.com/office/officeart/2008/layout/LinedList"/>
    <dgm:cxn modelId="{671D13C4-11BC-4F3A-9B70-270B7FD69749}" type="presParOf" srcId="{5E6D1D65-E215-4ADE-8701-5538DB0CBDED}" destId="{05577AA2-BFD2-45F9-AE0E-5BD2F18D8CA1}" srcOrd="0" destOrd="0" presId="urn:microsoft.com/office/officeart/2008/layout/LinedList"/>
    <dgm:cxn modelId="{5B40DEF1-D191-41EF-BE7C-1B658DAF61AC}" type="presParOf" srcId="{5E6D1D65-E215-4ADE-8701-5538DB0CBDED}" destId="{7554033E-3110-420D-9D2B-F1A246D036E3}" srcOrd="1" destOrd="0" presId="urn:microsoft.com/office/officeart/2008/layout/LinedList"/>
    <dgm:cxn modelId="{A6A4889C-3518-4F35-B237-4539D167487C}" type="presParOf" srcId="{57987CD1-D881-421E-86E7-4D009F5845C5}" destId="{47FE827C-4739-49CA-B2BC-DF3C38C0A801}" srcOrd="6" destOrd="0" presId="urn:microsoft.com/office/officeart/2008/layout/LinedList"/>
    <dgm:cxn modelId="{08531211-40B2-41F6-A313-132784236630}" type="presParOf" srcId="{57987CD1-D881-421E-86E7-4D009F5845C5}" destId="{2B46E378-548D-4353-B330-7D9DC2AFDFBB}" srcOrd="7" destOrd="0" presId="urn:microsoft.com/office/officeart/2008/layout/LinedList"/>
    <dgm:cxn modelId="{6130CAD9-C97D-4F68-8D5D-D429F3BB949E}" type="presParOf" srcId="{2B46E378-548D-4353-B330-7D9DC2AFDFBB}" destId="{D6F24B0B-A536-4D97-B0AD-FB2BEC265F2A}" srcOrd="0" destOrd="0" presId="urn:microsoft.com/office/officeart/2008/layout/LinedList"/>
    <dgm:cxn modelId="{0D1F9499-E536-437E-9582-01B91BE8B72A}" type="presParOf" srcId="{2B46E378-548D-4353-B330-7D9DC2AFDFBB}" destId="{3514A711-2063-4E9E-AFA6-5735E83CE25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E5FA7-6159-414C-89CB-F40B564B1572}">
      <dsp:nvSpPr>
        <dsp:cNvPr id="0" name=""/>
        <dsp:cNvSpPr/>
      </dsp:nvSpPr>
      <dsp:spPr>
        <a:xfrm>
          <a:off x="0" y="0"/>
          <a:ext cx="6496050"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5C9DC41-6272-4460-A0B7-C31C4B13816B}">
      <dsp:nvSpPr>
        <dsp:cNvPr id="0" name=""/>
        <dsp:cNvSpPr/>
      </dsp:nvSpPr>
      <dsp:spPr>
        <a:xfrm>
          <a:off x="0" y="0"/>
          <a:ext cx="6496050"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Brotherton, S.A., Fried, R.T. and Norman, E.S., 2008, October. Applying the work breakdown structure to the project management lifecycle. In </a:t>
          </a:r>
          <a:r>
            <a:rPr lang="en-US" sz="1700" i="1" kern="1200" dirty="0"/>
            <a:t>PMI Global Congress Proceedings</a:t>
          </a:r>
          <a:r>
            <a:rPr lang="en-US" sz="1700" kern="1200" dirty="0"/>
            <a:t> (pp. 1-15).</a:t>
          </a:r>
        </a:p>
      </dsp:txBody>
      <dsp:txXfrm>
        <a:off x="0" y="0"/>
        <a:ext cx="6496050" cy="1143000"/>
      </dsp:txXfrm>
    </dsp:sp>
    <dsp:sp modelId="{43570F6F-5665-4619-8058-70ABF9C566E9}">
      <dsp:nvSpPr>
        <dsp:cNvPr id="0" name=""/>
        <dsp:cNvSpPr/>
      </dsp:nvSpPr>
      <dsp:spPr>
        <a:xfrm>
          <a:off x="0" y="1143000"/>
          <a:ext cx="6496050" cy="0"/>
        </a:xfrm>
        <a:prstGeom prst="line">
          <a:avLst/>
        </a:prstGeom>
        <a:gradFill rotWithShape="0">
          <a:gsLst>
            <a:gs pos="0">
              <a:schemeClr val="accent2">
                <a:hueOff val="-6588574"/>
                <a:satOff val="300"/>
                <a:lumOff val="0"/>
                <a:alphaOff val="0"/>
                <a:tint val="98000"/>
                <a:lumMod val="114000"/>
              </a:schemeClr>
            </a:gs>
            <a:gs pos="100000">
              <a:schemeClr val="accent2">
                <a:hueOff val="-6588574"/>
                <a:satOff val="300"/>
                <a:lumOff val="0"/>
                <a:alphaOff val="0"/>
                <a:shade val="90000"/>
                <a:lumMod val="84000"/>
              </a:schemeClr>
            </a:gs>
          </a:gsLst>
          <a:lin ang="5400000" scaled="0"/>
        </a:gradFill>
        <a:ln w="9525" cap="rnd" cmpd="sng" algn="ctr">
          <a:solidFill>
            <a:schemeClr val="accent2">
              <a:hueOff val="-6588574"/>
              <a:satOff val="3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6D6332B-DC1C-495C-99A1-10112BD55F78}">
      <dsp:nvSpPr>
        <dsp:cNvPr id="0" name=""/>
        <dsp:cNvSpPr/>
      </dsp:nvSpPr>
      <dsp:spPr>
        <a:xfrm>
          <a:off x="0" y="1143000"/>
          <a:ext cx="6496050"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Clark, K.B., 2017. Project scope and project performance: the effect of parts strategy and supplier involvement on product development. </a:t>
          </a:r>
          <a:r>
            <a:rPr lang="en-US" sz="1700" i="1" kern="1200"/>
            <a:t>Management science</a:t>
          </a:r>
          <a:r>
            <a:rPr lang="en-US" sz="1700" kern="1200"/>
            <a:t>, </a:t>
          </a:r>
          <a:r>
            <a:rPr lang="en-US" sz="1700" i="1" kern="1200"/>
            <a:t>35</a:t>
          </a:r>
          <a:r>
            <a:rPr lang="en-US" sz="1700" kern="1200"/>
            <a:t>(10), pp.1247-1263.</a:t>
          </a:r>
        </a:p>
      </dsp:txBody>
      <dsp:txXfrm>
        <a:off x="0" y="1143000"/>
        <a:ext cx="6496050" cy="1143000"/>
      </dsp:txXfrm>
    </dsp:sp>
    <dsp:sp modelId="{D371ADF8-803E-415C-9A48-0619FF958781}">
      <dsp:nvSpPr>
        <dsp:cNvPr id="0" name=""/>
        <dsp:cNvSpPr/>
      </dsp:nvSpPr>
      <dsp:spPr>
        <a:xfrm>
          <a:off x="0" y="2286000"/>
          <a:ext cx="6496050" cy="0"/>
        </a:xfrm>
        <a:prstGeom prst="line">
          <a:avLst/>
        </a:prstGeom>
        <a:gradFill rotWithShape="0">
          <a:gsLst>
            <a:gs pos="0">
              <a:schemeClr val="accent2">
                <a:hueOff val="-13177148"/>
                <a:satOff val="601"/>
                <a:lumOff val="0"/>
                <a:alphaOff val="0"/>
                <a:tint val="98000"/>
                <a:lumMod val="114000"/>
              </a:schemeClr>
            </a:gs>
            <a:gs pos="100000">
              <a:schemeClr val="accent2">
                <a:hueOff val="-13177148"/>
                <a:satOff val="601"/>
                <a:lumOff val="0"/>
                <a:alphaOff val="0"/>
                <a:shade val="90000"/>
                <a:lumMod val="84000"/>
              </a:schemeClr>
            </a:gs>
          </a:gsLst>
          <a:lin ang="5400000" scaled="0"/>
        </a:gradFill>
        <a:ln w="9525" cap="rnd" cmpd="sng" algn="ctr">
          <a:solidFill>
            <a:schemeClr val="accent2">
              <a:hueOff val="-13177148"/>
              <a:satOff val="6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05577AA2-BFD2-45F9-AE0E-5BD2F18D8CA1}">
      <dsp:nvSpPr>
        <dsp:cNvPr id="0" name=""/>
        <dsp:cNvSpPr/>
      </dsp:nvSpPr>
      <dsp:spPr>
        <a:xfrm>
          <a:off x="0" y="2286000"/>
          <a:ext cx="6496050"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Dumont, P.R., Gibson Jr, G.E. and Fish, J.R., 1997. Scope management using project definition rating index. </a:t>
          </a:r>
          <a:r>
            <a:rPr lang="en-US" sz="1700" i="1" kern="1200"/>
            <a:t>Journal of Management in Engineering</a:t>
          </a:r>
          <a:r>
            <a:rPr lang="en-US" sz="1700" kern="1200"/>
            <a:t>, </a:t>
          </a:r>
          <a:r>
            <a:rPr lang="en-US" sz="1700" i="1" kern="1200"/>
            <a:t>13</a:t>
          </a:r>
          <a:r>
            <a:rPr lang="en-US" sz="1700" kern="1200"/>
            <a:t>(5), pp.54-60.</a:t>
          </a:r>
        </a:p>
      </dsp:txBody>
      <dsp:txXfrm>
        <a:off x="0" y="2286000"/>
        <a:ext cx="6496050" cy="1143000"/>
      </dsp:txXfrm>
    </dsp:sp>
    <dsp:sp modelId="{47FE827C-4739-49CA-B2BC-DF3C38C0A801}">
      <dsp:nvSpPr>
        <dsp:cNvPr id="0" name=""/>
        <dsp:cNvSpPr/>
      </dsp:nvSpPr>
      <dsp:spPr>
        <a:xfrm>
          <a:off x="0" y="3429000"/>
          <a:ext cx="6496050" cy="0"/>
        </a:xfrm>
        <a:prstGeom prst="line">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w="9525" cap="rnd" cmpd="sng" algn="ctr">
          <a:solidFill>
            <a:schemeClr val="accent2">
              <a:hueOff val="-19765721"/>
              <a:satOff val="9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D6F24B0B-A536-4D97-B0AD-FB2BEC265F2A}">
      <dsp:nvSpPr>
        <dsp:cNvPr id="0" name=""/>
        <dsp:cNvSpPr/>
      </dsp:nvSpPr>
      <dsp:spPr>
        <a:xfrm>
          <a:off x="0" y="3429000"/>
          <a:ext cx="6496050"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err="1"/>
            <a:t>Globerson</a:t>
          </a:r>
          <a:r>
            <a:rPr lang="en-US" sz="1700" kern="1200" dirty="0"/>
            <a:t>, S., 2014. Impact of various work-breakdown structures on project conceptualization. </a:t>
          </a:r>
          <a:r>
            <a:rPr lang="en-US" sz="1700" i="1" kern="1200" dirty="0"/>
            <a:t>International Journal of Project Management</a:t>
          </a:r>
          <a:r>
            <a:rPr lang="en-US" sz="1700" kern="1200" dirty="0"/>
            <a:t>, </a:t>
          </a:r>
          <a:r>
            <a:rPr lang="en-US" sz="1700" i="1" kern="1200" dirty="0"/>
            <a:t>12</a:t>
          </a:r>
          <a:r>
            <a:rPr lang="en-US" sz="1700" kern="1200" dirty="0"/>
            <a:t>(3), pp.165-171.</a:t>
          </a:r>
        </a:p>
      </dsp:txBody>
      <dsp:txXfrm>
        <a:off x="0" y="3429000"/>
        <a:ext cx="6496050" cy="1143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82F731-2FF5-4189-9019-C9066AFC02E1}" type="datetimeFigureOut">
              <a:rPr lang="en-US" smtClean="0"/>
              <a:t>4/5/2023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02C024-310E-4ED6-AD6C-1412AF41463D}" type="slidenum">
              <a:rPr lang="en-US" smtClean="0"/>
              <a:t>‹#›</a:t>
            </a:fld>
            <a:endParaRPr lang="en-US"/>
          </a:p>
        </p:txBody>
      </p:sp>
    </p:spTree>
    <p:extLst>
      <p:ext uri="{BB962C8B-B14F-4D97-AF65-F5344CB8AC3E}">
        <p14:creationId xmlns:p14="http://schemas.microsoft.com/office/powerpoint/2010/main" val="2906280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53740"/>
                </a:solidFill>
                <a:effectLst/>
                <a:latin typeface="ColfaxAI"/>
              </a:rPr>
              <a:t>This report outlines </a:t>
            </a:r>
            <a:r>
              <a:rPr lang="en-US" b="0" i="0">
                <a:solidFill>
                  <a:srgbClr val="353740"/>
                </a:solidFill>
                <a:effectLst/>
                <a:latin typeface="ColfaxAI"/>
              </a:rPr>
              <a:t>a project (Health Factory) </a:t>
            </a:r>
            <a:r>
              <a:rPr lang="en-US" b="0" i="0" dirty="0">
                <a:solidFill>
                  <a:srgbClr val="353740"/>
                </a:solidFill>
                <a:effectLst/>
                <a:latin typeface="ColfaxAI"/>
              </a:rPr>
              <a:t>plan to reduce the movement of staff from the premises during the lunch break and help staff to develop a healthy lifestyle. The project plan includes the research and analysis of current lunch break arrangements, the identification of alternative lunch arrangements, the development of a plan of action, the implementation, the evaluation, and the project deliverables. The project scope is broken down into tasks, such as research and analysis, plan of action, implementation, and evaluation. A Gantt chart is also provided to illustrate the timeline for the project. The project plan is a useful tool for planning and managing projects, as it provides a visual representation of the project objectives, customers/audience, desired results, and measure of success.</a:t>
            </a:r>
            <a:endParaRPr lang="en-US" dirty="0"/>
          </a:p>
        </p:txBody>
      </p:sp>
      <p:sp>
        <p:nvSpPr>
          <p:cNvPr id="4" name="Slide Number Placeholder 3"/>
          <p:cNvSpPr>
            <a:spLocks noGrp="1"/>
          </p:cNvSpPr>
          <p:nvPr>
            <p:ph type="sldNum" sz="quarter" idx="5"/>
          </p:nvPr>
        </p:nvSpPr>
        <p:spPr/>
        <p:txBody>
          <a:bodyPr/>
          <a:lstStyle/>
          <a:p>
            <a:fld id="{7F02C024-310E-4ED6-AD6C-1412AF41463D}" type="slidenum">
              <a:rPr lang="en-US" smtClean="0"/>
              <a:t>2</a:t>
            </a:fld>
            <a:endParaRPr lang="en-US"/>
          </a:p>
        </p:txBody>
      </p:sp>
    </p:spTree>
    <p:extLst>
      <p:ext uri="{BB962C8B-B14F-4D97-AF65-F5344CB8AC3E}">
        <p14:creationId xmlns:p14="http://schemas.microsoft.com/office/powerpoint/2010/main" val="4140363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53740"/>
                </a:solidFill>
                <a:effectLst/>
                <a:latin typeface="ColfaxAI"/>
              </a:rPr>
              <a:t>The quad charts is a useful tool for planning and managing projects. It provides a visual representation of the project objectives, customers/audience, desired results, and measure of success. The aim/objectives of the project are clearly stated, which is to reduce the movement of staff from the premises during the lunch break and help staff to develop a healthy lifestyle. The customer/audience for this project is the staff of the organization who are working in a range of different roles, including office staff and factory workers. The desired results are that the movement of staff from the premises during the lunch break is reduced and staff develop a healthy lifestyle, which will reduce staff absenteeism. The measure of success for this project should include the number of staff that have reduced their movement from the premises during lunch break and the number of staff that have adopted healthy lifestyles. This can be measured by surveys and other data collection methods. The quad charts helps to keep the project focused on its objectives and helps to ensure that the desired results are achieved.</a:t>
            </a:r>
            <a:endParaRPr lang="en-US" dirty="0"/>
          </a:p>
        </p:txBody>
      </p:sp>
      <p:sp>
        <p:nvSpPr>
          <p:cNvPr id="4" name="Slide Number Placeholder 3"/>
          <p:cNvSpPr>
            <a:spLocks noGrp="1"/>
          </p:cNvSpPr>
          <p:nvPr>
            <p:ph type="sldNum" sz="quarter" idx="5"/>
          </p:nvPr>
        </p:nvSpPr>
        <p:spPr/>
        <p:txBody>
          <a:bodyPr/>
          <a:lstStyle/>
          <a:p>
            <a:fld id="{7F02C024-310E-4ED6-AD6C-1412AF41463D}" type="slidenum">
              <a:rPr lang="en-US" smtClean="0"/>
              <a:t>3</a:t>
            </a:fld>
            <a:endParaRPr lang="en-US"/>
          </a:p>
        </p:txBody>
      </p:sp>
    </p:spTree>
    <p:extLst>
      <p:ext uri="{BB962C8B-B14F-4D97-AF65-F5344CB8AC3E}">
        <p14:creationId xmlns:p14="http://schemas.microsoft.com/office/powerpoint/2010/main" val="13344816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2208BC-1427-4B64-BAB1-B43681128009}" type="slidenum">
              <a:rPr lang="en-GB" smtClean="0"/>
              <a:t>7</a:t>
            </a:fld>
            <a:endParaRPr lang="en-GB"/>
          </a:p>
        </p:txBody>
      </p:sp>
    </p:spTree>
    <p:extLst>
      <p:ext uri="{BB962C8B-B14F-4D97-AF65-F5344CB8AC3E}">
        <p14:creationId xmlns:p14="http://schemas.microsoft.com/office/powerpoint/2010/main" val="3372454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g183a1e4a71e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 name="Google Shape;290;g183a1e4a71e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04584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g186405731e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0" name="Google Shape;340;g186405731e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1" i="0" u="none" strike="noStrike" cap="none" dirty="0">
                <a:solidFill>
                  <a:srgbClr val="000000"/>
                </a:solidFill>
                <a:effectLst/>
                <a:latin typeface="Arial"/>
                <a:ea typeface="Arial"/>
                <a:cs typeface="Arial"/>
                <a:sym typeface="Arial"/>
              </a:rPr>
              <a:t>stakeholder communication plan</a:t>
            </a:r>
            <a:r>
              <a:rPr lang="en-US" sz="1100" b="0" i="0" u="none" strike="noStrike" cap="none" dirty="0">
                <a:solidFill>
                  <a:srgbClr val="000000"/>
                </a:solidFill>
                <a:effectLst/>
                <a:latin typeface="Arial"/>
                <a:ea typeface="Arial"/>
                <a:cs typeface="Arial"/>
                <a:sym typeface="Arial"/>
              </a:rPr>
              <a:t> for engaging with key stakeholders in a project. It includes details on stakeholder communication strategy examples, samples, templates, and change tools that you can use for your needs.</a:t>
            </a:r>
            <a:br>
              <a:rPr lang="en-US" dirty="0"/>
            </a:br>
            <a:br>
              <a:rPr lang="en-US" dirty="0"/>
            </a:br>
            <a:endParaRPr dirty="0"/>
          </a:p>
        </p:txBody>
      </p:sp>
    </p:spTree>
    <p:extLst>
      <p:ext uri="{BB962C8B-B14F-4D97-AF65-F5344CB8AC3E}">
        <p14:creationId xmlns:p14="http://schemas.microsoft.com/office/powerpoint/2010/main" val="1326445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387350" indent="-228600">
              <a:buAutoNum type="arabicPeriod"/>
            </a:pPr>
            <a:r>
              <a:rPr lang="en-US" sz="1100" b="1" dirty="0">
                <a:latin typeface="Times New Roman" panose="02020603050405020304" pitchFamily="18" charset="0"/>
                <a:cs typeface="Times New Roman" panose="02020603050405020304" pitchFamily="18" charset="0"/>
              </a:rPr>
              <a:t>Determine Which Groups Be Impacted By A Project</a:t>
            </a:r>
          </a:p>
          <a:p>
            <a:pPr marL="158750" indent="0">
              <a:buNone/>
            </a:pPr>
            <a:endParaRPr lang="en-US" sz="1100" b="0" dirty="0">
              <a:latin typeface="Times New Roman" panose="02020603050405020304" pitchFamily="18" charset="0"/>
              <a:cs typeface="Times New Roman" panose="02020603050405020304" pitchFamily="18" charset="0"/>
            </a:endParaRPr>
          </a:p>
          <a:p>
            <a:pPr marL="158750" indent="0">
              <a:buNone/>
            </a:pPr>
            <a:r>
              <a:rPr lang="en-US" sz="1100" b="0" dirty="0">
                <a:latin typeface="Times New Roman" panose="02020603050405020304" pitchFamily="18" charset="0"/>
                <a:cs typeface="Times New Roman" panose="02020603050405020304" pitchFamily="18" charset="0"/>
              </a:rPr>
              <a:t>The groups affected by a project will be identified during the change impact assessment(</a:t>
            </a:r>
            <a:r>
              <a:rPr lang="en-US" sz="1100" b="0" i="0" u="none" strike="noStrike" cap="none" dirty="0">
                <a:solidFill>
                  <a:srgbClr val="000000"/>
                </a:solidFill>
                <a:effectLst/>
                <a:latin typeface="Arial"/>
                <a:ea typeface="Arial"/>
                <a:cs typeface="Arial"/>
                <a:sym typeface="Arial"/>
              </a:rPr>
              <a:t>a culture, process, system, technology, organization, or another type of change</a:t>
            </a:r>
            <a:r>
              <a:rPr lang="en-US" sz="1100" b="0" i="0" u="none" strike="noStrike" cap="none" baseline="0" dirty="0">
                <a:solidFill>
                  <a:srgbClr val="000000"/>
                </a:solidFill>
                <a:effectLst/>
                <a:latin typeface="Arial"/>
                <a:ea typeface="Arial"/>
                <a:cs typeface="Arial"/>
                <a:sym typeface="Arial"/>
              </a:rPr>
              <a:t> based on what business do you have)</a:t>
            </a:r>
            <a:r>
              <a:rPr lang="en-US" sz="1100" b="0" dirty="0">
                <a:latin typeface="Times New Roman" panose="02020603050405020304" pitchFamily="18" charset="0"/>
                <a:cs typeface="Times New Roman" panose="02020603050405020304" pitchFamily="18" charset="0"/>
              </a:rPr>
              <a:t>. These are the organizations from which stakeholders will be chosen. Your communication and stakeholder engagement strategy will target those stakeholders.</a:t>
            </a:r>
          </a:p>
          <a:p>
            <a:pPr marL="158750" indent="0">
              <a:buNone/>
            </a:pPr>
            <a:br>
              <a:rPr lang="en-US" sz="1100" b="0" dirty="0">
                <a:latin typeface="Times New Roman" panose="02020603050405020304" pitchFamily="18" charset="0"/>
                <a:cs typeface="Times New Roman" panose="02020603050405020304" pitchFamily="18" charset="0"/>
              </a:rPr>
            </a:br>
            <a:r>
              <a:rPr lang="en-US" sz="1100" b="1" dirty="0">
                <a:latin typeface="Times New Roman" panose="02020603050405020304" pitchFamily="18" charset="0"/>
                <a:cs typeface="Times New Roman" panose="02020603050405020304" pitchFamily="18" charset="0"/>
              </a:rPr>
              <a:t>2. Identify Key Stakeholders In The Impacted Groups</a:t>
            </a:r>
          </a:p>
          <a:p>
            <a:pPr marL="158750" indent="0">
              <a:buNone/>
            </a:pPr>
            <a:endParaRPr lang="en-US" sz="1100" b="0" dirty="0">
              <a:latin typeface="Times New Roman" panose="02020603050405020304" pitchFamily="18" charset="0"/>
              <a:cs typeface="Times New Roman" panose="02020603050405020304" pitchFamily="18" charset="0"/>
            </a:endParaRPr>
          </a:p>
          <a:p>
            <a:pPr marL="158750" indent="0">
              <a:buNone/>
            </a:pPr>
            <a:r>
              <a:rPr lang="en-US" sz="1100" b="0" dirty="0">
                <a:latin typeface="Times New Roman" panose="02020603050405020304" pitchFamily="18" charset="0"/>
                <a:cs typeface="Times New Roman" panose="02020603050405020304" pitchFamily="18" charset="0"/>
              </a:rPr>
              <a:t>The key stakeholders must be included in your communication and stakeholder engagement plan template. These are the impacted group's key managers, sponsors, leadership, or role representatives. First, determine whether the group is internal or external.</a:t>
            </a:r>
          </a:p>
          <a:p>
            <a:pPr marL="158750" indent="0">
              <a:buNone/>
            </a:pPr>
            <a:endParaRPr lang="en-US" sz="1100" b="0" dirty="0">
              <a:latin typeface="Times New Roman" panose="02020603050405020304" pitchFamily="18" charset="0"/>
              <a:cs typeface="Times New Roman" panose="02020603050405020304" pitchFamily="18" charset="0"/>
            </a:endParaRPr>
          </a:p>
          <a:p>
            <a:pPr marL="158750" indent="0">
              <a:buNone/>
            </a:pPr>
            <a:r>
              <a:rPr lang="en-US" sz="1100" b="1" dirty="0">
                <a:latin typeface="Times New Roman" panose="02020603050405020304" pitchFamily="18" charset="0"/>
                <a:cs typeface="Times New Roman" panose="02020603050405020304" pitchFamily="18" charset="0"/>
              </a:rPr>
              <a:t>Internal Stakeholders</a:t>
            </a:r>
          </a:p>
          <a:p>
            <a:pPr marL="158750" indent="0">
              <a:buNone/>
            </a:pPr>
            <a:r>
              <a:rPr lang="en-US" sz="1100" b="0" dirty="0">
                <a:latin typeface="Times New Roman" panose="02020603050405020304" pitchFamily="18" charset="0"/>
                <a:cs typeface="Times New Roman" panose="02020603050405020304" pitchFamily="18" charset="0"/>
              </a:rPr>
              <a:t>Individuals and groups within the company's organizational structure who are impacted by the change are referred to as internal stakeholders.</a:t>
            </a:r>
          </a:p>
          <a:p>
            <a:pPr marL="158750" indent="0">
              <a:buNone/>
            </a:pPr>
            <a:endParaRPr lang="en-US" sz="1100" b="0" dirty="0">
              <a:latin typeface="Times New Roman" panose="02020603050405020304" pitchFamily="18" charset="0"/>
              <a:cs typeface="Times New Roman" panose="02020603050405020304" pitchFamily="18" charset="0"/>
            </a:endParaRPr>
          </a:p>
          <a:p>
            <a:pPr marL="158750" indent="0">
              <a:buNone/>
            </a:pPr>
            <a:r>
              <a:rPr lang="en-US" sz="1100" b="1" dirty="0">
                <a:latin typeface="Times New Roman" panose="02020603050405020304" pitchFamily="18" charset="0"/>
                <a:cs typeface="Times New Roman" panose="02020603050405020304" pitchFamily="18" charset="0"/>
              </a:rPr>
              <a:t>Stakeholders from Outside the Organization</a:t>
            </a:r>
          </a:p>
          <a:p>
            <a:pPr marL="158750" indent="0">
              <a:buNone/>
            </a:pPr>
            <a:r>
              <a:rPr lang="en-US" sz="1100" b="0" dirty="0">
                <a:latin typeface="Times New Roman" panose="02020603050405020304" pitchFamily="18" charset="0"/>
                <a:cs typeface="Times New Roman" panose="02020603050405020304" pitchFamily="18" charset="0"/>
              </a:rPr>
              <a:t>External stakeholders are organizations and individuals who are not affiliated with the company's organizational structure</a:t>
            </a:r>
          </a:p>
          <a:p>
            <a:pPr marL="158750" indent="0">
              <a:buNone/>
            </a:pPr>
            <a:br>
              <a:rPr lang="en-US" sz="1100" b="0" dirty="0">
                <a:latin typeface="Times New Roman" panose="02020603050405020304" pitchFamily="18" charset="0"/>
                <a:cs typeface="Times New Roman" panose="02020603050405020304" pitchFamily="18" charset="0"/>
              </a:rPr>
            </a:br>
            <a:r>
              <a:rPr lang="en-US" sz="1100" b="1" dirty="0">
                <a:latin typeface="Times New Roman" panose="02020603050405020304" pitchFamily="18" charset="0"/>
                <a:cs typeface="Times New Roman" panose="02020603050405020304" pitchFamily="18" charset="0"/>
              </a:rPr>
              <a:t>3. Determine The Types Of Communications Needed</a:t>
            </a:r>
          </a:p>
          <a:p>
            <a:pPr marL="158750" indent="0">
              <a:buNone/>
            </a:pPr>
            <a:endParaRPr lang="en-US" sz="1100" b="0" dirty="0">
              <a:latin typeface="Times New Roman" panose="02020603050405020304" pitchFamily="18" charset="0"/>
              <a:cs typeface="Times New Roman" panose="02020603050405020304" pitchFamily="18" charset="0"/>
            </a:endParaRPr>
          </a:p>
          <a:p>
            <a:pPr marL="158750" indent="0">
              <a:buNone/>
            </a:pPr>
            <a:r>
              <a:rPr lang="en-US" sz="1100" b="0" dirty="0">
                <a:latin typeface="Times New Roman" panose="02020603050405020304" pitchFamily="18" charset="0"/>
                <a:cs typeface="Times New Roman" panose="02020603050405020304" pitchFamily="18" charset="0"/>
              </a:rPr>
              <a:t>The various types of communications required will be determined by the project's scope and needs. Different communications may also be required for different stakeholder types. A stakeholder engagement strategy and communications plan will typically include the following types of communication:</a:t>
            </a:r>
          </a:p>
          <a:p>
            <a:pPr marL="158750" indent="0">
              <a:buNone/>
            </a:pPr>
            <a:endParaRPr lang="en-US" sz="1100" b="0" dirty="0">
              <a:latin typeface="Times New Roman" panose="02020603050405020304" pitchFamily="18" charset="0"/>
              <a:cs typeface="Times New Roman" panose="02020603050405020304" pitchFamily="18" charset="0"/>
            </a:endParaRPr>
          </a:p>
          <a:p>
            <a:pPr marL="158750" indent="0">
              <a:buNone/>
            </a:pPr>
            <a:r>
              <a:rPr lang="en-US" sz="1100" b="0" dirty="0" err="1">
                <a:latin typeface="Times New Roman" panose="02020603050405020304" pitchFamily="18" charset="0"/>
                <a:cs typeface="Times New Roman" panose="02020603050405020304" pitchFamily="18" charset="0"/>
              </a:rPr>
              <a:t>Awareness,Scheduling,Training,EducationalUpdates</a:t>
            </a:r>
            <a:r>
              <a:rPr lang="en-US" sz="1100" b="0" dirty="0">
                <a:latin typeface="Times New Roman" panose="02020603050405020304" pitchFamily="18" charset="0"/>
                <a:cs typeface="Times New Roman" panose="02020603050405020304" pitchFamily="18" charset="0"/>
              </a:rPr>
              <a:t> on </a:t>
            </a:r>
            <a:r>
              <a:rPr lang="en-US" sz="1100" b="0" dirty="0" err="1">
                <a:latin typeface="Times New Roman" panose="02020603050405020304" pitchFamily="18" charset="0"/>
                <a:cs typeface="Times New Roman" panose="02020603050405020304" pitchFamily="18" charset="0"/>
              </a:rPr>
              <a:t>Leadership,Surveys</a:t>
            </a:r>
            <a:r>
              <a:rPr lang="en-US" sz="1100" b="0" dirty="0">
                <a:latin typeface="Times New Roman" panose="02020603050405020304" pitchFamily="18" charset="0"/>
                <a:cs typeface="Times New Roman" panose="02020603050405020304" pitchFamily="18" charset="0"/>
              </a:rPr>
              <a:t> and much more</a:t>
            </a:r>
          </a:p>
          <a:p>
            <a:pPr marL="158750" indent="0">
              <a:buNone/>
            </a:pPr>
            <a:endParaRPr lang="en-US" sz="1100" b="0" dirty="0">
              <a:latin typeface="Times New Roman" panose="02020603050405020304" pitchFamily="18" charset="0"/>
              <a:cs typeface="Times New Roman" panose="02020603050405020304" pitchFamily="18" charset="0"/>
            </a:endParaRPr>
          </a:p>
          <a:p>
            <a:pPr marL="158750" indent="0">
              <a:buNone/>
            </a:pPr>
            <a:r>
              <a:rPr lang="en-US" sz="1100" b="1" dirty="0">
                <a:latin typeface="Times New Roman" panose="02020603050405020304" pitchFamily="18" charset="0"/>
                <a:cs typeface="Times New Roman" panose="02020603050405020304" pitchFamily="18" charset="0"/>
              </a:rPr>
              <a:t>4. Develop Your Key Project Messaging</a:t>
            </a:r>
          </a:p>
          <a:p>
            <a:pPr marL="158750" indent="0">
              <a:buNone/>
            </a:pPr>
            <a:endParaRPr lang="en-US" sz="1100" b="0" dirty="0">
              <a:latin typeface="Times New Roman" panose="02020603050405020304" pitchFamily="18" charset="0"/>
              <a:cs typeface="Times New Roman" panose="02020603050405020304" pitchFamily="18" charset="0"/>
            </a:endParaRPr>
          </a:p>
          <a:p>
            <a:pPr marL="158750" indent="0">
              <a:buNone/>
            </a:pPr>
            <a:r>
              <a:rPr lang="en-US" sz="1100" b="0" dirty="0">
                <a:latin typeface="Times New Roman" panose="02020603050405020304" pitchFamily="18" charset="0"/>
                <a:cs typeface="Times New Roman" panose="02020603050405020304" pitchFamily="18" charset="0"/>
              </a:rPr>
              <a:t>Following that, you should create the overarching messages for your stakeholder communication strategy. This would include things like the project's main benefits for the impacted stakeholders, as well as key project goals and vision. While each communication will differ depending on the goal, you want all messaging in your stakeholder communication plan to have a consistent theme and to repeat the same overarching concepts. Repetition improves message comprehension and retention</a:t>
            </a:r>
          </a:p>
          <a:p>
            <a:pPr marL="158750" indent="0">
              <a:buNone/>
            </a:pPr>
            <a:endParaRPr lang="en-US" sz="1100" b="1" dirty="0">
              <a:latin typeface="Times New Roman" panose="02020603050405020304" pitchFamily="18" charset="0"/>
              <a:cs typeface="Times New Roman" panose="02020603050405020304" pitchFamily="18" charset="0"/>
            </a:endParaRPr>
          </a:p>
          <a:p>
            <a:pPr marL="158750" indent="0">
              <a:buNone/>
            </a:pPr>
            <a:r>
              <a:rPr lang="en-US" sz="1100" b="1" dirty="0">
                <a:latin typeface="Times New Roman" panose="02020603050405020304" pitchFamily="18" charset="0"/>
                <a:cs typeface="Times New Roman" panose="02020603050405020304" pitchFamily="18" charset="0"/>
              </a:rPr>
              <a:t>5. Create Your Stakeholder And Communication Plan Schedule </a:t>
            </a:r>
          </a:p>
          <a:p>
            <a:pPr marL="158750" indent="0">
              <a:buNone/>
            </a:pPr>
            <a:endParaRPr lang="en-US" sz="1100" b="0" dirty="0">
              <a:latin typeface="Times New Roman" panose="02020603050405020304" pitchFamily="18" charset="0"/>
              <a:cs typeface="Times New Roman" panose="02020603050405020304" pitchFamily="18" charset="0"/>
            </a:endParaRPr>
          </a:p>
          <a:p>
            <a:pPr marL="158750" indent="0">
              <a:buNone/>
            </a:pPr>
            <a:r>
              <a:rPr lang="en-US" sz="1100" b="0" dirty="0">
                <a:latin typeface="Times New Roman" panose="02020603050405020304" pitchFamily="18" charset="0"/>
                <a:cs typeface="Times New Roman" panose="02020603050405020304" pitchFamily="18" charset="0"/>
              </a:rPr>
              <a:t>In this step, you will take all of the information gathered in Steps 1-4 and create a list of communications that must be sent to your stakeholders, as well as a timeline for when they must be </a:t>
            </a:r>
            <a:r>
              <a:rPr lang="en-US" sz="1100" b="0" dirty="0" err="1">
                <a:latin typeface="Times New Roman" panose="02020603050405020304" pitchFamily="18" charset="0"/>
                <a:cs typeface="Times New Roman" panose="02020603050405020304" pitchFamily="18" charset="0"/>
              </a:rPr>
              <a:t>sent.To</a:t>
            </a:r>
            <a:r>
              <a:rPr lang="en-US" sz="1100" b="0" dirty="0">
                <a:latin typeface="Times New Roman" panose="02020603050405020304" pitchFamily="18" charset="0"/>
                <a:cs typeface="Times New Roman" panose="02020603050405020304" pitchFamily="18" charset="0"/>
              </a:rPr>
              <a:t> input all of this information, a stakeholder engagement and communication plan template is extremely </a:t>
            </a:r>
          </a:p>
          <a:p>
            <a:pPr marL="158750" indent="0">
              <a:buNone/>
            </a:pPr>
            <a:endParaRPr lang="en-US" sz="1100" b="0" dirty="0">
              <a:latin typeface="Times New Roman" panose="02020603050405020304" pitchFamily="18" charset="0"/>
              <a:cs typeface="Times New Roman" panose="02020603050405020304" pitchFamily="18" charset="0"/>
            </a:endParaRPr>
          </a:p>
          <a:p>
            <a:pPr marL="158750" indent="0">
              <a:buNone/>
            </a:pPr>
            <a:r>
              <a:rPr lang="en-US" sz="1100" b="0" dirty="0">
                <a:latin typeface="Times New Roman" panose="02020603050405020304" pitchFamily="18" charset="0"/>
                <a:cs typeface="Times New Roman" panose="02020603050405020304" pitchFamily="18" charset="0"/>
              </a:rPr>
              <a:t>6. Have Communications Drafted And Reviewed</a:t>
            </a:r>
          </a:p>
          <a:p>
            <a:pPr marL="158750" indent="0">
              <a:buNone/>
            </a:pPr>
            <a:br>
              <a:rPr lang="en-US" sz="1100" b="0" dirty="0">
                <a:latin typeface="Times New Roman" panose="02020603050405020304" pitchFamily="18" charset="0"/>
                <a:cs typeface="Times New Roman" panose="02020603050405020304" pitchFamily="18" charset="0"/>
              </a:rPr>
            </a:br>
            <a:r>
              <a:rPr lang="en-US" sz="1100" b="1" dirty="0">
                <a:latin typeface="Times New Roman" panose="02020603050405020304" pitchFamily="18" charset="0"/>
                <a:cs typeface="Times New Roman" panose="02020603050405020304" pitchFamily="18" charset="0"/>
              </a:rPr>
              <a:t>7. Deploy Your Communication And Stakeholder Engagement Strategy</a:t>
            </a:r>
            <a:endParaRPr lang="en-PH" sz="1100" b="1" dirty="0">
              <a:latin typeface="Times New Roman" panose="02020603050405020304" pitchFamily="18" charset="0"/>
              <a:cs typeface="Times New Roman" panose="02020603050405020304" pitchFamily="18" charset="0"/>
            </a:endParaRPr>
          </a:p>
          <a:p>
            <a:pPr marL="158750" indent="0">
              <a:buNone/>
            </a:pPr>
            <a:r>
              <a:rPr lang="en-US" dirty="0"/>
              <a:t>You will now send out your communications in accordance with your stakeholder communication plan. You should keep track of when each communication is sent and what stage it is in (being drafted, need approval, etc.).Using a software template to manage your stakeholder communication strategy ensures that nothing is overlooked, that you have a place to track communication success, and that you can easily report to others on your activities.</a:t>
            </a:r>
            <a:endParaRPr lang="en-PH" dirty="0"/>
          </a:p>
        </p:txBody>
      </p:sp>
    </p:spTree>
    <p:extLst>
      <p:ext uri="{BB962C8B-B14F-4D97-AF65-F5344CB8AC3E}">
        <p14:creationId xmlns:p14="http://schemas.microsoft.com/office/powerpoint/2010/main" val="2625898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a:solidFill>
                  <a:srgbClr val="000000"/>
                </a:solidFill>
                <a:effectLst/>
                <a:latin typeface="Arial"/>
                <a:ea typeface="Arial"/>
                <a:cs typeface="Arial"/>
                <a:sym typeface="Arial"/>
              </a:rPr>
              <a:t>The Terms of Reference (TOR) is a description of the technical work involved in a project, or part of a project.  Specifically, it is used to specify the work required by an external consultant, contractor, or supplier.</a:t>
            </a:r>
          </a:p>
          <a:p>
            <a:pPr marL="158750" indent="0">
              <a:buNone/>
            </a:pPr>
            <a:r>
              <a:rPr lang="en-US" sz="1100" b="0" i="0" u="none" strike="noStrike" cap="none" dirty="0">
                <a:solidFill>
                  <a:srgbClr val="000000"/>
                </a:solidFill>
                <a:effectLst/>
                <a:latin typeface="Arial"/>
                <a:ea typeface="Arial"/>
                <a:cs typeface="Arial"/>
                <a:sym typeface="Arial"/>
              </a:rPr>
              <a:t>It is the technical part of the bidding documents.</a:t>
            </a:r>
          </a:p>
          <a:p>
            <a:pPr marL="158750" indent="0">
              <a:buNone/>
            </a:pPr>
            <a:r>
              <a:rPr lang="en-US" sz="1100" b="0" i="0" u="none" strike="noStrike" cap="none" dirty="0">
                <a:solidFill>
                  <a:srgbClr val="000000"/>
                </a:solidFill>
                <a:effectLst/>
                <a:latin typeface="Arial"/>
                <a:ea typeface="Arial"/>
                <a:cs typeface="Arial"/>
                <a:sym typeface="Arial"/>
              </a:rPr>
              <a:t>Typically, a project manager develops a Terms of Reference which is included within the bidding documents for the vendor, and subsequently becomes a part of the contract.</a:t>
            </a:r>
          </a:p>
          <a:p>
            <a:pPr marL="158750" indent="0">
              <a:buNone/>
            </a:pPr>
            <a:endParaRPr lang="en-PH" dirty="0"/>
          </a:p>
        </p:txBody>
      </p:sp>
    </p:spTree>
    <p:extLst>
      <p:ext uri="{BB962C8B-B14F-4D97-AF65-F5344CB8AC3E}">
        <p14:creationId xmlns:p14="http://schemas.microsoft.com/office/powerpoint/2010/main" val="29906869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g14f311b8d1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1" name="Google Shape;331;g14f311b8d1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82600" indent="-342900" algn="l">
              <a:buFont typeface="+mj-lt"/>
              <a:buAutoNum type="arabicPeriod"/>
            </a:pPr>
            <a:r>
              <a:rPr lang="en-US" sz="1100" b="1" dirty="0">
                <a:latin typeface="Times New Roman" panose="02020603050405020304" pitchFamily="18" charset="0"/>
                <a:cs typeface="Times New Roman" panose="02020603050405020304" pitchFamily="18" charset="0"/>
              </a:rPr>
              <a:t>Scope of Work</a:t>
            </a:r>
          </a:p>
          <a:p>
            <a:pPr marL="482600" indent="-342900" algn="l">
              <a:buFont typeface="+mj-lt"/>
              <a:buAutoNum type="arabicPeriod"/>
            </a:pPr>
            <a:endParaRPr lang="en-US" sz="1100" dirty="0">
              <a:latin typeface="Times New Roman" panose="02020603050405020304" pitchFamily="18" charset="0"/>
              <a:cs typeface="Times New Roman" panose="02020603050405020304" pitchFamily="18" charset="0"/>
            </a:endParaRPr>
          </a:p>
          <a:p>
            <a:pPr marL="139700" indent="0" algn="l">
              <a:buFont typeface="+mj-lt"/>
              <a:buNone/>
            </a:pPr>
            <a:r>
              <a:rPr lang="en-US" sz="1100" b="0" i="0" u="none" strike="noStrike" cap="none" dirty="0">
                <a:solidFill>
                  <a:srgbClr val="000000"/>
                </a:solidFill>
                <a:effectLst/>
                <a:latin typeface="Arial"/>
                <a:ea typeface="Arial"/>
                <a:cs typeface="Arial"/>
                <a:sym typeface="Arial"/>
              </a:rPr>
              <a:t>Deliverables are the items that the project has been tasked with producing. They can be a physical item like a building or an electronic item like a database. They can also be services, such as a training program. However, every project exists to produce something, and those products must be well defined.</a:t>
            </a:r>
          </a:p>
          <a:p>
            <a:pPr marL="139700" indent="0" algn="l">
              <a:buFont typeface="+mj-lt"/>
              <a:buNone/>
            </a:pPr>
            <a:r>
              <a:rPr lang="en-US" sz="1100" b="0" i="0" u="none" strike="noStrike" cap="none" dirty="0">
                <a:solidFill>
                  <a:srgbClr val="000000"/>
                </a:solidFill>
                <a:effectLst/>
                <a:latin typeface="Arial"/>
                <a:ea typeface="Arial"/>
                <a:cs typeface="Arial"/>
                <a:sym typeface="Arial"/>
              </a:rPr>
              <a:t>The Terms of Reference in the construction industry are applied to the engineering, architecture, and design trades rather than the builder (contractor). It includes a list of project requirements such as preliminary reports, design reports, and drawing review specifications. Following the selection of the service provider, the builder (contractor) is selected through an Invitation to Tender, which includes the full design drawings and specifications.</a:t>
            </a:r>
          </a:p>
          <a:p>
            <a:pPr marL="139700" indent="0" algn="l">
              <a:buFont typeface="+mj-lt"/>
              <a:buNone/>
            </a:pPr>
            <a:endParaRPr lang="en-US" sz="1100" b="0" i="0" u="none" strike="noStrike" cap="none" dirty="0">
              <a:solidFill>
                <a:srgbClr val="000000"/>
              </a:solidFill>
              <a:effectLst/>
              <a:latin typeface="Arial"/>
              <a:cs typeface="Arial"/>
              <a:sym typeface="Arial"/>
            </a:endParaRPr>
          </a:p>
          <a:p>
            <a:pPr marL="139700" indent="0" algn="l">
              <a:buFont typeface="+mj-lt"/>
              <a:buNone/>
            </a:pPr>
            <a:endParaRPr lang="en-US" sz="1100" dirty="0">
              <a:latin typeface="Times New Roman" panose="02020603050405020304" pitchFamily="18" charset="0"/>
              <a:cs typeface="Times New Roman" panose="02020603050405020304" pitchFamily="18" charset="0"/>
            </a:endParaRPr>
          </a:p>
          <a:p>
            <a:pPr marL="139700" indent="0" algn="l">
              <a:buFont typeface="+mj-lt"/>
              <a:buNone/>
            </a:pPr>
            <a:r>
              <a:rPr lang="en-US" sz="1100" b="1" dirty="0">
                <a:latin typeface="Times New Roman" panose="02020603050405020304" pitchFamily="18" charset="0"/>
                <a:cs typeface="Times New Roman" panose="02020603050405020304" pitchFamily="18" charset="0"/>
              </a:rPr>
              <a:t>2. Schedule</a:t>
            </a:r>
          </a:p>
          <a:p>
            <a:pPr marL="139700" indent="0" algn="l">
              <a:buFont typeface="+mj-lt"/>
              <a:buNone/>
            </a:pPr>
            <a:endParaRPr lang="en-US" sz="1100" dirty="0">
              <a:latin typeface="Times New Roman" panose="02020603050405020304" pitchFamily="18" charset="0"/>
              <a:cs typeface="Times New Roman" panose="02020603050405020304" pitchFamily="18" charset="0"/>
            </a:endParaRPr>
          </a:p>
          <a:p>
            <a:pPr marL="139700" indent="0" algn="l">
              <a:buFont typeface="+mj-lt"/>
              <a:buNone/>
            </a:pPr>
            <a:r>
              <a:rPr lang="en-US" sz="1100" dirty="0">
                <a:latin typeface="Times New Roman" panose="02020603050405020304" pitchFamily="18" charset="0"/>
                <a:cs typeface="Times New Roman" panose="02020603050405020304" pitchFamily="18" charset="0"/>
              </a:rPr>
              <a:t>Schedules are as important to a project manager as hammers are to a carpenter. If you have a strong scope of work but no timeline to complete it, you may receive excellent work in an unacceptable time  a result, Terms of Reference should include a timeline outlining the major milestones. It provides the vendor with a firm schedule to perform the work under, whether it is a full giant chart with completion dates for each and every task or a list of a few project milestones.</a:t>
            </a:r>
          </a:p>
          <a:p>
            <a:pPr marL="139700" indent="0" algn="l">
              <a:buFont typeface="+mj-lt"/>
              <a:buNone/>
            </a:pPr>
            <a:endParaRPr lang="en-US" sz="1100" dirty="0">
              <a:latin typeface="Times New Roman" panose="02020603050405020304" pitchFamily="18" charset="0"/>
              <a:cs typeface="Times New Roman" panose="02020603050405020304" pitchFamily="18" charset="0"/>
            </a:endParaRPr>
          </a:p>
          <a:p>
            <a:pPr marL="139700" indent="0" algn="l">
              <a:buFont typeface="+mj-lt"/>
              <a:buNone/>
            </a:pPr>
            <a:r>
              <a:rPr lang="en-US" sz="1100" b="1" dirty="0">
                <a:latin typeface="Times New Roman" panose="02020603050405020304" pitchFamily="18" charset="0"/>
                <a:cs typeface="Times New Roman" panose="02020603050405020304" pitchFamily="18" charset="0"/>
              </a:rPr>
              <a:t>3. Coordination requirements</a:t>
            </a:r>
          </a:p>
          <a:p>
            <a:pPr marL="139700" indent="0" algn="l">
              <a:buFont typeface="+mj-lt"/>
              <a:buNone/>
            </a:pPr>
            <a:endParaRPr lang="en-US" sz="1100" dirty="0">
              <a:latin typeface="Times New Roman" panose="02020603050405020304" pitchFamily="18" charset="0"/>
              <a:cs typeface="Times New Roman" panose="02020603050405020304" pitchFamily="18" charset="0"/>
            </a:endParaRPr>
          </a:p>
          <a:p>
            <a:pPr marL="139700" indent="0" algn="l">
              <a:buFont typeface="+mj-lt"/>
              <a:buNone/>
            </a:pPr>
            <a:r>
              <a:rPr lang="en-US" sz="1100" dirty="0">
                <a:latin typeface="Times New Roman" panose="02020603050405020304" pitchFamily="18" charset="0"/>
                <a:cs typeface="Times New Roman" panose="02020603050405020304" pitchFamily="18" charset="0"/>
              </a:rPr>
              <a:t>Work must frequently be coordinated with third parties. Utility companies, environmental monitoring agencies, database management firms, and other third-party stakeholders who are involved in the project may fall into this category. It is uncommon these days for a project to not have some level of overlap with third-party stakeholders. Adjacent landowners, end users, or even the general public must be actively managed to ensure that the project does not get derailed. It is simple to identify the major stakeholders who have significant influence over or interest in the project. However, it is usually the minor ones who cause problems when they feel they have not been consulted. </a:t>
            </a:r>
            <a:r>
              <a:rPr lang="en-US" sz="1100" b="0" i="0" u="none" strike="noStrike" cap="none" dirty="0">
                <a:solidFill>
                  <a:srgbClr val="000000"/>
                </a:solidFill>
                <a:effectLst/>
                <a:latin typeface="Arial"/>
                <a:ea typeface="Arial"/>
                <a:cs typeface="Arial"/>
                <a:sym typeface="Arial"/>
              </a:rPr>
              <a:t>The Terms of Reference should clearly list the third parties that have an interest in the project, and define what their interest is as much as possible. </a:t>
            </a:r>
          </a:p>
          <a:p>
            <a:pPr marL="139700" indent="0" algn="l">
              <a:buFont typeface="+mj-lt"/>
              <a:buNone/>
            </a:pPr>
            <a:endParaRPr lang="en-US" sz="1100" dirty="0">
              <a:latin typeface="Times New Roman" panose="02020603050405020304" pitchFamily="18" charset="0"/>
              <a:cs typeface="Times New Roman" panose="02020603050405020304" pitchFamily="18" charset="0"/>
            </a:endParaRPr>
          </a:p>
          <a:p>
            <a:pPr marL="139700" indent="0" algn="l">
              <a:buFont typeface="+mj-lt"/>
              <a:buNone/>
            </a:pPr>
            <a:r>
              <a:rPr lang="en-US" sz="1100" b="1" dirty="0">
                <a:latin typeface="Times New Roman" panose="02020603050405020304" pitchFamily="18" charset="0"/>
                <a:cs typeface="Times New Roman" panose="02020603050405020304" pitchFamily="18" charset="0"/>
              </a:rPr>
              <a:t>4.Laws, regulations, and standards</a:t>
            </a:r>
          </a:p>
          <a:p>
            <a:pPr marL="139700" indent="0" algn="l">
              <a:buFont typeface="+mj-lt"/>
              <a:buNone/>
            </a:pPr>
            <a:endParaRPr lang="en-US" sz="1100" dirty="0">
              <a:latin typeface="Times New Roman" panose="02020603050405020304" pitchFamily="18" charset="0"/>
              <a:cs typeface="Times New Roman" panose="02020603050405020304" pitchFamily="18" charset="0"/>
            </a:endParaRPr>
          </a:p>
          <a:p>
            <a:pPr marL="139700" indent="0" algn="l">
              <a:buFont typeface="+mj-lt"/>
              <a:buNone/>
            </a:pPr>
            <a:endParaRPr lang="en-US" sz="1100" dirty="0">
              <a:latin typeface="Times New Roman" panose="02020603050405020304" pitchFamily="18" charset="0"/>
              <a:cs typeface="Times New Roman" panose="02020603050405020304" pitchFamily="18" charset="0"/>
            </a:endParaRPr>
          </a:p>
          <a:p>
            <a:pPr marL="139700" indent="0" algn="l">
              <a:buFont typeface="+mj-lt"/>
              <a:buNone/>
            </a:pPr>
            <a:r>
              <a:rPr lang="en-US" sz="1100" dirty="0">
                <a:latin typeface="Times New Roman" panose="02020603050405020304" pitchFamily="18" charset="0"/>
                <a:cs typeface="Times New Roman" panose="02020603050405020304" pitchFamily="18" charset="0"/>
              </a:rPr>
              <a:t>Government regulatory agencies are not in the business of putting a stop to projects. Rather, they attempt to strike a balance between the needs of a stakeholder group, such as an environmental activist group, and the needs of the project. Of course, they have the authority to rule in only one direction. However, they typically allow projects to proceed under a set of requirements determined through consultations with the opposing party. And these requirements frequently have cost and time implications for the project.</a:t>
            </a:r>
          </a:p>
          <a:p>
            <a:pPr marL="139700" indent="0" algn="l">
              <a:buFont typeface="+mj-lt"/>
              <a:buNone/>
            </a:pPr>
            <a:endParaRPr lang="en-US" sz="1100" dirty="0">
              <a:latin typeface="Times New Roman" panose="02020603050405020304" pitchFamily="18" charset="0"/>
              <a:cs typeface="Times New Roman" panose="02020603050405020304" pitchFamily="18" charset="0"/>
            </a:endParaRPr>
          </a:p>
          <a:p>
            <a:pPr marL="139700" indent="0" algn="l">
              <a:buFont typeface="+mj-lt"/>
              <a:buNone/>
            </a:pPr>
            <a:r>
              <a:rPr lang="en-US" sz="1100" b="1" dirty="0">
                <a:latin typeface="Times New Roman" panose="02020603050405020304" pitchFamily="18" charset="0"/>
                <a:cs typeface="Times New Roman" panose="02020603050405020304" pitchFamily="18" charset="0"/>
              </a:rPr>
              <a:t>5. Resources provided</a:t>
            </a:r>
          </a:p>
          <a:p>
            <a:pPr marL="139700" indent="0" algn="l">
              <a:buFont typeface="+mj-lt"/>
              <a:buNone/>
            </a:pPr>
            <a:endParaRPr lang="en-US" sz="1100" dirty="0">
              <a:latin typeface="Times New Roman" panose="02020603050405020304" pitchFamily="18" charset="0"/>
              <a:cs typeface="Times New Roman" panose="02020603050405020304" pitchFamily="18" charset="0"/>
            </a:endParaRPr>
          </a:p>
          <a:p>
            <a:pPr marL="139700" indent="0" algn="l">
              <a:buFont typeface="+mj-lt"/>
              <a:buNone/>
            </a:pPr>
            <a:r>
              <a:rPr lang="en-US" sz="1100" dirty="0">
                <a:latin typeface="Times New Roman" panose="02020603050405020304" pitchFamily="18" charset="0"/>
                <a:cs typeface="Times New Roman" panose="02020603050405020304" pitchFamily="18" charset="0"/>
              </a:rPr>
              <a:t>This is an area where, in my opinion, there is a lot of room for improvement. Typically, owner organizations have a lot of information that could help a contractor, but they don't think about what a contractor might need to do their job better or faster. As a result, it is not passed on to the contractor, and the contractor does not inquire unless it results in significant time or cost increases. As a result, simple ways to save money are overlooked.</a:t>
            </a:r>
          </a:p>
          <a:p>
            <a:pPr marL="139700" indent="0" algn="l">
              <a:buFont typeface="+mj-lt"/>
              <a:buNone/>
            </a:pPr>
            <a:endParaRPr lang="en-US" sz="11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627804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a:solidFill>
                  <a:srgbClr val="000000"/>
                </a:solidFill>
                <a:effectLst/>
                <a:latin typeface="Arial"/>
                <a:ea typeface="Arial"/>
                <a:cs typeface="Arial"/>
                <a:sym typeface="Arial"/>
              </a:rPr>
              <a:t>A risk register, also known as a risk log, is a tool that your company can use to document and track risks throughout your organization. Imagine a spreadsheet with a number of fields relevant to every risk you can think of; that's roughly what a risk register looks like. Building and maintaining a risk register is an important part of risk management, and it is an ongoing process, as are so many other aspects of risk management. A risk register can assist your company in identifying, analyzing, prioritizing, and mitigating risks before they become real obstacles. </a:t>
            </a:r>
            <a:endParaRPr lang="en-PH" dirty="0"/>
          </a:p>
        </p:txBody>
      </p:sp>
    </p:spTree>
    <p:extLst>
      <p:ext uri="{BB962C8B-B14F-4D97-AF65-F5344CB8AC3E}">
        <p14:creationId xmlns:p14="http://schemas.microsoft.com/office/powerpoint/2010/main" val="452483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387350" indent="-228600">
              <a:buFont typeface="+mj-lt"/>
              <a:buAutoNum type="arabicPeriod"/>
            </a:pPr>
            <a:r>
              <a:rPr lang="en-US" b="1" dirty="0"/>
              <a:t> Risks Identification. </a:t>
            </a:r>
            <a:r>
              <a:rPr lang="en-US" dirty="0"/>
              <a:t>This could be a name or a number that you use to identify the risk. If necessary, include a date and/or a subtitle here as well.</a:t>
            </a:r>
          </a:p>
          <a:p>
            <a:pPr marL="387350" indent="-228600">
              <a:buFont typeface="+mj-lt"/>
              <a:buAutoNum type="arabicPeriod"/>
            </a:pPr>
            <a:endParaRPr lang="en-US" dirty="0"/>
          </a:p>
          <a:p>
            <a:pPr marL="387350" indent="-228600">
              <a:buFont typeface="+mj-lt"/>
              <a:buAutoNum type="arabicPeriod"/>
            </a:pPr>
            <a:r>
              <a:rPr lang="en-US" b="1" dirty="0"/>
              <a:t>Risk Description</a:t>
            </a:r>
            <a:r>
              <a:rPr lang="en-US" dirty="0"/>
              <a:t>. Provide a brief overview of the risk to facilitate you in determining why it is a potential issue. Keep the risk description brief and provide a high-level overview.</a:t>
            </a:r>
          </a:p>
          <a:p>
            <a:pPr marL="387350" indent="-228600">
              <a:buFont typeface="+mj-lt"/>
              <a:buAutoNum type="arabicPeriod"/>
            </a:pPr>
            <a:endParaRPr lang="en-US" dirty="0"/>
          </a:p>
          <a:p>
            <a:pPr marL="387350" indent="-228600">
              <a:buFont typeface="+mj-lt"/>
              <a:buAutoNum type="arabicPeriod"/>
            </a:pPr>
            <a:r>
              <a:rPr lang="en-US" b="1" dirty="0"/>
              <a:t>Risk Category. </a:t>
            </a:r>
            <a:r>
              <a:rPr lang="en-US" dirty="0"/>
              <a:t>Assign each risk to a larger category, such as budgetary risks, external risks, security risks, and so on. This phase involves defining where and how the risk is coming from and who can assist in mitigating it.</a:t>
            </a:r>
          </a:p>
          <a:p>
            <a:pPr marL="387350" indent="-228600">
              <a:buFont typeface="+mj-lt"/>
              <a:buAutoNum type="arabicPeriod"/>
            </a:pPr>
            <a:endParaRPr lang="en-US" dirty="0"/>
          </a:p>
          <a:p>
            <a:pPr marL="387350" indent="-228600">
              <a:buFont typeface="+mj-lt"/>
              <a:buAutoNum type="arabicPeriod"/>
            </a:pPr>
            <a:r>
              <a:rPr lang="en-US" b="1" dirty="0"/>
              <a:t>Risk Probability. </a:t>
            </a:r>
            <a:r>
              <a:rPr lang="en-US" dirty="0"/>
              <a:t>Determine the likelihood of each risk occurring. To determine the likelihood of occurrence, you can use qualitative measurements such as "not likely," "likely," or "very likely," as well as quantitative measurements such as calculated percentages.</a:t>
            </a:r>
          </a:p>
          <a:p>
            <a:pPr marL="387350" indent="-228600">
              <a:buFont typeface="+mj-lt"/>
              <a:buAutoNum type="arabicPeriod"/>
            </a:pPr>
            <a:endParaRPr lang="en-US" dirty="0"/>
          </a:p>
          <a:p>
            <a:pPr marL="387350" indent="-228600">
              <a:buFont typeface="+mj-lt"/>
              <a:buAutoNum type="arabicPeriod"/>
            </a:pPr>
            <a:r>
              <a:rPr lang="en-US" b="1" dirty="0"/>
              <a:t>Risk assessment. </a:t>
            </a:r>
            <a:r>
              <a:rPr lang="en-US" dirty="0"/>
              <a:t>Determine the potential impact of each risk on your business. The most common qualitative scale for measuring a scale from "very low" to "very high," though quantitative measurements can also be used.</a:t>
            </a:r>
          </a:p>
          <a:p>
            <a:pPr marL="387350" indent="-228600">
              <a:buFont typeface="+mj-lt"/>
              <a:buAutoNum type="arabicPeriod"/>
            </a:pPr>
            <a:endParaRPr lang="en-US" dirty="0"/>
          </a:p>
          <a:p>
            <a:pPr marL="387350" indent="-228600">
              <a:buFont typeface="+mj-lt"/>
              <a:buAutoNum type="arabicPeriod"/>
            </a:pPr>
            <a:r>
              <a:rPr lang="en-US" b="1" dirty="0"/>
              <a:t>Risk Mitigation. </a:t>
            </a:r>
            <a:r>
              <a:rPr lang="en-US" dirty="0"/>
              <a:t>Your risk mitigation plan, also known as a risk response plan, should include a step-by-step solution to minimize or eradicate the risk, a brief description of the ideal result, and how your risk mitigation plan will affect the risk's impact.</a:t>
            </a:r>
          </a:p>
          <a:p>
            <a:pPr marL="387350" indent="-228600">
              <a:buFont typeface="+mj-lt"/>
              <a:buAutoNum type="arabicPeriod"/>
            </a:pPr>
            <a:endParaRPr lang="en-US" dirty="0"/>
          </a:p>
          <a:p>
            <a:pPr marL="387350" indent="-228600">
              <a:buFont typeface="+mj-lt"/>
              <a:buAutoNum type="arabicPeriod"/>
            </a:pPr>
            <a:r>
              <a:rPr lang="en-US" b="1" dirty="0"/>
              <a:t>Risk Priority . </a:t>
            </a:r>
            <a:r>
              <a:rPr lang="en-US" dirty="0"/>
              <a:t>Determine the priority of each risk by combining the risk's probability and the risk analysis. Priority can be documented using a simple numerical scale, such as 1 (low), 2 (medium), and 3 (high) (high).Owner of the risk. Assign someone in your organization to "own" each risk in order to ensure that it is mitigated as planned. </a:t>
            </a:r>
          </a:p>
          <a:p>
            <a:pPr marL="387350" indent="-228600">
              <a:buFont typeface="+mj-lt"/>
              <a:buAutoNum type="arabicPeriod"/>
            </a:pPr>
            <a:endParaRPr lang="en-US" dirty="0"/>
          </a:p>
          <a:p>
            <a:pPr marL="387350" indent="-228600">
              <a:buFont typeface="+mj-lt"/>
              <a:buAutoNum type="arabicPeriod"/>
            </a:pPr>
            <a:r>
              <a:rPr lang="en-US" b="1" dirty="0"/>
              <a:t>Risk owner.</a:t>
            </a:r>
            <a:r>
              <a:rPr lang="en-US" b="1" baseline="0" dirty="0"/>
              <a:t> </a:t>
            </a:r>
            <a:r>
              <a:rPr lang="en-US" b="1" dirty="0"/>
              <a:t> </a:t>
            </a:r>
            <a:r>
              <a:rPr lang="en-US" dirty="0"/>
              <a:t>should include the person assigned to oversee the risk mitigation plan, as well as any additional team members who may be required.</a:t>
            </a:r>
          </a:p>
          <a:p>
            <a:pPr marL="387350" indent="-228600">
              <a:buFont typeface="+mj-lt"/>
              <a:buAutoNum type="arabicPeriod"/>
            </a:pPr>
            <a:endParaRPr lang="en-US" dirty="0"/>
          </a:p>
          <a:p>
            <a:pPr marL="387350" indent="-228600">
              <a:buFont typeface="+mj-lt"/>
              <a:buAutoNum type="arabicPeriod"/>
            </a:pPr>
            <a:r>
              <a:rPr lang="en-US" b="1" dirty="0"/>
              <a:t>Risk Status </a:t>
            </a:r>
            <a:r>
              <a:rPr lang="en-US" dirty="0"/>
              <a:t> This will assist you in communicating to your team members whether or not a risk has been successfully mitigated. Depending on the status of the risk, a risk status should be marked as "open," "in progress," or "closed."</a:t>
            </a:r>
          </a:p>
          <a:p>
            <a:pPr marL="387350" indent="-228600">
              <a:buFont typeface="+mj-lt"/>
              <a:buAutoNum type="arabicPeriod"/>
            </a:pPr>
            <a:endParaRPr lang="en-US" dirty="0"/>
          </a:p>
          <a:p>
            <a:pPr marL="387350" indent="-228600">
              <a:buFont typeface="+mj-lt"/>
              <a:buAutoNum type="arabicPeriod"/>
            </a:pPr>
            <a:endParaRPr lang="en-PH" dirty="0"/>
          </a:p>
        </p:txBody>
      </p:sp>
    </p:spTree>
    <p:extLst>
      <p:ext uri="{BB962C8B-B14F-4D97-AF65-F5344CB8AC3E}">
        <p14:creationId xmlns:p14="http://schemas.microsoft.com/office/powerpoint/2010/main" val="3013615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dirty="0"/>
              <a:t> </a:t>
            </a:r>
            <a:endParaRPr lang="en-US" dirty="0"/>
          </a:p>
        </p:txBody>
      </p:sp>
      <p:sp>
        <p:nvSpPr>
          <p:cNvPr id="4" name="Slide Number Placeholder 3"/>
          <p:cNvSpPr>
            <a:spLocks noGrp="1"/>
          </p:cNvSpPr>
          <p:nvPr>
            <p:ph type="sldNum" sz="quarter" idx="5"/>
          </p:nvPr>
        </p:nvSpPr>
        <p:spPr/>
        <p:txBody>
          <a:bodyPr/>
          <a:lstStyle/>
          <a:p>
            <a:fld id="{7F02C024-310E-4ED6-AD6C-1412AF41463D}" type="slidenum">
              <a:rPr lang="en-US" smtClean="0"/>
              <a:t>19</a:t>
            </a:fld>
            <a:endParaRPr lang="en-US"/>
          </a:p>
        </p:txBody>
      </p:sp>
    </p:spTree>
    <p:extLst>
      <p:ext uri="{BB962C8B-B14F-4D97-AF65-F5344CB8AC3E}">
        <p14:creationId xmlns:p14="http://schemas.microsoft.com/office/powerpoint/2010/main" val="38964187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14f311b8d1a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14f311b8d1a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061676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654263-39F5-4953-8A42-EB79DDF68C99}" type="datetimeFigureOut">
              <a:rPr lang="en-US" smtClean="0"/>
              <a:pPr/>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3746025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654263-39F5-4953-8A42-EB79DDF68C99}" type="datetimeFigureOut">
              <a:rPr lang="en-US" smtClean="0"/>
              <a:pPr/>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455953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654263-39F5-4953-8A42-EB79DDF68C99}" type="datetimeFigureOut">
              <a:rPr lang="en-US" smtClean="0"/>
              <a:pPr/>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1737019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654263-39F5-4953-8A42-EB79DDF68C99}" type="datetimeFigureOut">
              <a:rPr lang="en-US" smtClean="0"/>
              <a:pPr/>
              <a:t>4/5/2023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956430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654263-39F5-4953-8A42-EB79DDF68C99}" type="datetimeFigureOut">
              <a:rPr lang="en-US" smtClean="0"/>
              <a:pPr/>
              <a:t>4/5/2023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3749884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0654263-39F5-4953-8A42-EB79DDF68C99}" type="datetimeFigureOut">
              <a:rPr lang="en-US" smtClean="0"/>
              <a:pPr/>
              <a:t>4/5/2023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1484014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0654263-39F5-4953-8A42-EB79DDF68C99}" type="datetimeFigureOut">
              <a:rPr lang="en-US" smtClean="0"/>
              <a:pPr/>
              <a:t>4/5/2023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1952008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0654263-39F5-4953-8A42-EB79DDF68C99}" type="datetimeFigureOut">
              <a:rPr lang="en-US" smtClean="0"/>
              <a:pPr/>
              <a:t>4/5/2023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1259938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654263-39F5-4953-8A42-EB79DDF68C99}" type="datetimeFigureOut">
              <a:rPr lang="en-US" smtClean="0"/>
              <a:pPr/>
              <a:t>4/5/2023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4235139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654263-39F5-4953-8A42-EB79DDF68C99}" type="datetimeFigureOut">
              <a:rPr lang="en-US" smtClean="0"/>
              <a:pPr/>
              <a:t>4/5/2023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3135815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0654263-39F5-4953-8A42-EB79DDF68C99}" type="datetimeFigureOut">
              <a:rPr lang="en-US" smtClean="0"/>
              <a:pPr/>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20843021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0654263-39F5-4953-8A42-EB79DDF68C99}" type="datetimeFigureOut">
              <a:rPr lang="en-US" smtClean="0"/>
              <a:pPr/>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8A0205-F4F7-4ACC-A3B6-D2CBE7A81EEA}"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7459912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654263-39F5-4953-8A42-EB79DDF68C99}" type="datetimeFigureOut">
              <a:rPr lang="en-US" smtClean="0"/>
              <a:pPr/>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1755401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0654263-39F5-4953-8A42-EB79DDF68C99}" type="datetimeFigureOut">
              <a:rPr lang="en-US" smtClean="0"/>
              <a:pPr/>
              <a:t>4/5/2023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41395364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0654263-39F5-4953-8A42-EB79DDF68C99}" type="datetimeFigureOut">
              <a:rPr lang="en-US" smtClean="0"/>
              <a:pPr/>
              <a:t>4/5/2023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3447780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654263-39F5-4953-8A42-EB79DDF68C99}" type="datetimeFigureOut">
              <a:rPr lang="en-US" smtClean="0"/>
              <a:pPr/>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40066275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654263-39F5-4953-8A42-EB79DDF68C99}" type="datetimeFigureOut">
              <a:rPr lang="en-US" smtClean="0"/>
              <a:pPr/>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8A0205-F4F7-4ACC-A3B6-D2CBE7A81EEA}" type="slidenum">
              <a:rPr lang="en-US" smtClean="0"/>
              <a:pPr/>
              <a:t>‹#›</a:t>
            </a:fld>
            <a:endParaRPr lang="en-US"/>
          </a:p>
        </p:txBody>
      </p:sp>
    </p:spTree>
    <p:extLst>
      <p:ext uri="{BB962C8B-B14F-4D97-AF65-F5344CB8AC3E}">
        <p14:creationId xmlns:p14="http://schemas.microsoft.com/office/powerpoint/2010/main" val="17501920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53"/>
        <p:cNvGrpSpPr/>
        <p:nvPr/>
      </p:nvGrpSpPr>
      <p:grpSpPr>
        <a:xfrm>
          <a:off x="0" y="0"/>
          <a:ext cx="0" cy="0"/>
          <a:chOff x="0" y="0"/>
          <a:chExt cx="0" cy="0"/>
        </a:xfrm>
      </p:grpSpPr>
      <p:sp>
        <p:nvSpPr>
          <p:cNvPr id="156" name="Google Shape;156;p21"/>
          <p:cNvSpPr txBox="1">
            <a:spLocks noGrp="1"/>
          </p:cNvSpPr>
          <p:nvPr>
            <p:ph type="title" hasCustomPrompt="1"/>
          </p:nvPr>
        </p:nvSpPr>
        <p:spPr>
          <a:xfrm>
            <a:off x="951051" y="713233"/>
            <a:ext cx="4869200" cy="452000"/>
          </a:xfrm>
          <a:prstGeom prst="rect">
            <a:avLst/>
          </a:prstGeom>
        </p:spPr>
        <p:txBody>
          <a:bodyPr spcFirstLastPara="1" wrap="square" lIns="91425" tIns="91425" rIns="91425" bIns="91425" anchor="ctr"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r>
              <a:t>xx%</a:t>
            </a:r>
          </a:p>
        </p:txBody>
      </p:sp>
      <p:sp>
        <p:nvSpPr>
          <p:cNvPr id="157" name="Google Shape;157;p21"/>
          <p:cNvSpPr txBox="1">
            <a:spLocks noGrp="1"/>
          </p:cNvSpPr>
          <p:nvPr>
            <p:ph type="subTitle" idx="1"/>
          </p:nvPr>
        </p:nvSpPr>
        <p:spPr>
          <a:xfrm>
            <a:off x="6371751" y="718128"/>
            <a:ext cx="4869200" cy="452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800"/>
              <a:buFont typeface="Barlow Semi Condensed Light"/>
              <a:buNone/>
              <a:defRPr sz="2133">
                <a:latin typeface="Barlow Semi Condensed"/>
                <a:ea typeface="Barlow Semi Condensed"/>
                <a:cs typeface="Barlow Semi Condensed"/>
                <a:sym typeface="Barlow Semi Condensed"/>
              </a:defRPr>
            </a:lvl1pPr>
            <a:lvl2pPr lvl="1"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2pPr>
            <a:lvl3pPr lvl="2"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3pPr>
            <a:lvl4pPr lvl="3"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4pPr>
            <a:lvl5pPr lvl="4"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5pPr>
            <a:lvl6pPr lvl="5"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6pPr>
            <a:lvl7pPr lvl="6"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7pPr>
            <a:lvl8pPr lvl="7"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8pPr>
            <a:lvl9pPr lvl="8"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9pPr>
          </a:lstStyle>
          <a:p>
            <a:endParaRPr/>
          </a:p>
        </p:txBody>
      </p:sp>
      <p:sp>
        <p:nvSpPr>
          <p:cNvPr id="158" name="Google Shape;158;p21"/>
          <p:cNvSpPr txBox="1">
            <a:spLocks noGrp="1"/>
          </p:cNvSpPr>
          <p:nvPr>
            <p:ph type="title" idx="2"/>
          </p:nvPr>
        </p:nvSpPr>
        <p:spPr>
          <a:xfrm>
            <a:off x="3345867" y="2256204"/>
            <a:ext cx="5500000" cy="1988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500"/>
              <a:buNone/>
              <a:defRPr sz="13333"/>
            </a:lvl1pPr>
            <a:lvl2pPr lvl="1" algn="ctr" rtl="0">
              <a:spcBef>
                <a:spcPts val="0"/>
              </a:spcBef>
              <a:spcAft>
                <a:spcPts val="0"/>
              </a:spcAft>
              <a:buSzPts val="8000"/>
              <a:buFont typeface="Do Hyeon"/>
              <a:buNone/>
              <a:defRPr sz="10666">
                <a:latin typeface="Do Hyeon"/>
                <a:ea typeface="Do Hyeon"/>
                <a:cs typeface="Do Hyeon"/>
                <a:sym typeface="Do Hyeon"/>
              </a:defRPr>
            </a:lvl2pPr>
            <a:lvl3pPr lvl="2" algn="ctr" rtl="0">
              <a:spcBef>
                <a:spcPts val="0"/>
              </a:spcBef>
              <a:spcAft>
                <a:spcPts val="0"/>
              </a:spcAft>
              <a:buSzPts val="8000"/>
              <a:buFont typeface="Do Hyeon"/>
              <a:buNone/>
              <a:defRPr sz="10666">
                <a:latin typeface="Do Hyeon"/>
                <a:ea typeface="Do Hyeon"/>
                <a:cs typeface="Do Hyeon"/>
                <a:sym typeface="Do Hyeon"/>
              </a:defRPr>
            </a:lvl3pPr>
            <a:lvl4pPr lvl="3" algn="ctr" rtl="0">
              <a:spcBef>
                <a:spcPts val="0"/>
              </a:spcBef>
              <a:spcAft>
                <a:spcPts val="0"/>
              </a:spcAft>
              <a:buSzPts val="8000"/>
              <a:buFont typeface="Do Hyeon"/>
              <a:buNone/>
              <a:defRPr sz="10666">
                <a:latin typeface="Do Hyeon"/>
                <a:ea typeface="Do Hyeon"/>
                <a:cs typeface="Do Hyeon"/>
                <a:sym typeface="Do Hyeon"/>
              </a:defRPr>
            </a:lvl4pPr>
            <a:lvl5pPr lvl="4" algn="ctr" rtl="0">
              <a:spcBef>
                <a:spcPts val="0"/>
              </a:spcBef>
              <a:spcAft>
                <a:spcPts val="0"/>
              </a:spcAft>
              <a:buSzPts val="8000"/>
              <a:buFont typeface="Do Hyeon"/>
              <a:buNone/>
              <a:defRPr sz="10666">
                <a:latin typeface="Do Hyeon"/>
                <a:ea typeface="Do Hyeon"/>
                <a:cs typeface="Do Hyeon"/>
                <a:sym typeface="Do Hyeon"/>
              </a:defRPr>
            </a:lvl5pPr>
            <a:lvl6pPr lvl="5" algn="ctr" rtl="0">
              <a:spcBef>
                <a:spcPts val="0"/>
              </a:spcBef>
              <a:spcAft>
                <a:spcPts val="0"/>
              </a:spcAft>
              <a:buSzPts val="8000"/>
              <a:buFont typeface="Do Hyeon"/>
              <a:buNone/>
              <a:defRPr sz="10666">
                <a:latin typeface="Do Hyeon"/>
                <a:ea typeface="Do Hyeon"/>
                <a:cs typeface="Do Hyeon"/>
                <a:sym typeface="Do Hyeon"/>
              </a:defRPr>
            </a:lvl6pPr>
            <a:lvl7pPr lvl="6" algn="ctr" rtl="0">
              <a:spcBef>
                <a:spcPts val="0"/>
              </a:spcBef>
              <a:spcAft>
                <a:spcPts val="0"/>
              </a:spcAft>
              <a:buSzPts val="8000"/>
              <a:buFont typeface="Do Hyeon"/>
              <a:buNone/>
              <a:defRPr sz="10666">
                <a:latin typeface="Do Hyeon"/>
                <a:ea typeface="Do Hyeon"/>
                <a:cs typeface="Do Hyeon"/>
                <a:sym typeface="Do Hyeon"/>
              </a:defRPr>
            </a:lvl7pPr>
            <a:lvl8pPr lvl="7" algn="ctr" rtl="0">
              <a:spcBef>
                <a:spcPts val="0"/>
              </a:spcBef>
              <a:spcAft>
                <a:spcPts val="0"/>
              </a:spcAft>
              <a:buSzPts val="8000"/>
              <a:buFont typeface="Do Hyeon"/>
              <a:buNone/>
              <a:defRPr sz="10666">
                <a:latin typeface="Do Hyeon"/>
                <a:ea typeface="Do Hyeon"/>
                <a:cs typeface="Do Hyeon"/>
                <a:sym typeface="Do Hyeon"/>
              </a:defRPr>
            </a:lvl8pPr>
            <a:lvl9pPr lvl="8" algn="ctr" rtl="0">
              <a:spcBef>
                <a:spcPts val="0"/>
              </a:spcBef>
              <a:spcAft>
                <a:spcPts val="0"/>
              </a:spcAft>
              <a:buSzPts val="8000"/>
              <a:buFont typeface="Do Hyeon"/>
              <a:buNone/>
              <a:defRPr sz="10666">
                <a:latin typeface="Do Hyeon"/>
                <a:ea typeface="Do Hyeon"/>
                <a:cs typeface="Do Hyeon"/>
                <a:sym typeface="Do Hyeon"/>
              </a:defRPr>
            </a:lvl9pPr>
          </a:lstStyle>
          <a:p>
            <a:endParaRPr/>
          </a:p>
        </p:txBody>
      </p:sp>
      <p:sp>
        <p:nvSpPr>
          <p:cNvPr id="159" name="Google Shape;159;p21"/>
          <p:cNvSpPr txBox="1">
            <a:spLocks noGrp="1"/>
          </p:cNvSpPr>
          <p:nvPr>
            <p:ph type="subTitle" idx="3"/>
          </p:nvPr>
        </p:nvSpPr>
        <p:spPr>
          <a:xfrm>
            <a:off x="3346133" y="3736196"/>
            <a:ext cx="5500000" cy="86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133"/>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745168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5"/>
        <p:cNvGrpSpPr/>
        <p:nvPr/>
      </p:nvGrpSpPr>
      <p:grpSpPr>
        <a:xfrm>
          <a:off x="0" y="0"/>
          <a:ext cx="0" cy="0"/>
          <a:chOff x="0" y="0"/>
          <a:chExt cx="0" cy="0"/>
        </a:xfrm>
      </p:grpSpPr>
      <p:sp>
        <p:nvSpPr>
          <p:cNvPr id="58" name="Google Shape;58;p9"/>
          <p:cNvSpPr txBox="1">
            <a:spLocks noGrp="1"/>
          </p:cNvSpPr>
          <p:nvPr>
            <p:ph type="title"/>
          </p:nvPr>
        </p:nvSpPr>
        <p:spPr>
          <a:xfrm>
            <a:off x="3048200" y="2641193"/>
            <a:ext cx="6095600" cy="9900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60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59" name="Google Shape;59;p9"/>
          <p:cNvSpPr txBox="1">
            <a:spLocks noGrp="1"/>
          </p:cNvSpPr>
          <p:nvPr>
            <p:ph type="subTitle" idx="1"/>
          </p:nvPr>
        </p:nvSpPr>
        <p:spPr>
          <a:xfrm>
            <a:off x="3048200" y="3324671"/>
            <a:ext cx="6095600" cy="1505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33"/>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60" name="Google Shape;60;p9"/>
          <p:cNvSpPr txBox="1">
            <a:spLocks noGrp="1"/>
          </p:cNvSpPr>
          <p:nvPr>
            <p:ph type="title" idx="2" hasCustomPrompt="1"/>
          </p:nvPr>
        </p:nvSpPr>
        <p:spPr>
          <a:xfrm>
            <a:off x="951051" y="713233"/>
            <a:ext cx="4869200" cy="452000"/>
          </a:xfrm>
          <a:prstGeom prst="rect">
            <a:avLst/>
          </a:prstGeom>
        </p:spPr>
        <p:txBody>
          <a:bodyPr spcFirstLastPara="1" wrap="square" lIns="91425" tIns="91425" rIns="91425" bIns="91425" anchor="ctr"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r>
              <a:t>xx%</a:t>
            </a:r>
          </a:p>
        </p:txBody>
      </p:sp>
      <p:sp>
        <p:nvSpPr>
          <p:cNvPr id="61" name="Google Shape;61;p9"/>
          <p:cNvSpPr txBox="1">
            <a:spLocks noGrp="1"/>
          </p:cNvSpPr>
          <p:nvPr>
            <p:ph type="subTitle" idx="3"/>
          </p:nvPr>
        </p:nvSpPr>
        <p:spPr>
          <a:xfrm>
            <a:off x="6371751" y="718128"/>
            <a:ext cx="4869200" cy="452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800"/>
              <a:buFont typeface="Barlow Semi Condensed Light"/>
              <a:buNone/>
              <a:defRPr sz="2133">
                <a:latin typeface="Barlow Semi Condensed"/>
                <a:ea typeface="Barlow Semi Condensed"/>
                <a:cs typeface="Barlow Semi Condensed"/>
                <a:sym typeface="Barlow Semi Condensed"/>
              </a:defRPr>
            </a:lvl1pPr>
            <a:lvl2pPr lvl="1"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2pPr>
            <a:lvl3pPr lvl="2"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3pPr>
            <a:lvl4pPr lvl="3"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4pPr>
            <a:lvl5pPr lvl="4"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5pPr>
            <a:lvl6pPr lvl="5"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6pPr>
            <a:lvl7pPr lvl="6"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7pPr>
            <a:lvl8pPr lvl="7"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8pPr>
            <a:lvl9pPr lvl="8"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9pPr>
          </a:lstStyle>
          <a:p>
            <a:endParaRPr/>
          </a:p>
        </p:txBody>
      </p:sp>
    </p:spTree>
    <p:extLst>
      <p:ext uri="{BB962C8B-B14F-4D97-AF65-F5344CB8AC3E}">
        <p14:creationId xmlns:p14="http://schemas.microsoft.com/office/powerpoint/2010/main" val="29268705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8"/>
        <p:cNvGrpSpPr/>
        <p:nvPr/>
      </p:nvGrpSpPr>
      <p:grpSpPr>
        <a:xfrm>
          <a:off x="0" y="0"/>
          <a:ext cx="0" cy="0"/>
          <a:chOff x="0" y="0"/>
          <a:chExt cx="0" cy="0"/>
        </a:xfrm>
      </p:grpSpPr>
      <p:sp>
        <p:nvSpPr>
          <p:cNvPr id="11" name="Google Shape;11;p2"/>
          <p:cNvSpPr txBox="1">
            <a:spLocks noGrp="1"/>
          </p:cNvSpPr>
          <p:nvPr>
            <p:ph type="title" hasCustomPrompt="1"/>
          </p:nvPr>
        </p:nvSpPr>
        <p:spPr>
          <a:xfrm>
            <a:off x="951051" y="713233"/>
            <a:ext cx="4869200" cy="452000"/>
          </a:xfrm>
          <a:prstGeom prst="rect">
            <a:avLst/>
          </a:prstGeom>
        </p:spPr>
        <p:txBody>
          <a:bodyPr spcFirstLastPara="1" wrap="square" lIns="91425" tIns="91425" rIns="91425" bIns="91425" anchor="ctr"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r>
              <a:t>xx%</a:t>
            </a:r>
          </a:p>
        </p:txBody>
      </p:sp>
      <p:sp>
        <p:nvSpPr>
          <p:cNvPr id="12" name="Google Shape;12;p2"/>
          <p:cNvSpPr txBox="1">
            <a:spLocks noGrp="1"/>
          </p:cNvSpPr>
          <p:nvPr>
            <p:ph type="ctrTitle" idx="2"/>
          </p:nvPr>
        </p:nvSpPr>
        <p:spPr>
          <a:xfrm>
            <a:off x="1227000" y="2630000"/>
            <a:ext cx="9738000" cy="15980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5200"/>
              <a:buNone/>
              <a:defRPr sz="6933">
                <a:latin typeface="Barlow Semi Condensed"/>
                <a:ea typeface="Barlow Semi Condensed"/>
                <a:cs typeface="Barlow Semi Condensed"/>
                <a:sym typeface="Barlow Semi Condensed"/>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3" name="Google Shape;13;p2"/>
          <p:cNvSpPr txBox="1">
            <a:spLocks noGrp="1"/>
          </p:cNvSpPr>
          <p:nvPr>
            <p:ph type="subTitle" idx="1"/>
          </p:nvPr>
        </p:nvSpPr>
        <p:spPr>
          <a:xfrm>
            <a:off x="1226967" y="5687967"/>
            <a:ext cx="9738000" cy="4568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800"/>
              <a:buNone/>
              <a:defRPr sz="2133">
                <a:latin typeface="Encode Sans Semi Condensed Light"/>
                <a:ea typeface="Encode Sans Semi Condensed Light"/>
                <a:cs typeface="Encode Sans Semi Condensed Light"/>
                <a:sym typeface="Encode Sans Semi Condensed Light"/>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4" name="Google Shape;14;p2"/>
          <p:cNvSpPr txBox="1">
            <a:spLocks noGrp="1"/>
          </p:cNvSpPr>
          <p:nvPr>
            <p:ph type="subTitle" idx="3"/>
          </p:nvPr>
        </p:nvSpPr>
        <p:spPr>
          <a:xfrm>
            <a:off x="6371751" y="718128"/>
            <a:ext cx="4869200" cy="452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800"/>
              <a:buFont typeface="Barlow Semi Condensed Light"/>
              <a:buNone/>
              <a:defRPr sz="2133">
                <a:latin typeface="Barlow Semi Condensed"/>
                <a:ea typeface="Barlow Semi Condensed"/>
                <a:cs typeface="Barlow Semi Condensed"/>
                <a:sym typeface="Barlow Semi Condensed"/>
              </a:defRPr>
            </a:lvl1pPr>
            <a:lvl2pPr lvl="1"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2pPr>
            <a:lvl3pPr lvl="2"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3pPr>
            <a:lvl4pPr lvl="3"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4pPr>
            <a:lvl5pPr lvl="4"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5pPr>
            <a:lvl6pPr lvl="5"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6pPr>
            <a:lvl7pPr lvl="6"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7pPr>
            <a:lvl8pPr lvl="7"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8pPr>
            <a:lvl9pPr lvl="8"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9pPr>
          </a:lstStyle>
          <a:p>
            <a:endParaRPr/>
          </a:p>
        </p:txBody>
      </p:sp>
    </p:spTree>
    <p:extLst>
      <p:ext uri="{BB962C8B-B14F-4D97-AF65-F5344CB8AC3E}">
        <p14:creationId xmlns:p14="http://schemas.microsoft.com/office/powerpoint/2010/main" val="25412044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5"/>
        <p:cNvGrpSpPr/>
        <p:nvPr/>
      </p:nvGrpSpPr>
      <p:grpSpPr>
        <a:xfrm>
          <a:off x="0" y="0"/>
          <a:ext cx="0" cy="0"/>
          <a:chOff x="0" y="0"/>
          <a:chExt cx="0" cy="0"/>
        </a:xfrm>
      </p:grpSpPr>
      <p:sp>
        <p:nvSpPr>
          <p:cNvPr id="18" name="Google Shape;18;p3"/>
          <p:cNvSpPr txBox="1">
            <a:spLocks noGrp="1"/>
          </p:cNvSpPr>
          <p:nvPr>
            <p:ph type="title"/>
          </p:nvPr>
        </p:nvSpPr>
        <p:spPr>
          <a:xfrm>
            <a:off x="951267" y="4618049"/>
            <a:ext cx="5390000" cy="1226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8666"/>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9" name="Google Shape;19;p3"/>
          <p:cNvSpPr txBox="1">
            <a:spLocks noGrp="1"/>
          </p:cNvSpPr>
          <p:nvPr>
            <p:ph type="subTitle" idx="1"/>
          </p:nvPr>
        </p:nvSpPr>
        <p:spPr>
          <a:xfrm>
            <a:off x="951200" y="5638280"/>
            <a:ext cx="5390000" cy="45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1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20" name="Google Shape;20;p3"/>
          <p:cNvSpPr txBox="1">
            <a:spLocks noGrp="1"/>
          </p:cNvSpPr>
          <p:nvPr>
            <p:ph type="title" idx="2" hasCustomPrompt="1"/>
          </p:nvPr>
        </p:nvSpPr>
        <p:spPr>
          <a:xfrm>
            <a:off x="9543767" y="4847136"/>
            <a:ext cx="1697200" cy="1213600"/>
          </a:xfrm>
          <a:prstGeom prst="rect">
            <a:avLst/>
          </a:prstGeom>
          <a:ln>
            <a:noFill/>
          </a:ln>
        </p:spPr>
        <p:txBody>
          <a:bodyPr spcFirstLastPara="1" wrap="square" lIns="91425" tIns="91425" rIns="91425" bIns="91425" anchor="ctr" anchorCtr="0">
            <a:noAutofit/>
          </a:bodyPr>
          <a:lstStyle>
            <a:lvl1pPr lvl="0" algn="ctr" rtl="0">
              <a:spcBef>
                <a:spcPts val="0"/>
              </a:spcBef>
              <a:spcAft>
                <a:spcPts val="0"/>
              </a:spcAft>
              <a:buSzPts val="12000"/>
              <a:buNone/>
              <a:defRPr sz="10666"/>
            </a:lvl1pPr>
            <a:lvl2pPr lvl="1" algn="ctr" rtl="0">
              <a:spcBef>
                <a:spcPts val="0"/>
              </a:spcBef>
              <a:spcAft>
                <a:spcPts val="0"/>
              </a:spcAft>
              <a:buSzPts val="12000"/>
              <a:buNone/>
              <a:defRPr sz="16000"/>
            </a:lvl2pPr>
            <a:lvl3pPr lvl="2" algn="ctr" rtl="0">
              <a:spcBef>
                <a:spcPts val="0"/>
              </a:spcBef>
              <a:spcAft>
                <a:spcPts val="0"/>
              </a:spcAft>
              <a:buSzPts val="12000"/>
              <a:buNone/>
              <a:defRPr sz="16000"/>
            </a:lvl3pPr>
            <a:lvl4pPr lvl="3" algn="ctr" rtl="0">
              <a:spcBef>
                <a:spcPts val="0"/>
              </a:spcBef>
              <a:spcAft>
                <a:spcPts val="0"/>
              </a:spcAft>
              <a:buSzPts val="12000"/>
              <a:buNone/>
              <a:defRPr sz="16000"/>
            </a:lvl4pPr>
            <a:lvl5pPr lvl="4" algn="ctr" rtl="0">
              <a:spcBef>
                <a:spcPts val="0"/>
              </a:spcBef>
              <a:spcAft>
                <a:spcPts val="0"/>
              </a:spcAft>
              <a:buSzPts val="12000"/>
              <a:buNone/>
              <a:defRPr sz="16000"/>
            </a:lvl5pPr>
            <a:lvl6pPr lvl="5" algn="ctr" rtl="0">
              <a:spcBef>
                <a:spcPts val="0"/>
              </a:spcBef>
              <a:spcAft>
                <a:spcPts val="0"/>
              </a:spcAft>
              <a:buSzPts val="12000"/>
              <a:buNone/>
              <a:defRPr sz="16000"/>
            </a:lvl6pPr>
            <a:lvl7pPr lvl="6" algn="ctr" rtl="0">
              <a:spcBef>
                <a:spcPts val="0"/>
              </a:spcBef>
              <a:spcAft>
                <a:spcPts val="0"/>
              </a:spcAft>
              <a:buSzPts val="12000"/>
              <a:buNone/>
              <a:defRPr sz="16000"/>
            </a:lvl7pPr>
            <a:lvl8pPr lvl="7" algn="ctr" rtl="0">
              <a:spcBef>
                <a:spcPts val="0"/>
              </a:spcBef>
              <a:spcAft>
                <a:spcPts val="0"/>
              </a:spcAft>
              <a:buSzPts val="12000"/>
              <a:buNone/>
              <a:defRPr sz="16000"/>
            </a:lvl8pPr>
            <a:lvl9pPr lvl="8" algn="ctr" rtl="0">
              <a:spcBef>
                <a:spcPts val="0"/>
              </a:spcBef>
              <a:spcAft>
                <a:spcPts val="0"/>
              </a:spcAft>
              <a:buSzPts val="12000"/>
              <a:buNone/>
              <a:defRPr sz="16000"/>
            </a:lvl9pPr>
          </a:lstStyle>
          <a:p>
            <a:r>
              <a:t>xx%</a:t>
            </a:r>
          </a:p>
        </p:txBody>
      </p:sp>
      <p:sp>
        <p:nvSpPr>
          <p:cNvPr id="21" name="Google Shape;21;p3"/>
          <p:cNvSpPr txBox="1">
            <a:spLocks noGrp="1"/>
          </p:cNvSpPr>
          <p:nvPr>
            <p:ph type="title" idx="3" hasCustomPrompt="1"/>
          </p:nvPr>
        </p:nvSpPr>
        <p:spPr>
          <a:xfrm>
            <a:off x="951051" y="713233"/>
            <a:ext cx="4869200" cy="452000"/>
          </a:xfrm>
          <a:prstGeom prst="rect">
            <a:avLst/>
          </a:prstGeom>
        </p:spPr>
        <p:txBody>
          <a:bodyPr spcFirstLastPara="1" wrap="square" lIns="91425" tIns="91425" rIns="91425" bIns="91425" anchor="ctr"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r>
              <a:t>xx%</a:t>
            </a:r>
          </a:p>
        </p:txBody>
      </p:sp>
      <p:sp>
        <p:nvSpPr>
          <p:cNvPr id="22" name="Google Shape;22;p3"/>
          <p:cNvSpPr txBox="1">
            <a:spLocks noGrp="1"/>
          </p:cNvSpPr>
          <p:nvPr>
            <p:ph type="subTitle" idx="4"/>
          </p:nvPr>
        </p:nvSpPr>
        <p:spPr>
          <a:xfrm>
            <a:off x="6371751" y="718128"/>
            <a:ext cx="4869200" cy="452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800"/>
              <a:buFont typeface="Barlow Semi Condensed Light"/>
              <a:buNone/>
              <a:defRPr sz="2133">
                <a:latin typeface="Barlow Semi Condensed"/>
                <a:ea typeface="Barlow Semi Condensed"/>
                <a:cs typeface="Barlow Semi Condensed"/>
                <a:sym typeface="Barlow Semi Condensed"/>
              </a:defRPr>
            </a:lvl1pPr>
            <a:lvl2pPr lvl="1"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2pPr>
            <a:lvl3pPr lvl="2"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3pPr>
            <a:lvl4pPr lvl="3"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4pPr>
            <a:lvl5pPr lvl="4"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5pPr>
            <a:lvl6pPr lvl="5"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6pPr>
            <a:lvl7pPr lvl="6"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7pPr>
            <a:lvl8pPr lvl="7"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8pPr>
            <a:lvl9pPr lvl="8" algn="r" rtl="0">
              <a:lnSpc>
                <a:spcPct val="100000"/>
              </a:lnSpc>
              <a:spcBef>
                <a:spcPts val="0"/>
              </a:spcBef>
              <a:spcAft>
                <a:spcPts val="0"/>
              </a:spcAft>
              <a:buSzPts val="2800"/>
              <a:buFont typeface="Barlow Semi Condensed Light"/>
              <a:buNone/>
              <a:defRPr sz="3733">
                <a:latin typeface="Barlow Semi Condensed Light"/>
                <a:ea typeface="Barlow Semi Condensed Light"/>
                <a:cs typeface="Barlow Semi Condensed Light"/>
                <a:sym typeface="Barlow Semi Condensed Light"/>
              </a:defRPr>
            </a:lvl9pPr>
          </a:lstStyle>
          <a:p>
            <a:endParaRPr/>
          </a:p>
        </p:txBody>
      </p:sp>
    </p:spTree>
    <p:extLst>
      <p:ext uri="{BB962C8B-B14F-4D97-AF65-F5344CB8AC3E}">
        <p14:creationId xmlns:p14="http://schemas.microsoft.com/office/powerpoint/2010/main" val="3104833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5.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3.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0654263-39F5-4953-8A42-EB79DDF68C99}" type="datetimeFigureOut">
              <a:rPr lang="en-US" smtClean="0"/>
              <a:pPr/>
              <a:t>4/5/2023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A8A0205-F4F7-4ACC-A3B6-D2CBE7A81EEA}" type="slidenum">
              <a:rPr lang="en-US" smtClean="0"/>
              <a:pPr/>
              <a:t>‹#›</a:t>
            </a:fld>
            <a:endParaRPr lang="en-US"/>
          </a:p>
        </p:txBody>
      </p:sp>
    </p:spTree>
    <p:extLst>
      <p:ext uri="{BB962C8B-B14F-4D97-AF65-F5344CB8AC3E}">
        <p14:creationId xmlns:p14="http://schemas.microsoft.com/office/powerpoint/2010/main" val="2354476065"/>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 id="2147483750" r:id="rId18"/>
    <p:sldLayoutId id="2147483751" r:id="rId19"/>
    <p:sldLayoutId id="2147483752" r:id="rId20"/>
    <p:sldLayoutId id="2147483753" r:id="rId21"/>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jpe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amazon.com/Making-Things-happen%20-mastering-management/dp/0596517718" TargetMode="External"/><Relationship Id="rId2" Type="http://schemas.openxmlformats.org/officeDocument/2006/relationships/hyperlink" Target="https://www.projectmanager.com/bloh/project-strate" TargetMode="External"/><Relationship Id="rId1" Type="http://schemas.openxmlformats.org/officeDocument/2006/relationships/slideLayout" Target="../slideLayouts/slideLayout2.xml"/><Relationship Id="rId5" Type="http://schemas.openxmlformats.org/officeDocument/2006/relationships/hyperlink" Target="https://mantec.org/how-to-budget-for-your-manufacturing-company" TargetMode="External"/><Relationship Id="rId4" Type="http://schemas.openxmlformats.org/officeDocument/2006/relationships/hyperlink" Target="https://project-management.com/project-management-budgeting%20-tips/"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runn.io/blog/project-resource-managemen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reciprocity.com/blog/how-to-build-a-risk-register/#:~:text=Here%20are%20the%20basic%20steps%20you%20should%20take,Prioritize%20risks.%20...%206%20Assign%20risk%20owners.%20" TargetMode="External"/><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96BC5-C165-F6FE-2F03-747D47CE8BF0}"/>
              </a:ext>
            </a:extLst>
          </p:cNvPr>
          <p:cNvSpPr>
            <a:spLocks noGrp="1"/>
          </p:cNvSpPr>
          <p:nvPr>
            <p:ph type="ctrTitle"/>
          </p:nvPr>
        </p:nvSpPr>
        <p:spPr>
          <a:xfrm>
            <a:off x="647701" y="1454964"/>
            <a:ext cx="6255561" cy="1519055"/>
          </a:xfrm>
        </p:spPr>
        <p:txBody>
          <a:bodyPr>
            <a:normAutofit fontScale="90000"/>
          </a:bodyPr>
          <a:lstStyle/>
          <a:p>
            <a:pPr>
              <a:lnSpc>
                <a:spcPct val="90000"/>
              </a:lnSpc>
            </a:pPr>
            <a:r>
              <a:rPr lang="en-US" sz="5600" b="1" i="1" kern="1400" spc="-50" dirty="0">
                <a:effectLst/>
                <a:latin typeface="Times New Roman" panose="02020603050405020304" pitchFamily="18" charset="0"/>
                <a:ea typeface="Times New Roman" panose="02020603050405020304" pitchFamily="18" charset="0"/>
                <a:cs typeface="Times New Roman" panose="02020603050405020304" pitchFamily="18" charset="0"/>
              </a:rPr>
              <a:t>Managing Projects in the Organization</a:t>
            </a:r>
            <a:br>
              <a:rPr lang="en-US" sz="5600" kern="1400" spc="-50" dirty="0">
                <a:effectLst/>
                <a:latin typeface="Calibri Light" panose="020F0302020204030204" pitchFamily="34" charset="0"/>
                <a:ea typeface="Times New Roman" panose="02020603050405020304" pitchFamily="18" charset="0"/>
                <a:cs typeface="Times New Roman" panose="02020603050405020304" pitchFamily="18" charset="0"/>
              </a:rPr>
            </a:br>
            <a:endParaRPr lang="en-US" sz="5600" dirty="0"/>
          </a:p>
        </p:txBody>
      </p:sp>
      <p:sp>
        <p:nvSpPr>
          <p:cNvPr id="3" name="Subtitle 2">
            <a:extLst>
              <a:ext uri="{FF2B5EF4-FFF2-40B4-BE49-F238E27FC236}">
                <a16:creationId xmlns:a16="http://schemas.microsoft.com/office/drawing/2014/main" id="{3694719F-206B-11F1-7630-A352E1E3E67D}"/>
              </a:ext>
            </a:extLst>
          </p:cNvPr>
          <p:cNvSpPr>
            <a:spLocks noGrp="1"/>
          </p:cNvSpPr>
          <p:nvPr>
            <p:ph type="subTitle" idx="1"/>
          </p:nvPr>
        </p:nvSpPr>
        <p:spPr>
          <a:xfrm>
            <a:off x="647701" y="4136994"/>
            <a:ext cx="6255561" cy="2091187"/>
          </a:xfrm>
        </p:spPr>
        <p:txBody>
          <a:bodyPr>
            <a:normAutofit/>
          </a:bodyPr>
          <a:lstStyle/>
          <a:p>
            <a:r>
              <a:rPr lang="en-US" sz="1400" dirty="0"/>
              <a:t>Alexandra Mintoiu (2111131)</a:t>
            </a:r>
          </a:p>
          <a:p>
            <a:r>
              <a:rPr lang="en-US" sz="1400" dirty="0" err="1"/>
              <a:t>roxana-ioana</a:t>
            </a:r>
            <a:r>
              <a:rPr lang="en-US" sz="1400" dirty="0"/>
              <a:t> </a:t>
            </a:r>
            <a:r>
              <a:rPr lang="en-US" sz="1400" dirty="0" err="1"/>
              <a:t>ciubotariu</a:t>
            </a:r>
            <a:r>
              <a:rPr lang="en-US" sz="1400" dirty="0"/>
              <a:t> (2115139)</a:t>
            </a:r>
          </a:p>
          <a:p>
            <a:r>
              <a:rPr lang="en-US" sz="1400" dirty="0"/>
              <a:t>Magdalena Konopka (2022639)</a:t>
            </a:r>
          </a:p>
          <a:p>
            <a:r>
              <a:rPr lang="en-US" sz="1400" dirty="0"/>
              <a:t>Khaled </a:t>
            </a:r>
            <a:r>
              <a:rPr lang="en-US" sz="1400" dirty="0" err="1"/>
              <a:t>kbies</a:t>
            </a:r>
            <a:r>
              <a:rPr lang="en-US" sz="1400" dirty="0"/>
              <a:t> (2017907)</a:t>
            </a:r>
          </a:p>
          <a:p>
            <a:r>
              <a:rPr lang="en-US" dirty="0"/>
              <a:t>lecturer : Gregory cowan  </a:t>
            </a:r>
          </a:p>
          <a:p>
            <a:endParaRPr lang="en-US" dirty="0"/>
          </a:p>
        </p:txBody>
      </p:sp>
      <p:pic>
        <p:nvPicPr>
          <p:cNvPr id="5" name="Picture 4">
            <a:extLst>
              <a:ext uri="{FF2B5EF4-FFF2-40B4-BE49-F238E27FC236}">
                <a16:creationId xmlns:a16="http://schemas.microsoft.com/office/drawing/2014/main" id="{2D26A9E0-26C2-402F-E038-107CCB47BD55}"/>
              </a:ext>
            </a:extLst>
          </p:cNvPr>
          <p:cNvPicPr>
            <a:picLocks noChangeAspect="1"/>
          </p:cNvPicPr>
          <p:nvPr/>
        </p:nvPicPr>
        <p:blipFill rotWithShape="1">
          <a:blip r:embed="rId3"/>
          <a:srcRect l="32419"/>
          <a:stretch/>
        </p:blipFill>
        <p:spPr>
          <a:xfrm>
            <a:off x="7557315" y="10"/>
            <a:ext cx="4634685" cy="6857990"/>
          </a:xfrm>
          <a:prstGeom prst="rect">
            <a:avLst/>
          </a:prstGeom>
        </p:spPr>
      </p:pic>
      <p:sp>
        <p:nvSpPr>
          <p:cNvPr id="18" name="Rectangle 13">
            <a:extLst>
              <a:ext uri="{FF2B5EF4-FFF2-40B4-BE49-F238E27FC236}">
                <a16:creationId xmlns:a16="http://schemas.microsoft.com/office/drawing/2014/main" id="{DEC9835E-03D3-4D0F-9408-14C8B62C0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3732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9B8FA-EA0A-F990-D560-06BDD8996B32}"/>
              </a:ext>
            </a:extLst>
          </p:cNvPr>
          <p:cNvSpPr>
            <a:spLocks noGrp="1"/>
          </p:cNvSpPr>
          <p:nvPr>
            <p:ph type="title"/>
          </p:nvPr>
        </p:nvSpPr>
        <p:spPr>
          <a:xfrm>
            <a:off x="5282381" y="629266"/>
            <a:ext cx="4767471" cy="1641986"/>
          </a:xfrm>
        </p:spPr>
        <p:txBody>
          <a:bodyPr>
            <a:normAutofit/>
          </a:bodyPr>
          <a:lstStyle/>
          <a:p>
            <a:r>
              <a:rPr lang="en-US" dirty="0"/>
              <a:t>Introduction</a:t>
            </a:r>
          </a:p>
        </p:txBody>
      </p:sp>
      <p:pic>
        <p:nvPicPr>
          <p:cNvPr id="7" name="Picture 4" descr="A group of people sitting around a table with a board game&#10;&#10;Description automatically generated with low confidence">
            <a:extLst>
              <a:ext uri="{FF2B5EF4-FFF2-40B4-BE49-F238E27FC236}">
                <a16:creationId xmlns:a16="http://schemas.microsoft.com/office/drawing/2014/main" id="{98A35204-7B7F-B38B-224A-C588B9AAFD3C}"/>
              </a:ext>
            </a:extLst>
          </p:cNvPr>
          <p:cNvPicPr>
            <a:picLocks noChangeAspect="1"/>
          </p:cNvPicPr>
          <p:nvPr/>
        </p:nvPicPr>
        <p:blipFill rotWithShape="1">
          <a:blip r:embed="rId4"/>
          <a:srcRect l="33293" r="28693"/>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C1DAD1DC-0E72-88CB-768C-637B20D71128}"/>
              </a:ext>
            </a:extLst>
          </p:cNvPr>
          <p:cNvSpPr>
            <a:spLocks noGrp="1"/>
          </p:cNvSpPr>
          <p:nvPr>
            <p:ph idx="1"/>
          </p:nvPr>
        </p:nvSpPr>
        <p:spPr>
          <a:xfrm>
            <a:off x="5282381" y="2438400"/>
            <a:ext cx="4767471" cy="3809999"/>
          </a:xfrm>
        </p:spPr>
        <p:txBody>
          <a:bodyPr>
            <a:normAutofit lnSpcReduction="10000"/>
          </a:bodyPr>
          <a:lstStyle/>
          <a:p>
            <a:pPr marL="0" indent="0">
              <a:lnSpc>
                <a:spcPct val="90000"/>
              </a:lnSpc>
              <a:buNone/>
            </a:pPr>
            <a:r>
              <a:rPr lang="en-US" b="0" i="0" dirty="0">
                <a:effectLst/>
                <a:latin typeface="ColfaxAI"/>
              </a:rPr>
              <a:t>This report outlines a project (Health Factory) plan to reduce the movement of staff from the premises during the lunch break and help staff to develop a healthy lifestyle. The project plan includes the research and analysis of current lunch break arrangements, the identification of alternative lunch arrangements, the development of a plan of action, the implementation, the evaluation, and the project deliverables. The project scope is broken down into tasks, such as research and analysis, plan of action, implementation, and evaluation. </a:t>
            </a:r>
            <a:endParaRPr lang="en-US" dirty="0"/>
          </a:p>
        </p:txBody>
      </p:sp>
    </p:spTree>
    <p:extLst>
      <p:ext uri="{BB962C8B-B14F-4D97-AF65-F5344CB8AC3E}">
        <p14:creationId xmlns:p14="http://schemas.microsoft.com/office/powerpoint/2010/main" val="1371178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2" name="Picture 17">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 name="Oval 19">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4" name="Picture 23">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6" name="Rectangle 25">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7F877D1-839E-590E-1981-F5781512B5A5}"/>
              </a:ext>
            </a:extLst>
          </p:cNvPr>
          <p:cNvSpPr>
            <a:spLocks noGrp="1"/>
          </p:cNvSpPr>
          <p:nvPr>
            <p:ph type="title"/>
          </p:nvPr>
        </p:nvSpPr>
        <p:spPr>
          <a:xfrm>
            <a:off x="8191925" y="1325880"/>
            <a:ext cx="3352375" cy="3066507"/>
          </a:xfrm>
        </p:spPr>
        <p:txBody>
          <a:bodyPr vert="horz" lIns="91440" tIns="45720" rIns="91440" bIns="45720" rtlCol="0" anchor="b">
            <a:normAutofit fontScale="90000"/>
          </a:bodyPr>
          <a:lstStyle/>
          <a:p>
            <a:r>
              <a:rPr lang="en-US" sz="5400" dirty="0"/>
              <a:t>Health Factory</a:t>
            </a:r>
            <a:br>
              <a:rPr lang="en-US" sz="5400" dirty="0"/>
            </a:br>
            <a:br>
              <a:rPr lang="en-US" sz="5400" dirty="0"/>
            </a:br>
            <a:r>
              <a:rPr lang="en-US" sz="4000" dirty="0"/>
              <a:t>Quad chart</a:t>
            </a:r>
          </a:p>
        </p:txBody>
      </p:sp>
      <p:sp>
        <p:nvSpPr>
          <p:cNvPr id="28" name="Rectangle 27">
            <a:extLst>
              <a:ext uri="{FF2B5EF4-FFF2-40B4-BE49-F238E27FC236}">
                <a16:creationId xmlns:a16="http://schemas.microsoft.com/office/drawing/2014/main" id="{4C1E981B-F06E-48B4-9275-F4B261AFC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36">
            <a:extLst>
              <a:ext uri="{FF2B5EF4-FFF2-40B4-BE49-F238E27FC236}">
                <a16:creationId xmlns:a16="http://schemas.microsoft.com/office/drawing/2014/main" id="{312E2C24-0CD2-4071-8CE2-B059993A9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32" name="Freeform 5">
            <a:extLst>
              <a:ext uri="{FF2B5EF4-FFF2-40B4-BE49-F238E27FC236}">
                <a16:creationId xmlns:a16="http://schemas.microsoft.com/office/drawing/2014/main" id="{24F1DC13-C830-4B86-A9C6-927F5C55D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1" name="Content Placeholder 10" descr="Diagram&#10;&#10;Description automatically generated">
            <a:extLst>
              <a:ext uri="{FF2B5EF4-FFF2-40B4-BE49-F238E27FC236}">
                <a16:creationId xmlns:a16="http://schemas.microsoft.com/office/drawing/2014/main" id="{8E87CA4C-273B-ED38-606C-D696F39A2411}"/>
              </a:ext>
            </a:extLst>
          </p:cNvPr>
          <p:cNvPicPr>
            <a:picLocks noGrp="1" noChangeAspect="1"/>
          </p:cNvPicPr>
          <p:nvPr>
            <p:ph idx="1"/>
          </p:nvPr>
        </p:nvPicPr>
        <p:blipFill>
          <a:blip r:embed="rId8"/>
          <a:stretch>
            <a:fillRect/>
          </a:stretch>
        </p:blipFill>
        <p:spPr>
          <a:xfrm>
            <a:off x="643854" y="1625952"/>
            <a:ext cx="6270662" cy="3605630"/>
          </a:xfrm>
          <a:prstGeom prst="rect">
            <a:avLst/>
          </a:prstGeom>
          <a:effectLst/>
        </p:spPr>
      </p:pic>
    </p:spTree>
    <p:extLst>
      <p:ext uri="{BB962C8B-B14F-4D97-AF65-F5344CB8AC3E}">
        <p14:creationId xmlns:p14="http://schemas.microsoft.com/office/powerpoint/2010/main" val="1149649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578BB-4670-68D7-8B93-39AFA354F90B}"/>
              </a:ext>
            </a:extLst>
          </p:cNvPr>
          <p:cNvSpPr>
            <a:spLocks noGrp="1"/>
          </p:cNvSpPr>
          <p:nvPr>
            <p:ph type="title"/>
          </p:nvPr>
        </p:nvSpPr>
        <p:spPr>
          <a:xfrm>
            <a:off x="648930" y="629266"/>
            <a:ext cx="4795482" cy="1641987"/>
          </a:xfrm>
        </p:spPr>
        <p:txBody>
          <a:bodyPr>
            <a:normAutofit/>
          </a:bodyPr>
          <a:lstStyle/>
          <a:p>
            <a:pPr>
              <a:lnSpc>
                <a:spcPct val="90000"/>
              </a:lnSpc>
            </a:pPr>
            <a:r>
              <a:rPr lang="en-US" sz="3600" b="1" kern="100" dirty="0">
                <a:effectLst/>
                <a:latin typeface="Times New Roman" panose="02020603050405020304" pitchFamily="18" charset="0"/>
                <a:ea typeface="Times New Roman" panose="02020603050405020304" pitchFamily="18" charset="0"/>
                <a:cs typeface="Times New Roman" panose="02020603050405020304" pitchFamily="18" charset="0"/>
              </a:rPr>
              <a:t>Health Factory </a:t>
            </a:r>
            <a:br>
              <a:rPr lang="en-US" sz="3600" b="1" kern="1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3600" b="1" kern="100" dirty="0">
                <a:effectLst/>
                <a:latin typeface="Times New Roman" panose="02020603050405020304" pitchFamily="18" charset="0"/>
                <a:ea typeface="Times New Roman" panose="02020603050405020304" pitchFamily="18" charset="0"/>
                <a:cs typeface="Times New Roman" panose="02020603050405020304" pitchFamily="18" charset="0"/>
              </a:rPr>
              <a:t>     Scope </a:t>
            </a:r>
            <a:br>
              <a:rPr lang="en-US" sz="36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600" dirty="0"/>
          </a:p>
        </p:txBody>
      </p:sp>
      <p:pic>
        <p:nvPicPr>
          <p:cNvPr id="4" name="Picture 3" descr="Diagram&#10;&#10;Description automatically generated with medium confidence">
            <a:extLst>
              <a:ext uri="{FF2B5EF4-FFF2-40B4-BE49-F238E27FC236}">
                <a16:creationId xmlns:a16="http://schemas.microsoft.com/office/drawing/2014/main" id="{CF509442-DA9C-65B0-EA07-9FAD5E6CA496}"/>
              </a:ext>
            </a:extLst>
          </p:cNvPr>
          <p:cNvPicPr>
            <a:picLocks noChangeAspect="1"/>
          </p:cNvPicPr>
          <p:nvPr/>
        </p:nvPicPr>
        <p:blipFill rotWithShape="1">
          <a:blip r:embed="rId3">
            <a:extLst>
              <a:ext uri="{28A0092B-C50C-407E-A947-70E740481C1C}">
                <a14:useLocalDpi xmlns:a14="http://schemas.microsoft.com/office/drawing/2010/main" val="0"/>
              </a:ext>
            </a:extLst>
          </a:blip>
          <a:srcRect t="3000"/>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9" name="Rectangle 8">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AE5FF5D-3F2E-F792-646E-F8E0D9836AC2}"/>
              </a:ext>
            </a:extLst>
          </p:cNvPr>
          <p:cNvSpPr>
            <a:spLocks noGrp="1"/>
          </p:cNvSpPr>
          <p:nvPr>
            <p:ph idx="1"/>
          </p:nvPr>
        </p:nvSpPr>
        <p:spPr>
          <a:xfrm>
            <a:off x="647701" y="2438401"/>
            <a:ext cx="4797256" cy="3809998"/>
          </a:xfrm>
        </p:spPr>
        <p:txBody>
          <a:bodyPr>
            <a:normAutofit/>
          </a:bodyPr>
          <a:lstStyle/>
          <a:p>
            <a:pPr>
              <a:buFont typeface="Wingdings" panose="05000000000000000000" pitchFamily="2" charset="2"/>
              <a:buChar char="v"/>
            </a:pPr>
            <a:r>
              <a:rPr lang="en-US" b="1" i="1">
                <a:effectLst/>
                <a:latin typeface="Times New Roman" panose="02020603050405020304" pitchFamily="18" charset="0"/>
                <a:ea typeface="Calibri" panose="020F0502020204030204" pitchFamily="34" charset="0"/>
              </a:rPr>
              <a:t>Research and analysis of current lunch break arrangements</a:t>
            </a:r>
            <a:endParaRPr lang="en-US">
              <a:effectLst/>
              <a:latin typeface="Times New Roman" panose="02020603050405020304" pitchFamily="18" charset="0"/>
              <a:ea typeface="Calibri" panose="020F0502020204030204" pitchFamily="34" charset="0"/>
            </a:endParaRPr>
          </a:p>
          <a:p>
            <a:pPr>
              <a:buFont typeface="Wingdings" panose="05000000000000000000" pitchFamily="2" charset="2"/>
              <a:buChar char="v"/>
            </a:pPr>
            <a:r>
              <a:rPr lang="en-US" b="1" i="1">
                <a:effectLst/>
                <a:latin typeface="Times New Roman" panose="02020603050405020304" pitchFamily="18" charset="0"/>
                <a:ea typeface="Calibri" panose="020F0502020204030204" pitchFamily="34" charset="0"/>
              </a:rPr>
              <a:t>Identify alternative lunch arrangements</a:t>
            </a:r>
            <a:endParaRPr lang="en-US" b="1" i="1">
              <a:latin typeface="Times New Roman" panose="02020603050405020304" pitchFamily="18" charset="0"/>
              <a:ea typeface="Calibri" panose="020F0502020204030204" pitchFamily="34" charset="0"/>
            </a:endParaRPr>
          </a:p>
          <a:p>
            <a:pPr>
              <a:buFont typeface="Wingdings" panose="05000000000000000000" pitchFamily="2" charset="2"/>
              <a:buChar char="v"/>
            </a:pPr>
            <a:r>
              <a:rPr lang="en-US" b="1" i="1">
                <a:effectLst/>
                <a:latin typeface="Times New Roman" panose="02020603050405020304" pitchFamily="18" charset="0"/>
                <a:ea typeface="Calibri" panose="020F0502020204030204" pitchFamily="34" charset="0"/>
              </a:rPr>
              <a:t>Develop a plan of action</a:t>
            </a:r>
          </a:p>
          <a:p>
            <a:pPr marL="0" indent="0">
              <a:buNone/>
            </a:pPr>
            <a:endParaRPr lang="en-US" dirty="0"/>
          </a:p>
        </p:txBody>
      </p:sp>
    </p:spTree>
    <p:extLst>
      <p:ext uri="{BB962C8B-B14F-4D97-AF65-F5344CB8AC3E}">
        <p14:creationId xmlns:p14="http://schemas.microsoft.com/office/powerpoint/2010/main" val="275439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D7B83-F815-FAC9-B5C9-E4DE8EBC9DA0}"/>
              </a:ext>
            </a:extLst>
          </p:cNvPr>
          <p:cNvSpPr>
            <a:spLocks noGrp="1"/>
          </p:cNvSpPr>
          <p:nvPr>
            <p:ph type="title"/>
          </p:nvPr>
        </p:nvSpPr>
        <p:spPr>
          <a:xfrm>
            <a:off x="650668" y="629266"/>
            <a:ext cx="4802031" cy="1641986"/>
          </a:xfrm>
        </p:spPr>
        <p:txBody>
          <a:bodyPr>
            <a:normAutofit/>
          </a:bodyPr>
          <a:lstStyle/>
          <a:p>
            <a:r>
              <a:rPr lang="en-US" b="1" kern="100">
                <a:effectLst/>
                <a:latin typeface="Times New Roman" panose="02020603050405020304" pitchFamily="18" charset="0"/>
                <a:ea typeface="Times New Roman" panose="02020603050405020304" pitchFamily="18" charset="0"/>
                <a:cs typeface="Times New Roman" panose="02020603050405020304" pitchFamily="18" charset="0"/>
              </a:rPr>
              <a:t>Deliverables</a:t>
            </a:r>
            <a:br>
              <a:rPr lang="en-US" b="1" kern="10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pic>
        <p:nvPicPr>
          <p:cNvPr id="5" name="Picture 4" descr="Rolls of blueprints">
            <a:extLst>
              <a:ext uri="{FF2B5EF4-FFF2-40B4-BE49-F238E27FC236}">
                <a16:creationId xmlns:a16="http://schemas.microsoft.com/office/drawing/2014/main" id="{95872A6B-C2FD-54A8-17C2-A5B2973781F9}"/>
              </a:ext>
            </a:extLst>
          </p:cNvPr>
          <p:cNvPicPr>
            <a:picLocks noChangeAspect="1"/>
          </p:cNvPicPr>
          <p:nvPr/>
        </p:nvPicPr>
        <p:blipFill rotWithShape="1">
          <a:blip r:embed="rId3"/>
          <a:srcRect l="40683" r="-1" b="-1"/>
          <a:stretch/>
        </p:blipFill>
        <p:spPr>
          <a:xfrm>
            <a:off x="6100398" y="10"/>
            <a:ext cx="6094412" cy="6857990"/>
          </a:xfrm>
          <a:prstGeom prst="rect">
            <a:avLst/>
          </a:prstGeom>
        </p:spPr>
      </p:pic>
      <p:sp>
        <p:nvSpPr>
          <p:cNvPr id="11" name="Rectangle 8">
            <a:extLst>
              <a:ext uri="{FF2B5EF4-FFF2-40B4-BE49-F238E27FC236}">
                <a16:creationId xmlns:a16="http://schemas.microsoft.com/office/drawing/2014/main" id="{495DDCFA-D3DE-4CEB-8AFF-C6501187E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Content Placeholder 2">
            <a:extLst>
              <a:ext uri="{FF2B5EF4-FFF2-40B4-BE49-F238E27FC236}">
                <a16:creationId xmlns:a16="http://schemas.microsoft.com/office/drawing/2014/main" id="{60B0F22D-2E69-D1CE-764F-93878D69BBB1}"/>
              </a:ext>
            </a:extLst>
          </p:cNvPr>
          <p:cNvSpPr>
            <a:spLocks noGrp="1"/>
          </p:cNvSpPr>
          <p:nvPr>
            <p:ph idx="1"/>
          </p:nvPr>
        </p:nvSpPr>
        <p:spPr>
          <a:xfrm>
            <a:off x="650668" y="2438400"/>
            <a:ext cx="4802031" cy="3809999"/>
          </a:xfrm>
        </p:spPr>
        <p:txBody>
          <a:bodyPr>
            <a:normAutofit/>
          </a:bodyPr>
          <a:lstStyle/>
          <a:p>
            <a:pPr>
              <a:buFont typeface="Wingdings" panose="05000000000000000000" pitchFamily="2" charset="2"/>
              <a:buChar char="Ø"/>
            </a:pPr>
            <a:r>
              <a:rPr lang="en-US" b="1" i="1">
                <a:effectLst/>
                <a:latin typeface="Times New Roman" panose="02020603050405020304" pitchFamily="18" charset="0"/>
                <a:ea typeface="Calibri" panose="020F0502020204030204" pitchFamily="34" charset="0"/>
              </a:rPr>
              <a:t>Site Survey</a:t>
            </a:r>
          </a:p>
          <a:p>
            <a:pPr>
              <a:buFont typeface="Wingdings" panose="05000000000000000000" pitchFamily="2" charset="2"/>
              <a:buChar char="Ø"/>
            </a:pPr>
            <a:r>
              <a:rPr lang="en-US" b="1" i="1">
                <a:effectLst/>
                <a:latin typeface="Times New Roman" panose="02020603050405020304" pitchFamily="18" charset="0"/>
                <a:ea typeface="Calibri" panose="020F0502020204030204" pitchFamily="34" charset="0"/>
              </a:rPr>
              <a:t>Menu Design</a:t>
            </a:r>
            <a:endParaRPr lang="en-US" b="1" i="1">
              <a:latin typeface="Times New Roman" panose="02020603050405020304" pitchFamily="18" charset="0"/>
              <a:ea typeface="Calibri" panose="020F0502020204030204" pitchFamily="34" charset="0"/>
            </a:endParaRPr>
          </a:p>
          <a:p>
            <a:pPr>
              <a:buFont typeface="Wingdings" panose="05000000000000000000" pitchFamily="2" charset="2"/>
              <a:buChar char="Ø"/>
            </a:pPr>
            <a:r>
              <a:rPr lang="en-US" b="1" i="1">
                <a:effectLst/>
                <a:latin typeface="Times New Roman" panose="02020603050405020304" pitchFamily="18" charset="0"/>
                <a:ea typeface="Calibri" panose="020F0502020204030204" pitchFamily="34" charset="0"/>
              </a:rPr>
              <a:t>Kitchen Design</a:t>
            </a:r>
          </a:p>
          <a:p>
            <a:pPr>
              <a:buFont typeface="Wingdings" panose="05000000000000000000" pitchFamily="2" charset="2"/>
              <a:buChar char="Ø"/>
            </a:pPr>
            <a:r>
              <a:rPr lang="en-US" b="1" i="1">
                <a:effectLst/>
                <a:latin typeface="Times New Roman" panose="02020603050405020304" pitchFamily="18" charset="0"/>
                <a:ea typeface="Calibri" panose="020F0502020204030204" pitchFamily="34" charset="0"/>
              </a:rPr>
              <a:t>Equipment</a:t>
            </a:r>
            <a:endParaRPr lang="en-US" b="1" i="1">
              <a:latin typeface="Times New Roman" panose="02020603050405020304" pitchFamily="18" charset="0"/>
              <a:ea typeface="Calibri" panose="020F0502020204030204" pitchFamily="34" charset="0"/>
            </a:endParaRPr>
          </a:p>
          <a:p>
            <a:pPr>
              <a:buFont typeface="Wingdings" panose="05000000000000000000" pitchFamily="2" charset="2"/>
              <a:buChar char="Ø"/>
            </a:pPr>
            <a:r>
              <a:rPr lang="en-US" b="1" i="1">
                <a:effectLst/>
                <a:latin typeface="Times New Roman" panose="02020603050405020304" pitchFamily="18" charset="0"/>
                <a:ea typeface="Calibri" panose="020F0502020204030204" pitchFamily="34" charset="0"/>
              </a:rPr>
              <a:t>Training Plan</a:t>
            </a:r>
          </a:p>
          <a:p>
            <a:pPr>
              <a:buFont typeface="Wingdings" panose="05000000000000000000" pitchFamily="2" charset="2"/>
              <a:buChar char="Ø"/>
            </a:pPr>
            <a:r>
              <a:rPr lang="en-US" b="1" i="1">
                <a:effectLst/>
                <a:latin typeface="Times New Roman" panose="02020603050405020304" pitchFamily="18" charset="0"/>
                <a:ea typeface="Calibri" panose="020F0502020204030204" pitchFamily="34" charset="0"/>
              </a:rPr>
              <a:t>Budge</a:t>
            </a:r>
            <a:r>
              <a:rPr lang="en-US" b="1" i="1">
                <a:latin typeface="Times New Roman" panose="02020603050405020304" pitchFamily="18" charset="0"/>
                <a:ea typeface="Calibri" panose="020F0502020204030204" pitchFamily="34" charset="0"/>
              </a:rPr>
              <a:t>t</a:t>
            </a:r>
            <a:endParaRPr lang="en-US"/>
          </a:p>
        </p:txBody>
      </p:sp>
    </p:spTree>
    <p:extLst>
      <p:ext uri="{BB962C8B-B14F-4D97-AF65-F5344CB8AC3E}">
        <p14:creationId xmlns:p14="http://schemas.microsoft.com/office/powerpoint/2010/main" val="3031440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4"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3634E7C-3567-688F-2C70-9CB9EAC7B8D9}"/>
              </a:ext>
            </a:extLst>
          </p:cNvPr>
          <p:cNvSpPr>
            <a:spLocks noGrp="1"/>
          </p:cNvSpPr>
          <p:nvPr>
            <p:ph type="title"/>
          </p:nvPr>
        </p:nvSpPr>
        <p:spPr>
          <a:xfrm>
            <a:off x="648930" y="629267"/>
            <a:ext cx="9252154" cy="1016654"/>
          </a:xfrm>
        </p:spPr>
        <p:txBody>
          <a:bodyPr>
            <a:normAutofit/>
          </a:bodyPr>
          <a:lstStyle/>
          <a:p>
            <a:r>
              <a:rPr lang="en-GB" sz="3900">
                <a:solidFill>
                  <a:srgbClr val="EBEBEB"/>
                </a:solidFill>
              </a:rPr>
              <a:t>               Project Time Management </a:t>
            </a:r>
          </a:p>
        </p:txBody>
      </p:sp>
      <p:sp>
        <p:nvSpPr>
          <p:cNvPr id="76" name="Rectangle 75">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8" name="Freeform: Shape 77">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67" name="Table 13">
            <a:extLst>
              <a:ext uri="{FF2B5EF4-FFF2-40B4-BE49-F238E27FC236}">
                <a16:creationId xmlns:a16="http://schemas.microsoft.com/office/drawing/2014/main" id="{4268DE17-C8FA-42A2-730A-921F4479D6FC}"/>
              </a:ext>
            </a:extLst>
          </p:cNvPr>
          <p:cNvGraphicFramePr>
            <a:graphicFrameLocks noGrp="1"/>
          </p:cNvGraphicFramePr>
          <p:nvPr>
            <p:ph idx="1"/>
            <p:extLst>
              <p:ext uri="{D42A27DB-BD31-4B8C-83A1-F6EECF244321}">
                <p14:modId xmlns:p14="http://schemas.microsoft.com/office/powerpoint/2010/main" val="1873021096"/>
              </p:ext>
            </p:extLst>
          </p:nvPr>
        </p:nvGraphicFramePr>
        <p:xfrm>
          <a:off x="648930" y="2820910"/>
          <a:ext cx="10895372" cy="3382971"/>
        </p:xfrm>
        <a:graphic>
          <a:graphicData uri="http://schemas.openxmlformats.org/drawingml/2006/table">
            <a:tbl>
              <a:tblPr firstRow="1" bandRow="1">
                <a:noFill/>
                <a:tableStyleId>{5C22544A-7EE6-4342-B048-85BDC9FD1C3A}</a:tableStyleId>
              </a:tblPr>
              <a:tblGrid>
                <a:gridCol w="1874748">
                  <a:extLst>
                    <a:ext uri="{9D8B030D-6E8A-4147-A177-3AD203B41FA5}">
                      <a16:colId xmlns:a16="http://schemas.microsoft.com/office/drawing/2014/main" val="1048597827"/>
                    </a:ext>
                  </a:extLst>
                </a:gridCol>
                <a:gridCol w="2109611">
                  <a:extLst>
                    <a:ext uri="{9D8B030D-6E8A-4147-A177-3AD203B41FA5}">
                      <a16:colId xmlns:a16="http://schemas.microsoft.com/office/drawing/2014/main" val="2439406327"/>
                    </a:ext>
                  </a:extLst>
                </a:gridCol>
                <a:gridCol w="2244136">
                  <a:extLst>
                    <a:ext uri="{9D8B030D-6E8A-4147-A177-3AD203B41FA5}">
                      <a16:colId xmlns:a16="http://schemas.microsoft.com/office/drawing/2014/main" val="3042926346"/>
                    </a:ext>
                  </a:extLst>
                </a:gridCol>
                <a:gridCol w="2381904">
                  <a:extLst>
                    <a:ext uri="{9D8B030D-6E8A-4147-A177-3AD203B41FA5}">
                      <a16:colId xmlns:a16="http://schemas.microsoft.com/office/drawing/2014/main" val="3500447927"/>
                    </a:ext>
                  </a:extLst>
                </a:gridCol>
                <a:gridCol w="2284973">
                  <a:extLst>
                    <a:ext uri="{9D8B030D-6E8A-4147-A177-3AD203B41FA5}">
                      <a16:colId xmlns:a16="http://schemas.microsoft.com/office/drawing/2014/main" val="796037612"/>
                    </a:ext>
                  </a:extLst>
                </a:gridCol>
              </a:tblGrid>
              <a:tr h="321392">
                <a:tc>
                  <a:txBody>
                    <a:bodyPr/>
                    <a:lstStyle/>
                    <a:p>
                      <a:r>
                        <a:rPr lang="en-GB" sz="1000" b="1" cap="none" spc="0">
                          <a:solidFill>
                            <a:schemeClr val="bg1"/>
                          </a:solidFill>
                        </a:rPr>
                        <a:t>Definition of activity</a:t>
                      </a:r>
                    </a:p>
                  </a:txBody>
                  <a:tcPr marL="47530" marR="33950" marT="67900" marB="67900"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000" b="1" cap="none" spc="0">
                          <a:solidFill>
                            <a:schemeClr val="bg1"/>
                          </a:solidFill>
                        </a:rPr>
                        <a:t>Activity sequencing </a:t>
                      </a:r>
                    </a:p>
                  </a:txBody>
                  <a:tcPr marL="47530" marR="33950" marT="67900" marB="67900"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000" b="1" cap="none" spc="0">
                          <a:solidFill>
                            <a:schemeClr val="bg1"/>
                          </a:solidFill>
                        </a:rPr>
                        <a:t>Duration of activity</a:t>
                      </a:r>
                    </a:p>
                  </a:txBody>
                  <a:tcPr marL="47530" marR="33950" marT="67900" marB="67900"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000" b="1" cap="none" spc="0">
                          <a:solidFill>
                            <a:schemeClr val="bg1"/>
                          </a:solidFill>
                        </a:rPr>
                        <a:t>Schedule Development</a:t>
                      </a:r>
                    </a:p>
                  </a:txBody>
                  <a:tcPr marL="47530" marR="33950" marT="67900" marB="67900"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000" b="1" cap="none" spc="0">
                          <a:solidFill>
                            <a:schemeClr val="bg1"/>
                          </a:solidFill>
                        </a:rPr>
                        <a:t>Schedule Control</a:t>
                      </a:r>
                    </a:p>
                  </a:txBody>
                  <a:tcPr marL="47530" marR="33950" marT="67900" marB="6790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391137834"/>
                  </a:ext>
                </a:extLst>
              </a:tr>
              <a:tr h="1201592">
                <a:tc>
                  <a:txBody>
                    <a:bodyPr/>
                    <a:lstStyle/>
                    <a:p>
                      <a:r>
                        <a:rPr lang="en-GB" sz="900" b="1" cap="none" spc="0">
                          <a:solidFill>
                            <a:schemeClr val="tx1"/>
                          </a:solidFill>
                        </a:rPr>
                        <a:t>1.1.Entry</a:t>
                      </a:r>
                    </a:p>
                    <a:p>
                      <a:r>
                        <a:rPr lang="en-GB" sz="900" b="1" cap="none" spc="0">
                          <a:solidFill>
                            <a:schemeClr val="tx1"/>
                          </a:solidFill>
                        </a:rPr>
                        <a:t>1.Work Breakdown structure</a:t>
                      </a:r>
                    </a:p>
                    <a:p>
                      <a:r>
                        <a:rPr lang="en-GB" sz="900" b="1" cap="none" spc="0">
                          <a:solidFill>
                            <a:schemeClr val="tx1"/>
                          </a:solidFill>
                        </a:rPr>
                        <a:t>2.Domain statement</a:t>
                      </a:r>
                    </a:p>
                    <a:p>
                      <a:r>
                        <a:rPr lang="en-GB" sz="900" b="1" cap="none" spc="0">
                          <a:solidFill>
                            <a:schemeClr val="tx1"/>
                          </a:solidFill>
                        </a:rPr>
                        <a:t>3.Judgement of expert</a:t>
                      </a:r>
                    </a:p>
                  </a:txBody>
                  <a:tcPr marL="47530" marR="33950" marT="20137" marB="67900">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r>
                        <a:rPr lang="en-GB" sz="900" b="1" cap="none" spc="0">
                          <a:solidFill>
                            <a:schemeClr val="tx1"/>
                          </a:solidFill>
                        </a:rPr>
                        <a:t>2.1.Entry</a:t>
                      </a:r>
                    </a:p>
                    <a:p>
                      <a:pPr marL="0" indent="0">
                        <a:buNone/>
                      </a:pPr>
                      <a:r>
                        <a:rPr lang="en-GB" sz="900" b="1" cap="none" spc="0">
                          <a:solidFill>
                            <a:schemeClr val="tx1"/>
                          </a:solidFill>
                        </a:rPr>
                        <a:t>1.List of activities</a:t>
                      </a:r>
                    </a:p>
                    <a:p>
                      <a:pPr marL="0" indent="0">
                        <a:buFont typeface="+mj-lt"/>
                        <a:buNone/>
                      </a:pPr>
                      <a:r>
                        <a:rPr lang="en-GB" sz="900" b="1" cap="none" spc="0">
                          <a:solidFill>
                            <a:schemeClr val="tx1"/>
                          </a:solidFill>
                        </a:rPr>
                        <a:t>2.Product Description</a:t>
                      </a:r>
                    </a:p>
                    <a:p>
                      <a:pPr marL="0" indent="0">
                        <a:buFont typeface="+mj-lt"/>
                        <a:buNone/>
                      </a:pPr>
                      <a:r>
                        <a:rPr lang="en-GB" sz="900" b="1" cap="none" spc="0">
                          <a:solidFill>
                            <a:schemeClr val="tx1"/>
                          </a:solidFill>
                        </a:rPr>
                        <a:t>3.External dependencies</a:t>
                      </a:r>
                    </a:p>
                    <a:p>
                      <a:pPr marL="0" indent="0">
                        <a:buFont typeface="+mj-lt"/>
                        <a:buNone/>
                      </a:pPr>
                      <a:r>
                        <a:rPr lang="en-GB" sz="900" b="1" cap="none" spc="0">
                          <a:solidFill>
                            <a:schemeClr val="tx1"/>
                          </a:solidFill>
                        </a:rPr>
                        <a:t>4.Milestone</a:t>
                      </a:r>
                    </a:p>
                  </a:txBody>
                  <a:tcPr marL="47530" marR="33950" marT="20137" marB="67900">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r>
                        <a:rPr lang="en-GB" sz="900" b="1" cap="none" spc="0">
                          <a:solidFill>
                            <a:schemeClr val="tx1"/>
                          </a:solidFill>
                        </a:rPr>
                        <a:t>3.1Entry</a:t>
                      </a:r>
                    </a:p>
                    <a:p>
                      <a:r>
                        <a:rPr lang="en-GB" sz="900" b="1" cap="none" spc="0">
                          <a:solidFill>
                            <a:schemeClr val="tx1"/>
                          </a:solidFill>
                        </a:rPr>
                        <a:t>1.Activiti list</a:t>
                      </a:r>
                    </a:p>
                    <a:p>
                      <a:r>
                        <a:rPr lang="en-GB" sz="900" b="1" cap="none" spc="0">
                          <a:solidFill>
                            <a:schemeClr val="tx1"/>
                          </a:solidFill>
                        </a:rPr>
                        <a:t>2.Established</a:t>
                      </a:r>
                    </a:p>
                    <a:p>
                      <a:r>
                        <a:rPr lang="en-GB" sz="900" b="1" cap="none" spc="0">
                          <a:solidFill>
                            <a:schemeClr val="tx1"/>
                          </a:solidFill>
                        </a:rPr>
                        <a:t>3.Assumption</a:t>
                      </a:r>
                    </a:p>
                    <a:p>
                      <a:r>
                        <a:rPr lang="en-GB" sz="900" b="1" cap="none" spc="0">
                          <a:solidFill>
                            <a:schemeClr val="tx1"/>
                          </a:solidFill>
                        </a:rPr>
                        <a:t>4.Resources requirements</a:t>
                      </a:r>
                    </a:p>
                    <a:p>
                      <a:r>
                        <a:rPr lang="en-GB" sz="900" b="1" cap="none" spc="0">
                          <a:solidFill>
                            <a:schemeClr val="tx1"/>
                          </a:solidFill>
                        </a:rPr>
                        <a:t>5.Resources capabilities</a:t>
                      </a:r>
                    </a:p>
                    <a:p>
                      <a:endParaRPr lang="en-GB" sz="900" cap="none" spc="0">
                        <a:solidFill>
                          <a:schemeClr val="tx1"/>
                        </a:solidFill>
                      </a:endParaRPr>
                    </a:p>
                    <a:p>
                      <a:endParaRPr lang="en-GB" sz="900" cap="none" spc="0">
                        <a:solidFill>
                          <a:schemeClr val="tx1"/>
                        </a:solidFill>
                      </a:endParaRPr>
                    </a:p>
                  </a:txBody>
                  <a:tcPr marL="47530" marR="33950" marT="20137" marB="67900">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r>
                        <a:rPr lang="en-GB" sz="900" b="1" cap="none" spc="0">
                          <a:solidFill>
                            <a:schemeClr val="tx1"/>
                          </a:solidFill>
                        </a:rPr>
                        <a:t>4.1.Entry</a:t>
                      </a:r>
                    </a:p>
                    <a:p>
                      <a:r>
                        <a:rPr lang="en-GB" sz="900" b="1" cap="none" spc="0">
                          <a:solidFill>
                            <a:schemeClr val="tx1"/>
                          </a:solidFill>
                        </a:rPr>
                        <a:t>1.Network diagrams project</a:t>
                      </a:r>
                    </a:p>
                    <a:p>
                      <a:r>
                        <a:rPr lang="en-GB" sz="900" b="1" cap="none" spc="0">
                          <a:solidFill>
                            <a:schemeClr val="tx1"/>
                          </a:solidFill>
                        </a:rPr>
                        <a:t>2.Activiti duration estimates</a:t>
                      </a:r>
                    </a:p>
                    <a:p>
                      <a:r>
                        <a:rPr lang="en-GB" sz="900" b="1" cap="none" spc="0">
                          <a:solidFill>
                            <a:schemeClr val="tx1"/>
                          </a:solidFill>
                        </a:rPr>
                        <a:t>3.Resources requirements</a:t>
                      </a:r>
                    </a:p>
                    <a:p>
                      <a:r>
                        <a:rPr lang="en-GB" sz="900" b="1" cap="none" spc="0">
                          <a:solidFill>
                            <a:schemeClr val="tx1"/>
                          </a:solidFill>
                        </a:rPr>
                        <a:t>4.Calendars</a:t>
                      </a:r>
                    </a:p>
                    <a:p>
                      <a:r>
                        <a:rPr lang="en-GB" sz="900" b="1" cap="none" spc="0">
                          <a:solidFill>
                            <a:schemeClr val="tx1"/>
                          </a:solidFill>
                        </a:rPr>
                        <a:t>5.Risk management plan</a:t>
                      </a:r>
                    </a:p>
                    <a:p>
                      <a:r>
                        <a:rPr lang="en-GB" sz="900" b="1" cap="none" spc="0">
                          <a:solidFill>
                            <a:schemeClr val="tx1"/>
                          </a:solidFill>
                        </a:rPr>
                        <a:t>6.Activities attributes</a:t>
                      </a:r>
                    </a:p>
                  </a:txBody>
                  <a:tcPr marL="47530" marR="33950" marT="20137" marB="67900">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r>
                        <a:rPr lang="en-GB" sz="900" b="1" cap="none" spc="0">
                          <a:solidFill>
                            <a:schemeClr val="tx1"/>
                          </a:solidFill>
                        </a:rPr>
                        <a:t>5.1Entry</a:t>
                      </a:r>
                    </a:p>
                    <a:p>
                      <a:r>
                        <a:rPr lang="en-GB" sz="900" b="1" cap="none" spc="0">
                          <a:solidFill>
                            <a:schemeClr val="tx1"/>
                          </a:solidFill>
                        </a:rPr>
                        <a:t>1.Project schedule</a:t>
                      </a:r>
                    </a:p>
                    <a:p>
                      <a:r>
                        <a:rPr lang="en-GB" sz="900" b="1" cap="none" spc="0">
                          <a:solidFill>
                            <a:schemeClr val="tx1"/>
                          </a:solidFill>
                        </a:rPr>
                        <a:t>2.Performance report</a:t>
                      </a:r>
                    </a:p>
                    <a:p>
                      <a:r>
                        <a:rPr lang="en-GB" sz="900" b="1" cap="none" spc="0">
                          <a:solidFill>
                            <a:schemeClr val="tx1"/>
                          </a:solidFill>
                        </a:rPr>
                        <a:t>3.Plan management schedule</a:t>
                      </a:r>
                    </a:p>
                  </a:txBody>
                  <a:tcPr marL="47530" marR="33950" marT="20137" marB="67900">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2219365740"/>
                  </a:ext>
                </a:extLst>
              </a:tr>
              <a:tr h="1065793">
                <a:tc>
                  <a:txBody>
                    <a:bodyPr/>
                    <a:lstStyle/>
                    <a:p>
                      <a:r>
                        <a:rPr lang="en-GB" sz="900" b="1" cap="none" spc="0">
                          <a:solidFill>
                            <a:schemeClr val="tx1"/>
                          </a:solidFill>
                        </a:rPr>
                        <a:t>1.2Tools&amp;Technique</a:t>
                      </a:r>
                    </a:p>
                    <a:p>
                      <a:endParaRPr lang="en-GB" sz="900" b="0" cap="none" spc="0">
                        <a:solidFill>
                          <a:schemeClr val="tx1"/>
                        </a:solidFill>
                      </a:endParaRPr>
                    </a:p>
                    <a:p>
                      <a:r>
                        <a:rPr lang="en-GB" sz="900" b="0" cap="none" spc="0">
                          <a:solidFill>
                            <a:schemeClr val="tx1"/>
                          </a:solidFill>
                        </a:rPr>
                        <a:t>1.Decomposition</a:t>
                      </a:r>
                    </a:p>
                    <a:p>
                      <a:endParaRPr lang="en-GB" sz="900" b="0" cap="none" spc="0">
                        <a:solidFill>
                          <a:schemeClr val="tx1"/>
                        </a:solidFill>
                      </a:endParaRPr>
                    </a:p>
                    <a:p>
                      <a:r>
                        <a:rPr lang="en-GB" sz="900" b="0" cap="none" spc="0">
                          <a:solidFill>
                            <a:schemeClr val="tx1"/>
                          </a:solidFill>
                        </a:rPr>
                        <a:t>2.Templets</a:t>
                      </a:r>
                    </a:p>
                    <a:p>
                      <a:endParaRPr lang="en-GB" sz="900" b="1" cap="none" spc="0">
                        <a:solidFill>
                          <a:schemeClr val="tx1"/>
                        </a:solidFill>
                      </a:endParaRPr>
                    </a:p>
                  </a:txBody>
                  <a:tcPr marL="47530" marR="33950" marT="20137" marB="6790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r>
                        <a:rPr lang="en-GB" sz="900" b="1" cap="none" spc="0">
                          <a:solidFill>
                            <a:schemeClr val="tx1"/>
                          </a:solidFill>
                        </a:rPr>
                        <a:t>2.2.Tools&amp;Technique</a:t>
                      </a:r>
                    </a:p>
                    <a:p>
                      <a:endParaRPr lang="en-GB" sz="900" b="1" cap="none" spc="0">
                        <a:solidFill>
                          <a:schemeClr val="tx1"/>
                        </a:solidFill>
                      </a:endParaRPr>
                    </a:p>
                    <a:p>
                      <a:r>
                        <a:rPr lang="en-GB" sz="900" b="1" cap="none" spc="0">
                          <a:solidFill>
                            <a:schemeClr val="tx1"/>
                          </a:solidFill>
                        </a:rPr>
                        <a:t>1.Precedence Diag.Method</a:t>
                      </a:r>
                    </a:p>
                    <a:p>
                      <a:r>
                        <a:rPr lang="en-GB" sz="900" b="1" cap="none" spc="0">
                          <a:solidFill>
                            <a:schemeClr val="tx1"/>
                          </a:solidFill>
                        </a:rPr>
                        <a:t>2.Conditional Diag. Method</a:t>
                      </a:r>
                    </a:p>
                    <a:p>
                      <a:r>
                        <a:rPr lang="en-GB" sz="900" b="1" cap="none" spc="0">
                          <a:solidFill>
                            <a:schemeClr val="tx1"/>
                          </a:solidFill>
                        </a:rPr>
                        <a:t>3.Netowork Template</a:t>
                      </a:r>
                    </a:p>
                    <a:p>
                      <a:pPr marL="342900" indent="-342900">
                        <a:buFont typeface="+mj-lt"/>
                        <a:buAutoNum type="arabicPeriod"/>
                      </a:pPr>
                      <a:endParaRPr lang="en-GB" sz="900" b="1" cap="none" spc="0">
                        <a:solidFill>
                          <a:schemeClr val="tx1"/>
                        </a:solidFill>
                      </a:endParaRPr>
                    </a:p>
                  </a:txBody>
                  <a:tcPr marL="47530" marR="33950" marT="20137" marB="6790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r>
                        <a:rPr lang="en-GB" sz="900" b="1" cap="none" spc="0">
                          <a:solidFill>
                            <a:schemeClr val="tx1"/>
                          </a:solidFill>
                        </a:rPr>
                        <a:t>3.2.Tool&amp;Technique</a:t>
                      </a:r>
                    </a:p>
                    <a:p>
                      <a:r>
                        <a:rPr lang="en-GB" sz="900" b="1" cap="none" spc="0">
                          <a:solidFill>
                            <a:schemeClr val="tx1"/>
                          </a:solidFill>
                        </a:rPr>
                        <a:t>1.Expert judgement</a:t>
                      </a:r>
                    </a:p>
                    <a:p>
                      <a:r>
                        <a:rPr lang="en-GB" sz="900" b="1" cap="none" spc="0">
                          <a:solidFill>
                            <a:schemeClr val="tx1"/>
                          </a:solidFill>
                        </a:rPr>
                        <a:t>2.Analog estimation</a:t>
                      </a:r>
                    </a:p>
                    <a:p>
                      <a:r>
                        <a:rPr lang="en-GB" sz="900" b="1" cap="none" spc="0">
                          <a:solidFill>
                            <a:schemeClr val="tx1"/>
                          </a:solidFill>
                        </a:rPr>
                        <a:t>3.Quantitative duration</a:t>
                      </a:r>
                    </a:p>
                    <a:p>
                      <a:r>
                        <a:rPr lang="en-GB" sz="900" b="1" cap="none" spc="0">
                          <a:solidFill>
                            <a:schemeClr val="tx1"/>
                          </a:solidFill>
                        </a:rPr>
                        <a:t>4.Spare time contingency</a:t>
                      </a:r>
                    </a:p>
                    <a:p>
                      <a:endParaRPr lang="en-GB" sz="900" cap="none" spc="0">
                        <a:solidFill>
                          <a:schemeClr val="tx1"/>
                        </a:solidFill>
                      </a:endParaRPr>
                    </a:p>
                  </a:txBody>
                  <a:tcPr marL="47530" marR="33950" marT="20137" marB="6790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r>
                        <a:rPr lang="en-GB" sz="900" b="1" cap="none" spc="0">
                          <a:solidFill>
                            <a:schemeClr val="tx1"/>
                          </a:solidFill>
                        </a:rPr>
                        <a:t>4.2.Tools &amp;  Technique</a:t>
                      </a:r>
                    </a:p>
                    <a:p>
                      <a:r>
                        <a:rPr lang="en-GB" sz="900" b="1" cap="none" spc="0">
                          <a:solidFill>
                            <a:schemeClr val="tx1"/>
                          </a:solidFill>
                        </a:rPr>
                        <a:t>1.Mathematic analysis</a:t>
                      </a:r>
                    </a:p>
                    <a:p>
                      <a:r>
                        <a:rPr lang="en-GB" sz="900" b="1" cap="none" spc="0">
                          <a:solidFill>
                            <a:schemeClr val="tx1"/>
                          </a:solidFill>
                        </a:rPr>
                        <a:t>2.Simulating</a:t>
                      </a:r>
                    </a:p>
                    <a:p>
                      <a:r>
                        <a:rPr lang="en-GB" sz="900" b="1" cap="none" spc="0">
                          <a:solidFill>
                            <a:schemeClr val="tx1"/>
                          </a:solidFill>
                        </a:rPr>
                        <a:t>3.Cpmpression duration</a:t>
                      </a:r>
                    </a:p>
                    <a:p>
                      <a:r>
                        <a:rPr lang="en-GB" sz="900" b="1" cap="none" spc="0">
                          <a:solidFill>
                            <a:schemeClr val="tx1"/>
                          </a:solidFill>
                        </a:rPr>
                        <a:t>4.Resource levelling</a:t>
                      </a:r>
                    </a:p>
                    <a:p>
                      <a:r>
                        <a:rPr lang="en-GB" sz="900" b="1" cap="none" spc="0">
                          <a:solidFill>
                            <a:schemeClr val="tx1"/>
                          </a:solidFill>
                        </a:rPr>
                        <a:t>5.PM software</a:t>
                      </a:r>
                    </a:p>
                    <a:p>
                      <a:r>
                        <a:rPr lang="en-GB" sz="900" b="1" cap="none" spc="0">
                          <a:solidFill>
                            <a:schemeClr val="tx1"/>
                          </a:solidFill>
                        </a:rPr>
                        <a:t>6.Cod Structure</a:t>
                      </a:r>
                    </a:p>
                  </a:txBody>
                  <a:tcPr marL="47530" marR="33950" marT="20137" marB="6790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900" b="1" cap="none" spc="0">
                          <a:solidFill>
                            <a:schemeClr val="tx1"/>
                          </a:solidFill>
                        </a:rPr>
                        <a:t>5.2.Tools &amp;  Technique</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900" b="1" cap="none" spc="0">
                          <a:solidFill>
                            <a:schemeClr val="tx1"/>
                          </a:solidFill>
                        </a:rPr>
                        <a:t>1.Schedule changes control</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900" b="1" cap="none" spc="0">
                          <a:solidFill>
                            <a:schemeClr val="tx1"/>
                          </a:solidFill>
                        </a:rPr>
                        <a:t>2.Performance measurement</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900" b="1" cap="none" spc="0">
                          <a:solidFill>
                            <a:schemeClr val="tx1"/>
                          </a:solidFill>
                        </a:rPr>
                        <a:t>3.Additional plan</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900" b="1" cap="none" spc="0">
                          <a:solidFill>
                            <a:schemeClr val="tx1"/>
                          </a:solidFill>
                        </a:rPr>
                        <a:t>4.Software PM</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900" b="1" cap="none" spc="0">
                          <a:solidFill>
                            <a:schemeClr val="tx1"/>
                          </a:solidFill>
                        </a:rPr>
                        <a:t>5.Analysis of variance</a:t>
                      </a:r>
                    </a:p>
                    <a:p>
                      <a:endParaRPr lang="en-GB" sz="900" cap="none" spc="0">
                        <a:solidFill>
                          <a:schemeClr val="tx1"/>
                        </a:solidFill>
                      </a:endParaRPr>
                    </a:p>
                  </a:txBody>
                  <a:tcPr marL="47530" marR="33950" marT="20137" marB="6790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4239483215"/>
                  </a:ext>
                </a:extLst>
              </a:tr>
              <a:tr h="794194">
                <a:tc>
                  <a:txBody>
                    <a:bodyPr/>
                    <a:lstStyle/>
                    <a:p>
                      <a:r>
                        <a:rPr lang="en-GB" sz="900" b="1" cap="none" spc="0">
                          <a:solidFill>
                            <a:schemeClr val="tx1"/>
                          </a:solidFill>
                        </a:rPr>
                        <a:t>1.3 Exits</a:t>
                      </a:r>
                    </a:p>
                    <a:p>
                      <a:r>
                        <a:rPr lang="en-GB" sz="900" b="1" cap="none" spc="0">
                          <a:solidFill>
                            <a:schemeClr val="tx1"/>
                          </a:solidFill>
                        </a:rPr>
                        <a:t>1.Activity list</a:t>
                      </a:r>
                    </a:p>
                    <a:p>
                      <a:r>
                        <a:rPr lang="en-GB" sz="900" b="1" cap="none" spc="0">
                          <a:solidFill>
                            <a:schemeClr val="tx1"/>
                          </a:solidFill>
                        </a:rPr>
                        <a:t>2.Sporting detail</a:t>
                      </a:r>
                    </a:p>
                    <a:p>
                      <a:r>
                        <a:rPr lang="en-GB" sz="900" b="1" cap="none" spc="0">
                          <a:solidFill>
                            <a:schemeClr val="tx1"/>
                          </a:solidFill>
                        </a:rPr>
                        <a:t>3.Updates WBS</a:t>
                      </a:r>
                    </a:p>
                  </a:txBody>
                  <a:tcPr marL="47530" marR="33950" marT="20137" marB="67900">
                    <a:lnL w="12700" cmpd="sng">
                      <a:noFill/>
                      <a:prstDash val="solid"/>
                    </a:lnL>
                    <a:lnR w="12700" cmpd="sng">
                      <a:noFill/>
                      <a:prstDash val="solid"/>
                    </a:lnR>
                    <a:lnT w="12700" cmpd="sng">
                      <a:noFill/>
                      <a:prstDash val="solid"/>
                    </a:lnT>
                    <a:lnB w="12700" cmpd="sng">
                      <a:noFill/>
                      <a:prstDash val="solid"/>
                    </a:lnB>
                    <a:noFill/>
                  </a:tcPr>
                </a:tc>
                <a:tc>
                  <a:txBody>
                    <a:bodyPr/>
                    <a:lstStyle/>
                    <a:p>
                      <a:r>
                        <a:rPr lang="en-GB" sz="900" b="1" cap="none" spc="0">
                          <a:solidFill>
                            <a:schemeClr val="tx1"/>
                          </a:solidFill>
                        </a:rPr>
                        <a:t>2.3.Exits</a:t>
                      </a:r>
                    </a:p>
                    <a:p>
                      <a:r>
                        <a:rPr lang="en-GB" sz="900" b="1" cap="none" spc="0">
                          <a:solidFill>
                            <a:schemeClr val="tx1"/>
                          </a:solidFill>
                        </a:rPr>
                        <a:t>1.Project Network Diagrams</a:t>
                      </a:r>
                    </a:p>
                    <a:p>
                      <a:r>
                        <a:rPr lang="en-GB" sz="900" b="1" cap="none" spc="0">
                          <a:solidFill>
                            <a:schemeClr val="tx1"/>
                          </a:solidFill>
                        </a:rPr>
                        <a:t>2.Task List</a:t>
                      </a:r>
                    </a:p>
                    <a:p>
                      <a:r>
                        <a:rPr lang="en-GB" sz="900" b="1" cap="none" spc="0">
                          <a:solidFill>
                            <a:schemeClr val="tx1"/>
                          </a:solidFill>
                        </a:rPr>
                        <a:t>Cost Management Plan</a:t>
                      </a:r>
                    </a:p>
                    <a:p>
                      <a:endParaRPr lang="en-GB" sz="900" cap="none" spc="0">
                        <a:solidFill>
                          <a:schemeClr val="tx1"/>
                        </a:solidFill>
                      </a:endParaRPr>
                    </a:p>
                  </a:txBody>
                  <a:tcPr marL="47530" marR="33950" marT="20137" marB="67900">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900" b="1" cap="none" spc="0">
                          <a:solidFill>
                            <a:schemeClr val="tx1"/>
                          </a:solidFill>
                        </a:rPr>
                        <a:t>3.3Exits </a:t>
                      </a:r>
                    </a:p>
                    <a:p>
                      <a:pPr algn="l"/>
                      <a:r>
                        <a:rPr lang="en-GB" sz="900" b="1" cap="none" spc="0">
                          <a:solidFill>
                            <a:schemeClr val="tx1"/>
                          </a:solidFill>
                        </a:rPr>
                        <a:t>1.Estimatedactivity duration</a:t>
                      </a:r>
                    </a:p>
                    <a:p>
                      <a:pPr algn="l"/>
                      <a:r>
                        <a:rPr lang="en-GB" sz="900" b="1" cap="none" spc="0">
                          <a:solidFill>
                            <a:schemeClr val="tx1"/>
                          </a:solidFill>
                        </a:rPr>
                        <a:t>2.Based on estimates</a:t>
                      </a:r>
                    </a:p>
                    <a:p>
                      <a:pPr algn="l"/>
                      <a:r>
                        <a:rPr lang="en-GB" sz="900" b="1" cap="none" spc="0">
                          <a:solidFill>
                            <a:schemeClr val="tx1"/>
                          </a:solidFill>
                        </a:rPr>
                        <a:t>3.Activity list updates </a:t>
                      </a:r>
                    </a:p>
                  </a:txBody>
                  <a:tcPr marL="47530" marR="33950" marT="20137" marB="67900">
                    <a:lnL w="12700" cmpd="sng">
                      <a:noFill/>
                      <a:prstDash val="solid"/>
                    </a:lnL>
                    <a:lnR w="12700" cmpd="sng">
                      <a:noFill/>
                      <a:prstDash val="solid"/>
                    </a:lnR>
                    <a:lnT w="12700" cmpd="sng">
                      <a:noFill/>
                      <a:prstDash val="solid"/>
                    </a:lnT>
                    <a:lnB w="12700" cmpd="sng">
                      <a:noFill/>
                      <a:prstDash val="solid"/>
                    </a:lnB>
                    <a:noFill/>
                  </a:tcPr>
                </a:tc>
                <a:tc>
                  <a:txBody>
                    <a:bodyPr/>
                    <a:lstStyle/>
                    <a:p>
                      <a:r>
                        <a:rPr lang="en-GB" sz="900" b="1" cap="none" spc="0">
                          <a:solidFill>
                            <a:schemeClr val="tx1"/>
                          </a:solidFill>
                        </a:rPr>
                        <a:t>4.3.Exits</a:t>
                      </a:r>
                    </a:p>
                    <a:p>
                      <a:r>
                        <a:rPr lang="en-GB" sz="900" b="1" cap="none" spc="0">
                          <a:solidFill>
                            <a:schemeClr val="tx1"/>
                          </a:solidFill>
                        </a:rPr>
                        <a:t>1.Project schedule</a:t>
                      </a:r>
                    </a:p>
                    <a:p>
                      <a:r>
                        <a:rPr lang="en-GB" sz="900" b="1" cap="none" spc="0">
                          <a:solidFill>
                            <a:schemeClr val="tx1"/>
                          </a:solidFill>
                        </a:rPr>
                        <a:t>2.Support detail</a:t>
                      </a:r>
                    </a:p>
                    <a:p>
                      <a:r>
                        <a:rPr lang="en-GB" sz="900" b="1" cap="none" spc="0">
                          <a:solidFill>
                            <a:schemeClr val="tx1"/>
                          </a:solidFill>
                        </a:rPr>
                        <a:t>3.Scdule management plan</a:t>
                      </a:r>
                    </a:p>
                    <a:p>
                      <a:r>
                        <a:rPr lang="en-GB" sz="900" b="1" cap="none" spc="0">
                          <a:solidFill>
                            <a:schemeClr val="tx1"/>
                          </a:solidFill>
                        </a:rPr>
                        <a:t>4.Regularly updates resource</a:t>
                      </a:r>
                    </a:p>
                  </a:txBody>
                  <a:tcPr marL="47530" marR="33950" marT="20137" marB="67900">
                    <a:lnL w="12700" cmpd="sng">
                      <a:noFill/>
                      <a:prstDash val="solid"/>
                    </a:lnL>
                    <a:lnR w="12700" cmpd="sng">
                      <a:noFill/>
                      <a:prstDash val="solid"/>
                    </a:lnR>
                    <a:lnT w="12700" cmpd="sng">
                      <a:noFill/>
                      <a:prstDash val="solid"/>
                    </a:lnT>
                    <a:lnB w="12700" cmpd="sng">
                      <a:noFill/>
                      <a:prstDash val="solid"/>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900" b="1" cap="none" spc="0">
                          <a:solidFill>
                            <a:schemeClr val="tx1"/>
                          </a:solidFill>
                        </a:rPr>
                        <a:t>5.3.Exits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900" b="1" cap="none" spc="0">
                          <a:solidFill>
                            <a:schemeClr val="tx1"/>
                          </a:solidFill>
                        </a:rPr>
                        <a:t>1.Schedule updates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900" b="1" cap="none" spc="0">
                          <a:solidFill>
                            <a:schemeClr val="tx1"/>
                          </a:solidFill>
                        </a:rPr>
                        <a:t>2.Corrective action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900" b="1" cap="none" spc="0">
                          <a:solidFill>
                            <a:schemeClr val="tx1"/>
                          </a:solidFill>
                        </a:rPr>
                        <a:t>3.Lessons learned</a:t>
                      </a:r>
                    </a:p>
                    <a:p>
                      <a:endParaRPr lang="en-GB" sz="900" b="0" cap="none" spc="0">
                        <a:solidFill>
                          <a:schemeClr val="tx1"/>
                        </a:solidFill>
                      </a:endParaRPr>
                    </a:p>
                  </a:txBody>
                  <a:tcPr marL="47530" marR="33950" marT="20137" marB="6790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239990525"/>
                  </a:ext>
                </a:extLst>
              </a:tr>
            </a:tbl>
          </a:graphicData>
        </a:graphic>
      </p:graphicFrame>
    </p:spTree>
    <p:extLst>
      <p:ext uri="{BB962C8B-B14F-4D97-AF65-F5344CB8AC3E}">
        <p14:creationId xmlns:p14="http://schemas.microsoft.com/office/powerpoint/2010/main" val="407176986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51">
            <a:extLst>
              <a:ext uri="{FF2B5EF4-FFF2-40B4-BE49-F238E27FC236}">
                <a16:creationId xmlns:a16="http://schemas.microsoft.com/office/drawing/2014/main" id="{5124803A-C1BC-4BD0-8F1F-75704459B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3" name="Freeform 7">
            <a:extLst>
              <a:ext uri="{FF2B5EF4-FFF2-40B4-BE49-F238E27FC236}">
                <a16:creationId xmlns:a16="http://schemas.microsoft.com/office/drawing/2014/main" id="{EFEF3C48-DBEC-43EF-95B1-E5F74E899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648A366-6957-077C-038F-8627E4E4BA50}"/>
              </a:ext>
            </a:extLst>
          </p:cNvPr>
          <p:cNvSpPr>
            <a:spLocks noGrp="1"/>
          </p:cNvSpPr>
          <p:nvPr>
            <p:ph type="title"/>
          </p:nvPr>
        </p:nvSpPr>
        <p:spPr>
          <a:xfrm>
            <a:off x="648930" y="629267"/>
            <a:ext cx="9252154" cy="1016654"/>
          </a:xfrm>
        </p:spPr>
        <p:txBody>
          <a:bodyPr>
            <a:normAutofit/>
          </a:bodyPr>
          <a:lstStyle/>
          <a:p>
            <a:pPr>
              <a:lnSpc>
                <a:spcPct val="90000"/>
              </a:lnSpc>
            </a:pPr>
            <a:r>
              <a:rPr lang="en-GB" sz="3300">
                <a:solidFill>
                  <a:srgbClr val="EBEBEB"/>
                </a:solidFill>
              </a:rPr>
              <a:t>Budget plan for the Healthy food factory project</a:t>
            </a:r>
          </a:p>
        </p:txBody>
      </p:sp>
      <p:sp>
        <p:nvSpPr>
          <p:cNvPr id="74" name="Rectangle 55">
            <a:extLst>
              <a:ext uri="{FF2B5EF4-FFF2-40B4-BE49-F238E27FC236}">
                <a16:creationId xmlns:a16="http://schemas.microsoft.com/office/drawing/2014/main" id="{47E04284-BF18-4F10-B2A9-EE1D7C563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Freeform: Shape 57">
            <a:extLst>
              <a:ext uri="{FF2B5EF4-FFF2-40B4-BE49-F238E27FC236}">
                <a16:creationId xmlns:a16="http://schemas.microsoft.com/office/drawing/2014/main" id="{FE8CD2F6-8CED-45A1-8AD6-5DF2C36A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47" name="Table 19">
            <a:extLst>
              <a:ext uri="{FF2B5EF4-FFF2-40B4-BE49-F238E27FC236}">
                <a16:creationId xmlns:a16="http://schemas.microsoft.com/office/drawing/2014/main" id="{7599F9D1-E40B-748E-72A5-1BAD5F72A046}"/>
              </a:ext>
            </a:extLst>
          </p:cNvPr>
          <p:cNvGraphicFramePr>
            <a:graphicFrameLocks noGrp="1"/>
          </p:cNvGraphicFramePr>
          <p:nvPr>
            <p:ph idx="1"/>
            <p:extLst>
              <p:ext uri="{D42A27DB-BD31-4B8C-83A1-F6EECF244321}">
                <p14:modId xmlns:p14="http://schemas.microsoft.com/office/powerpoint/2010/main" val="2416373559"/>
              </p:ext>
            </p:extLst>
          </p:nvPr>
        </p:nvGraphicFramePr>
        <p:xfrm>
          <a:off x="809340" y="2810256"/>
          <a:ext cx="10574552" cy="3404280"/>
        </p:xfrm>
        <a:graphic>
          <a:graphicData uri="http://schemas.openxmlformats.org/drawingml/2006/table">
            <a:tbl>
              <a:tblPr firstRow="1" bandRow="1">
                <a:noFill/>
                <a:tableStyleId>{5C22544A-7EE6-4342-B048-85BDC9FD1C3A}</a:tableStyleId>
              </a:tblPr>
              <a:tblGrid>
                <a:gridCol w="1741228">
                  <a:extLst>
                    <a:ext uri="{9D8B030D-6E8A-4147-A177-3AD203B41FA5}">
                      <a16:colId xmlns:a16="http://schemas.microsoft.com/office/drawing/2014/main" val="2287292836"/>
                    </a:ext>
                  </a:extLst>
                </a:gridCol>
                <a:gridCol w="1422822">
                  <a:extLst>
                    <a:ext uri="{9D8B030D-6E8A-4147-A177-3AD203B41FA5}">
                      <a16:colId xmlns:a16="http://schemas.microsoft.com/office/drawing/2014/main" val="3219522872"/>
                    </a:ext>
                  </a:extLst>
                </a:gridCol>
                <a:gridCol w="1470507">
                  <a:extLst>
                    <a:ext uri="{9D8B030D-6E8A-4147-A177-3AD203B41FA5}">
                      <a16:colId xmlns:a16="http://schemas.microsoft.com/office/drawing/2014/main" val="1179807810"/>
                    </a:ext>
                  </a:extLst>
                </a:gridCol>
                <a:gridCol w="1470507">
                  <a:extLst>
                    <a:ext uri="{9D8B030D-6E8A-4147-A177-3AD203B41FA5}">
                      <a16:colId xmlns:a16="http://schemas.microsoft.com/office/drawing/2014/main" val="4239180662"/>
                    </a:ext>
                  </a:extLst>
                </a:gridCol>
                <a:gridCol w="1470507">
                  <a:extLst>
                    <a:ext uri="{9D8B030D-6E8A-4147-A177-3AD203B41FA5}">
                      <a16:colId xmlns:a16="http://schemas.microsoft.com/office/drawing/2014/main" val="332759729"/>
                    </a:ext>
                  </a:extLst>
                </a:gridCol>
                <a:gridCol w="1202379">
                  <a:extLst>
                    <a:ext uri="{9D8B030D-6E8A-4147-A177-3AD203B41FA5}">
                      <a16:colId xmlns:a16="http://schemas.microsoft.com/office/drawing/2014/main" val="4009931920"/>
                    </a:ext>
                  </a:extLst>
                </a:gridCol>
                <a:gridCol w="1796602">
                  <a:extLst>
                    <a:ext uri="{9D8B030D-6E8A-4147-A177-3AD203B41FA5}">
                      <a16:colId xmlns:a16="http://schemas.microsoft.com/office/drawing/2014/main" val="1468294724"/>
                    </a:ext>
                  </a:extLst>
                </a:gridCol>
              </a:tblGrid>
              <a:tr h="307454">
                <a:tc>
                  <a:txBody>
                    <a:bodyPr/>
                    <a:lstStyle/>
                    <a:p>
                      <a:pPr marL="285750" indent="-285750">
                        <a:buFont typeface="Arial" panose="020B0604020202020204" pitchFamily="34" charset="0"/>
                        <a:buChar char="•"/>
                      </a:pPr>
                      <a:endParaRPr lang="en-GB" sz="1100" b="1">
                        <a:solidFill>
                          <a:schemeClr val="tx1">
                            <a:lumMod val="75000"/>
                            <a:lumOff val="25000"/>
                          </a:schemeClr>
                        </a:solidFill>
                      </a:endParaRPr>
                    </a:p>
                  </a:txBody>
                  <a:tcPr marL="107715" marR="80786" marT="53857" marB="53857">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100" b="1" dirty="0">
                          <a:solidFill>
                            <a:schemeClr val="tx1">
                              <a:lumMod val="75000"/>
                              <a:lumOff val="25000"/>
                            </a:schemeClr>
                          </a:solidFill>
                        </a:rPr>
                        <a:t>First quarter</a:t>
                      </a:r>
                    </a:p>
                  </a:txBody>
                  <a:tcPr marL="107715" marR="80786" marT="53857" marB="53857">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100" b="1">
                          <a:solidFill>
                            <a:schemeClr val="tx1">
                              <a:lumMod val="75000"/>
                              <a:lumOff val="25000"/>
                            </a:schemeClr>
                          </a:solidFill>
                        </a:rPr>
                        <a:t>Second quarter </a:t>
                      </a:r>
                      <a:endParaRPr lang="en-GB" sz="1100" b="1" dirty="0">
                        <a:solidFill>
                          <a:schemeClr val="tx1">
                            <a:lumMod val="75000"/>
                            <a:lumOff val="25000"/>
                          </a:schemeClr>
                        </a:solidFill>
                      </a:endParaRPr>
                    </a:p>
                  </a:txBody>
                  <a:tcPr marL="107715" marR="80786" marT="53857" marB="53857">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100" b="1">
                          <a:solidFill>
                            <a:schemeClr val="tx1">
                              <a:lumMod val="75000"/>
                              <a:lumOff val="25000"/>
                            </a:schemeClr>
                          </a:solidFill>
                        </a:rPr>
                        <a:t>Third quarter </a:t>
                      </a:r>
                      <a:endParaRPr lang="en-GB" sz="1100" b="1" dirty="0">
                        <a:solidFill>
                          <a:schemeClr val="tx1">
                            <a:lumMod val="75000"/>
                            <a:lumOff val="25000"/>
                          </a:schemeClr>
                        </a:solidFill>
                      </a:endParaRPr>
                    </a:p>
                  </a:txBody>
                  <a:tcPr marL="107715" marR="80786" marT="53857" marB="53857">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100" b="1">
                          <a:solidFill>
                            <a:schemeClr val="tx1">
                              <a:lumMod val="75000"/>
                              <a:lumOff val="25000"/>
                            </a:schemeClr>
                          </a:solidFill>
                        </a:rPr>
                        <a:t>Four quarter </a:t>
                      </a:r>
                      <a:endParaRPr lang="en-GB" sz="1100" b="1" dirty="0">
                        <a:solidFill>
                          <a:schemeClr val="tx1">
                            <a:lumMod val="75000"/>
                            <a:lumOff val="25000"/>
                          </a:schemeClr>
                        </a:solidFill>
                      </a:endParaRPr>
                    </a:p>
                  </a:txBody>
                  <a:tcPr marL="107715" marR="80786" marT="53857" marB="53857">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100" b="1">
                          <a:solidFill>
                            <a:schemeClr val="tx1">
                              <a:lumMod val="75000"/>
                              <a:lumOff val="25000"/>
                            </a:schemeClr>
                          </a:solidFill>
                        </a:rPr>
                        <a:t>Totals</a:t>
                      </a:r>
                      <a:endParaRPr lang="en-GB" sz="1100" b="1" dirty="0">
                        <a:solidFill>
                          <a:schemeClr val="tx1">
                            <a:lumMod val="75000"/>
                            <a:lumOff val="25000"/>
                          </a:schemeClr>
                        </a:solidFill>
                      </a:endParaRPr>
                    </a:p>
                  </a:txBody>
                  <a:tcPr marL="107715" marR="80786" marT="53857" marB="53857">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100" b="1">
                          <a:solidFill>
                            <a:schemeClr val="tx1">
                              <a:lumMod val="75000"/>
                              <a:lumOff val="25000"/>
                            </a:schemeClr>
                          </a:solidFill>
                        </a:rPr>
                        <a:t>Percentage of total</a:t>
                      </a:r>
                      <a:endParaRPr lang="en-GB" sz="1100" b="1" dirty="0">
                        <a:solidFill>
                          <a:schemeClr val="tx1">
                            <a:lumMod val="75000"/>
                            <a:lumOff val="25000"/>
                          </a:schemeClr>
                        </a:solidFill>
                      </a:endParaRPr>
                    </a:p>
                  </a:txBody>
                  <a:tcPr marL="107715" marR="80786" marT="53857" marB="53857">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1005300852"/>
                  </a:ext>
                </a:extLst>
              </a:tr>
              <a:tr h="739727">
                <a:tc>
                  <a:txBody>
                    <a:bodyPr/>
                    <a:lstStyle/>
                    <a:p>
                      <a:pPr marL="285750" indent="-285750">
                        <a:buFont typeface="Arial" panose="020B0604020202020204" pitchFamily="34" charset="0"/>
                        <a:buChar char="•"/>
                      </a:pPr>
                      <a:r>
                        <a:rPr lang="en-GB" sz="1000" b="1">
                          <a:solidFill>
                            <a:schemeClr val="accent1">
                              <a:lumMod val="50000"/>
                            </a:schemeClr>
                          </a:solidFill>
                        </a:rPr>
                        <a:t>Labour</a:t>
                      </a:r>
                    </a:p>
                    <a:p>
                      <a:pPr marL="0" indent="0">
                        <a:buFont typeface="Arial" panose="020B0604020202020204" pitchFamily="34" charset="0"/>
                        <a:buNone/>
                      </a:pPr>
                      <a:endParaRPr lang="en-GB" sz="1000" b="1">
                        <a:solidFill>
                          <a:schemeClr val="accent1">
                            <a:lumMod val="50000"/>
                          </a:schemeClr>
                        </a:solidFill>
                      </a:endParaRPr>
                    </a:p>
                    <a:p>
                      <a:pPr marL="285750" indent="-285750">
                        <a:buFont typeface="Arial" panose="020B0604020202020204" pitchFamily="34" charset="0"/>
                        <a:buChar char="•"/>
                      </a:pPr>
                      <a:r>
                        <a:rPr lang="en-GB" sz="1000" b="1">
                          <a:solidFill>
                            <a:schemeClr val="accent1">
                              <a:lumMod val="50000"/>
                            </a:schemeClr>
                          </a:solidFill>
                        </a:rPr>
                        <a:t>Employee Bene fits</a:t>
                      </a:r>
                    </a:p>
                    <a:p>
                      <a:pPr marL="285750" indent="-285750">
                        <a:buFont typeface="Arial" panose="020B0604020202020204" pitchFamily="34" charset="0"/>
                        <a:buChar char="•"/>
                      </a:pPr>
                      <a:endParaRPr lang="en-GB" sz="1000" b="1">
                        <a:solidFill>
                          <a:schemeClr val="accent1">
                            <a:lumMod val="50000"/>
                          </a:schemeClr>
                        </a:solidFill>
                      </a:endParaRP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11,500</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6,500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11,500</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6,500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11,500</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6,500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11,500</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6,500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46,000</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26,00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25.3%</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14.9%</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749145056"/>
                  </a:ext>
                </a:extLst>
              </a:tr>
              <a:tr h="441608">
                <a:tc>
                  <a:txBody>
                    <a:bodyPr/>
                    <a:lstStyle/>
                    <a:p>
                      <a:pPr marL="285750" indent="-285750">
                        <a:buFont typeface="Arial" panose="020B0604020202020204" pitchFamily="34" charset="0"/>
                        <a:buChar char="•"/>
                      </a:pPr>
                      <a:r>
                        <a:rPr lang="en-GB" sz="1000" b="1">
                          <a:solidFill>
                            <a:schemeClr val="accent1">
                              <a:lumMod val="50000"/>
                            </a:schemeClr>
                          </a:solidFill>
                        </a:rPr>
                        <a:t>Equipment</a:t>
                      </a:r>
                    </a:p>
                    <a:p>
                      <a:pPr marL="285750" indent="-285750">
                        <a:buFont typeface="Arial" panose="020B0604020202020204" pitchFamily="34" charset="0"/>
                        <a:buChar char="•"/>
                      </a:pPr>
                      <a:r>
                        <a:rPr lang="en-GB" sz="1000" b="1">
                          <a:solidFill>
                            <a:schemeClr val="accent1">
                              <a:lumMod val="50000"/>
                            </a:schemeClr>
                          </a:solidFill>
                        </a:rPr>
                        <a:t> Supplies</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4,600</a:t>
                      </a:r>
                    </a:p>
                    <a:p>
                      <a:pPr marL="0" indent="0">
                        <a:buFont typeface="Arial" panose="020B0604020202020204" pitchFamily="34" charset="0"/>
                        <a:buNone/>
                      </a:pPr>
                      <a:r>
                        <a:rPr lang="en-GB" sz="1000" b="1">
                          <a:solidFill>
                            <a:schemeClr val="accent1">
                              <a:lumMod val="50000"/>
                            </a:schemeClr>
                          </a:solidFill>
                        </a:rPr>
                        <a:t>4,000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000" b="1">
                          <a:solidFill>
                            <a:schemeClr val="accent1">
                              <a:lumMod val="50000"/>
                            </a:schemeClr>
                          </a:solidFill>
                        </a:rPr>
                        <a:t>4,800</a:t>
                      </a:r>
                    </a:p>
                    <a:p>
                      <a:pPr marL="0" indent="0">
                        <a:buFont typeface="Arial" panose="020B0604020202020204" pitchFamily="34" charset="0"/>
                        <a:buNone/>
                      </a:pPr>
                      <a:r>
                        <a:rPr lang="en-GB" sz="1000" b="1">
                          <a:solidFill>
                            <a:schemeClr val="accent1">
                              <a:lumMod val="50000"/>
                            </a:schemeClr>
                          </a:solidFill>
                        </a:rPr>
                        <a:t>4,400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5,000</a:t>
                      </a:r>
                    </a:p>
                    <a:p>
                      <a:pPr marL="0" indent="0">
                        <a:buFont typeface="Arial" panose="020B0604020202020204" pitchFamily="34" charset="0"/>
                        <a:buNone/>
                      </a:pPr>
                      <a:r>
                        <a:rPr lang="en-GB" sz="1000" b="1">
                          <a:solidFill>
                            <a:schemeClr val="accent1">
                              <a:lumMod val="50000"/>
                            </a:schemeClr>
                          </a:solidFill>
                        </a:rPr>
                        <a:t>4,900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6,000</a:t>
                      </a:r>
                    </a:p>
                    <a:p>
                      <a:pPr marL="0" indent="0">
                        <a:buFont typeface="Arial" panose="020B0604020202020204" pitchFamily="34" charset="0"/>
                        <a:buNone/>
                      </a:pPr>
                      <a:r>
                        <a:rPr lang="en-GB" sz="1000" b="1">
                          <a:solidFill>
                            <a:schemeClr val="accent1">
                              <a:lumMod val="50000"/>
                            </a:schemeClr>
                          </a:solidFill>
                        </a:rPr>
                        <a:t>5,100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20.400</a:t>
                      </a:r>
                    </a:p>
                    <a:p>
                      <a:pPr marL="0" indent="0">
                        <a:buFont typeface="Arial" panose="020B0604020202020204" pitchFamily="34" charset="0"/>
                        <a:buNone/>
                      </a:pPr>
                      <a:r>
                        <a:rPr lang="en-GB" sz="1000" b="1">
                          <a:solidFill>
                            <a:schemeClr val="accent1">
                              <a:lumMod val="50000"/>
                            </a:schemeClr>
                          </a:solidFill>
                        </a:rPr>
                        <a:t>18,100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13.5%</a:t>
                      </a:r>
                    </a:p>
                    <a:p>
                      <a:pPr marL="0" indent="0">
                        <a:buFont typeface="Arial" panose="020B0604020202020204" pitchFamily="34" charset="0"/>
                        <a:buNone/>
                      </a:pPr>
                      <a:r>
                        <a:rPr lang="en-GB" sz="1000" b="1">
                          <a:solidFill>
                            <a:schemeClr val="accent1">
                              <a:lumMod val="50000"/>
                            </a:schemeClr>
                          </a:solidFill>
                        </a:rPr>
                        <a:t>2.1%</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440818330"/>
                  </a:ext>
                </a:extLst>
              </a:tr>
              <a:tr h="739727">
                <a:tc>
                  <a:txBody>
                    <a:bodyPr/>
                    <a:lstStyle/>
                    <a:p>
                      <a:pPr marL="285750" indent="-285750">
                        <a:buFont typeface="Arial" panose="020B0604020202020204" pitchFamily="34" charset="0"/>
                        <a:buChar char="•"/>
                      </a:pPr>
                      <a:r>
                        <a:rPr lang="en-GB" sz="1000" b="1">
                          <a:solidFill>
                            <a:schemeClr val="accent1">
                              <a:lumMod val="50000"/>
                            </a:schemeClr>
                          </a:solidFill>
                        </a:rPr>
                        <a:t>Marketing</a:t>
                      </a:r>
                    </a:p>
                    <a:p>
                      <a:pPr marL="0" indent="0">
                        <a:buFont typeface="Arial" panose="020B0604020202020204" pitchFamily="34" charset="0"/>
                        <a:buNone/>
                      </a:pPr>
                      <a:r>
                        <a:rPr lang="en-GB" sz="1000" b="1">
                          <a:solidFill>
                            <a:schemeClr val="accent1">
                              <a:lumMod val="50000"/>
                            </a:schemeClr>
                          </a:solidFill>
                        </a:rPr>
                        <a:t> </a:t>
                      </a:r>
                    </a:p>
                    <a:p>
                      <a:pPr marL="285750" indent="-285750">
                        <a:buFont typeface="Arial" panose="020B0604020202020204" pitchFamily="34" charset="0"/>
                        <a:buChar char="•"/>
                      </a:pPr>
                      <a:r>
                        <a:rPr lang="en-GB" sz="1000" b="1">
                          <a:solidFill>
                            <a:schemeClr val="accent1">
                              <a:lumMod val="50000"/>
                            </a:schemeClr>
                          </a:solidFill>
                        </a:rPr>
                        <a:t> Advertising</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3,000</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2,000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3,000</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2,000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3,000</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2,000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3,000</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2,000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12,000</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6,000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12.9%</a:t>
                      </a:r>
                    </a:p>
                    <a:p>
                      <a:pPr marL="0" indent="0">
                        <a:buFont typeface="Arial" panose="020B0604020202020204" pitchFamily="34" charset="0"/>
                        <a:buNone/>
                      </a:pPr>
                      <a:endParaRPr lang="en-GB" sz="1000" b="1">
                        <a:solidFill>
                          <a:schemeClr val="accent1">
                            <a:lumMod val="50000"/>
                          </a:schemeClr>
                        </a:solidFill>
                      </a:endParaRPr>
                    </a:p>
                    <a:p>
                      <a:pPr marL="0" indent="0">
                        <a:buFont typeface="Arial" panose="020B0604020202020204" pitchFamily="34" charset="0"/>
                        <a:buNone/>
                      </a:pPr>
                      <a:r>
                        <a:rPr lang="en-GB" sz="1000" b="1">
                          <a:solidFill>
                            <a:schemeClr val="accent1">
                              <a:lumMod val="50000"/>
                            </a:schemeClr>
                          </a:solidFill>
                        </a:rPr>
                        <a:t>2.0%</a:t>
                      </a:r>
                    </a:p>
                    <a:p>
                      <a:pPr marL="0" indent="0">
                        <a:buFont typeface="Arial" panose="020B0604020202020204" pitchFamily="34" charset="0"/>
                        <a:buNone/>
                      </a:pPr>
                      <a:endParaRPr lang="en-GB" sz="1000" b="1">
                        <a:solidFill>
                          <a:schemeClr val="accent1">
                            <a:lumMod val="50000"/>
                          </a:schemeClr>
                        </a:solidFill>
                      </a:endParaRP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747482841"/>
                  </a:ext>
                </a:extLst>
              </a:tr>
              <a:tr h="441608">
                <a:tc>
                  <a:txBody>
                    <a:bodyPr/>
                    <a:lstStyle/>
                    <a:p>
                      <a:pPr marL="285750" indent="-285750">
                        <a:buFont typeface="Arial" panose="020B0604020202020204" pitchFamily="34" charset="0"/>
                        <a:buChar char="•"/>
                      </a:pPr>
                      <a:r>
                        <a:rPr lang="en-GB" sz="1000" b="1">
                          <a:solidFill>
                            <a:schemeClr val="accent1">
                              <a:lumMod val="50000"/>
                            </a:schemeClr>
                          </a:solidFill>
                        </a:rPr>
                        <a:t>Rent</a:t>
                      </a:r>
                    </a:p>
                    <a:p>
                      <a:pPr marL="285750" indent="-285750">
                        <a:buFont typeface="Arial" panose="020B0604020202020204" pitchFamily="34" charset="0"/>
                        <a:buChar char="•"/>
                      </a:pPr>
                      <a:r>
                        <a:rPr lang="en-GB" sz="1000" b="1">
                          <a:solidFill>
                            <a:schemeClr val="accent1">
                              <a:lumMod val="50000"/>
                            </a:schemeClr>
                          </a:solidFill>
                        </a:rPr>
                        <a:t> Utilities</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5,000</a:t>
                      </a:r>
                    </a:p>
                    <a:p>
                      <a:pPr marL="0" indent="0">
                        <a:buFont typeface="Arial" panose="020B0604020202020204" pitchFamily="34" charset="0"/>
                        <a:buNone/>
                      </a:pPr>
                      <a:r>
                        <a:rPr lang="en-GB" sz="1000" b="1">
                          <a:solidFill>
                            <a:schemeClr val="accent1">
                              <a:lumMod val="50000"/>
                            </a:schemeClr>
                          </a:solidFill>
                        </a:rPr>
                        <a:t>3,000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5,000</a:t>
                      </a:r>
                    </a:p>
                    <a:p>
                      <a:pPr marL="0" indent="0">
                        <a:buFont typeface="Arial" panose="020B0604020202020204" pitchFamily="34" charset="0"/>
                        <a:buNone/>
                      </a:pPr>
                      <a:r>
                        <a:rPr lang="en-GB" sz="1000" b="1">
                          <a:solidFill>
                            <a:schemeClr val="accent1">
                              <a:lumMod val="50000"/>
                            </a:schemeClr>
                          </a:solidFill>
                        </a:rPr>
                        <a:t>3,000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5,000</a:t>
                      </a:r>
                    </a:p>
                    <a:p>
                      <a:pPr marL="0" indent="0">
                        <a:buFont typeface="Arial" panose="020B0604020202020204" pitchFamily="34" charset="0"/>
                        <a:buNone/>
                      </a:pPr>
                      <a:r>
                        <a:rPr lang="en-GB" sz="1000" b="1">
                          <a:solidFill>
                            <a:schemeClr val="accent1">
                              <a:lumMod val="50000"/>
                            </a:schemeClr>
                          </a:solidFill>
                        </a:rPr>
                        <a:t>3,000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5,000</a:t>
                      </a:r>
                    </a:p>
                    <a:p>
                      <a:pPr marL="0" indent="0">
                        <a:buFont typeface="Arial" panose="020B0604020202020204" pitchFamily="34" charset="0"/>
                        <a:buNone/>
                      </a:pPr>
                      <a:r>
                        <a:rPr lang="en-GB" sz="1000" b="1">
                          <a:solidFill>
                            <a:schemeClr val="accent1">
                              <a:lumMod val="50000"/>
                            </a:schemeClr>
                          </a:solidFill>
                        </a:rPr>
                        <a:t>3,000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20,00</a:t>
                      </a:r>
                    </a:p>
                    <a:p>
                      <a:pPr marL="0" indent="0">
                        <a:buFont typeface="Arial" panose="020B0604020202020204" pitchFamily="34" charset="0"/>
                        <a:buNone/>
                      </a:pPr>
                      <a:r>
                        <a:rPr lang="en-GB" sz="1000" b="1">
                          <a:solidFill>
                            <a:schemeClr val="accent1">
                              <a:lumMod val="50000"/>
                            </a:schemeClr>
                          </a:solidFill>
                        </a:rPr>
                        <a:t>12,000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7.7%</a:t>
                      </a:r>
                    </a:p>
                    <a:p>
                      <a:pPr marL="0" indent="0">
                        <a:buFont typeface="Arial" panose="020B0604020202020204" pitchFamily="34" charset="0"/>
                        <a:buNone/>
                      </a:pPr>
                      <a:r>
                        <a:rPr lang="en-GB" sz="1000" b="1">
                          <a:solidFill>
                            <a:schemeClr val="accent1">
                              <a:lumMod val="50000"/>
                            </a:schemeClr>
                          </a:solidFill>
                        </a:rPr>
                        <a:t>7.7%</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959590020"/>
                  </a:ext>
                </a:extLst>
              </a:tr>
              <a:tr h="292548">
                <a:tc>
                  <a:txBody>
                    <a:bodyPr/>
                    <a:lstStyle/>
                    <a:p>
                      <a:pPr marL="285750" indent="-285750">
                        <a:buFont typeface="Arial" panose="020B0604020202020204" pitchFamily="34" charset="0"/>
                        <a:buChar char="•"/>
                      </a:pPr>
                      <a:r>
                        <a:rPr lang="en-GB" sz="1000" b="1">
                          <a:solidFill>
                            <a:schemeClr val="accent1">
                              <a:lumMod val="50000"/>
                            </a:schemeClr>
                          </a:solidFill>
                        </a:rPr>
                        <a:t>Contingency fund</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3,500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3,500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3,500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3,500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14,000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13.9%</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563189632"/>
                  </a:ext>
                </a:extLst>
              </a:tr>
              <a:tr h="441608">
                <a:tc>
                  <a:txBody>
                    <a:bodyPr/>
                    <a:lstStyle/>
                    <a:p>
                      <a:pPr marL="285750" indent="-285750">
                        <a:buFont typeface="Arial" panose="020B0604020202020204" pitchFamily="34" charset="0"/>
                        <a:buChar char="•"/>
                      </a:pPr>
                      <a:r>
                        <a:rPr lang="en-GB" sz="1000" b="1">
                          <a:solidFill>
                            <a:schemeClr val="accent1">
                              <a:lumMod val="50000"/>
                            </a:schemeClr>
                          </a:solidFill>
                        </a:rPr>
                        <a:t>Totals</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43,100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43,700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44,400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000" b="1">
                          <a:solidFill>
                            <a:schemeClr val="accent1">
                              <a:lumMod val="50000"/>
                            </a:schemeClr>
                          </a:solidFill>
                        </a:rPr>
                        <a:t>45,600</a:t>
                      </a:r>
                    </a:p>
                    <a:p>
                      <a:pPr marL="0" indent="0">
                        <a:buFont typeface="Arial" panose="020B0604020202020204" pitchFamily="34" charset="0"/>
                        <a:buNone/>
                      </a:pPr>
                      <a:endParaRPr lang="en-GB" sz="1000" b="1">
                        <a:solidFill>
                          <a:schemeClr val="accent1">
                            <a:lumMod val="50000"/>
                          </a:schemeClr>
                        </a:solidFill>
                      </a:endParaRP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a:solidFill>
                            <a:schemeClr val="accent1">
                              <a:lumMod val="50000"/>
                            </a:schemeClr>
                          </a:solidFill>
                        </a:rPr>
                        <a:t>174,500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indent="0">
                        <a:buFont typeface="Arial" panose="020B0604020202020204" pitchFamily="34" charset="0"/>
                        <a:buNone/>
                      </a:pPr>
                      <a:r>
                        <a:rPr lang="en-GB" sz="1000" b="1" dirty="0">
                          <a:solidFill>
                            <a:schemeClr val="accent1">
                              <a:lumMod val="50000"/>
                            </a:schemeClr>
                          </a:solidFill>
                        </a:rPr>
                        <a:t>100.0%</a:t>
                      </a:r>
                    </a:p>
                  </a:txBody>
                  <a:tcPr marL="107715" marR="80786" marT="53857" marB="5385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4001184506"/>
                  </a:ext>
                </a:extLst>
              </a:tr>
            </a:tbl>
          </a:graphicData>
        </a:graphic>
      </p:graphicFrame>
    </p:spTree>
    <p:extLst>
      <p:ext uri="{BB962C8B-B14F-4D97-AF65-F5344CB8AC3E}">
        <p14:creationId xmlns:p14="http://schemas.microsoft.com/office/powerpoint/2010/main" val="399448180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9F2C396A-D0BA-054A-D752-D67C9B17730B}"/>
              </a:ext>
            </a:extLst>
          </p:cNvPr>
          <p:cNvSpPr>
            <a:spLocks noGrp="1"/>
          </p:cNvSpPr>
          <p:nvPr>
            <p:ph type="ctrTitle"/>
          </p:nvPr>
        </p:nvSpPr>
        <p:spPr>
          <a:xfrm>
            <a:off x="1593106" y="819150"/>
            <a:ext cx="4941045" cy="786343"/>
          </a:xfrm>
        </p:spPr>
        <p:txBody>
          <a:bodyPr/>
          <a:lstStyle/>
          <a:p>
            <a:r>
              <a:rPr lang="pl-PL" sz="4000" dirty="0" err="1">
                <a:solidFill>
                  <a:schemeClr val="tx1"/>
                </a:solidFill>
              </a:rPr>
              <a:t>Quality</a:t>
            </a:r>
            <a:endParaRPr lang="pl-PL" sz="4000" dirty="0">
              <a:solidFill>
                <a:schemeClr val="tx1"/>
              </a:solidFill>
            </a:endParaRPr>
          </a:p>
        </p:txBody>
      </p:sp>
      <p:sp>
        <p:nvSpPr>
          <p:cNvPr id="3" name="Podtytuł 2">
            <a:extLst>
              <a:ext uri="{FF2B5EF4-FFF2-40B4-BE49-F238E27FC236}">
                <a16:creationId xmlns:a16="http://schemas.microsoft.com/office/drawing/2014/main" id="{0B17AE09-0037-F59C-C455-BA56ACD90454}"/>
              </a:ext>
            </a:extLst>
          </p:cNvPr>
          <p:cNvSpPr>
            <a:spLocks noGrp="1"/>
          </p:cNvSpPr>
          <p:nvPr>
            <p:ph type="subTitle" idx="1"/>
          </p:nvPr>
        </p:nvSpPr>
        <p:spPr>
          <a:xfrm>
            <a:off x="800102" y="1759626"/>
            <a:ext cx="8941545" cy="3776071"/>
          </a:xfrm>
        </p:spPr>
        <p:txBody>
          <a:bodyPr/>
          <a:lstStyle/>
          <a:p>
            <a:pPr marL="342891" indent="-342891">
              <a:buAutoNum type="arabicPeriod"/>
            </a:pPr>
            <a:r>
              <a:rPr lang="pl-PL" dirty="0" err="1">
                <a:solidFill>
                  <a:schemeClr val="tx1"/>
                </a:solidFill>
              </a:rPr>
              <a:t>Quality</a:t>
            </a:r>
            <a:r>
              <a:rPr lang="pl-PL" dirty="0">
                <a:solidFill>
                  <a:schemeClr val="tx1"/>
                </a:solidFill>
              </a:rPr>
              <a:t> </a:t>
            </a:r>
            <a:r>
              <a:rPr lang="pl-PL" dirty="0" err="1">
                <a:solidFill>
                  <a:schemeClr val="tx1"/>
                </a:solidFill>
              </a:rPr>
              <a:t>planning</a:t>
            </a:r>
            <a:endParaRPr lang="pl-PL" dirty="0">
              <a:solidFill>
                <a:schemeClr val="tx1"/>
              </a:solidFill>
            </a:endParaRPr>
          </a:p>
          <a:p>
            <a:pPr marL="342891" indent="-342891">
              <a:buAutoNum type="arabicPeriod"/>
            </a:pPr>
            <a:r>
              <a:rPr lang="pl-PL" dirty="0" err="1">
                <a:solidFill>
                  <a:schemeClr val="tx1"/>
                </a:solidFill>
              </a:rPr>
              <a:t>Quality</a:t>
            </a:r>
            <a:r>
              <a:rPr lang="pl-PL" dirty="0">
                <a:solidFill>
                  <a:schemeClr val="tx1"/>
                </a:solidFill>
              </a:rPr>
              <a:t> </a:t>
            </a:r>
            <a:r>
              <a:rPr lang="pl-PL" dirty="0" err="1">
                <a:solidFill>
                  <a:schemeClr val="tx1"/>
                </a:solidFill>
              </a:rPr>
              <a:t>control</a:t>
            </a:r>
            <a:endParaRPr lang="pl-PL" dirty="0">
              <a:solidFill>
                <a:schemeClr val="tx1"/>
              </a:solidFill>
            </a:endParaRPr>
          </a:p>
          <a:p>
            <a:pPr marL="342891" indent="-342891">
              <a:buAutoNum type="arabicPeriod"/>
            </a:pPr>
            <a:r>
              <a:rPr lang="pl-PL" dirty="0" err="1">
                <a:solidFill>
                  <a:schemeClr val="tx1"/>
                </a:solidFill>
              </a:rPr>
              <a:t>Quality</a:t>
            </a:r>
            <a:r>
              <a:rPr lang="pl-PL" dirty="0">
                <a:solidFill>
                  <a:schemeClr val="tx1"/>
                </a:solidFill>
              </a:rPr>
              <a:t> </a:t>
            </a:r>
            <a:r>
              <a:rPr lang="pl-PL" dirty="0" err="1">
                <a:solidFill>
                  <a:schemeClr val="tx1"/>
                </a:solidFill>
              </a:rPr>
              <a:t>assurance</a:t>
            </a:r>
            <a:endParaRPr lang="pl-PL" dirty="0">
              <a:solidFill>
                <a:schemeClr val="tx1"/>
              </a:solidFill>
            </a:endParaRPr>
          </a:p>
          <a:p>
            <a:pPr marL="342891" indent="-342891">
              <a:buAutoNum type="arabicPeriod"/>
            </a:pPr>
            <a:endParaRPr lang="pl-PL" dirty="0">
              <a:solidFill>
                <a:schemeClr val="tx1"/>
              </a:solidFill>
            </a:endParaRPr>
          </a:p>
          <a:p>
            <a:pPr marL="342891" indent="-342891">
              <a:buAutoNum type="arabicPeriod"/>
            </a:pPr>
            <a:endParaRPr lang="pl-PL" dirty="0">
              <a:solidFill>
                <a:schemeClr val="tx1"/>
              </a:solidFill>
            </a:endParaRPr>
          </a:p>
          <a:p>
            <a:r>
              <a:rPr lang="en-US" b="0" i="0" dirty="0">
                <a:solidFill>
                  <a:schemeClr val="tx1"/>
                </a:solidFill>
                <a:effectLst/>
                <a:latin typeface="Inter"/>
              </a:rPr>
              <a:t>Without customer satisfaction, </a:t>
            </a:r>
            <a:endParaRPr lang="pl-PL" b="0" i="0" dirty="0">
              <a:solidFill>
                <a:schemeClr val="tx1"/>
              </a:solidFill>
              <a:effectLst/>
              <a:latin typeface="Inter"/>
            </a:endParaRPr>
          </a:p>
          <a:p>
            <a:r>
              <a:rPr lang="en-US" b="0" i="0" dirty="0">
                <a:solidFill>
                  <a:schemeClr val="tx1"/>
                </a:solidFill>
                <a:effectLst/>
                <a:latin typeface="Inter"/>
              </a:rPr>
              <a:t>there can be no quality</a:t>
            </a:r>
            <a:r>
              <a:rPr lang="pl-PL" b="0" i="0" dirty="0">
                <a:solidFill>
                  <a:schemeClr val="tx1"/>
                </a:solidFill>
                <a:effectLst/>
                <a:latin typeface="Inter"/>
              </a:rPr>
              <a:t>.</a:t>
            </a:r>
            <a:endParaRPr lang="pl-PL" dirty="0">
              <a:solidFill>
                <a:schemeClr val="tx1"/>
              </a:solidFill>
            </a:endParaRPr>
          </a:p>
        </p:txBody>
      </p:sp>
      <p:pic>
        <p:nvPicPr>
          <p:cNvPr id="5" name="Obraz 4">
            <a:extLst>
              <a:ext uri="{FF2B5EF4-FFF2-40B4-BE49-F238E27FC236}">
                <a16:creationId xmlns:a16="http://schemas.microsoft.com/office/drawing/2014/main" id="{0447F2F4-6686-C7A5-578E-878D54F89860}"/>
              </a:ext>
            </a:extLst>
          </p:cNvPr>
          <p:cNvPicPr>
            <a:picLocks noChangeAspect="1"/>
          </p:cNvPicPr>
          <p:nvPr/>
        </p:nvPicPr>
        <p:blipFill>
          <a:blip r:embed="rId2"/>
          <a:stretch>
            <a:fillRect/>
          </a:stretch>
        </p:blipFill>
        <p:spPr>
          <a:xfrm>
            <a:off x="5005388" y="833969"/>
            <a:ext cx="6386513" cy="4583263"/>
          </a:xfrm>
          <a:prstGeom prst="rect">
            <a:avLst/>
          </a:prstGeom>
        </p:spPr>
      </p:pic>
      <p:sp>
        <p:nvSpPr>
          <p:cNvPr id="6" name="pole tekstowe 5">
            <a:extLst>
              <a:ext uri="{FF2B5EF4-FFF2-40B4-BE49-F238E27FC236}">
                <a16:creationId xmlns:a16="http://schemas.microsoft.com/office/drawing/2014/main" id="{89EFAB2A-015B-AC34-4C77-7AFCCA55FD34}"/>
              </a:ext>
            </a:extLst>
          </p:cNvPr>
          <p:cNvSpPr txBox="1"/>
          <p:nvPr/>
        </p:nvSpPr>
        <p:spPr>
          <a:xfrm>
            <a:off x="7048499" y="5654159"/>
            <a:ext cx="4217264" cy="307777"/>
          </a:xfrm>
          <a:prstGeom prst="rect">
            <a:avLst/>
          </a:prstGeom>
          <a:noFill/>
        </p:spPr>
        <p:txBody>
          <a:bodyPr wrap="square" rtlCol="0">
            <a:spAutoFit/>
          </a:bodyPr>
          <a:lstStyle/>
          <a:p>
            <a:r>
              <a:rPr lang="pl-PL" sz="1400" dirty="0"/>
              <a:t>1.1 </a:t>
            </a:r>
            <a:r>
              <a:rPr lang="pl-PL" sz="1400" dirty="0" err="1"/>
              <a:t>Proposed</a:t>
            </a:r>
            <a:r>
              <a:rPr lang="pl-PL" sz="1400" dirty="0"/>
              <a:t> </a:t>
            </a:r>
            <a:r>
              <a:rPr lang="pl-PL" sz="1400" dirty="0" err="1"/>
              <a:t>quality</a:t>
            </a:r>
            <a:r>
              <a:rPr lang="pl-PL" sz="1400" dirty="0"/>
              <a:t> </a:t>
            </a:r>
            <a:r>
              <a:rPr lang="pl-PL" sz="1400" dirty="0" err="1"/>
              <a:t>framework</a:t>
            </a:r>
            <a:r>
              <a:rPr lang="pl-PL" sz="1400" dirty="0"/>
              <a:t> [8].</a:t>
            </a:r>
          </a:p>
        </p:txBody>
      </p:sp>
    </p:spTree>
    <p:extLst>
      <p:ext uri="{BB962C8B-B14F-4D97-AF65-F5344CB8AC3E}">
        <p14:creationId xmlns:p14="http://schemas.microsoft.com/office/powerpoint/2010/main" val="2176653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45081-DAA0-7D2E-C6BF-EC79E8D36700}"/>
              </a:ext>
            </a:extLst>
          </p:cNvPr>
          <p:cNvSpPr>
            <a:spLocks noGrp="1"/>
          </p:cNvSpPr>
          <p:nvPr>
            <p:ph type="title"/>
          </p:nvPr>
        </p:nvSpPr>
        <p:spPr>
          <a:xfrm>
            <a:off x="648931" y="629266"/>
            <a:ext cx="4166510" cy="1622321"/>
          </a:xfrm>
        </p:spPr>
        <p:txBody>
          <a:bodyPr>
            <a:normAutofit/>
          </a:bodyPr>
          <a:lstStyle/>
          <a:p>
            <a:pPr>
              <a:lnSpc>
                <a:spcPct val="90000"/>
              </a:lnSpc>
            </a:pPr>
            <a:r>
              <a:rPr lang="en-US" sz="3600" b="1" kern="100">
                <a:effectLst/>
                <a:latin typeface="Times New Roman" panose="02020603050405020304" pitchFamily="18" charset="0"/>
                <a:ea typeface="Times New Roman" panose="02020603050405020304" pitchFamily="18" charset="0"/>
                <a:cs typeface="Times New Roman" panose="02020603050405020304" pitchFamily="18" charset="0"/>
              </a:rPr>
              <a:t>Schedule (Gantt chart)</a:t>
            </a:r>
            <a:br>
              <a:rPr lang="en-US" sz="3600" b="1" kern="10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600"/>
          </a:p>
        </p:txBody>
      </p:sp>
      <p:sp>
        <p:nvSpPr>
          <p:cNvPr id="3" name="Content Placeholder 2">
            <a:extLst>
              <a:ext uri="{FF2B5EF4-FFF2-40B4-BE49-F238E27FC236}">
                <a16:creationId xmlns:a16="http://schemas.microsoft.com/office/drawing/2014/main" id="{B6BF80FA-740A-F0D5-7239-C1A82C9A7638}"/>
              </a:ext>
            </a:extLst>
          </p:cNvPr>
          <p:cNvSpPr>
            <a:spLocks noGrp="1"/>
          </p:cNvSpPr>
          <p:nvPr>
            <p:ph idx="1"/>
          </p:nvPr>
        </p:nvSpPr>
        <p:spPr>
          <a:xfrm>
            <a:off x="648931" y="2438400"/>
            <a:ext cx="4166509" cy="3785419"/>
          </a:xfrm>
        </p:spPr>
        <p:txBody>
          <a:bodyPr>
            <a:normAutofit/>
          </a:bodyPr>
          <a:lstStyle/>
          <a:p>
            <a:pPr marL="0" indent="0">
              <a:lnSpc>
                <a:spcPct val="90000"/>
              </a:lnSpc>
              <a:buNone/>
            </a:pPr>
            <a:r>
              <a:rPr lang="en-US">
                <a:effectLst/>
                <a:latin typeface="Times New Roman" panose="02020603050405020304" pitchFamily="18" charset="0"/>
                <a:ea typeface="Calibri" panose="020F0502020204030204" pitchFamily="34" charset="0"/>
              </a:rPr>
              <a:t>The first week of the project is dedicated to Research and Analysis, during which the team will conduct the necessary research and analysis of the relevant data to develop an understanding of the project. The second week is dedicated to Planning the project, in which the team will plan and develop the strategy for the project. The third week is dedicated to the Collection of Resources, in which the team will identify and collect the necessary resources for the project. </a:t>
            </a:r>
            <a:endParaRPr lang="en-US"/>
          </a:p>
        </p:txBody>
      </p:sp>
      <p:sp>
        <p:nvSpPr>
          <p:cNvPr id="12" name="Freeform 31">
            <a:extLst>
              <a:ext uri="{FF2B5EF4-FFF2-40B4-BE49-F238E27FC236}">
                <a16:creationId xmlns:a16="http://schemas.microsoft.com/office/drawing/2014/main" id="{1288C528-6850-4309-8D5E-276D46744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1" name="Rectangle 10">
            <a:extLst>
              <a:ext uri="{FF2B5EF4-FFF2-40B4-BE49-F238E27FC236}">
                <a16:creationId xmlns:a16="http://schemas.microsoft.com/office/drawing/2014/main" id="{E83C4BF2-CE85-4725-91F5-903A0C253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
            <a:extLst>
              <a:ext uri="{FF2B5EF4-FFF2-40B4-BE49-F238E27FC236}">
                <a16:creationId xmlns:a16="http://schemas.microsoft.com/office/drawing/2014/main" id="{F7E85553-125B-468C-B123-443207482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Picture 3" descr="Table&#10;&#10;Description automatically generated">
            <a:extLst>
              <a:ext uri="{FF2B5EF4-FFF2-40B4-BE49-F238E27FC236}">
                <a16:creationId xmlns:a16="http://schemas.microsoft.com/office/drawing/2014/main" id="{BC4A019E-3A04-E2D7-F78A-AD810D9609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3992" y="1834906"/>
            <a:ext cx="5449889" cy="3188184"/>
          </a:xfrm>
          <a:prstGeom prst="rect">
            <a:avLst/>
          </a:prstGeom>
          <a:effectLst/>
        </p:spPr>
      </p:pic>
      <p:sp>
        <p:nvSpPr>
          <p:cNvPr id="15" name="Rectangle 14">
            <a:extLst>
              <a:ext uri="{FF2B5EF4-FFF2-40B4-BE49-F238E27FC236}">
                <a16:creationId xmlns:a16="http://schemas.microsoft.com/office/drawing/2014/main" id="{C1DE0CAB-0099-47AE-8A9D-F0C80866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69861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10" name="Freeform 7">
            <a:extLst>
              <a:ext uri="{FF2B5EF4-FFF2-40B4-BE49-F238E27FC236}">
                <a16:creationId xmlns:a16="http://schemas.microsoft.com/office/drawing/2014/main" id="{0A01F2A2-AEDD-47DC-AFB5-B97CEB9A5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ytuł 1">
            <a:extLst>
              <a:ext uri="{FF2B5EF4-FFF2-40B4-BE49-F238E27FC236}">
                <a16:creationId xmlns:a16="http://schemas.microsoft.com/office/drawing/2014/main" id="{16239FD5-7CAE-6AE8-A1A4-E168AD0C6864}"/>
              </a:ext>
            </a:extLst>
          </p:cNvPr>
          <p:cNvSpPr>
            <a:spLocks noGrp="1"/>
          </p:cNvSpPr>
          <p:nvPr>
            <p:ph type="title"/>
          </p:nvPr>
        </p:nvSpPr>
        <p:spPr>
          <a:xfrm>
            <a:off x="648930" y="629267"/>
            <a:ext cx="9252154" cy="1016654"/>
          </a:xfrm>
        </p:spPr>
        <p:txBody>
          <a:bodyPr>
            <a:normAutofit/>
          </a:bodyPr>
          <a:lstStyle/>
          <a:p>
            <a:r>
              <a:rPr lang="pl-PL"/>
              <a:t>Resourcing a project</a:t>
            </a:r>
          </a:p>
        </p:txBody>
      </p:sp>
      <p:sp>
        <p:nvSpPr>
          <p:cNvPr id="12" name="Rectangle 11">
            <a:extLst>
              <a:ext uri="{FF2B5EF4-FFF2-40B4-BE49-F238E27FC236}">
                <a16:creationId xmlns:a16="http://schemas.microsoft.com/office/drawing/2014/main" id="{DB5AF5F3-AD0A-4EFA-854A-47C780F2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5">
            <a:extLst>
              <a:ext uri="{FF2B5EF4-FFF2-40B4-BE49-F238E27FC236}">
                <a16:creationId xmlns:a16="http://schemas.microsoft.com/office/drawing/2014/main" id="{1E3D6D6C-E192-4135-B1DB-17C71EEBC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Symbol zastępczy zawartości 2">
            <a:extLst>
              <a:ext uri="{FF2B5EF4-FFF2-40B4-BE49-F238E27FC236}">
                <a16:creationId xmlns:a16="http://schemas.microsoft.com/office/drawing/2014/main" id="{9B380CB4-3C1F-F820-7C5E-482026D109A2}"/>
              </a:ext>
            </a:extLst>
          </p:cNvPr>
          <p:cNvSpPr>
            <a:spLocks noGrp="1"/>
          </p:cNvSpPr>
          <p:nvPr>
            <p:ph idx="1"/>
          </p:nvPr>
        </p:nvSpPr>
        <p:spPr>
          <a:xfrm>
            <a:off x="648931" y="2548281"/>
            <a:ext cx="5122606" cy="3658689"/>
          </a:xfrm>
        </p:spPr>
        <p:txBody>
          <a:bodyPr>
            <a:normAutofit/>
          </a:bodyPr>
          <a:lstStyle/>
          <a:p>
            <a:r>
              <a:rPr lang="pl-PL">
                <a:solidFill>
                  <a:schemeClr val="bg1"/>
                </a:solidFill>
              </a:rPr>
              <a:t>Resources are the second main part of the project.</a:t>
            </a:r>
          </a:p>
          <a:p>
            <a:endParaRPr lang="pl-PL">
              <a:solidFill>
                <a:schemeClr val="bg1"/>
              </a:solidFill>
            </a:endParaRPr>
          </a:p>
          <a:p>
            <a:r>
              <a:rPr lang="pl-PL">
                <a:solidFill>
                  <a:schemeClr val="bg1"/>
                </a:solidFill>
              </a:rPr>
              <a:t>Resources are the people, equipment, facilities, cost and materials.</a:t>
            </a:r>
          </a:p>
          <a:p>
            <a:pPr marL="0" indent="0">
              <a:buNone/>
            </a:pPr>
            <a:endParaRPr lang="pl-PL">
              <a:solidFill>
                <a:schemeClr val="bg1"/>
              </a:solidFill>
            </a:endParaRPr>
          </a:p>
        </p:txBody>
      </p:sp>
      <p:pic>
        <p:nvPicPr>
          <p:cNvPr id="5" name="Obraz 4" descr="Diagram&#10;&#10;Description automatically generated">
            <a:extLst>
              <a:ext uri="{FF2B5EF4-FFF2-40B4-BE49-F238E27FC236}">
                <a16:creationId xmlns:a16="http://schemas.microsoft.com/office/drawing/2014/main" id="{1B4C8645-B54A-17E2-50C6-3B01CD212D8C}"/>
              </a:ext>
            </a:extLst>
          </p:cNvPr>
          <p:cNvPicPr>
            <a:picLocks noChangeAspect="1"/>
          </p:cNvPicPr>
          <p:nvPr/>
        </p:nvPicPr>
        <p:blipFill>
          <a:blip r:embed="rId3"/>
          <a:stretch>
            <a:fillRect/>
          </a:stretch>
        </p:blipFill>
        <p:spPr>
          <a:xfrm>
            <a:off x="6091916" y="2818762"/>
            <a:ext cx="5451627" cy="3121055"/>
          </a:xfrm>
          <a:prstGeom prst="rect">
            <a:avLst/>
          </a:prstGeom>
          <a:effectLst/>
        </p:spPr>
      </p:pic>
    </p:spTree>
    <p:extLst>
      <p:ext uri="{BB962C8B-B14F-4D97-AF65-F5344CB8AC3E}">
        <p14:creationId xmlns:p14="http://schemas.microsoft.com/office/powerpoint/2010/main" val="3868855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CE0A1C6-B8E8-9D8F-BA20-05BA93600807}"/>
              </a:ext>
            </a:extLst>
          </p:cNvPr>
          <p:cNvSpPr>
            <a:spLocks noGrp="1"/>
          </p:cNvSpPr>
          <p:nvPr>
            <p:ph type="title"/>
          </p:nvPr>
        </p:nvSpPr>
        <p:spPr/>
        <p:txBody>
          <a:bodyPr/>
          <a:lstStyle/>
          <a:p>
            <a:r>
              <a:rPr lang="pl-PL" dirty="0" err="1">
                <a:solidFill>
                  <a:schemeClr val="tx1"/>
                </a:solidFill>
              </a:rPr>
              <a:t>Conditions</a:t>
            </a:r>
            <a:r>
              <a:rPr lang="pl-PL" dirty="0">
                <a:solidFill>
                  <a:schemeClr val="tx1"/>
                </a:solidFill>
              </a:rPr>
              <a:t> for </a:t>
            </a:r>
            <a:r>
              <a:rPr lang="pl-PL" dirty="0" err="1">
                <a:solidFill>
                  <a:schemeClr val="tx1"/>
                </a:solidFill>
              </a:rPr>
              <a:t>total</a:t>
            </a:r>
            <a:r>
              <a:rPr lang="pl-PL" dirty="0">
                <a:solidFill>
                  <a:schemeClr val="tx1"/>
                </a:solidFill>
              </a:rPr>
              <a:t> </a:t>
            </a:r>
            <a:r>
              <a:rPr lang="pl-PL" dirty="0" err="1">
                <a:solidFill>
                  <a:schemeClr val="tx1"/>
                </a:solidFill>
              </a:rPr>
              <a:t>resources</a:t>
            </a:r>
            <a:r>
              <a:rPr lang="pl-PL" dirty="0">
                <a:solidFill>
                  <a:schemeClr val="tx1"/>
                </a:solidFill>
              </a:rPr>
              <a:t> </a:t>
            </a:r>
            <a:r>
              <a:rPr lang="pl-PL" dirty="0" err="1">
                <a:solidFill>
                  <a:schemeClr val="tx1"/>
                </a:solidFill>
              </a:rPr>
              <a:t>planning</a:t>
            </a:r>
            <a:r>
              <a:rPr lang="pl-PL" dirty="0">
                <a:solidFill>
                  <a:schemeClr val="tx1"/>
                </a:solidFill>
              </a:rPr>
              <a:t>:</a:t>
            </a:r>
          </a:p>
        </p:txBody>
      </p:sp>
      <p:sp>
        <p:nvSpPr>
          <p:cNvPr id="3" name="Symbol zastępczy zawartości 2">
            <a:extLst>
              <a:ext uri="{FF2B5EF4-FFF2-40B4-BE49-F238E27FC236}">
                <a16:creationId xmlns:a16="http://schemas.microsoft.com/office/drawing/2014/main" id="{0EA93596-8222-4BE0-DB3C-0D53E1AFD255}"/>
              </a:ext>
            </a:extLst>
          </p:cNvPr>
          <p:cNvSpPr>
            <a:spLocks noGrp="1"/>
          </p:cNvSpPr>
          <p:nvPr>
            <p:ph idx="1"/>
          </p:nvPr>
        </p:nvSpPr>
        <p:spPr/>
        <p:txBody>
          <a:bodyPr/>
          <a:lstStyle/>
          <a:p>
            <a:r>
              <a:rPr lang="pl-PL" b="1" dirty="0" err="1">
                <a:solidFill>
                  <a:schemeClr val="tx1"/>
                </a:solidFill>
              </a:rPr>
              <a:t>Condition</a:t>
            </a:r>
            <a:r>
              <a:rPr lang="pl-PL" b="1" dirty="0">
                <a:solidFill>
                  <a:schemeClr val="tx1"/>
                </a:solidFill>
              </a:rPr>
              <a:t> 1 – </a:t>
            </a:r>
            <a:r>
              <a:rPr lang="pl-PL" b="1" dirty="0" err="1">
                <a:solidFill>
                  <a:schemeClr val="tx1"/>
                </a:solidFill>
              </a:rPr>
              <a:t>represents</a:t>
            </a:r>
            <a:r>
              <a:rPr lang="pl-PL" b="1" dirty="0">
                <a:solidFill>
                  <a:schemeClr val="tx1"/>
                </a:solidFill>
              </a:rPr>
              <a:t> a </a:t>
            </a:r>
            <a:r>
              <a:rPr lang="pl-PL" b="1" dirty="0" err="1">
                <a:solidFill>
                  <a:schemeClr val="tx1"/>
                </a:solidFill>
              </a:rPr>
              <a:t>clear</a:t>
            </a:r>
            <a:r>
              <a:rPr lang="pl-PL" b="1" dirty="0">
                <a:solidFill>
                  <a:schemeClr val="tx1"/>
                </a:solidFill>
              </a:rPr>
              <a:t> </a:t>
            </a:r>
            <a:r>
              <a:rPr lang="pl-PL" b="1" dirty="0" err="1">
                <a:solidFill>
                  <a:schemeClr val="tx1"/>
                </a:solidFill>
              </a:rPr>
              <a:t>view</a:t>
            </a:r>
            <a:r>
              <a:rPr lang="pl-PL" b="1" dirty="0">
                <a:solidFill>
                  <a:schemeClr val="tx1"/>
                </a:solidFill>
              </a:rPr>
              <a:t> of </a:t>
            </a:r>
            <a:r>
              <a:rPr lang="pl-PL" b="1" dirty="0" err="1">
                <a:solidFill>
                  <a:schemeClr val="tx1"/>
                </a:solidFill>
              </a:rPr>
              <a:t>how</a:t>
            </a:r>
            <a:r>
              <a:rPr lang="pl-PL" b="1" dirty="0">
                <a:solidFill>
                  <a:schemeClr val="tx1"/>
                </a:solidFill>
              </a:rPr>
              <a:t> </a:t>
            </a:r>
            <a:r>
              <a:rPr lang="pl-PL" b="1" dirty="0" err="1">
                <a:solidFill>
                  <a:schemeClr val="tx1"/>
                </a:solidFill>
              </a:rPr>
              <a:t>resources</a:t>
            </a:r>
            <a:r>
              <a:rPr lang="pl-PL" b="1" dirty="0">
                <a:solidFill>
                  <a:schemeClr val="tx1"/>
                </a:solidFill>
              </a:rPr>
              <a:t> </a:t>
            </a:r>
            <a:r>
              <a:rPr lang="pl-PL" b="1" dirty="0" err="1">
                <a:solidFill>
                  <a:schemeClr val="tx1"/>
                </a:solidFill>
              </a:rPr>
              <a:t>are</a:t>
            </a:r>
            <a:r>
              <a:rPr lang="pl-PL" b="1" dirty="0">
                <a:solidFill>
                  <a:schemeClr val="tx1"/>
                </a:solidFill>
              </a:rPr>
              <a:t> </a:t>
            </a:r>
            <a:r>
              <a:rPr lang="pl-PL" b="1" dirty="0" err="1">
                <a:solidFill>
                  <a:schemeClr val="tx1"/>
                </a:solidFill>
              </a:rPr>
              <a:t>being</a:t>
            </a:r>
            <a:r>
              <a:rPr lang="pl-PL" b="1" dirty="0">
                <a:solidFill>
                  <a:schemeClr val="tx1"/>
                </a:solidFill>
              </a:rPr>
              <a:t> </a:t>
            </a:r>
            <a:r>
              <a:rPr lang="pl-PL" b="1" dirty="0" err="1">
                <a:solidFill>
                  <a:schemeClr val="tx1"/>
                </a:solidFill>
              </a:rPr>
              <a:t>used</a:t>
            </a:r>
            <a:endParaRPr lang="pl-PL" b="1" dirty="0">
              <a:solidFill>
                <a:schemeClr val="tx1"/>
              </a:solidFill>
            </a:endParaRPr>
          </a:p>
          <a:p>
            <a:r>
              <a:rPr lang="pl-PL" b="1" dirty="0" err="1">
                <a:solidFill>
                  <a:schemeClr val="tx1"/>
                </a:solidFill>
              </a:rPr>
              <a:t>Condition</a:t>
            </a:r>
            <a:r>
              <a:rPr lang="pl-PL" b="1" dirty="0">
                <a:solidFill>
                  <a:schemeClr val="tx1"/>
                </a:solidFill>
              </a:rPr>
              <a:t> 2 – </a:t>
            </a:r>
            <a:r>
              <a:rPr lang="pl-PL" b="1" dirty="0" err="1">
                <a:solidFill>
                  <a:schemeClr val="tx1"/>
                </a:solidFill>
              </a:rPr>
              <a:t>shows</a:t>
            </a:r>
            <a:r>
              <a:rPr lang="pl-PL" b="1" dirty="0">
                <a:solidFill>
                  <a:schemeClr val="tx1"/>
                </a:solidFill>
              </a:rPr>
              <a:t> </a:t>
            </a:r>
            <a:r>
              <a:rPr lang="pl-PL" b="1" dirty="0" err="1">
                <a:solidFill>
                  <a:schemeClr val="tx1"/>
                </a:solidFill>
              </a:rPr>
              <a:t>visibility</a:t>
            </a:r>
            <a:r>
              <a:rPr lang="pl-PL" b="1" dirty="0">
                <a:solidFill>
                  <a:schemeClr val="tx1"/>
                </a:solidFill>
              </a:rPr>
              <a:t> of the </a:t>
            </a:r>
            <a:r>
              <a:rPr lang="pl-PL" b="1" dirty="0" err="1">
                <a:solidFill>
                  <a:schemeClr val="tx1"/>
                </a:solidFill>
              </a:rPr>
              <a:t>available</a:t>
            </a:r>
            <a:r>
              <a:rPr lang="pl-PL" b="1" dirty="0">
                <a:solidFill>
                  <a:schemeClr val="tx1"/>
                </a:solidFill>
              </a:rPr>
              <a:t> </a:t>
            </a:r>
            <a:r>
              <a:rPr lang="pl-PL" b="1" dirty="0" err="1">
                <a:solidFill>
                  <a:schemeClr val="tx1"/>
                </a:solidFill>
              </a:rPr>
              <a:t>resources</a:t>
            </a:r>
            <a:r>
              <a:rPr lang="pl-PL" b="1" dirty="0">
                <a:solidFill>
                  <a:schemeClr val="tx1"/>
                </a:solidFill>
              </a:rPr>
              <a:t> </a:t>
            </a:r>
            <a:r>
              <a:rPr lang="pl-PL" b="1" dirty="0" err="1">
                <a:solidFill>
                  <a:schemeClr val="tx1"/>
                </a:solidFill>
              </a:rPr>
              <a:t>within</a:t>
            </a:r>
            <a:r>
              <a:rPr lang="pl-PL" b="1" dirty="0">
                <a:solidFill>
                  <a:schemeClr val="tx1"/>
                </a:solidFill>
              </a:rPr>
              <a:t> the </a:t>
            </a:r>
            <a:r>
              <a:rPr lang="pl-PL" b="1" dirty="0" err="1">
                <a:solidFill>
                  <a:schemeClr val="tx1"/>
                </a:solidFill>
              </a:rPr>
              <a:t>forecasting</a:t>
            </a:r>
            <a:r>
              <a:rPr lang="pl-PL" b="1" dirty="0">
                <a:solidFill>
                  <a:schemeClr val="tx1"/>
                </a:solidFill>
              </a:rPr>
              <a:t> </a:t>
            </a:r>
            <a:r>
              <a:rPr lang="pl-PL" b="1" dirty="0" err="1">
                <a:solidFill>
                  <a:schemeClr val="tx1"/>
                </a:solidFill>
              </a:rPr>
              <a:t>horizon</a:t>
            </a:r>
            <a:r>
              <a:rPr lang="pl-PL" b="1" dirty="0">
                <a:solidFill>
                  <a:schemeClr val="tx1"/>
                </a:solidFill>
              </a:rPr>
              <a:t> of the </a:t>
            </a:r>
            <a:r>
              <a:rPr lang="pl-PL" b="1" dirty="0" err="1">
                <a:solidFill>
                  <a:schemeClr val="tx1"/>
                </a:solidFill>
              </a:rPr>
              <a:t>organisation</a:t>
            </a:r>
            <a:endParaRPr lang="pl-PL" b="1" dirty="0">
              <a:solidFill>
                <a:schemeClr val="tx1"/>
              </a:solidFill>
            </a:endParaRPr>
          </a:p>
          <a:p>
            <a:r>
              <a:rPr lang="pl-PL" b="1" dirty="0" err="1">
                <a:solidFill>
                  <a:schemeClr val="tx1"/>
                </a:solidFill>
              </a:rPr>
              <a:t>Condition</a:t>
            </a:r>
            <a:r>
              <a:rPr lang="pl-PL" b="1" dirty="0">
                <a:solidFill>
                  <a:schemeClr val="tx1"/>
                </a:solidFill>
              </a:rPr>
              <a:t> 3 – </a:t>
            </a:r>
            <a:r>
              <a:rPr lang="pl-PL" b="1" dirty="0" err="1">
                <a:solidFill>
                  <a:schemeClr val="tx1"/>
                </a:solidFill>
              </a:rPr>
              <a:t>commitment</a:t>
            </a:r>
            <a:r>
              <a:rPr lang="pl-PL" b="1" dirty="0">
                <a:solidFill>
                  <a:schemeClr val="tx1"/>
                </a:solidFill>
              </a:rPr>
              <a:t> of the </a:t>
            </a:r>
            <a:r>
              <a:rPr lang="pl-PL" b="1" dirty="0" err="1">
                <a:solidFill>
                  <a:schemeClr val="tx1"/>
                </a:solidFill>
              </a:rPr>
              <a:t>resources</a:t>
            </a:r>
            <a:r>
              <a:rPr lang="pl-PL" b="1" dirty="0">
                <a:solidFill>
                  <a:schemeClr val="tx1"/>
                </a:solidFill>
              </a:rPr>
              <a:t> on the </a:t>
            </a:r>
            <a:r>
              <a:rPr lang="pl-PL" b="1" dirty="0" err="1">
                <a:solidFill>
                  <a:schemeClr val="tx1"/>
                </a:solidFill>
              </a:rPr>
              <a:t>clear</a:t>
            </a:r>
            <a:r>
              <a:rPr lang="pl-PL" b="1" dirty="0">
                <a:solidFill>
                  <a:schemeClr val="tx1"/>
                </a:solidFill>
              </a:rPr>
              <a:t> </a:t>
            </a:r>
            <a:r>
              <a:rPr lang="pl-PL" b="1" dirty="0" err="1">
                <a:solidFill>
                  <a:schemeClr val="tx1"/>
                </a:solidFill>
              </a:rPr>
              <a:t>agreement</a:t>
            </a:r>
            <a:endParaRPr lang="pl-PL" dirty="0">
              <a:solidFill>
                <a:schemeClr val="tx1"/>
              </a:solidFill>
            </a:endParaRPr>
          </a:p>
          <a:p>
            <a:endParaRPr lang="pl-PL" dirty="0">
              <a:solidFill>
                <a:schemeClr val="tx1"/>
              </a:solidFill>
            </a:endParaRPr>
          </a:p>
        </p:txBody>
      </p:sp>
    </p:spTree>
    <p:extLst>
      <p:ext uri="{BB962C8B-B14F-4D97-AF65-F5344CB8AC3E}">
        <p14:creationId xmlns:p14="http://schemas.microsoft.com/office/powerpoint/2010/main" val="1699709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4" name="Google Shape;294;p38"/>
          <p:cNvSpPr txBox="1">
            <a:spLocks noGrp="1"/>
          </p:cNvSpPr>
          <p:nvPr>
            <p:ph type="ctrTitle" idx="2"/>
          </p:nvPr>
        </p:nvSpPr>
        <p:spPr>
          <a:prstGeom prst="rect">
            <a:avLst/>
          </a:prstGeom>
        </p:spPr>
        <p:txBody>
          <a:bodyPr spcFirstLastPara="1" vert="horz" wrap="square" lIns="121900" tIns="121900" rIns="121900" bIns="121900" rtlCol="0" anchor="ctr" anchorCtr="0">
            <a:noAutofit/>
          </a:bodyPr>
          <a:lstStyle/>
          <a:p>
            <a:pPr>
              <a:lnSpc>
                <a:spcPct val="100000"/>
              </a:lnSpc>
            </a:pPr>
            <a:r>
              <a:rPr lang="en" sz="8000" b="1" dirty="0"/>
              <a:t>Implementation Planning Tools </a:t>
            </a:r>
            <a:endParaRPr sz="6400" dirty="0"/>
          </a:p>
        </p:txBody>
      </p:sp>
      <p:sp>
        <p:nvSpPr>
          <p:cNvPr id="295" name="Google Shape;295;p38"/>
          <p:cNvSpPr txBox="1">
            <a:spLocks noGrp="1"/>
          </p:cNvSpPr>
          <p:nvPr>
            <p:ph type="subTitle" idx="1"/>
          </p:nvPr>
        </p:nvSpPr>
        <p:spPr>
          <a:xfrm>
            <a:off x="675002" y="5370974"/>
            <a:ext cx="10289999" cy="1170033"/>
          </a:xfrm>
          <a:prstGeom prst="rect">
            <a:avLst/>
          </a:prstGeom>
        </p:spPr>
        <p:txBody>
          <a:bodyPr spcFirstLastPara="1" vert="horz" wrap="square" lIns="121900" tIns="121900" rIns="121900" bIns="121900" rtlCol="0" anchor="ctr" anchorCtr="0">
            <a:noAutofit/>
          </a:bodyPr>
          <a:lstStyle/>
          <a:p>
            <a:pPr marL="0" indent="0"/>
            <a:r>
              <a:rPr lang="en" dirty="0">
                <a:solidFill>
                  <a:schemeClr val="bg1"/>
                </a:solidFill>
              </a:rPr>
              <a:t>Student Name: Khaled Kbies</a:t>
            </a:r>
          </a:p>
          <a:p>
            <a:pPr marL="0" indent="0"/>
            <a:r>
              <a:rPr lang="en" dirty="0">
                <a:solidFill>
                  <a:schemeClr val="bg1"/>
                </a:solidFill>
              </a:rPr>
              <a:t>Lecturer Name: </a:t>
            </a:r>
            <a:r>
              <a:rPr lang="en-GB" dirty="0">
                <a:solidFill>
                  <a:schemeClr val="bg1"/>
                </a:solidFill>
              </a:rPr>
              <a:t>Gregory Cowan</a:t>
            </a:r>
          </a:p>
          <a:p>
            <a:pPr marL="0" indent="0"/>
            <a:r>
              <a:rPr lang="en-GB" dirty="0">
                <a:solidFill>
                  <a:schemeClr val="bg1"/>
                </a:solidFill>
              </a:rPr>
              <a:t>Module Code: BMSW5104</a:t>
            </a:r>
          </a:p>
          <a:p>
            <a:pPr marL="0" indent="0"/>
            <a:r>
              <a:rPr lang="en-GB" dirty="0">
                <a:solidFill>
                  <a:schemeClr val="bg1"/>
                </a:solidFill>
              </a:rPr>
              <a:t>Module: Managing Projects in the Organisation</a:t>
            </a:r>
            <a:endParaRPr lang="en" dirty="0">
              <a:solidFill>
                <a:schemeClr val="bg1"/>
              </a:solidFill>
            </a:endParaRPr>
          </a:p>
        </p:txBody>
      </p:sp>
      <p:cxnSp>
        <p:nvCxnSpPr>
          <p:cNvPr id="296" name="Google Shape;296;p38"/>
          <p:cNvCxnSpPr/>
          <p:nvPr/>
        </p:nvCxnSpPr>
        <p:spPr>
          <a:xfrm>
            <a:off x="951189" y="5683167"/>
            <a:ext cx="10290000" cy="0"/>
          </a:xfrm>
          <a:prstGeom prst="straightConnector1">
            <a:avLst/>
          </a:prstGeom>
          <a:noFill/>
          <a:ln w="19050" cap="flat" cmpd="sng">
            <a:solidFill>
              <a:schemeClr val="dk1"/>
            </a:solidFill>
            <a:prstDash val="solid"/>
            <a:round/>
            <a:headEnd type="none" w="med" len="med"/>
            <a:tailEnd type="none" w="med" len="med"/>
          </a:ln>
        </p:spPr>
      </p:cxnSp>
      <p:cxnSp>
        <p:nvCxnSpPr>
          <p:cNvPr id="297" name="Google Shape;297;p38"/>
          <p:cNvCxnSpPr/>
          <p:nvPr/>
        </p:nvCxnSpPr>
        <p:spPr>
          <a:xfrm>
            <a:off x="951189" y="1181311"/>
            <a:ext cx="10290000" cy="0"/>
          </a:xfrm>
          <a:prstGeom prst="straightConnector1">
            <a:avLst/>
          </a:prstGeom>
          <a:noFill/>
          <a:ln w="19050" cap="flat" cmpd="sng">
            <a:solidFill>
              <a:schemeClr val="dk1"/>
            </a:solidFill>
            <a:prstDash val="solid"/>
            <a:round/>
            <a:headEnd type="none" w="med" len="med"/>
            <a:tailEnd type="none" w="med" len="med"/>
          </a:ln>
        </p:spPr>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sp>
        <p:nvSpPr>
          <p:cNvPr id="342" name="Google Shape;342;p42"/>
          <p:cNvSpPr txBox="1">
            <a:spLocks noGrp="1"/>
          </p:cNvSpPr>
          <p:nvPr>
            <p:ph type="title"/>
          </p:nvPr>
        </p:nvSpPr>
        <p:spPr>
          <a:xfrm>
            <a:off x="-177666" y="2040304"/>
            <a:ext cx="12547599" cy="1988000"/>
          </a:xfrm>
          <a:prstGeom prst="rect">
            <a:avLst/>
          </a:prstGeom>
        </p:spPr>
        <p:txBody>
          <a:bodyPr spcFirstLastPara="1" vert="horz" wrap="square" lIns="121900" tIns="121900" rIns="121900" bIns="121900" rtlCol="0" anchor="b" anchorCtr="0">
            <a:noAutofit/>
          </a:bodyPr>
          <a:lstStyle/>
          <a:p>
            <a:pPr algn="ctr"/>
            <a:r>
              <a:rPr lang="en" sz="8000" dirty="0"/>
              <a:t>Communication</a:t>
            </a:r>
            <a:endParaRPr sz="11733" dirty="0"/>
          </a:p>
        </p:txBody>
      </p:sp>
      <p:sp>
        <p:nvSpPr>
          <p:cNvPr id="343" name="Google Shape;343;p42"/>
          <p:cNvSpPr txBox="1">
            <a:spLocks noGrp="1"/>
          </p:cNvSpPr>
          <p:nvPr>
            <p:ph type="subTitle" idx="1"/>
          </p:nvPr>
        </p:nvSpPr>
        <p:spPr>
          <a:prstGeom prst="rect">
            <a:avLst/>
          </a:prstGeom>
        </p:spPr>
        <p:txBody>
          <a:bodyPr spcFirstLastPara="1" vert="horz" wrap="square" lIns="121900" tIns="121900" rIns="121900" bIns="121900" rtlCol="0" anchor="t" anchorCtr="0">
            <a:noAutofit/>
          </a:bodyPr>
          <a:lstStyle/>
          <a:p>
            <a:pPr marL="0" indent="0" algn="ctr"/>
            <a:r>
              <a:rPr lang="en" sz="4267" dirty="0">
                <a:latin typeface="Times New Roman" panose="02020603050405020304" pitchFamily="18" charset="0"/>
                <a:cs typeface="Times New Roman" panose="02020603050405020304" pitchFamily="18" charset="0"/>
              </a:rPr>
              <a:t>Stakeholder Communication Plan</a:t>
            </a:r>
            <a:endParaRPr sz="4267" dirty="0">
              <a:latin typeface="Times New Roman" panose="02020603050405020304" pitchFamily="18" charset="0"/>
              <a:cs typeface="Times New Roman" panose="02020603050405020304" pitchFamily="18" charset="0"/>
            </a:endParaRPr>
          </a:p>
        </p:txBody>
      </p:sp>
      <p:cxnSp>
        <p:nvCxnSpPr>
          <p:cNvPr id="346" name="Google Shape;346;p42"/>
          <p:cNvCxnSpPr/>
          <p:nvPr/>
        </p:nvCxnSpPr>
        <p:spPr>
          <a:xfrm>
            <a:off x="951000" y="2229823"/>
            <a:ext cx="10290000" cy="0"/>
          </a:xfrm>
          <a:prstGeom prst="straightConnector1">
            <a:avLst/>
          </a:prstGeom>
          <a:noFill/>
          <a:ln w="19050" cap="flat" cmpd="sng">
            <a:solidFill>
              <a:schemeClr val="dk1"/>
            </a:solidFill>
            <a:prstDash val="solid"/>
            <a:round/>
            <a:headEnd type="none" w="med" len="med"/>
            <a:tailEnd type="none" w="med" len="med"/>
          </a:ln>
        </p:spPr>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49848" y="3112008"/>
            <a:ext cx="10502405" cy="1069683"/>
          </a:xfrm>
        </p:spPr>
        <p:txBody>
          <a:bodyPr/>
          <a:lstStyle/>
          <a:p>
            <a:pPr algn="l"/>
            <a:r>
              <a:rPr lang="en-US" sz="2667" dirty="0">
                <a:latin typeface="Times New Roman" panose="02020603050405020304" pitchFamily="18" charset="0"/>
                <a:cs typeface="Times New Roman" panose="02020603050405020304" pitchFamily="18" charset="0"/>
              </a:rPr>
              <a:t>1. Determine Which Groups Be Impacted By A Project</a:t>
            </a:r>
            <a:br>
              <a:rPr lang="en-US" sz="2667" dirty="0">
                <a:latin typeface="Times New Roman" panose="02020603050405020304" pitchFamily="18" charset="0"/>
                <a:cs typeface="Times New Roman" panose="02020603050405020304" pitchFamily="18" charset="0"/>
              </a:rPr>
            </a:br>
            <a:r>
              <a:rPr lang="en-US" sz="2667" dirty="0">
                <a:latin typeface="Times New Roman" panose="02020603050405020304" pitchFamily="18" charset="0"/>
                <a:cs typeface="Times New Roman" panose="02020603050405020304" pitchFamily="18" charset="0"/>
              </a:rPr>
              <a:t>2. Identify Key Stakeholders In The Impacted Groups</a:t>
            </a:r>
            <a:br>
              <a:rPr lang="en-US" sz="2667" dirty="0">
                <a:latin typeface="Times New Roman" panose="02020603050405020304" pitchFamily="18" charset="0"/>
                <a:cs typeface="Times New Roman" panose="02020603050405020304" pitchFamily="18" charset="0"/>
              </a:rPr>
            </a:br>
            <a:r>
              <a:rPr lang="en-US" sz="2667" dirty="0">
                <a:latin typeface="Times New Roman" panose="02020603050405020304" pitchFamily="18" charset="0"/>
                <a:cs typeface="Times New Roman" panose="02020603050405020304" pitchFamily="18" charset="0"/>
              </a:rPr>
              <a:t>3. Determine The Types Of Communications Needed</a:t>
            </a:r>
            <a:br>
              <a:rPr lang="en-US" sz="2667" dirty="0">
                <a:latin typeface="Times New Roman" panose="02020603050405020304" pitchFamily="18" charset="0"/>
                <a:cs typeface="Times New Roman" panose="02020603050405020304" pitchFamily="18" charset="0"/>
              </a:rPr>
            </a:br>
            <a:r>
              <a:rPr lang="en-US" sz="2667" dirty="0">
                <a:latin typeface="Times New Roman" panose="02020603050405020304" pitchFamily="18" charset="0"/>
                <a:cs typeface="Times New Roman" panose="02020603050405020304" pitchFamily="18" charset="0"/>
              </a:rPr>
              <a:t>4. Develop Your Key Project Messaging</a:t>
            </a:r>
            <a:br>
              <a:rPr lang="en-US" sz="2667" dirty="0">
                <a:latin typeface="Times New Roman" panose="02020603050405020304" pitchFamily="18" charset="0"/>
                <a:cs typeface="Times New Roman" panose="02020603050405020304" pitchFamily="18" charset="0"/>
              </a:rPr>
            </a:br>
            <a:r>
              <a:rPr lang="en-US" sz="2667" dirty="0">
                <a:latin typeface="Times New Roman" panose="02020603050405020304" pitchFamily="18" charset="0"/>
                <a:cs typeface="Times New Roman" panose="02020603050405020304" pitchFamily="18" charset="0"/>
              </a:rPr>
              <a:t>5. Create Your Stakeholder And Communication Plan Schedule </a:t>
            </a:r>
            <a:br>
              <a:rPr lang="en-US" sz="2667" dirty="0">
                <a:latin typeface="Times New Roman" panose="02020603050405020304" pitchFamily="18" charset="0"/>
                <a:cs typeface="Times New Roman" panose="02020603050405020304" pitchFamily="18" charset="0"/>
              </a:rPr>
            </a:br>
            <a:r>
              <a:rPr lang="en-US" sz="2667" dirty="0">
                <a:latin typeface="Times New Roman" panose="02020603050405020304" pitchFamily="18" charset="0"/>
                <a:cs typeface="Times New Roman" panose="02020603050405020304" pitchFamily="18" charset="0"/>
              </a:rPr>
              <a:t>6. Have Communications Drafted And Reviewed</a:t>
            </a:r>
            <a:br>
              <a:rPr lang="en-US" sz="2667" dirty="0">
                <a:latin typeface="Times New Roman" panose="02020603050405020304" pitchFamily="18" charset="0"/>
                <a:cs typeface="Times New Roman" panose="02020603050405020304" pitchFamily="18" charset="0"/>
              </a:rPr>
            </a:br>
            <a:r>
              <a:rPr lang="en-US" sz="2667" dirty="0">
                <a:latin typeface="Times New Roman" panose="02020603050405020304" pitchFamily="18" charset="0"/>
                <a:cs typeface="Times New Roman" panose="02020603050405020304" pitchFamily="18" charset="0"/>
              </a:rPr>
              <a:t>7. Deploy Your Communication And Stakeholder Engagement Strategy</a:t>
            </a:r>
            <a:endParaRPr lang="en-PH" sz="2667" dirty="0">
              <a:latin typeface="Times New Roman" panose="02020603050405020304" pitchFamily="18" charset="0"/>
              <a:cs typeface="Times New Roman" panose="02020603050405020304" pitchFamily="18" charset="0"/>
            </a:endParaRPr>
          </a:p>
        </p:txBody>
      </p:sp>
      <p:sp>
        <p:nvSpPr>
          <p:cNvPr id="6" name="Rectangle 5"/>
          <p:cNvSpPr/>
          <p:nvPr/>
        </p:nvSpPr>
        <p:spPr>
          <a:xfrm>
            <a:off x="2838730" y="331206"/>
            <a:ext cx="5724644" cy="584775"/>
          </a:xfrm>
          <a:prstGeom prst="rect">
            <a:avLst/>
          </a:prstGeom>
        </p:spPr>
        <p:txBody>
          <a:bodyPr wrap="none">
            <a:spAutoFit/>
          </a:bodyPr>
          <a:lstStyle/>
          <a:p>
            <a:pPr lvl="0" algn="ctr"/>
            <a:r>
              <a:rPr lang="en-PH" sz="3200" dirty="0">
                <a:latin typeface="Times New Roman" panose="02020603050405020304" pitchFamily="18" charset="0"/>
                <a:cs typeface="Times New Roman" panose="02020603050405020304" pitchFamily="18" charset="0"/>
              </a:rPr>
              <a:t>Stakeholder Communication Plan</a:t>
            </a:r>
          </a:p>
        </p:txBody>
      </p:sp>
    </p:spTree>
    <p:extLst>
      <p:ext uri="{BB962C8B-B14F-4D97-AF65-F5344CB8AC3E}">
        <p14:creationId xmlns:p14="http://schemas.microsoft.com/office/powerpoint/2010/main" val="311363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70861" y="279044"/>
            <a:ext cx="12620977" cy="1988000"/>
          </a:xfrm>
        </p:spPr>
        <p:txBody>
          <a:bodyPr/>
          <a:lstStyle/>
          <a:p>
            <a:r>
              <a:rPr lang="en-US" dirty="0"/>
              <a:t>Governance</a:t>
            </a:r>
            <a:endParaRPr lang="en-PH" dirty="0"/>
          </a:p>
        </p:txBody>
      </p:sp>
      <p:sp>
        <p:nvSpPr>
          <p:cNvPr id="5" name="Subtitle 4"/>
          <p:cNvSpPr>
            <a:spLocks noGrp="1"/>
          </p:cNvSpPr>
          <p:nvPr>
            <p:ph type="subTitle" idx="1"/>
          </p:nvPr>
        </p:nvSpPr>
        <p:spPr>
          <a:xfrm>
            <a:off x="2492692" y="2563400"/>
            <a:ext cx="5500000" cy="865600"/>
          </a:xfrm>
        </p:spPr>
        <p:txBody>
          <a:bodyPr/>
          <a:lstStyle/>
          <a:p>
            <a:r>
              <a:rPr lang="en-US" sz="4267" dirty="0">
                <a:latin typeface="Times New Roman" panose="02020603050405020304" pitchFamily="18" charset="0"/>
                <a:cs typeface="Times New Roman" panose="02020603050405020304" pitchFamily="18" charset="0"/>
              </a:rPr>
              <a:t>Terms of Reference</a:t>
            </a:r>
            <a:endParaRPr lang="en-PH" sz="4267"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80507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41"/>
          <p:cNvSpPr txBox="1">
            <a:spLocks noGrp="1"/>
          </p:cNvSpPr>
          <p:nvPr>
            <p:ph type="title"/>
          </p:nvPr>
        </p:nvSpPr>
        <p:spPr>
          <a:xfrm>
            <a:off x="885351" y="1262991"/>
            <a:ext cx="10972800" cy="990000"/>
          </a:xfrm>
          <a:prstGeom prst="rect">
            <a:avLst/>
          </a:prstGeom>
        </p:spPr>
        <p:txBody>
          <a:bodyPr spcFirstLastPara="1" vert="horz" wrap="square" lIns="121900" tIns="121900" rIns="121900" bIns="121900" rtlCol="0" anchor="b" anchorCtr="0">
            <a:noAutofit/>
          </a:bodyPr>
          <a:lstStyle/>
          <a:p>
            <a:pPr algn="l"/>
            <a:r>
              <a:rPr lang="en-US" sz="3200" dirty="0"/>
              <a:t> A strong Terms of Reference contains the following information:</a:t>
            </a:r>
          </a:p>
        </p:txBody>
      </p:sp>
      <p:sp>
        <p:nvSpPr>
          <p:cNvPr id="334" name="Google Shape;334;p41"/>
          <p:cNvSpPr txBox="1">
            <a:spLocks noGrp="1"/>
          </p:cNvSpPr>
          <p:nvPr>
            <p:ph type="subTitle" idx="1"/>
          </p:nvPr>
        </p:nvSpPr>
        <p:spPr>
          <a:xfrm>
            <a:off x="1490333" y="2334669"/>
            <a:ext cx="9113871" cy="1505600"/>
          </a:xfrm>
          <a:prstGeom prst="rect">
            <a:avLst/>
          </a:prstGeom>
        </p:spPr>
        <p:txBody>
          <a:bodyPr spcFirstLastPara="1" vert="horz" wrap="square" lIns="121900" tIns="121900" rIns="121900" bIns="121900" rtlCol="0" anchor="t" anchorCtr="0">
            <a:noAutofit/>
          </a:bodyPr>
          <a:lstStyle/>
          <a:p>
            <a:pPr marL="643451" indent="-457189" algn="l">
              <a:buFont typeface="+mj-lt"/>
              <a:buAutoNum type="arabicPeriod"/>
            </a:pPr>
            <a:r>
              <a:rPr lang="en-US" sz="3200" dirty="0">
                <a:latin typeface="Times New Roman" panose="02020603050405020304" pitchFamily="18" charset="0"/>
                <a:cs typeface="Times New Roman" panose="02020603050405020304" pitchFamily="18" charset="0"/>
              </a:rPr>
              <a:t>Scope of Work</a:t>
            </a:r>
          </a:p>
          <a:p>
            <a:pPr marL="643451" indent="-457189" algn="l">
              <a:buFont typeface="+mj-lt"/>
              <a:buAutoNum type="arabicPeriod"/>
            </a:pPr>
            <a:r>
              <a:rPr lang="en-US" sz="3200" dirty="0">
                <a:latin typeface="Times New Roman" panose="02020603050405020304" pitchFamily="18" charset="0"/>
                <a:cs typeface="Times New Roman" panose="02020603050405020304" pitchFamily="18" charset="0"/>
              </a:rPr>
              <a:t>Schedule</a:t>
            </a:r>
          </a:p>
          <a:p>
            <a:pPr marL="643451" indent="-457189" algn="l">
              <a:buFont typeface="+mj-lt"/>
              <a:buAutoNum type="arabicPeriod"/>
            </a:pPr>
            <a:r>
              <a:rPr lang="en-US" sz="3200" dirty="0">
                <a:latin typeface="Times New Roman" panose="02020603050405020304" pitchFamily="18" charset="0"/>
                <a:cs typeface="Times New Roman" panose="02020603050405020304" pitchFamily="18" charset="0"/>
              </a:rPr>
              <a:t>Coordination requirements</a:t>
            </a:r>
          </a:p>
          <a:p>
            <a:pPr marL="643451" indent="-457189" algn="l">
              <a:buFont typeface="+mj-lt"/>
              <a:buAutoNum type="arabicPeriod"/>
            </a:pPr>
            <a:r>
              <a:rPr lang="en-US" sz="3200" dirty="0">
                <a:latin typeface="Times New Roman" panose="02020603050405020304" pitchFamily="18" charset="0"/>
                <a:cs typeface="Times New Roman" panose="02020603050405020304" pitchFamily="18" charset="0"/>
              </a:rPr>
              <a:t>Laws, regulations, and standards</a:t>
            </a:r>
          </a:p>
          <a:p>
            <a:pPr marL="643451" indent="-457189" algn="l">
              <a:buFont typeface="+mj-lt"/>
              <a:buAutoNum type="arabicPeriod"/>
            </a:pPr>
            <a:r>
              <a:rPr lang="en-US" sz="3200" dirty="0">
                <a:latin typeface="Times New Roman" panose="02020603050405020304" pitchFamily="18" charset="0"/>
                <a:cs typeface="Times New Roman" panose="02020603050405020304" pitchFamily="18" charset="0"/>
              </a:rPr>
              <a:t>Resources provided</a:t>
            </a:r>
          </a:p>
        </p:txBody>
      </p:sp>
      <p:cxnSp>
        <p:nvCxnSpPr>
          <p:cNvPr id="337" name="Google Shape;337;p41"/>
          <p:cNvCxnSpPr/>
          <p:nvPr/>
        </p:nvCxnSpPr>
        <p:spPr>
          <a:xfrm>
            <a:off x="951189" y="1181311"/>
            <a:ext cx="10290000" cy="0"/>
          </a:xfrm>
          <a:prstGeom prst="straightConnector1">
            <a:avLst/>
          </a:prstGeom>
          <a:noFill/>
          <a:ln w="19050" cap="flat" cmpd="sng">
            <a:solidFill>
              <a:schemeClr val="dk1"/>
            </a:solidFill>
            <a:prstDash val="solid"/>
            <a:round/>
            <a:headEnd type="none" w="med" len="med"/>
            <a:tailEnd type="none" w="med" len="med"/>
          </a:ln>
        </p:spPr>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828107" y="2544200"/>
            <a:ext cx="4869200" cy="452000"/>
          </a:xfrm>
        </p:spPr>
        <p:txBody>
          <a:bodyPr/>
          <a:lstStyle/>
          <a:p>
            <a:r>
              <a:rPr lang="en-US" dirty="0"/>
              <a:t>Risk</a:t>
            </a:r>
            <a:endParaRPr lang="en-PH" dirty="0"/>
          </a:p>
        </p:txBody>
      </p:sp>
      <p:sp>
        <p:nvSpPr>
          <p:cNvPr id="5" name="Subtitle 4"/>
          <p:cNvSpPr>
            <a:spLocks noGrp="1"/>
          </p:cNvSpPr>
          <p:nvPr>
            <p:ph type="subTitle" idx="1"/>
          </p:nvPr>
        </p:nvSpPr>
        <p:spPr>
          <a:xfrm>
            <a:off x="1419531" y="2996200"/>
            <a:ext cx="5500000" cy="865600"/>
          </a:xfrm>
        </p:spPr>
        <p:txBody>
          <a:bodyPr/>
          <a:lstStyle/>
          <a:p>
            <a:r>
              <a:rPr lang="en-US" sz="4267" dirty="0">
                <a:latin typeface="Times New Roman" panose="02020603050405020304" pitchFamily="18" charset="0"/>
                <a:cs typeface="Times New Roman" panose="02020603050405020304" pitchFamily="18" charset="0"/>
              </a:rPr>
              <a:t>Risk Register</a:t>
            </a:r>
            <a:endParaRPr lang="en-PH" sz="4267"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39290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853547" y="3194756"/>
            <a:ext cx="5500000" cy="865600"/>
          </a:xfrm>
        </p:spPr>
        <p:txBody>
          <a:bodyPr/>
          <a:lstStyle/>
          <a:p>
            <a:pPr marL="795847" indent="-609585" algn="l">
              <a:buFont typeface="+mj-lt"/>
              <a:buAutoNum type="arabicPeriod"/>
            </a:pPr>
            <a:r>
              <a:rPr lang="en-US" sz="3733" dirty="0">
                <a:latin typeface="Times New Roman" panose="02020603050405020304" pitchFamily="18" charset="0"/>
                <a:cs typeface="Times New Roman" panose="02020603050405020304" pitchFamily="18" charset="0"/>
              </a:rPr>
              <a:t>Risks Identification.</a:t>
            </a:r>
          </a:p>
          <a:p>
            <a:pPr marL="795847" indent="-609585" algn="l">
              <a:buFont typeface="+mj-lt"/>
              <a:buAutoNum type="arabicPeriod"/>
            </a:pPr>
            <a:r>
              <a:rPr lang="en-US" sz="3733" dirty="0">
                <a:latin typeface="Times New Roman" panose="02020603050405020304" pitchFamily="18" charset="0"/>
                <a:cs typeface="Times New Roman" panose="02020603050405020304" pitchFamily="18" charset="0"/>
              </a:rPr>
              <a:t>Risk Description.  </a:t>
            </a:r>
          </a:p>
          <a:p>
            <a:pPr marL="795847" indent="-609585" algn="l">
              <a:buFont typeface="+mj-lt"/>
              <a:buAutoNum type="arabicPeriod"/>
            </a:pPr>
            <a:r>
              <a:rPr lang="en-US" sz="3733" dirty="0">
                <a:latin typeface="Times New Roman" panose="02020603050405020304" pitchFamily="18" charset="0"/>
                <a:cs typeface="Times New Roman" panose="02020603050405020304" pitchFamily="18" charset="0"/>
              </a:rPr>
              <a:t>Risk Category. </a:t>
            </a:r>
          </a:p>
          <a:p>
            <a:pPr marL="795847" indent="-609585" algn="l">
              <a:buFont typeface="+mj-lt"/>
              <a:buAutoNum type="arabicPeriod"/>
            </a:pPr>
            <a:r>
              <a:rPr lang="en-US" sz="3733" dirty="0">
                <a:latin typeface="Times New Roman" panose="02020603050405020304" pitchFamily="18" charset="0"/>
                <a:cs typeface="Times New Roman" panose="02020603050405020304" pitchFamily="18" charset="0"/>
              </a:rPr>
              <a:t>Risk Probability. </a:t>
            </a:r>
          </a:p>
          <a:p>
            <a:pPr marL="795847" indent="-609585" algn="l">
              <a:buFont typeface="+mj-lt"/>
              <a:buAutoNum type="arabicPeriod"/>
            </a:pPr>
            <a:r>
              <a:rPr lang="en-US" sz="3733" dirty="0">
                <a:latin typeface="Times New Roman" panose="02020603050405020304" pitchFamily="18" charset="0"/>
                <a:cs typeface="Times New Roman" panose="02020603050405020304" pitchFamily="18" charset="0"/>
              </a:rPr>
              <a:t>Risk assessment. </a:t>
            </a:r>
          </a:p>
          <a:p>
            <a:pPr marL="795847" indent="-609585" algn="l">
              <a:buFont typeface="+mj-lt"/>
              <a:buAutoNum type="arabicPeriod"/>
            </a:pPr>
            <a:r>
              <a:rPr lang="en-US" sz="3733" dirty="0">
                <a:latin typeface="Times New Roman" panose="02020603050405020304" pitchFamily="18" charset="0"/>
                <a:cs typeface="Times New Roman" panose="02020603050405020304" pitchFamily="18" charset="0"/>
              </a:rPr>
              <a:t>Risk Mitigation. </a:t>
            </a:r>
          </a:p>
          <a:p>
            <a:pPr marL="795847" indent="-609585" algn="l">
              <a:buFont typeface="+mj-lt"/>
              <a:buAutoNum type="arabicPeriod"/>
            </a:pPr>
            <a:r>
              <a:rPr lang="en-US" sz="3733" dirty="0">
                <a:latin typeface="Times New Roman" panose="02020603050405020304" pitchFamily="18" charset="0"/>
                <a:cs typeface="Times New Roman" panose="02020603050405020304" pitchFamily="18" charset="0"/>
              </a:rPr>
              <a:t>Risk Priority </a:t>
            </a:r>
          </a:p>
          <a:p>
            <a:pPr marL="795847" indent="-609585" algn="l">
              <a:buFont typeface="+mj-lt"/>
              <a:buAutoNum type="arabicPeriod"/>
            </a:pPr>
            <a:r>
              <a:rPr lang="en-US" sz="3733" dirty="0">
                <a:latin typeface="Times New Roman" panose="02020603050405020304" pitchFamily="18" charset="0"/>
                <a:cs typeface="Times New Roman" panose="02020603050405020304" pitchFamily="18" charset="0"/>
              </a:rPr>
              <a:t>Risk owner. </a:t>
            </a:r>
          </a:p>
          <a:p>
            <a:pPr marL="795847" indent="-609585" algn="l">
              <a:buFont typeface="+mj-lt"/>
              <a:buAutoNum type="arabicPeriod"/>
            </a:pPr>
            <a:r>
              <a:rPr lang="en-US" sz="3733" dirty="0">
                <a:latin typeface="Times New Roman" panose="02020603050405020304" pitchFamily="18" charset="0"/>
                <a:cs typeface="Times New Roman" panose="02020603050405020304" pitchFamily="18" charset="0"/>
              </a:rPr>
              <a:t>Risk Status </a:t>
            </a:r>
            <a:endParaRPr lang="en-PH" sz="3733" dirty="0">
              <a:latin typeface="Times New Roman" panose="02020603050405020304" pitchFamily="18" charset="0"/>
              <a:cs typeface="Times New Roman" panose="02020603050405020304" pitchFamily="18" charset="0"/>
            </a:endParaRPr>
          </a:p>
        </p:txBody>
      </p:sp>
      <p:pic>
        <p:nvPicPr>
          <p:cNvPr id="1026" name="Picture 2" descr="Businessman holding a tablet touch screen analyzing risk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41158" y="428979"/>
            <a:ext cx="5595053" cy="5531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37761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E3F4E1-B084-4FFF-9627-13782BE0B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FC53B-4C0E-4042-C38C-6A8FEEE0101D}"/>
              </a:ext>
            </a:extLst>
          </p:cNvPr>
          <p:cNvSpPr>
            <a:spLocks noGrp="1"/>
          </p:cNvSpPr>
          <p:nvPr>
            <p:ph type="title"/>
          </p:nvPr>
        </p:nvSpPr>
        <p:spPr>
          <a:xfrm>
            <a:off x="643855" y="1447800"/>
            <a:ext cx="3108626" cy="4572000"/>
          </a:xfrm>
        </p:spPr>
        <p:txBody>
          <a:bodyPr anchor="ctr">
            <a:normAutofit/>
          </a:bodyPr>
          <a:lstStyle/>
          <a:p>
            <a:r>
              <a:rPr lang="en-US" sz="3200" dirty="0">
                <a:solidFill>
                  <a:srgbClr val="EBEBEB"/>
                </a:solidFill>
              </a:rPr>
              <a:t>References </a:t>
            </a:r>
            <a:br>
              <a:rPr lang="en-US" sz="3200" dirty="0">
                <a:solidFill>
                  <a:srgbClr val="EBEBEB"/>
                </a:solidFill>
              </a:rPr>
            </a:br>
            <a:br>
              <a:rPr lang="en-US" sz="3200" dirty="0">
                <a:solidFill>
                  <a:srgbClr val="EBEBEB"/>
                </a:solidFill>
              </a:rPr>
            </a:br>
            <a:r>
              <a:rPr lang="en-US" sz="2800" dirty="0">
                <a:solidFill>
                  <a:srgbClr val="EBEBEB"/>
                </a:solidFill>
              </a:rPr>
              <a:t>Alexandra Elena Mintoiu</a:t>
            </a:r>
          </a:p>
        </p:txBody>
      </p:sp>
      <p:sp>
        <p:nvSpPr>
          <p:cNvPr id="11" name="Freeform: Shape 10">
            <a:extLst>
              <a:ext uri="{FF2B5EF4-FFF2-40B4-BE49-F238E27FC236}">
                <a16:creationId xmlns:a16="http://schemas.microsoft.com/office/drawing/2014/main" id="{1F8051AB-C2F8-461F-812A-3E588621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481E0C28-CB2F-425F-98C5-AF23B9B70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2DB2879C-F0B1-4195-A323-E97B6065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4ADA9C9-1C14-AA46-CF14-038B20CD7125}"/>
              </a:ext>
            </a:extLst>
          </p:cNvPr>
          <p:cNvGraphicFramePr>
            <a:graphicFrameLocks noGrp="1"/>
          </p:cNvGraphicFramePr>
          <p:nvPr>
            <p:ph idx="1"/>
            <p:extLst>
              <p:ext uri="{D42A27DB-BD31-4B8C-83A1-F6EECF244321}">
                <p14:modId xmlns:p14="http://schemas.microsoft.com/office/powerpoint/2010/main" val="2263294294"/>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9555752"/>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ACA27-9B73-D501-058B-BD06A857CAF6}"/>
              </a:ext>
            </a:extLst>
          </p:cNvPr>
          <p:cNvSpPr>
            <a:spLocks noGrp="1"/>
          </p:cNvSpPr>
          <p:nvPr>
            <p:ph type="title"/>
          </p:nvPr>
        </p:nvSpPr>
        <p:spPr>
          <a:xfrm>
            <a:off x="653143" y="1645920"/>
            <a:ext cx="3522879" cy="4470821"/>
          </a:xfrm>
        </p:spPr>
        <p:txBody>
          <a:bodyPr>
            <a:normAutofit/>
          </a:bodyPr>
          <a:lstStyle/>
          <a:p>
            <a:pPr algn="r"/>
            <a:r>
              <a:rPr lang="en-GB" dirty="0">
                <a:solidFill>
                  <a:srgbClr val="FFFFFF"/>
                </a:solidFill>
              </a:rPr>
              <a:t>                        </a:t>
            </a:r>
            <a:br>
              <a:rPr lang="en-GB" dirty="0">
                <a:solidFill>
                  <a:srgbClr val="FFFFFF"/>
                </a:solidFill>
              </a:rPr>
            </a:br>
            <a:r>
              <a:rPr lang="en-GB" dirty="0">
                <a:solidFill>
                  <a:srgbClr val="FFFFFF"/>
                </a:solidFill>
              </a:rPr>
              <a:t>Reference</a:t>
            </a:r>
            <a:br>
              <a:rPr lang="en-GB" dirty="0">
                <a:solidFill>
                  <a:srgbClr val="FFFFFF"/>
                </a:solidFill>
              </a:rPr>
            </a:br>
            <a:r>
              <a:rPr lang="en-GB" dirty="0">
                <a:solidFill>
                  <a:srgbClr val="FFFFFF"/>
                </a:solidFill>
              </a:rPr>
              <a:t> </a:t>
            </a:r>
            <a:r>
              <a:rPr lang="en-GB" sz="3200" dirty="0">
                <a:solidFill>
                  <a:srgbClr val="FFFFFF"/>
                </a:solidFill>
              </a:rPr>
              <a:t>Roxana – Ioana  </a:t>
            </a:r>
            <a:r>
              <a:rPr lang="en-GB" sz="3200" dirty="0" err="1">
                <a:solidFill>
                  <a:srgbClr val="FFFFFF"/>
                </a:solidFill>
              </a:rPr>
              <a:t>Ciubotariu</a:t>
            </a:r>
            <a:endParaRPr lang="en-GB" sz="3200" dirty="0">
              <a:solidFill>
                <a:srgbClr val="FFFFFF"/>
              </a:solidFill>
            </a:endParaRPr>
          </a:p>
        </p:txBody>
      </p:sp>
      <p:sp>
        <p:nvSpPr>
          <p:cNvPr id="19" name="Content Placeholder 2">
            <a:extLst>
              <a:ext uri="{FF2B5EF4-FFF2-40B4-BE49-F238E27FC236}">
                <a16:creationId xmlns:a16="http://schemas.microsoft.com/office/drawing/2014/main" id="{23EC8CC9-9BC3-141B-C35D-74B08322D5EC}"/>
              </a:ext>
            </a:extLst>
          </p:cNvPr>
          <p:cNvSpPr>
            <a:spLocks noGrp="1"/>
          </p:cNvSpPr>
          <p:nvPr>
            <p:ph idx="1"/>
          </p:nvPr>
        </p:nvSpPr>
        <p:spPr>
          <a:xfrm>
            <a:off x="5204109" y="1645920"/>
            <a:ext cx="5919503" cy="4470821"/>
          </a:xfrm>
        </p:spPr>
        <p:txBody>
          <a:bodyPr>
            <a:normAutofit/>
          </a:bodyPr>
          <a:lstStyle/>
          <a:p>
            <a:pPr>
              <a:lnSpc>
                <a:spcPct val="90000"/>
              </a:lnSpc>
              <a:buFont typeface="Wingdings" panose="05000000000000000000" pitchFamily="2" charset="2"/>
              <a:buChar char="v"/>
            </a:pPr>
            <a:r>
              <a:rPr lang="en-GB" sz="1400"/>
              <a:t>Dickerson,S.(2022,April12).Project Time Management: </a:t>
            </a:r>
            <a:r>
              <a:rPr lang="en-GB" sz="1400" err="1"/>
              <a:t>Strategies,Tips&amp;tool.ProjectManager.Retrieved</a:t>
            </a:r>
            <a:r>
              <a:rPr lang="en-GB" sz="1400"/>
              <a:t> April4,2023,from </a:t>
            </a:r>
            <a:r>
              <a:rPr lang="en-GB" sz="1400">
                <a:hlinkClick r:id="rId2"/>
              </a:rPr>
              <a:t>https://www.projectmanager.com/bloh/project-strate</a:t>
            </a:r>
            <a:endParaRPr lang="en-GB" sz="1400"/>
          </a:p>
          <a:p>
            <a:pPr marL="0" indent="0">
              <a:lnSpc>
                <a:spcPct val="90000"/>
              </a:lnSpc>
              <a:buNone/>
            </a:pPr>
            <a:endParaRPr lang="en-GB" sz="1400"/>
          </a:p>
          <a:p>
            <a:pPr>
              <a:lnSpc>
                <a:spcPct val="90000"/>
              </a:lnSpc>
              <a:buFont typeface="Wingdings" panose="05000000000000000000" pitchFamily="2" charset="2"/>
              <a:buChar char="v"/>
            </a:pPr>
            <a:r>
              <a:rPr lang="en-GB" sz="1400" err="1"/>
              <a:t>Berkun,S</a:t>
            </a:r>
            <a:r>
              <a:rPr lang="en-GB" sz="1400"/>
              <a:t>.,&amp; s. (2008). Making Things </a:t>
            </a:r>
            <a:r>
              <a:rPr lang="en-GB" sz="1400" err="1"/>
              <a:t>Happen:Mastering</a:t>
            </a:r>
            <a:r>
              <a:rPr lang="en-GB" sz="1400"/>
              <a:t> project management.April4,2023,from </a:t>
            </a:r>
            <a:r>
              <a:rPr lang="en-GB" sz="1400">
                <a:hlinkClick r:id="rId3"/>
              </a:rPr>
              <a:t>https://www.amazon.com/Making-Things-happen -mastering-management/dp/0596517718</a:t>
            </a:r>
            <a:endParaRPr lang="en-GB" sz="1400"/>
          </a:p>
          <a:p>
            <a:pPr marL="0" indent="0">
              <a:lnSpc>
                <a:spcPct val="90000"/>
              </a:lnSpc>
              <a:buNone/>
            </a:pPr>
            <a:endParaRPr lang="en-GB" sz="1400"/>
          </a:p>
          <a:p>
            <a:pPr>
              <a:lnSpc>
                <a:spcPct val="90000"/>
              </a:lnSpc>
              <a:buFont typeface="Wingdings" panose="05000000000000000000" pitchFamily="2" charset="2"/>
              <a:buChar char="v"/>
            </a:pPr>
            <a:r>
              <a:rPr lang="en-GB" sz="1400" err="1"/>
              <a:t>Carroll,A.M</a:t>
            </a:r>
            <a:r>
              <a:rPr lang="en-GB" sz="1400"/>
              <a:t>.(2023,January29).Project Management </a:t>
            </a:r>
            <a:r>
              <a:rPr lang="en-GB" sz="1400" err="1"/>
              <a:t>Bugeting&amp;cost</a:t>
            </a:r>
            <a:r>
              <a:rPr lang="en-GB" sz="1400"/>
              <a:t> Control Tips for 2023.project April4,2023, form </a:t>
            </a:r>
            <a:r>
              <a:rPr lang="en-GB" sz="1400">
                <a:hlinkClick r:id="rId4"/>
              </a:rPr>
              <a:t>https://project-management.com/project-management-budgeting -tips/</a:t>
            </a:r>
            <a:endParaRPr lang="en-GB" sz="1400"/>
          </a:p>
          <a:p>
            <a:pPr marL="0" indent="0">
              <a:lnSpc>
                <a:spcPct val="90000"/>
              </a:lnSpc>
              <a:buNone/>
            </a:pPr>
            <a:endParaRPr lang="en-GB" sz="1400"/>
          </a:p>
          <a:p>
            <a:pPr>
              <a:lnSpc>
                <a:spcPct val="90000"/>
              </a:lnSpc>
              <a:buFont typeface="Wingdings" panose="05000000000000000000" pitchFamily="2" charset="2"/>
              <a:buChar char="v"/>
            </a:pPr>
            <a:r>
              <a:rPr lang="en-GB" sz="1400" err="1"/>
              <a:t>Mantec</a:t>
            </a:r>
            <a:r>
              <a:rPr lang="en-GB" sz="1400"/>
              <a:t>.(2022,April 12).</a:t>
            </a:r>
            <a:r>
              <a:rPr lang="en-GB" sz="1400" err="1"/>
              <a:t>Bugeting</a:t>
            </a:r>
            <a:r>
              <a:rPr lang="en-GB" sz="1400"/>
              <a:t> tips for a manufacturing </a:t>
            </a:r>
            <a:r>
              <a:rPr lang="en-GB" sz="1400" err="1"/>
              <a:t>company.Mantec.April</a:t>
            </a:r>
            <a:r>
              <a:rPr lang="en-GB" sz="1400"/>
              <a:t> 4, 2023, from </a:t>
            </a:r>
            <a:r>
              <a:rPr lang="en-GB" sz="1400">
                <a:hlinkClick r:id="rId5"/>
              </a:rPr>
              <a:t>https://mantec.org/how-to-budget-for-your-manufacturing-company</a:t>
            </a:r>
            <a:endParaRPr lang="en-GB" sz="1400"/>
          </a:p>
          <a:p>
            <a:pPr marL="0" indent="0">
              <a:lnSpc>
                <a:spcPct val="90000"/>
              </a:lnSpc>
              <a:buNone/>
            </a:pPr>
            <a:endParaRPr lang="en-GB" sz="1400"/>
          </a:p>
          <a:p>
            <a:pPr>
              <a:lnSpc>
                <a:spcPct val="90000"/>
              </a:lnSpc>
              <a:buFont typeface="Wingdings" panose="05000000000000000000" pitchFamily="2" charset="2"/>
              <a:buChar char="v"/>
            </a:pPr>
            <a:endParaRPr lang="en-GB" sz="1400"/>
          </a:p>
        </p:txBody>
      </p:sp>
    </p:spTree>
    <p:extLst>
      <p:ext uri="{BB962C8B-B14F-4D97-AF65-F5344CB8AC3E}">
        <p14:creationId xmlns:p14="http://schemas.microsoft.com/office/powerpoint/2010/main" val="3549119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FB277550-4490-252C-8C0A-8D91873DE908}"/>
              </a:ext>
            </a:extLst>
          </p:cNvPr>
          <p:cNvSpPr>
            <a:spLocks noGrp="1"/>
          </p:cNvSpPr>
          <p:nvPr>
            <p:ph type="title"/>
          </p:nvPr>
        </p:nvSpPr>
        <p:spPr>
          <a:xfrm>
            <a:off x="1154953" y="1318333"/>
            <a:ext cx="8534400" cy="1507067"/>
          </a:xfrm>
        </p:spPr>
        <p:txBody>
          <a:bodyPr/>
          <a:lstStyle/>
          <a:p>
            <a:r>
              <a:rPr lang="pl-PL" dirty="0">
                <a:solidFill>
                  <a:schemeClr val="tx1"/>
                </a:solidFill>
              </a:rPr>
              <a:t>References</a:t>
            </a:r>
            <a:r>
              <a:rPr lang="en-GB" dirty="0">
                <a:solidFill>
                  <a:schemeClr val="tx1"/>
                </a:solidFill>
              </a:rPr>
              <a:t> </a:t>
            </a:r>
            <a:r>
              <a:rPr lang="en-GB" sz="3600" dirty="0">
                <a:solidFill>
                  <a:schemeClr val="tx1"/>
                </a:solidFill>
              </a:rPr>
              <a:t>( Magdalena Konopka)</a:t>
            </a:r>
            <a:endParaRPr lang="pl-PL" sz="3600" dirty="0">
              <a:solidFill>
                <a:schemeClr val="tx1"/>
              </a:solidFill>
            </a:endParaRPr>
          </a:p>
        </p:txBody>
      </p:sp>
      <p:sp>
        <p:nvSpPr>
          <p:cNvPr id="3" name="Symbol zastępczy zawartości 2">
            <a:extLst>
              <a:ext uri="{FF2B5EF4-FFF2-40B4-BE49-F238E27FC236}">
                <a16:creationId xmlns:a16="http://schemas.microsoft.com/office/drawing/2014/main" id="{2A2B678D-59AF-4A1D-FDA4-C1E9EB71C53E}"/>
              </a:ext>
            </a:extLst>
          </p:cNvPr>
          <p:cNvSpPr>
            <a:spLocks noGrp="1"/>
          </p:cNvSpPr>
          <p:nvPr>
            <p:ph idx="1"/>
          </p:nvPr>
        </p:nvSpPr>
        <p:spPr>
          <a:xfrm>
            <a:off x="1154954" y="2603501"/>
            <a:ext cx="11037047" cy="2936167"/>
          </a:xfrm>
        </p:spPr>
        <p:txBody>
          <a:bodyPr/>
          <a:lstStyle/>
          <a:p>
            <a:r>
              <a:rPr lang="pl-PL" sz="1400" dirty="0" err="1">
                <a:latin typeface="Times New Roman" panose="02020603050405020304" pitchFamily="18" charset="0"/>
                <a:cs typeface="Times New Roman" panose="02020603050405020304" pitchFamily="18" charset="0"/>
              </a:rPr>
              <a:t>Buttrick</a:t>
            </a:r>
            <a:r>
              <a:rPr lang="pl-PL" sz="1400" dirty="0">
                <a:latin typeface="Times New Roman" panose="02020603050405020304" pitchFamily="18" charset="0"/>
                <a:cs typeface="Times New Roman" panose="02020603050405020304" pitchFamily="18" charset="0"/>
              </a:rPr>
              <a:t> R.; </a:t>
            </a:r>
            <a:r>
              <a:rPr lang="pl-PL" sz="1400" i="1" dirty="0">
                <a:latin typeface="Times New Roman" panose="02020603050405020304" pitchFamily="18" charset="0"/>
                <a:cs typeface="Times New Roman" panose="02020603050405020304" pitchFamily="18" charset="0"/>
              </a:rPr>
              <a:t>The </a:t>
            </a:r>
            <a:r>
              <a:rPr lang="pl-PL" sz="1400" i="1" dirty="0" err="1">
                <a:latin typeface="Times New Roman" panose="02020603050405020304" pitchFamily="18" charset="0"/>
                <a:cs typeface="Times New Roman" panose="02020603050405020304" pitchFamily="18" charset="0"/>
              </a:rPr>
              <a:t>project</a:t>
            </a:r>
            <a:r>
              <a:rPr lang="pl-PL" sz="1400" i="1" dirty="0">
                <a:latin typeface="Times New Roman" panose="02020603050405020304" pitchFamily="18" charset="0"/>
                <a:cs typeface="Times New Roman" panose="02020603050405020304" pitchFamily="18" charset="0"/>
              </a:rPr>
              <a:t> </a:t>
            </a:r>
            <a:r>
              <a:rPr lang="pl-PL" sz="1400" i="1" dirty="0" err="1">
                <a:latin typeface="Times New Roman" panose="02020603050405020304" pitchFamily="18" charset="0"/>
                <a:cs typeface="Times New Roman" panose="02020603050405020304" pitchFamily="18" charset="0"/>
              </a:rPr>
              <a:t>workout</a:t>
            </a:r>
            <a:r>
              <a:rPr lang="pl-PL" sz="1400" i="1" dirty="0">
                <a:latin typeface="Times New Roman" panose="02020603050405020304" pitchFamily="18" charset="0"/>
                <a:cs typeface="Times New Roman" panose="02020603050405020304" pitchFamily="18" charset="0"/>
              </a:rPr>
              <a:t>: the </a:t>
            </a:r>
            <a:r>
              <a:rPr lang="pl-PL" sz="1400" i="1" dirty="0" err="1">
                <a:latin typeface="Times New Roman" panose="02020603050405020304" pitchFamily="18" charset="0"/>
                <a:cs typeface="Times New Roman" panose="02020603050405020304" pitchFamily="18" charset="0"/>
              </a:rPr>
              <a:t>ultimate</a:t>
            </a:r>
            <a:r>
              <a:rPr lang="pl-PL" sz="1400" i="1" dirty="0">
                <a:latin typeface="Times New Roman" panose="02020603050405020304" pitchFamily="18" charset="0"/>
                <a:cs typeface="Times New Roman" panose="02020603050405020304" pitchFamily="18" charset="0"/>
              </a:rPr>
              <a:t> </a:t>
            </a:r>
            <a:r>
              <a:rPr lang="pl-PL" sz="1400" i="1" dirty="0" err="1">
                <a:latin typeface="Times New Roman" panose="02020603050405020304" pitchFamily="18" charset="0"/>
                <a:cs typeface="Times New Roman" panose="02020603050405020304" pitchFamily="18" charset="0"/>
              </a:rPr>
              <a:t>handbook</a:t>
            </a:r>
            <a:r>
              <a:rPr lang="pl-PL" sz="1400" i="1" dirty="0">
                <a:latin typeface="Times New Roman" panose="02020603050405020304" pitchFamily="18" charset="0"/>
                <a:cs typeface="Times New Roman" panose="02020603050405020304" pitchFamily="18" charset="0"/>
              </a:rPr>
              <a:t> of </a:t>
            </a:r>
            <a:r>
              <a:rPr lang="pl-PL" sz="1400" i="1" dirty="0" err="1">
                <a:latin typeface="Times New Roman" panose="02020603050405020304" pitchFamily="18" charset="0"/>
                <a:cs typeface="Times New Roman" panose="02020603050405020304" pitchFamily="18" charset="0"/>
              </a:rPr>
              <a:t>project</a:t>
            </a:r>
            <a:r>
              <a:rPr lang="pl-PL" sz="1400" i="1" dirty="0">
                <a:latin typeface="Times New Roman" panose="02020603050405020304" pitchFamily="18" charset="0"/>
                <a:cs typeface="Times New Roman" panose="02020603050405020304" pitchFamily="18" charset="0"/>
              </a:rPr>
              <a:t> and </a:t>
            </a:r>
            <a:r>
              <a:rPr lang="pl-PL" sz="1400" i="1" dirty="0" err="1">
                <a:latin typeface="Times New Roman" panose="02020603050405020304" pitchFamily="18" charset="0"/>
                <a:cs typeface="Times New Roman" panose="02020603050405020304" pitchFamily="18" charset="0"/>
              </a:rPr>
              <a:t>programme</a:t>
            </a:r>
            <a:r>
              <a:rPr lang="pl-PL" sz="1400" i="1" dirty="0">
                <a:latin typeface="Times New Roman" panose="02020603050405020304" pitchFamily="18" charset="0"/>
                <a:cs typeface="Times New Roman" panose="02020603050405020304" pitchFamily="18" charset="0"/>
              </a:rPr>
              <a:t> management,</a:t>
            </a:r>
            <a:r>
              <a:rPr lang="pl-PL" sz="1400" dirty="0">
                <a:latin typeface="Times New Roman" panose="02020603050405020304" pitchFamily="18" charset="0"/>
                <a:cs typeface="Times New Roman" panose="02020603050405020304" pitchFamily="18" charset="0"/>
              </a:rPr>
              <a:t> </a:t>
            </a:r>
            <a:r>
              <a:rPr lang="pl-PL" sz="1400" dirty="0" err="1">
                <a:latin typeface="Times New Roman" panose="02020603050405020304" pitchFamily="18" charset="0"/>
                <a:cs typeface="Times New Roman" panose="02020603050405020304" pitchFamily="18" charset="0"/>
              </a:rPr>
              <a:t>Perarson</a:t>
            </a:r>
            <a:r>
              <a:rPr lang="pl-PL" sz="1400" dirty="0">
                <a:latin typeface="Times New Roman" panose="02020603050405020304" pitchFamily="18" charset="0"/>
                <a:cs typeface="Times New Roman" panose="02020603050405020304" pitchFamily="18" charset="0"/>
              </a:rPr>
              <a:t> </a:t>
            </a:r>
            <a:r>
              <a:rPr lang="pl-PL" sz="1400" dirty="0" err="1">
                <a:latin typeface="Times New Roman" panose="02020603050405020304" pitchFamily="18" charset="0"/>
                <a:cs typeface="Times New Roman" panose="02020603050405020304" pitchFamily="18" charset="0"/>
              </a:rPr>
              <a:t>Prentice</a:t>
            </a:r>
            <a:r>
              <a:rPr lang="pl-PL" sz="1400" dirty="0">
                <a:latin typeface="Times New Roman" panose="02020603050405020304" pitchFamily="18" charset="0"/>
                <a:cs typeface="Times New Roman" panose="02020603050405020304" pitchFamily="18" charset="0"/>
              </a:rPr>
              <a:t> Hall, 2009.</a:t>
            </a:r>
          </a:p>
          <a:p>
            <a:pPr algn="l"/>
            <a:r>
              <a:rPr lang="pl-PL" sz="1400" dirty="0">
                <a:latin typeface="Times New Roman" panose="02020603050405020304" pitchFamily="18" charset="0"/>
                <a:cs typeface="Times New Roman" panose="02020603050405020304" pitchFamily="18" charset="0"/>
              </a:rPr>
              <a:t>8. </a:t>
            </a:r>
            <a:r>
              <a:rPr lang="en-US" sz="1400" dirty="0">
                <a:latin typeface="Times New Roman" panose="02020603050405020304" pitchFamily="18" charset="0"/>
                <a:cs typeface="Times New Roman" panose="02020603050405020304" pitchFamily="18" charset="0"/>
              </a:rPr>
              <a:t>Nicholas, J. M. and Steyn, H.; </a:t>
            </a:r>
            <a:r>
              <a:rPr lang="en-US" sz="1400" i="1" dirty="0">
                <a:latin typeface="Times New Roman" panose="02020603050405020304" pitchFamily="18" charset="0"/>
                <a:cs typeface="Times New Roman" panose="02020603050405020304" pitchFamily="18" charset="0"/>
              </a:rPr>
              <a:t>Project Management for Business</a:t>
            </a:r>
            <a:r>
              <a:rPr lang="en-US" sz="1400" dirty="0">
                <a:latin typeface="Times New Roman" panose="02020603050405020304" pitchFamily="18" charset="0"/>
                <a:cs typeface="Times New Roman" panose="02020603050405020304" pitchFamily="18" charset="0"/>
              </a:rPr>
              <a:t>, </a:t>
            </a:r>
            <a:r>
              <a:rPr lang="pl-PL" sz="1400" dirty="0">
                <a:latin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cs typeface="Times New Roman" panose="02020603050405020304" pitchFamily="18" charset="0"/>
              </a:rPr>
              <a:t>Engineering and Technology. London: Butterworth-Heinemann, 2008</a:t>
            </a:r>
            <a:endParaRPr lang="pl-PL" sz="1400" dirty="0">
              <a:latin typeface="Times New Roman" panose="02020603050405020304" pitchFamily="18" charset="0"/>
              <a:cs typeface="Times New Roman" panose="02020603050405020304" pitchFamily="18" charset="0"/>
            </a:endParaRPr>
          </a:p>
          <a:p>
            <a:pPr algn="l"/>
            <a:r>
              <a:rPr lang="pl-PL" sz="1400" dirty="0">
                <a:latin typeface="Times New Roman" panose="02020603050405020304" pitchFamily="18" charset="0"/>
                <a:cs typeface="Times New Roman" panose="02020603050405020304" pitchFamily="18" charset="0"/>
              </a:rPr>
              <a:t>Project Resource Management: </a:t>
            </a:r>
            <a:r>
              <a:rPr lang="en-US" sz="14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https://www.runn.io/blog/project-resource-management</a:t>
            </a:r>
            <a:r>
              <a:rPr lang="en-US" sz="1400" dirty="0">
                <a:latin typeface="Times New Roman" panose="02020603050405020304" pitchFamily="18" charset="0"/>
                <a:cs typeface="Times New Roman" panose="02020603050405020304" pitchFamily="18" charset="0"/>
              </a:rPr>
              <a:t>.</a:t>
            </a:r>
            <a:r>
              <a:rPr lang="pl-PL" sz="1400" dirty="0">
                <a:latin typeface="Times New Roman" panose="02020603050405020304" pitchFamily="18" charset="0"/>
                <a:cs typeface="Times New Roman" panose="02020603050405020304" pitchFamily="18" charset="0"/>
              </a:rPr>
              <a:t> </a:t>
            </a:r>
            <a:r>
              <a:rPr lang="pl-PL" sz="1400" dirty="0" err="1">
                <a:latin typeface="Times New Roman" panose="02020603050405020304" pitchFamily="18" charset="0"/>
                <a:cs typeface="Times New Roman" panose="02020603050405020304" pitchFamily="18" charset="0"/>
              </a:rPr>
              <a:t>Accessed</a:t>
            </a:r>
            <a:r>
              <a:rPr lang="pl-PL" sz="1400" dirty="0">
                <a:latin typeface="Times New Roman" panose="02020603050405020304" pitchFamily="18" charset="0"/>
                <a:cs typeface="Times New Roman" panose="02020603050405020304" pitchFamily="18" charset="0"/>
              </a:rPr>
              <a:t> 02/04/2023</a:t>
            </a:r>
            <a:endParaRPr lang="en-US" sz="1400" dirty="0">
              <a:latin typeface="Times New Roman" panose="02020603050405020304" pitchFamily="18" charset="0"/>
              <a:cs typeface="Times New Roman" panose="02020603050405020304" pitchFamily="18" charset="0"/>
            </a:endParaRPr>
          </a:p>
          <a:p>
            <a:endParaRPr lang="pl-PL" dirty="0">
              <a:solidFill>
                <a:schemeClr val="tx1"/>
              </a:solidFill>
            </a:endParaRPr>
          </a:p>
        </p:txBody>
      </p:sp>
    </p:spTree>
    <p:extLst>
      <p:ext uri="{BB962C8B-B14F-4D97-AF65-F5344CB8AC3E}">
        <p14:creationId xmlns:p14="http://schemas.microsoft.com/office/powerpoint/2010/main" val="36975134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43"/>
          <p:cNvSpPr txBox="1">
            <a:spLocks noGrp="1"/>
          </p:cNvSpPr>
          <p:nvPr>
            <p:ph type="title"/>
          </p:nvPr>
        </p:nvSpPr>
        <p:spPr>
          <a:xfrm>
            <a:off x="774558" y="3109589"/>
            <a:ext cx="10643263" cy="1226800"/>
          </a:xfrm>
          <a:prstGeom prst="rect">
            <a:avLst/>
          </a:prstGeom>
        </p:spPr>
        <p:txBody>
          <a:bodyPr spcFirstLastPara="1" vert="horz" wrap="square" lIns="121900" tIns="121900" rIns="121900" bIns="121900" rtlCol="0" anchor="ctr" anchorCtr="0">
            <a:noAutofit/>
          </a:bodyPr>
          <a:lstStyle/>
          <a:p>
            <a:pPr algn="l"/>
            <a:r>
              <a:rPr lang="en" sz="4800" dirty="0"/>
              <a:t>References </a:t>
            </a:r>
            <a:r>
              <a:rPr lang="en" sz="3600" dirty="0"/>
              <a:t>( Khaled Kbies</a:t>
            </a:r>
            <a:r>
              <a:rPr lang="en" sz="4800" dirty="0"/>
              <a:t>)</a:t>
            </a:r>
            <a:br>
              <a:rPr lang="en-US" sz="2133" dirty="0"/>
            </a:br>
            <a:br>
              <a:rPr lang="en-US" sz="2133" dirty="0"/>
            </a:br>
            <a:r>
              <a:rPr lang="en-US" sz="2133" dirty="0"/>
              <a:t>www.ocmsolution.com. (</a:t>
            </a:r>
            <a:r>
              <a:rPr lang="en-US" sz="2133" dirty="0" err="1"/>
              <a:t>n.d.</a:t>
            </a:r>
            <a:r>
              <a:rPr lang="en-US" sz="2133" dirty="0"/>
              <a:t>). </a:t>
            </a:r>
            <a:r>
              <a:rPr lang="en-US" sz="2133" i="1" dirty="0"/>
              <a:t>Best Stakeholder Communication Plan &amp; Strategy Guide – OCM Solution Blog</a:t>
            </a:r>
            <a:r>
              <a:rPr lang="en-US" sz="2133" dirty="0"/>
              <a:t>. [online] Available at: https://www.ocmsolution.com/stakeholder-communication-plan/.</a:t>
            </a:r>
            <a:br>
              <a:rPr lang="en-US" sz="2133" dirty="0"/>
            </a:br>
            <a:r>
              <a:rPr lang="en-US" sz="2133" dirty="0"/>
              <a:t>‌</a:t>
            </a:r>
            <a:br>
              <a:rPr lang="en-US" sz="2133" dirty="0"/>
            </a:br>
            <a:br>
              <a:rPr lang="en-US" sz="2133" dirty="0"/>
            </a:br>
            <a:r>
              <a:rPr lang="en-US" sz="2133" dirty="0" err="1"/>
              <a:t>ProjectEngineer</a:t>
            </a:r>
            <a:r>
              <a:rPr lang="en-US" sz="2133" dirty="0"/>
              <a:t>. (2019). </a:t>
            </a:r>
            <a:r>
              <a:rPr lang="en-US" sz="2133" i="1" dirty="0"/>
              <a:t>How to Write a Powerful Terms of Reference</a:t>
            </a:r>
            <a:r>
              <a:rPr lang="en-US" sz="2133" dirty="0"/>
              <a:t>. [online] Available at: https://www.projectengineer.net/how-to-write-a-powerful-terms-of-reference/.</a:t>
            </a:r>
            <a:br>
              <a:rPr lang="en-US" sz="2133" dirty="0"/>
            </a:br>
            <a:r>
              <a:rPr lang="en-US" sz="2133" dirty="0"/>
              <a:t>‌</a:t>
            </a:r>
            <a:br>
              <a:rPr lang="en-US" sz="2133" dirty="0"/>
            </a:br>
            <a:r>
              <a:rPr lang="en-US" sz="2133" dirty="0"/>
              <a:t>Reciprocity (2022). </a:t>
            </a:r>
            <a:r>
              <a:rPr lang="en-US" sz="2133" i="1" dirty="0"/>
              <a:t>How to Build a Risk Register for Your Business</a:t>
            </a:r>
            <a:r>
              <a:rPr lang="en-US" sz="2133" dirty="0"/>
              <a:t>. Available at </a:t>
            </a:r>
            <a:r>
              <a:rPr lang="en-US" sz="2133" dirty="0">
                <a:hlinkClick r:id="rId3"/>
              </a:rPr>
              <a:t>How to Build a Risk Register for Your Business — </a:t>
            </a:r>
            <a:r>
              <a:rPr lang="en-US" sz="2133" dirty="0" err="1">
                <a:hlinkClick r:id="rId3"/>
              </a:rPr>
              <a:t>RiskOptics</a:t>
            </a:r>
            <a:r>
              <a:rPr lang="en-US" sz="2133" dirty="0">
                <a:hlinkClick r:id="rId3"/>
              </a:rPr>
              <a:t> (reciprocity.com)</a:t>
            </a:r>
            <a:r>
              <a:rPr lang="en-US" sz="2133" dirty="0"/>
              <a:t>‌</a:t>
            </a:r>
            <a:br>
              <a:rPr lang="en-US" sz="2133" dirty="0"/>
            </a:br>
            <a:endParaRPr sz="2133" dirty="0"/>
          </a:p>
        </p:txBody>
      </p:sp>
      <p:cxnSp>
        <p:nvCxnSpPr>
          <p:cNvPr id="356" name="Google Shape;356;p43"/>
          <p:cNvCxnSpPr/>
          <p:nvPr/>
        </p:nvCxnSpPr>
        <p:spPr>
          <a:xfrm>
            <a:off x="951000" y="839935"/>
            <a:ext cx="10290000" cy="0"/>
          </a:xfrm>
          <a:prstGeom prst="straightConnector1">
            <a:avLst/>
          </a:prstGeom>
          <a:noFill/>
          <a:ln w="19050" cap="flat" cmpd="sng">
            <a:solidFill>
              <a:schemeClr val="dk1"/>
            </a:solidFill>
            <a:prstDash val="solid"/>
            <a:round/>
            <a:headEnd type="none" w="med" len="med"/>
            <a:tailEnd type="none" w="med" len="med"/>
          </a:ln>
        </p:spPr>
      </p:cxn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72</TotalTime>
  <Words>3441</Words>
  <Application>Microsoft Office PowerPoint</Application>
  <PresentationFormat>Widescreen</PresentationFormat>
  <Paragraphs>337</Paragraphs>
  <Slides>22</Slides>
  <Notes>12</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22</vt:i4>
      </vt:variant>
    </vt:vector>
  </HeadingPairs>
  <TitlesOfParts>
    <vt:vector size="36" baseType="lpstr">
      <vt:lpstr>Arial</vt:lpstr>
      <vt:lpstr>Barlow Semi Condensed</vt:lpstr>
      <vt:lpstr>Barlow Semi Condensed Light</vt:lpstr>
      <vt:lpstr>Calibri</vt:lpstr>
      <vt:lpstr>Calibri Light</vt:lpstr>
      <vt:lpstr>Century Gothic</vt:lpstr>
      <vt:lpstr>ColfaxAI</vt:lpstr>
      <vt:lpstr>Do Hyeon</vt:lpstr>
      <vt:lpstr>Encode Sans Semi Condensed Light</vt:lpstr>
      <vt:lpstr>Inter</vt:lpstr>
      <vt:lpstr>Times New Roman</vt:lpstr>
      <vt:lpstr>Wingdings</vt:lpstr>
      <vt:lpstr>Wingdings 3</vt:lpstr>
      <vt:lpstr>Ion</vt:lpstr>
      <vt:lpstr>Managing Projects in the Organization </vt:lpstr>
      <vt:lpstr>Introduction</vt:lpstr>
      <vt:lpstr>Health Factory  Quad chart</vt:lpstr>
      <vt:lpstr>Health Factory       Scope  </vt:lpstr>
      <vt:lpstr>Deliverables </vt:lpstr>
      <vt:lpstr>               Project Time Management </vt:lpstr>
      <vt:lpstr>Budget plan for the Healthy food factory project</vt:lpstr>
      <vt:lpstr>Quality</vt:lpstr>
      <vt:lpstr>Schedule (Gantt chart) </vt:lpstr>
      <vt:lpstr>Resourcing a project</vt:lpstr>
      <vt:lpstr>Conditions for total resources planning:</vt:lpstr>
      <vt:lpstr>Implementation Planning Tools </vt:lpstr>
      <vt:lpstr>Communication</vt:lpstr>
      <vt:lpstr>1. Determine Which Groups Be Impacted By A Project 2. Identify Key Stakeholders In The Impacted Groups 3. Determine The Types Of Communications Needed 4. Develop Your Key Project Messaging 5. Create Your Stakeholder And Communication Plan Schedule  6. Have Communications Drafted And Reviewed 7. Deploy Your Communication And Stakeholder Engagement Strategy</vt:lpstr>
      <vt:lpstr>Governance</vt:lpstr>
      <vt:lpstr> A strong Terms of Reference contains the following information:</vt:lpstr>
      <vt:lpstr>Risk</vt:lpstr>
      <vt:lpstr>PowerPoint Presentation</vt:lpstr>
      <vt:lpstr>References   Alexandra Elena Mintoiu</vt:lpstr>
      <vt:lpstr>                         Reference  Roxana – Ioana  Ciubotariu</vt:lpstr>
      <vt:lpstr>References ( Magdalena Konopka)</vt:lpstr>
      <vt:lpstr>References ( Khaled Kbies)  www.ocmsolution.com. (n.d.). Best Stakeholder Communication Plan &amp; Strategy Guide – OCM Solution Blog. [online] Available at: https://www.ocmsolution.com/stakeholder-communication-plan/. ‌  ProjectEngineer. (2019). How to Write a Powerful Terms of Reference. [online] Available at: https://www.projectengineer.net/how-to-write-a-powerful-terms-of-reference/. ‌ Reciprocity (2022). How to Build a Risk Register for Your Business. Available at How to Build a Risk Register for Your Business — RiskOptics (reciprocity.com)‌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Organisation </dc:title>
  <dc:creator>210</dc:creator>
  <cp:lastModifiedBy>Alexandra-Elena Mintoiu (2111131)</cp:lastModifiedBy>
  <cp:revision>19</cp:revision>
  <dcterms:created xsi:type="dcterms:W3CDTF">2023-03-23T10:31:08Z</dcterms:created>
  <dcterms:modified xsi:type="dcterms:W3CDTF">2023-04-05T20:49:46Z</dcterms:modified>
</cp:coreProperties>
</file>