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7" r:id="rId3"/>
    <p:sldId id="258" r:id="rId4"/>
    <p:sldId id="259" r:id="rId5"/>
    <p:sldId id="261" r:id="rId6"/>
    <p:sldId id="262" r:id="rId7"/>
    <p:sldId id="263" r:id="rId8"/>
    <p:sldId id="260"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0784" autoAdjust="0"/>
  </p:normalViewPr>
  <p:slideViewPr>
    <p:cSldViewPr snapToGrid="0">
      <p:cViewPr varScale="1">
        <p:scale>
          <a:sx n="50" d="100"/>
          <a:sy n="50" d="100"/>
        </p:scale>
        <p:origin x="1934"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3D2AFC-C952-4D62-BA6E-4A6EF642B5C0}" type="datetimeFigureOut">
              <a:rPr lang="en-GB" smtClean="0"/>
              <a:t>13/10/2026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C1FC6F-279C-47B5-BD17-5F0AA4528AF4}" type="slidenum">
              <a:rPr lang="en-GB" smtClean="0"/>
              <a:t>‹#›</a:t>
            </a:fld>
            <a:endParaRPr lang="en-GB"/>
          </a:p>
        </p:txBody>
      </p:sp>
    </p:spTree>
    <p:extLst>
      <p:ext uri="{BB962C8B-B14F-4D97-AF65-F5344CB8AC3E}">
        <p14:creationId xmlns:p14="http://schemas.microsoft.com/office/powerpoint/2010/main" val="761490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chosen future career in the health and social care sector is a Level 3 Practitioner in Early years with SEN children. I intend to look for something challenging and demanding which will support my knowledge, experience and confidence to grow further</a:t>
            </a:r>
          </a:p>
        </p:txBody>
      </p:sp>
      <p:sp>
        <p:nvSpPr>
          <p:cNvPr id="4" name="Slide Number Placeholder 3"/>
          <p:cNvSpPr>
            <a:spLocks noGrp="1"/>
          </p:cNvSpPr>
          <p:nvPr>
            <p:ph type="sldNum" sz="quarter" idx="5"/>
          </p:nvPr>
        </p:nvSpPr>
        <p:spPr/>
        <p:txBody>
          <a:bodyPr/>
          <a:lstStyle/>
          <a:p>
            <a:fld id="{7DC1FC6F-279C-47B5-BD17-5F0AA4528AF4}" type="slidenum">
              <a:rPr lang="en-GB" smtClean="0"/>
              <a:t>2</a:t>
            </a:fld>
            <a:endParaRPr lang="en-GB"/>
          </a:p>
        </p:txBody>
      </p:sp>
    </p:spTree>
    <p:extLst>
      <p:ext uri="{BB962C8B-B14F-4D97-AF65-F5344CB8AC3E}">
        <p14:creationId xmlns:p14="http://schemas.microsoft.com/office/powerpoint/2010/main" val="26035970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SWOT stands for strengths, weaknesses, opportunities and threats. By carrying out a SWOT analysis it supports you to discover opportunities and possibilities that you may not have known about yourself. It helps you recognise areas that may need improving to reach your full potential. It is important to understand not only your own strengths but also your weaknesses to stand out from the crowd when applying for a job [2]</a:t>
            </a:r>
          </a:p>
        </p:txBody>
      </p:sp>
      <p:sp>
        <p:nvSpPr>
          <p:cNvPr id="4" name="Slide Number Placeholder 3"/>
          <p:cNvSpPr>
            <a:spLocks noGrp="1"/>
          </p:cNvSpPr>
          <p:nvPr>
            <p:ph type="sldNum" sz="quarter" idx="5"/>
          </p:nvPr>
        </p:nvSpPr>
        <p:spPr/>
        <p:txBody>
          <a:bodyPr/>
          <a:lstStyle/>
          <a:p>
            <a:fld id="{7DC1FC6F-279C-47B5-BD17-5F0AA4528AF4}" type="slidenum">
              <a:rPr lang="en-GB" smtClean="0"/>
              <a:t>3</a:t>
            </a:fld>
            <a:endParaRPr lang="en-GB"/>
          </a:p>
        </p:txBody>
      </p:sp>
    </p:spTree>
    <p:extLst>
      <p:ext uri="{BB962C8B-B14F-4D97-AF65-F5344CB8AC3E}">
        <p14:creationId xmlns:p14="http://schemas.microsoft.com/office/powerpoint/2010/main" val="9540675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1" kern="1200" dirty="0">
                <a:solidFill>
                  <a:schemeClr val="tx1"/>
                </a:solidFill>
                <a:effectLst/>
                <a:latin typeface="+mn-lt"/>
                <a:ea typeface="+mn-ea"/>
                <a:cs typeface="+mn-cs"/>
              </a:rPr>
              <a:t>Supporting students with Special Educational Needs requires more than just a passion for helping others – it demands a unique set of skills, qualities and a deep understanding of individual needs. SEN practitioners play a crucial role in ensuring every child feels seen, supported and empowered to reach their full potential </a:t>
            </a:r>
            <a:r>
              <a:rPr lang="en-GB" sz="1200" b="0" i="0" kern="1200" dirty="0">
                <a:solidFill>
                  <a:schemeClr val="tx1"/>
                </a:solidFill>
                <a:effectLst/>
                <a:latin typeface="+mn-lt"/>
                <a:ea typeface="+mn-ea"/>
                <a:cs typeface="+mn-cs"/>
              </a:rPr>
              <a:t>[3]</a:t>
            </a:r>
          </a:p>
          <a:p>
            <a:r>
              <a:rPr lang="en-GB" sz="1200" b="0" i="0" kern="1200" dirty="0">
                <a:solidFill>
                  <a:schemeClr val="tx1"/>
                </a:solidFill>
                <a:effectLst/>
                <a:latin typeface="+mn-lt"/>
                <a:ea typeface="+mn-ea"/>
                <a:cs typeface="+mn-cs"/>
              </a:rPr>
              <a:t>This is why it is important to recognise my own strengths to implement them within my role as a practitioner.</a:t>
            </a:r>
          </a:p>
          <a:p>
            <a:r>
              <a:rPr lang="en-GB" sz="1200" b="0" i="0" kern="1200" dirty="0">
                <a:solidFill>
                  <a:schemeClr val="tx1"/>
                </a:solidFill>
                <a:effectLst/>
                <a:latin typeface="+mn-lt"/>
                <a:ea typeface="+mn-ea"/>
                <a:cs typeface="+mn-cs"/>
              </a:rPr>
              <a:t>I believe I am a patient individual. I take the time out to listen and observe and understand before making an informed decision. Children with special educational needs can sometimes take twice as long to understand or grasp a concept. By showing patience, it can help build their confidence to explore and learn new things. This results into becoming an empathetic person as I can understand and recognise that all children are individuals and have different needs, goals and abilities. I will implement my strengths to create catered learning for these children so they can learn to their full potential and not feel overwhelmed by </a:t>
            </a:r>
            <a:r>
              <a:rPr lang="en-GB" sz="1200" b="0" i="0" kern="1200">
                <a:solidFill>
                  <a:schemeClr val="tx1"/>
                </a:solidFill>
                <a:effectLst/>
                <a:latin typeface="+mn-lt"/>
                <a:ea typeface="+mn-ea"/>
                <a:cs typeface="+mn-cs"/>
              </a:rPr>
              <a:t>their peers' abilities.</a:t>
            </a:r>
          </a:p>
          <a:p>
            <a:endParaRPr lang="en-GB" sz="1200" b="0" i="0" kern="120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i="0" dirty="0"/>
          </a:p>
        </p:txBody>
      </p:sp>
      <p:sp>
        <p:nvSpPr>
          <p:cNvPr id="4" name="Slide Number Placeholder 3"/>
          <p:cNvSpPr>
            <a:spLocks noGrp="1"/>
          </p:cNvSpPr>
          <p:nvPr>
            <p:ph type="sldNum" sz="quarter" idx="5"/>
          </p:nvPr>
        </p:nvSpPr>
        <p:spPr/>
        <p:txBody>
          <a:bodyPr/>
          <a:lstStyle/>
          <a:p>
            <a:fld id="{7DC1FC6F-279C-47B5-BD17-5F0AA4528AF4}" type="slidenum">
              <a:rPr lang="en-GB" smtClean="0"/>
              <a:t>4</a:t>
            </a:fld>
            <a:endParaRPr lang="en-GB"/>
          </a:p>
        </p:txBody>
      </p:sp>
    </p:spTree>
    <p:extLst>
      <p:ext uri="{BB962C8B-B14F-4D97-AF65-F5344CB8AC3E}">
        <p14:creationId xmlns:p14="http://schemas.microsoft.com/office/powerpoint/2010/main" val="542372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9354A-D9F8-4D15-F010-7F552E2B9A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669323-97F4-41BC-B97E-586A2B5AB7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468375-B600-0B36-6F36-08579FB4E959}"/>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9E75CAA1-C429-5DA1-344A-6218A710FD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AD57D9-4C1F-2E8F-AC7F-CD7CEC00202E}"/>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662853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5709-25F6-E713-1172-B3541B019C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74E2AC-7ABF-384F-9EF1-6B4D3D7240F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C66183-EA3E-E72C-01FC-5846D18EA73E}"/>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D54D8F81-6074-72CF-AFCC-8BF897D4F7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0F21B3-8A70-4C61-43F8-D78CC74D3858}"/>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713553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D7162-3E6D-B5E2-3443-4F57CA3404C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52DB0AA-0B80-8123-CD68-55BE8EFF86F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23EA685-064E-F50B-2F56-E692683DE39E}"/>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10DBCFD2-0B02-C62A-7632-DABC262BE7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1757CE-56C8-BFFC-402B-1C9249B06D44}"/>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5468104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B7E3-1148-4854-27D4-349BC9EE871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84E8D5-2DE7-2860-A801-B412D04E1F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1B60003-87AE-69C0-062E-EBDB917D4A4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1A00E0B-1FD1-ED4F-31BE-AB68EC2AB7F4}"/>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6" name="Footer Placeholder 5">
            <a:extLst>
              <a:ext uri="{FF2B5EF4-FFF2-40B4-BE49-F238E27FC236}">
                <a16:creationId xmlns:a16="http://schemas.microsoft.com/office/drawing/2014/main" id="{6D440F9F-BED1-78DC-1870-5EC6A20A38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D2DEF5-8BC2-CAA2-00D2-6029396E8599}"/>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81666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34B60-EE90-58D5-6C4D-772B4D1E516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80E25C-5212-7F12-ADDA-F105274CB4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C887D2-D52A-9933-9273-BBD1F24D48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5EE0D0-E911-9328-87CF-540DF0FF6E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3F3729-D8CD-9AD0-1EFB-636BC75F8B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3043F3-0A39-A805-ED19-AAD02B2EBBC6}"/>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8" name="Footer Placeholder 7">
            <a:extLst>
              <a:ext uri="{FF2B5EF4-FFF2-40B4-BE49-F238E27FC236}">
                <a16:creationId xmlns:a16="http://schemas.microsoft.com/office/drawing/2014/main" id="{0E1A76F0-8F56-1735-EFFD-34992D6DD9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2B23CD-EA42-B61C-56E6-908BB2E5EF65}"/>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1600304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0C8A5-81C4-CAC3-F7A2-9278B06D7D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81869C4-C85B-6A1A-D025-0B7B1D28F277}"/>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4" name="Footer Placeholder 3">
            <a:extLst>
              <a:ext uri="{FF2B5EF4-FFF2-40B4-BE49-F238E27FC236}">
                <a16:creationId xmlns:a16="http://schemas.microsoft.com/office/drawing/2014/main" id="{0271ED2D-E240-BE7A-D174-07167EFBA5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9FBC39-18BA-4C37-A28A-8F63AA2B96BC}"/>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982956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FA1AA01-8FA5-E93B-BD01-72419ACB1F10}"/>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3" name="Footer Placeholder 2">
            <a:extLst>
              <a:ext uri="{FF2B5EF4-FFF2-40B4-BE49-F238E27FC236}">
                <a16:creationId xmlns:a16="http://schemas.microsoft.com/office/drawing/2014/main" id="{A8BA7EDA-4A64-836D-4121-5A1F4170F5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907594-B2CC-C724-2087-16BF42B87D34}"/>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2296144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42570-1E1A-202F-DE14-F670FBD874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DE8E348-C17C-D44B-51BF-06B77A5417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5D32A4-6539-D273-DF2F-94E756CC936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4C754F-434A-FCB6-BCB4-BB2C2BF7AAA8}"/>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6" name="Footer Placeholder 5">
            <a:extLst>
              <a:ext uri="{FF2B5EF4-FFF2-40B4-BE49-F238E27FC236}">
                <a16:creationId xmlns:a16="http://schemas.microsoft.com/office/drawing/2014/main" id="{4DC29A7C-8214-63C3-6012-8F04A1AF0A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60EE8C-4148-7C5C-B77D-55C44F4CDAAD}"/>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2055316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3D333-63B0-0AEC-EF47-255BA57C19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F56855-A391-F77E-85C7-531B2F3C3BD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B8C015-CAF1-0A09-38FF-97658520B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1CC9C2-D0C9-2024-1F5B-E3FE8B2EE02C}"/>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6" name="Footer Placeholder 5">
            <a:extLst>
              <a:ext uri="{FF2B5EF4-FFF2-40B4-BE49-F238E27FC236}">
                <a16:creationId xmlns:a16="http://schemas.microsoft.com/office/drawing/2014/main" id="{CAC426B7-FB0C-841B-9C7E-CF9C24BCD8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95A002-E055-CEF6-D92F-E461FAB6B144}"/>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422972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20679-93B8-4E6A-7F8A-C96F18ABE66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0F6DEA-CAEF-68D6-A9A1-2C35629AEEB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A2E80-A003-670B-3EFE-2B6CE7EE9596}"/>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4F53E6D3-0CD8-084F-5B23-1ECB25FE78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EA2799-C7B3-DC86-D220-79047B6DF2D4}"/>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4134608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E9747-295A-54E5-35FF-8FB2438206E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EDB794-6BF0-7CE0-A6CE-21F632FF4C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73C42B-C982-75F1-C54E-CAD21A8CCD5C}"/>
              </a:ext>
            </a:extLst>
          </p:cNvPr>
          <p:cNvSpPr>
            <a:spLocks noGrp="1"/>
          </p:cNvSpPr>
          <p:nvPr>
            <p:ph type="dt" sz="half" idx="10"/>
          </p:nvPr>
        </p:nvSpPr>
        <p:spPr/>
        <p:txBody>
          <a:body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E9921000-E99E-2A75-B433-47095BD226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28CE6-8F79-E50E-0F60-01A1C99F244F}"/>
              </a:ext>
            </a:extLst>
          </p:cNvPr>
          <p:cNvSpPr>
            <a:spLocks noGrp="1"/>
          </p:cNvSpPr>
          <p:nvPr>
            <p:ph type="sldNum" sz="quarter" idx="12"/>
          </p:nvPr>
        </p:nvSpPr>
        <p:spPr/>
        <p:txBody>
          <a:bodyPr/>
          <a:lstStyle/>
          <a:p>
            <a:fld id="{A564CCB8-9B51-4B82-A039-D731DA62F977}" type="slidenum">
              <a:rPr lang="en-GB" smtClean="0"/>
              <a:t>‹#›</a:t>
            </a:fld>
            <a:endParaRPr lang="en-GB"/>
          </a:p>
        </p:txBody>
      </p:sp>
    </p:spTree>
    <p:extLst>
      <p:ext uri="{BB962C8B-B14F-4D97-AF65-F5344CB8AC3E}">
        <p14:creationId xmlns:p14="http://schemas.microsoft.com/office/powerpoint/2010/main" val="3105558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B8BB34-BBA0-CD8B-531E-5A03C4F58C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775530-441D-793B-A2F7-474E95E8C4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2595C3-58F0-36A1-7BE2-94D2A2FAFC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F5000F2-1E41-442C-92B7-4167608B193D}" type="datetimeFigureOut">
              <a:rPr lang="en-GB" smtClean="0"/>
              <a:t>10/10/2026</a:t>
            </a:fld>
            <a:endParaRPr lang="en-GB"/>
          </a:p>
        </p:txBody>
      </p:sp>
      <p:sp>
        <p:nvSpPr>
          <p:cNvPr id="5" name="Footer Placeholder 4">
            <a:extLst>
              <a:ext uri="{FF2B5EF4-FFF2-40B4-BE49-F238E27FC236}">
                <a16:creationId xmlns:a16="http://schemas.microsoft.com/office/drawing/2014/main" id="{EB51CE99-3962-2D4E-7915-9CD7DAED51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A970099-6471-DF5A-3B19-78CBA1481C8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564CCB8-9B51-4B82-A039-D731DA62F977}" type="slidenum">
              <a:rPr lang="en-GB" smtClean="0"/>
              <a:t>‹#›</a:t>
            </a:fld>
            <a:endParaRPr lang="en-GB"/>
          </a:p>
        </p:txBody>
      </p:sp>
    </p:spTree>
    <p:extLst>
      <p:ext uri="{BB962C8B-B14F-4D97-AF65-F5344CB8AC3E}">
        <p14:creationId xmlns:p14="http://schemas.microsoft.com/office/powerpoint/2010/main" val="41108767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gage-education.com/blog/the-core-qualities-every-sen-teaching-assistant-needs-in-education/" TargetMode="External"/><Relationship Id="rId2" Type="http://schemas.openxmlformats.org/officeDocument/2006/relationships/hyperlink" Target="https://www.mindtools.com/aaiakpy/personal-swot-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29EC9-54F5-B470-FD8F-03EB490DCFA8}"/>
              </a:ext>
            </a:extLst>
          </p:cNvPr>
          <p:cNvSpPr>
            <a:spLocks noGrp="1"/>
          </p:cNvSpPr>
          <p:nvPr>
            <p:ph type="ctrTitle"/>
          </p:nvPr>
        </p:nvSpPr>
        <p:spPr>
          <a:xfrm>
            <a:off x="1524000" y="630750"/>
            <a:ext cx="8957187" cy="1178385"/>
          </a:xfrm>
        </p:spPr>
        <p:txBody>
          <a:bodyPr>
            <a:normAutofit/>
          </a:bodyPr>
          <a:lstStyle/>
          <a:p>
            <a:r>
              <a:rPr lang="en-GB" sz="4800" dirty="0"/>
              <a:t>Self-awareness Presentation </a:t>
            </a:r>
          </a:p>
        </p:txBody>
      </p:sp>
      <p:sp>
        <p:nvSpPr>
          <p:cNvPr id="3" name="Subtitle 2">
            <a:extLst>
              <a:ext uri="{FF2B5EF4-FFF2-40B4-BE49-F238E27FC236}">
                <a16:creationId xmlns:a16="http://schemas.microsoft.com/office/drawing/2014/main" id="{182EF1B4-D456-C099-8088-F2895D715FED}"/>
              </a:ext>
            </a:extLst>
          </p:cNvPr>
          <p:cNvSpPr>
            <a:spLocks noGrp="1"/>
          </p:cNvSpPr>
          <p:nvPr>
            <p:ph type="subTitle" idx="1"/>
          </p:nvPr>
        </p:nvSpPr>
        <p:spPr/>
        <p:txBody>
          <a:bodyPr/>
          <a:lstStyle/>
          <a:p>
            <a:r>
              <a:rPr lang="en-GB" dirty="0"/>
              <a:t>Balqees Bibi</a:t>
            </a:r>
          </a:p>
        </p:txBody>
      </p:sp>
    </p:spTree>
    <p:extLst>
      <p:ext uri="{BB962C8B-B14F-4D97-AF65-F5344CB8AC3E}">
        <p14:creationId xmlns:p14="http://schemas.microsoft.com/office/powerpoint/2010/main" val="28107289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404F09-72F1-4439-29ED-3F12B0AE2CD1}"/>
              </a:ext>
            </a:extLst>
          </p:cNvPr>
          <p:cNvSpPr>
            <a:spLocks noGrp="1"/>
          </p:cNvSpPr>
          <p:nvPr>
            <p:ph idx="1"/>
          </p:nvPr>
        </p:nvSpPr>
        <p:spPr>
          <a:xfrm>
            <a:off x="710381" y="1253331"/>
            <a:ext cx="10515600" cy="4351338"/>
          </a:xfrm>
        </p:spPr>
        <p:txBody>
          <a:bodyPr/>
          <a:lstStyle/>
          <a:p>
            <a:r>
              <a:rPr lang="en-GB" dirty="0"/>
              <a:t>Level 3 Early Years SEN Practitioner</a:t>
            </a:r>
          </a:p>
        </p:txBody>
      </p:sp>
    </p:spTree>
    <p:extLst>
      <p:ext uri="{BB962C8B-B14F-4D97-AF65-F5344CB8AC3E}">
        <p14:creationId xmlns:p14="http://schemas.microsoft.com/office/powerpoint/2010/main" val="2362921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62A9E7-7829-12A5-0001-CA7290A622E0}"/>
              </a:ext>
            </a:extLst>
          </p:cNvPr>
          <p:cNvSpPr>
            <a:spLocks noGrp="1"/>
          </p:cNvSpPr>
          <p:nvPr>
            <p:ph idx="1"/>
          </p:nvPr>
        </p:nvSpPr>
        <p:spPr/>
        <p:txBody>
          <a:bodyPr/>
          <a:lstStyle/>
          <a:p>
            <a:r>
              <a:rPr lang="en-GB" dirty="0"/>
              <a:t>What is a Self awareness SWOT analysis? </a:t>
            </a:r>
          </a:p>
        </p:txBody>
      </p:sp>
    </p:spTree>
    <p:extLst>
      <p:ext uri="{BB962C8B-B14F-4D97-AF65-F5344CB8AC3E}">
        <p14:creationId xmlns:p14="http://schemas.microsoft.com/office/powerpoint/2010/main" val="2957525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73C1F0-6667-D01D-F674-7E8F7C0E2B7F}"/>
              </a:ext>
            </a:extLst>
          </p:cNvPr>
          <p:cNvSpPr>
            <a:spLocks noGrp="1"/>
          </p:cNvSpPr>
          <p:nvPr>
            <p:ph type="title"/>
          </p:nvPr>
        </p:nvSpPr>
        <p:spPr/>
        <p:txBody>
          <a:bodyPr/>
          <a:lstStyle/>
          <a:p>
            <a:r>
              <a:rPr lang="en-GB" dirty="0"/>
              <a:t>Strengths</a:t>
            </a:r>
          </a:p>
        </p:txBody>
      </p:sp>
      <p:sp>
        <p:nvSpPr>
          <p:cNvPr id="3" name="Content Placeholder 2">
            <a:extLst>
              <a:ext uri="{FF2B5EF4-FFF2-40B4-BE49-F238E27FC236}">
                <a16:creationId xmlns:a16="http://schemas.microsoft.com/office/drawing/2014/main" id="{FB3DB01C-E493-B466-2DF4-B8D88DD6BDF7}"/>
              </a:ext>
            </a:extLst>
          </p:cNvPr>
          <p:cNvSpPr>
            <a:spLocks noGrp="1"/>
          </p:cNvSpPr>
          <p:nvPr>
            <p:ph idx="1"/>
          </p:nvPr>
        </p:nvSpPr>
        <p:spPr/>
        <p:txBody>
          <a:bodyPr/>
          <a:lstStyle/>
          <a:p>
            <a:r>
              <a:rPr lang="en-GB" dirty="0"/>
              <a:t>What are my strengths?</a:t>
            </a:r>
          </a:p>
          <a:p>
            <a:r>
              <a:rPr lang="en-GB" dirty="0"/>
              <a:t>How will I implement them in my career?</a:t>
            </a:r>
          </a:p>
        </p:txBody>
      </p:sp>
    </p:spTree>
    <p:extLst>
      <p:ext uri="{BB962C8B-B14F-4D97-AF65-F5344CB8AC3E}">
        <p14:creationId xmlns:p14="http://schemas.microsoft.com/office/powerpoint/2010/main" val="3876484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A02E1-3786-3C12-3EB9-C02F5E11F5F7}"/>
              </a:ext>
            </a:extLst>
          </p:cNvPr>
          <p:cNvSpPr>
            <a:spLocks noGrp="1"/>
          </p:cNvSpPr>
          <p:nvPr>
            <p:ph type="title"/>
          </p:nvPr>
        </p:nvSpPr>
        <p:spPr/>
        <p:txBody>
          <a:bodyPr/>
          <a:lstStyle/>
          <a:p>
            <a:r>
              <a:rPr lang="en-GB" dirty="0"/>
              <a:t>Weaknesses</a:t>
            </a:r>
          </a:p>
        </p:txBody>
      </p:sp>
      <p:sp>
        <p:nvSpPr>
          <p:cNvPr id="3" name="Content Placeholder 2">
            <a:extLst>
              <a:ext uri="{FF2B5EF4-FFF2-40B4-BE49-F238E27FC236}">
                <a16:creationId xmlns:a16="http://schemas.microsoft.com/office/drawing/2014/main" id="{95484B90-5999-2D36-C725-3B0588DCAAD1}"/>
              </a:ext>
            </a:extLst>
          </p:cNvPr>
          <p:cNvSpPr>
            <a:spLocks noGrp="1"/>
          </p:cNvSpPr>
          <p:nvPr>
            <p:ph idx="1"/>
          </p:nvPr>
        </p:nvSpPr>
        <p:spPr/>
        <p:txBody>
          <a:bodyPr/>
          <a:lstStyle/>
          <a:p>
            <a:r>
              <a:rPr lang="en-GB" dirty="0"/>
              <a:t>What are my weaknesses?</a:t>
            </a:r>
          </a:p>
          <a:p>
            <a:r>
              <a:rPr lang="en-GB" dirty="0"/>
              <a:t>How will I improve them to reach my potential in my career?</a:t>
            </a:r>
          </a:p>
        </p:txBody>
      </p:sp>
    </p:spTree>
    <p:extLst>
      <p:ext uri="{BB962C8B-B14F-4D97-AF65-F5344CB8AC3E}">
        <p14:creationId xmlns:p14="http://schemas.microsoft.com/office/powerpoint/2010/main" val="10207740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10760-E88F-F0C8-D258-A8589692F77D}"/>
              </a:ext>
            </a:extLst>
          </p:cNvPr>
          <p:cNvSpPr>
            <a:spLocks noGrp="1"/>
          </p:cNvSpPr>
          <p:nvPr>
            <p:ph type="title"/>
          </p:nvPr>
        </p:nvSpPr>
        <p:spPr/>
        <p:txBody>
          <a:bodyPr/>
          <a:lstStyle/>
          <a:p>
            <a:r>
              <a:rPr lang="en-GB" dirty="0"/>
              <a:t>Opportunities</a:t>
            </a:r>
          </a:p>
        </p:txBody>
      </p:sp>
      <p:sp>
        <p:nvSpPr>
          <p:cNvPr id="3" name="Content Placeholder 2">
            <a:extLst>
              <a:ext uri="{FF2B5EF4-FFF2-40B4-BE49-F238E27FC236}">
                <a16:creationId xmlns:a16="http://schemas.microsoft.com/office/drawing/2014/main" id="{CB09355C-E22B-D2A9-D569-16E44EBFC41C}"/>
              </a:ext>
            </a:extLst>
          </p:cNvPr>
          <p:cNvSpPr>
            <a:spLocks noGrp="1"/>
          </p:cNvSpPr>
          <p:nvPr>
            <p:ph idx="1"/>
          </p:nvPr>
        </p:nvSpPr>
        <p:spPr/>
        <p:txBody>
          <a:bodyPr/>
          <a:lstStyle/>
          <a:p>
            <a:r>
              <a:rPr lang="en-GB" dirty="0"/>
              <a:t>What opportunities are available for me?</a:t>
            </a:r>
          </a:p>
          <a:p>
            <a:r>
              <a:rPr lang="en-GB" dirty="0"/>
              <a:t>How can this support my career?</a:t>
            </a:r>
          </a:p>
        </p:txBody>
      </p:sp>
    </p:spTree>
    <p:extLst>
      <p:ext uri="{BB962C8B-B14F-4D97-AF65-F5344CB8AC3E}">
        <p14:creationId xmlns:p14="http://schemas.microsoft.com/office/powerpoint/2010/main" val="11469221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BEBDB-731E-66C0-348B-319C4EF942C6}"/>
              </a:ext>
            </a:extLst>
          </p:cNvPr>
          <p:cNvSpPr>
            <a:spLocks noGrp="1"/>
          </p:cNvSpPr>
          <p:nvPr>
            <p:ph type="title"/>
          </p:nvPr>
        </p:nvSpPr>
        <p:spPr/>
        <p:txBody>
          <a:bodyPr/>
          <a:lstStyle/>
          <a:p>
            <a:r>
              <a:rPr lang="en-GB" dirty="0"/>
              <a:t>Threats</a:t>
            </a:r>
          </a:p>
        </p:txBody>
      </p:sp>
      <p:sp>
        <p:nvSpPr>
          <p:cNvPr id="3" name="Content Placeholder 2">
            <a:extLst>
              <a:ext uri="{FF2B5EF4-FFF2-40B4-BE49-F238E27FC236}">
                <a16:creationId xmlns:a16="http://schemas.microsoft.com/office/drawing/2014/main" id="{92FEC4A0-3A0B-3F10-557A-EB3AC539B050}"/>
              </a:ext>
            </a:extLst>
          </p:cNvPr>
          <p:cNvSpPr>
            <a:spLocks noGrp="1"/>
          </p:cNvSpPr>
          <p:nvPr>
            <p:ph idx="1"/>
          </p:nvPr>
        </p:nvSpPr>
        <p:spPr/>
        <p:txBody>
          <a:bodyPr/>
          <a:lstStyle/>
          <a:p>
            <a:r>
              <a:rPr lang="en-GB" dirty="0"/>
              <a:t>Are there any threats?</a:t>
            </a:r>
          </a:p>
          <a:p>
            <a:r>
              <a:rPr lang="en-GB" dirty="0"/>
              <a:t>How can I overcome these?</a:t>
            </a:r>
          </a:p>
        </p:txBody>
      </p:sp>
    </p:spTree>
    <p:extLst>
      <p:ext uri="{BB962C8B-B14F-4D97-AF65-F5344CB8AC3E}">
        <p14:creationId xmlns:p14="http://schemas.microsoft.com/office/powerpoint/2010/main" val="2812522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0A274-4134-23D0-4984-86BD2D892B9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7987007-87E9-91B8-7A64-E072A441700F}"/>
              </a:ext>
            </a:extLst>
          </p:cNvPr>
          <p:cNvSpPr>
            <a:spLocks noGrp="1"/>
          </p:cNvSpPr>
          <p:nvPr>
            <p:ph idx="1"/>
          </p:nvPr>
        </p:nvSpPr>
        <p:spPr/>
        <p:txBody>
          <a:bodyPr>
            <a:normAutofit/>
          </a:bodyPr>
          <a:lstStyle/>
          <a:p>
            <a:r>
              <a:rPr lang="en-GB" sz="1100" u="sng" dirty="0"/>
              <a:t>https://talents.studysmarter.co.uk/companies/ambassadors-resourcing/birmingham/level-3-early-years-practitioner-with-sen-experience-northfield-job-in-birmingham-education-29299752/?utm_campaign=google_jobs_apply&amp;utm_source=google_jobs_apply&amp;utm_medium=organic </a:t>
            </a:r>
          </a:p>
          <a:p>
            <a:r>
              <a:rPr lang="en-GB" sz="1100" u="sng" dirty="0">
                <a:hlinkClick r:id="rId2"/>
              </a:rPr>
              <a:t>https://www.mindtools.com/aaiakpy/personal-swot-analysis/</a:t>
            </a:r>
            <a:r>
              <a:rPr lang="en-GB" sz="1100" u="sng" dirty="0"/>
              <a:t> </a:t>
            </a:r>
          </a:p>
          <a:p>
            <a:r>
              <a:rPr lang="en-GB" sz="1100" u="sng" dirty="0">
                <a:hlinkClick r:id="rId3"/>
              </a:rPr>
              <a:t>https://engage-education.com/blog/the-core-qualities-every-sen-teaching-assistant-needs-in-education/</a:t>
            </a:r>
            <a:r>
              <a:rPr lang="en-GB" sz="1100" u="sng" dirty="0"/>
              <a:t> </a:t>
            </a:r>
          </a:p>
          <a:p>
            <a:endParaRPr lang="en-GB" sz="1100" u="sng" dirty="0"/>
          </a:p>
        </p:txBody>
      </p:sp>
    </p:spTree>
    <p:extLst>
      <p:ext uri="{BB962C8B-B14F-4D97-AF65-F5344CB8AC3E}">
        <p14:creationId xmlns:p14="http://schemas.microsoft.com/office/powerpoint/2010/main" val="11965006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4258</TotalTime>
  <Words>464</Words>
  <Application>Microsoft Office PowerPoint</Application>
  <PresentationFormat>Widescreen</PresentationFormat>
  <Paragraphs>30</Paragraphs>
  <Slides>8</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Self-awareness Presentation </vt:lpstr>
      <vt:lpstr>PowerPoint Presentation</vt:lpstr>
      <vt:lpstr>PowerPoint Presentation</vt:lpstr>
      <vt:lpstr>Strengths</vt:lpstr>
      <vt:lpstr>Weaknesses</vt:lpstr>
      <vt:lpstr>Opportunities</vt:lpstr>
      <vt:lpstr>Threats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Balqees Bibi (2530124)</dc:creator>
  <cp:lastModifiedBy>Balqees Bibi (2530124)</cp:lastModifiedBy>
  <cp:revision>2</cp:revision>
  <dcterms:created xsi:type="dcterms:W3CDTF">2026-10-10T14:11:01Z</dcterms:created>
  <dcterms:modified xsi:type="dcterms:W3CDTF">2026-10-13T13:09:37Z</dcterms:modified>
</cp:coreProperties>
</file>