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820" autoAdjust="0"/>
  </p:normalViewPr>
  <p:slideViewPr>
    <p:cSldViewPr snapToGrid="0">
      <p:cViewPr varScale="1">
        <p:scale>
          <a:sx n="67" d="100"/>
          <a:sy n="67" d="100"/>
        </p:scale>
        <p:origin x="126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3C373A-0DA9-4220-A146-539BDBC5F7CB}"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89EABE8D-6D56-4050-84D0-E01FC60165AF}">
      <dgm:prSet custT="1"/>
      <dgm:spPr/>
      <dgm:t>
        <a:bodyPr/>
        <a:lstStyle/>
        <a:p>
          <a:r>
            <a:rPr lang="en-US" sz="3200" baseline="0" dirty="0"/>
            <a:t>Emotional Intelligence: Key to Workplace Excellence</a:t>
          </a:r>
          <a:endParaRPr lang="en-US" sz="3200" dirty="0"/>
        </a:p>
      </dgm:t>
    </dgm:pt>
    <dgm:pt modelId="{D00E48A9-36BA-4D88-BE37-0B8A3CDFEACB}" type="parTrans" cxnId="{516C1127-DBB7-4702-B377-12242CCEB9C8}">
      <dgm:prSet/>
      <dgm:spPr/>
      <dgm:t>
        <a:bodyPr/>
        <a:lstStyle/>
        <a:p>
          <a:endParaRPr lang="en-US"/>
        </a:p>
      </dgm:t>
    </dgm:pt>
    <dgm:pt modelId="{41BF0686-049E-4ACB-883F-020153824789}" type="sibTrans" cxnId="{516C1127-DBB7-4702-B377-12242CCEB9C8}">
      <dgm:prSet/>
      <dgm:spPr/>
      <dgm:t>
        <a:bodyPr/>
        <a:lstStyle/>
        <a:p>
          <a:endParaRPr lang="en-US"/>
        </a:p>
      </dgm:t>
    </dgm:pt>
    <dgm:pt modelId="{7D455438-0562-44DC-84E7-A1BA31B4F9BF}" type="pres">
      <dgm:prSet presAssocID="{663C373A-0DA9-4220-A146-539BDBC5F7CB}" presName="linear" presStyleCnt="0">
        <dgm:presLayoutVars>
          <dgm:animLvl val="lvl"/>
          <dgm:resizeHandles val="exact"/>
        </dgm:presLayoutVars>
      </dgm:prSet>
      <dgm:spPr/>
    </dgm:pt>
    <dgm:pt modelId="{8DA255C5-DFE0-4F07-AFEC-E60D00F1AF99}" type="pres">
      <dgm:prSet presAssocID="{89EABE8D-6D56-4050-84D0-E01FC60165AF}" presName="parentText" presStyleLbl="node1" presStyleIdx="0" presStyleCnt="1">
        <dgm:presLayoutVars>
          <dgm:chMax val="0"/>
          <dgm:bulletEnabled val="1"/>
        </dgm:presLayoutVars>
      </dgm:prSet>
      <dgm:spPr/>
    </dgm:pt>
  </dgm:ptLst>
  <dgm:cxnLst>
    <dgm:cxn modelId="{516C1127-DBB7-4702-B377-12242CCEB9C8}" srcId="{663C373A-0DA9-4220-A146-539BDBC5F7CB}" destId="{89EABE8D-6D56-4050-84D0-E01FC60165AF}" srcOrd="0" destOrd="0" parTransId="{D00E48A9-36BA-4D88-BE37-0B8A3CDFEACB}" sibTransId="{41BF0686-049E-4ACB-883F-020153824789}"/>
    <dgm:cxn modelId="{7D6E8A9E-4EBD-428E-A7B0-A14E38838490}" type="presOf" srcId="{663C373A-0DA9-4220-A146-539BDBC5F7CB}" destId="{7D455438-0562-44DC-84E7-A1BA31B4F9BF}" srcOrd="0" destOrd="0" presId="urn:microsoft.com/office/officeart/2005/8/layout/vList2"/>
    <dgm:cxn modelId="{62FD83C9-9DE0-48FA-A829-9F5E738085F4}" type="presOf" srcId="{89EABE8D-6D56-4050-84D0-E01FC60165AF}" destId="{8DA255C5-DFE0-4F07-AFEC-E60D00F1AF99}" srcOrd="0" destOrd="0" presId="urn:microsoft.com/office/officeart/2005/8/layout/vList2"/>
    <dgm:cxn modelId="{632058AB-6FFA-4F31-9CEE-C86F97E45982}" type="presParOf" srcId="{7D455438-0562-44DC-84E7-A1BA31B4F9BF}" destId="{8DA255C5-DFE0-4F07-AFEC-E60D00F1AF99}"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BFA860-EA23-4402-B86C-6A3ECDE8C26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7558C94-B7BE-426E-9264-647B09F9AD1F}">
      <dgm:prSet/>
      <dgm:spPr/>
      <dgm:t>
        <a:bodyPr/>
        <a:lstStyle/>
        <a:p>
          <a:pPr algn="just"/>
          <a:r>
            <a:rPr lang="en-US" dirty="0"/>
            <a:t>Emotional Intelligence (EI) can therefore be defined as the ability to understand personal feelings and feelings of others as well as the ability to regulate the former whilst affecting the latter. At the workplace, EI is vital as it fosters interpersonal communication, problem-solving, and relations hence improving on team cohesiveness and productivity. This poster will discuss the author’s experience with EI, the benefits, the skills, and ways to improve EI with a focus on how the enhancement of Emotional Intelligence could improve one’s career and organization.</a:t>
          </a:r>
        </a:p>
      </dgm:t>
    </dgm:pt>
    <dgm:pt modelId="{FCD19B79-8E9E-4867-BB31-A1AFFD8AF2D0}" type="parTrans" cxnId="{AE6222BA-5D9A-4C42-8EA5-5357BB5FF307}">
      <dgm:prSet/>
      <dgm:spPr/>
      <dgm:t>
        <a:bodyPr/>
        <a:lstStyle/>
        <a:p>
          <a:endParaRPr lang="en-US"/>
        </a:p>
      </dgm:t>
    </dgm:pt>
    <dgm:pt modelId="{77583629-56E7-4168-BF6A-BD4D2CB737AC}" type="sibTrans" cxnId="{AE6222BA-5D9A-4C42-8EA5-5357BB5FF307}">
      <dgm:prSet/>
      <dgm:spPr/>
      <dgm:t>
        <a:bodyPr/>
        <a:lstStyle/>
        <a:p>
          <a:endParaRPr lang="en-US"/>
        </a:p>
      </dgm:t>
    </dgm:pt>
    <dgm:pt modelId="{B1E6C3D1-AED9-4AEB-BE5D-68FA9F2A101F}" type="pres">
      <dgm:prSet presAssocID="{1CBFA860-EA23-4402-B86C-6A3ECDE8C262}" presName="linear" presStyleCnt="0">
        <dgm:presLayoutVars>
          <dgm:animLvl val="lvl"/>
          <dgm:resizeHandles val="exact"/>
        </dgm:presLayoutVars>
      </dgm:prSet>
      <dgm:spPr/>
    </dgm:pt>
    <dgm:pt modelId="{52DED2FD-9F25-47CB-BCFA-FF89B7FF0476}" type="pres">
      <dgm:prSet presAssocID="{C7558C94-B7BE-426E-9264-647B09F9AD1F}" presName="parentText" presStyleLbl="node1" presStyleIdx="0" presStyleCnt="1" custScaleX="100000">
        <dgm:presLayoutVars>
          <dgm:chMax val="0"/>
          <dgm:bulletEnabled val="1"/>
        </dgm:presLayoutVars>
      </dgm:prSet>
      <dgm:spPr/>
    </dgm:pt>
  </dgm:ptLst>
  <dgm:cxnLst>
    <dgm:cxn modelId="{03950F3C-A1C8-4DE8-B360-63BCF493C9BC}" type="presOf" srcId="{1CBFA860-EA23-4402-B86C-6A3ECDE8C262}" destId="{B1E6C3D1-AED9-4AEB-BE5D-68FA9F2A101F}" srcOrd="0" destOrd="0" presId="urn:microsoft.com/office/officeart/2005/8/layout/vList2"/>
    <dgm:cxn modelId="{AE6222BA-5D9A-4C42-8EA5-5357BB5FF307}" srcId="{1CBFA860-EA23-4402-B86C-6A3ECDE8C262}" destId="{C7558C94-B7BE-426E-9264-647B09F9AD1F}" srcOrd="0" destOrd="0" parTransId="{FCD19B79-8E9E-4867-BB31-A1AFFD8AF2D0}" sibTransId="{77583629-56E7-4168-BF6A-BD4D2CB737AC}"/>
    <dgm:cxn modelId="{49F3B5DD-645F-454F-BA5B-2DECDD6129AD}" type="presOf" srcId="{C7558C94-B7BE-426E-9264-647B09F9AD1F}" destId="{52DED2FD-9F25-47CB-BCFA-FF89B7FF0476}" srcOrd="0" destOrd="0" presId="urn:microsoft.com/office/officeart/2005/8/layout/vList2"/>
    <dgm:cxn modelId="{071410F1-8562-4D38-BDFD-32B29B86197D}" type="presParOf" srcId="{B1E6C3D1-AED9-4AEB-BE5D-68FA9F2A101F}" destId="{52DED2FD-9F25-47CB-BCFA-FF89B7FF047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4B5D63-432C-409F-AA8F-961962C90FA1}"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en-US"/>
        </a:p>
      </dgm:t>
    </dgm:pt>
    <dgm:pt modelId="{229C7BFE-53B6-4D80-A306-14C4B7117153}">
      <dgm:prSet custT="1"/>
      <dgm:spPr/>
      <dgm:t>
        <a:bodyPr/>
        <a:lstStyle/>
        <a:p>
          <a:r>
            <a:rPr lang="en-US" sz="2000" dirty="0"/>
            <a:t>Strength: Ability to empathize and appreciate others' feelings (Rana et al., 2017)</a:t>
          </a:r>
        </a:p>
      </dgm:t>
    </dgm:pt>
    <dgm:pt modelId="{AEFE85F1-A1D9-4459-A791-8D09EA558104}" type="parTrans" cxnId="{70A14226-A2F5-4C69-AE78-33D899711E0D}">
      <dgm:prSet/>
      <dgm:spPr/>
      <dgm:t>
        <a:bodyPr/>
        <a:lstStyle/>
        <a:p>
          <a:endParaRPr lang="en-US"/>
        </a:p>
      </dgm:t>
    </dgm:pt>
    <dgm:pt modelId="{674BC3AA-0532-4A17-A5B6-491E90304B6D}" type="sibTrans" cxnId="{70A14226-A2F5-4C69-AE78-33D899711E0D}">
      <dgm:prSet/>
      <dgm:spPr/>
      <dgm:t>
        <a:bodyPr/>
        <a:lstStyle/>
        <a:p>
          <a:endParaRPr lang="en-US"/>
        </a:p>
      </dgm:t>
    </dgm:pt>
    <dgm:pt modelId="{A507A7B7-2012-4E15-BB75-E3AFF3D2AC04}">
      <dgm:prSet custT="1"/>
      <dgm:spPr/>
      <dgm:t>
        <a:bodyPr/>
        <a:lstStyle/>
        <a:p>
          <a:r>
            <a:rPr lang="en-US" sz="2000"/>
            <a:t>Challenge: Struggles with self-control under pressure</a:t>
          </a:r>
        </a:p>
      </dgm:t>
    </dgm:pt>
    <dgm:pt modelId="{7843A9C4-4711-49CC-A28D-49EE8FA4CD57}" type="parTrans" cxnId="{0CDABC66-1018-4410-A45B-58EFB2E0DA3F}">
      <dgm:prSet/>
      <dgm:spPr/>
      <dgm:t>
        <a:bodyPr/>
        <a:lstStyle/>
        <a:p>
          <a:endParaRPr lang="en-US"/>
        </a:p>
      </dgm:t>
    </dgm:pt>
    <dgm:pt modelId="{328EDFDD-840B-41F6-8E8D-D5537AF03544}" type="sibTrans" cxnId="{0CDABC66-1018-4410-A45B-58EFB2E0DA3F}">
      <dgm:prSet/>
      <dgm:spPr/>
      <dgm:t>
        <a:bodyPr/>
        <a:lstStyle/>
        <a:p>
          <a:endParaRPr lang="en-US"/>
        </a:p>
      </dgm:t>
    </dgm:pt>
    <dgm:pt modelId="{20FB0233-F534-4149-9104-F0BC8F7D0618}">
      <dgm:prSet custT="1"/>
      <dgm:spPr/>
      <dgm:t>
        <a:bodyPr/>
        <a:lstStyle/>
        <a:p>
          <a:r>
            <a:rPr lang="en-US" sz="2000"/>
            <a:t>Example: Difficulty managing anger during group assignment conflict</a:t>
          </a:r>
        </a:p>
      </dgm:t>
    </dgm:pt>
    <dgm:pt modelId="{0EA61331-C38C-4962-92E4-E0FD613BCD5D}" type="parTrans" cxnId="{50FBC3A4-0630-4C2E-95A8-4D5681D22499}">
      <dgm:prSet/>
      <dgm:spPr/>
      <dgm:t>
        <a:bodyPr/>
        <a:lstStyle/>
        <a:p>
          <a:endParaRPr lang="en-US"/>
        </a:p>
      </dgm:t>
    </dgm:pt>
    <dgm:pt modelId="{40670DAD-B223-48BA-8C15-5BF3AD16FA92}" type="sibTrans" cxnId="{50FBC3A4-0630-4C2E-95A8-4D5681D22499}">
      <dgm:prSet/>
      <dgm:spPr/>
      <dgm:t>
        <a:bodyPr/>
        <a:lstStyle/>
        <a:p>
          <a:endParaRPr lang="en-US"/>
        </a:p>
      </dgm:t>
    </dgm:pt>
    <dgm:pt modelId="{D03D4C9C-79F3-4EFA-9E68-67BE7922AA9F}">
      <dgm:prSet custT="1"/>
      <dgm:spPr/>
      <dgm:t>
        <a:bodyPr/>
        <a:lstStyle/>
        <a:p>
          <a:r>
            <a:rPr lang="en-US" sz="2000" dirty="0"/>
            <a:t>Lesson: Importance of practicing emotional intelligence for healthy conversations (Hopkins &amp; </a:t>
          </a:r>
          <a:r>
            <a:rPr lang="en-US" sz="2000" dirty="0" err="1"/>
            <a:t>Yonker</a:t>
          </a:r>
          <a:r>
            <a:rPr lang="en-US" sz="2000" dirty="0"/>
            <a:t>, 2015)</a:t>
          </a:r>
        </a:p>
      </dgm:t>
    </dgm:pt>
    <dgm:pt modelId="{D9BD8741-A479-441E-B7CE-6E0BA4134C28}" type="parTrans" cxnId="{DDE984F5-B031-44D8-83E2-60F846C95C79}">
      <dgm:prSet/>
      <dgm:spPr/>
      <dgm:t>
        <a:bodyPr/>
        <a:lstStyle/>
        <a:p>
          <a:endParaRPr lang="en-US"/>
        </a:p>
      </dgm:t>
    </dgm:pt>
    <dgm:pt modelId="{E7283EDE-0047-4FF9-BBEA-015EB8F32162}" type="sibTrans" cxnId="{DDE984F5-B031-44D8-83E2-60F846C95C79}">
      <dgm:prSet/>
      <dgm:spPr/>
      <dgm:t>
        <a:bodyPr/>
        <a:lstStyle/>
        <a:p>
          <a:endParaRPr lang="en-US"/>
        </a:p>
      </dgm:t>
    </dgm:pt>
    <dgm:pt modelId="{0DD1C2E9-AC6F-4FCE-886D-BC6AC4A3CF24}">
      <dgm:prSet custT="1"/>
      <dgm:spPr/>
      <dgm:t>
        <a:bodyPr/>
        <a:lstStyle/>
        <a:p>
          <a:r>
            <a:rPr lang="en-US" sz="2000"/>
            <a:t>Goal: Develop self-regulation for emotional stability in team settings (Krishnakumar et al., 2016)</a:t>
          </a:r>
        </a:p>
      </dgm:t>
    </dgm:pt>
    <dgm:pt modelId="{1C664A1D-35A3-4B5C-99D3-7F2E60C26722}" type="parTrans" cxnId="{180B55DE-4C18-4FA0-B64E-2C7695DB56D0}">
      <dgm:prSet/>
      <dgm:spPr/>
      <dgm:t>
        <a:bodyPr/>
        <a:lstStyle/>
        <a:p>
          <a:endParaRPr lang="en-US"/>
        </a:p>
      </dgm:t>
    </dgm:pt>
    <dgm:pt modelId="{A5B61AB6-BF65-44E7-B8D2-53A2FB910990}" type="sibTrans" cxnId="{180B55DE-4C18-4FA0-B64E-2C7695DB56D0}">
      <dgm:prSet/>
      <dgm:spPr/>
      <dgm:t>
        <a:bodyPr/>
        <a:lstStyle/>
        <a:p>
          <a:endParaRPr lang="en-US"/>
        </a:p>
      </dgm:t>
    </dgm:pt>
    <dgm:pt modelId="{ED03CC2A-1D9E-483F-B251-8413710F5E9F}">
      <dgm:prSet custT="1"/>
      <dgm:spPr/>
      <dgm:t>
        <a:bodyPr/>
        <a:lstStyle/>
        <a:p>
          <a:r>
            <a:rPr lang="en-US" sz="2000"/>
            <a:t>Focus: Improve handling of emotions in professional relationships</a:t>
          </a:r>
        </a:p>
      </dgm:t>
    </dgm:pt>
    <dgm:pt modelId="{52F35ED7-5E9B-4772-8914-AB5EF755142A}" type="parTrans" cxnId="{486CDC0F-96D2-4644-B4CC-74468B90FE6B}">
      <dgm:prSet/>
      <dgm:spPr/>
      <dgm:t>
        <a:bodyPr/>
        <a:lstStyle/>
        <a:p>
          <a:endParaRPr lang="en-US"/>
        </a:p>
      </dgm:t>
    </dgm:pt>
    <dgm:pt modelId="{279DB37E-550F-4F09-BC12-BA2188E7F515}" type="sibTrans" cxnId="{486CDC0F-96D2-4644-B4CC-74468B90FE6B}">
      <dgm:prSet/>
      <dgm:spPr/>
      <dgm:t>
        <a:bodyPr/>
        <a:lstStyle/>
        <a:p>
          <a:endParaRPr lang="en-US"/>
        </a:p>
      </dgm:t>
    </dgm:pt>
    <dgm:pt modelId="{F59BD0D5-9B24-47C1-8237-E796DFFF73FC}" type="pres">
      <dgm:prSet presAssocID="{714B5D63-432C-409F-AA8F-961962C90FA1}" presName="Name0" presStyleCnt="0">
        <dgm:presLayoutVars>
          <dgm:chMax val="7"/>
          <dgm:dir/>
          <dgm:animLvl val="lvl"/>
          <dgm:resizeHandles val="exact"/>
        </dgm:presLayoutVars>
      </dgm:prSet>
      <dgm:spPr/>
    </dgm:pt>
    <dgm:pt modelId="{E1C29074-4ABC-441A-B785-5F4FC4FC0297}" type="pres">
      <dgm:prSet presAssocID="{229C7BFE-53B6-4D80-A306-14C4B7117153}" presName="circle1" presStyleLbl="node1" presStyleIdx="0" presStyleCnt="6"/>
      <dgm:spPr/>
    </dgm:pt>
    <dgm:pt modelId="{3A62894A-806C-4886-A52A-500D3F8F4E84}" type="pres">
      <dgm:prSet presAssocID="{229C7BFE-53B6-4D80-A306-14C4B7117153}" presName="space" presStyleCnt="0"/>
      <dgm:spPr/>
    </dgm:pt>
    <dgm:pt modelId="{EBD24D9E-3EE4-4A25-AB55-06931A82357A}" type="pres">
      <dgm:prSet presAssocID="{229C7BFE-53B6-4D80-A306-14C4B7117153}" presName="rect1" presStyleLbl="alignAcc1" presStyleIdx="0" presStyleCnt="6"/>
      <dgm:spPr/>
    </dgm:pt>
    <dgm:pt modelId="{187524D4-E80E-4DA2-89E9-766C268ED12E}" type="pres">
      <dgm:prSet presAssocID="{A507A7B7-2012-4E15-BB75-E3AFF3D2AC04}" presName="vertSpace2" presStyleLbl="node1" presStyleIdx="0" presStyleCnt="6"/>
      <dgm:spPr/>
    </dgm:pt>
    <dgm:pt modelId="{3BBD77E9-7BF0-4AE1-AC92-5018E35B31F8}" type="pres">
      <dgm:prSet presAssocID="{A507A7B7-2012-4E15-BB75-E3AFF3D2AC04}" presName="circle2" presStyleLbl="node1" presStyleIdx="1" presStyleCnt="6"/>
      <dgm:spPr/>
    </dgm:pt>
    <dgm:pt modelId="{7C23BD24-A60F-431E-9860-F08DC0222786}" type="pres">
      <dgm:prSet presAssocID="{A507A7B7-2012-4E15-BB75-E3AFF3D2AC04}" presName="rect2" presStyleLbl="alignAcc1" presStyleIdx="1" presStyleCnt="6"/>
      <dgm:spPr/>
    </dgm:pt>
    <dgm:pt modelId="{23C36528-72ED-4E59-AC4E-CD5CCDECDC8D}" type="pres">
      <dgm:prSet presAssocID="{20FB0233-F534-4149-9104-F0BC8F7D0618}" presName="vertSpace3" presStyleLbl="node1" presStyleIdx="1" presStyleCnt="6"/>
      <dgm:spPr/>
    </dgm:pt>
    <dgm:pt modelId="{3996F15C-AB27-4421-8280-3D2D376E241B}" type="pres">
      <dgm:prSet presAssocID="{20FB0233-F534-4149-9104-F0BC8F7D0618}" presName="circle3" presStyleLbl="node1" presStyleIdx="2" presStyleCnt="6"/>
      <dgm:spPr/>
    </dgm:pt>
    <dgm:pt modelId="{C8A55A95-87A6-41D9-9E73-DED331A251B5}" type="pres">
      <dgm:prSet presAssocID="{20FB0233-F534-4149-9104-F0BC8F7D0618}" presName="rect3" presStyleLbl="alignAcc1" presStyleIdx="2" presStyleCnt="6"/>
      <dgm:spPr/>
    </dgm:pt>
    <dgm:pt modelId="{28CAB723-398F-4633-905A-5E1D860DA3F4}" type="pres">
      <dgm:prSet presAssocID="{D03D4C9C-79F3-4EFA-9E68-67BE7922AA9F}" presName="vertSpace4" presStyleLbl="node1" presStyleIdx="2" presStyleCnt="6"/>
      <dgm:spPr/>
    </dgm:pt>
    <dgm:pt modelId="{7C8B042C-52C5-4095-BCFE-0967D1A75EDD}" type="pres">
      <dgm:prSet presAssocID="{D03D4C9C-79F3-4EFA-9E68-67BE7922AA9F}" presName="circle4" presStyleLbl="node1" presStyleIdx="3" presStyleCnt="6"/>
      <dgm:spPr/>
    </dgm:pt>
    <dgm:pt modelId="{8FCE5470-D3BD-4D2E-9625-7D150FE7D29D}" type="pres">
      <dgm:prSet presAssocID="{D03D4C9C-79F3-4EFA-9E68-67BE7922AA9F}" presName="rect4" presStyleLbl="alignAcc1" presStyleIdx="3" presStyleCnt="6"/>
      <dgm:spPr/>
    </dgm:pt>
    <dgm:pt modelId="{D336EEBF-DAD6-4676-B69B-99AAAE097772}" type="pres">
      <dgm:prSet presAssocID="{0DD1C2E9-AC6F-4FCE-886D-BC6AC4A3CF24}" presName="vertSpace5" presStyleLbl="node1" presStyleIdx="3" presStyleCnt="6"/>
      <dgm:spPr/>
    </dgm:pt>
    <dgm:pt modelId="{6C720DC7-FF86-43DA-B0D6-A078FB2985A7}" type="pres">
      <dgm:prSet presAssocID="{0DD1C2E9-AC6F-4FCE-886D-BC6AC4A3CF24}" presName="circle5" presStyleLbl="node1" presStyleIdx="4" presStyleCnt="6"/>
      <dgm:spPr/>
    </dgm:pt>
    <dgm:pt modelId="{CF6AB8A0-6C9D-45DC-AE38-809C10166C86}" type="pres">
      <dgm:prSet presAssocID="{0DD1C2E9-AC6F-4FCE-886D-BC6AC4A3CF24}" presName="rect5" presStyleLbl="alignAcc1" presStyleIdx="4" presStyleCnt="6"/>
      <dgm:spPr/>
    </dgm:pt>
    <dgm:pt modelId="{94A062EA-DC76-4AB2-9F47-C6D09612EE9A}" type="pres">
      <dgm:prSet presAssocID="{ED03CC2A-1D9E-483F-B251-8413710F5E9F}" presName="vertSpace6" presStyleLbl="node1" presStyleIdx="4" presStyleCnt="6"/>
      <dgm:spPr/>
    </dgm:pt>
    <dgm:pt modelId="{BEC3B1CD-BA21-4360-916A-FC205D13D025}" type="pres">
      <dgm:prSet presAssocID="{ED03CC2A-1D9E-483F-B251-8413710F5E9F}" presName="circle6" presStyleLbl="node1" presStyleIdx="5" presStyleCnt="6"/>
      <dgm:spPr/>
    </dgm:pt>
    <dgm:pt modelId="{81D8983B-3E1D-4F4F-9EE0-9D85328FD088}" type="pres">
      <dgm:prSet presAssocID="{ED03CC2A-1D9E-483F-B251-8413710F5E9F}" presName="rect6" presStyleLbl="alignAcc1" presStyleIdx="5" presStyleCnt="6"/>
      <dgm:spPr/>
    </dgm:pt>
    <dgm:pt modelId="{142CFD15-1AF4-4414-B2AE-5F8C4367AB95}" type="pres">
      <dgm:prSet presAssocID="{229C7BFE-53B6-4D80-A306-14C4B7117153}" presName="rect1ParTxNoCh" presStyleLbl="alignAcc1" presStyleIdx="5" presStyleCnt="6">
        <dgm:presLayoutVars>
          <dgm:chMax val="1"/>
          <dgm:bulletEnabled val="1"/>
        </dgm:presLayoutVars>
      </dgm:prSet>
      <dgm:spPr/>
    </dgm:pt>
    <dgm:pt modelId="{D3D7DFCD-6EA8-4C91-9E26-F0B5FE71A202}" type="pres">
      <dgm:prSet presAssocID="{A507A7B7-2012-4E15-BB75-E3AFF3D2AC04}" presName="rect2ParTxNoCh" presStyleLbl="alignAcc1" presStyleIdx="5" presStyleCnt="6">
        <dgm:presLayoutVars>
          <dgm:chMax val="1"/>
          <dgm:bulletEnabled val="1"/>
        </dgm:presLayoutVars>
      </dgm:prSet>
      <dgm:spPr/>
    </dgm:pt>
    <dgm:pt modelId="{AFB3E1F1-0278-45AC-95D5-FCE8E8DAFCBC}" type="pres">
      <dgm:prSet presAssocID="{20FB0233-F534-4149-9104-F0BC8F7D0618}" presName="rect3ParTxNoCh" presStyleLbl="alignAcc1" presStyleIdx="5" presStyleCnt="6">
        <dgm:presLayoutVars>
          <dgm:chMax val="1"/>
          <dgm:bulletEnabled val="1"/>
        </dgm:presLayoutVars>
      </dgm:prSet>
      <dgm:spPr/>
    </dgm:pt>
    <dgm:pt modelId="{B1C2CD40-9F1F-4B17-BE49-AA1C281D4427}" type="pres">
      <dgm:prSet presAssocID="{D03D4C9C-79F3-4EFA-9E68-67BE7922AA9F}" presName="rect4ParTxNoCh" presStyleLbl="alignAcc1" presStyleIdx="5" presStyleCnt="6">
        <dgm:presLayoutVars>
          <dgm:chMax val="1"/>
          <dgm:bulletEnabled val="1"/>
        </dgm:presLayoutVars>
      </dgm:prSet>
      <dgm:spPr/>
    </dgm:pt>
    <dgm:pt modelId="{7790F963-3C0F-45CB-9D0C-70FFB82502F3}" type="pres">
      <dgm:prSet presAssocID="{0DD1C2E9-AC6F-4FCE-886D-BC6AC4A3CF24}" presName="rect5ParTxNoCh" presStyleLbl="alignAcc1" presStyleIdx="5" presStyleCnt="6">
        <dgm:presLayoutVars>
          <dgm:chMax val="1"/>
          <dgm:bulletEnabled val="1"/>
        </dgm:presLayoutVars>
      </dgm:prSet>
      <dgm:spPr/>
    </dgm:pt>
    <dgm:pt modelId="{30916E94-3BC6-4FC5-9826-E9FCB6CC6C95}" type="pres">
      <dgm:prSet presAssocID="{ED03CC2A-1D9E-483F-B251-8413710F5E9F}" presName="rect6ParTxNoCh" presStyleLbl="alignAcc1" presStyleIdx="5" presStyleCnt="6">
        <dgm:presLayoutVars>
          <dgm:chMax val="1"/>
          <dgm:bulletEnabled val="1"/>
        </dgm:presLayoutVars>
      </dgm:prSet>
      <dgm:spPr/>
    </dgm:pt>
  </dgm:ptLst>
  <dgm:cxnLst>
    <dgm:cxn modelId="{21C1B405-569B-4318-A1AE-48D4874B0047}" type="presOf" srcId="{229C7BFE-53B6-4D80-A306-14C4B7117153}" destId="{EBD24D9E-3EE4-4A25-AB55-06931A82357A}" srcOrd="0" destOrd="0" presId="urn:microsoft.com/office/officeart/2005/8/layout/target3"/>
    <dgm:cxn modelId="{5A426C0E-C92D-4982-AFF5-6239412CE964}" type="presOf" srcId="{0DD1C2E9-AC6F-4FCE-886D-BC6AC4A3CF24}" destId="{CF6AB8A0-6C9D-45DC-AE38-809C10166C86}" srcOrd="0" destOrd="0" presId="urn:microsoft.com/office/officeart/2005/8/layout/target3"/>
    <dgm:cxn modelId="{486CDC0F-96D2-4644-B4CC-74468B90FE6B}" srcId="{714B5D63-432C-409F-AA8F-961962C90FA1}" destId="{ED03CC2A-1D9E-483F-B251-8413710F5E9F}" srcOrd="5" destOrd="0" parTransId="{52F35ED7-5E9B-4772-8914-AB5EF755142A}" sibTransId="{279DB37E-550F-4F09-BC12-BA2188E7F515}"/>
    <dgm:cxn modelId="{B291E511-833D-4779-A591-59579E348F23}" type="presOf" srcId="{D03D4C9C-79F3-4EFA-9E68-67BE7922AA9F}" destId="{8FCE5470-D3BD-4D2E-9625-7D150FE7D29D}" srcOrd="0" destOrd="0" presId="urn:microsoft.com/office/officeart/2005/8/layout/target3"/>
    <dgm:cxn modelId="{3DF0D715-0447-45B6-8C26-B8CA51D3DFE7}" type="presOf" srcId="{ED03CC2A-1D9E-483F-B251-8413710F5E9F}" destId="{30916E94-3BC6-4FC5-9826-E9FCB6CC6C95}" srcOrd="1" destOrd="0" presId="urn:microsoft.com/office/officeart/2005/8/layout/target3"/>
    <dgm:cxn modelId="{70A14226-A2F5-4C69-AE78-33D899711E0D}" srcId="{714B5D63-432C-409F-AA8F-961962C90FA1}" destId="{229C7BFE-53B6-4D80-A306-14C4B7117153}" srcOrd="0" destOrd="0" parTransId="{AEFE85F1-A1D9-4459-A791-8D09EA558104}" sibTransId="{674BC3AA-0532-4A17-A5B6-491E90304B6D}"/>
    <dgm:cxn modelId="{47CC9F3C-9F0B-4940-9D17-CF05D3A174B7}" type="presOf" srcId="{20FB0233-F534-4149-9104-F0BC8F7D0618}" destId="{C8A55A95-87A6-41D9-9E73-DED331A251B5}" srcOrd="0" destOrd="0" presId="urn:microsoft.com/office/officeart/2005/8/layout/target3"/>
    <dgm:cxn modelId="{0CDABC66-1018-4410-A45B-58EFB2E0DA3F}" srcId="{714B5D63-432C-409F-AA8F-961962C90FA1}" destId="{A507A7B7-2012-4E15-BB75-E3AFF3D2AC04}" srcOrd="1" destOrd="0" parTransId="{7843A9C4-4711-49CC-A28D-49EE8FA4CD57}" sibTransId="{328EDFDD-840B-41F6-8E8D-D5537AF03544}"/>
    <dgm:cxn modelId="{7E9DCF77-064E-4552-BAAA-4065C5F217E8}" type="presOf" srcId="{229C7BFE-53B6-4D80-A306-14C4B7117153}" destId="{142CFD15-1AF4-4414-B2AE-5F8C4367AB95}" srcOrd="1" destOrd="0" presId="urn:microsoft.com/office/officeart/2005/8/layout/target3"/>
    <dgm:cxn modelId="{6224215A-ECCA-4441-89BC-3465BCC84CC7}" type="presOf" srcId="{A507A7B7-2012-4E15-BB75-E3AFF3D2AC04}" destId="{7C23BD24-A60F-431E-9860-F08DC0222786}" srcOrd="0" destOrd="0" presId="urn:microsoft.com/office/officeart/2005/8/layout/target3"/>
    <dgm:cxn modelId="{714D9281-38C1-4F2F-8FED-10B556E63162}" type="presOf" srcId="{D03D4C9C-79F3-4EFA-9E68-67BE7922AA9F}" destId="{B1C2CD40-9F1F-4B17-BE49-AA1C281D4427}" srcOrd="1" destOrd="0" presId="urn:microsoft.com/office/officeart/2005/8/layout/target3"/>
    <dgm:cxn modelId="{65497888-2FFE-4C1C-B619-A93E64F8F00A}" type="presOf" srcId="{ED03CC2A-1D9E-483F-B251-8413710F5E9F}" destId="{81D8983B-3E1D-4F4F-9EE0-9D85328FD088}" srcOrd="0" destOrd="0" presId="urn:microsoft.com/office/officeart/2005/8/layout/target3"/>
    <dgm:cxn modelId="{C1F9548E-202A-4ADC-858E-F36BA26B431A}" type="presOf" srcId="{A507A7B7-2012-4E15-BB75-E3AFF3D2AC04}" destId="{D3D7DFCD-6EA8-4C91-9E26-F0B5FE71A202}" srcOrd="1" destOrd="0" presId="urn:microsoft.com/office/officeart/2005/8/layout/target3"/>
    <dgm:cxn modelId="{6DF06AA4-0E21-405B-B5D0-9AA6CF66FD33}" type="presOf" srcId="{20FB0233-F534-4149-9104-F0BC8F7D0618}" destId="{AFB3E1F1-0278-45AC-95D5-FCE8E8DAFCBC}" srcOrd="1" destOrd="0" presId="urn:microsoft.com/office/officeart/2005/8/layout/target3"/>
    <dgm:cxn modelId="{50FBC3A4-0630-4C2E-95A8-4D5681D22499}" srcId="{714B5D63-432C-409F-AA8F-961962C90FA1}" destId="{20FB0233-F534-4149-9104-F0BC8F7D0618}" srcOrd="2" destOrd="0" parTransId="{0EA61331-C38C-4962-92E4-E0FD613BCD5D}" sibTransId="{40670DAD-B223-48BA-8C15-5BF3AD16FA92}"/>
    <dgm:cxn modelId="{180B55DE-4C18-4FA0-B64E-2C7695DB56D0}" srcId="{714B5D63-432C-409F-AA8F-961962C90FA1}" destId="{0DD1C2E9-AC6F-4FCE-886D-BC6AC4A3CF24}" srcOrd="4" destOrd="0" parTransId="{1C664A1D-35A3-4B5C-99D3-7F2E60C26722}" sibTransId="{A5B61AB6-BF65-44E7-B8D2-53A2FB910990}"/>
    <dgm:cxn modelId="{2EF65CE7-9ED6-4F0F-B6E4-58437932FA9C}" type="presOf" srcId="{714B5D63-432C-409F-AA8F-961962C90FA1}" destId="{F59BD0D5-9B24-47C1-8237-E796DFFF73FC}" srcOrd="0" destOrd="0" presId="urn:microsoft.com/office/officeart/2005/8/layout/target3"/>
    <dgm:cxn modelId="{DDE984F5-B031-44D8-83E2-60F846C95C79}" srcId="{714B5D63-432C-409F-AA8F-961962C90FA1}" destId="{D03D4C9C-79F3-4EFA-9E68-67BE7922AA9F}" srcOrd="3" destOrd="0" parTransId="{D9BD8741-A479-441E-B7CE-6E0BA4134C28}" sibTransId="{E7283EDE-0047-4FF9-BBEA-015EB8F32162}"/>
    <dgm:cxn modelId="{F85438F9-0B69-449E-AFC6-1907738B07C3}" type="presOf" srcId="{0DD1C2E9-AC6F-4FCE-886D-BC6AC4A3CF24}" destId="{7790F963-3C0F-45CB-9D0C-70FFB82502F3}" srcOrd="1" destOrd="0" presId="urn:microsoft.com/office/officeart/2005/8/layout/target3"/>
    <dgm:cxn modelId="{589B09D2-2B6F-4604-8904-CF01C84FD990}" type="presParOf" srcId="{F59BD0D5-9B24-47C1-8237-E796DFFF73FC}" destId="{E1C29074-4ABC-441A-B785-5F4FC4FC0297}" srcOrd="0" destOrd="0" presId="urn:microsoft.com/office/officeart/2005/8/layout/target3"/>
    <dgm:cxn modelId="{7B5DE01C-9139-41D4-BD47-42845BD72A75}" type="presParOf" srcId="{F59BD0D5-9B24-47C1-8237-E796DFFF73FC}" destId="{3A62894A-806C-4886-A52A-500D3F8F4E84}" srcOrd="1" destOrd="0" presId="urn:microsoft.com/office/officeart/2005/8/layout/target3"/>
    <dgm:cxn modelId="{3D32DBBA-C0A5-4205-BD57-1B5CE2CD5826}" type="presParOf" srcId="{F59BD0D5-9B24-47C1-8237-E796DFFF73FC}" destId="{EBD24D9E-3EE4-4A25-AB55-06931A82357A}" srcOrd="2" destOrd="0" presId="urn:microsoft.com/office/officeart/2005/8/layout/target3"/>
    <dgm:cxn modelId="{A26BFD63-E5E4-4051-80DF-41BE84D2E37B}" type="presParOf" srcId="{F59BD0D5-9B24-47C1-8237-E796DFFF73FC}" destId="{187524D4-E80E-4DA2-89E9-766C268ED12E}" srcOrd="3" destOrd="0" presId="urn:microsoft.com/office/officeart/2005/8/layout/target3"/>
    <dgm:cxn modelId="{8F4C196E-51FE-4167-886F-9384D6D02B4C}" type="presParOf" srcId="{F59BD0D5-9B24-47C1-8237-E796DFFF73FC}" destId="{3BBD77E9-7BF0-4AE1-AC92-5018E35B31F8}" srcOrd="4" destOrd="0" presId="urn:microsoft.com/office/officeart/2005/8/layout/target3"/>
    <dgm:cxn modelId="{E73BBFDA-12A0-4A87-AC08-2B8573F6A812}" type="presParOf" srcId="{F59BD0D5-9B24-47C1-8237-E796DFFF73FC}" destId="{7C23BD24-A60F-431E-9860-F08DC0222786}" srcOrd="5" destOrd="0" presId="urn:microsoft.com/office/officeart/2005/8/layout/target3"/>
    <dgm:cxn modelId="{010A61D1-B7E8-40C6-9C22-32DEED4CA8EE}" type="presParOf" srcId="{F59BD0D5-9B24-47C1-8237-E796DFFF73FC}" destId="{23C36528-72ED-4E59-AC4E-CD5CCDECDC8D}" srcOrd="6" destOrd="0" presId="urn:microsoft.com/office/officeart/2005/8/layout/target3"/>
    <dgm:cxn modelId="{34425A09-CA6F-4577-9818-814F01AC511A}" type="presParOf" srcId="{F59BD0D5-9B24-47C1-8237-E796DFFF73FC}" destId="{3996F15C-AB27-4421-8280-3D2D376E241B}" srcOrd="7" destOrd="0" presId="urn:microsoft.com/office/officeart/2005/8/layout/target3"/>
    <dgm:cxn modelId="{C56E86AB-5993-4D3A-9910-C1C5EE32B7CE}" type="presParOf" srcId="{F59BD0D5-9B24-47C1-8237-E796DFFF73FC}" destId="{C8A55A95-87A6-41D9-9E73-DED331A251B5}" srcOrd="8" destOrd="0" presId="urn:microsoft.com/office/officeart/2005/8/layout/target3"/>
    <dgm:cxn modelId="{79CE4A5E-3910-4F4E-A39D-E7ED6BF73C09}" type="presParOf" srcId="{F59BD0D5-9B24-47C1-8237-E796DFFF73FC}" destId="{28CAB723-398F-4633-905A-5E1D860DA3F4}" srcOrd="9" destOrd="0" presId="urn:microsoft.com/office/officeart/2005/8/layout/target3"/>
    <dgm:cxn modelId="{01D72317-87FB-4A79-B71F-78FFDCF41C9F}" type="presParOf" srcId="{F59BD0D5-9B24-47C1-8237-E796DFFF73FC}" destId="{7C8B042C-52C5-4095-BCFE-0967D1A75EDD}" srcOrd="10" destOrd="0" presId="urn:microsoft.com/office/officeart/2005/8/layout/target3"/>
    <dgm:cxn modelId="{92484168-2BE8-43A3-9C87-AB8D610BFDF9}" type="presParOf" srcId="{F59BD0D5-9B24-47C1-8237-E796DFFF73FC}" destId="{8FCE5470-D3BD-4D2E-9625-7D150FE7D29D}" srcOrd="11" destOrd="0" presId="urn:microsoft.com/office/officeart/2005/8/layout/target3"/>
    <dgm:cxn modelId="{2B151C01-E598-480A-9F0C-CC5C3285CFA6}" type="presParOf" srcId="{F59BD0D5-9B24-47C1-8237-E796DFFF73FC}" destId="{D336EEBF-DAD6-4676-B69B-99AAAE097772}" srcOrd="12" destOrd="0" presId="urn:microsoft.com/office/officeart/2005/8/layout/target3"/>
    <dgm:cxn modelId="{49FA8AF4-4309-452D-98E3-7027EADC6D0F}" type="presParOf" srcId="{F59BD0D5-9B24-47C1-8237-E796DFFF73FC}" destId="{6C720DC7-FF86-43DA-B0D6-A078FB2985A7}" srcOrd="13" destOrd="0" presId="urn:microsoft.com/office/officeart/2005/8/layout/target3"/>
    <dgm:cxn modelId="{CCDA425F-8BA9-4374-A285-37A1257A9BE1}" type="presParOf" srcId="{F59BD0D5-9B24-47C1-8237-E796DFFF73FC}" destId="{CF6AB8A0-6C9D-45DC-AE38-809C10166C86}" srcOrd="14" destOrd="0" presId="urn:microsoft.com/office/officeart/2005/8/layout/target3"/>
    <dgm:cxn modelId="{51AA4758-EFF8-474F-AD87-AFAC64C55B16}" type="presParOf" srcId="{F59BD0D5-9B24-47C1-8237-E796DFFF73FC}" destId="{94A062EA-DC76-4AB2-9F47-C6D09612EE9A}" srcOrd="15" destOrd="0" presId="urn:microsoft.com/office/officeart/2005/8/layout/target3"/>
    <dgm:cxn modelId="{ABA74273-5527-45B1-B4A9-305A93B2CF77}" type="presParOf" srcId="{F59BD0D5-9B24-47C1-8237-E796DFFF73FC}" destId="{BEC3B1CD-BA21-4360-916A-FC205D13D025}" srcOrd="16" destOrd="0" presId="urn:microsoft.com/office/officeart/2005/8/layout/target3"/>
    <dgm:cxn modelId="{A620925F-F873-44EB-83A4-C3206685992C}" type="presParOf" srcId="{F59BD0D5-9B24-47C1-8237-E796DFFF73FC}" destId="{81D8983B-3E1D-4F4F-9EE0-9D85328FD088}" srcOrd="17" destOrd="0" presId="urn:microsoft.com/office/officeart/2005/8/layout/target3"/>
    <dgm:cxn modelId="{58897A98-7FE0-49A8-A4B2-00151459E867}" type="presParOf" srcId="{F59BD0D5-9B24-47C1-8237-E796DFFF73FC}" destId="{142CFD15-1AF4-4414-B2AE-5F8C4367AB95}" srcOrd="18" destOrd="0" presId="urn:microsoft.com/office/officeart/2005/8/layout/target3"/>
    <dgm:cxn modelId="{2E9E44F0-6CE5-4D4E-839A-432AF8C4443B}" type="presParOf" srcId="{F59BD0D5-9B24-47C1-8237-E796DFFF73FC}" destId="{D3D7DFCD-6EA8-4C91-9E26-F0B5FE71A202}" srcOrd="19" destOrd="0" presId="urn:microsoft.com/office/officeart/2005/8/layout/target3"/>
    <dgm:cxn modelId="{4D224501-E718-4251-83A9-3206F6ECD85C}" type="presParOf" srcId="{F59BD0D5-9B24-47C1-8237-E796DFFF73FC}" destId="{AFB3E1F1-0278-45AC-95D5-FCE8E8DAFCBC}" srcOrd="20" destOrd="0" presId="urn:microsoft.com/office/officeart/2005/8/layout/target3"/>
    <dgm:cxn modelId="{1F134A0D-573A-4B86-89D3-F1AAF31DF17C}" type="presParOf" srcId="{F59BD0D5-9B24-47C1-8237-E796DFFF73FC}" destId="{B1C2CD40-9F1F-4B17-BE49-AA1C281D4427}" srcOrd="21" destOrd="0" presId="urn:microsoft.com/office/officeart/2005/8/layout/target3"/>
    <dgm:cxn modelId="{1E2E373E-564D-4430-84F6-C66D2B93F7DD}" type="presParOf" srcId="{F59BD0D5-9B24-47C1-8237-E796DFFF73FC}" destId="{7790F963-3C0F-45CB-9D0C-70FFB82502F3}" srcOrd="22" destOrd="0" presId="urn:microsoft.com/office/officeart/2005/8/layout/target3"/>
    <dgm:cxn modelId="{95A64BA8-456E-480D-BAD1-436FB549DACC}" type="presParOf" srcId="{F59BD0D5-9B24-47C1-8237-E796DFFF73FC}" destId="{30916E94-3BC6-4FC5-9826-E9FCB6CC6C95}"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C68B4B-32E9-4540-B7BE-3AEB9ED50D90}"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US"/>
        </a:p>
      </dgm:t>
    </dgm:pt>
    <dgm:pt modelId="{1DF2C463-5B6F-4651-8052-44369918A0C1}">
      <dgm:prSet/>
      <dgm:spPr/>
      <dgm:t>
        <a:bodyPr/>
        <a:lstStyle/>
        <a:p>
          <a:r>
            <a:rPr lang="en-US"/>
            <a:t>Improved Communication: EI enhances clear expression and teamwork (Arora, 2017).</a:t>
          </a:r>
        </a:p>
      </dgm:t>
    </dgm:pt>
    <dgm:pt modelId="{E539270A-B3CE-47BE-B03A-77B32AE919CF}" type="parTrans" cxnId="{A5E1C4D8-FDF4-4E8E-A0E1-FCCEA9945CA5}">
      <dgm:prSet/>
      <dgm:spPr/>
      <dgm:t>
        <a:bodyPr/>
        <a:lstStyle/>
        <a:p>
          <a:endParaRPr lang="en-US"/>
        </a:p>
      </dgm:t>
    </dgm:pt>
    <dgm:pt modelId="{2211A136-06D1-4DC7-883C-D15663683748}" type="sibTrans" cxnId="{A5E1C4D8-FDF4-4E8E-A0E1-FCCEA9945CA5}">
      <dgm:prSet/>
      <dgm:spPr/>
      <dgm:t>
        <a:bodyPr/>
        <a:lstStyle/>
        <a:p>
          <a:endParaRPr lang="en-US"/>
        </a:p>
      </dgm:t>
    </dgm:pt>
    <dgm:pt modelId="{693A2466-85CF-4000-A7F8-9389B13425F4}">
      <dgm:prSet/>
      <dgm:spPr/>
      <dgm:t>
        <a:bodyPr/>
        <a:lstStyle/>
        <a:p>
          <a:r>
            <a:rPr lang="en-US"/>
            <a:t>Better Decision-Making: Regulating emotions leads to better choices (Lehner, 2020).</a:t>
          </a:r>
        </a:p>
      </dgm:t>
    </dgm:pt>
    <dgm:pt modelId="{3476684E-FD4C-4B35-85BD-F695D758BE81}" type="parTrans" cxnId="{A4C8919C-A904-42CD-B0AC-99C77D090E70}">
      <dgm:prSet/>
      <dgm:spPr/>
      <dgm:t>
        <a:bodyPr/>
        <a:lstStyle/>
        <a:p>
          <a:endParaRPr lang="en-US"/>
        </a:p>
      </dgm:t>
    </dgm:pt>
    <dgm:pt modelId="{ACD4CC5D-6174-496D-9ACD-2FA86B27AA79}" type="sibTrans" cxnId="{A4C8919C-A904-42CD-B0AC-99C77D090E70}">
      <dgm:prSet/>
      <dgm:spPr/>
      <dgm:t>
        <a:bodyPr/>
        <a:lstStyle/>
        <a:p>
          <a:endParaRPr lang="en-US"/>
        </a:p>
      </dgm:t>
    </dgm:pt>
    <dgm:pt modelId="{870A2193-29E8-4767-B3A4-B96B83A13AC1}">
      <dgm:prSet/>
      <dgm:spPr/>
      <dgm:t>
        <a:bodyPr/>
        <a:lstStyle/>
        <a:p>
          <a:r>
            <a:rPr lang="en-US"/>
            <a:t>Enhanced Mental Health: High EI reduces stress and anxiety (Jameson et al., 2016).</a:t>
          </a:r>
        </a:p>
      </dgm:t>
    </dgm:pt>
    <dgm:pt modelId="{AF9B892C-DB1D-4CC8-AAD8-0B33711E7812}" type="parTrans" cxnId="{6EAD71A8-5062-4386-958B-796153EFD6C8}">
      <dgm:prSet/>
      <dgm:spPr/>
      <dgm:t>
        <a:bodyPr/>
        <a:lstStyle/>
        <a:p>
          <a:endParaRPr lang="en-US"/>
        </a:p>
      </dgm:t>
    </dgm:pt>
    <dgm:pt modelId="{91345A0B-4579-4BD4-8485-37542CC1B1C6}" type="sibTrans" cxnId="{6EAD71A8-5062-4386-958B-796153EFD6C8}">
      <dgm:prSet/>
      <dgm:spPr/>
      <dgm:t>
        <a:bodyPr/>
        <a:lstStyle/>
        <a:p>
          <a:endParaRPr lang="en-US"/>
        </a:p>
      </dgm:t>
    </dgm:pt>
    <dgm:pt modelId="{4F9235CB-4029-4EC9-8FB9-E33008C45597}" type="pres">
      <dgm:prSet presAssocID="{D3C68B4B-32E9-4540-B7BE-3AEB9ED50D90}" presName="CompostProcess" presStyleCnt="0">
        <dgm:presLayoutVars>
          <dgm:dir/>
          <dgm:resizeHandles val="exact"/>
        </dgm:presLayoutVars>
      </dgm:prSet>
      <dgm:spPr/>
    </dgm:pt>
    <dgm:pt modelId="{425095E0-BD63-472B-8ABF-1E09D0994614}" type="pres">
      <dgm:prSet presAssocID="{D3C68B4B-32E9-4540-B7BE-3AEB9ED50D90}" presName="arrow" presStyleLbl="bgShp" presStyleIdx="0" presStyleCnt="1"/>
      <dgm:spPr/>
    </dgm:pt>
    <dgm:pt modelId="{BA4F8478-F304-42A6-B167-ECD57DADADD6}" type="pres">
      <dgm:prSet presAssocID="{D3C68B4B-32E9-4540-B7BE-3AEB9ED50D90}" presName="linearProcess" presStyleCnt="0"/>
      <dgm:spPr/>
    </dgm:pt>
    <dgm:pt modelId="{245D5EB4-FD02-4E1A-ACD6-2B072269C09B}" type="pres">
      <dgm:prSet presAssocID="{1DF2C463-5B6F-4651-8052-44369918A0C1}" presName="textNode" presStyleLbl="node1" presStyleIdx="0" presStyleCnt="3">
        <dgm:presLayoutVars>
          <dgm:bulletEnabled val="1"/>
        </dgm:presLayoutVars>
      </dgm:prSet>
      <dgm:spPr/>
    </dgm:pt>
    <dgm:pt modelId="{F42F06DF-378F-4349-9EB6-9475F368D487}" type="pres">
      <dgm:prSet presAssocID="{2211A136-06D1-4DC7-883C-D15663683748}" presName="sibTrans" presStyleCnt="0"/>
      <dgm:spPr/>
    </dgm:pt>
    <dgm:pt modelId="{3CD335AA-F215-4EA9-92EE-4D885C3805F2}" type="pres">
      <dgm:prSet presAssocID="{693A2466-85CF-4000-A7F8-9389B13425F4}" presName="textNode" presStyleLbl="node1" presStyleIdx="1" presStyleCnt="3">
        <dgm:presLayoutVars>
          <dgm:bulletEnabled val="1"/>
        </dgm:presLayoutVars>
      </dgm:prSet>
      <dgm:spPr/>
    </dgm:pt>
    <dgm:pt modelId="{F23E16CC-B355-49A3-8AE9-9F5FA8A59082}" type="pres">
      <dgm:prSet presAssocID="{ACD4CC5D-6174-496D-9ACD-2FA86B27AA79}" presName="sibTrans" presStyleCnt="0"/>
      <dgm:spPr/>
    </dgm:pt>
    <dgm:pt modelId="{7E0E1399-845B-47D8-A5A6-6A03C94ECB4F}" type="pres">
      <dgm:prSet presAssocID="{870A2193-29E8-4767-B3A4-B96B83A13AC1}" presName="textNode" presStyleLbl="node1" presStyleIdx="2" presStyleCnt="3">
        <dgm:presLayoutVars>
          <dgm:bulletEnabled val="1"/>
        </dgm:presLayoutVars>
      </dgm:prSet>
      <dgm:spPr/>
    </dgm:pt>
  </dgm:ptLst>
  <dgm:cxnLst>
    <dgm:cxn modelId="{C373E377-3DFA-4ED3-9F5E-0CFEEC867282}" type="presOf" srcId="{D3C68B4B-32E9-4540-B7BE-3AEB9ED50D90}" destId="{4F9235CB-4029-4EC9-8FB9-E33008C45597}" srcOrd="0" destOrd="0" presId="urn:microsoft.com/office/officeart/2005/8/layout/hProcess9"/>
    <dgm:cxn modelId="{2331B298-8E1E-47A4-ACB6-1E37AE486F10}" type="presOf" srcId="{693A2466-85CF-4000-A7F8-9389B13425F4}" destId="{3CD335AA-F215-4EA9-92EE-4D885C3805F2}" srcOrd="0" destOrd="0" presId="urn:microsoft.com/office/officeart/2005/8/layout/hProcess9"/>
    <dgm:cxn modelId="{A4C8919C-A904-42CD-B0AC-99C77D090E70}" srcId="{D3C68B4B-32E9-4540-B7BE-3AEB9ED50D90}" destId="{693A2466-85CF-4000-A7F8-9389B13425F4}" srcOrd="1" destOrd="0" parTransId="{3476684E-FD4C-4B35-85BD-F695D758BE81}" sibTransId="{ACD4CC5D-6174-496D-9ACD-2FA86B27AA79}"/>
    <dgm:cxn modelId="{6EAD71A8-5062-4386-958B-796153EFD6C8}" srcId="{D3C68B4B-32E9-4540-B7BE-3AEB9ED50D90}" destId="{870A2193-29E8-4767-B3A4-B96B83A13AC1}" srcOrd="2" destOrd="0" parTransId="{AF9B892C-DB1D-4CC8-AAD8-0B33711E7812}" sibTransId="{91345A0B-4579-4BD4-8485-37542CC1B1C6}"/>
    <dgm:cxn modelId="{5CFDDABB-C487-4A97-A68E-174CD205D7A2}" type="presOf" srcId="{870A2193-29E8-4767-B3A4-B96B83A13AC1}" destId="{7E0E1399-845B-47D8-A5A6-6A03C94ECB4F}" srcOrd="0" destOrd="0" presId="urn:microsoft.com/office/officeart/2005/8/layout/hProcess9"/>
    <dgm:cxn modelId="{508D54BE-A1CE-4CC3-B673-1F373486998D}" type="presOf" srcId="{1DF2C463-5B6F-4651-8052-44369918A0C1}" destId="{245D5EB4-FD02-4E1A-ACD6-2B072269C09B}" srcOrd="0" destOrd="0" presId="urn:microsoft.com/office/officeart/2005/8/layout/hProcess9"/>
    <dgm:cxn modelId="{A5E1C4D8-FDF4-4E8E-A0E1-FCCEA9945CA5}" srcId="{D3C68B4B-32E9-4540-B7BE-3AEB9ED50D90}" destId="{1DF2C463-5B6F-4651-8052-44369918A0C1}" srcOrd="0" destOrd="0" parTransId="{E539270A-B3CE-47BE-B03A-77B32AE919CF}" sibTransId="{2211A136-06D1-4DC7-883C-D15663683748}"/>
    <dgm:cxn modelId="{23B7A462-80C6-43C9-8817-9923822EDD8C}" type="presParOf" srcId="{4F9235CB-4029-4EC9-8FB9-E33008C45597}" destId="{425095E0-BD63-472B-8ABF-1E09D0994614}" srcOrd="0" destOrd="0" presId="urn:microsoft.com/office/officeart/2005/8/layout/hProcess9"/>
    <dgm:cxn modelId="{CE6A5398-9D5C-4169-9466-BD760C5385DA}" type="presParOf" srcId="{4F9235CB-4029-4EC9-8FB9-E33008C45597}" destId="{BA4F8478-F304-42A6-B167-ECD57DADADD6}" srcOrd="1" destOrd="0" presId="urn:microsoft.com/office/officeart/2005/8/layout/hProcess9"/>
    <dgm:cxn modelId="{EEFCCACD-DB9D-4436-AAB1-D9F255ED0C4A}" type="presParOf" srcId="{BA4F8478-F304-42A6-B167-ECD57DADADD6}" destId="{245D5EB4-FD02-4E1A-ACD6-2B072269C09B}" srcOrd="0" destOrd="0" presId="urn:microsoft.com/office/officeart/2005/8/layout/hProcess9"/>
    <dgm:cxn modelId="{83F92B6C-F5E5-4BE2-BA8B-2AF8BDFF8FDB}" type="presParOf" srcId="{BA4F8478-F304-42A6-B167-ECD57DADADD6}" destId="{F42F06DF-378F-4349-9EB6-9475F368D487}" srcOrd="1" destOrd="0" presId="urn:microsoft.com/office/officeart/2005/8/layout/hProcess9"/>
    <dgm:cxn modelId="{50185AAA-246A-4C28-98B7-49B19A71A59A}" type="presParOf" srcId="{BA4F8478-F304-42A6-B167-ECD57DADADD6}" destId="{3CD335AA-F215-4EA9-92EE-4D885C3805F2}" srcOrd="2" destOrd="0" presId="urn:microsoft.com/office/officeart/2005/8/layout/hProcess9"/>
    <dgm:cxn modelId="{BFA8DC3D-1005-4598-BE2A-7079E5A4E78A}" type="presParOf" srcId="{BA4F8478-F304-42A6-B167-ECD57DADADD6}" destId="{F23E16CC-B355-49A3-8AE9-9F5FA8A59082}" srcOrd="3" destOrd="0" presId="urn:microsoft.com/office/officeart/2005/8/layout/hProcess9"/>
    <dgm:cxn modelId="{074B86FF-FFC1-44F5-9E2C-08E17B5BC107}" type="presParOf" srcId="{BA4F8478-F304-42A6-B167-ECD57DADADD6}" destId="{7E0E1399-845B-47D8-A5A6-6A03C94ECB4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DE0F76-F396-4A52-B142-5B4BD6927DD1}"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A00AF838-0925-4D2C-AA26-90646174C386}">
      <dgm:prSet/>
      <dgm:spPr/>
      <dgm:t>
        <a:bodyPr/>
        <a:lstStyle/>
        <a:p>
          <a:r>
            <a:rPr lang="en-US"/>
            <a:t>Self-Awareness: Understanding how emotions affect actions, enhancing decision-making (Krishnakumar et al., 2016).</a:t>
          </a:r>
        </a:p>
      </dgm:t>
    </dgm:pt>
    <dgm:pt modelId="{62D80B9F-E3CA-4D23-9E12-65B953540614}" type="parTrans" cxnId="{F8B12F34-0910-4913-9123-FEF77776D687}">
      <dgm:prSet/>
      <dgm:spPr/>
      <dgm:t>
        <a:bodyPr/>
        <a:lstStyle/>
        <a:p>
          <a:endParaRPr lang="en-US"/>
        </a:p>
      </dgm:t>
    </dgm:pt>
    <dgm:pt modelId="{D322D137-56A9-4633-AACF-CC7A39063BB5}" type="sibTrans" cxnId="{F8B12F34-0910-4913-9123-FEF77776D687}">
      <dgm:prSet/>
      <dgm:spPr/>
      <dgm:t>
        <a:bodyPr/>
        <a:lstStyle/>
        <a:p>
          <a:endParaRPr lang="en-US"/>
        </a:p>
      </dgm:t>
    </dgm:pt>
    <dgm:pt modelId="{AF802B4E-3396-4A83-929F-EFE430696039}">
      <dgm:prSet/>
      <dgm:spPr/>
      <dgm:t>
        <a:bodyPr/>
        <a:lstStyle/>
        <a:p>
          <a:r>
            <a:rPr lang="en-US"/>
            <a:t>Constructive Feedback: Use empathy to give feedback, fostering a culture of improvement (Lehner, 2020).</a:t>
          </a:r>
        </a:p>
      </dgm:t>
    </dgm:pt>
    <dgm:pt modelId="{A2239301-5458-4A3E-A114-79FFE2278A79}" type="parTrans" cxnId="{D097DC4D-DCA8-47FF-A2FF-D020402EF3EC}">
      <dgm:prSet/>
      <dgm:spPr/>
      <dgm:t>
        <a:bodyPr/>
        <a:lstStyle/>
        <a:p>
          <a:endParaRPr lang="en-US"/>
        </a:p>
      </dgm:t>
    </dgm:pt>
    <dgm:pt modelId="{450236B9-4330-4486-84A6-3482CF47056A}" type="sibTrans" cxnId="{D097DC4D-DCA8-47FF-A2FF-D020402EF3EC}">
      <dgm:prSet/>
      <dgm:spPr/>
      <dgm:t>
        <a:bodyPr/>
        <a:lstStyle/>
        <a:p>
          <a:endParaRPr lang="en-US"/>
        </a:p>
      </dgm:t>
    </dgm:pt>
    <dgm:pt modelId="{EDDD916B-5025-4270-B330-F6B50C70144E}">
      <dgm:prSet/>
      <dgm:spPr/>
      <dgm:t>
        <a:bodyPr/>
        <a:lstStyle/>
        <a:p>
          <a:r>
            <a:rPr lang="en-US"/>
            <a:t>Social Skills: Build and maintain relationships through cooperation and negotiation (Arora, 2017).</a:t>
          </a:r>
        </a:p>
      </dgm:t>
    </dgm:pt>
    <dgm:pt modelId="{7961934B-27DA-40D1-8450-A9330C387070}" type="parTrans" cxnId="{B3DFE781-08FC-45B2-8D21-8A8AD8FD5EDF}">
      <dgm:prSet/>
      <dgm:spPr/>
      <dgm:t>
        <a:bodyPr/>
        <a:lstStyle/>
        <a:p>
          <a:endParaRPr lang="en-US"/>
        </a:p>
      </dgm:t>
    </dgm:pt>
    <dgm:pt modelId="{5D6F9536-957A-458D-828A-97C9D170E981}" type="sibTrans" cxnId="{B3DFE781-08FC-45B2-8D21-8A8AD8FD5EDF}">
      <dgm:prSet/>
      <dgm:spPr/>
      <dgm:t>
        <a:bodyPr/>
        <a:lstStyle/>
        <a:p>
          <a:endParaRPr lang="en-US"/>
        </a:p>
      </dgm:t>
    </dgm:pt>
    <dgm:pt modelId="{1309EF14-EB16-4679-A21F-D570CF8EBCF3}">
      <dgm:prSet/>
      <dgm:spPr/>
      <dgm:t>
        <a:bodyPr/>
        <a:lstStyle/>
        <a:p>
          <a:r>
            <a:rPr lang="en-US"/>
            <a:t>Empathy: Understand others' emotions, leading to better workplace relations (Jameson et al., 2016).</a:t>
          </a:r>
        </a:p>
      </dgm:t>
    </dgm:pt>
    <dgm:pt modelId="{E5E75BD7-6053-4927-97EC-B20DF4D59484}" type="parTrans" cxnId="{EE5DDA80-8277-4BDD-AD5E-728A7B27349C}">
      <dgm:prSet/>
      <dgm:spPr/>
      <dgm:t>
        <a:bodyPr/>
        <a:lstStyle/>
        <a:p>
          <a:endParaRPr lang="en-US"/>
        </a:p>
      </dgm:t>
    </dgm:pt>
    <dgm:pt modelId="{8296048C-A84E-4CBB-BFB7-2883291DD072}" type="sibTrans" cxnId="{EE5DDA80-8277-4BDD-AD5E-728A7B27349C}">
      <dgm:prSet/>
      <dgm:spPr/>
      <dgm:t>
        <a:bodyPr/>
        <a:lstStyle/>
        <a:p>
          <a:endParaRPr lang="en-US"/>
        </a:p>
      </dgm:t>
    </dgm:pt>
    <dgm:pt modelId="{F19CA91F-B647-476A-AE0E-999D1E93ABA7}" type="pres">
      <dgm:prSet presAssocID="{DADE0F76-F396-4A52-B142-5B4BD6927DD1}" presName="linear" presStyleCnt="0">
        <dgm:presLayoutVars>
          <dgm:animLvl val="lvl"/>
          <dgm:resizeHandles val="exact"/>
        </dgm:presLayoutVars>
      </dgm:prSet>
      <dgm:spPr/>
    </dgm:pt>
    <dgm:pt modelId="{BFC7AF6F-8241-4083-BC58-B1BF6308D3DE}" type="pres">
      <dgm:prSet presAssocID="{A00AF838-0925-4D2C-AA26-90646174C386}" presName="parentText" presStyleLbl="node1" presStyleIdx="0" presStyleCnt="4">
        <dgm:presLayoutVars>
          <dgm:chMax val="0"/>
          <dgm:bulletEnabled val="1"/>
        </dgm:presLayoutVars>
      </dgm:prSet>
      <dgm:spPr/>
    </dgm:pt>
    <dgm:pt modelId="{D1C6EBA8-2633-4BCA-AE8A-471C610EF740}" type="pres">
      <dgm:prSet presAssocID="{D322D137-56A9-4633-AACF-CC7A39063BB5}" presName="spacer" presStyleCnt="0"/>
      <dgm:spPr/>
    </dgm:pt>
    <dgm:pt modelId="{0BD344B6-FA82-4CF0-8990-A4CD31D06E96}" type="pres">
      <dgm:prSet presAssocID="{AF802B4E-3396-4A83-929F-EFE430696039}" presName="parentText" presStyleLbl="node1" presStyleIdx="1" presStyleCnt="4">
        <dgm:presLayoutVars>
          <dgm:chMax val="0"/>
          <dgm:bulletEnabled val="1"/>
        </dgm:presLayoutVars>
      </dgm:prSet>
      <dgm:spPr/>
    </dgm:pt>
    <dgm:pt modelId="{C336E780-EAE4-4523-A99E-419CB8B68301}" type="pres">
      <dgm:prSet presAssocID="{450236B9-4330-4486-84A6-3482CF47056A}" presName="spacer" presStyleCnt="0"/>
      <dgm:spPr/>
    </dgm:pt>
    <dgm:pt modelId="{B792F9C4-C1E0-428E-8F06-4D2C83F975A0}" type="pres">
      <dgm:prSet presAssocID="{EDDD916B-5025-4270-B330-F6B50C70144E}" presName="parentText" presStyleLbl="node1" presStyleIdx="2" presStyleCnt="4">
        <dgm:presLayoutVars>
          <dgm:chMax val="0"/>
          <dgm:bulletEnabled val="1"/>
        </dgm:presLayoutVars>
      </dgm:prSet>
      <dgm:spPr/>
    </dgm:pt>
    <dgm:pt modelId="{31DF13D7-36E0-4DE1-B41E-1BC4013DBDDC}" type="pres">
      <dgm:prSet presAssocID="{5D6F9536-957A-458D-828A-97C9D170E981}" presName="spacer" presStyleCnt="0"/>
      <dgm:spPr/>
    </dgm:pt>
    <dgm:pt modelId="{9649238A-9D28-42FB-9241-B663BA7EB892}" type="pres">
      <dgm:prSet presAssocID="{1309EF14-EB16-4679-A21F-D570CF8EBCF3}" presName="parentText" presStyleLbl="node1" presStyleIdx="3" presStyleCnt="4">
        <dgm:presLayoutVars>
          <dgm:chMax val="0"/>
          <dgm:bulletEnabled val="1"/>
        </dgm:presLayoutVars>
      </dgm:prSet>
      <dgm:spPr/>
    </dgm:pt>
  </dgm:ptLst>
  <dgm:cxnLst>
    <dgm:cxn modelId="{F8B12F34-0910-4913-9123-FEF77776D687}" srcId="{DADE0F76-F396-4A52-B142-5B4BD6927DD1}" destId="{A00AF838-0925-4D2C-AA26-90646174C386}" srcOrd="0" destOrd="0" parTransId="{62D80B9F-E3CA-4D23-9E12-65B953540614}" sibTransId="{D322D137-56A9-4633-AACF-CC7A39063BB5}"/>
    <dgm:cxn modelId="{D097DC4D-DCA8-47FF-A2FF-D020402EF3EC}" srcId="{DADE0F76-F396-4A52-B142-5B4BD6927DD1}" destId="{AF802B4E-3396-4A83-929F-EFE430696039}" srcOrd="1" destOrd="0" parTransId="{A2239301-5458-4A3E-A114-79FFE2278A79}" sibTransId="{450236B9-4330-4486-84A6-3482CF47056A}"/>
    <dgm:cxn modelId="{D9B9496F-BB38-46AA-847A-CEEAAB8309EE}" type="presOf" srcId="{AF802B4E-3396-4A83-929F-EFE430696039}" destId="{0BD344B6-FA82-4CF0-8990-A4CD31D06E96}" srcOrd="0" destOrd="0" presId="urn:microsoft.com/office/officeart/2005/8/layout/vList2"/>
    <dgm:cxn modelId="{EE5DDA80-8277-4BDD-AD5E-728A7B27349C}" srcId="{DADE0F76-F396-4A52-B142-5B4BD6927DD1}" destId="{1309EF14-EB16-4679-A21F-D570CF8EBCF3}" srcOrd="3" destOrd="0" parTransId="{E5E75BD7-6053-4927-97EC-B20DF4D59484}" sibTransId="{8296048C-A84E-4CBB-BFB7-2883291DD072}"/>
    <dgm:cxn modelId="{B3DFE781-08FC-45B2-8D21-8A8AD8FD5EDF}" srcId="{DADE0F76-F396-4A52-B142-5B4BD6927DD1}" destId="{EDDD916B-5025-4270-B330-F6B50C70144E}" srcOrd="2" destOrd="0" parTransId="{7961934B-27DA-40D1-8450-A9330C387070}" sibTransId="{5D6F9536-957A-458D-828A-97C9D170E981}"/>
    <dgm:cxn modelId="{4785CAB0-64DE-4B74-89DB-4B2242F68EC2}" type="presOf" srcId="{1309EF14-EB16-4679-A21F-D570CF8EBCF3}" destId="{9649238A-9D28-42FB-9241-B663BA7EB892}" srcOrd="0" destOrd="0" presId="urn:microsoft.com/office/officeart/2005/8/layout/vList2"/>
    <dgm:cxn modelId="{C51E3FC3-E635-4996-8F4B-6BF7BBA79D2D}" type="presOf" srcId="{DADE0F76-F396-4A52-B142-5B4BD6927DD1}" destId="{F19CA91F-B647-476A-AE0E-999D1E93ABA7}" srcOrd="0" destOrd="0" presId="urn:microsoft.com/office/officeart/2005/8/layout/vList2"/>
    <dgm:cxn modelId="{465ACDE4-A52B-4251-B2F9-4A13E7325CEE}" type="presOf" srcId="{A00AF838-0925-4D2C-AA26-90646174C386}" destId="{BFC7AF6F-8241-4083-BC58-B1BF6308D3DE}" srcOrd="0" destOrd="0" presId="urn:microsoft.com/office/officeart/2005/8/layout/vList2"/>
    <dgm:cxn modelId="{62CAF6F1-07AB-4FE3-B580-CB0F33DEA59B}" type="presOf" srcId="{EDDD916B-5025-4270-B330-F6B50C70144E}" destId="{B792F9C4-C1E0-428E-8F06-4D2C83F975A0}" srcOrd="0" destOrd="0" presId="urn:microsoft.com/office/officeart/2005/8/layout/vList2"/>
    <dgm:cxn modelId="{AC1B7C71-1F4E-4EB6-B531-C92BD3F82C13}" type="presParOf" srcId="{F19CA91F-B647-476A-AE0E-999D1E93ABA7}" destId="{BFC7AF6F-8241-4083-BC58-B1BF6308D3DE}" srcOrd="0" destOrd="0" presId="urn:microsoft.com/office/officeart/2005/8/layout/vList2"/>
    <dgm:cxn modelId="{4A8DACFD-BDEF-4604-9904-FEB0D2A18CF8}" type="presParOf" srcId="{F19CA91F-B647-476A-AE0E-999D1E93ABA7}" destId="{D1C6EBA8-2633-4BCA-AE8A-471C610EF740}" srcOrd="1" destOrd="0" presId="urn:microsoft.com/office/officeart/2005/8/layout/vList2"/>
    <dgm:cxn modelId="{16235608-FEB5-4490-85D5-49E97D1105D6}" type="presParOf" srcId="{F19CA91F-B647-476A-AE0E-999D1E93ABA7}" destId="{0BD344B6-FA82-4CF0-8990-A4CD31D06E96}" srcOrd="2" destOrd="0" presId="urn:microsoft.com/office/officeart/2005/8/layout/vList2"/>
    <dgm:cxn modelId="{ECCCD624-B6E2-46DA-8D32-327FC413A4DD}" type="presParOf" srcId="{F19CA91F-B647-476A-AE0E-999D1E93ABA7}" destId="{C336E780-EAE4-4523-A99E-419CB8B68301}" srcOrd="3" destOrd="0" presId="urn:microsoft.com/office/officeart/2005/8/layout/vList2"/>
    <dgm:cxn modelId="{AC7D74CE-2122-4E11-91A8-5CFD2311476D}" type="presParOf" srcId="{F19CA91F-B647-476A-AE0E-999D1E93ABA7}" destId="{B792F9C4-C1E0-428E-8F06-4D2C83F975A0}" srcOrd="4" destOrd="0" presId="urn:microsoft.com/office/officeart/2005/8/layout/vList2"/>
    <dgm:cxn modelId="{5509FCBC-5A67-4201-8D8C-51437B5897C4}" type="presParOf" srcId="{F19CA91F-B647-476A-AE0E-999D1E93ABA7}" destId="{31DF13D7-36E0-4DE1-B41E-1BC4013DBDDC}" srcOrd="5" destOrd="0" presId="urn:microsoft.com/office/officeart/2005/8/layout/vList2"/>
    <dgm:cxn modelId="{B5699C9E-4F44-4AD1-81CF-177B5AEE1F8A}" type="presParOf" srcId="{F19CA91F-B647-476A-AE0E-999D1E93ABA7}" destId="{9649238A-9D28-42FB-9241-B663BA7EB89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113AC9-A495-49F3-9340-14BE183B3108}" type="doc">
      <dgm:prSet loTypeId="urn:microsoft.com/office/officeart/2005/8/layout/vList5" loCatId="list" qsTypeId="urn:microsoft.com/office/officeart/2005/8/quickstyle/simple1" qsCatId="simple" csTypeId="urn:microsoft.com/office/officeart/2005/8/colors/colorful3" csCatId="colorful"/>
      <dgm:spPr/>
      <dgm:t>
        <a:bodyPr/>
        <a:lstStyle/>
        <a:p>
          <a:endParaRPr lang="en-US"/>
        </a:p>
      </dgm:t>
    </dgm:pt>
    <dgm:pt modelId="{79F88EC8-2E05-4BA4-847F-FC0497D7B0BF}">
      <dgm:prSet/>
      <dgm:spPr/>
      <dgm:t>
        <a:bodyPr/>
        <a:lstStyle/>
        <a:p>
          <a:r>
            <a:rPr lang="en-US" dirty="0"/>
            <a:t>Acknowledge the Situation: Recognize emotions involved using techniques like meditation or journaling.</a:t>
          </a:r>
        </a:p>
      </dgm:t>
    </dgm:pt>
    <dgm:pt modelId="{5E9C4669-6373-4154-B933-A677757AD4C9}" type="parTrans" cxnId="{471C6D85-9F94-47F6-ACC9-F6D66DD9E5AA}">
      <dgm:prSet/>
      <dgm:spPr/>
      <dgm:t>
        <a:bodyPr/>
        <a:lstStyle/>
        <a:p>
          <a:endParaRPr lang="en-US"/>
        </a:p>
      </dgm:t>
    </dgm:pt>
    <dgm:pt modelId="{65356907-F8F2-4912-9C26-6F863CFC6059}" type="sibTrans" cxnId="{471C6D85-9F94-47F6-ACC9-F6D66DD9E5AA}">
      <dgm:prSet/>
      <dgm:spPr/>
      <dgm:t>
        <a:bodyPr/>
        <a:lstStyle/>
        <a:p>
          <a:endParaRPr lang="en-US"/>
        </a:p>
      </dgm:t>
    </dgm:pt>
    <dgm:pt modelId="{73643464-75BB-4D4F-93EF-667CD0C98BA8}">
      <dgm:prSet/>
      <dgm:spPr/>
      <dgm:t>
        <a:bodyPr/>
        <a:lstStyle/>
        <a:p>
          <a:r>
            <a:rPr lang="en-US" dirty="0"/>
            <a:t>Take Responsibility: Accept accountability to build trust and rapport (Hopkins &amp; </a:t>
          </a:r>
          <a:r>
            <a:rPr lang="en-US" dirty="0" err="1"/>
            <a:t>Yonker</a:t>
          </a:r>
          <a:r>
            <a:rPr lang="en-US" dirty="0"/>
            <a:t>, 2015).</a:t>
          </a:r>
        </a:p>
      </dgm:t>
    </dgm:pt>
    <dgm:pt modelId="{0BE96897-6F10-45B2-B9A3-3B75B4AC6D7D}" type="parTrans" cxnId="{B2552E15-EBE7-41CE-9C35-935793EFB79E}">
      <dgm:prSet/>
      <dgm:spPr/>
      <dgm:t>
        <a:bodyPr/>
        <a:lstStyle/>
        <a:p>
          <a:endParaRPr lang="en-US"/>
        </a:p>
      </dgm:t>
    </dgm:pt>
    <dgm:pt modelId="{86FB8A63-2521-4A67-AE49-19AC7761F0CD}" type="sibTrans" cxnId="{B2552E15-EBE7-41CE-9C35-935793EFB79E}">
      <dgm:prSet/>
      <dgm:spPr/>
      <dgm:t>
        <a:bodyPr/>
        <a:lstStyle/>
        <a:p>
          <a:endParaRPr lang="en-US"/>
        </a:p>
      </dgm:t>
    </dgm:pt>
    <dgm:pt modelId="{2E6E51E8-41D7-4E7A-80DE-CBC39AB6398F}">
      <dgm:prSet/>
      <dgm:spPr/>
      <dgm:t>
        <a:bodyPr/>
        <a:lstStyle/>
        <a:p>
          <a:r>
            <a:rPr lang="en-US"/>
            <a:t>Pay Attention to Self: Focus on self-awareness through feedback and personal development.</a:t>
          </a:r>
        </a:p>
      </dgm:t>
    </dgm:pt>
    <dgm:pt modelId="{456A354A-B7BE-473C-9D1C-A84C966F70EC}" type="parTrans" cxnId="{1D71BC59-E305-41DB-AA28-A9DD4505BC5D}">
      <dgm:prSet/>
      <dgm:spPr/>
      <dgm:t>
        <a:bodyPr/>
        <a:lstStyle/>
        <a:p>
          <a:endParaRPr lang="en-US"/>
        </a:p>
      </dgm:t>
    </dgm:pt>
    <dgm:pt modelId="{81EE138B-7A67-46EF-8199-E0DB0C0EC77D}" type="sibTrans" cxnId="{1D71BC59-E305-41DB-AA28-A9DD4505BC5D}">
      <dgm:prSet/>
      <dgm:spPr/>
      <dgm:t>
        <a:bodyPr/>
        <a:lstStyle/>
        <a:p>
          <a:endParaRPr lang="en-US"/>
        </a:p>
      </dgm:t>
    </dgm:pt>
    <dgm:pt modelId="{5F627A2F-789C-455C-8441-802E41EDED2D}" type="pres">
      <dgm:prSet presAssocID="{35113AC9-A495-49F3-9340-14BE183B3108}" presName="Name0" presStyleCnt="0">
        <dgm:presLayoutVars>
          <dgm:dir/>
          <dgm:animLvl val="lvl"/>
          <dgm:resizeHandles val="exact"/>
        </dgm:presLayoutVars>
      </dgm:prSet>
      <dgm:spPr/>
    </dgm:pt>
    <dgm:pt modelId="{39A48FA4-3F97-4360-A42E-5ABE690529F9}" type="pres">
      <dgm:prSet presAssocID="{79F88EC8-2E05-4BA4-847F-FC0497D7B0BF}" presName="linNode" presStyleCnt="0"/>
      <dgm:spPr/>
    </dgm:pt>
    <dgm:pt modelId="{42E2A5A1-C65A-44DD-86FD-8E1C7BAADBE4}" type="pres">
      <dgm:prSet presAssocID="{79F88EC8-2E05-4BA4-847F-FC0497D7B0BF}" presName="parentText" presStyleLbl="node1" presStyleIdx="0" presStyleCnt="3">
        <dgm:presLayoutVars>
          <dgm:chMax val="1"/>
          <dgm:bulletEnabled val="1"/>
        </dgm:presLayoutVars>
      </dgm:prSet>
      <dgm:spPr/>
    </dgm:pt>
    <dgm:pt modelId="{F3B6C433-40A6-4F00-9683-9868867D1DEE}" type="pres">
      <dgm:prSet presAssocID="{65356907-F8F2-4912-9C26-6F863CFC6059}" presName="sp" presStyleCnt="0"/>
      <dgm:spPr/>
    </dgm:pt>
    <dgm:pt modelId="{9510B5C3-1B6B-4FAB-B6A3-ACCC800745C2}" type="pres">
      <dgm:prSet presAssocID="{73643464-75BB-4D4F-93EF-667CD0C98BA8}" presName="linNode" presStyleCnt="0"/>
      <dgm:spPr/>
    </dgm:pt>
    <dgm:pt modelId="{6A81F908-A79E-42D8-889D-B21DB98BFC64}" type="pres">
      <dgm:prSet presAssocID="{73643464-75BB-4D4F-93EF-667CD0C98BA8}" presName="parentText" presStyleLbl="node1" presStyleIdx="1" presStyleCnt="3">
        <dgm:presLayoutVars>
          <dgm:chMax val="1"/>
          <dgm:bulletEnabled val="1"/>
        </dgm:presLayoutVars>
      </dgm:prSet>
      <dgm:spPr/>
    </dgm:pt>
    <dgm:pt modelId="{8B8BC213-43D7-4E1C-B876-3307B7F40C0B}" type="pres">
      <dgm:prSet presAssocID="{86FB8A63-2521-4A67-AE49-19AC7761F0CD}" presName="sp" presStyleCnt="0"/>
      <dgm:spPr/>
    </dgm:pt>
    <dgm:pt modelId="{3B5BB341-CE69-4B4A-8B82-5738585A0E33}" type="pres">
      <dgm:prSet presAssocID="{2E6E51E8-41D7-4E7A-80DE-CBC39AB6398F}" presName="linNode" presStyleCnt="0"/>
      <dgm:spPr/>
    </dgm:pt>
    <dgm:pt modelId="{FAE554B6-DEDB-4C57-8072-34AFEB803833}" type="pres">
      <dgm:prSet presAssocID="{2E6E51E8-41D7-4E7A-80DE-CBC39AB6398F}" presName="parentText" presStyleLbl="node1" presStyleIdx="2" presStyleCnt="3">
        <dgm:presLayoutVars>
          <dgm:chMax val="1"/>
          <dgm:bulletEnabled val="1"/>
        </dgm:presLayoutVars>
      </dgm:prSet>
      <dgm:spPr/>
    </dgm:pt>
  </dgm:ptLst>
  <dgm:cxnLst>
    <dgm:cxn modelId="{B2552E15-EBE7-41CE-9C35-935793EFB79E}" srcId="{35113AC9-A495-49F3-9340-14BE183B3108}" destId="{73643464-75BB-4D4F-93EF-667CD0C98BA8}" srcOrd="1" destOrd="0" parTransId="{0BE96897-6F10-45B2-B9A3-3B75B4AC6D7D}" sibTransId="{86FB8A63-2521-4A67-AE49-19AC7761F0CD}"/>
    <dgm:cxn modelId="{FBB90225-A865-4EBD-B70C-157DBD8DD95F}" type="presOf" srcId="{73643464-75BB-4D4F-93EF-667CD0C98BA8}" destId="{6A81F908-A79E-42D8-889D-B21DB98BFC64}" srcOrd="0" destOrd="0" presId="urn:microsoft.com/office/officeart/2005/8/layout/vList5"/>
    <dgm:cxn modelId="{DC437537-03F0-4A8E-8F80-4649EBCCA1C2}" type="presOf" srcId="{79F88EC8-2E05-4BA4-847F-FC0497D7B0BF}" destId="{42E2A5A1-C65A-44DD-86FD-8E1C7BAADBE4}" srcOrd="0" destOrd="0" presId="urn:microsoft.com/office/officeart/2005/8/layout/vList5"/>
    <dgm:cxn modelId="{269C1970-1264-4E83-B2F0-2760368E123B}" type="presOf" srcId="{35113AC9-A495-49F3-9340-14BE183B3108}" destId="{5F627A2F-789C-455C-8441-802E41EDED2D}" srcOrd="0" destOrd="0" presId="urn:microsoft.com/office/officeart/2005/8/layout/vList5"/>
    <dgm:cxn modelId="{1D71BC59-E305-41DB-AA28-A9DD4505BC5D}" srcId="{35113AC9-A495-49F3-9340-14BE183B3108}" destId="{2E6E51E8-41D7-4E7A-80DE-CBC39AB6398F}" srcOrd="2" destOrd="0" parTransId="{456A354A-B7BE-473C-9D1C-A84C966F70EC}" sibTransId="{81EE138B-7A67-46EF-8199-E0DB0C0EC77D}"/>
    <dgm:cxn modelId="{471C6D85-9F94-47F6-ACC9-F6D66DD9E5AA}" srcId="{35113AC9-A495-49F3-9340-14BE183B3108}" destId="{79F88EC8-2E05-4BA4-847F-FC0497D7B0BF}" srcOrd="0" destOrd="0" parTransId="{5E9C4669-6373-4154-B933-A677757AD4C9}" sibTransId="{65356907-F8F2-4912-9C26-6F863CFC6059}"/>
    <dgm:cxn modelId="{3201CD98-4D64-4B85-97CE-7FBED95D831D}" type="presOf" srcId="{2E6E51E8-41D7-4E7A-80DE-CBC39AB6398F}" destId="{FAE554B6-DEDB-4C57-8072-34AFEB803833}" srcOrd="0" destOrd="0" presId="urn:microsoft.com/office/officeart/2005/8/layout/vList5"/>
    <dgm:cxn modelId="{B577DB7B-60DD-443D-B855-E3FFFAA34F17}" type="presParOf" srcId="{5F627A2F-789C-455C-8441-802E41EDED2D}" destId="{39A48FA4-3F97-4360-A42E-5ABE690529F9}" srcOrd="0" destOrd="0" presId="urn:microsoft.com/office/officeart/2005/8/layout/vList5"/>
    <dgm:cxn modelId="{9BA269A6-705C-4AD7-BDF6-A8CE418905F8}" type="presParOf" srcId="{39A48FA4-3F97-4360-A42E-5ABE690529F9}" destId="{42E2A5A1-C65A-44DD-86FD-8E1C7BAADBE4}" srcOrd="0" destOrd="0" presId="urn:microsoft.com/office/officeart/2005/8/layout/vList5"/>
    <dgm:cxn modelId="{524A8109-9288-4415-B1FB-98970147CB83}" type="presParOf" srcId="{5F627A2F-789C-455C-8441-802E41EDED2D}" destId="{F3B6C433-40A6-4F00-9683-9868867D1DEE}" srcOrd="1" destOrd="0" presId="urn:microsoft.com/office/officeart/2005/8/layout/vList5"/>
    <dgm:cxn modelId="{D53F8818-0CA2-4A11-BE91-F421A42B84BB}" type="presParOf" srcId="{5F627A2F-789C-455C-8441-802E41EDED2D}" destId="{9510B5C3-1B6B-4FAB-B6A3-ACCC800745C2}" srcOrd="2" destOrd="0" presId="urn:microsoft.com/office/officeart/2005/8/layout/vList5"/>
    <dgm:cxn modelId="{65625097-3366-4935-9F06-BCCB63B030CE}" type="presParOf" srcId="{9510B5C3-1B6B-4FAB-B6A3-ACCC800745C2}" destId="{6A81F908-A79E-42D8-889D-B21DB98BFC64}" srcOrd="0" destOrd="0" presId="urn:microsoft.com/office/officeart/2005/8/layout/vList5"/>
    <dgm:cxn modelId="{30E02527-0F9F-4C2B-814C-AAA1167CFD13}" type="presParOf" srcId="{5F627A2F-789C-455C-8441-802E41EDED2D}" destId="{8B8BC213-43D7-4E1C-B876-3307B7F40C0B}" srcOrd="3" destOrd="0" presId="urn:microsoft.com/office/officeart/2005/8/layout/vList5"/>
    <dgm:cxn modelId="{0C0DFBE9-50BB-4528-8CCE-E846A59C631B}" type="presParOf" srcId="{5F627A2F-789C-455C-8441-802E41EDED2D}" destId="{3B5BB341-CE69-4B4A-8B82-5738585A0E33}" srcOrd="4" destOrd="0" presId="urn:microsoft.com/office/officeart/2005/8/layout/vList5"/>
    <dgm:cxn modelId="{5F636743-ADD0-4057-8C6A-0305E1897B4F}" type="presParOf" srcId="{3B5BB341-CE69-4B4A-8B82-5738585A0E33}" destId="{FAE554B6-DEDB-4C57-8072-34AFEB80383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3C34FC-5660-4A46-A294-EDAB8FAA274E}"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A3581768-BB5E-4EC9-A2DC-1671763B404D}">
      <dgm:prSet/>
      <dgm:spPr/>
      <dgm:t>
        <a:bodyPr/>
        <a:lstStyle/>
        <a:p>
          <a:r>
            <a:rPr lang="en-US"/>
            <a:t>EI is an important factor in the construction of communication, and the decision-making process in the workplace while promoting mental health. Soft organizational capabilities including personal insight, assertiveness, performance feedback, interpersonal communication, and compassion create a particular workplace environment. This way, the emotions are not repressed, but become a working tool where an individual is aware of the emotions, takes responsibility and is also caring about taking care of himself/herself, and becomes more EI and therefore more professionally successful.</a:t>
          </a:r>
        </a:p>
      </dgm:t>
    </dgm:pt>
    <dgm:pt modelId="{04B26C3D-4D93-49E9-B096-BA56C7EA7A09}" type="parTrans" cxnId="{7D444D6C-517C-4C8D-AF38-24BE5B9F7711}">
      <dgm:prSet/>
      <dgm:spPr/>
      <dgm:t>
        <a:bodyPr/>
        <a:lstStyle/>
        <a:p>
          <a:endParaRPr lang="en-US"/>
        </a:p>
      </dgm:t>
    </dgm:pt>
    <dgm:pt modelId="{99568B28-11A3-44F1-BAE8-CD54650C9DA5}" type="sibTrans" cxnId="{7D444D6C-517C-4C8D-AF38-24BE5B9F7711}">
      <dgm:prSet/>
      <dgm:spPr/>
      <dgm:t>
        <a:bodyPr/>
        <a:lstStyle/>
        <a:p>
          <a:endParaRPr lang="en-US"/>
        </a:p>
      </dgm:t>
    </dgm:pt>
    <dgm:pt modelId="{47DD95E4-AD3F-45C8-AD2B-B80DC5724C07}" type="pres">
      <dgm:prSet presAssocID="{2B3C34FC-5660-4A46-A294-EDAB8FAA274E}" presName="linear" presStyleCnt="0">
        <dgm:presLayoutVars>
          <dgm:animLvl val="lvl"/>
          <dgm:resizeHandles val="exact"/>
        </dgm:presLayoutVars>
      </dgm:prSet>
      <dgm:spPr/>
    </dgm:pt>
    <dgm:pt modelId="{6B176FA7-54A4-4612-AB62-FA0A285DA43B}" type="pres">
      <dgm:prSet presAssocID="{A3581768-BB5E-4EC9-A2DC-1671763B404D}" presName="parentText" presStyleLbl="node1" presStyleIdx="0" presStyleCnt="1">
        <dgm:presLayoutVars>
          <dgm:chMax val="0"/>
          <dgm:bulletEnabled val="1"/>
        </dgm:presLayoutVars>
      </dgm:prSet>
      <dgm:spPr/>
    </dgm:pt>
  </dgm:ptLst>
  <dgm:cxnLst>
    <dgm:cxn modelId="{B08D0423-076B-44AB-B82F-9D595E8921E7}" type="presOf" srcId="{2B3C34FC-5660-4A46-A294-EDAB8FAA274E}" destId="{47DD95E4-AD3F-45C8-AD2B-B80DC5724C07}" srcOrd="0" destOrd="0" presId="urn:microsoft.com/office/officeart/2005/8/layout/vList2"/>
    <dgm:cxn modelId="{7D444D6C-517C-4C8D-AF38-24BE5B9F7711}" srcId="{2B3C34FC-5660-4A46-A294-EDAB8FAA274E}" destId="{A3581768-BB5E-4EC9-A2DC-1671763B404D}" srcOrd="0" destOrd="0" parTransId="{04B26C3D-4D93-49E9-B096-BA56C7EA7A09}" sibTransId="{99568B28-11A3-44F1-BAE8-CD54650C9DA5}"/>
    <dgm:cxn modelId="{76BFA051-1587-4E1D-98BA-3ECB211FD020}" type="presOf" srcId="{A3581768-BB5E-4EC9-A2DC-1671763B404D}" destId="{6B176FA7-54A4-4612-AB62-FA0A285DA43B}" srcOrd="0" destOrd="0" presId="urn:microsoft.com/office/officeart/2005/8/layout/vList2"/>
    <dgm:cxn modelId="{0341ABE5-C06E-499B-8BE6-2B7C984FA058}" type="presParOf" srcId="{47DD95E4-AD3F-45C8-AD2B-B80DC5724C07}" destId="{6B176FA7-54A4-4612-AB62-FA0A285DA43B}"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255C5-DFE0-4F07-AFEC-E60D00F1AF99}">
      <dsp:nvSpPr>
        <dsp:cNvPr id="0" name=""/>
        <dsp:cNvSpPr/>
      </dsp:nvSpPr>
      <dsp:spPr>
        <a:xfrm>
          <a:off x="0" y="219480"/>
          <a:ext cx="8791575" cy="12168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baseline="0" dirty="0"/>
            <a:t>Emotional Intelligence: Key to Workplace Excellence</a:t>
          </a:r>
          <a:endParaRPr lang="en-US" sz="3200" kern="1200" dirty="0"/>
        </a:p>
      </dsp:txBody>
      <dsp:txXfrm>
        <a:off x="59399" y="278879"/>
        <a:ext cx="8672777"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ED2FD-9F25-47CB-BCFA-FF89B7FF0476}">
      <dsp:nvSpPr>
        <dsp:cNvPr id="0" name=""/>
        <dsp:cNvSpPr/>
      </dsp:nvSpPr>
      <dsp:spPr>
        <a:xfrm>
          <a:off x="0" y="45024"/>
          <a:ext cx="7308905" cy="46238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just" defTabSz="1155700">
            <a:lnSpc>
              <a:spcPct val="90000"/>
            </a:lnSpc>
            <a:spcBef>
              <a:spcPct val="0"/>
            </a:spcBef>
            <a:spcAft>
              <a:spcPct val="35000"/>
            </a:spcAft>
            <a:buNone/>
          </a:pPr>
          <a:r>
            <a:rPr lang="en-US" sz="2600" kern="1200" dirty="0"/>
            <a:t>Emotional Intelligence (EI) can therefore be defined as the ability to understand personal feelings and feelings of others as well as the ability to regulate the former whilst affecting the latter. At the workplace, EI is vital as it fosters interpersonal communication, problem-solving, and relations hence improving on team cohesiveness and productivity. This poster will discuss the author’s experience with EI, the benefits, the skills, and ways to improve EI with a focus on how the enhancement of Emotional Intelligence could improve one’s career and organization.</a:t>
          </a:r>
        </a:p>
      </dsp:txBody>
      <dsp:txXfrm>
        <a:off x="225717" y="270741"/>
        <a:ext cx="6857471" cy="4172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29074-4ABC-441A-B785-5F4FC4FC0297}">
      <dsp:nvSpPr>
        <dsp:cNvPr id="0" name=""/>
        <dsp:cNvSpPr/>
      </dsp:nvSpPr>
      <dsp:spPr>
        <a:xfrm>
          <a:off x="0" y="0"/>
          <a:ext cx="4760913" cy="4760913"/>
        </a:xfrm>
        <a:prstGeom prst="pie">
          <a:avLst>
            <a:gd name="adj1" fmla="val 5400000"/>
            <a:gd name="adj2" fmla="val 1620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D24D9E-3EE4-4A25-AB55-06931A82357A}">
      <dsp:nvSpPr>
        <dsp:cNvPr id="0" name=""/>
        <dsp:cNvSpPr/>
      </dsp:nvSpPr>
      <dsp:spPr>
        <a:xfrm>
          <a:off x="2380456" y="0"/>
          <a:ext cx="6032033" cy="4760913"/>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Strength: Ability to empathize and appreciate others' feelings (Rana et al., 2017)</a:t>
          </a:r>
        </a:p>
      </dsp:txBody>
      <dsp:txXfrm>
        <a:off x="2380456" y="0"/>
        <a:ext cx="6032033" cy="595115"/>
      </dsp:txXfrm>
    </dsp:sp>
    <dsp:sp modelId="{3BBD77E9-7BF0-4AE1-AC92-5018E35B31F8}">
      <dsp:nvSpPr>
        <dsp:cNvPr id="0" name=""/>
        <dsp:cNvSpPr/>
      </dsp:nvSpPr>
      <dsp:spPr>
        <a:xfrm>
          <a:off x="416580" y="595115"/>
          <a:ext cx="3927751" cy="3927751"/>
        </a:xfrm>
        <a:prstGeom prst="pie">
          <a:avLst>
            <a:gd name="adj1" fmla="val 5400000"/>
            <a:gd name="adj2" fmla="val 16200000"/>
          </a:avLst>
        </a:prstGeom>
        <a:solidFill>
          <a:schemeClr val="accent4">
            <a:hueOff val="-3839591"/>
            <a:satOff val="2976"/>
            <a:lumOff val="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23BD24-A60F-431E-9860-F08DC0222786}">
      <dsp:nvSpPr>
        <dsp:cNvPr id="0" name=""/>
        <dsp:cNvSpPr/>
      </dsp:nvSpPr>
      <dsp:spPr>
        <a:xfrm>
          <a:off x="2380456" y="595115"/>
          <a:ext cx="6032033" cy="3927751"/>
        </a:xfrm>
        <a:prstGeom prst="rect">
          <a:avLst/>
        </a:prstGeom>
        <a:solidFill>
          <a:schemeClr val="lt1">
            <a:alpha val="90000"/>
            <a:hueOff val="0"/>
            <a:satOff val="0"/>
            <a:lumOff val="0"/>
            <a:alphaOff val="0"/>
          </a:schemeClr>
        </a:solidFill>
        <a:ln w="15875" cap="flat" cmpd="sng" algn="ctr">
          <a:solidFill>
            <a:schemeClr val="accent4">
              <a:hueOff val="-3839591"/>
              <a:satOff val="2976"/>
              <a:lumOff val="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Challenge: Struggles with self-control under pressure</a:t>
          </a:r>
        </a:p>
      </dsp:txBody>
      <dsp:txXfrm>
        <a:off x="2380456" y="595115"/>
        <a:ext cx="6032033" cy="595115"/>
      </dsp:txXfrm>
    </dsp:sp>
    <dsp:sp modelId="{3996F15C-AB27-4421-8280-3D2D376E241B}">
      <dsp:nvSpPr>
        <dsp:cNvPr id="0" name=""/>
        <dsp:cNvSpPr/>
      </dsp:nvSpPr>
      <dsp:spPr>
        <a:xfrm>
          <a:off x="833161" y="1190231"/>
          <a:ext cx="3094590" cy="3094590"/>
        </a:xfrm>
        <a:prstGeom prst="pie">
          <a:avLst>
            <a:gd name="adj1" fmla="val 5400000"/>
            <a:gd name="adj2" fmla="val 16200000"/>
          </a:avLst>
        </a:prstGeom>
        <a:solidFill>
          <a:schemeClr val="accent4">
            <a:hueOff val="-7679183"/>
            <a:satOff val="5952"/>
            <a:lumOff val="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A55A95-87A6-41D9-9E73-DED331A251B5}">
      <dsp:nvSpPr>
        <dsp:cNvPr id="0" name=""/>
        <dsp:cNvSpPr/>
      </dsp:nvSpPr>
      <dsp:spPr>
        <a:xfrm>
          <a:off x="2380456" y="1190231"/>
          <a:ext cx="6032033" cy="3094590"/>
        </a:xfrm>
        <a:prstGeom prst="rect">
          <a:avLst/>
        </a:prstGeom>
        <a:solidFill>
          <a:schemeClr val="lt1">
            <a:alpha val="90000"/>
            <a:hueOff val="0"/>
            <a:satOff val="0"/>
            <a:lumOff val="0"/>
            <a:alphaOff val="0"/>
          </a:schemeClr>
        </a:solidFill>
        <a:ln w="15875" cap="flat" cmpd="sng" algn="ctr">
          <a:solidFill>
            <a:schemeClr val="accent4">
              <a:hueOff val="-7679183"/>
              <a:satOff val="5952"/>
              <a:lumOff val="1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Example: Difficulty managing anger during group assignment conflict</a:t>
          </a:r>
        </a:p>
      </dsp:txBody>
      <dsp:txXfrm>
        <a:off x="2380456" y="1190231"/>
        <a:ext cx="6032033" cy="595111"/>
      </dsp:txXfrm>
    </dsp:sp>
    <dsp:sp modelId="{7C8B042C-52C5-4095-BCFE-0967D1A75EDD}">
      <dsp:nvSpPr>
        <dsp:cNvPr id="0" name=""/>
        <dsp:cNvSpPr/>
      </dsp:nvSpPr>
      <dsp:spPr>
        <a:xfrm>
          <a:off x="1249739" y="1785342"/>
          <a:ext cx="2261433" cy="2261433"/>
        </a:xfrm>
        <a:prstGeom prst="pie">
          <a:avLst>
            <a:gd name="adj1" fmla="val 5400000"/>
            <a:gd name="adj2" fmla="val 16200000"/>
          </a:avLst>
        </a:prstGeom>
        <a:solidFill>
          <a:schemeClr val="accent4">
            <a:hueOff val="-11518774"/>
            <a:satOff val="8927"/>
            <a:lumOff val="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CE5470-D3BD-4D2E-9625-7D150FE7D29D}">
      <dsp:nvSpPr>
        <dsp:cNvPr id="0" name=""/>
        <dsp:cNvSpPr/>
      </dsp:nvSpPr>
      <dsp:spPr>
        <a:xfrm>
          <a:off x="2380456" y="1785342"/>
          <a:ext cx="6032033" cy="2261433"/>
        </a:xfrm>
        <a:prstGeom prst="rect">
          <a:avLst/>
        </a:prstGeom>
        <a:solidFill>
          <a:schemeClr val="lt1">
            <a:alpha val="90000"/>
            <a:hueOff val="0"/>
            <a:satOff val="0"/>
            <a:lumOff val="0"/>
            <a:alphaOff val="0"/>
          </a:schemeClr>
        </a:solidFill>
        <a:ln w="15875" cap="flat" cmpd="sng" algn="ctr">
          <a:solidFill>
            <a:schemeClr val="accent4">
              <a:hueOff val="-11518774"/>
              <a:satOff val="8927"/>
              <a:lumOff val="2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Lesson: Importance of practicing emotional intelligence for healthy conversations (Hopkins &amp; </a:t>
          </a:r>
          <a:r>
            <a:rPr lang="en-US" sz="2000" kern="1200" dirty="0" err="1"/>
            <a:t>Yonker</a:t>
          </a:r>
          <a:r>
            <a:rPr lang="en-US" sz="2000" kern="1200" dirty="0"/>
            <a:t>, 2015)</a:t>
          </a:r>
        </a:p>
      </dsp:txBody>
      <dsp:txXfrm>
        <a:off x="2380456" y="1785342"/>
        <a:ext cx="6032033" cy="595115"/>
      </dsp:txXfrm>
    </dsp:sp>
    <dsp:sp modelId="{6C720DC7-FF86-43DA-B0D6-A078FB2985A7}">
      <dsp:nvSpPr>
        <dsp:cNvPr id="0" name=""/>
        <dsp:cNvSpPr/>
      </dsp:nvSpPr>
      <dsp:spPr>
        <a:xfrm>
          <a:off x="1666320" y="2380457"/>
          <a:ext cx="1428272" cy="1428272"/>
        </a:xfrm>
        <a:prstGeom prst="pie">
          <a:avLst>
            <a:gd name="adj1" fmla="val 5400000"/>
            <a:gd name="adj2" fmla="val 16200000"/>
          </a:avLst>
        </a:prstGeom>
        <a:solidFill>
          <a:schemeClr val="accent4">
            <a:hueOff val="-15358366"/>
            <a:satOff val="11903"/>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6AB8A0-6C9D-45DC-AE38-809C10166C86}">
      <dsp:nvSpPr>
        <dsp:cNvPr id="0" name=""/>
        <dsp:cNvSpPr/>
      </dsp:nvSpPr>
      <dsp:spPr>
        <a:xfrm>
          <a:off x="2380456" y="2380457"/>
          <a:ext cx="6032033" cy="1428272"/>
        </a:xfrm>
        <a:prstGeom prst="rect">
          <a:avLst/>
        </a:prstGeom>
        <a:solidFill>
          <a:schemeClr val="lt1">
            <a:alpha val="90000"/>
            <a:hueOff val="0"/>
            <a:satOff val="0"/>
            <a:lumOff val="0"/>
            <a:alphaOff val="0"/>
          </a:schemeClr>
        </a:solidFill>
        <a:ln w="15875" cap="flat" cmpd="sng" algn="ctr">
          <a:solidFill>
            <a:schemeClr val="accent4">
              <a:hueOff val="-15358366"/>
              <a:satOff val="11903"/>
              <a:lumOff val="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Goal: Develop self-regulation for emotional stability in team settings (Krishnakumar et al., 2016)</a:t>
          </a:r>
        </a:p>
      </dsp:txBody>
      <dsp:txXfrm>
        <a:off x="2380456" y="2380457"/>
        <a:ext cx="6032033" cy="595115"/>
      </dsp:txXfrm>
    </dsp:sp>
    <dsp:sp modelId="{BEC3B1CD-BA21-4360-916A-FC205D13D025}">
      <dsp:nvSpPr>
        <dsp:cNvPr id="0" name=""/>
        <dsp:cNvSpPr/>
      </dsp:nvSpPr>
      <dsp:spPr>
        <a:xfrm>
          <a:off x="2082900" y="2975573"/>
          <a:ext cx="595111" cy="595111"/>
        </a:xfrm>
        <a:prstGeom prst="pie">
          <a:avLst>
            <a:gd name="adj1" fmla="val 5400000"/>
            <a:gd name="adj2" fmla="val 16200000"/>
          </a:avLst>
        </a:prstGeom>
        <a:solidFill>
          <a:schemeClr val="accent4">
            <a:hueOff val="-19197957"/>
            <a:satOff val="14879"/>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D8983B-3E1D-4F4F-9EE0-9D85328FD088}">
      <dsp:nvSpPr>
        <dsp:cNvPr id="0" name=""/>
        <dsp:cNvSpPr/>
      </dsp:nvSpPr>
      <dsp:spPr>
        <a:xfrm>
          <a:off x="2380456" y="2975573"/>
          <a:ext cx="6032033" cy="595111"/>
        </a:xfrm>
        <a:prstGeom prst="rect">
          <a:avLst/>
        </a:prstGeom>
        <a:solidFill>
          <a:schemeClr val="lt1">
            <a:alpha val="90000"/>
            <a:hueOff val="0"/>
            <a:satOff val="0"/>
            <a:lumOff val="0"/>
            <a:alphaOff val="0"/>
          </a:schemeClr>
        </a:solidFill>
        <a:ln w="15875" cap="flat" cmpd="sng" algn="ctr">
          <a:solidFill>
            <a:schemeClr val="accent4">
              <a:hueOff val="-19197957"/>
              <a:satOff val="14879"/>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Focus: Improve handling of emotions in professional relationships</a:t>
          </a:r>
        </a:p>
      </dsp:txBody>
      <dsp:txXfrm>
        <a:off x="2380456" y="2975573"/>
        <a:ext cx="6032033" cy="595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095E0-BD63-472B-8ABF-1E09D0994614}">
      <dsp:nvSpPr>
        <dsp:cNvPr id="0" name=""/>
        <dsp:cNvSpPr/>
      </dsp:nvSpPr>
      <dsp:spPr>
        <a:xfrm>
          <a:off x="742949" y="0"/>
          <a:ext cx="8420099" cy="3541714"/>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D5EB4-FD02-4E1A-ACD6-2B072269C09B}">
      <dsp:nvSpPr>
        <dsp:cNvPr id="0" name=""/>
        <dsp:cNvSpPr/>
      </dsp:nvSpPr>
      <dsp:spPr>
        <a:xfrm>
          <a:off x="10641" y="1062514"/>
          <a:ext cx="3188493" cy="141668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Improved Communication: EI enhances clear expression and teamwork (Arora, 2017).</a:t>
          </a:r>
        </a:p>
      </dsp:txBody>
      <dsp:txXfrm>
        <a:off x="79798" y="1131671"/>
        <a:ext cx="3050179" cy="1278371"/>
      </dsp:txXfrm>
    </dsp:sp>
    <dsp:sp modelId="{3CD335AA-F215-4EA9-92EE-4D885C3805F2}">
      <dsp:nvSpPr>
        <dsp:cNvPr id="0" name=""/>
        <dsp:cNvSpPr/>
      </dsp:nvSpPr>
      <dsp:spPr>
        <a:xfrm>
          <a:off x="3358752" y="1062514"/>
          <a:ext cx="3188493" cy="1416685"/>
        </a:xfrm>
        <a:prstGeom prst="roundRect">
          <a:avLst/>
        </a:prstGeom>
        <a:solidFill>
          <a:schemeClr val="accent5">
            <a:hueOff val="2130522"/>
            <a:satOff val="-14104"/>
            <a:lumOff val="-245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Better Decision-Making: Regulating emotions leads to better choices (Lehner, 2020).</a:t>
          </a:r>
        </a:p>
      </dsp:txBody>
      <dsp:txXfrm>
        <a:off x="3427909" y="1131671"/>
        <a:ext cx="3050179" cy="1278371"/>
      </dsp:txXfrm>
    </dsp:sp>
    <dsp:sp modelId="{7E0E1399-845B-47D8-A5A6-6A03C94ECB4F}">
      <dsp:nvSpPr>
        <dsp:cNvPr id="0" name=""/>
        <dsp:cNvSpPr/>
      </dsp:nvSpPr>
      <dsp:spPr>
        <a:xfrm>
          <a:off x="6706864" y="1062514"/>
          <a:ext cx="3188493" cy="1416685"/>
        </a:xfrm>
        <a:prstGeom prst="roundRect">
          <a:avLst/>
        </a:prstGeom>
        <a:solidFill>
          <a:schemeClr val="accent5">
            <a:hueOff val="4261045"/>
            <a:satOff val="-28207"/>
            <a:lumOff val="-490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Enhanced Mental Health: High EI reduces stress and anxiety (Jameson et al., 2016).</a:t>
          </a:r>
        </a:p>
      </dsp:txBody>
      <dsp:txXfrm>
        <a:off x="6776021" y="1131671"/>
        <a:ext cx="3050179" cy="12783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7AF6F-8241-4083-BC58-B1BF6308D3DE}">
      <dsp:nvSpPr>
        <dsp:cNvPr id="0" name=""/>
        <dsp:cNvSpPr/>
      </dsp:nvSpPr>
      <dsp:spPr>
        <a:xfrm>
          <a:off x="0" y="28394"/>
          <a:ext cx="6426036" cy="125775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Self-Awareness: Understanding how emotions affect actions, enhancing decision-making (Krishnakumar et al., 2016).</a:t>
          </a:r>
        </a:p>
      </dsp:txBody>
      <dsp:txXfrm>
        <a:off x="61398" y="89792"/>
        <a:ext cx="6303240" cy="1134954"/>
      </dsp:txXfrm>
    </dsp:sp>
    <dsp:sp modelId="{0BD344B6-FA82-4CF0-8990-A4CD31D06E96}">
      <dsp:nvSpPr>
        <dsp:cNvPr id="0" name=""/>
        <dsp:cNvSpPr/>
      </dsp:nvSpPr>
      <dsp:spPr>
        <a:xfrm>
          <a:off x="0" y="1358144"/>
          <a:ext cx="6426036" cy="1257750"/>
        </a:xfrm>
        <a:prstGeom prst="roundRect">
          <a:avLst/>
        </a:prstGeom>
        <a:solidFill>
          <a:schemeClr val="accent4">
            <a:hueOff val="-6399319"/>
            <a:satOff val="4960"/>
            <a:lumOff val="1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Constructive Feedback: Use empathy to give feedback, fostering a culture of improvement (Lehner, 2020).</a:t>
          </a:r>
        </a:p>
      </dsp:txBody>
      <dsp:txXfrm>
        <a:off x="61398" y="1419542"/>
        <a:ext cx="6303240" cy="1134954"/>
      </dsp:txXfrm>
    </dsp:sp>
    <dsp:sp modelId="{B792F9C4-C1E0-428E-8F06-4D2C83F975A0}">
      <dsp:nvSpPr>
        <dsp:cNvPr id="0" name=""/>
        <dsp:cNvSpPr/>
      </dsp:nvSpPr>
      <dsp:spPr>
        <a:xfrm>
          <a:off x="0" y="2687894"/>
          <a:ext cx="6426036" cy="1257750"/>
        </a:xfrm>
        <a:prstGeom prst="roundRect">
          <a:avLst/>
        </a:prstGeom>
        <a:solidFill>
          <a:schemeClr val="accent4">
            <a:hueOff val="-12798638"/>
            <a:satOff val="9919"/>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Social Skills: Build and maintain relationships through cooperation and negotiation (Arora, 2017).</a:t>
          </a:r>
        </a:p>
      </dsp:txBody>
      <dsp:txXfrm>
        <a:off x="61398" y="2749292"/>
        <a:ext cx="6303240" cy="1134954"/>
      </dsp:txXfrm>
    </dsp:sp>
    <dsp:sp modelId="{9649238A-9D28-42FB-9241-B663BA7EB892}">
      <dsp:nvSpPr>
        <dsp:cNvPr id="0" name=""/>
        <dsp:cNvSpPr/>
      </dsp:nvSpPr>
      <dsp:spPr>
        <a:xfrm>
          <a:off x="0" y="4017645"/>
          <a:ext cx="6426036" cy="1257750"/>
        </a:xfrm>
        <a:prstGeom prst="roundRect">
          <a:avLst/>
        </a:prstGeom>
        <a:solidFill>
          <a:schemeClr val="accent4">
            <a:hueOff val="-19197957"/>
            <a:satOff val="14879"/>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Empathy: Understand others' emotions, leading to better workplace relations (Jameson et al., 2016).</a:t>
          </a:r>
        </a:p>
      </dsp:txBody>
      <dsp:txXfrm>
        <a:off x="61398" y="4079043"/>
        <a:ext cx="6303240" cy="11349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2A5A1-C65A-44DD-86FD-8E1C7BAADBE4}">
      <dsp:nvSpPr>
        <dsp:cNvPr id="0" name=""/>
        <dsp:cNvSpPr/>
      </dsp:nvSpPr>
      <dsp:spPr>
        <a:xfrm>
          <a:off x="2979560" y="2022"/>
          <a:ext cx="3352005" cy="133495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Acknowledge the Situation: Recognize emotions involved using techniques like meditation or journaling.</a:t>
          </a:r>
        </a:p>
      </dsp:txBody>
      <dsp:txXfrm>
        <a:off x="3044727" y="67189"/>
        <a:ext cx="3221671" cy="1204616"/>
      </dsp:txXfrm>
    </dsp:sp>
    <dsp:sp modelId="{6A81F908-A79E-42D8-889D-B21DB98BFC64}">
      <dsp:nvSpPr>
        <dsp:cNvPr id="0" name=""/>
        <dsp:cNvSpPr/>
      </dsp:nvSpPr>
      <dsp:spPr>
        <a:xfrm>
          <a:off x="2979560" y="1403721"/>
          <a:ext cx="3352005" cy="1334950"/>
        </a:xfrm>
        <a:prstGeom prst="roundRect">
          <a:avLst/>
        </a:prstGeom>
        <a:solidFill>
          <a:schemeClr val="accent3">
            <a:hueOff val="2007263"/>
            <a:satOff val="4171"/>
            <a:lumOff val="-78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Take Responsibility: Accept accountability to build trust and rapport (Hopkins &amp; </a:t>
          </a:r>
          <a:r>
            <a:rPr lang="en-US" sz="2100" kern="1200" dirty="0" err="1"/>
            <a:t>Yonker</a:t>
          </a:r>
          <a:r>
            <a:rPr lang="en-US" sz="2100" kern="1200" dirty="0"/>
            <a:t>, 2015).</a:t>
          </a:r>
        </a:p>
      </dsp:txBody>
      <dsp:txXfrm>
        <a:off x="3044727" y="1468888"/>
        <a:ext cx="3221671" cy="1204616"/>
      </dsp:txXfrm>
    </dsp:sp>
    <dsp:sp modelId="{FAE554B6-DEDB-4C57-8072-34AFEB803833}">
      <dsp:nvSpPr>
        <dsp:cNvPr id="0" name=""/>
        <dsp:cNvSpPr/>
      </dsp:nvSpPr>
      <dsp:spPr>
        <a:xfrm>
          <a:off x="2979560" y="2805419"/>
          <a:ext cx="3352005" cy="1334950"/>
        </a:xfrm>
        <a:prstGeom prst="roundRect">
          <a:avLst/>
        </a:prstGeom>
        <a:solidFill>
          <a:schemeClr val="accent3">
            <a:hueOff val="4014525"/>
            <a:satOff val="8342"/>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Pay Attention to Self: Focus on self-awareness through feedback and personal development.</a:t>
          </a:r>
        </a:p>
      </dsp:txBody>
      <dsp:txXfrm>
        <a:off x="3044727" y="2870586"/>
        <a:ext cx="3221671" cy="12046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76FA7-54A4-4612-AB62-FA0A285DA43B}">
      <dsp:nvSpPr>
        <dsp:cNvPr id="0" name=""/>
        <dsp:cNvSpPr/>
      </dsp:nvSpPr>
      <dsp:spPr>
        <a:xfrm>
          <a:off x="0" y="36916"/>
          <a:ext cx="9905999" cy="346788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EI is an important factor in the construction of communication, and the decision-making process in the workplace while promoting mental health. Soft organizational capabilities including personal insight, assertiveness, performance feedback, interpersonal communication, and compassion create a particular workplace environment. This way, the emotions are not repressed, but become a working tool where an individual is aware of the emotions, takes responsibility and is also caring about taking care of himself/herself, and becomes more EI and therefore more professionally successful.</a:t>
          </a:r>
        </a:p>
      </dsp:txBody>
      <dsp:txXfrm>
        <a:off x="169288" y="206204"/>
        <a:ext cx="9567423" cy="31293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12384-D066-435F-8368-D12720300F88}" type="datetimeFigureOut">
              <a:rPr lang="en-US" smtClean="0"/>
              <a:t>10/20/2024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8A241A-1B72-4DA5-BEE7-3C1117E7AABF}" type="slidenum">
              <a:rPr lang="en-US" smtClean="0"/>
              <a:t>‹#›</a:t>
            </a:fld>
            <a:endParaRPr lang="en-US"/>
          </a:p>
        </p:txBody>
      </p:sp>
    </p:spTree>
    <p:extLst>
      <p:ext uri="{BB962C8B-B14F-4D97-AF65-F5344CB8AC3E}">
        <p14:creationId xmlns:p14="http://schemas.microsoft.com/office/powerpoint/2010/main" val="545890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8A241A-1B72-4DA5-BEE7-3C1117E7AABF}" type="slidenum">
              <a:rPr lang="en-US" smtClean="0"/>
              <a:t>1</a:t>
            </a:fld>
            <a:endParaRPr lang="en-US"/>
          </a:p>
        </p:txBody>
      </p:sp>
    </p:spTree>
    <p:extLst>
      <p:ext uri="{BB962C8B-B14F-4D97-AF65-F5344CB8AC3E}">
        <p14:creationId xmlns:p14="http://schemas.microsoft.com/office/powerpoint/2010/main" val="3132633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8A241A-1B72-4DA5-BEE7-3C1117E7AABF}" type="slidenum">
              <a:rPr lang="en-US" smtClean="0"/>
              <a:t>3</a:t>
            </a:fld>
            <a:endParaRPr lang="en-US"/>
          </a:p>
        </p:txBody>
      </p:sp>
    </p:spTree>
    <p:extLst>
      <p:ext uri="{BB962C8B-B14F-4D97-AF65-F5344CB8AC3E}">
        <p14:creationId xmlns:p14="http://schemas.microsoft.com/office/powerpoint/2010/main" val="550666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8A241A-1B72-4DA5-BEE7-3C1117E7AABF}" type="slidenum">
              <a:rPr lang="en-US" smtClean="0"/>
              <a:t>4</a:t>
            </a:fld>
            <a:endParaRPr lang="en-US"/>
          </a:p>
        </p:txBody>
      </p:sp>
    </p:spTree>
    <p:extLst>
      <p:ext uri="{BB962C8B-B14F-4D97-AF65-F5344CB8AC3E}">
        <p14:creationId xmlns:p14="http://schemas.microsoft.com/office/powerpoint/2010/main" val="540186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8A241A-1B72-4DA5-BEE7-3C1117E7AABF}" type="slidenum">
              <a:rPr lang="en-US" smtClean="0"/>
              <a:t>5</a:t>
            </a:fld>
            <a:endParaRPr lang="en-US"/>
          </a:p>
        </p:txBody>
      </p:sp>
    </p:spTree>
    <p:extLst>
      <p:ext uri="{BB962C8B-B14F-4D97-AF65-F5344CB8AC3E}">
        <p14:creationId xmlns:p14="http://schemas.microsoft.com/office/powerpoint/2010/main" val="1106773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8A241A-1B72-4DA5-BEE7-3C1117E7AABF}" type="slidenum">
              <a:rPr lang="en-US" smtClean="0"/>
              <a:t>6</a:t>
            </a:fld>
            <a:endParaRPr lang="en-US"/>
          </a:p>
        </p:txBody>
      </p:sp>
    </p:spTree>
    <p:extLst>
      <p:ext uri="{BB962C8B-B14F-4D97-AF65-F5344CB8AC3E}">
        <p14:creationId xmlns:p14="http://schemas.microsoft.com/office/powerpoint/2010/main" val="295939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8A241A-1B72-4DA5-BEE7-3C1117E7AABF}" type="slidenum">
              <a:rPr lang="en-US" smtClean="0"/>
              <a:t>7</a:t>
            </a:fld>
            <a:endParaRPr lang="en-US"/>
          </a:p>
        </p:txBody>
      </p:sp>
    </p:spTree>
    <p:extLst>
      <p:ext uri="{BB962C8B-B14F-4D97-AF65-F5344CB8AC3E}">
        <p14:creationId xmlns:p14="http://schemas.microsoft.com/office/powerpoint/2010/main" val="3620541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C06821FE-9AB6-4C3A-BFF9-5E7ACAFE14D1}" type="datetimeFigureOut">
              <a:rPr lang="en-US" smtClean="0"/>
              <a:t>10/20/2024</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1077494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6821FE-9AB6-4C3A-BFF9-5E7ACAFE14D1}"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1105179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06821FE-9AB6-4C3A-BFF9-5E7ACAFE14D1}"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848654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442720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06821FE-9AB6-4C3A-BFF9-5E7ACAFE14D1}" type="datetimeFigureOut">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1390633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06821FE-9AB6-4C3A-BFF9-5E7ACAFE14D1}"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58770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6821FE-9AB6-4C3A-BFF9-5E7ACAFE14D1}" type="datetimeFigureOut">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1902706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639515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3887479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1892832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957443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9113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06821FE-9AB6-4C3A-BFF9-5E7ACAFE14D1}"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836047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06821FE-9AB6-4C3A-BFF9-5E7ACAFE14D1}"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4836663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C06821FE-9AB6-4C3A-BFF9-5E7ACAFE14D1}"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2038631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6821FE-9AB6-4C3A-BFF9-5E7ACAFE14D1}"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3304463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6821FE-9AB6-4C3A-BFF9-5E7ACAFE14D1}"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AE0D40-6ED1-424D-A2D6-A5F91F85BF27}" type="slidenum">
              <a:rPr lang="en-US" smtClean="0"/>
              <a:t>‹#›</a:t>
            </a:fld>
            <a:endParaRPr lang="en-US"/>
          </a:p>
        </p:txBody>
      </p:sp>
    </p:spTree>
    <p:extLst>
      <p:ext uri="{BB962C8B-B14F-4D97-AF65-F5344CB8AC3E}">
        <p14:creationId xmlns:p14="http://schemas.microsoft.com/office/powerpoint/2010/main" val="3684834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06821FE-9AB6-4C3A-BFF9-5E7ACAFE14D1}" type="datetimeFigureOut">
              <a:rPr lang="en-US" smtClean="0"/>
              <a:t>10/20/2024</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3AE0D40-6ED1-424D-A2D6-A5F91F85BF27}" type="slidenum">
              <a:rPr lang="en-US" smtClean="0"/>
              <a:t>‹#›</a:t>
            </a:fld>
            <a:endParaRPr lang="en-US"/>
          </a:p>
        </p:txBody>
      </p:sp>
    </p:spTree>
    <p:extLst>
      <p:ext uri="{BB962C8B-B14F-4D97-AF65-F5344CB8AC3E}">
        <p14:creationId xmlns:p14="http://schemas.microsoft.com/office/powerpoint/2010/main" val="3467388585"/>
      </p:ext>
    </p:extLst>
  </p:cSld>
  <p:clrMap bg1="dk1" tx1="lt1" bg2="dk2" tx2="lt2" accent1="accent1" accent2="accent2" accent3="accent3" accent4="accent4" accent5="accent5" accent6="accent6" hlink="hlink" folHlink="folHlink"/>
  <p:sldLayoutIdLst>
    <p:sldLayoutId id="2147484119" r:id="rId1"/>
    <p:sldLayoutId id="2147484120" r:id="rId2"/>
    <p:sldLayoutId id="2147484121" r:id="rId3"/>
    <p:sldLayoutId id="2147484122" r:id="rId4"/>
    <p:sldLayoutId id="2147484123" r:id="rId5"/>
    <p:sldLayoutId id="2147484124" r:id="rId6"/>
    <p:sldLayoutId id="2147484125" r:id="rId7"/>
    <p:sldLayoutId id="2147484126" r:id="rId8"/>
    <p:sldLayoutId id="2147484127" r:id="rId9"/>
    <p:sldLayoutId id="2147484128" r:id="rId10"/>
    <p:sldLayoutId id="2147484129" r:id="rId11"/>
    <p:sldLayoutId id="2147484130" r:id="rId12"/>
    <p:sldLayoutId id="2147484131" r:id="rId13"/>
    <p:sldLayoutId id="2147484132" r:id="rId14"/>
    <p:sldLayoutId id="2147484133" r:id="rId15"/>
    <p:sldLayoutId id="2147484134" r:id="rId16"/>
    <p:sldLayoutId id="214748413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F716-A64F-C4FE-EDB1-4D8506426844}"/>
              </a:ext>
            </a:extLst>
          </p:cNvPr>
          <p:cNvSpPr>
            <a:spLocks noGrp="1"/>
          </p:cNvSpPr>
          <p:nvPr>
            <p:ph type="ctrTitle"/>
          </p:nvPr>
        </p:nvSpPr>
        <p:spPr/>
        <p:txBody>
          <a:bodyPr>
            <a:normAutofit/>
          </a:bodyPr>
          <a:lstStyle/>
          <a:p>
            <a:pPr algn="ctr"/>
            <a:r>
              <a:rPr lang="en-US" sz="4000" b="1" dirty="0"/>
              <a:t>Developing Emotional Intelligence Skills for the Workplace</a:t>
            </a:r>
          </a:p>
        </p:txBody>
      </p:sp>
      <p:graphicFrame>
        <p:nvGraphicFramePr>
          <p:cNvPr id="4" name="Diagram 3">
            <a:extLst>
              <a:ext uri="{FF2B5EF4-FFF2-40B4-BE49-F238E27FC236}">
                <a16:creationId xmlns:a16="http://schemas.microsoft.com/office/drawing/2014/main" id="{2CA7F87C-6074-3811-59D9-FE0DBDD524C6}"/>
              </a:ext>
            </a:extLst>
          </p:cNvPr>
          <p:cNvGraphicFramePr/>
          <p:nvPr>
            <p:extLst>
              <p:ext uri="{D42A27DB-BD31-4B8C-83A1-F6EECF244321}">
                <p14:modId xmlns:p14="http://schemas.microsoft.com/office/powerpoint/2010/main" val="2914701225"/>
              </p:ext>
            </p:extLst>
          </p:nvPr>
        </p:nvGraphicFramePr>
        <p:xfrm>
          <a:off x="1876424" y="3602038"/>
          <a:ext cx="8791575" cy="165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AD1BCA4-0F1F-1E8B-6C89-4D69E82D2C99}"/>
              </a:ext>
            </a:extLst>
          </p:cNvPr>
          <p:cNvSpPr txBox="1"/>
          <p:nvPr/>
        </p:nvSpPr>
        <p:spPr>
          <a:xfrm>
            <a:off x="2126931" y="5154930"/>
            <a:ext cx="8290559" cy="1015663"/>
          </a:xfrm>
          <a:prstGeom prst="rect">
            <a:avLst/>
          </a:prstGeom>
          <a:noFill/>
        </p:spPr>
        <p:txBody>
          <a:bodyPr wrap="square" rtlCol="0">
            <a:spAutoFit/>
          </a:bodyPr>
          <a:lstStyle/>
          <a:p>
            <a:r>
              <a:rPr lang="en-GB" sz="2000" b="1" dirty="0"/>
              <a:t>Module no: BMSW6106  TASK 1</a:t>
            </a:r>
          </a:p>
          <a:p>
            <a:r>
              <a:rPr lang="en-GB" sz="2000" b="1" dirty="0"/>
              <a:t>Lecturer: </a:t>
            </a:r>
            <a:r>
              <a:rPr lang="en-GB" sz="2000" b="1" dirty="0" err="1"/>
              <a:t>Dr.</a:t>
            </a:r>
            <a:r>
              <a:rPr lang="en-GB" sz="2000" b="1" dirty="0"/>
              <a:t> </a:t>
            </a:r>
            <a:r>
              <a:rPr lang="en-GB" sz="2000" b="1" dirty="0" err="1"/>
              <a:t>Ashikul</a:t>
            </a:r>
            <a:r>
              <a:rPr lang="en-GB" sz="2000" b="1" dirty="0"/>
              <a:t> Khan</a:t>
            </a:r>
          </a:p>
          <a:p>
            <a:r>
              <a:rPr lang="en-GB" sz="2000" b="1" dirty="0"/>
              <a:t>Student no. : 2026066</a:t>
            </a:r>
          </a:p>
        </p:txBody>
      </p:sp>
    </p:spTree>
    <p:extLst>
      <p:ext uri="{BB962C8B-B14F-4D97-AF65-F5344CB8AC3E}">
        <p14:creationId xmlns:p14="http://schemas.microsoft.com/office/powerpoint/2010/main" val="3664640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BA2A-DD36-E36D-23B0-9839F0CAA691}"/>
              </a:ext>
            </a:extLst>
          </p:cNvPr>
          <p:cNvSpPr>
            <a:spLocks noGrp="1"/>
          </p:cNvSpPr>
          <p:nvPr>
            <p:ph type="title"/>
          </p:nvPr>
        </p:nvSpPr>
        <p:spPr/>
        <p:txBody>
          <a:bodyPr/>
          <a:lstStyle/>
          <a:p>
            <a:r>
              <a:rPr lang="en-US" dirty="0"/>
              <a:t>Introduction </a:t>
            </a:r>
            <a:br>
              <a:rPr lang="en-US" dirty="0"/>
            </a:br>
            <a:endParaRPr lang="en-US" dirty="0"/>
          </a:p>
        </p:txBody>
      </p:sp>
      <p:graphicFrame>
        <p:nvGraphicFramePr>
          <p:cNvPr id="4" name="Content Placeholder 3">
            <a:extLst>
              <a:ext uri="{FF2B5EF4-FFF2-40B4-BE49-F238E27FC236}">
                <a16:creationId xmlns:a16="http://schemas.microsoft.com/office/drawing/2014/main" id="{E20EBFC1-06A3-1EBB-DD73-9A1083E0B88A}"/>
              </a:ext>
            </a:extLst>
          </p:cNvPr>
          <p:cNvGraphicFramePr>
            <a:graphicFrameLocks noGrp="1"/>
          </p:cNvGraphicFramePr>
          <p:nvPr>
            <p:ph idx="1"/>
            <p:extLst>
              <p:ext uri="{D42A27DB-BD31-4B8C-83A1-F6EECF244321}">
                <p14:modId xmlns:p14="http://schemas.microsoft.com/office/powerpoint/2010/main" val="3200024060"/>
              </p:ext>
            </p:extLst>
          </p:nvPr>
        </p:nvGraphicFramePr>
        <p:xfrm>
          <a:off x="4578295" y="1671145"/>
          <a:ext cx="7308905" cy="4713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89784848-9A24-411E-CDB7-FC497A32372E}"/>
              </a:ext>
            </a:extLst>
          </p:cNvPr>
          <p:cNvPicPr>
            <a:picLocks noChangeAspect="1"/>
          </p:cNvPicPr>
          <p:nvPr/>
        </p:nvPicPr>
        <p:blipFill>
          <a:blip r:embed="rId7"/>
          <a:stretch>
            <a:fillRect/>
          </a:stretch>
        </p:blipFill>
        <p:spPr>
          <a:xfrm>
            <a:off x="143969" y="2412141"/>
            <a:ext cx="4239674" cy="32318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5133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1802-C099-FA44-EFB0-2E363DA8DBE1}"/>
              </a:ext>
            </a:extLst>
          </p:cNvPr>
          <p:cNvSpPr>
            <a:spLocks noGrp="1"/>
          </p:cNvSpPr>
          <p:nvPr>
            <p:ph type="title"/>
          </p:nvPr>
        </p:nvSpPr>
        <p:spPr>
          <a:xfrm>
            <a:off x="1143001" y="62788"/>
            <a:ext cx="9905998" cy="1478570"/>
          </a:xfrm>
        </p:spPr>
        <p:txBody>
          <a:bodyPr>
            <a:normAutofit/>
          </a:bodyPr>
          <a:lstStyle/>
          <a:p>
            <a:r>
              <a:rPr lang="en-US" sz="3600" b="1" kern="100" dirty="0">
                <a:effectLst/>
                <a:latin typeface="Calibri" panose="020F0502020204030204" pitchFamily="34" charset="0"/>
                <a:ea typeface="Calibri" panose="020F0502020204030204" pitchFamily="34" charset="0"/>
                <a:cs typeface="Times New Roman" panose="02020603050405020304" pitchFamily="18" charset="0"/>
              </a:rPr>
              <a:t>Personal Reflection on Emotional Intelligence</a:t>
            </a:r>
            <a:endParaRPr lang="en-US" dirty="0"/>
          </a:p>
        </p:txBody>
      </p:sp>
      <p:graphicFrame>
        <p:nvGraphicFramePr>
          <p:cNvPr id="4" name="Content Placeholder 3">
            <a:extLst>
              <a:ext uri="{FF2B5EF4-FFF2-40B4-BE49-F238E27FC236}">
                <a16:creationId xmlns:a16="http://schemas.microsoft.com/office/drawing/2014/main" id="{54599C4E-7B0E-C820-43DE-8F53E2F3E5FB}"/>
              </a:ext>
            </a:extLst>
          </p:cNvPr>
          <p:cNvGraphicFramePr>
            <a:graphicFrameLocks noGrp="1"/>
          </p:cNvGraphicFramePr>
          <p:nvPr>
            <p:ph idx="1"/>
            <p:extLst>
              <p:ext uri="{D42A27DB-BD31-4B8C-83A1-F6EECF244321}">
                <p14:modId xmlns:p14="http://schemas.microsoft.com/office/powerpoint/2010/main" val="3809523106"/>
              </p:ext>
            </p:extLst>
          </p:nvPr>
        </p:nvGraphicFramePr>
        <p:xfrm>
          <a:off x="0" y="1541358"/>
          <a:ext cx="8412490" cy="4760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8DDCE042-38F2-EBDA-B258-6076AA9B88F7}"/>
              </a:ext>
            </a:extLst>
          </p:cNvPr>
          <p:cNvPicPr>
            <a:picLocks noChangeAspect="1"/>
          </p:cNvPicPr>
          <p:nvPr/>
        </p:nvPicPr>
        <p:blipFill>
          <a:blip r:embed="rId8"/>
          <a:stretch>
            <a:fillRect/>
          </a:stretch>
        </p:blipFill>
        <p:spPr>
          <a:xfrm>
            <a:off x="8535588" y="1541358"/>
            <a:ext cx="3656412" cy="4622959"/>
          </a:xfrm>
          <a:prstGeom prst="rect">
            <a:avLst/>
          </a:prstGeom>
        </p:spPr>
      </p:pic>
    </p:spTree>
    <p:extLst>
      <p:ext uri="{BB962C8B-B14F-4D97-AF65-F5344CB8AC3E}">
        <p14:creationId xmlns:p14="http://schemas.microsoft.com/office/powerpoint/2010/main" val="2376906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0841B-DB82-05C6-C63C-925A17BEF017}"/>
              </a:ext>
            </a:extLst>
          </p:cNvPr>
          <p:cNvSpPr>
            <a:spLocks noGrp="1"/>
          </p:cNvSpPr>
          <p:nvPr>
            <p:ph type="title"/>
          </p:nvPr>
        </p:nvSpPr>
        <p:spPr>
          <a:xfrm>
            <a:off x="636916" y="345248"/>
            <a:ext cx="9905998" cy="721551"/>
          </a:xfrm>
        </p:spPr>
        <p:txBody>
          <a:bodyPr>
            <a:normAutofit fontScale="90000"/>
          </a:bodyPr>
          <a:lstStyle/>
          <a:p>
            <a:r>
              <a:rPr lang="en-US" dirty="0"/>
              <a:t>Potential Benefits of Emotional Intelligence</a:t>
            </a:r>
            <a:br>
              <a:rPr lang="en-US" dirty="0"/>
            </a:br>
            <a:endParaRPr lang="en-US" dirty="0"/>
          </a:p>
        </p:txBody>
      </p:sp>
      <p:graphicFrame>
        <p:nvGraphicFramePr>
          <p:cNvPr id="4" name="Content Placeholder 3">
            <a:extLst>
              <a:ext uri="{FF2B5EF4-FFF2-40B4-BE49-F238E27FC236}">
                <a16:creationId xmlns:a16="http://schemas.microsoft.com/office/drawing/2014/main" id="{C97C1256-D296-8779-96E3-AC4BE33318E5}"/>
              </a:ext>
            </a:extLst>
          </p:cNvPr>
          <p:cNvGraphicFramePr>
            <a:graphicFrameLocks noGrp="1"/>
          </p:cNvGraphicFramePr>
          <p:nvPr>
            <p:ph idx="1"/>
            <p:extLst>
              <p:ext uri="{D42A27DB-BD31-4B8C-83A1-F6EECF244321}">
                <p14:modId xmlns:p14="http://schemas.microsoft.com/office/powerpoint/2010/main" val="99772547"/>
              </p:ext>
            </p:extLst>
          </p:nvPr>
        </p:nvGraphicFramePr>
        <p:xfrm>
          <a:off x="1649086" y="1066799"/>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BA6C1494-7CB3-A36E-F788-F90D7F51A52B}"/>
              </a:ext>
            </a:extLst>
          </p:cNvPr>
          <p:cNvPicPr>
            <a:picLocks noChangeAspect="1"/>
          </p:cNvPicPr>
          <p:nvPr/>
        </p:nvPicPr>
        <p:blipFill>
          <a:blip r:embed="rId8"/>
          <a:stretch>
            <a:fillRect/>
          </a:stretch>
        </p:blipFill>
        <p:spPr>
          <a:xfrm>
            <a:off x="1198180" y="3893869"/>
            <a:ext cx="7693818" cy="2853772"/>
          </a:xfrm>
          <a:prstGeom prst="rect">
            <a:avLst/>
          </a:prstGeom>
        </p:spPr>
      </p:pic>
    </p:spTree>
    <p:extLst>
      <p:ext uri="{BB962C8B-B14F-4D97-AF65-F5344CB8AC3E}">
        <p14:creationId xmlns:p14="http://schemas.microsoft.com/office/powerpoint/2010/main" val="106008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6F254-0F53-2707-4554-A5B827708A81}"/>
              </a:ext>
            </a:extLst>
          </p:cNvPr>
          <p:cNvSpPr>
            <a:spLocks noGrp="1"/>
          </p:cNvSpPr>
          <p:nvPr>
            <p:ph type="title"/>
          </p:nvPr>
        </p:nvSpPr>
        <p:spPr>
          <a:xfrm>
            <a:off x="1143001" y="171827"/>
            <a:ext cx="9905998" cy="894972"/>
          </a:xfrm>
        </p:spPr>
        <p:txBody>
          <a:bodyPr/>
          <a:lstStyle/>
          <a:p>
            <a:r>
              <a:rPr lang="en-US" dirty="0"/>
              <a:t>Types of Emotional Intelligence Skills</a:t>
            </a:r>
          </a:p>
        </p:txBody>
      </p:sp>
      <p:graphicFrame>
        <p:nvGraphicFramePr>
          <p:cNvPr id="4" name="Content Placeholder 3">
            <a:extLst>
              <a:ext uri="{FF2B5EF4-FFF2-40B4-BE49-F238E27FC236}">
                <a16:creationId xmlns:a16="http://schemas.microsoft.com/office/drawing/2014/main" id="{0760C6F2-D37F-7768-8F81-C1E7B94AB633}"/>
              </a:ext>
            </a:extLst>
          </p:cNvPr>
          <p:cNvGraphicFramePr>
            <a:graphicFrameLocks noGrp="1"/>
          </p:cNvGraphicFramePr>
          <p:nvPr>
            <p:ph idx="1"/>
            <p:extLst>
              <p:ext uri="{D42A27DB-BD31-4B8C-83A1-F6EECF244321}">
                <p14:modId xmlns:p14="http://schemas.microsoft.com/office/powerpoint/2010/main" val="3581866075"/>
              </p:ext>
            </p:extLst>
          </p:nvPr>
        </p:nvGraphicFramePr>
        <p:xfrm>
          <a:off x="463495" y="1066799"/>
          <a:ext cx="6426036" cy="5303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C2EC41B9-F5E8-9A5A-15F2-BCB58343441B}"/>
              </a:ext>
            </a:extLst>
          </p:cNvPr>
          <p:cNvPicPr>
            <a:picLocks noChangeAspect="1"/>
          </p:cNvPicPr>
          <p:nvPr/>
        </p:nvPicPr>
        <p:blipFill>
          <a:blip r:embed="rId8"/>
          <a:stretch>
            <a:fillRect/>
          </a:stretch>
        </p:blipFill>
        <p:spPr>
          <a:xfrm>
            <a:off x="7146091" y="1066799"/>
            <a:ext cx="4773582" cy="4908332"/>
          </a:xfrm>
          <a:prstGeom prst="rect">
            <a:avLst/>
          </a:prstGeom>
        </p:spPr>
      </p:pic>
    </p:spTree>
    <p:extLst>
      <p:ext uri="{BB962C8B-B14F-4D97-AF65-F5344CB8AC3E}">
        <p14:creationId xmlns:p14="http://schemas.microsoft.com/office/powerpoint/2010/main" val="2863304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E1A0-7AB2-A25A-5BE1-2C7972D343B0}"/>
              </a:ext>
            </a:extLst>
          </p:cNvPr>
          <p:cNvSpPr>
            <a:spLocks noGrp="1"/>
          </p:cNvSpPr>
          <p:nvPr>
            <p:ph type="title"/>
          </p:nvPr>
        </p:nvSpPr>
        <p:spPr>
          <a:xfrm>
            <a:off x="983758" y="268096"/>
            <a:ext cx="9905998" cy="1478570"/>
          </a:xfrm>
        </p:spPr>
        <p:txBody>
          <a:bodyPr>
            <a:normAutofit/>
          </a:bodyPr>
          <a:lstStyle/>
          <a:p>
            <a:r>
              <a:rPr lang="en-US" dirty="0"/>
              <a:t>How to Improve my Emotional Intelligence</a:t>
            </a:r>
          </a:p>
        </p:txBody>
      </p:sp>
      <p:graphicFrame>
        <p:nvGraphicFramePr>
          <p:cNvPr id="4" name="Content Placeholder 3">
            <a:extLst>
              <a:ext uri="{FF2B5EF4-FFF2-40B4-BE49-F238E27FC236}">
                <a16:creationId xmlns:a16="http://schemas.microsoft.com/office/drawing/2014/main" id="{D2F2F182-9898-51C1-B183-7C1549A90F48}"/>
              </a:ext>
            </a:extLst>
          </p:cNvPr>
          <p:cNvGraphicFramePr>
            <a:graphicFrameLocks noGrp="1"/>
          </p:cNvGraphicFramePr>
          <p:nvPr>
            <p:ph idx="1"/>
            <p:extLst>
              <p:ext uri="{D42A27DB-BD31-4B8C-83A1-F6EECF244321}">
                <p14:modId xmlns:p14="http://schemas.microsoft.com/office/powerpoint/2010/main" val="1255661321"/>
              </p:ext>
            </p:extLst>
          </p:nvPr>
        </p:nvGraphicFramePr>
        <p:xfrm>
          <a:off x="-1270712" y="2194307"/>
          <a:ext cx="9311125" cy="4142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72FCBD2-2819-115C-ADA5-9C33D9633EE0}"/>
              </a:ext>
            </a:extLst>
          </p:cNvPr>
          <p:cNvPicPr>
            <a:picLocks noChangeAspect="1"/>
          </p:cNvPicPr>
          <p:nvPr/>
        </p:nvPicPr>
        <p:blipFill>
          <a:blip r:embed="rId8"/>
          <a:stretch>
            <a:fillRect/>
          </a:stretch>
        </p:blipFill>
        <p:spPr>
          <a:xfrm>
            <a:off x="6385871" y="2067704"/>
            <a:ext cx="4938188" cy="4395597"/>
          </a:xfrm>
          <a:prstGeom prst="rect">
            <a:avLst/>
          </a:prstGeom>
        </p:spPr>
      </p:pic>
    </p:spTree>
    <p:extLst>
      <p:ext uri="{BB962C8B-B14F-4D97-AF65-F5344CB8AC3E}">
        <p14:creationId xmlns:p14="http://schemas.microsoft.com/office/powerpoint/2010/main" val="3703901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656D9-29DC-21E9-5FA2-D38BFDE680DE}"/>
              </a:ext>
            </a:extLst>
          </p:cNvPr>
          <p:cNvSpPr>
            <a:spLocks noGrp="1"/>
          </p:cNvSpPr>
          <p:nvPr>
            <p:ph type="title"/>
          </p:nvPr>
        </p:nvSpPr>
        <p:spPr/>
        <p:txBody>
          <a:bodyPr/>
          <a:lstStyle/>
          <a:p>
            <a:r>
              <a:rPr lang="en-US" dirty="0"/>
              <a:t>Conclusion</a:t>
            </a:r>
            <a:br>
              <a:rPr lang="en-US" dirty="0"/>
            </a:br>
            <a:endParaRPr lang="en-US" dirty="0"/>
          </a:p>
        </p:txBody>
      </p:sp>
      <p:graphicFrame>
        <p:nvGraphicFramePr>
          <p:cNvPr id="4" name="Content Placeholder 3">
            <a:extLst>
              <a:ext uri="{FF2B5EF4-FFF2-40B4-BE49-F238E27FC236}">
                <a16:creationId xmlns:a16="http://schemas.microsoft.com/office/drawing/2014/main" id="{1B2778B9-691F-565C-FE88-EE818E91028B}"/>
              </a:ext>
            </a:extLst>
          </p:cNvPr>
          <p:cNvGraphicFramePr>
            <a:graphicFrameLocks noGrp="1"/>
          </p:cNvGraphicFramePr>
          <p:nvPr>
            <p:ph idx="1"/>
            <p:extLst>
              <p:ext uri="{D42A27DB-BD31-4B8C-83A1-F6EECF244321}">
                <p14:modId xmlns:p14="http://schemas.microsoft.com/office/powerpoint/2010/main" val="1400702774"/>
              </p:ext>
            </p:extLst>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3676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B8591-B177-F140-4DA9-B05F188AE57D}"/>
              </a:ext>
            </a:extLst>
          </p:cNvPr>
          <p:cNvSpPr>
            <a:spLocks noGrp="1"/>
          </p:cNvSpPr>
          <p:nvPr>
            <p:ph type="title"/>
          </p:nvPr>
        </p:nvSpPr>
        <p:spPr>
          <a:xfrm>
            <a:off x="1141413" y="618518"/>
            <a:ext cx="9905998" cy="768848"/>
          </a:xfrm>
        </p:spPr>
        <p:txBody>
          <a:bodyPr>
            <a:normAutofit fontScale="90000"/>
          </a:bodyPr>
          <a:lstStyle/>
          <a:p>
            <a:r>
              <a:rPr lang="en-US" sz="3600" b="1" kern="100" dirty="0">
                <a:effectLst/>
                <a:latin typeface="Calibri" panose="020F0502020204030204" pitchFamily="34" charset="0"/>
                <a:ea typeface="Calibri" panose="020F0502020204030204" pitchFamily="34" charset="0"/>
                <a:cs typeface="Times New Roman" panose="02020603050405020304" pitchFamily="18" charset="0"/>
              </a:rPr>
              <a:t> References </a:t>
            </a:r>
            <a:br>
              <a:rPr lang="en-US" sz="3600" b="1"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32D782C-EE5A-2FC1-4C29-F8DAA558E8F0}"/>
              </a:ext>
            </a:extLst>
          </p:cNvPr>
          <p:cNvSpPr>
            <a:spLocks noGrp="1"/>
          </p:cNvSpPr>
          <p:nvPr>
            <p:ph idx="1"/>
          </p:nvPr>
        </p:nvSpPr>
        <p:spPr>
          <a:xfrm>
            <a:off x="1008993" y="1387366"/>
            <a:ext cx="10641723" cy="5186855"/>
          </a:xfrm>
        </p:spPr>
        <p:txBody>
          <a:bodyPr>
            <a:normAutofit fontScale="92500"/>
          </a:bodyPr>
          <a:lstStyle/>
          <a:p>
            <a:pPr marL="0" marR="0">
              <a:lnSpc>
                <a:spcPct val="107000"/>
              </a:lnSpc>
              <a:spcBef>
                <a:spcPts val="0"/>
              </a:spcBef>
            </a:pP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Arora, B. (2017). Importance of emotional intelligence in the workplace.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Engineering and Applied Sciences</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4</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(4), 43-45.</a:t>
            </a:r>
          </a:p>
          <a:p>
            <a:pPr marL="0" marR="0">
              <a:lnSpc>
                <a:spcPct val="107000"/>
              </a:lnSpc>
              <a:spcBef>
                <a:spcPts val="0"/>
              </a:spcBef>
            </a:pP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Rana, S., Mahavidyalaya, K., Rathore, D., &amp; Chadha, N. K. (2017). Emotional intelligence in the workplace.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Indian Journal of Positive Psychology</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8</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(2), 162-165.</a:t>
            </a:r>
          </a:p>
          <a:p>
            <a:pPr marL="0" marR="0">
              <a:lnSpc>
                <a:spcPct val="107000"/>
              </a:lnSpc>
              <a:spcBef>
                <a:spcPts val="0"/>
              </a:spcBef>
            </a:pP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Krishnakumar, S., Hopkins, K., G. </a:t>
            </a:r>
            <a:r>
              <a:rPr lang="en-US" sz="2400" kern="100" dirty="0" err="1">
                <a:effectLst/>
                <a:latin typeface="Calibri" panose="020F0502020204030204" pitchFamily="34" charset="0"/>
                <a:ea typeface="Calibri" panose="020F0502020204030204" pitchFamily="34" charset="0"/>
                <a:cs typeface="Times New Roman" panose="02020603050405020304" pitchFamily="18" charset="0"/>
              </a:rPr>
              <a:t>Szmerekovsky</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J., &amp; Robinson, M. D. (2016). Assessing workplace emotional intelligence: Development and validation of an ability-based measure.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The Journal of psychology</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150</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(3), 371-404.</a:t>
            </a:r>
          </a:p>
          <a:p>
            <a:pPr marL="0" marR="0">
              <a:lnSpc>
                <a:spcPct val="107000"/>
              </a:lnSpc>
              <a:spcBef>
                <a:spcPts val="0"/>
              </a:spcBef>
            </a:pP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Lehner, J. A. (2020). Teamwork, emotional intelligence, and the skills organizations need now. In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Critical Librarianship</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(pp. 143-156). Emerald Publishing Limited.</a:t>
            </a:r>
          </a:p>
          <a:p>
            <a:pPr marL="0" marR="0">
              <a:lnSpc>
                <a:spcPct val="107000"/>
              </a:lnSpc>
              <a:spcBef>
                <a:spcPts val="0"/>
              </a:spcBef>
            </a:pP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Hopkins, M. M., &amp; </a:t>
            </a:r>
            <a:r>
              <a:rPr lang="en-US" sz="2400" kern="100" dirty="0" err="1">
                <a:effectLst/>
                <a:latin typeface="Calibri" panose="020F0502020204030204" pitchFamily="34" charset="0"/>
                <a:ea typeface="Calibri" panose="020F0502020204030204" pitchFamily="34" charset="0"/>
                <a:cs typeface="Times New Roman" panose="02020603050405020304" pitchFamily="18" charset="0"/>
              </a:rPr>
              <a:t>Yonker</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R. D. (2015). Managing conflict with emotional intelligence: Abilities that make a difference.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Journal of Management Development</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34</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(2), 226-244.</a:t>
            </a:r>
          </a:p>
          <a:p>
            <a:pPr marL="0" marR="0">
              <a:lnSpc>
                <a:spcPct val="107000"/>
              </a:lnSpc>
              <a:spcBef>
                <a:spcPts val="0"/>
              </a:spcBef>
            </a:pP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Jameson, A., </a:t>
            </a:r>
            <a:r>
              <a:rPr lang="en-US" sz="2400" kern="100" dirty="0" err="1">
                <a:effectLst/>
                <a:latin typeface="Calibri" panose="020F0502020204030204" pitchFamily="34" charset="0"/>
                <a:ea typeface="Calibri" panose="020F0502020204030204" pitchFamily="34" charset="0"/>
                <a:cs typeface="Times New Roman" panose="02020603050405020304" pitchFamily="18" charset="0"/>
              </a:rPr>
              <a:t>Carthy</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A., McGuinness, C., &amp; McSweeney, F. (2016). Emotional intelligence and graduates–employers’ perspectives.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Procedia-Social and Behavioral Sciences</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400" i="1" kern="100" dirty="0">
                <a:effectLst/>
                <a:latin typeface="Calibri" panose="020F0502020204030204" pitchFamily="34" charset="0"/>
                <a:ea typeface="Calibri" panose="020F0502020204030204" pitchFamily="34" charset="0"/>
                <a:cs typeface="Times New Roman" panose="02020603050405020304" pitchFamily="18" charset="0"/>
              </a:rPr>
              <a:t>228</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515-522.</a:t>
            </a:r>
          </a:p>
          <a:p>
            <a:endParaRPr lang="en-US" dirty="0"/>
          </a:p>
        </p:txBody>
      </p:sp>
    </p:spTree>
    <p:extLst>
      <p:ext uri="{BB962C8B-B14F-4D97-AF65-F5344CB8AC3E}">
        <p14:creationId xmlns:p14="http://schemas.microsoft.com/office/powerpoint/2010/main" val="17786103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62</TotalTime>
  <Words>712</Words>
  <Application>Microsoft Office PowerPoint</Application>
  <PresentationFormat>Widescreen</PresentationFormat>
  <Paragraphs>42</Paragraphs>
  <Slides>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Tw Cen MT</vt:lpstr>
      <vt:lpstr>Circuit</vt:lpstr>
      <vt:lpstr>Developing Emotional Intelligence Skills for the Workplace</vt:lpstr>
      <vt:lpstr>Introduction  </vt:lpstr>
      <vt:lpstr>Personal Reflection on Emotional Intelligence</vt:lpstr>
      <vt:lpstr>Potential Benefits of Emotional Intelligence </vt:lpstr>
      <vt:lpstr>Types of Emotional Intelligence Skills</vt:lpstr>
      <vt:lpstr>How to Improve my Emotional Intelligence</vt:lpstr>
      <vt:lpstr>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Raya</dc:creator>
  <cp:lastModifiedBy>Raya Salah (2026066)</cp:lastModifiedBy>
  <cp:revision>2</cp:revision>
  <dcterms:created xsi:type="dcterms:W3CDTF">2024-10-16T22:00:45Z</dcterms:created>
  <dcterms:modified xsi:type="dcterms:W3CDTF">2024-10-20T17:58:19Z</dcterms:modified>
</cp:coreProperties>
</file>