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0"/>
  </p:notesMasterIdLst>
  <p:handoutMasterIdLst>
    <p:handoutMasterId r:id="rId11"/>
  </p:handoutMasterIdLst>
  <p:sldIdLst>
    <p:sldId id="305" r:id="rId5"/>
    <p:sldId id="306" r:id="rId6"/>
    <p:sldId id="310" r:id="rId7"/>
    <p:sldId id="317" r:id="rId8"/>
    <p:sldId id="31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879" autoAdjust="0"/>
  </p:normalViewPr>
  <p:slideViewPr>
    <p:cSldViewPr snapToGrid="0">
      <p:cViewPr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commentAuthors" Target="commentAuthors.xml"/><Relationship Id="rId17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5/2/2023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5/2/2023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anchor="b">
            <a:noAutofit/>
          </a:bodyPr>
          <a:lstStyle>
            <a:lvl1pPr algn="ctr"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sz="2400"/>
            </a:lvl1pPr>
            <a:lvl2pPr marL="228600">
              <a:buClr>
                <a:srgbClr val="73292A"/>
              </a:buClr>
              <a:defRPr sz="2000"/>
            </a:lvl2pPr>
            <a:lvl3pPr marL="685800">
              <a:buClr>
                <a:srgbClr val="73292A"/>
              </a:buClr>
              <a:defRPr sz="1800"/>
            </a:lvl3pPr>
            <a:lvl4pPr marL="1143000">
              <a:buClr>
                <a:srgbClr val="73292A"/>
              </a:buClr>
              <a:defRPr sz="1600"/>
            </a:lvl4pPr>
            <a:lvl5pPr marL="1600200">
              <a:buClr>
                <a:srgbClr val="73292A"/>
              </a:buCl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anchor="t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4180B-35BA-C28E-820F-59C84FBDD9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400" dirty="0"/>
              <a:t>Team Working and Communication Skills – BMSW4009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6260E8-21BF-1371-4767-5E86248A7A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1200" dirty="0"/>
              <a:t>Assessment Guidance – Report</a:t>
            </a:r>
          </a:p>
          <a:p>
            <a:r>
              <a:rPr lang="en-US" sz="1200" dirty="0"/>
              <a:t>Mel Squire</a:t>
            </a:r>
          </a:p>
        </p:txBody>
      </p:sp>
    </p:spTree>
    <p:extLst>
      <p:ext uri="{BB962C8B-B14F-4D97-AF65-F5344CB8AC3E}">
        <p14:creationId xmlns:p14="http://schemas.microsoft.com/office/powerpoint/2010/main" val="317718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02655-34DF-25F9-4640-B2CE5329A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Assessment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85715-2793-160B-269E-D9516C84D7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42900" indent="-342900" algn="l">
              <a:buFontTx/>
              <a:buChar char="-"/>
            </a:pPr>
            <a:r>
              <a:rPr lang="en-US" dirty="0"/>
              <a:t>1,000 word report (plus or minus 10%). References and appendices are not included in the word count)</a:t>
            </a:r>
          </a:p>
          <a:p>
            <a:pPr marL="342900" indent="-342900" algn="l">
              <a:buFontTx/>
              <a:buChar char="-"/>
            </a:pPr>
            <a:r>
              <a:rPr lang="en-US" dirty="0"/>
              <a:t>Submission deadline 16</a:t>
            </a:r>
            <a:r>
              <a:rPr lang="en-US" baseline="30000" dirty="0"/>
              <a:t>th</a:t>
            </a:r>
            <a:r>
              <a:rPr lang="en-US" dirty="0"/>
              <a:t> June no later than 3.00pm via Turnitin. Ensure you upload to the correct Turnitin links. Submit initially on the DRAFT Turnitin link – if your similarity exceeds circa 30% it is important that you address your paraphrasing and referencing. Submit your FINAL version onto the FINAL Turnitin link.</a:t>
            </a:r>
          </a:p>
          <a:p>
            <a:pPr marL="342900" indent="-342900" algn="l">
              <a:buFontTx/>
              <a:buChar char="-"/>
            </a:pPr>
            <a:r>
              <a:rPr lang="en-US" dirty="0"/>
              <a:t>Your report needs to include a minimum of 8 Harvard references.</a:t>
            </a:r>
          </a:p>
          <a:p>
            <a:pPr marL="342900" indent="-342900" algn="l">
              <a:buFontTx/>
              <a:buChar char="-"/>
            </a:pPr>
            <a:r>
              <a:rPr lang="en-US" dirty="0"/>
              <a:t>Your report should adhere to the academic report writing protocols.</a:t>
            </a:r>
          </a:p>
          <a:p>
            <a:pPr marL="342900" indent="-342900" algn="l">
              <a:buFontTx/>
              <a:buChar char="-"/>
            </a:pPr>
            <a:r>
              <a:rPr lang="en-US" dirty="0"/>
              <a:t>Consider the presentation of your report e.g. include clear sub-headings, graphics, diagrams, charts </a:t>
            </a:r>
            <a:r>
              <a:rPr lang="en-US" dirty="0" err="1"/>
              <a:t>etc</a:t>
            </a:r>
            <a:r>
              <a:rPr lang="en-US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609A75-5E9A-C165-5A1D-764F9E96B72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08060B-6C9E-CFFF-55DE-F0D645C094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99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54157-869F-9BBE-CFCF-717129CA6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/>
          <a:p>
            <a:r>
              <a:rPr lang="en-US" dirty="0">
                <a:latin typeface="Baskerville Old Face" panose="02020602080505020303" pitchFamily="18" charset="77"/>
              </a:rPr>
              <a:t>Areas to Focus</a:t>
            </a:r>
            <a:r>
              <a:rPr lang="en-US" dirty="0">
                <a:solidFill>
                  <a:schemeClr val="accent3"/>
                </a:solidFill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AC05D-560D-1665-8879-549C0B4EDE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 algn="l">
              <a:lnSpc>
                <a:spcPct val="100000"/>
              </a:lnSpc>
              <a:buAutoNum type="arabicPeriod"/>
            </a:pPr>
            <a:r>
              <a:rPr lang="en-US" dirty="0">
                <a:solidFill>
                  <a:schemeClr val="accent3"/>
                </a:solidFill>
                <a:cs typeface="Calibri"/>
              </a:rPr>
              <a:t>This guidance is not an exhaustive list of considerations – please read the assessment brief and guidance.</a:t>
            </a:r>
          </a:p>
          <a:p>
            <a:pPr marL="457200" indent="-457200" algn="l">
              <a:lnSpc>
                <a:spcPct val="100000"/>
              </a:lnSpc>
              <a:buAutoNum type="arabicPeriod"/>
            </a:pPr>
            <a:r>
              <a:rPr lang="en-US" dirty="0">
                <a:solidFill>
                  <a:schemeClr val="accent3"/>
                </a:solidFill>
                <a:cs typeface="Calibri"/>
              </a:rPr>
              <a:t>The theme of the report is Communication.</a:t>
            </a:r>
          </a:p>
          <a:p>
            <a:pPr marL="457200" indent="-457200" algn="l">
              <a:lnSpc>
                <a:spcPct val="100000"/>
              </a:lnSpc>
              <a:buAutoNum type="arabicPeriod"/>
            </a:pPr>
            <a:r>
              <a:rPr lang="en-US" dirty="0">
                <a:cs typeface="Calibri"/>
              </a:rPr>
              <a:t>You need to specifically target the 3 areas highlighted:</a:t>
            </a:r>
          </a:p>
          <a:p>
            <a:pPr marL="1143000" lvl="1" indent="-457200" algn="l">
              <a:buAutoNum type="arabicPeriod"/>
            </a:pPr>
            <a:r>
              <a:rPr lang="en-US" dirty="0">
                <a:solidFill>
                  <a:schemeClr val="accent3"/>
                </a:solidFill>
                <a:cs typeface="Calibri"/>
              </a:rPr>
              <a:t>What makes effective communication in the workplace?</a:t>
            </a:r>
          </a:p>
          <a:p>
            <a:pPr marL="1143000" lvl="1" indent="-457200" algn="l">
              <a:buAutoNum type="arabicPeriod"/>
            </a:pPr>
            <a:r>
              <a:rPr lang="en-US" dirty="0">
                <a:cs typeface="Calibri"/>
              </a:rPr>
              <a:t>Critically appraise the 3 communication models discussed in class.</a:t>
            </a:r>
          </a:p>
          <a:p>
            <a:pPr marL="1143000" lvl="1" indent="-457200" algn="l">
              <a:buAutoNum type="arabicPeriod"/>
            </a:pPr>
            <a:r>
              <a:rPr lang="en-US" dirty="0">
                <a:solidFill>
                  <a:schemeClr val="accent3"/>
                </a:solidFill>
                <a:cs typeface="Calibri"/>
              </a:rPr>
              <a:t>Explain 1 communication issue you have encountered in the workplace and highlight a) how you overcame the issue and b) what you have learnt from that experience?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F088D1-E89A-FD55-EB44-49411774536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26A48-6EF8-D4D0-2C6E-1F96935EA5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700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70C55-EEC1-7F2E-7CC4-7C7351EE7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Report Layout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D53F5-F360-868D-C925-9FE4F822D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249536"/>
            <a:ext cx="7744968" cy="3099704"/>
          </a:xfrm>
        </p:spPr>
        <p:txBody>
          <a:bodyPr>
            <a:normAutofit fontScale="70000" lnSpcReduction="20000"/>
          </a:bodyPr>
          <a:lstStyle/>
          <a:p>
            <a:pPr marL="457200" indent="-457200" algn="l">
              <a:buAutoNum type="arabicPeriod"/>
            </a:pPr>
            <a:r>
              <a:rPr lang="en-GB" b="1" dirty="0"/>
              <a:t>Front cover </a:t>
            </a:r>
            <a:r>
              <a:rPr lang="en-GB" dirty="0"/>
              <a:t>- module title, code, student name, ID, date, word count). An executive summary is not required for this report.</a:t>
            </a:r>
          </a:p>
          <a:p>
            <a:pPr marL="457200" indent="-457200" algn="l">
              <a:buAutoNum type="arabicPeriod"/>
            </a:pPr>
            <a:r>
              <a:rPr lang="en-GB" b="1" dirty="0"/>
              <a:t>Contents Page</a:t>
            </a:r>
          </a:p>
          <a:p>
            <a:pPr marL="457200" indent="-457200" algn="l">
              <a:buAutoNum type="arabicPeriod"/>
            </a:pPr>
            <a:r>
              <a:rPr lang="en-GB" b="1" dirty="0"/>
              <a:t>Terms of Reference</a:t>
            </a:r>
            <a:r>
              <a:rPr lang="en-GB" dirty="0"/>
              <a:t> - who has requested the report? For what purpose? By When?</a:t>
            </a:r>
          </a:p>
          <a:p>
            <a:pPr marL="457200" indent="-457200" algn="l">
              <a:buAutoNum type="arabicPeriod"/>
            </a:pPr>
            <a:r>
              <a:rPr lang="en-GB" b="1" dirty="0"/>
              <a:t>Procedure </a:t>
            </a:r>
            <a:r>
              <a:rPr lang="en-GB" dirty="0"/>
              <a:t>- simply list the resources you used to compile the report e.g. lectures, web sites, journals, academic books etc.</a:t>
            </a:r>
          </a:p>
          <a:p>
            <a:pPr marL="457200" indent="-457200" algn="l">
              <a:buAutoNum type="arabicPeriod"/>
            </a:pPr>
            <a:r>
              <a:rPr lang="en-GB" b="1" dirty="0"/>
              <a:t>Introduction</a:t>
            </a:r>
            <a:r>
              <a:rPr lang="en-GB" dirty="0"/>
              <a:t> – discuss the importance of communication in the workplace. </a:t>
            </a:r>
          </a:p>
          <a:p>
            <a:pPr marL="457200" indent="-457200" algn="l">
              <a:buAutoNum type="arabicPeriod"/>
            </a:pPr>
            <a:r>
              <a:rPr lang="en-GB" b="1" dirty="0"/>
              <a:t>Main Findings </a:t>
            </a:r>
            <a:r>
              <a:rPr lang="en-GB" dirty="0"/>
              <a:t>– specifically address the 3 areas in the previous slide.</a:t>
            </a:r>
          </a:p>
          <a:p>
            <a:pPr marL="457200" indent="-457200" algn="l">
              <a:buAutoNum type="arabicPeriod"/>
            </a:pPr>
            <a:r>
              <a:rPr lang="en-GB" b="1" dirty="0"/>
              <a:t>Conclusion</a:t>
            </a:r>
            <a:r>
              <a:rPr lang="en-GB" dirty="0"/>
              <a:t> – a short summary of what you have discussed in your report.</a:t>
            </a:r>
          </a:p>
          <a:p>
            <a:pPr marL="457200" indent="-457200" algn="l">
              <a:buAutoNum type="arabicPeriod"/>
            </a:pPr>
            <a:r>
              <a:rPr lang="en-GB" b="1" dirty="0"/>
              <a:t>Reference List</a:t>
            </a:r>
            <a:r>
              <a:rPr lang="en-GB" dirty="0"/>
              <a:t> – adhering to Harvard referencing protocols.</a:t>
            </a:r>
          </a:p>
          <a:p>
            <a:pPr marL="457200" indent="-457200" algn="l">
              <a:buAutoNum type="arabicPeriod"/>
            </a:pPr>
            <a:r>
              <a:rPr lang="en-GB" b="1" dirty="0"/>
              <a:t>Appendices </a:t>
            </a:r>
            <a:r>
              <a:rPr lang="en-GB" dirty="0"/>
              <a:t>– any additional information you would like to include</a:t>
            </a:r>
          </a:p>
          <a:p>
            <a:pPr marL="457200" indent="-457200" algn="l">
              <a:buAutoNum type="arabicPeriod"/>
            </a:pPr>
            <a:endParaRPr lang="en-GB" dirty="0"/>
          </a:p>
          <a:p>
            <a:pPr lvl="1" indent="0" algn="l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238E7E-7BAF-73F8-B81C-4DC37A9A0DA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89C75-9757-B3AA-0D29-211B4F24AE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648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EB5DC-8C2B-5750-6E12-9A35C0FF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Good luck!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F5CF3F-E5EF-5769-3F83-24ADB4412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If you require any additional support regarding report writing e.g. Referencing, report layout, academic writing skills </a:t>
            </a:r>
            <a:r>
              <a:rPr lang="en-US" dirty="0" err="1"/>
              <a:t>etc</a:t>
            </a:r>
            <a:r>
              <a:rPr lang="en-US" dirty="0"/>
              <a:t> contact student support services via your Hwb who will be pleased to help you.</a:t>
            </a:r>
          </a:p>
        </p:txBody>
      </p:sp>
    </p:spTree>
    <p:extLst>
      <p:ext uri="{BB962C8B-B14F-4D97-AF65-F5344CB8AC3E}">
        <p14:creationId xmlns:p14="http://schemas.microsoft.com/office/powerpoint/2010/main" val="2790251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loral-Flourish_Win32_CP_v8" id="{BCFB3359-BC8B-4F4E-99DD-822A55018E7C}" vid="{7DF7CEC2-9D9A-40F6-95E4-E2F6E93D64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14EFF02-EA18-493C-972D-813DB244C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BB2F3B-6257-41BB-8B64-5AC7494F274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ACE2AAA-C718-435C-B4E6-95A08ACAC44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{7532D719-4932-4CD2-8BCF-9A30D9CF0035}tf56410444_win32</Template>
  <TotalTime>27</TotalTime>
  <Words>405</Words>
  <Application>Microsoft Office PowerPoint</Application>
  <PresentationFormat>Widescreen</PresentationFormat>
  <Paragraphs>34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Baskerville</vt:lpstr>
      <vt:lpstr>Gill Sans Light</vt:lpstr>
      <vt:lpstr>Arial</vt:lpstr>
      <vt:lpstr>Baskerville Old Face</vt:lpstr>
      <vt:lpstr>Calibri</vt:lpstr>
      <vt:lpstr>Gill Sans Nova</vt:lpstr>
      <vt:lpstr>Gill Sans Nova Light</vt:lpstr>
      <vt:lpstr>Office Theme</vt:lpstr>
      <vt:lpstr>Team Working and Communication Skills – BMSW4009</vt:lpstr>
      <vt:lpstr>The Assessment Brief</vt:lpstr>
      <vt:lpstr>Areas to Focus </vt:lpstr>
      <vt:lpstr>Academic Report Layout</vt:lpstr>
      <vt:lpstr>Good luck!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Working and Communication Skills – BMSW4009</dc:title>
  <dc:creator>Melanie Squire</dc:creator>
  <cp:lastModifiedBy>Melanie Squire</cp:lastModifiedBy>
  <cp:revision>1</cp:revision>
  <dcterms:created xsi:type="dcterms:W3CDTF">2023-05-02T15:19:31Z</dcterms:created>
  <dcterms:modified xsi:type="dcterms:W3CDTF">2023-05-02T15:46:48Z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