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9" r:id="rId11"/>
    <p:sldId id="265" r:id="rId12"/>
    <p:sldId id="266" r:id="rId13"/>
    <p:sldId id="270" r:id="rId14"/>
    <p:sldId id="267"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1560" y="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BD0CDB-693A-44B3-AC07-A5E3577ACB33}"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E93EDFF1-8A52-4823-B4B7-E359A0A62EF6}">
      <dgm:prSet phldrT="[Text]" custT="1"/>
      <dgm:spPr/>
      <dgm:t>
        <a:bodyPr/>
        <a:lstStyle/>
        <a:p>
          <a:r>
            <a:rPr lang="en-US" sz="2000" b="1" i="0" u="none" dirty="0">
              <a:solidFill>
                <a:schemeClr val="tx1"/>
              </a:solidFill>
              <a:latin typeface="Times New Roman" pitchFamily="18" charset="0"/>
              <a:cs typeface="Times New Roman" pitchFamily="18" charset="0"/>
            </a:rPr>
            <a:t>The CRM policy is based on marketing skills and customer handling ability. </a:t>
          </a:r>
          <a:endParaRPr lang="en-US" sz="2000" b="1" dirty="0">
            <a:solidFill>
              <a:schemeClr val="tx1"/>
            </a:solidFill>
            <a:latin typeface="Times New Roman" pitchFamily="18" charset="0"/>
            <a:cs typeface="Times New Roman" pitchFamily="18" charset="0"/>
          </a:endParaRPr>
        </a:p>
        <a:p>
          <a:pPr rtl="0"/>
          <a:endParaRPr lang="en-US" sz="2000" b="1" dirty="0">
            <a:solidFill>
              <a:schemeClr val="tx1"/>
            </a:solidFill>
            <a:latin typeface="Times New Roman" pitchFamily="18" charset="0"/>
            <a:cs typeface="Times New Roman" pitchFamily="18" charset="0"/>
          </a:endParaRPr>
        </a:p>
      </dgm:t>
    </dgm:pt>
    <dgm:pt modelId="{8D5DA3BB-D666-4111-A4AA-1F37FB468B07}" type="parTrans" cxnId="{BF755A57-3993-4D65-BEE3-C9E2A4486671}">
      <dgm:prSet/>
      <dgm:spPr/>
      <dgm:t>
        <a:bodyPr/>
        <a:lstStyle/>
        <a:p>
          <a:endParaRPr lang="en-US"/>
        </a:p>
      </dgm:t>
    </dgm:pt>
    <dgm:pt modelId="{EEA9859E-1081-4DA1-9B99-62CB916420A3}" type="sibTrans" cxnId="{BF755A57-3993-4D65-BEE3-C9E2A4486671}">
      <dgm:prSet/>
      <dgm:spPr/>
      <dgm:t>
        <a:bodyPr/>
        <a:lstStyle/>
        <a:p>
          <a:endParaRPr lang="en-US"/>
        </a:p>
      </dgm:t>
    </dgm:pt>
    <dgm:pt modelId="{4EB605D7-1F0C-4FD7-BDD0-282C876B5213}">
      <dgm:prSet phldrT="[Text]" custT="1"/>
      <dgm:spPr/>
      <dgm:t>
        <a:bodyPr/>
        <a:lstStyle/>
        <a:p>
          <a:r>
            <a:rPr lang="en-US" sz="2000" b="1" i="0" u="none" dirty="0">
              <a:solidFill>
                <a:schemeClr val="tx1"/>
              </a:solidFill>
              <a:latin typeface="Times New Roman" pitchFamily="18" charset="0"/>
              <a:cs typeface="Times New Roman" pitchFamily="18" charset="0"/>
            </a:rPr>
            <a:t>Customer Relationship management is a strategic plan to grow sales by improving the relationship with customers.</a:t>
          </a:r>
          <a:endParaRPr lang="en-US" sz="2000" b="1" dirty="0">
            <a:solidFill>
              <a:schemeClr val="tx1"/>
            </a:solidFill>
            <a:latin typeface="Times New Roman" pitchFamily="18" charset="0"/>
            <a:cs typeface="Times New Roman" pitchFamily="18" charset="0"/>
          </a:endParaRPr>
        </a:p>
      </dgm:t>
    </dgm:pt>
    <dgm:pt modelId="{375BB799-C2EA-4EB0-8B70-615EA7529E10}" type="parTrans" cxnId="{CC2256CE-6350-4A79-903E-C51E2C656D4A}">
      <dgm:prSet/>
      <dgm:spPr/>
      <dgm:t>
        <a:bodyPr/>
        <a:lstStyle/>
        <a:p>
          <a:endParaRPr lang="en-US"/>
        </a:p>
      </dgm:t>
    </dgm:pt>
    <dgm:pt modelId="{E5F42FEB-457B-463C-91F7-06FBC2CB8557}" type="sibTrans" cxnId="{CC2256CE-6350-4A79-903E-C51E2C656D4A}">
      <dgm:prSet/>
      <dgm:spPr/>
      <dgm:t>
        <a:bodyPr/>
        <a:lstStyle/>
        <a:p>
          <a:endParaRPr lang="en-US"/>
        </a:p>
      </dgm:t>
    </dgm:pt>
    <dgm:pt modelId="{BAD5FE50-58F2-4945-99C1-48AEE1BDE8EE}" type="pres">
      <dgm:prSet presAssocID="{E9BD0CDB-693A-44B3-AC07-A5E3577ACB33}" presName="linear" presStyleCnt="0">
        <dgm:presLayoutVars>
          <dgm:dir/>
          <dgm:animLvl val="lvl"/>
          <dgm:resizeHandles val="exact"/>
        </dgm:presLayoutVars>
      </dgm:prSet>
      <dgm:spPr/>
    </dgm:pt>
    <dgm:pt modelId="{3D095A00-3DA7-474D-BDE4-53B52E587D58}" type="pres">
      <dgm:prSet presAssocID="{E93EDFF1-8A52-4823-B4B7-E359A0A62EF6}" presName="parentLin" presStyleCnt="0"/>
      <dgm:spPr/>
    </dgm:pt>
    <dgm:pt modelId="{8A2908B2-80FC-4341-A525-7798338BB3F4}" type="pres">
      <dgm:prSet presAssocID="{E93EDFF1-8A52-4823-B4B7-E359A0A62EF6}" presName="parentLeftMargin" presStyleLbl="node1" presStyleIdx="0" presStyleCnt="2"/>
      <dgm:spPr/>
    </dgm:pt>
    <dgm:pt modelId="{66E1941F-4128-4E43-82AD-5C2DC1BDB867}" type="pres">
      <dgm:prSet presAssocID="{E93EDFF1-8A52-4823-B4B7-E359A0A62EF6}" presName="parentText" presStyleLbl="node1" presStyleIdx="0" presStyleCnt="2">
        <dgm:presLayoutVars>
          <dgm:chMax val="0"/>
          <dgm:bulletEnabled val="1"/>
        </dgm:presLayoutVars>
      </dgm:prSet>
      <dgm:spPr/>
    </dgm:pt>
    <dgm:pt modelId="{80E25A2D-B515-41D8-97F5-DF87A076608E}" type="pres">
      <dgm:prSet presAssocID="{E93EDFF1-8A52-4823-B4B7-E359A0A62EF6}" presName="negativeSpace" presStyleCnt="0"/>
      <dgm:spPr/>
    </dgm:pt>
    <dgm:pt modelId="{62E28806-7413-4313-988A-481521C97380}" type="pres">
      <dgm:prSet presAssocID="{E93EDFF1-8A52-4823-B4B7-E359A0A62EF6}" presName="childText" presStyleLbl="conFgAcc1" presStyleIdx="0" presStyleCnt="2">
        <dgm:presLayoutVars>
          <dgm:bulletEnabled val="1"/>
        </dgm:presLayoutVars>
      </dgm:prSet>
      <dgm:spPr/>
    </dgm:pt>
    <dgm:pt modelId="{78180701-1BD1-4371-BA1B-A5EDE3165A07}" type="pres">
      <dgm:prSet presAssocID="{EEA9859E-1081-4DA1-9B99-62CB916420A3}" presName="spaceBetweenRectangles" presStyleCnt="0"/>
      <dgm:spPr/>
    </dgm:pt>
    <dgm:pt modelId="{B45F4E7D-70F8-42C2-9C90-4FC08A1695FE}" type="pres">
      <dgm:prSet presAssocID="{4EB605D7-1F0C-4FD7-BDD0-282C876B5213}" presName="parentLin" presStyleCnt="0"/>
      <dgm:spPr/>
    </dgm:pt>
    <dgm:pt modelId="{AB087DB2-1B74-40BC-B421-5C4A1195B4CA}" type="pres">
      <dgm:prSet presAssocID="{4EB605D7-1F0C-4FD7-BDD0-282C876B5213}" presName="parentLeftMargin" presStyleLbl="node1" presStyleIdx="0" presStyleCnt="2"/>
      <dgm:spPr/>
    </dgm:pt>
    <dgm:pt modelId="{D150AAFB-CAD1-45BE-B847-9E55F05C78D3}" type="pres">
      <dgm:prSet presAssocID="{4EB605D7-1F0C-4FD7-BDD0-282C876B5213}" presName="parentText" presStyleLbl="node1" presStyleIdx="1" presStyleCnt="2">
        <dgm:presLayoutVars>
          <dgm:chMax val="0"/>
          <dgm:bulletEnabled val="1"/>
        </dgm:presLayoutVars>
      </dgm:prSet>
      <dgm:spPr/>
    </dgm:pt>
    <dgm:pt modelId="{B33FC1DC-5146-48DF-9394-0F88E6341F62}" type="pres">
      <dgm:prSet presAssocID="{4EB605D7-1F0C-4FD7-BDD0-282C876B5213}" presName="negativeSpace" presStyleCnt="0"/>
      <dgm:spPr/>
    </dgm:pt>
    <dgm:pt modelId="{C9CAF903-2E68-41FF-AF87-6B1527DF0C27}" type="pres">
      <dgm:prSet presAssocID="{4EB605D7-1F0C-4FD7-BDD0-282C876B5213}" presName="childText" presStyleLbl="conFgAcc1" presStyleIdx="1" presStyleCnt="2">
        <dgm:presLayoutVars>
          <dgm:bulletEnabled val="1"/>
        </dgm:presLayoutVars>
      </dgm:prSet>
      <dgm:spPr/>
    </dgm:pt>
  </dgm:ptLst>
  <dgm:cxnLst>
    <dgm:cxn modelId="{F863363F-A1AC-4EEB-9B6F-E0908D2B506B}" type="presOf" srcId="{E93EDFF1-8A52-4823-B4B7-E359A0A62EF6}" destId="{8A2908B2-80FC-4341-A525-7798338BB3F4}" srcOrd="0" destOrd="0" presId="urn:microsoft.com/office/officeart/2005/8/layout/list1"/>
    <dgm:cxn modelId="{8ABE4D53-C856-486A-8F73-FB42CA50258D}" type="presOf" srcId="{E93EDFF1-8A52-4823-B4B7-E359A0A62EF6}" destId="{66E1941F-4128-4E43-82AD-5C2DC1BDB867}" srcOrd="1" destOrd="0" presId="urn:microsoft.com/office/officeart/2005/8/layout/list1"/>
    <dgm:cxn modelId="{BF755A57-3993-4D65-BEE3-C9E2A4486671}" srcId="{E9BD0CDB-693A-44B3-AC07-A5E3577ACB33}" destId="{E93EDFF1-8A52-4823-B4B7-E359A0A62EF6}" srcOrd="0" destOrd="0" parTransId="{8D5DA3BB-D666-4111-A4AA-1F37FB468B07}" sibTransId="{EEA9859E-1081-4DA1-9B99-62CB916420A3}"/>
    <dgm:cxn modelId="{1AC55A98-996C-4702-A40E-52FA3C4B076F}" type="presOf" srcId="{4EB605D7-1F0C-4FD7-BDD0-282C876B5213}" destId="{AB087DB2-1B74-40BC-B421-5C4A1195B4CA}" srcOrd="0" destOrd="0" presId="urn:microsoft.com/office/officeart/2005/8/layout/list1"/>
    <dgm:cxn modelId="{71D5C09B-FDD0-48B6-B212-1DEFB7254788}" type="presOf" srcId="{E9BD0CDB-693A-44B3-AC07-A5E3577ACB33}" destId="{BAD5FE50-58F2-4945-99C1-48AEE1BDE8EE}" srcOrd="0" destOrd="0" presId="urn:microsoft.com/office/officeart/2005/8/layout/list1"/>
    <dgm:cxn modelId="{CC2256CE-6350-4A79-903E-C51E2C656D4A}" srcId="{E9BD0CDB-693A-44B3-AC07-A5E3577ACB33}" destId="{4EB605D7-1F0C-4FD7-BDD0-282C876B5213}" srcOrd="1" destOrd="0" parTransId="{375BB799-C2EA-4EB0-8B70-615EA7529E10}" sibTransId="{E5F42FEB-457B-463C-91F7-06FBC2CB8557}"/>
    <dgm:cxn modelId="{D4AAF1F2-F9AE-4138-84CE-11BBF504FEC8}" type="presOf" srcId="{4EB605D7-1F0C-4FD7-BDD0-282C876B5213}" destId="{D150AAFB-CAD1-45BE-B847-9E55F05C78D3}" srcOrd="1" destOrd="0" presId="urn:microsoft.com/office/officeart/2005/8/layout/list1"/>
    <dgm:cxn modelId="{5374561F-B45A-4A76-9F73-4DAF1B42EFAD}" type="presParOf" srcId="{BAD5FE50-58F2-4945-99C1-48AEE1BDE8EE}" destId="{3D095A00-3DA7-474D-BDE4-53B52E587D58}" srcOrd="0" destOrd="0" presId="urn:microsoft.com/office/officeart/2005/8/layout/list1"/>
    <dgm:cxn modelId="{C4E3EABD-3C69-4DAD-B3DA-99ED9448DA61}" type="presParOf" srcId="{3D095A00-3DA7-474D-BDE4-53B52E587D58}" destId="{8A2908B2-80FC-4341-A525-7798338BB3F4}" srcOrd="0" destOrd="0" presId="urn:microsoft.com/office/officeart/2005/8/layout/list1"/>
    <dgm:cxn modelId="{28A97589-B3F6-4C7A-A4B5-85C5A7AE43B8}" type="presParOf" srcId="{3D095A00-3DA7-474D-BDE4-53B52E587D58}" destId="{66E1941F-4128-4E43-82AD-5C2DC1BDB867}" srcOrd="1" destOrd="0" presId="urn:microsoft.com/office/officeart/2005/8/layout/list1"/>
    <dgm:cxn modelId="{4AE039B7-B9C4-412C-9643-8F3A1710CDDC}" type="presParOf" srcId="{BAD5FE50-58F2-4945-99C1-48AEE1BDE8EE}" destId="{80E25A2D-B515-41D8-97F5-DF87A076608E}" srcOrd="1" destOrd="0" presId="urn:microsoft.com/office/officeart/2005/8/layout/list1"/>
    <dgm:cxn modelId="{443B5C89-FE24-4560-8EFF-0F736A2F679E}" type="presParOf" srcId="{BAD5FE50-58F2-4945-99C1-48AEE1BDE8EE}" destId="{62E28806-7413-4313-988A-481521C97380}" srcOrd="2" destOrd="0" presId="urn:microsoft.com/office/officeart/2005/8/layout/list1"/>
    <dgm:cxn modelId="{4E048B6A-0ADB-4A03-831A-3EB9D7F7D507}" type="presParOf" srcId="{BAD5FE50-58F2-4945-99C1-48AEE1BDE8EE}" destId="{78180701-1BD1-4371-BA1B-A5EDE3165A07}" srcOrd="3" destOrd="0" presId="urn:microsoft.com/office/officeart/2005/8/layout/list1"/>
    <dgm:cxn modelId="{B869E078-2D38-445C-ADA3-FCC123A25A50}" type="presParOf" srcId="{BAD5FE50-58F2-4945-99C1-48AEE1BDE8EE}" destId="{B45F4E7D-70F8-42C2-9C90-4FC08A1695FE}" srcOrd="4" destOrd="0" presId="urn:microsoft.com/office/officeart/2005/8/layout/list1"/>
    <dgm:cxn modelId="{2CE7C579-DDE9-4380-828C-B07750095FC6}" type="presParOf" srcId="{B45F4E7D-70F8-42C2-9C90-4FC08A1695FE}" destId="{AB087DB2-1B74-40BC-B421-5C4A1195B4CA}" srcOrd="0" destOrd="0" presId="urn:microsoft.com/office/officeart/2005/8/layout/list1"/>
    <dgm:cxn modelId="{B3B4C027-F4D7-42F0-A476-957C01CA66C2}" type="presParOf" srcId="{B45F4E7D-70F8-42C2-9C90-4FC08A1695FE}" destId="{D150AAFB-CAD1-45BE-B847-9E55F05C78D3}" srcOrd="1" destOrd="0" presId="urn:microsoft.com/office/officeart/2005/8/layout/list1"/>
    <dgm:cxn modelId="{67B3C222-9F40-49B0-8E84-47DB4639A8DB}" type="presParOf" srcId="{BAD5FE50-58F2-4945-99C1-48AEE1BDE8EE}" destId="{B33FC1DC-5146-48DF-9394-0F88E6341F62}" srcOrd="5" destOrd="0" presId="urn:microsoft.com/office/officeart/2005/8/layout/list1"/>
    <dgm:cxn modelId="{85F66427-768A-4685-AF39-0156DAD8FFFA}" type="presParOf" srcId="{BAD5FE50-58F2-4945-99C1-48AEE1BDE8EE}" destId="{C9CAF903-2E68-41FF-AF87-6B1527DF0C27}"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A1CBDE-37FF-47F3-B9B0-C503BEEB5A4A}" type="doc">
      <dgm:prSet loTypeId="urn:microsoft.com/office/officeart/2005/8/layout/vList6" loCatId="list" qsTypeId="urn:microsoft.com/office/officeart/2005/8/quickstyle/simple4" qsCatId="simple" csTypeId="urn:microsoft.com/office/officeart/2005/8/colors/colorful5" csCatId="colorful" phldr="1"/>
      <dgm:spPr/>
      <dgm:t>
        <a:bodyPr/>
        <a:lstStyle/>
        <a:p>
          <a:endParaRPr lang="en-US"/>
        </a:p>
      </dgm:t>
    </dgm:pt>
    <dgm:pt modelId="{FBE07677-B216-4859-A3A8-4AB4E469F184}">
      <dgm:prSet phldrT="[Text]" custT="1"/>
      <dgm:spPr/>
      <dgm:t>
        <a:bodyPr/>
        <a:lstStyle/>
        <a:p>
          <a:r>
            <a:rPr lang="en-US" sz="3900" b="1" dirty="0">
              <a:solidFill>
                <a:schemeClr val="tx1"/>
              </a:solidFill>
              <a:latin typeface="Times New Roman" pitchFamily="18" charset="0"/>
              <a:cs typeface="Times New Roman" pitchFamily="18" charset="0"/>
            </a:rPr>
            <a:t>BENEFITS</a:t>
          </a:r>
        </a:p>
      </dgm:t>
    </dgm:pt>
    <dgm:pt modelId="{7D838EB9-D8E7-4855-96BF-8B6AAA05885F}" type="parTrans" cxnId="{DF7291D0-E4CA-4C1B-B913-5B4EF8A42D1B}">
      <dgm:prSet/>
      <dgm:spPr/>
      <dgm:t>
        <a:bodyPr/>
        <a:lstStyle/>
        <a:p>
          <a:endParaRPr lang="en-US"/>
        </a:p>
      </dgm:t>
    </dgm:pt>
    <dgm:pt modelId="{B889944E-2DF6-4520-BB5E-7B13AF1B947A}" type="sibTrans" cxnId="{DF7291D0-E4CA-4C1B-B913-5B4EF8A42D1B}">
      <dgm:prSet/>
      <dgm:spPr/>
      <dgm:t>
        <a:bodyPr/>
        <a:lstStyle/>
        <a:p>
          <a:endParaRPr lang="en-US"/>
        </a:p>
      </dgm:t>
    </dgm:pt>
    <dgm:pt modelId="{F6B64BBB-01D3-48A6-B633-FE87669D10D7}">
      <dgm:prSet phldrT="[Text]" custT="1"/>
      <dgm:spPr/>
      <dgm:t>
        <a:bodyPr/>
        <a:lstStyle/>
        <a:p>
          <a:r>
            <a:rPr lang="en-US" sz="2000" b="0" i="0" u="none" dirty="0">
              <a:solidFill>
                <a:schemeClr val="tx1"/>
              </a:solidFill>
              <a:latin typeface="Times New Roman" pitchFamily="18" charset="0"/>
              <a:cs typeface="Times New Roman" pitchFamily="18" charset="0"/>
            </a:rPr>
            <a:t>CRM policy enhances customer support. </a:t>
          </a:r>
          <a:endParaRPr lang="en-US" sz="2000" dirty="0">
            <a:solidFill>
              <a:schemeClr val="tx1"/>
            </a:solidFill>
            <a:latin typeface="Times New Roman" pitchFamily="18" charset="0"/>
            <a:cs typeface="Times New Roman" pitchFamily="18" charset="0"/>
          </a:endParaRPr>
        </a:p>
      </dgm:t>
    </dgm:pt>
    <dgm:pt modelId="{6A85ADDD-2EA2-4F41-9C83-AB140DAFEBEC}" type="parTrans" cxnId="{BEF99C3C-CBE4-44DF-943F-3D3D48A367DA}">
      <dgm:prSet/>
      <dgm:spPr/>
      <dgm:t>
        <a:bodyPr/>
        <a:lstStyle/>
        <a:p>
          <a:endParaRPr lang="en-US"/>
        </a:p>
      </dgm:t>
    </dgm:pt>
    <dgm:pt modelId="{790C4693-E929-4DE1-9214-2A6945855423}" type="sibTrans" cxnId="{BEF99C3C-CBE4-44DF-943F-3D3D48A367DA}">
      <dgm:prSet/>
      <dgm:spPr/>
      <dgm:t>
        <a:bodyPr/>
        <a:lstStyle/>
        <a:p>
          <a:endParaRPr lang="en-US"/>
        </a:p>
      </dgm:t>
    </dgm:pt>
    <dgm:pt modelId="{6AC97FF6-7236-41D4-A9DB-AF12EAC52D9D}">
      <dgm:prSet phldrT="[Text]" custT="1"/>
      <dgm:spPr/>
      <dgm:t>
        <a:bodyPr/>
        <a:lstStyle/>
        <a:p>
          <a:r>
            <a:rPr lang="en-US" sz="2000" b="0" i="0" u="none" dirty="0">
              <a:solidFill>
                <a:schemeClr val="tx1"/>
              </a:solidFill>
              <a:latin typeface="Times New Roman" pitchFamily="18" charset="0"/>
              <a:cs typeface="Times New Roman" pitchFamily="18" charset="0"/>
            </a:rPr>
            <a:t>CRM policy serves free home delivery and 24x7 helpline support.</a:t>
          </a:r>
          <a:endParaRPr lang="en-US" sz="2000" dirty="0">
            <a:solidFill>
              <a:schemeClr val="tx1"/>
            </a:solidFill>
            <a:latin typeface="Times New Roman" pitchFamily="18" charset="0"/>
            <a:cs typeface="Times New Roman" pitchFamily="18" charset="0"/>
          </a:endParaRPr>
        </a:p>
      </dgm:t>
    </dgm:pt>
    <dgm:pt modelId="{FF4F8736-812A-46F7-AD9A-55A42DCD6E04}" type="parTrans" cxnId="{44446983-44E0-4FC0-8D62-2250CD34A4DA}">
      <dgm:prSet/>
      <dgm:spPr/>
      <dgm:t>
        <a:bodyPr/>
        <a:lstStyle/>
        <a:p>
          <a:endParaRPr lang="en-US"/>
        </a:p>
      </dgm:t>
    </dgm:pt>
    <dgm:pt modelId="{D9A96449-34D7-468E-A28F-2E4B8C11DB3F}" type="sibTrans" cxnId="{44446983-44E0-4FC0-8D62-2250CD34A4DA}">
      <dgm:prSet/>
      <dgm:spPr/>
      <dgm:t>
        <a:bodyPr/>
        <a:lstStyle/>
        <a:p>
          <a:endParaRPr lang="en-US"/>
        </a:p>
      </dgm:t>
    </dgm:pt>
    <dgm:pt modelId="{EACF54E3-DFE6-4BE7-AD40-A5D2254936EE}">
      <dgm:prSet phldrT="[Text]" custT="1"/>
      <dgm:spPr/>
      <dgm:t>
        <a:bodyPr/>
        <a:lstStyle/>
        <a:p>
          <a:r>
            <a:rPr lang="en-US" sz="3800" b="1" dirty="0">
              <a:solidFill>
                <a:schemeClr val="tx1"/>
              </a:solidFill>
              <a:latin typeface="Times New Roman" pitchFamily="18" charset="0"/>
              <a:cs typeface="Times New Roman" pitchFamily="18" charset="0"/>
            </a:rPr>
            <a:t>DRAWBACKS</a:t>
          </a:r>
        </a:p>
      </dgm:t>
    </dgm:pt>
    <dgm:pt modelId="{094BA466-05FF-4BFE-AFB9-546605DCB0B6}" type="parTrans" cxnId="{857F112F-4C1F-42E0-A6C1-1B20BFCBB126}">
      <dgm:prSet/>
      <dgm:spPr/>
      <dgm:t>
        <a:bodyPr/>
        <a:lstStyle/>
        <a:p>
          <a:endParaRPr lang="en-US"/>
        </a:p>
      </dgm:t>
    </dgm:pt>
    <dgm:pt modelId="{AB3B42A3-8C5D-424C-8D12-D120B9C873FB}" type="sibTrans" cxnId="{857F112F-4C1F-42E0-A6C1-1B20BFCBB126}">
      <dgm:prSet/>
      <dgm:spPr/>
      <dgm:t>
        <a:bodyPr/>
        <a:lstStyle/>
        <a:p>
          <a:endParaRPr lang="en-US"/>
        </a:p>
      </dgm:t>
    </dgm:pt>
    <dgm:pt modelId="{E93A7132-68CB-41C2-9E1F-22F7FCF4132B}">
      <dgm:prSet phldrT="[Text]" custT="1"/>
      <dgm:spPr/>
      <dgm:t>
        <a:bodyPr/>
        <a:lstStyle/>
        <a:p>
          <a:r>
            <a:rPr lang="en-US" sz="2000" b="0" i="0" u="none" dirty="0">
              <a:solidFill>
                <a:schemeClr val="tx1"/>
              </a:solidFill>
              <a:latin typeface="Times New Roman" pitchFamily="18" charset="0"/>
              <a:cs typeface="Times New Roman" pitchFamily="18" charset="0"/>
            </a:rPr>
            <a:t>Due to a close connection with customers, the relationship between company and customers can be destroyed. (</a:t>
          </a:r>
          <a:r>
            <a:rPr lang="en-US" sz="2000" dirty="0" err="1">
              <a:solidFill>
                <a:schemeClr val="tx1"/>
              </a:solidFill>
            </a:rPr>
            <a:t>Sahu</a:t>
          </a:r>
          <a:r>
            <a:rPr lang="en-US" sz="2000" dirty="0">
              <a:solidFill>
                <a:schemeClr val="tx1"/>
              </a:solidFill>
            </a:rPr>
            <a:t>, Deng and </a:t>
          </a:r>
          <a:r>
            <a:rPr lang="en-US" sz="2000" dirty="0" err="1">
              <a:solidFill>
                <a:schemeClr val="tx1"/>
              </a:solidFill>
            </a:rPr>
            <a:t>Mollah</a:t>
          </a:r>
          <a:r>
            <a:rPr lang="en-US" sz="2000" dirty="0">
              <a:solidFill>
                <a:schemeClr val="tx1"/>
              </a:solidFill>
            </a:rPr>
            <a:t>, 2018</a:t>
          </a:r>
          <a:r>
            <a:rPr lang="en-US" sz="2000" b="0" i="0" u="none" dirty="0">
              <a:solidFill>
                <a:schemeClr val="tx1"/>
              </a:solidFill>
              <a:latin typeface="Times New Roman" pitchFamily="18" charset="0"/>
              <a:cs typeface="Times New Roman" pitchFamily="18" charset="0"/>
            </a:rPr>
            <a:t>)</a:t>
          </a:r>
          <a:endParaRPr lang="en-US" sz="2000" dirty="0">
            <a:solidFill>
              <a:schemeClr val="tx1"/>
            </a:solidFill>
            <a:latin typeface="Times New Roman" pitchFamily="18" charset="0"/>
            <a:cs typeface="Times New Roman" pitchFamily="18" charset="0"/>
          </a:endParaRPr>
        </a:p>
      </dgm:t>
    </dgm:pt>
    <dgm:pt modelId="{23662E0A-9107-4EE2-8049-CC7B02E404C8}" type="parTrans" cxnId="{8A90E089-4254-4812-8237-3825F6ECFB3B}">
      <dgm:prSet/>
      <dgm:spPr/>
      <dgm:t>
        <a:bodyPr/>
        <a:lstStyle/>
        <a:p>
          <a:endParaRPr lang="en-US"/>
        </a:p>
      </dgm:t>
    </dgm:pt>
    <dgm:pt modelId="{47944ED5-585A-481F-AFA1-B46159633951}" type="sibTrans" cxnId="{8A90E089-4254-4812-8237-3825F6ECFB3B}">
      <dgm:prSet/>
      <dgm:spPr/>
      <dgm:t>
        <a:bodyPr/>
        <a:lstStyle/>
        <a:p>
          <a:endParaRPr lang="en-US"/>
        </a:p>
      </dgm:t>
    </dgm:pt>
    <dgm:pt modelId="{89861C3C-4C5C-41EA-854C-2C59141DAF6C}">
      <dgm:prSet phldrT="[Text]" custT="1"/>
      <dgm:spPr/>
      <dgm:t>
        <a:bodyPr/>
        <a:lstStyle/>
        <a:p>
          <a:r>
            <a:rPr lang="en-US" sz="2000" dirty="0">
              <a:solidFill>
                <a:schemeClr val="tx1"/>
              </a:solidFill>
            </a:rPr>
            <a:t>CRM policy increases the cost of the company.</a:t>
          </a:r>
          <a:endParaRPr lang="en-US" sz="2000" dirty="0">
            <a:solidFill>
              <a:schemeClr val="tx1"/>
            </a:solidFill>
            <a:latin typeface="Times New Roman" pitchFamily="18" charset="0"/>
            <a:cs typeface="Times New Roman" pitchFamily="18" charset="0"/>
          </a:endParaRPr>
        </a:p>
      </dgm:t>
    </dgm:pt>
    <dgm:pt modelId="{FFDC511F-F272-4690-80FE-65D8CB5EB722}" type="parTrans" cxnId="{5F8C3D60-6D40-4DF7-BD8F-0E98A4CD86DC}">
      <dgm:prSet/>
      <dgm:spPr/>
      <dgm:t>
        <a:bodyPr/>
        <a:lstStyle/>
        <a:p>
          <a:endParaRPr lang="en-US"/>
        </a:p>
      </dgm:t>
    </dgm:pt>
    <dgm:pt modelId="{64FD8AF6-596F-425D-A9B4-03CAFBAAC696}" type="sibTrans" cxnId="{5F8C3D60-6D40-4DF7-BD8F-0E98A4CD86DC}">
      <dgm:prSet/>
      <dgm:spPr/>
      <dgm:t>
        <a:bodyPr/>
        <a:lstStyle/>
        <a:p>
          <a:endParaRPr lang="en-US"/>
        </a:p>
      </dgm:t>
    </dgm:pt>
    <dgm:pt modelId="{6AA50FC3-2DF9-48B3-8036-A67753C4AE9C}">
      <dgm:prSet phldrT="[Text]" custT="1"/>
      <dgm:spPr/>
      <dgm:t>
        <a:bodyPr/>
        <a:lstStyle/>
        <a:p>
          <a:r>
            <a:rPr lang="en-US" sz="2000" b="0" i="0" u="none" dirty="0">
              <a:solidFill>
                <a:schemeClr val="tx1"/>
              </a:solidFill>
              <a:latin typeface="Times New Roman" pitchFamily="18" charset="0"/>
              <a:cs typeface="Times New Roman" pitchFamily="18" charset="0"/>
            </a:rPr>
            <a:t>This policy tries to eliminate issues as far as possible. (</a:t>
          </a:r>
          <a:r>
            <a:rPr lang="en-US" sz="2000" dirty="0" err="1">
              <a:solidFill>
                <a:schemeClr val="tx1"/>
              </a:solidFill>
            </a:rPr>
            <a:t>Bastas</a:t>
          </a:r>
          <a:r>
            <a:rPr lang="en-US" sz="2000" dirty="0">
              <a:solidFill>
                <a:schemeClr val="tx1"/>
              </a:solidFill>
            </a:rPr>
            <a:t> and </a:t>
          </a:r>
          <a:r>
            <a:rPr lang="en-US" sz="2000" dirty="0" err="1">
              <a:solidFill>
                <a:schemeClr val="tx1"/>
              </a:solidFill>
            </a:rPr>
            <a:t>Liyanage</a:t>
          </a:r>
          <a:r>
            <a:rPr lang="en-US" sz="2000" dirty="0">
              <a:solidFill>
                <a:schemeClr val="tx1"/>
              </a:solidFill>
            </a:rPr>
            <a:t>, 2018</a:t>
          </a:r>
          <a:r>
            <a:rPr lang="en-US" sz="2000" b="0" i="0" u="none" dirty="0">
              <a:solidFill>
                <a:schemeClr val="tx1"/>
              </a:solidFill>
              <a:latin typeface="Times New Roman" pitchFamily="18" charset="0"/>
              <a:cs typeface="Times New Roman" pitchFamily="18" charset="0"/>
            </a:rPr>
            <a:t>)</a:t>
          </a:r>
          <a:endParaRPr lang="en-US" sz="2000" dirty="0">
            <a:solidFill>
              <a:schemeClr val="tx1"/>
            </a:solidFill>
            <a:latin typeface="Times New Roman" pitchFamily="18" charset="0"/>
            <a:cs typeface="Times New Roman" pitchFamily="18" charset="0"/>
          </a:endParaRPr>
        </a:p>
      </dgm:t>
    </dgm:pt>
    <dgm:pt modelId="{C865F4F5-5E10-4773-89B6-322EE42BBBEB}" type="parTrans" cxnId="{CE05A435-AE72-43EF-8677-EA45F0FF8048}">
      <dgm:prSet/>
      <dgm:spPr/>
    </dgm:pt>
    <dgm:pt modelId="{898C4D56-A263-4973-9CBA-A7DB95E301B5}" type="sibTrans" cxnId="{CE05A435-AE72-43EF-8677-EA45F0FF8048}">
      <dgm:prSet/>
      <dgm:spPr/>
    </dgm:pt>
    <dgm:pt modelId="{99DCDCF3-EE87-435D-82C0-33D3A1227B4B}" type="pres">
      <dgm:prSet presAssocID="{69A1CBDE-37FF-47F3-B9B0-C503BEEB5A4A}" presName="Name0" presStyleCnt="0">
        <dgm:presLayoutVars>
          <dgm:dir/>
          <dgm:animLvl val="lvl"/>
          <dgm:resizeHandles/>
        </dgm:presLayoutVars>
      </dgm:prSet>
      <dgm:spPr/>
    </dgm:pt>
    <dgm:pt modelId="{3BFDF92F-3210-4913-B82F-6B503140243D}" type="pres">
      <dgm:prSet presAssocID="{FBE07677-B216-4859-A3A8-4AB4E469F184}" presName="linNode" presStyleCnt="0"/>
      <dgm:spPr/>
    </dgm:pt>
    <dgm:pt modelId="{279A1829-FC28-447B-A6FD-9DC0B3E1FB84}" type="pres">
      <dgm:prSet presAssocID="{FBE07677-B216-4859-A3A8-4AB4E469F184}" presName="parentShp" presStyleLbl="node1" presStyleIdx="0" presStyleCnt="2">
        <dgm:presLayoutVars>
          <dgm:bulletEnabled val="1"/>
        </dgm:presLayoutVars>
      </dgm:prSet>
      <dgm:spPr/>
    </dgm:pt>
    <dgm:pt modelId="{1548C497-1E20-4EB7-BA3D-F62A123CC794}" type="pres">
      <dgm:prSet presAssocID="{FBE07677-B216-4859-A3A8-4AB4E469F184}" presName="childShp" presStyleLbl="bgAccFollowNode1" presStyleIdx="0" presStyleCnt="2" custScaleY="148098">
        <dgm:presLayoutVars>
          <dgm:bulletEnabled val="1"/>
        </dgm:presLayoutVars>
      </dgm:prSet>
      <dgm:spPr/>
    </dgm:pt>
    <dgm:pt modelId="{8D7A0AAC-C784-4899-8A9C-B97E45C29E3A}" type="pres">
      <dgm:prSet presAssocID="{B889944E-2DF6-4520-BB5E-7B13AF1B947A}" presName="spacing" presStyleCnt="0"/>
      <dgm:spPr/>
    </dgm:pt>
    <dgm:pt modelId="{92650123-86ED-4C86-B303-FCC5C3BD6406}" type="pres">
      <dgm:prSet presAssocID="{EACF54E3-DFE6-4BE7-AD40-A5D2254936EE}" presName="linNode" presStyleCnt="0"/>
      <dgm:spPr/>
    </dgm:pt>
    <dgm:pt modelId="{9C6DD989-CE57-4A79-A919-06DDEC7E0DAA}" type="pres">
      <dgm:prSet presAssocID="{EACF54E3-DFE6-4BE7-AD40-A5D2254936EE}" presName="parentShp" presStyleLbl="node1" presStyleIdx="1" presStyleCnt="2">
        <dgm:presLayoutVars>
          <dgm:bulletEnabled val="1"/>
        </dgm:presLayoutVars>
      </dgm:prSet>
      <dgm:spPr/>
    </dgm:pt>
    <dgm:pt modelId="{E4F2E2BC-A65A-4938-A0A6-D6B0D3AEFF44}" type="pres">
      <dgm:prSet presAssocID="{EACF54E3-DFE6-4BE7-AD40-A5D2254936EE}" presName="childShp" presStyleLbl="bgAccFollowNode1" presStyleIdx="1" presStyleCnt="2" custScaleY="129355">
        <dgm:presLayoutVars>
          <dgm:bulletEnabled val="1"/>
        </dgm:presLayoutVars>
      </dgm:prSet>
      <dgm:spPr/>
    </dgm:pt>
  </dgm:ptLst>
  <dgm:cxnLst>
    <dgm:cxn modelId="{2D147613-8B28-4C5D-98D6-38FD073409C0}" type="presOf" srcId="{F6B64BBB-01D3-48A6-B633-FE87669D10D7}" destId="{1548C497-1E20-4EB7-BA3D-F62A123CC794}" srcOrd="0" destOrd="0" presId="urn:microsoft.com/office/officeart/2005/8/layout/vList6"/>
    <dgm:cxn modelId="{857F112F-4C1F-42E0-A6C1-1B20BFCBB126}" srcId="{69A1CBDE-37FF-47F3-B9B0-C503BEEB5A4A}" destId="{EACF54E3-DFE6-4BE7-AD40-A5D2254936EE}" srcOrd="1" destOrd="0" parTransId="{094BA466-05FF-4BFE-AFB9-546605DCB0B6}" sibTransId="{AB3B42A3-8C5D-424C-8D12-D120B9C873FB}"/>
    <dgm:cxn modelId="{CE05A435-AE72-43EF-8677-EA45F0FF8048}" srcId="{FBE07677-B216-4859-A3A8-4AB4E469F184}" destId="{6AA50FC3-2DF9-48B3-8036-A67753C4AE9C}" srcOrd="1" destOrd="0" parTransId="{C865F4F5-5E10-4773-89B6-322EE42BBBEB}" sibTransId="{898C4D56-A263-4973-9CBA-A7DB95E301B5}"/>
    <dgm:cxn modelId="{BEF99C3C-CBE4-44DF-943F-3D3D48A367DA}" srcId="{FBE07677-B216-4859-A3A8-4AB4E469F184}" destId="{F6B64BBB-01D3-48A6-B633-FE87669D10D7}" srcOrd="0" destOrd="0" parTransId="{6A85ADDD-2EA2-4F41-9C83-AB140DAFEBEC}" sibTransId="{790C4693-E929-4DE1-9214-2A6945855423}"/>
    <dgm:cxn modelId="{3666655E-71E6-47A6-BA59-946605603307}" type="presOf" srcId="{89861C3C-4C5C-41EA-854C-2C59141DAF6C}" destId="{E4F2E2BC-A65A-4938-A0A6-D6B0D3AEFF44}" srcOrd="0" destOrd="1" presId="urn:microsoft.com/office/officeart/2005/8/layout/vList6"/>
    <dgm:cxn modelId="{9041695F-A200-4234-A367-DC3AD606BD35}" type="presOf" srcId="{6AA50FC3-2DF9-48B3-8036-A67753C4AE9C}" destId="{1548C497-1E20-4EB7-BA3D-F62A123CC794}" srcOrd="0" destOrd="1" presId="urn:microsoft.com/office/officeart/2005/8/layout/vList6"/>
    <dgm:cxn modelId="{5F8C3D60-6D40-4DF7-BD8F-0E98A4CD86DC}" srcId="{EACF54E3-DFE6-4BE7-AD40-A5D2254936EE}" destId="{89861C3C-4C5C-41EA-854C-2C59141DAF6C}" srcOrd="1" destOrd="0" parTransId="{FFDC511F-F272-4690-80FE-65D8CB5EB722}" sibTransId="{64FD8AF6-596F-425D-A9B4-03CAFBAAC696}"/>
    <dgm:cxn modelId="{C06F8E47-B146-4788-B5F8-A98253E92100}" type="presOf" srcId="{69A1CBDE-37FF-47F3-B9B0-C503BEEB5A4A}" destId="{99DCDCF3-EE87-435D-82C0-33D3A1227B4B}" srcOrd="0" destOrd="0" presId="urn:microsoft.com/office/officeart/2005/8/layout/vList6"/>
    <dgm:cxn modelId="{BFEF356C-F51B-4B52-A4C2-76BFA4BD8A03}" type="presOf" srcId="{6AC97FF6-7236-41D4-A9DB-AF12EAC52D9D}" destId="{1548C497-1E20-4EB7-BA3D-F62A123CC794}" srcOrd="0" destOrd="2" presId="urn:microsoft.com/office/officeart/2005/8/layout/vList6"/>
    <dgm:cxn modelId="{B70EC671-3488-40A2-8849-AA0DA6331652}" type="presOf" srcId="{FBE07677-B216-4859-A3A8-4AB4E469F184}" destId="{279A1829-FC28-447B-A6FD-9DC0B3E1FB84}" srcOrd="0" destOrd="0" presId="urn:microsoft.com/office/officeart/2005/8/layout/vList6"/>
    <dgm:cxn modelId="{44446983-44E0-4FC0-8D62-2250CD34A4DA}" srcId="{FBE07677-B216-4859-A3A8-4AB4E469F184}" destId="{6AC97FF6-7236-41D4-A9DB-AF12EAC52D9D}" srcOrd="2" destOrd="0" parTransId="{FF4F8736-812A-46F7-AD9A-55A42DCD6E04}" sibTransId="{D9A96449-34D7-468E-A28F-2E4B8C11DB3F}"/>
    <dgm:cxn modelId="{8A90E089-4254-4812-8237-3825F6ECFB3B}" srcId="{EACF54E3-DFE6-4BE7-AD40-A5D2254936EE}" destId="{E93A7132-68CB-41C2-9E1F-22F7FCF4132B}" srcOrd="0" destOrd="0" parTransId="{23662E0A-9107-4EE2-8049-CC7B02E404C8}" sibTransId="{47944ED5-585A-481F-AFA1-B46159633951}"/>
    <dgm:cxn modelId="{7B3F55A2-2121-44A3-A076-F5BA72FB4B78}" type="presOf" srcId="{EACF54E3-DFE6-4BE7-AD40-A5D2254936EE}" destId="{9C6DD989-CE57-4A79-A919-06DDEC7E0DAA}" srcOrd="0" destOrd="0" presId="urn:microsoft.com/office/officeart/2005/8/layout/vList6"/>
    <dgm:cxn modelId="{A301EFAE-76CB-49A8-9865-E72B3C0CDC0E}" type="presOf" srcId="{E93A7132-68CB-41C2-9E1F-22F7FCF4132B}" destId="{E4F2E2BC-A65A-4938-A0A6-D6B0D3AEFF44}" srcOrd="0" destOrd="0" presId="urn:microsoft.com/office/officeart/2005/8/layout/vList6"/>
    <dgm:cxn modelId="{DF7291D0-E4CA-4C1B-B913-5B4EF8A42D1B}" srcId="{69A1CBDE-37FF-47F3-B9B0-C503BEEB5A4A}" destId="{FBE07677-B216-4859-A3A8-4AB4E469F184}" srcOrd="0" destOrd="0" parTransId="{7D838EB9-D8E7-4855-96BF-8B6AAA05885F}" sibTransId="{B889944E-2DF6-4520-BB5E-7B13AF1B947A}"/>
    <dgm:cxn modelId="{7F660807-BA19-4F4B-8E85-9F6907057EEE}" type="presParOf" srcId="{99DCDCF3-EE87-435D-82C0-33D3A1227B4B}" destId="{3BFDF92F-3210-4913-B82F-6B503140243D}" srcOrd="0" destOrd="0" presId="urn:microsoft.com/office/officeart/2005/8/layout/vList6"/>
    <dgm:cxn modelId="{E5587C9A-6F36-4D43-9676-4AD0CCDCB98E}" type="presParOf" srcId="{3BFDF92F-3210-4913-B82F-6B503140243D}" destId="{279A1829-FC28-447B-A6FD-9DC0B3E1FB84}" srcOrd="0" destOrd="0" presId="urn:microsoft.com/office/officeart/2005/8/layout/vList6"/>
    <dgm:cxn modelId="{F67AD646-3D59-498B-8A49-E074B053672F}" type="presParOf" srcId="{3BFDF92F-3210-4913-B82F-6B503140243D}" destId="{1548C497-1E20-4EB7-BA3D-F62A123CC794}" srcOrd="1" destOrd="0" presId="urn:microsoft.com/office/officeart/2005/8/layout/vList6"/>
    <dgm:cxn modelId="{ED438E2D-08BB-45A9-B4F6-30A58C7BEB95}" type="presParOf" srcId="{99DCDCF3-EE87-435D-82C0-33D3A1227B4B}" destId="{8D7A0AAC-C784-4899-8A9C-B97E45C29E3A}" srcOrd="1" destOrd="0" presId="urn:microsoft.com/office/officeart/2005/8/layout/vList6"/>
    <dgm:cxn modelId="{98CF1356-5B76-4A58-8D76-A5BABE17200A}" type="presParOf" srcId="{99DCDCF3-EE87-435D-82C0-33D3A1227B4B}" destId="{92650123-86ED-4C86-B303-FCC5C3BD6406}" srcOrd="2" destOrd="0" presId="urn:microsoft.com/office/officeart/2005/8/layout/vList6"/>
    <dgm:cxn modelId="{D01AD773-152D-4310-A68F-E5629510CC6C}" type="presParOf" srcId="{92650123-86ED-4C86-B303-FCC5C3BD6406}" destId="{9C6DD989-CE57-4A79-A919-06DDEC7E0DAA}" srcOrd="0" destOrd="0" presId="urn:microsoft.com/office/officeart/2005/8/layout/vList6"/>
    <dgm:cxn modelId="{B55AF258-5251-48C6-A4CD-664FF841E34F}" type="presParOf" srcId="{92650123-86ED-4C86-B303-FCC5C3BD6406}" destId="{E4F2E2BC-A65A-4938-A0A6-D6B0D3AEFF44}"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BD0CDB-693A-44B3-AC07-A5E3577ACB33}"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E93EDFF1-8A52-4823-B4B7-E359A0A62EF6}">
      <dgm:prSet phldrT="[Text]" custT="1"/>
      <dgm:spPr/>
      <dgm:t>
        <a:bodyPr/>
        <a:lstStyle/>
        <a:p>
          <a:pPr rtl="0">
            <a:lnSpc>
              <a:spcPct val="150000"/>
            </a:lnSpc>
          </a:pPr>
          <a:r>
            <a:rPr lang="en-US" sz="2000" b="1" i="0" u="none" dirty="0">
              <a:solidFill>
                <a:schemeClr val="tx1"/>
              </a:solidFill>
              <a:latin typeface="Times New Roman" pitchFamily="18" charset="0"/>
              <a:cs typeface="Times New Roman" pitchFamily="18" charset="0"/>
            </a:rPr>
            <a:t>The ethical policy is a guideline provided to employees of an organization in order to pursue things in the right way. </a:t>
          </a:r>
          <a:endParaRPr lang="en-US" sz="2000" b="1" dirty="0">
            <a:solidFill>
              <a:schemeClr val="tx1"/>
            </a:solidFill>
            <a:latin typeface="Times New Roman" pitchFamily="18" charset="0"/>
            <a:cs typeface="Times New Roman" pitchFamily="18" charset="0"/>
          </a:endParaRPr>
        </a:p>
      </dgm:t>
    </dgm:pt>
    <dgm:pt modelId="{8D5DA3BB-D666-4111-A4AA-1F37FB468B07}" type="parTrans" cxnId="{BF755A57-3993-4D65-BEE3-C9E2A4486671}">
      <dgm:prSet/>
      <dgm:spPr/>
      <dgm:t>
        <a:bodyPr/>
        <a:lstStyle/>
        <a:p>
          <a:endParaRPr lang="en-US"/>
        </a:p>
      </dgm:t>
    </dgm:pt>
    <dgm:pt modelId="{EEA9859E-1081-4DA1-9B99-62CB916420A3}" type="sibTrans" cxnId="{BF755A57-3993-4D65-BEE3-C9E2A4486671}">
      <dgm:prSet/>
      <dgm:spPr/>
      <dgm:t>
        <a:bodyPr/>
        <a:lstStyle/>
        <a:p>
          <a:endParaRPr lang="en-US"/>
        </a:p>
      </dgm:t>
    </dgm:pt>
    <dgm:pt modelId="{4EB605D7-1F0C-4FD7-BDD0-282C876B5213}">
      <dgm:prSet phldrT="[Text]" custT="1"/>
      <dgm:spPr/>
      <dgm:t>
        <a:bodyPr/>
        <a:lstStyle/>
        <a:p>
          <a:pPr>
            <a:lnSpc>
              <a:spcPct val="150000"/>
            </a:lnSpc>
          </a:pPr>
          <a:r>
            <a:rPr lang="en-US" sz="2000" b="1" i="0" u="none" dirty="0">
              <a:solidFill>
                <a:schemeClr val="tx1"/>
              </a:solidFill>
              <a:latin typeface="Times New Roman" pitchFamily="18" charset="0"/>
              <a:cs typeface="Times New Roman" pitchFamily="18" charset="0"/>
            </a:rPr>
            <a:t>It is a process as well to develop expectations of employees and management of the company. </a:t>
          </a:r>
          <a:endParaRPr lang="en-US" sz="2000" b="1" dirty="0">
            <a:solidFill>
              <a:schemeClr val="tx1"/>
            </a:solidFill>
            <a:latin typeface="Times New Roman" pitchFamily="18" charset="0"/>
            <a:cs typeface="Times New Roman" pitchFamily="18" charset="0"/>
          </a:endParaRPr>
        </a:p>
        <a:p>
          <a:pPr rtl="0">
            <a:lnSpc>
              <a:spcPct val="150000"/>
            </a:lnSpc>
          </a:pPr>
          <a:endParaRPr lang="en-US" sz="2000" b="1" dirty="0">
            <a:solidFill>
              <a:schemeClr val="tx1"/>
            </a:solidFill>
            <a:latin typeface="Times New Roman" pitchFamily="18" charset="0"/>
            <a:cs typeface="Times New Roman" pitchFamily="18" charset="0"/>
          </a:endParaRPr>
        </a:p>
      </dgm:t>
    </dgm:pt>
    <dgm:pt modelId="{375BB799-C2EA-4EB0-8B70-615EA7529E10}" type="parTrans" cxnId="{CC2256CE-6350-4A79-903E-C51E2C656D4A}">
      <dgm:prSet/>
      <dgm:spPr/>
      <dgm:t>
        <a:bodyPr/>
        <a:lstStyle/>
        <a:p>
          <a:endParaRPr lang="en-US"/>
        </a:p>
      </dgm:t>
    </dgm:pt>
    <dgm:pt modelId="{E5F42FEB-457B-463C-91F7-06FBC2CB8557}" type="sibTrans" cxnId="{CC2256CE-6350-4A79-903E-C51E2C656D4A}">
      <dgm:prSet/>
      <dgm:spPr/>
      <dgm:t>
        <a:bodyPr/>
        <a:lstStyle/>
        <a:p>
          <a:endParaRPr lang="en-US"/>
        </a:p>
      </dgm:t>
    </dgm:pt>
    <dgm:pt modelId="{BAD5FE50-58F2-4945-99C1-48AEE1BDE8EE}" type="pres">
      <dgm:prSet presAssocID="{E9BD0CDB-693A-44B3-AC07-A5E3577ACB33}" presName="linear" presStyleCnt="0">
        <dgm:presLayoutVars>
          <dgm:dir/>
          <dgm:animLvl val="lvl"/>
          <dgm:resizeHandles val="exact"/>
        </dgm:presLayoutVars>
      </dgm:prSet>
      <dgm:spPr/>
    </dgm:pt>
    <dgm:pt modelId="{3D095A00-3DA7-474D-BDE4-53B52E587D58}" type="pres">
      <dgm:prSet presAssocID="{E93EDFF1-8A52-4823-B4B7-E359A0A62EF6}" presName="parentLin" presStyleCnt="0"/>
      <dgm:spPr/>
    </dgm:pt>
    <dgm:pt modelId="{8A2908B2-80FC-4341-A525-7798338BB3F4}" type="pres">
      <dgm:prSet presAssocID="{E93EDFF1-8A52-4823-B4B7-E359A0A62EF6}" presName="parentLeftMargin" presStyleLbl="node1" presStyleIdx="0" presStyleCnt="2"/>
      <dgm:spPr/>
    </dgm:pt>
    <dgm:pt modelId="{66E1941F-4128-4E43-82AD-5C2DC1BDB867}" type="pres">
      <dgm:prSet presAssocID="{E93EDFF1-8A52-4823-B4B7-E359A0A62EF6}" presName="parentText" presStyleLbl="node1" presStyleIdx="0" presStyleCnt="2">
        <dgm:presLayoutVars>
          <dgm:chMax val="0"/>
          <dgm:bulletEnabled val="1"/>
        </dgm:presLayoutVars>
      </dgm:prSet>
      <dgm:spPr/>
    </dgm:pt>
    <dgm:pt modelId="{80E25A2D-B515-41D8-97F5-DF87A076608E}" type="pres">
      <dgm:prSet presAssocID="{E93EDFF1-8A52-4823-B4B7-E359A0A62EF6}" presName="negativeSpace" presStyleCnt="0"/>
      <dgm:spPr/>
    </dgm:pt>
    <dgm:pt modelId="{62E28806-7413-4313-988A-481521C97380}" type="pres">
      <dgm:prSet presAssocID="{E93EDFF1-8A52-4823-B4B7-E359A0A62EF6}" presName="childText" presStyleLbl="conFgAcc1" presStyleIdx="0" presStyleCnt="2">
        <dgm:presLayoutVars>
          <dgm:bulletEnabled val="1"/>
        </dgm:presLayoutVars>
      </dgm:prSet>
      <dgm:spPr/>
    </dgm:pt>
    <dgm:pt modelId="{78180701-1BD1-4371-BA1B-A5EDE3165A07}" type="pres">
      <dgm:prSet presAssocID="{EEA9859E-1081-4DA1-9B99-62CB916420A3}" presName="spaceBetweenRectangles" presStyleCnt="0"/>
      <dgm:spPr/>
    </dgm:pt>
    <dgm:pt modelId="{B45F4E7D-70F8-42C2-9C90-4FC08A1695FE}" type="pres">
      <dgm:prSet presAssocID="{4EB605D7-1F0C-4FD7-BDD0-282C876B5213}" presName="parentLin" presStyleCnt="0"/>
      <dgm:spPr/>
    </dgm:pt>
    <dgm:pt modelId="{AB087DB2-1B74-40BC-B421-5C4A1195B4CA}" type="pres">
      <dgm:prSet presAssocID="{4EB605D7-1F0C-4FD7-BDD0-282C876B5213}" presName="parentLeftMargin" presStyleLbl="node1" presStyleIdx="0" presStyleCnt="2"/>
      <dgm:spPr/>
    </dgm:pt>
    <dgm:pt modelId="{D150AAFB-CAD1-45BE-B847-9E55F05C78D3}" type="pres">
      <dgm:prSet presAssocID="{4EB605D7-1F0C-4FD7-BDD0-282C876B5213}" presName="parentText" presStyleLbl="node1" presStyleIdx="1" presStyleCnt="2">
        <dgm:presLayoutVars>
          <dgm:chMax val="0"/>
          <dgm:bulletEnabled val="1"/>
        </dgm:presLayoutVars>
      </dgm:prSet>
      <dgm:spPr/>
    </dgm:pt>
    <dgm:pt modelId="{B33FC1DC-5146-48DF-9394-0F88E6341F62}" type="pres">
      <dgm:prSet presAssocID="{4EB605D7-1F0C-4FD7-BDD0-282C876B5213}" presName="negativeSpace" presStyleCnt="0"/>
      <dgm:spPr/>
    </dgm:pt>
    <dgm:pt modelId="{C9CAF903-2E68-41FF-AF87-6B1527DF0C27}" type="pres">
      <dgm:prSet presAssocID="{4EB605D7-1F0C-4FD7-BDD0-282C876B5213}" presName="childText" presStyleLbl="conFgAcc1" presStyleIdx="1" presStyleCnt="2">
        <dgm:presLayoutVars>
          <dgm:bulletEnabled val="1"/>
        </dgm:presLayoutVars>
      </dgm:prSet>
      <dgm:spPr/>
    </dgm:pt>
  </dgm:ptLst>
  <dgm:cxnLst>
    <dgm:cxn modelId="{44E96D5F-D67E-4268-B0CC-EECC5DAF220C}" type="presOf" srcId="{E93EDFF1-8A52-4823-B4B7-E359A0A62EF6}" destId="{66E1941F-4128-4E43-82AD-5C2DC1BDB867}" srcOrd="1" destOrd="0" presId="urn:microsoft.com/office/officeart/2005/8/layout/list1"/>
    <dgm:cxn modelId="{725B9862-9183-4127-AAAE-5140DE388CA6}" type="presOf" srcId="{E9BD0CDB-693A-44B3-AC07-A5E3577ACB33}" destId="{BAD5FE50-58F2-4945-99C1-48AEE1BDE8EE}" srcOrd="0" destOrd="0" presId="urn:microsoft.com/office/officeart/2005/8/layout/list1"/>
    <dgm:cxn modelId="{8B2D3273-6509-488F-A618-0887F07FEC17}" type="presOf" srcId="{4EB605D7-1F0C-4FD7-BDD0-282C876B5213}" destId="{AB087DB2-1B74-40BC-B421-5C4A1195B4CA}" srcOrd="0" destOrd="0" presId="urn:microsoft.com/office/officeart/2005/8/layout/list1"/>
    <dgm:cxn modelId="{BF755A57-3993-4D65-BEE3-C9E2A4486671}" srcId="{E9BD0CDB-693A-44B3-AC07-A5E3577ACB33}" destId="{E93EDFF1-8A52-4823-B4B7-E359A0A62EF6}" srcOrd="0" destOrd="0" parTransId="{8D5DA3BB-D666-4111-A4AA-1F37FB468B07}" sibTransId="{EEA9859E-1081-4DA1-9B99-62CB916420A3}"/>
    <dgm:cxn modelId="{A3BDCFA0-8E2D-4528-B914-86657A603790}" type="presOf" srcId="{4EB605D7-1F0C-4FD7-BDD0-282C876B5213}" destId="{D150AAFB-CAD1-45BE-B847-9E55F05C78D3}" srcOrd="1" destOrd="0" presId="urn:microsoft.com/office/officeart/2005/8/layout/list1"/>
    <dgm:cxn modelId="{29A957B5-73D7-445A-955E-8B69C7409710}" type="presOf" srcId="{E93EDFF1-8A52-4823-B4B7-E359A0A62EF6}" destId="{8A2908B2-80FC-4341-A525-7798338BB3F4}" srcOrd="0" destOrd="0" presId="urn:microsoft.com/office/officeart/2005/8/layout/list1"/>
    <dgm:cxn modelId="{CC2256CE-6350-4A79-903E-C51E2C656D4A}" srcId="{E9BD0CDB-693A-44B3-AC07-A5E3577ACB33}" destId="{4EB605D7-1F0C-4FD7-BDD0-282C876B5213}" srcOrd="1" destOrd="0" parTransId="{375BB799-C2EA-4EB0-8B70-615EA7529E10}" sibTransId="{E5F42FEB-457B-463C-91F7-06FBC2CB8557}"/>
    <dgm:cxn modelId="{10E076F6-98AF-4B49-8CD9-41BB1E776A0D}" type="presParOf" srcId="{BAD5FE50-58F2-4945-99C1-48AEE1BDE8EE}" destId="{3D095A00-3DA7-474D-BDE4-53B52E587D58}" srcOrd="0" destOrd="0" presId="urn:microsoft.com/office/officeart/2005/8/layout/list1"/>
    <dgm:cxn modelId="{4C3D297C-9CC7-4AF6-9583-69BB0A2DF32D}" type="presParOf" srcId="{3D095A00-3DA7-474D-BDE4-53B52E587D58}" destId="{8A2908B2-80FC-4341-A525-7798338BB3F4}" srcOrd="0" destOrd="0" presId="urn:microsoft.com/office/officeart/2005/8/layout/list1"/>
    <dgm:cxn modelId="{E5D5F477-51DB-4D53-B252-AD89781DC8ED}" type="presParOf" srcId="{3D095A00-3DA7-474D-BDE4-53B52E587D58}" destId="{66E1941F-4128-4E43-82AD-5C2DC1BDB867}" srcOrd="1" destOrd="0" presId="urn:microsoft.com/office/officeart/2005/8/layout/list1"/>
    <dgm:cxn modelId="{CCD4CFFD-B730-4FEA-9DB0-1A1A7295C552}" type="presParOf" srcId="{BAD5FE50-58F2-4945-99C1-48AEE1BDE8EE}" destId="{80E25A2D-B515-41D8-97F5-DF87A076608E}" srcOrd="1" destOrd="0" presId="urn:microsoft.com/office/officeart/2005/8/layout/list1"/>
    <dgm:cxn modelId="{135F5BD1-CF99-4B48-9187-A3E9957D5890}" type="presParOf" srcId="{BAD5FE50-58F2-4945-99C1-48AEE1BDE8EE}" destId="{62E28806-7413-4313-988A-481521C97380}" srcOrd="2" destOrd="0" presId="urn:microsoft.com/office/officeart/2005/8/layout/list1"/>
    <dgm:cxn modelId="{97DAEC6B-D185-485D-A53C-44C20BD4F02F}" type="presParOf" srcId="{BAD5FE50-58F2-4945-99C1-48AEE1BDE8EE}" destId="{78180701-1BD1-4371-BA1B-A5EDE3165A07}" srcOrd="3" destOrd="0" presId="urn:microsoft.com/office/officeart/2005/8/layout/list1"/>
    <dgm:cxn modelId="{3A5AF49A-B131-4134-860F-D903AA8067C6}" type="presParOf" srcId="{BAD5FE50-58F2-4945-99C1-48AEE1BDE8EE}" destId="{B45F4E7D-70F8-42C2-9C90-4FC08A1695FE}" srcOrd="4" destOrd="0" presId="urn:microsoft.com/office/officeart/2005/8/layout/list1"/>
    <dgm:cxn modelId="{67C0A8EC-326F-4E19-9E9F-D62D5B08F432}" type="presParOf" srcId="{B45F4E7D-70F8-42C2-9C90-4FC08A1695FE}" destId="{AB087DB2-1B74-40BC-B421-5C4A1195B4CA}" srcOrd="0" destOrd="0" presId="urn:microsoft.com/office/officeart/2005/8/layout/list1"/>
    <dgm:cxn modelId="{4B0AD4BF-D1D4-4446-B639-69D88F7036F1}" type="presParOf" srcId="{B45F4E7D-70F8-42C2-9C90-4FC08A1695FE}" destId="{D150AAFB-CAD1-45BE-B847-9E55F05C78D3}" srcOrd="1" destOrd="0" presId="urn:microsoft.com/office/officeart/2005/8/layout/list1"/>
    <dgm:cxn modelId="{F4319F3F-1831-437E-83E3-931FB189FCBB}" type="presParOf" srcId="{BAD5FE50-58F2-4945-99C1-48AEE1BDE8EE}" destId="{B33FC1DC-5146-48DF-9394-0F88E6341F62}" srcOrd="5" destOrd="0" presId="urn:microsoft.com/office/officeart/2005/8/layout/list1"/>
    <dgm:cxn modelId="{5D4D4E6C-3D49-4662-8FE3-5D3A1E07CD7A}" type="presParOf" srcId="{BAD5FE50-58F2-4945-99C1-48AEE1BDE8EE}" destId="{C9CAF903-2E68-41FF-AF87-6B1527DF0C27}"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A1CBDE-37FF-47F3-B9B0-C503BEEB5A4A}" type="doc">
      <dgm:prSet loTypeId="urn:microsoft.com/office/officeart/2005/8/layout/vList6" loCatId="list" qsTypeId="urn:microsoft.com/office/officeart/2005/8/quickstyle/simple1" qsCatId="simple" csTypeId="urn:microsoft.com/office/officeart/2005/8/colors/accent2_3" csCatId="accent2" phldr="1"/>
      <dgm:spPr/>
      <dgm:t>
        <a:bodyPr/>
        <a:lstStyle/>
        <a:p>
          <a:endParaRPr lang="en-US"/>
        </a:p>
      </dgm:t>
    </dgm:pt>
    <dgm:pt modelId="{FBE07677-B216-4859-A3A8-4AB4E469F184}">
      <dgm:prSet phldrT="[Text]" custT="1"/>
      <dgm:spPr/>
      <dgm:t>
        <a:bodyPr/>
        <a:lstStyle/>
        <a:p>
          <a:r>
            <a:rPr lang="en-US" sz="3900" b="1" dirty="0">
              <a:solidFill>
                <a:schemeClr val="tx1"/>
              </a:solidFill>
              <a:latin typeface="Times New Roman" pitchFamily="18" charset="0"/>
              <a:cs typeface="Times New Roman" pitchFamily="18" charset="0"/>
            </a:rPr>
            <a:t>BENEFITS</a:t>
          </a:r>
        </a:p>
      </dgm:t>
    </dgm:pt>
    <dgm:pt modelId="{7D838EB9-D8E7-4855-96BF-8B6AAA05885F}" type="parTrans" cxnId="{DF7291D0-E4CA-4C1B-B913-5B4EF8A42D1B}">
      <dgm:prSet/>
      <dgm:spPr/>
      <dgm:t>
        <a:bodyPr/>
        <a:lstStyle/>
        <a:p>
          <a:endParaRPr lang="en-US"/>
        </a:p>
      </dgm:t>
    </dgm:pt>
    <dgm:pt modelId="{B889944E-2DF6-4520-BB5E-7B13AF1B947A}" type="sibTrans" cxnId="{DF7291D0-E4CA-4C1B-B913-5B4EF8A42D1B}">
      <dgm:prSet/>
      <dgm:spPr/>
      <dgm:t>
        <a:bodyPr/>
        <a:lstStyle/>
        <a:p>
          <a:endParaRPr lang="en-US"/>
        </a:p>
      </dgm:t>
    </dgm:pt>
    <dgm:pt modelId="{F6B64BBB-01D3-48A6-B633-FE87669D10D7}">
      <dgm:prSet phldrT="[Text]" custT="1"/>
      <dgm:spPr/>
      <dgm:t>
        <a:bodyPr/>
        <a:lstStyle/>
        <a:p>
          <a:r>
            <a:rPr lang="en-US" sz="2000" b="0" i="0" u="none" dirty="0">
              <a:solidFill>
                <a:schemeClr val="tx1"/>
              </a:solidFill>
              <a:latin typeface="Times New Roman" pitchFamily="18" charset="0"/>
              <a:cs typeface="Times New Roman" pitchFamily="18" charset="0"/>
            </a:rPr>
            <a:t>Customer loyalty increases with a good ethical policy of a company.</a:t>
          </a:r>
          <a:endParaRPr lang="en-US" sz="2000" dirty="0">
            <a:solidFill>
              <a:schemeClr val="tx1"/>
            </a:solidFill>
            <a:latin typeface="Times New Roman" pitchFamily="18" charset="0"/>
            <a:cs typeface="Times New Roman" pitchFamily="18" charset="0"/>
          </a:endParaRPr>
        </a:p>
      </dgm:t>
    </dgm:pt>
    <dgm:pt modelId="{6A85ADDD-2EA2-4F41-9C83-AB140DAFEBEC}" type="parTrans" cxnId="{BEF99C3C-CBE4-44DF-943F-3D3D48A367DA}">
      <dgm:prSet/>
      <dgm:spPr/>
      <dgm:t>
        <a:bodyPr/>
        <a:lstStyle/>
        <a:p>
          <a:endParaRPr lang="en-US"/>
        </a:p>
      </dgm:t>
    </dgm:pt>
    <dgm:pt modelId="{790C4693-E929-4DE1-9214-2A6945855423}" type="sibTrans" cxnId="{BEF99C3C-CBE4-44DF-943F-3D3D48A367DA}">
      <dgm:prSet/>
      <dgm:spPr/>
      <dgm:t>
        <a:bodyPr/>
        <a:lstStyle/>
        <a:p>
          <a:endParaRPr lang="en-US"/>
        </a:p>
      </dgm:t>
    </dgm:pt>
    <dgm:pt modelId="{EACF54E3-DFE6-4BE7-AD40-A5D2254936EE}">
      <dgm:prSet phldrT="[Text]" custT="1"/>
      <dgm:spPr/>
      <dgm:t>
        <a:bodyPr/>
        <a:lstStyle/>
        <a:p>
          <a:r>
            <a:rPr lang="en-US" sz="3900" b="1" dirty="0">
              <a:solidFill>
                <a:schemeClr val="tx1"/>
              </a:solidFill>
              <a:latin typeface="Times New Roman" pitchFamily="18" charset="0"/>
              <a:cs typeface="Times New Roman" pitchFamily="18" charset="0"/>
            </a:rPr>
            <a:t>DRAWBACKS</a:t>
          </a:r>
        </a:p>
      </dgm:t>
    </dgm:pt>
    <dgm:pt modelId="{094BA466-05FF-4BFE-AFB9-546605DCB0B6}" type="parTrans" cxnId="{857F112F-4C1F-42E0-A6C1-1B20BFCBB126}">
      <dgm:prSet/>
      <dgm:spPr/>
      <dgm:t>
        <a:bodyPr/>
        <a:lstStyle/>
        <a:p>
          <a:endParaRPr lang="en-US"/>
        </a:p>
      </dgm:t>
    </dgm:pt>
    <dgm:pt modelId="{AB3B42A3-8C5D-424C-8D12-D120B9C873FB}" type="sibTrans" cxnId="{857F112F-4C1F-42E0-A6C1-1B20BFCBB126}">
      <dgm:prSet/>
      <dgm:spPr/>
      <dgm:t>
        <a:bodyPr/>
        <a:lstStyle/>
        <a:p>
          <a:endParaRPr lang="en-US"/>
        </a:p>
      </dgm:t>
    </dgm:pt>
    <dgm:pt modelId="{E93A7132-68CB-41C2-9E1F-22F7FCF4132B}">
      <dgm:prSet phldrT="[Text]" custT="1"/>
      <dgm:spPr/>
      <dgm:t>
        <a:bodyPr/>
        <a:lstStyle/>
        <a:p>
          <a:r>
            <a:rPr lang="en-US" sz="2000" b="0" i="0" u="none" dirty="0">
              <a:solidFill>
                <a:schemeClr val="tx1"/>
              </a:solidFill>
              <a:latin typeface="Times New Roman" pitchFamily="18" charset="0"/>
              <a:cs typeface="Times New Roman" pitchFamily="18" charset="0"/>
            </a:rPr>
            <a:t>Continuous update of consumer behaviors are required in this policy and it is hard to update all details. </a:t>
          </a:r>
          <a:endParaRPr lang="en-US" sz="2000" dirty="0">
            <a:solidFill>
              <a:schemeClr val="tx1"/>
            </a:solidFill>
            <a:latin typeface="Times New Roman" pitchFamily="18" charset="0"/>
            <a:cs typeface="Times New Roman" pitchFamily="18" charset="0"/>
          </a:endParaRPr>
        </a:p>
      </dgm:t>
    </dgm:pt>
    <dgm:pt modelId="{23662E0A-9107-4EE2-8049-CC7B02E404C8}" type="parTrans" cxnId="{8A90E089-4254-4812-8237-3825F6ECFB3B}">
      <dgm:prSet/>
      <dgm:spPr/>
      <dgm:t>
        <a:bodyPr/>
        <a:lstStyle/>
        <a:p>
          <a:endParaRPr lang="en-US"/>
        </a:p>
      </dgm:t>
    </dgm:pt>
    <dgm:pt modelId="{47944ED5-585A-481F-AFA1-B46159633951}" type="sibTrans" cxnId="{8A90E089-4254-4812-8237-3825F6ECFB3B}">
      <dgm:prSet/>
      <dgm:spPr/>
      <dgm:t>
        <a:bodyPr/>
        <a:lstStyle/>
        <a:p>
          <a:endParaRPr lang="en-US"/>
        </a:p>
      </dgm:t>
    </dgm:pt>
    <dgm:pt modelId="{89861C3C-4C5C-41EA-854C-2C59141DAF6C}">
      <dgm:prSet phldrT="[Text]" custT="1"/>
      <dgm:spPr/>
      <dgm:t>
        <a:bodyPr/>
        <a:lstStyle/>
        <a:p>
          <a:pPr rtl="0"/>
          <a:r>
            <a:rPr lang="en-US" sz="2000" b="0" i="0" u="none" dirty="0">
              <a:solidFill>
                <a:schemeClr val="tx1"/>
              </a:solidFill>
              <a:latin typeface="Times New Roman" pitchFamily="18" charset="0"/>
              <a:cs typeface="Times New Roman" pitchFamily="18" charset="0"/>
            </a:rPr>
            <a:t>It requires management support for implementing an effective ethical policy. </a:t>
          </a:r>
          <a:endParaRPr lang="en-US" sz="2000" dirty="0">
            <a:solidFill>
              <a:schemeClr val="tx1"/>
            </a:solidFill>
            <a:latin typeface="Times New Roman" pitchFamily="18" charset="0"/>
            <a:cs typeface="Times New Roman" pitchFamily="18" charset="0"/>
          </a:endParaRPr>
        </a:p>
      </dgm:t>
    </dgm:pt>
    <dgm:pt modelId="{FFDC511F-F272-4690-80FE-65D8CB5EB722}" type="parTrans" cxnId="{5F8C3D60-6D40-4DF7-BD8F-0E98A4CD86DC}">
      <dgm:prSet/>
      <dgm:spPr/>
      <dgm:t>
        <a:bodyPr/>
        <a:lstStyle/>
        <a:p>
          <a:endParaRPr lang="en-US"/>
        </a:p>
      </dgm:t>
    </dgm:pt>
    <dgm:pt modelId="{64FD8AF6-596F-425D-A9B4-03CAFBAAC696}" type="sibTrans" cxnId="{5F8C3D60-6D40-4DF7-BD8F-0E98A4CD86DC}">
      <dgm:prSet/>
      <dgm:spPr/>
      <dgm:t>
        <a:bodyPr/>
        <a:lstStyle/>
        <a:p>
          <a:endParaRPr lang="en-US"/>
        </a:p>
      </dgm:t>
    </dgm:pt>
    <dgm:pt modelId="{7BBB4941-EDFA-48B3-A4F3-446739699916}">
      <dgm:prSet phldrT="[Text]" custT="1"/>
      <dgm:spPr/>
      <dgm:t>
        <a:bodyPr/>
        <a:lstStyle/>
        <a:p>
          <a:r>
            <a:rPr lang="en-US" sz="2000" b="0" i="0" u="none" dirty="0">
              <a:solidFill>
                <a:schemeClr val="tx1"/>
              </a:solidFill>
              <a:latin typeface="Times New Roman" pitchFamily="18" charset="0"/>
              <a:cs typeface="Times New Roman" pitchFamily="18" charset="0"/>
            </a:rPr>
            <a:t>Employee retention is possible with a good work environment (</a:t>
          </a:r>
          <a:r>
            <a:rPr lang="en-US" sz="2000" dirty="0">
              <a:solidFill>
                <a:schemeClr val="tx1"/>
              </a:solidFill>
            </a:rPr>
            <a:t>Cotton, M., 2017</a:t>
          </a:r>
          <a:r>
            <a:rPr lang="en-US" sz="2000" b="0" i="0" u="none" dirty="0">
              <a:solidFill>
                <a:schemeClr val="tx1"/>
              </a:solidFill>
              <a:latin typeface="Times New Roman" pitchFamily="18" charset="0"/>
              <a:cs typeface="Times New Roman" pitchFamily="18" charset="0"/>
            </a:rPr>
            <a:t>).</a:t>
          </a:r>
          <a:endParaRPr lang="en-US" sz="2000" dirty="0">
            <a:solidFill>
              <a:schemeClr val="tx1"/>
            </a:solidFill>
            <a:latin typeface="Times New Roman" pitchFamily="18" charset="0"/>
            <a:cs typeface="Times New Roman" pitchFamily="18" charset="0"/>
          </a:endParaRPr>
        </a:p>
      </dgm:t>
    </dgm:pt>
    <dgm:pt modelId="{4D382975-64DC-4527-AD6A-D17E458A7A2B}" type="parTrans" cxnId="{6ED3BEED-84DD-4927-8684-D78DEF6ADE73}">
      <dgm:prSet/>
      <dgm:spPr/>
    </dgm:pt>
    <dgm:pt modelId="{D564CA4C-7021-41B5-8228-B601B79D84D3}" type="sibTrans" cxnId="{6ED3BEED-84DD-4927-8684-D78DEF6ADE73}">
      <dgm:prSet/>
      <dgm:spPr/>
    </dgm:pt>
    <dgm:pt modelId="{99DCDCF3-EE87-435D-82C0-33D3A1227B4B}" type="pres">
      <dgm:prSet presAssocID="{69A1CBDE-37FF-47F3-B9B0-C503BEEB5A4A}" presName="Name0" presStyleCnt="0">
        <dgm:presLayoutVars>
          <dgm:dir/>
          <dgm:animLvl val="lvl"/>
          <dgm:resizeHandles/>
        </dgm:presLayoutVars>
      </dgm:prSet>
      <dgm:spPr/>
    </dgm:pt>
    <dgm:pt modelId="{3BFDF92F-3210-4913-B82F-6B503140243D}" type="pres">
      <dgm:prSet presAssocID="{FBE07677-B216-4859-A3A8-4AB4E469F184}" presName="linNode" presStyleCnt="0"/>
      <dgm:spPr/>
    </dgm:pt>
    <dgm:pt modelId="{279A1829-FC28-447B-A6FD-9DC0B3E1FB84}" type="pres">
      <dgm:prSet presAssocID="{FBE07677-B216-4859-A3A8-4AB4E469F184}" presName="parentShp" presStyleLbl="node1" presStyleIdx="0" presStyleCnt="2">
        <dgm:presLayoutVars>
          <dgm:bulletEnabled val="1"/>
        </dgm:presLayoutVars>
      </dgm:prSet>
      <dgm:spPr/>
    </dgm:pt>
    <dgm:pt modelId="{1548C497-1E20-4EB7-BA3D-F62A123CC794}" type="pres">
      <dgm:prSet presAssocID="{FBE07677-B216-4859-A3A8-4AB4E469F184}" presName="childShp" presStyleLbl="bgAccFollowNode1" presStyleIdx="0" presStyleCnt="2">
        <dgm:presLayoutVars>
          <dgm:bulletEnabled val="1"/>
        </dgm:presLayoutVars>
      </dgm:prSet>
      <dgm:spPr/>
    </dgm:pt>
    <dgm:pt modelId="{8D7A0AAC-C784-4899-8A9C-B97E45C29E3A}" type="pres">
      <dgm:prSet presAssocID="{B889944E-2DF6-4520-BB5E-7B13AF1B947A}" presName="spacing" presStyleCnt="0"/>
      <dgm:spPr/>
    </dgm:pt>
    <dgm:pt modelId="{92650123-86ED-4C86-B303-FCC5C3BD6406}" type="pres">
      <dgm:prSet presAssocID="{EACF54E3-DFE6-4BE7-AD40-A5D2254936EE}" presName="linNode" presStyleCnt="0"/>
      <dgm:spPr/>
    </dgm:pt>
    <dgm:pt modelId="{9C6DD989-CE57-4A79-A919-06DDEC7E0DAA}" type="pres">
      <dgm:prSet presAssocID="{EACF54E3-DFE6-4BE7-AD40-A5D2254936EE}" presName="parentShp" presStyleLbl="node1" presStyleIdx="1" presStyleCnt="2" custScaleX="104122">
        <dgm:presLayoutVars>
          <dgm:bulletEnabled val="1"/>
        </dgm:presLayoutVars>
      </dgm:prSet>
      <dgm:spPr/>
    </dgm:pt>
    <dgm:pt modelId="{E4F2E2BC-A65A-4938-A0A6-D6B0D3AEFF44}" type="pres">
      <dgm:prSet presAssocID="{EACF54E3-DFE6-4BE7-AD40-A5D2254936EE}" presName="childShp" presStyleLbl="bgAccFollowNode1" presStyleIdx="1" presStyleCnt="2" custScaleY="136445">
        <dgm:presLayoutVars>
          <dgm:bulletEnabled val="1"/>
        </dgm:presLayoutVars>
      </dgm:prSet>
      <dgm:spPr/>
    </dgm:pt>
  </dgm:ptLst>
  <dgm:cxnLst>
    <dgm:cxn modelId="{E018130C-5796-4DFB-A44C-8A422A2560CE}" type="presOf" srcId="{FBE07677-B216-4859-A3A8-4AB4E469F184}" destId="{279A1829-FC28-447B-A6FD-9DC0B3E1FB84}" srcOrd="0" destOrd="0" presId="urn:microsoft.com/office/officeart/2005/8/layout/vList6"/>
    <dgm:cxn modelId="{2CC11D16-E3D5-4589-9B05-4D999088CD3F}" type="presOf" srcId="{7BBB4941-EDFA-48B3-A4F3-446739699916}" destId="{1548C497-1E20-4EB7-BA3D-F62A123CC794}" srcOrd="0" destOrd="1" presId="urn:microsoft.com/office/officeart/2005/8/layout/vList6"/>
    <dgm:cxn modelId="{892F8B20-FCA7-487D-84EC-96AB6C9A3338}" type="presOf" srcId="{89861C3C-4C5C-41EA-854C-2C59141DAF6C}" destId="{E4F2E2BC-A65A-4938-A0A6-D6B0D3AEFF44}" srcOrd="0" destOrd="1" presId="urn:microsoft.com/office/officeart/2005/8/layout/vList6"/>
    <dgm:cxn modelId="{857F112F-4C1F-42E0-A6C1-1B20BFCBB126}" srcId="{69A1CBDE-37FF-47F3-B9B0-C503BEEB5A4A}" destId="{EACF54E3-DFE6-4BE7-AD40-A5D2254936EE}" srcOrd="1" destOrd="0" parTransId="{094BA466-05FF-4BFE-AFB9-546605DCB0B6}" sibTransId="{AB3B42A3-8C5D-424C-8D12-D120B9C873FB}"/>
    <dgm:cxn modelId="{BEF99C3C-CBE4-44DF-943F-3D3D48A367DA}" srcId="{FBE07677-B216-4859-A3A8-4AB4E469F184}" destId="{F6B64BBB-01D3-48A6-B633-FE87669D10D7}" srcOrd="0" destOrd="0" parTransId="{6A85ADDD-2EA2-4F41-9C83-AB140DAFEBEC}" sibTransId="{790C4693-E929-4DE1-9214-2A6945855423}"/>
    <dgm:cxn modelId="{5F8C3D60-6D40-4DF7-BD8F-0E98A4CD86DC}" srcId="{EACF54E3-DFE6-4BE7-AD40-A5D2254936EE}" destId="{89861C3C-4C5C-41EA-854C-2C59141DAF6C}" srcOrd="1" destOrd="0" parTransId="{FFDC511F-F272-4690-80FE-65D8CB5EB722}" sibTransId="{64FD8AF6-596F-425D-A9B4-03CAFBAAC696}"/>
    <dgm:cxn modelId="{8A90E089-4254-4812-8237-3825F6ECFB3B}" srcId="{EACF54E3-DFE6-4BE7-AD40-A5D2254936EE}" destId="{E93A7132-68CB-41C2-9E1F-22F7FCF4132B}" srcOrd="0" destOrd="0" parTransId="{23662E0A-9107-4EE2-8049-CC7B02E404C8}" sibTransId="{47944ED5-585A-481F-AFA1-B46159633951}"/>
    <dgm:cxn modelId="{D964C398-08D5-42B3-95C4-47CA7CE1CF4B}" type="presOf" srcId="{E93A7132-68CB-41C2-9E1F-22F7FCF4132B}" destId="{E4F2E2BC-A65A-4938-A0A6-D6B0D3AEFF44}" srcOrd="0" destOrd="0" presId="urn:microsoft.com/office/officeart/2005/8/layout/vList6"/>
    <dgm:cxn modelId="{1EB9D8BC-A410-4CC9-A5F4-E0D1B21EF90B}" type="presOf" srcId="{69A1CBDE-37FF-47F3-B9B0-C503BEEB5A4A}" destId="{99DCDCF3-EE87-435D-82C0-33D3A1227B4B}" srcOrd="0" destOrd="0" presId="urn:microsoft.com/office/officeart/2005/8/layout/vList6"/>
    <dgm:cxn modelId="{DF7291D0-E4CA-4C1B-B913-5B4EF8A42D1B}" srcId="{69A1CBDE-37FF-47F3-B9B0-C503BEEB5A4A}" destId="{FBE07677-B216-4859-A3A8-4AB4E469F184}" srcOrd="0" destOrd="0" parTransId="{7D838EB9-D8E7-4855-96BF-8B6AAA05885F}" sibTransId="{B889944E-2DF6-4520-BB5E-7B13AF1B947A}"/>
    <dgm:cxn modelId="{E4A159E8-12D5-4955-841A-00917B11503F}" type="presOf" srcId="{EACF54E3-DFE6-4BE7-AD40-A5D2254936EE}" destId="{9C6DD989-CE57-4A79-A919-06DDEC7E0DAA}" srcOrd="0" destOrd="0" presId="urn:microsoft.com/office/officeart/2005/8/layout/vList6"/>
    <dgm:cxn modelId="{6ED3BEED-84DD-4927-8684-D78DEF6ADE73}" srcId="{FBE07677-B216-4859-A3A8-4AB4E469F184}" destId="{7BBB4941-EDFA-48B3-A4F3-446739699916}" srcOrd="1" destOrd="0" parTransId="{4D382975-64DC-4527-AD6A-D17E458A7A2B}" sibTransId="{D564CA4C-7021-41B5-8228-B601B79D84D3}"/>
    <dgm:cxn modelId="{460D8CF6-6BAA-471E-A8AE-B21A27E8BDAD}" type="presOf" srcId="{F6B64BBB-01D3-48A6-B633-FE87669D10D7}" destId="{1548C497-1E20-4EB7-BA3D-F62A123CC794}" srcOrd="0" destOrd="0" presId="urn:microsoft.com/office/officeart/2005/8/layout/vList6"/>
    <dgm:cxn modelId="{004E81BD-DEBB-4DE2-A781-DB6D16613DCC}" type="presParOf" srcId="{99DCDCF3-EE87-435D-82C0-33D3A1227B4B}" destId="{3BFDF92F-3210-4913-B82F-6B503140243D}" srcOrd="0" destOrd="0" presId="urn:microsoft.com/office/officeart/2005/8/layout/vList6"/>
    <dgm:cxn modelId="{CD1D8486-4391-4D4B-9DC2-4F1D96B87C4D}" type="presParOf" srcId="{3BFDF92F-3210-4913-B82F-6B503140243D}" destId="{279A1829-FC28-447B-A6FD-9DC0B3E1FB84}" srcOrd="0" destOrd="0" presId="urn:microsoft.com/office/officeart/2005/8/layout/vList6"/>
    <dgm:cxn modelId="{66340E51-7A04-40A0-B870-18CBD16EB914}" type="presParOf" srcId="{3BFDF92F-3210-4913-B82F-6B503140243D}" destId="{1548C497-1E20-4EB7-BA3D-F62A123CC794}" srcOrd="1" destOrd="0" presId="urn:microsoft.com/office/officeart/2005/8/layout/vList6"/>
    <dgm:cxn modelId="{CFCA6848-3CF7-4B04-8E3C-D5EB5DA8A787}" type="presParOf" srcId="{99DCDCF3-EE87-435D-82C0-33D3A1227B4B}" destId="{8D7A0AAC-C784-4899-8A9C-B97E45C29E3A}" srcOrd="1" destOrd="0" presId="urn:microsoft.com/office/officeart/2005/8/layout/vList6"/>
    <dgm:cxn modelId="{3C0F5991-2468-403E-BCA9-7D635752F03C}" type="presParOf" srcId="{99DCDCF3-EE87-435D-82C0-33D3A1227B4B}" destId="{92650123-86ED-4C86-B303-FCC5C3BD6406}" srcOrd="2" destOrd="0" presId="urn:microsoft.com/office/officeart/2005/8/layout/vList6"/>
    <dgm:cxn modelId="{342C8DFF-EFF6-429D-B5CC-DA0DECFBB46D}" type="presParOf" srcId="{92650123-86ED-4C86-B303-FCC5C3BD6406}" destId="{9C6DD989-CE57-4A79-A919-06DDEC7E0DAA}" srcOrd="0" destOrd="0" presId="urn:microsoft.com/office/officeart/2005/8/layout/vList6"/>
    <dgm:cxn modelId="{43B3E914-399A-4A42-8989-4AC4D792D04B}" type="presParOf" srcId="{92650123-86ED-4C86-B303-FCC5C3BD6406}" destId="{E4F2E2BC-A65A-4938-A0A6-D6B0D3AEFF44}"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BD0CDB-693A-44B3-AC07-A5E3577ACB33}" type="doc">
      <dgm:prSet loTypeId="urn:microsoft.com/office/officeart/2005/8/layout/list1" loCatId="list" qsTypeId="urn:microsoft.com/office/officeart/2005/8/quickstyle/simple5" qsCatId="simple" csTypeId="urn:microsoft.com/office/officeart/2005/8/colors/accent4_2" csCatId="accent4" phldr="1"/>
      <dgm:spPr/>
      <dgm:t>
        <a:bodyPr/>
        <a:lstStyle/>
        <a:p>
          <a:endParaRPr lang="en-US"/>
        </a:p>
      </dgm:t>
    </dgm:pt>
    <dgm:pt modelId="{E93EDFF1-8A52-4823-B4B7-E359A0A62EF6}">
      <dgm:prSet phldrT="[Text]" custT="1"/>
      <dgm:spPr/>
      <dgm:t>
        <a:bodyPr/>
        <a:lstStyle/>
        <a:p>
          <a:pPr algn="just" rtl="0">
            <a:lnSpc>
              <a:spcPct val="150000"/>
            </a:lnSpc>
          </a:pPr>
          <a:r>
            <a:rPr lang="en-US" sz="2000" b="1" i="0" u="none" dirty="0">
              <a:solidFill>
                <a:schemeClr val="tx1"/>
              </a:solidFill>
              <a:latin typeface="Times New Roman" pitchFamily="18" charset="0"/>
              <a:cs typeface="Times New Roman" pitchFamily="18" charset="0"/>
            </a:rPr>
            <a:t>Sustainability policies is a collection of policies that helps a company to remain sustained in a crucial situation. </a:t>
          </a:r>
          <a:endParaRPr lang="en-US" sz="2000" b="1" dirty="0">
            <a:solidFill>
              <a:schemeClr val="tx1"/>
            </a:solidFill>
            <a:latin typeface="Times New Roman" pitchFamily="18" charset="0"/>
            <a:cs typeface="Times New Roman" pitchFamily="18" charset="0"/>
          </a:endParaRPr>
        </a:p>
      </dgm:t>
    </dgm:pt>
    <dgm:pt modelId="{8D5DA3BB-D666-4111-A4AA-1F37FB468B07}" type="parTrans" cxnId="{BF755A57-3993-4D65-BEE3-C9E2A4486671}">
      <dgm:prSet/>
      <dgm:spPr/>
      <dgm:t>
        <a:bodyPr/>
        <a:lstStyle/>
        <a:p>
          <a:endParaRPr lang="en-US"/>
        </a:p>
      </dgm:t>
    </dgm:pt>
    <dgm:pt modelId="{EEA9859E-1081-4DA1-9B99-62CB916420A3}" type="sibTrans" cxnId="{BF755A57-3993-4D65-BEE3-C9E2A4486671}">
      <dgm:prSet/>
      <dgm:spPr/>
      <dgm:t>
        <a:bodyPr/>
        <a:lstStyle/>
        <a:p>
          <a:endParaRPr lang="en-US"/>
        </a:p>
      </dgm:t>
    </dgm:pt>
    <dgm:pt modelId="{4EB605D7-1F0C-4FD7-BDD0-282C876B5213}">
      <dgm:prSet phldrT="[Text]" custT="1"/>
      <dgm:spPr/>
      <dgm:t>
        <a:bodyPr/>
        <a:lstStyle/>
        <a:p>
          <a:pPr algn="just" rtl="0">
            <a:lnSpc>
              <a:spcPct val="150000"/>
            </a:lnSpc>
          </a:pPr>
          <a:r>
            <a:rPr lang="en-US" sz="2000" b="1" i="0" u="none" dirty="0">
              <a:solidFill>
                <a:schemeClr val="tx1"/>
              </a:solidFill>
              <a:latin typeface="Times New Roman" pitchFamily="18" charset="0"/>
              <a:cs typeface="Times New Roman" pitchFamily="18" charset="0"/>
            </a:rPr>
            <a:t>There are three development areas in the sustainability policy, these are economic, social and environmental development. </a:t>
          </a:r>
          <a:endParaRPr lang="en-US" sz="2000" b="1" dirty="0">
            <a:solidFill>
              <a:schemeClr val="tx1"/>
            </a:solidFill>
            <a:latin typeface="Times New Roman" pitchFamily="18" charset="0"/>
            <a:cs typeface="Times New Roman" pitchFamily="18" charset="0"/>
          </a:endParaRPr>
        </a:p>
        <a:p>
          <a:pPr algn="just" rtl="0">
            <a:lnSpc>
              <a:spcPct val="150000"/>
            </a:lnSpc>
          </a:pPr>
          <a:endParaRPr lang="en-US" sz="2000" b="1" dirty="0">
            <a:solidFill>
              <a:schemeClr val="tx1"/>
            </a:solidFill>
            <a:latin typeface="Times New Roman" pitchFamily="18" charset="0"/>
            <a:cs typeface="Times New Roman" pitchFamily="18" charset="0"/>
          </a:endParaRPr>
        </a:p>
      </dgm:t>
    </dgm:pt>
    <dgm:pt modelId="{375BB799-C2EA-4EB0-8B70-615EA7529E10}" type="parTrans" cxnId="{CC2256CE-6350-4A79-903E-C51E2C656D4A}">
      <dgm:prSet/>
      <dgm:spPr/>
      <dgm:t>
        <a:bodyPr/>
        <a:lstStyle/>
        <a:p>
          <a:endParaRPr lang="en-US"/>
        </a:p>
      </dgm:t>
    </dgm:pt>
    <dgm:pt modelId="{E5F42FEB-457B-463C-91F7-06FBC2CB8557}" type="sibTrans" cxnId="{CC2256CE-6350-4A79-903E-C51E2C656D4A}">
      <dgm:prSet/>
      <dgm:spPr/>
      <dgm:t>
        <a:bodyPr/>
        <a:lstStyle/>
        <a:p>
          <a:endParaRPr lang="en-US"/>
        </a:p>
      </dgm:t>
    </dgm:pt>
    <dgm:pt modelId="{BAD5FE50-58F2-4945-99C1-48AEE1BDE8EE}" type="pres">
      <dgm:prSet presAssocID="{E9BD0CDB-693A-44B3-AC07-A5E3577ACB33}" presName="linear" presStyleCnt="0">
        <dgm:presLayoutVars>
          <dgm:dir/>
          <dgm:animLvl val="lvl"/>
          <dgm:resizeHandles val="exact"/>
        </dgm:presLayoutVars>
      </dgm:prSet>
      <dgm:spPr/>
    </dgm:pt>
    <dgm:pt modelId="{3D095A00-3DA7-474D-BDE4-53B52E587D58}" type="pres">
      <dgm:prSet presAssocID="{E93EDFF1-8A52-4823-B4B7-E359A0A62EF6}" presName="parentLin" presStyleCnt="0"/>
      <dgm:spPr/>
    </dgm:pt>
    <dgm:pt modelId="{8A2908B2-80FC-4341-A525-7798338BB3F4}" type="pres">
      <dgm:prSet presAssocID="{E93EDFF1-8A52-4823-B4B7-E359A0A62EF6}" presName="parentLeftMargin" presStyleLbl="node1" presStyleIdx="0" presStyleCnt="2"/>
      <dgm:spPr/>
    </dgm:pt>
    <dgm:pt modelId="{66E1941F-4128-4E43-82AD-5C2DC1BDB867}" type="pres">
      <dgm:prSet presAssocID="{E93EDFF1-8A52-4823-B4B7-E359A0A62EF6}" presName="parentText" presStyleLbl="node1" presStyleIdx="0" presStyleCnt="2" custScaleX="108772" custScaleY="165256">
        <dgm:presLayoutVars>
          <dgm:chMax val="0"/>
          <dgm:bulletEnabled val="1"/>
        </dgm:presLayoutVars>
      </dgm:prSet>
      <dgm:spPr/>
    </dgm:pt>
    <dgm:pt modelId="{80E25A2D-B515-41D8-97F5-DF87A076608E}" type="pres">
      <dgm:prSet presAssocID="{E93EDFF1-8A52-4823-B4B7-E359A0A62EF6}" presName="negativeSpace" presStyleCnt="0"/>
      <dgm:spPr/>
    </dgm:pt>
    <dgm:pt modelId="{62E28806-7413-4313-988A-481521C97380}" type="pres">
      <dgm:prSet presAssocID="{E93EDFF1-8A52-4823-B4B7-E359A0A62EF6}" presName="childText" presStyleLbl="conFgAcc1" presStyleIdx="0" presStyleCnt="2">
        <dgm:presLayoutVars>
          <dgm:bulletEnabled val="1"/>
        </dgm:presLayoutVars>
      </dgm:prSet>
      <dgm:spPr/>
    </dgm:pt>
    <dgm:pt modelId="{78180701-1BD1-4371-BA1B-A5EDE3165A07}" type="pres">
      <dgm:prSet presAssocID="{EEA9859E-1081-4DA1-9B99-62CB916420A3}" presName="spaceBetweenRectangles" presStyleCnt="0"/>
      <dgm:spPr/>
    </dgm:pt>
    <dgm:pt modelId="{B45F4E7D-70F8-42C2-9C90-4FC08A1695FE}" type="pres">
      <dgm:prSet presAssocID="{4EB605D7-1F0C-4FD7-BDD0-282C876B5213}" presName="parentLin" presStyleCnt="0"/>
      <dgm:spPr/>
    </dgm:pt>
    <dgm:pt modelId="{AB087DB2-1B74-40BC-B421-5C4A1195B4CA}" type="pres">
      <dgm:prSet presAssocID="{4EB605D7-1F0C-4FD7-BDD0-282C876B5213}" presName="parentLeftMargin" presStyleLbl="node1" presStyleIdx="0" presStyleCnt="2"/>
      <dgm:spPr/>
    </dgm:pt>
    <dgm:pt modelId="{D150AAFB-CAD1-45BE-B847-9E55F05C78D3}" type="pres">
      <dgm:prSet presAssocID="{4EB605D7-1F0C-4FD7-BDD0-282C876B5213}" presName="parentText" presStyleLbl="node1" presStyleIdx="1" presStyleCnt="2" custScaleX="107519" custScaleY="162275">
        <dgm:presLayoutVars>
          <dgm:chMax val="0"/>
          <dgm:bulletEnabled val="1"/>
        </dgm:presLayoutVars>
      </dgm:prSet>
      <dgm:spPr/>
    </dgm:pt>
    <dgm:pt modelId="{B33FC1DC-5146-48DF-9394-0F88E6341F62}" type="pres">
      <dgm:prSet presAssocID="{4EB605D7-1F0C-4FD7-BDD0-282C876B5213}" presName="negativeSpace" presStyleCnt="0"/>
      <dgm:spPr/>
    </dgm:pt>
    <dgm:pt modelId="{C9CAF903-2E68-41FF-AF87-6B1527DF0C27}" type="pres">
      <dgm:prSet presAssocID="{4EB605D7-1F0C-4FD7-BDD0-282C876B5213}" presName="childText" presStyleLbl="conFgAcc1" presStyleIdx="1" presStyleCnt="2">
        <dgm:presLayoutVars>
          <dgm:bulletEnabled val="1"/>
        </dgm:presLayoutVars>
      </dgm:prSet>
      <dgm:spPr/>
    </dgm:pt>
  </dgm:ptLst>
  <dgm:cxnLst>
    <dgm:cxn modelId="{A3247C37-1E1F-4779-B05C-B90DC3FA5B2F}" type="presOf" srcId="{E93EDFF1-8A52-4823-B4B7-E359A0A62EF6}" destId="{66E1941F-4128-4E43-82AD-5C2DC1BDB867}" srcOrd="1" destOrd="0" presId="urn:microsoft.com/office/officeart/2005/8/layout/list1"/>
    <dgm:cxn modelId="{67087D64-574B-4C60-80F6-90B4A0BA0A28}" type="presOf" srcId="{E93EDFF1-8A52-4823-B4B7-E359A0A62EF6}" destId="{8A2908B2-80FC-4341-A525-7798338BB3F4}" srcOrd="0" destOrd="0" presId="urn:microsoft.com/office/officeart/2005/8/layout/list1"/>
    <dgm:cxn modelId="{BF755A57-3993-4D65-BEE3-C9E2A4486671}" srcId="{E9BD0CDB-693A-44B3-AC07-A5E3577ACB33}" destId="{E93EDFF1-8A52-4823-B4B7-E359A0A62EF6}" srcOrd="0" destOrd="0" parTransId="{8D5DA3BB-D666-4111-A4AA-1F37FB468B07}" sibTransId="{EEA9859E-1081-4DA1-9B99-62CB916420A3}"/>
    <dgm:cxn modelId="{BA4FD679-D9C4-43C9-B34F-66D3870448CC}" type="presOf" srcId="{4EB605D7-1F0C-4FD7-BDD0-282C876B5213}" destId="{AB087DB2-1B74-40BC-B421-5C4A1195B4CA}" srcOrd="0" destOrd="0" presId="urn:microsoft.com/office/officeart/2005/8/layout/list1"/>
    <dgm:cxn modelId="{87279EBA-2D9D-4B6D-B6E1-86D2D7C8291C}" type="presOf" srcId="{E9BD0CDB-693A-44B3-AC07-A5E3577ACB33}" destId="{BAD5FE50-58F2-4945-99C1-48AEE1BDE8EE}" srcOrd="0" destOrd="0" presId="urn:microsoft.com/office/officeart/2005/8/layout/list1"/>
    <dgm:cxn modelId="{CC2256CE-6350-4A79-903E-C51E2C656D4A}" srcId="{E9BD0CDB-693A-44B3-AC07-A5E3577ACB33}" destId="{4EB605D7-1F0C-4FD7-BDD0-282C876B5213}" srcOrd="1" destOrd="0" parTransId="{375BB799-C2EA-4EB0-8B70-615EA7529E10}" sibTransId="{E5F42FEB-457B-463C-91F7-06FBC2CB8557}"/>
    <dgm:cxn modelId="{63FD01F4-1146-4B7B-AC0F-48AAF3BEDDA5}" type="presOf" srcId="{4EB605D7-1F0C-4FD7-BDD0-282C876B5213}" destId="{D150AAFB-CAD1-45BE-B847-9E55F05C78D3}" srcOrd="1" destOrd="0" presId="urn:microsoft.com/office/officeart/2005/8/layout/list1"/>
    <dgm:cxn modelId="{CC39A892-90BE-4D85-90D6-28590F617912}" type="presParOf" srcId="{BAD5FE50-58F2-4945-99C1-48AEE1BDE8EE}" destId="{3D095A00-3DA7-474D-BDE4-53B52E587D58}" srcOrd="0" destOrd="0" presId="urn:microsoft.com/office/officeart/2005/8/layout/list1"/>
    <dgm:cxn modelId="{DBA32C45-12B7-43C6-AB77-FE5EFE1C9EE8}" type="presParOf" srcId="{3D095A00-3DA7-474D-BDE4-53B52E587D58}" destId="{8A2908B2-80FC-4341-A525-7798338BB3F4}" srcOrd="0" destOrd="0" presId="urn:microsoft.com/office/officeart/2005/8/layout/list1"/>
    <dgm:cxn modelId="{944334F4-4868-49BE-ABE3-F1C8B45C3BBE}" type="presParOf" srcId="{3D095A00-3DA7-474D-BDE4-53B52E587D58}" destId="{66E1941F-4128-4E43-82AD-5C2DC1BDB867}" srcOrd="1" destOrd="0" presId="urn:microsoft.com/office/officeart/2005/8/layout/list1"/>
    <dgm:cxn modelId="{5DBE03AE-D995-42BC-96FF-9964444C5F67}" type="presParOf" srcId="{BAD5FE50-58F2-4945-99C1-48AEE1BDE8EE}" destId="{80E25A2D-B515-41D8-97F5-DF87A076608E}" srcOrd="1" destOrd="0" presId="urn:microsoft.com/office/officeart/2005/8/layout/list1"/>
    <dgm:cxn modelId="{507F3BB2-92BC-471D-B81A-95073F1BC158}" type="presParOf" srcId="{BAD5FE50-58F2-4945-99C1-48AEE1BDE8EE}" destId="{62E28806-7413-4313-988A-481521C97380}" srcOrd="2" destOrd="0" presId="urn:microsoft.com/office/officeart/2005/8/layout/list1"/>
    <dgm:cxn modelId="{A1F1BFFC-6763-4581-AD5B-F0C23B6DF408}" type="presParOf" srcId="{BAD5FE50-58F2-4945-99C1-48AEE1BDE8EE}" destId="{78180701-1BD1-4371-BA1B-A5EDE3165A07}" srcOrd="3" destOrd="0" presId="urn:microsoft.com/office/officeart/2005/8/layout/list1"/>
    <dgm:cxn modelId="{574FDA20-731A-4AC3-A31F-5B83DB577FBA}" type="presParOf" srcId="{BAD5FE50-58F2-4945-99C1-48AEE1BDE8EE}" destId="{B45F4E7D-70F8-42C2-9C90-4FC08A1695FE}" srcOrd="4" destOrd="0" presId="urn:microsoft.com/office/officeart/2005/8/layout/list1"/>
    <dgm:cxn modelId="{D8DD395A-41BB-44D6-A4ED-07566FB0D428}" type="presParOf" srcId="{B45F4E7D-70F8-42C2-9C90-4FC08A1695FE}" destId="{AB087DB2-1B74-40BC-B421-5C4A1195B4CA}" srcOrd="0" destOrd="0" presId="urn:microsoft.com/office/officeart/2005/8/layout/list1"/>
    <dgm:cxn modelId="{151D2B73-4F51-4FBA-A46E-C83DE23A0D11}" type="presParOf" srcId="{B45F4E7D-70F8-42C2-9C90-4FC08A1695FE}" destId="{D150AAFB-CAD1-45BE-B847-9E55F05C78D3}" srcOrd="1" destOrd="0" presId="urn:microsoft.com/office/officeart/2005/8/layout/list1"/>
    <dgm:cxn modelId="{CE200938-0808-45E9-A729-89BD2C21AC1F}" type="presParOf" srcId="{BAD5FE50-58F2-4945-99C1-48AEE1BDE8EE}" destId="{B33FC1DC-5146-48DF-9394-0F88E6341F62}" srcOrd="5" destOrd="0" presId="urn:microsoft.com/office/officeart/2005/8/layout/list1"/>
    <dgm:cxn modelId="{61A38443-F544-455A-88F8-A14448BD121D}" type="presParOf" srcId="{BAD5FE50-58F2-4945-99C1-48AEE1BDE8EE}" destId="{C9CAF903-2E68-41FF-AF87-6B1527DF0C27}"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A1CBDE-37FF-47F3-B9B0-C503BEEB5A4A}" type="doc">
      <dgm:prSet loTypeId="urn:microsoft.com/office/officeart/2005/8/layout/vList6" loCatId="list" qsTypeId="urn:microsoft.com/office/officeart/2005/8/quickstyle/simple5" qsCatId="simple" csTypeId="urn:microsoft.com/office/officeart/2005/8/colors/accent6_3" csCatId="accent6" phldr="1"/>
      <dgm:spPr/>
      <dgm:t>
        <a:bodyPr/>
        <a:lstStyle/>
        <a:p>
          <a:endParaRPr lang="en-US"/>
        </a:p>
      </dgm:t>
    </dgm:pt>
    <dgm:pt modelId="{FBE07677-B216-4859-A3A8-4AB4E469F184}">
      <dgm:prSet phldrT="[Text]" custT="1"/>
      <dgm:spPr/>
      <dgm:t>
        <a:bodyPr/>
        <a:lstStyle/>
        <a:p>
          <a:r>
            <a:rPr lang="en-US" sz="3900" b="1" dirty="0">
              <a:solidFill>
                <a:schemeClr val="tx1"/>
              </a:solidFill>
              <a:latin typeface="Times New Roman" pitchFamily="18" charset="0"/>
              <a:cs typeface="Times New Roman" pitchFamily="18" charset="0"/>
            </a:rPr>
            <a:t>BENEFITS</a:t>
          </a:r>
        </a:p>
      </dgm:t>
    </dgm:pt>
    <dgm:pt modelId="{7D838EB9-D8E7-4855-96BF-8B6AAA05885F}" type="parTrans" cxnId="{DF7291D0-E4CA-4C1B-B913-5B4EF8A42D1B}">
      <dgm:prSet/>
      <dgm:spPr/>
      <dgm:t>
        <a:bodyPr/>
        <a:lstStyle/>
        <a:p>
          <a:endParaRPr lang="en-US"/>
        </a:p>
      </dgm:t>
    </dgm:pt>
    <dgm:pt modelId="{B889944E-2DF6-4520-BB5E-7B13AF1B947A}" type="sibTrans" cxnId="{DF7291D0-E4CA-4C1B-B913-5B4EF8A42D1B}">
      <dgm:prSet/>
      <dgm:spPr/>
      <dgm:t>
        <a:bodyPr/>
        <a:lstStyle/>
        <a:p>
          <a:endParaRPr lang="en-US"/>
        </a:p>
      </dgm:t>
    </dgm:pt>
    <dgm:pt modelId="{F6B64BBB-01D3-48A6-B633-FE87669D10D7}">
      <dgm:prSet phldrT="[Text]" custT="1"/>
      <dgm:spPr/>
      <dgm:t>
        <a:bodyPr/>
        <a:lstStyle/>
        <a:p>
          <a:r>
            <a:rPr lang="en-US" sz="2000" b="0" i="0" u="none" dirty="0">
              <a:solidFill>
                <a:schemeClr val="tx1"/>
              </a:solidFill>
              <a:latin typeface="Times New Roman" pitchFamily="18" charset="0"/>
              <a:cs typeface="Times New Roman" pitchFamily="18" charset="0"/>
            </a:rPr>
            <a:t>Competitive advantages against other similar companies (</a:t>
          </a:r>
          <a:r>
            <a:rPr lang="en-US" sz="2000" dirty="0" err="1">
              <a:solidFill>
                <a:schemeClr val="tx1"/>
              </a:solidFill>
            </a:rPr>
            <a:t>Fernandes</a:t>
          </a:r>
          <a:r>
            <a:rPr lang="en-US" sz="2000" dirty="0">
              <a:solidFill>
                <a:schemeClr val="tx1"/>
              </a:solidFill>
            </a:rPr>
            <a:t> and Pinto, 2019</a:t>
          </a:r>
          <a:r>
            <a:rPr lang="en-US" sz="2000" b="0" i="0" u="none" dirty="0">
              <a:solidFill>
                <a:schemeClr val="tx1"/>
              </a:solidFill>
              <a:latin typeface="Times New Roman" pitchFamily="18" charset="0"/>
              <a:cs typeface="Times New Roman" pitchFamily="18" charset="0"/>
            </a:rPr>
            <a:t>)</a:t>
          </a:r>
          <a:endParaRPr lang="en-US" sz="2000" dirty="0">
            <a:solidFill>
              <a:schemeClr val="tx1"/>
            </a:solidFill>
            <a:latin typeface="Times New Roman" pitchFamily="18" charset="0"/>
            <a:cs typeface="Times New Roman" pitchFamily="18" charset="0"/>
          </a:endParaRPr>
        </a:p>
      </dgm:t>
    </dgm:pt>
    <dgm:pt modelId="{6A85ADDD-2EA2-4F41-9C83-AB140DAFEBEC}" type="parTrans" cxnId="{BEF99C3C-CBE4-44DF-943F-3D3D48A367DA}">
      <dgm:prSet/>
      <dgm:spPr/>
      <dgm:t>
        <a:bodyPr/>
        <a:lstStyle/>
        <a:p>
          <a:endParaRPr lang="en-US"/>
        </a:p>
      </dgm:t>
    </dgm:pt>
    <dgm:pt modelId="{790C4693-E929-4DE1-9214-2A6945855423}" type="sibTrans" cxnId="{BEF99C3C-CBE4-44DF-943F-3D3D48A367DA}">
      <dgm:prSet/>
      <dgm:spPr/>
      <dgm:t>
        <a:bodyPr/>
        <a:lstStyle/>
        <a:p>
          <a:endParaRPr lang="en-US"/>
        </a:p>
      </dgm:t>
    </dgm:pt>
    <dgm:pt modelId="{6AC97FF6-7236-41D4-A9DB-AF12EAC52D9D}">
      <dgm:prSet phldrT="[Text]" custT="1"/>
      <dgm:spPr/>
      <dgm:t>
        <a:bodyPr/>
        <a:lstStyle/>
        <a:p>
          <a:r>
            <a:rPr lang="en-US" sz="2000" b="0" i="0" u="none" dirty="0">
              <a:solidFill>
                <a:schemeClr val="tx1"/>
              </a:solidFill>
              <a:latin typeface="Times New Roman" pitchFamily="18" charset="0"/>
              <a:cs typeface="Times New Roman" pitchFamily="18" charset="0"/>
            </a:rPr>
            <a:t>The cost of the company is reduced by implementing this policy.</a:t>
          </a:r>
          <a:endParaRPr lang="en-US" sz="2000" dirty="0">
            <a:solidFill>
              <a:schemeClr val="tx1"/>
            </a:solidFill>
            <a:latin typeface="Times New Roman" pitchFamily="18" charset="0"/>
            <a:cs typeface="Times New Roman" pitchFamily="18" charset="0"/>
          </a:endParaRPr>
        </a:p>
      </dgm:t>
    </dgm:pt>
    <dgm:pt modelId="{FF4F8736-812A-46F7-AD9A-55A42DCD6E04}" type="parTrans" cxnId="{44446983-44E0-4FC0-8D62-2250CD34A4DA}">
      <dgm:prSet/>
      <dgm:spPr/>
      <dgm:t>
        <a:bodyPr/>
        <a:lstStyle/>
        <a:p>
          <a:endParaRPr lang="en-US"/>
        </a:p>
      </dgm:t>
    </dgm:pt>
    <dgm:pt modelId="{D9A96449-34D7-468E-A28F-2E4B8C11DB3F}" type="sibTrans" cxnId="{44446983-44E0-4FC0-8D62-2250CD34A4DA}">
      <dgm:prSet/>
      <dgm:spPr/>
      <dgm:t>
        <a:bodyPr/>
        <a:lstStyle/>
        <a:p>
          <a:endParaRPr lang="en-US"/>
        </a:p>
      </dgm:t>
    </dgm:pt>
    <dgm:pt modelId="{EACF54E3-DFE6-4BE7-AD40-A5D2254936EE}">
      <dgm:prSet phldrT="[Text]" custT="1"/>
      <dgm:spPr/>
      <dgm:t>
        <a:bodyPr/>
        <a:lstStyle/>
        <a:p>
          <a:r>
            <a:rPr lang="en-US" sz="3900" b="1" dirty="0">
              <a:solidFill>
                <a:schemeClr val="tx1"/>
              </a:solidFill>
              <a:latin typeface="Times New Roman" pitchFamily="18" charset="0"/>
              <a:cs typeface="Times New Roman" pitchFamily="18" charset="0"/>
            </a:rPr>
            <a:t>DRAWBACKS</a:t>
          </a:r>
        </a:p>
      </dgm:t>
    </dgm:pt>
    <dgm:pt modelId="{094BA466-05FF-4BFE-AFB9-546605DCB0B6}" type="parTrans" cxnId="{857F112F-4C1F-42E0-A6C1-1B20BFCBB126}">
      <dgm:prSet/>
      <dgm:spPr/>
      <dgm:t>
        <a:bodyPr/>
        <a:lstStyle/>
        <a:p>
          <a:endParaRPr lang="en-US"/>
        </a:p>
      </dgm:t>
    </dgm:pt>
    <dgm:pt modelId="{AB3B42A3-8C5D-424C-8D12-D120B9C873FB}" type="sibTrans" cxnId="{857F112F-4C1F-42E0-A6C1-1B20BFCBB126}">
      <dgm:prSet/>
      <dgm:spPr/>
      <dgm:t>
        <a:bodyPr/>
        <a:lstStyle/>
        <a:p>
          <a:endParaRPr lang="en-US"/>
        </a:p>
      </dgm:t>
    </dgm:pt>
    <dgm:pt modelId="{E93A7132-68CB-41C2-9E1F-22F7FCF4132B}">
      <dgm:prSet phldrT="[Text]" custT="1"/>
      <dgm:spPr/>
      <dgm:t>
        <a:bodyPr/>
        <a:lstStyle/>
        <a:p>
          <a:r>
            <a:rPr lang="en-US" sz="2000" b="0" i="0" u="none" dirty="0">
              <a:solidFill>
                <a:schemeClr val="tx1"/>
              </a:solidFill>
              <a:latin typeface="Times New Roman" pitchFamily="18" charset="0"/>
              <a:cs typeface="Times New Roman" pitchFamily="18" charset="0"/>
            </a:rPr>
            <a:t>It only can be implied if a company focuses on all three areas of sustainability (</a:t>
          </a:r>
          <a:r>
            <a:rPr lang="en-US" sz="2000" dirty="0">
              <a:solidFill>
                <a:schemeClr val="tx1"/>
              </a:solidFill>
            </a:rPr>
            <a:t>Fonseca and </a:t>
          </a:r>
          <a:r>
            <a:rPr lang="en-US" sz="2000" dirty="0" err="1">
              <a:solidFill>
                <a:schemeClr val="tx1"/>
              </a:solidFill>
            </a:rPr>
            <a:t>Domingues</a:t>
          </a:r>
          <a:r>
            <a:rPr lang="en-US" sz="2000" dirty="0">
              <a:solidFill>
                <a:schemeClr val="tx1"/>
              </a:solidFill>
            </a:rPr>
            <a:t>, 2017</a:t>
          </a:r>
          <a:r>
            <a:rPr lang="en-US" sz="2000" b="0" i="0" u="none" dirty="0">
              <a:solidFill>
                <a:schemeClr val="tx1"/>
              </a:solidFill>
              <a:latin typeface="Times New Roman" pitchFamily="18" charset="0"/>
              <a:cs typeface="Times New Roman" pitchFamily="18" charset="0"/>
            </a:rPr>
            <a:t>).</a:t>
          </a:r>
          <a:endParaRPr lang="en-US" sz="2000" dirty="0">
            <a:solidFill>
              <a:schemeClr val="tx1"/>
            </a:solidFill>
            <a:latin typeface="Times New Roman" pitchFamily="18" charset="0"/>
            <a:cs typeface="Times New Roman" pitchFamily="18" charset="0"/>
          </a:endParaRPr>
        </a:p>
      </dgm:t>
    </dgm:pt>
    <dgm:pt modelId="{23662E0A-9107-4EE2-8049-CC7B02E404C8}" type="parTrans" cxnId="{8A90E089-4254-4812-8237-3825F6ECFB3B}">
      <dgm:prSet/>
      <dgm:spPr/>
      <dgm:t>
        <a:bodyPr/>
        <a:lstStyle/>
        <a:p>
          <a:endParaRPr lang="en-US"/>
        </a:p>
      </dgm:t>
    </dgm:pt>
    <dgm:pt modelId="{47944ED5-585A-481F-AFA1-B46159633951}" type="sibTrans" cxnId="{8A90E089-4254-4812-8237-3825F6ECFB3B}">
      <dgm:prSet/>
      <dgm:spPr/>
      <dgm:t>
        <a:bodyPr/>
        <a:lstStyle/>
        <a:p>
          <a:endParaRPr lang="en-US"/>
        </a:p>
      </dgm:t>
    </dgm:pt>
    <dgm:pt modelId="{89861C3C-4C5C-41EA-854C-2C59141DAF6C}">
      <dgm:prSet phldrT="[Text]" custT="1"/>
      <dgm:spPr/>
      <dgm:t>
        <a:bodyPr/>
        <a:lstStyle/>
        <a:p>
          <a:r>
            <a:rPr lang="en-US" sz="2000" b="0" i="0" u="none" dirty="0">
              <a:solidFill>
                <a:schemeClr val="tx1"/>
              </a:solidFill>
              <a:latin typeface="Times New Roman" pitchFamily="18" charset="0"/>
              <a:cs typeface="Times New Roman" pitchFamily="18" charset="0"/>
            </a:rPr>
            <a:t>There is no specific way to measure the impact of this policy thus it often found negligence of this policy. </a:t>
          </a:r>
          <a:endParaRPr lang="en-US" sz="2000" dirty="0">
            <a:solidFill>
              <a:schemeClr val="tx1"/>
            </a:solidFill>
            <a:latin typeface="Times New Roman" pitchFamily="18" charset="0"/>
            <a:cs typeface="Times New Roman" pitchFamily="18" charset="0"/>
          </a:endParaRPr>
        </a:p>
      </dgm:t>
    </dgm:pt>
    <dgm:pt modelId="{FFDC511F-F272-4690-80FE-65D8CB5EB722}" type="parTrans" cxnId="{5F8C3D60-6D40-4DF7-BD8F-0E98A4CD86DC}">
      <dgm:prSet/>
      <dgm:spPr/>
      <dgm:t>
        <a:bodyPr/>
        <a:lstStyle/>
        <a:p>
          <a:endParaRPr lang="en-US"/>
        </a:p>
      </dgm:t>
    </dgm:pt>
    <dgm:pt modelId="{64FD8AF6-596F-425D-A9B4-03CAFBAAC696}" type="sibTrans" cxnId="{5F8C3D60-6D40-4DF7-BD8F-0E98A4CD86DC}">
      <dgm:prSet/>
      <dgm:spPr/>
      <dgm:t>
        <a:bodyPr/>
        <a:lstStyle/>
        <a:p>
          <a:endParaRPr lang="en-US"/>
        </a:p>
      </dgm:t>
    </dgm:pt>
    <dgm:pt modelId="{99DCDCF3-EE87-435D-82C0-33D3A1227B4B}" type="pres">
      <dgm:prSet presAssocID="{69A1CBDE-37FF-47F3-B9B0-C503BEEB5A4A}" presName="Name0" presStyleCnt="0">
        <dgm:presLayoutVars>
          <dgm:dir/>
          <dgm:animLvl val="lvl"/>
          <dgm:resizeHandles/>
        </dgm:presLayoutVars>
      </dgm:prSet>
      <dgm:spPr/>
    </dgm:pt>
    <dgm:pt modelId="{3BFDF92F-3210-4913-B82F-6B503140243D}" type="pres">
      <dgm:prSet presAssocID="{FBE07677-B216-4859-A3A8-4AB4E469F184}" presName="linNode" presStyleCnt="0"/>
      <dgm:spPr/>
    </dgm:pt>
    <dgm:pt modelId="{279A1829-FC28-447B-A6FD-9DC0B3E1FB84}" type="pres">
      <dgm:prSet presAssocID="{FBE07677-B216-4859-A3A8-4AB4E469F184}" presName="parentShp" presStyleLbl="node1" presStyleIdx="0" presStyleCnt="2">
        <dgm:presLayoutVars>
          <dgm:bulletEnabled val="1"/>
        </dgm:presLayoutVars>
      </dgm:prSet>
      <dgm:spPr/>
    </dgm:pt>
    <dgm:pt modelId="{1548C497-1E20-4EB7-BA3D-F62A123CC794}" type="pres">
      <dgm:prSet presAssocID="{FBE07677-B216-4859-A3A8-4AB4E469F184}" presName="childShp" presStyleLbl="bgAccFollowNode1" presStyleIdx="0" presStyleCnt="2" custScaleY="118552">
        <dgm:presLayoutVars>
          <dgm:bulletEnabled val="1"/>
        </dgm:presLayoutVars>
      </dgm:prSet>
      <dgm:spPr/>
    </dgm:pt>
    <dgm:pt modelId="{8D7A0AAC-C784-4899-8A9C-B97E45C29E3A}" type="pres">
      <dgm:prSet presAssocID="{B889944E-2DF6-4520-BB5E-7B13AF1B947A}" presName="spacing" presStyleCnt="0"/>
      <dgm:spPr/>
    </dgm:pt>
    <dgm:pt modelId="{92650123-86ED-4C86-B303-FCC5C3BD6406}" type="pres">
      <dgm:prSet presAssocID="{EACF54E3-DFE6-4BE7-AD40-A5D2254936EE}" presName="linNode" presStyleCnt="0"/>
      <dgm:spPr/>
    </dgm:pt>
    <dgm:pt modelId="{9C6DD989-CE57-4A79-A919-06DDEC7E0DAA}" type="pres">
      <dgm:prSet presAssocID="{EACF54E3-DFE6-4BE7-AD40-A5D2254936EE}" presName="parentShp" presStyleLbl="node1" presStyleIdx="1" presStyleCnt="2" custScaleX="108277">
        <dgm:presLayoutVars>
          <dgm:bulletEnabled val="1"/>
        </dgm:presLayoutVars>
      </dgm:prSet>
      <dgm:spPr/>
    </dgm:pt>
    <dgm:pt modelId="{E4F2E2BC-A65A-4938-A0A6-D6B0D3AEFF44}" type="pres">
      <dgm:prSet presAssocID="{EACF54E3-DFE6-4BE7-AD40-A5D2254936EE}" presName="childShp" presStyleLbl="bgAccFollowNode1" presStyleIdx="1" presStyleCnt="2" custScaleX="100516" custScaleY="156701">
        <dgm:presLayoutVars>
          <dgm:bulletEnabled val="1"/>
        </dgm:presLayoutVars>
      </dgm:prSet>
      <dgm:spPr/>
    </dgm:pt>
  </dgm:ptLst>
  <dgm:cxnLst>
    <dgm:cxn modelId="{857F112F-4C1F-42E0-A6C1-1B20BFCBB126}" srcId="{69A1CBDE-37FF-47F3-B9B0-C503BEEB5A4A}" destId="{EACF54E3-DFE6-4BE7-AD40-A5D2254936EE}" srcOrd="1" destOrd="0" parTransId="{094BA466-05FF-4BFE-AFB9-546605DCB0B6}" sibTransId="{AB3B42A3-8C5D-424C-8D12-D120B9C873FB}"/>
    <dgm:cxn modelId="{5FAB6C35-0C50-45DC-A3BA-6D367F2D2775}" type="presOf" srcId="{F6B64BBB-01D3-48A6-B633-FE87669D10D7}" destId="{1548C497-1E20-4EB7-BA3D-F62A123CC794}" srcOrd="0" destOrd="0" presId="urn:microsoft.com/office/officeart/2005/8/layout/vList6"/>
    <dgm:cxn modelId="{196A353B-42F1-4363-9883-2FB784A9ED30}" type="presOf" srcId="{E93A7132-68CB-41C2-9E1F-22F7FCF4132B}" destId="{E4F2E2BC-A65A-4938-A0A6-D6B0D3AEFF44}" srcOrd="0" destOrd="0" presId="urn:microsoft.com/office/officeart/2005/8/layout/vList6"/>
    <dgm:cxn modelId="{BEF99C3C-CBE4-44DF-943F-3D3D48A367DA}" srcId="{FBE07677-B216-4859-A3A8-4AB4E469F184}" destId="{F6B64BBB-01D3-48A6-B633-FE87669D10D7}" srcOrd="0" destOrd="0" parTransId="{6A85ADDD-2EA2-4F41-9C83-AB140DAFEBEC}" sibTransId="{790C4693-E929-4DE1-9214-2A6945855423}"/>
    <dgm:cxn modelId="{5F8C3D60-6D40-4DF7-BD8F-0E98A4CD86DC}" srcId="{EACF54E3-DFE6-4BE7-AD40-A5D2254936EE}" destId="{89861C3C-4C5C-41EA-854C-2C59141DAF6C}" srcOrd="1" destOrd="0" parTransId="{FFDC511F-F272-4690-80FE-65D8CB5EB722}" sibTransId="{64FD8AF6-596F-425D-A9B4-03CAFBAAC696}"/>
    <dgm:cxn modelId="{5F4CA247-1139-4C7B-8175-ED9D62770F79}" type="presOf" srcId="{FBE07677-B216-4859-A3A8-4AB4E469F184}" destId="{279A1829-FC28-447B-A6FD-9DC0B3E1FB84}" srcOrd="0" destOrd="0" presId="urn:microsoft.com/office/officeart/2005/8/layout/vList6"/>
    <dgm:cxn modelId="{44446983-44E0-4FC0-8D62-2250CD34A4DA}" srcId="{FBE07677-B216-4859-A3A8-4AB4E469F184}" destId="{6AC97FF6-7236-41D4-A9DB-AF12EAC52D9D}" srcOrd="1" destOrd="0" parTransId="{FF4F8736-812A-46F7-AD9A-55A42DCD6E04}" sibTransId="{D9A96449-34D7-468E-A28F-2E4B8C11DB3F}"/>
    <dgm:cxn modelId="{8A90E089-4254-4812-8237-3825F6ECFB3B}" srcId="{EACF54E3-DFE6-4BE7-AD40-A5D2254936EE}" destId="{E93A7132-68CB-41C2-9E1F-22F7FCF4132B}" srcOrd="0" destOrd="0" parTransId="{23662E0A-9107-4EE2-8049-CC7B02E404C8}" sibTransId="{47944ED5-585A-481F-AFA1-B46159633951}"/>
    <dgm:cxn modelId="{177200A8-9B02-4F51-8887-02B6294B44A2}" type="presOf" srcId="{EACF54E3-DFE6-4BE7-AD40-A5D2254936EE}" destId="{9C6DD989-CE57-4A79-A919-06DDEC7E0DAA}" srcOrd="0" destOrd="0" presId="urn:microsoft.com/office/officeart/2005/8/layout/vList6"/>
    <dgm:cxn modelId="{D151A0BD-F14E-4D5F-93A7-024896B8D64D}" type="presOf" srcId="{89861C3C-4C5C-41EA-854C-2C59141DAF6C}" destId="{E4F2E2BC-A65A-4938-A0A6-D6B0D3AEFF44}" srcOrd="0" destOrd="1" presId="urn:microsoft.com/office/officeart/2005/8/layout/vList6"/>
    <dgm:cxn modelId="{E8D83CBF-4F9C-4514-90E7-04E181C1D715}" type="presOf" srcId="{69A1CBDE-37FF-47F3-B9B0-C503BEEB5A4A}" destId="{99DCDCF3-EE87-435D-82C0-33D3A1227B4B}" srcOrd="0" destOrd="0" presId="urn:microsoft.com/office/officeart/2005/8/layout/vList6"/>
    <dgm:cxn modelId="{DF7291D0-E4CA-4C1B-B913-5B4EF8A42D1B}" srcId="{69A1CBDE-37FF-47F3-B9B0-C503BEEB5A4A}" destId="{FBE07677-B216-4859-A3A8-4AB4E469F184}" srcOrd="0" destOrd="0" parTransId="{7D838EB9-D8E7-4855-96BF-8B6AAA05885F}" sibTransId="{B889944E-2DF6-4520-BB5E-7B13AF1B947A}"/>
    <dgm:cxn modelId="{DEDBE6EA-AEF9-4FF4-8E41-7E78BA69B6F4}" type="presOf" srcId="{6AC97FF6-7236-41D4-A9DB-AF12EAC52D9D}" destId="{1548C497-1E20-4EB7-BA3D-F62A123CC794}" srcOrd="0" destOrd="1" presId="urn:microsoft.com/office/officeart/2005/8/layout/vList6"/>
    <dgm:cxn modelId="{E92A4417-3D42-46FB-9921-B83421997B56}" type="presParOf" srcId="{99DCDCF3-EE87-435D-82C0-33D3A1227B4B}" destId="{3BFDF92F-3210-4913-B82F-6B503140243D}" srcOrd="0" destOrd="0" presId="urn:microsoft.com/office/officeart/2005/8/layout/vList6"/>
    <dgm:cxn modelId="{DC5EFC3C-A579-4F4F-BF8C-10B6F132547B}" type="presParOf" srcId="{3BFDF92F-3210-4913-B82F-6B503140243D}" destId="{279A1829-FC28-447B-A6FD-9DC0B3E1FB84}" srcOrd="0" destOrd="0" presId="urn:microsoft.com/office/officeart/2005/8/layout/vList6"/>
    <dgm:cxn modelId="{2F2F0C96-127E-422F-AD66-AD8C5275F5AE}" type="presParOf" srcId="{3BFDF92F-3210-4913-B82F-6B503140243D}" destId="{1548C497-1E20-4EB7-BA3D-F62A123CC794}" srcOrd="1" destOrd="0" presId="urn:microsoft.com/office/officeart/2005/8/layout/vList6"/>
    <dgm:cxn modelId="{2029AE00-F94C-4F5E-84FE-DB76626AF8BF}" type="presParOf" srcId="{99DCDCF3-EE87-435D-82C0-33D3A1227B4B}" destId="{8D7A0AAC-C784-4899-8A9C-B97E45C29E3A}" srcOrd="1" destOrd="0" presId="urn:microsoft.com/office/officeart/2005/8/layout/vList6"/>
    <dgm:cxn modelId="{C2F87E4B-219F-4FEC-A51B-7DD31A3BCAB4}" type="presParOf" srcId="{99DCDCF3-EE87-435D-82C0-33D3A1227B4B}" destId="{92650123-86ED-4C86-B303-FCC5C3BD6406}" srcOrd="2" destOrd="0" presId="urn:microsoft.com/office/officeart/2005/8/layout/vList6"/>
    <dgm:cxn modelId="{E5B950B9-B311-4FB3-AA91-1555BEF81502}" type="presParOf" srcId="{92650123-86ED-4C86-B303-FCC5C3BD6406}" destId="{9C6DD989-CE57-4A79-A919-06DDEC7E0DAA}" srcOrd="0" destOrd="0" presId="urn:microsoft.com/office/officeart/2005/8/layout/vList6"/>
    <dgm:cxn modelId="{282DEFC7-DD4A-4935-BDE0-D2154B2EC251}" type="presParOf" srcId="{92650123-86ED-4C86-B303-FCC5C3BD6406}" destId="{E4F2E2BC-A65A-4938-A0A6-D6B0D3AEFF44}"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AC97837-4E26-4876-AB47-5B7541B08978}" type="doc">
      <dgm:prSet loTypeId="urn:microsoft.com/office/officeart/2005/8/layout/matrix1" loCatId="matrix" qsTypeId="urn:microsoft.com/office/officeart/2005/8/quickstyle/3d2#1" qsCatId="3D" csTypeId="urn:microsoft.com/office/officeart/2005/8/colors/colorful5" csCatId="colorful" phldr="1"/>
      <dgm:spPr/>
      <dgm:t>
        <a:bodyPr/>
        <a:lstStyle/>
        <a:p>
          <a:endParaRPr lang="en-US"/>
        </a:p>
      </dgm:t>
    </dgm:pt>
    <dgm:pt modelId="{D27C4CDF-8FDC-4FDF-9986-A746855F15C2}">
      <dgm:prSet phldrT="[Text]" custT="1"/>
      <dgm:spPr/>
      <dgm:t>
        <a:bodyPr/>
        <a:lstStyle/>
        <a:p>
          <a:r>
            <a:rPr lang="en-US" sz="3000" b="1" dirty="0">
              <a:solidFill>
                <a:schemeClr val="tx1"/>
              </a:solidFill>
              <a:latin typeface="Times New Roman" pitchFamily="18" charset="0"/>
              <a:cs typeface="Times New Roman" pitchFamily="18" charset="0"/>
            </a:rPr>
            <a:t>SWOT</a:t>
          </a:r>
        </a:p>
      </dgm:t>
    </dgm:pt>
    <dgm:pt modelId="{403043D9-BE46-4496-BA9D-718242F01F95}" type="parTrans" cxnId="{159CFF64-7DE6-4207-8001-D34FFBCBAC82}">
      <dgm:prSet/>
      <dgm:spPr/>
      <dgm:t>
        <a:bodyPr/>
        <a:lstStyle/>
        <a:p>
          <a:endParaRPr lang="en-US"/>
        </a:p>
      </dgm:t>
    </dgm:pt>
    <dgm:pt modelId="{2ADD7DF0-9ABD-4561-BA9B-CB4917293BBA}" type="sibTrans" cxnId="{159CFF64-7DE6-4207-8001-D34FFBCBAC82}">
      <dgm:prSet/>
      <dgm:spPr/>
      <dgm:t>
        <a:bodyPr/>
        <a:lstStyle/>
        <a:p>
          <a:endParaRPr lang="en-US"/>
        </a:p>
      </dgm:t>
    </dgm:pt>
    <dgm:pt modelId="{769990AB-44B5-4904-BD94-B6B0590B6D01}">
      <dgm:prSet phldrT="[Text]" custT="1"/>
      <dgm:spPr/>
      <dgm:t>
        <a:bodyPr/>
        <a:lstStyle/>
        <a:p>
          <a:r>
            <a:rPr lang="en-US" sz="2000" b="1" i="0" u="none" dirty="0">
              <a:solidFill>
                <a:schemeClr val="tx1"/>
              </a:solidFill>
              <a:latin typeface="Times New Roman" pitchFamily="18" charset="0"/>
              <a:cs typeface="Times New Roman" pitchFamily="18" charset="0"/>
            </a:rPr>
            <a:t>STRENGTH</a:t>
          </a:r>
          <a:endParaRPr lang="en-US" sz="2000" b="1" dirty="0">
            <a:solidFill>
              <a:schemeClr val="tx1"/>
            </a:solidFill>
            <a:latin typeface="Times New Roman" pitchFamily="18" charset="0"/>
            <a:cs typeface="Times New Roman" pitchFamily="18" charset="0"/>
          </a:endParaRPr>
        </a:p>
        <a:p>
          <a:pPr rtl="0"/>
          <a:r>
            <a:rPr lang="en-US" sz="2000" b="0" i="0" u="none" dirty="0">
              <a:solidFill>
                <a:schemeClr val="tx1"/>
              </a:solidFill>
              <a:latin typeface="Times New Roman" pitchFamily="18" charset="0"/>
              <a:cs typeface="Times New Roman" pitchFamily="18" charset="0"/>
            </a:rPr>
            <a:t>Brand reputation</a:t>
          </a:r>
        </a:p>
        <a:p>
          <a:pPr rtl="0"/>
          <a:r>
            <a:rPr lang="en-US" sz="2000" b="0" i="0" u="none" dirty="0">
              <a:solidFill>
                <a:schemeClr val="tx1"/>
              </a:solidFill>
              <a:latin typeface="Times New Roman" pitchFamily="18" charset="0"/>
              <a:cs typeface="Times New Roman" pitchFamily="18" charset="0"/>
            </a:rPr>
            <a:t>Offers a wide range of products to choose from</a:t>
          </a:r>
        </a:p>
        <a:p>
          <a:pPr rtl="0"/>
          <a:r>
            <a:rPr lang="en-US" sz="2000" b="0" i="0" u="none" dirty="0">
              <a:solidFill>
                <a:schemeClr val="tx1"/>
              </a:solidFill>
              <a:latin typeface="Times New Roman" pitchFamily="18" charset="0"/>
              <a:cs typeface="Times New Roman" pitchFamily="18" charset="0"/>
            </a:rPr>
            <a:t>Exceptional marketing tactics and campaigns</a:t>
          </a:r>
        </a:p>
      </dgm:t>
    </dgm:pt>
    <dgm:pt modelId="{7CC54D44-798B-46E4-A6A1-516D77F9433B}" type="parTrans" cxnId="{FB039BC3-2D03-48B7-B517-026463302A62}">
      <dgm:prSet/>
      <dgm:spPr/>
      <dgm:t>
        <a:bodyPr/>
        <a:lstStyle/>
        <a:p>
          <a:endParaRPr lang="en-US"/>
        </a:p>
      </dgm:t>
    </dgm:pt>
    <dgm:pt modelId="{A51D6F89-2E53-4766-8615-F2445EECC506}" type="sibTrans" cxnId="{FB039BC3-2D03-48B7-B517-026463302A62}">
      <dgm:prSet/>
      <dgm:spPr/>
      <dgm:t>
        <a:bodyPr/>
        <a:lstStyle/>
        <a:p>
          <a:endParaRPr lang="en-US"/>
        </a:p>
      </dgm:t>
    </dgm:pt>
    <dgm:pt modelId="{ABE16DF3-4CE0-4A4D-9140-1B8226BF355C}">
      <dgm:prSet phldrT="[Text]" custT="1"/>
      <dgm:spPr/>
      <dgm:t>
        <a:bodyPr/>
        <a:lstStyle/>
        <a:p>
          <a:r>
            <a:rPr lang="en-US" sz="2000" b="1" i="0" u="none" dirty="0">
              <a:solidFill>
                <a:schemeClr val="tx1"/>
              </a:solidFill>
              <a:latin typeface="Times New Roman" pitchFamily="18" charset="0"/>
              <a:cs typeface="Times New Roman" pitchFamily="18" charset="0"/>
            </a:rPr>
            <a:t>WEAKNESS</a:t>
          </a:r>
          <a:endParaRPr lang="en-US" sz="2000" b="1" dirty="0">
            <a:solidFill>
              <a:schemeClr val="tx1"/>
            </a:solidFill>
            <a:latin typeface="Times New Roman" pitchFamily="18" charset="0"/>
            <a:cs typeface="Times New Roman" pitchFamily="18" charset="0"/>
          </a:endParaRPr>
        </a:p>
        <a:p>
          <a:pPr rtl="0"/>
          <a:r>
            <a:rPr lang="en-US" sz="2000" b="0" i="0" u="none" dirty="0">
              <a:solidFill>
                <a:schemeClr val="tx1"/>
              </a:solidFill>
              <a:latin typeface="Times New Roman" pitchFamily="18" charset="0"/>
              <a:cs typeface="Times New Roman" pitchFamily="18" charset="0"/>
            </a:rPr>
            <a:t>High product price</a:t>
          </a:r>
        </a:p>
        <a:p>
          <a:pPr rtl="0"/>
          <a:r>
            <a:rPr lang="en-US" sz="2000" b="0" i="0" u="none" dirty="0">
              <a:solidFill>
                <a:schemeClr val="tx1"/>
              </a:solidFill>
              <a:latin typeface="Times New Roman" pitchFamily="18" charset="0"/>
              <a:cs typeface="Times New Roman" pitchFamily="18" charset="0"/>
            </a:rPr>
            <a:t>Lacking in global presence</a:t>
          </a:r>
          <a:endParaRPr lang="en-US" sz="2000" b="1" i="0" u="none" dirty="0">
            <a:solidFill>
              <a:schemeClr val="tx1"/>
            </a:solidFill>
            <a:latin typeface="Times New Roman" pitchFamily="18" charset="0"/>
            <a:cs typeface="Times New Roman" pitchFamily="18" charset="0"/>
          </a:endParaRPr>
        </a:p>
        <a:p>
          <a:pPr rtl="0"/>
          <a:r>
            <a:rPr lang="en-US" sz="2000" b="0" i="0" u="none" dirty="0">
              <a:solidFill>
                <a:schemeClr val="tx1"/>
              </a:solidFill>
              <a:latin typeface="Times New Roman" pitchFamily="18" charset="0"/>
              <a:cs typeface="Times New Roman" pitchFamily="18" charset="0"/>
            </a:rPr>
            <a:t>Previous price-fixing schemes</a:t>
          </a:r>
          <a:endParaRPr lang="en-US" sz="2000" b="1" i="0" u="none" dirty="0">
            <a:solidFill>
              <a:schemeClr val="tx1"/>
            </a:solidFill>
            <a:latin typeface="Times New Roman" pitchFamily="18" charset="0"/>
            <a:cs typeface="Times New Roman" pitchFamily="18" charset="0"/>
          </a:endParaRPr>
        </a:p>
        <a:p>
          <a:pPr rtl="0"/>
          <a:r>
            <a:rPr lang="en-US" sz="2000" b="0" i="0" u="none" dirty="0">
              <a:solidFill>
                <a:schemeClr val="tx1"/>
              </a:solidFill>
              <a:latin typeface="Times New Roman" pitchFamily="18" charset="0"/>
              <a:cs typeface="Times New Roman" pitchFamily="18" charset="0"/>
            </a:rPr>
            <a:t>Incorrect advertising</a:t>
          </a:r>
          <a:endParaRPr lang="en-US" sz="2000" b="1" i="0" u="none" dirty="0">
            <a:solidFill>
              <a:schemeClr val="tx1"/>
            </a:solidFill>
            <a:latin typeface="Times New Roman" pitchFamily="18" charset="0"/>
            <a:cs typeface="Times New Roman" pitchFamily="18" charset="0"/>
          </a:endParaRPr>
        </a:p>
      </dgm:t>
    </dgm:pt>
    <dgm:pt modelId="{3BF8FD9E-DF79-4CB0-BE89-F7F15F53840D}" type="parTrans" cxnId="{AE4D71EB-C35A-4E05-9604-E75EFF7CE262}">
      <dgm:prSet/>
      <dgm:spPr/>
      <dgm:t>
        <a:bodyPr/>
        <a:lstStyle/>
        <a:p>
          <a:endParaRPr lang="en-US"/>
        </a:p>
      </dgm:t>
    </dgm:pt>
    <dgm:pt modelId="{E0012A91-4960-4A73-9819-C3819C89A168}" type="sibTrans" cxnId="{AE4D71EB-C35A-4E05-9604-E75EFF7CE262}">
      <dgm:prSet/>
      <dgm:spPr/>
      <dgm:t>
        <a:bodyPr/>
        <a:lstStyle/>
        <a:p>
          <a:endParaRPr lang="en-US"/>
        </a:p>
      </dgm:t>
    </dgm:pt>
    <dgm:pt modelId="{749C4C5A-4689-4AB4-B8D4-121FD25EC77A}">
      <dgm:prSet phldrT="[Text]" custT="1"/>
      <dgm:spPr/>
      <dgm:t>
        <a:bodyPr/>
        <a:lstStyle/>
        <a:p>
          <a:r>
            <a:rPr lang="en-US" sz="2000" b="1" i="0" u="none" dirty="0">
              <a:solidFill>
                <a:schemeClr val="tx1"/>
              </a:solidFill>
              <a:latin typeface="Times New Roman" pitchFamily="18" charset="0"/>
              <a:cs typeface="Times New Roman" pitchFamily="18" charset="0"/>
            </a:rPr>
            <a:t>OPPORTUNITY</a:t>
          </a:r>
          <a:endParaRPr lang="en-US" sz="2000" b="1" dirty="0">
            <a:solidFill>
              <a:schemeClr val="tx1"/>
            </a:solidFill>
            <a:latin typeface="Times New Roman" pitchFamily="18" charset="0"/>
            <a:cs typeface="Times New Roman" pitchFamily="18" charset="0"/>
          </a:endParaRPr>
        </a:p>
        <a:p>
          <a:pPr rtl="0"/>
          <a:r>
            <a:rPr lang="en-US" sz="2000" b="0" i="0" u="none" dirty="0">
              <a:solidFill>
                <a:schemeClr val="tx1"/>
              </a:solidFill>
              <a:latin typeface="Times New Roman" pitchFamily="18" charset="0"/>
              <a:cs typeface="Times New Roman" pitchFamily="18" charset="0"/>
            </a:rPr>
            <a:t>The chance to expand its business in new platforms</a:t>
          </a:r>
        </a:p>
        <a:p>
          <a:pPr rtl="0"/>
          <a:r>
            <a:rPr lang="en-US" sz="2000" b="0" i="0" u="none" dirty="0">
              <a:solidFill>
                <a:schemeClr val="tx1"/>
              </a:solidFill>
              <a:latin typeface="Times New Roman" pitchFamily="18" charset="0"/>
              <a:cs typeface="Times New Roman" pitchFamily="18" charset="0"/>
            </a:rPr>
            <a:t>The company can expand its business to other countries as well such as India and China</a:t>
          </a:r>
        </a:p>
      </dgm:t>
    </dgm:pt>
    <dgm:pt modelId="{4B01CD9B-2322-491C-AC7A-8C5EC458F9A9}" type="parTrans" cxnId="{C494DCBA-7EE1-4EA6-A946-ED6156C87340}">
      <dgm:prSet/>
      <dgm:spPr/>
      <dgm:t>
        <a:bodyPr/>
        <a:lstStyle/>
        <a:p>
          <a:endParaRPr lang="en-US"/>
        </a:p>
      </dgm:t>
    </dgm:pt>
    <dgm:pt modelId="{1BF6E05F-CEB3-4C11-9F7F-1B219AF77B0B}" type="sibTrans" cxnId="{C494DCBA-7EE1-4EA6-A946-ED6156C87340}">
      <dgm:prSet/>
      <dgm:spPr/>
      <dgm:t>
        <a:bodyPr/>
        <a:lstStyle/>
        <a:p>
          <a:endParaRPr lang="en-US"/>
        </a:p>
      </dgm:t>
    </dgm:pt>
    <dgm:pt modelId="{2614D594-5614-4CD7-A52D-9AC3AD074EAD}">
      <dgm:prSet phldrT="[Text]" custT="1"/>
      <dgm:spPr/>
      <dgm:t>
        <a:bodyPr/>
        <a:lstStyle/>
        <a:p>
          <a:r>
            <a:rPr lang="en-US" sz="2000" b="1" i="0" u="none" dirty="0">
              <a:solidFill>
                <a:schemeClr val="tx1"/>
              </a:solidFill>
              <a:latin typeface="Times New Roman" pitchFamily="18" charset="0"/>
              <a:cs typeface="Times New Roman" pitchFamily="18" charset="0"/>
            </a:rPr>
            <a:t>THREATS</a:t>
          </a:r>
          <a:endParaRPr lang="en-US" sz="2000" b="1" dirty="0">
            <a:solidFill>
              <a:schemeClr val="tx1"/>
            </a:solidFill>
            <a:latin typeface="Times New Roman" pitchFamily="18" charset="0"/>
            <a:cs typeface="Times New Roman" pitchFamily="18" charset="0"/>
          </a:endParaRPr>
        </a:p>
        <a:p>
          <a:pPr rtl="0"/>
          <a:r>
            <a:rPr lang="en-US" sz="2000" b="0" i="0" u="none" dirty="0">
              <a:solidFill>
                <a:schemeClr val="tx1"/>
              </a:solidFill>
              <a:latin typeface="Times New Roman" pitchFamily="18" charset="0"/>
              <a:cs typeface="Times New Roman" pitchFamily="18" charset="0"/>
            </a:rPr>
            <a:t>Competition regarding price</a:t>
          </a:r>
        </a:p>
        <a:p>
          <a:pPr rtl="0"/>
          <a:r>
            <a:rPr lang="en-US" sz="2000" b="0" i="0" u="none" dirty="0">
              <a:solidFill>
                <a:schemeClr val="tx1"/>
              </a:solidFill>
              <a:latin typeface="Times New Roman" pitchFamily="18" charset="0"/>
              <a:cs typeface="Times New Roman" pitchFamily="18" charset="0"/>
            </a:rPr>
            <a:t>The continuously changing policies of government bodies</a:t>
          </a:r>
        </a:p>
      </dgm:t>
    </dgm:pt>
    <dgm:pt modelId="{2BC8AF8B-290B-47C9-92B3-5ACB46A51FA8}" type="parTrans" cxnId="{A1585AA5-C9AE-4818-8ACB-89EF6AB4FA93}">
      <dgm:prSet/>
      <dgm:spPr/>
      <dgm:t>
        <a:bodyPr/>
        <a:lstStyle/>
        <a:p>
          <a:endParaRPr lang="en-US"/>
        </a:p>
      </dgm:t>
    </dgm:pt>
    <dgm:pt modelId="{E268B817-F1A5-454B-AB61-CB1B105F6FE3}" type="sibTrans" cxnId="{A1585AA5-C9AE-4818-8ACB-89EF6AB4FA93}">
      <dgm:prSet/>
      <dgm:spPr/>
      <dgm:t>
        <a:bodyPr/>
        <a:lstStyle/>
        <a:p>
          <a:endParaRPr lang="en-US"/>
        </a:p>
      </dgm:t>
    </dgm:pt>
    <dgm:pt modelId="{D4F65DC7-A208-48F8-8981-4FB734D35F5F}" type="pres">
      <dgm:prSet presAssocID="{EAC97837-4E26-4876-AB47-5B7541B08978}" presName="diagram" presStyleCnt="0">
        <dgm:presLayoutVars>
          <dgm:chMax val="1"/>
          <dgm:dir/>
          <dgm:animLvl val="ctr"/>
          <dgm:resizeHandles val="exact"/>
        </dgm:presLayoutVars>
      </dgm:prSet>
      <dgm:spPr/>
    </dgm:pt>
    <dgm:pt modelId="{72C7A701-2200-4E89-AD46-7BFF781D88EA}" type="pres">
      <dgm:prSet presAssocID="{EAC97837-4E26-4876-AB47-5B7541B08978}" presName="matrix" presStyleCnt="0"/>
      <dgm:spPr/>
    </dgm:pt>
    <dgm:pt modelId="{C8A170FD-CADE-475B-8277-9CD04A8DE624}" type="pres">
      <dgm:prSet presAssocID="{EAC97837-4E26-4876-AB47-5B7541B08978}" presName="tile1" presStyleLbl="node1" presStyleIdx="0" presStyleCnt="4"/>
      <dgm:spPr/>
    </dgm:pt>
    <dgm:pt modelId="{5F24EB69-239B-408B-AB41-3401C0DC36FC}" type="pres">
      <dgm:prSet presAssocID="{EAC97837-4E26-4876-AB47-5B7541B08978}" presName="tile1text" presStyleLbl="node1" presStyleIdx="0" presStyleCnt="4">
        <dgm:presLayoutVars>
          <dgm:chMax val="0"/>
          <dgm:chPref val="0"/>
          <dgm:bulletEnabled val="1"/>
        </dgm:presLayoutVars>
      </dgm:prSet>
      <dgm:spPr/>
    </dgm:pt>
    <dgm:pt modelId="{6437FA47-D895-4C7E-8C3D-74F2090A514C}" type="pres">
      <dgm:prSet presAssocID="{EAC97837-4E26-4876-AB47-5B7541B08978}" presName="tile2" presStyleLbl="node1" presStyleIdx="1" presStyleCnt="4"/>
      <dgm:spPr/>
    </dgm:pt>
    <dgm:pt modelId="{5B25513B-973E-4D27-8857-02DC11C6F6F3}" type="pres">
      <dgm:prSet presAssocID="{EAC97837-4E26-4876-AB47-5B7541B08978}" presName="tile2text" presStyleLbl="node1" presStyleIdx="1" presStyleCnt="4">
        <dgm:presLayoutVars>
          <dgm:chMax val="0"/>
          <dgm:chPref val="0"/>
          <dgm:bulletEnabled val="1"/>
        </dgm:presLayoutVars>
      </dgm:prSet>
      <dgm:spPr/>
    </dgm:pt>
    <dgm:pt modelId="{28F18215-3E11-42CA-AE13-B689659EE29F}" type="pres">
      <dgm:prSet presAssocID="{EAC97837-4E26-4876-AB47-5B7541B08978}" presName="tile3" presStyleLbl="node1" presStyleIdx="2" presStyleCnt="4"/>
      <dgm:spPr/>
    </dgm:pt>
    <dgm:pt modelId="{1FA0E71A-F72F-4A96-A4FD-1593C5368D3A}" type="pres">
      <dgm:prSet presAssocID="{EAC97837-4E26-4876-AB47-5B7541B08978}" presName="tile3text" presStyleLbl="node1" presStyleIdx="2" presStyleCnt="4">
        <dgm:presLayoutVars>
          <dgm:chMax val="0"/>
          <dgm:chPref val="0"/>
          <dgm:bulletEnabled val="1"/>
        </dgm:presLayoutVars>
      </dgm:prSet>
      <dgm:spPr/>
    </dgm:pt>
    <dgm:pt modelId="{27A4949F-1B5E-41DB-9993-E099FF90984E}" type="pres">
      <dgm:prSet presAssocID="{EAC97837-4E26-4876-AB47-5B7541B08978}" presName="tile4" presStyleLbl="node1" presStyleIdx="3" presStyleCnt="4"/>
      <dgm:spPr/>
    </dgm:pt>
    <dgm:pt modelId="{CC0BFAAA-8643-437B-92FA-DBE67520E16D}" type="pres">
      <dgm:prSet presAssocID="{EAC97837-4E26-4876-AB47-5B7541B08978}" presName="tile4text" presStyleLbl="node1" presStyleIdx="3" presStyleCnt="4">
        <dgm:presLayoutVars>
          <dgm:chMax val="0"/>
          <dgm:chPref val="0"/>
          <dgm:bulletEnabled val="1"/>
        </dgm:presLayoutVars>
      </dgm:prSet>
      <dgm:spPr/>
    </dgm:pt>
    <dgm:pt modelId="{D3D49084-2B82-4D54-8162-8C1E14B8CF1D}" type="pres">
      <dgm:prSet presAssocID="{EAC97837-4E26-4876-AB47-5B7541B08978}" presName="centerTile" presStyleLbl="fgShp" presStyleIdx="0" presStyleCnt="1">
        <dgm:presLayoutVars>
          <dgm:chMax val="0"/>
          <dgm:chPref val="0"/>
        </dgm:presLayoutVars>
      </dgm:prSet>
      <dgm:spPr/>
    </dgm:pt>
  </dgm:ptLst>
  <dgm:cxnLst>
    <dgm:cxn modelId="{0ACD1F1B-833B-438B-98A0-794AF7FD8963}" type="presOf" srcId="{EAC97837-4E26-4876-AB47-5B7541B08978}" destId="{D4F65DC7-A208-48F8-8981-4FB734D35F5F}" srcOrd="0" destOrd="0" presId="urn:microsoft.com/office/officeart/2005/8/layout/matrix1"/>
    <dgm:cxn modelId="{0CB78D1E-7178-433D-A97E-0C80876151A1}" type="presOf" srcId="{769990AB-44B5-4904-BD94-B6B0590B6D01}" destId="{C8A170FD-CADE-475B-8277-9CD04A8DE624}" srcOrd="0" destOrd="0" presId="urn:microsoft.com/office/officeart/2005/8/layout/matrix1"/>
    <dgm:cxn modelId="{482D7635-264F-4519-9E4B-DC10ABCB999C}" type="presOf" srcId="{769990AB-44B5-4904-BD94-B6B0590B6D01}" destId="{5F24EB69-239B-408B-AB41-3401C0DC36FC}" srcOrd="1" destOrd="0" presId="urn:microsoft.com/office/officeart/2005/8/layout/matrix1"/>
    <dgm:cxn modelId="{159CFF64-7DE6-4207-8001-D34FFBCBAC82}" srcId="{EAC97837-4E26-4876-AB47-5B7541B08978}" destId="{D27C4CDF-8FDC-4FDF-9986-A746855F15C2}" srcOrd="0" destOrd="0" parTransId="{403043D9-BE46-4496-BA9D-718242F01F95}" sibTransId="{2ADD7DF0-9ABD-4561-BA9B-CB4917293BBA}"/>
    <dgm:cxn modelId="{27B17647-2AF0-49CF-835C-B3348C0C8E2F}" type="presOf" srcId="{2614D594-5614-4CD7-A52D-9AC3AD074EAD}" destId="{27A4949F-1B5E-41DB-9993-E099FF90984E}" srcOrd="0" destOrd="0" presId="urn:microsoft.com/office/officeart/2005/8/layout/matrix1"/>
    <dgm:cxn modelId="{2351D067-701B-4D08-B023-58C149D8C0D6}" type="presOf" srcId="{ABE16DF3-4CE0-4A4D-9140-1B8226BF355C}" destId="{6437FA47-D895-4C7E-8C3D-74F2090A514C}" srcOrd="0" destOrd="0" presId="urn:microsoft.com/office/officeart/2005/8/layout/matrix1"/>
    <dgm:cxn modelId="{D35F0078-6FE0-435A-B657-A143F19C3F7F}" type="presOf" srcId="{2614D594-5614-4CD7-A52D-9AC3AD074EAD}" destId="{CC0BFAAA-8643-437B-92FA-DBE67520E16D}" srcOrd="1" destOrd="0" presId="urn:microsoft.com/office/officeart/2005/8/layout/matrix1"/>
    <dgm:cxn modelId="{69BC0297-7684-4423-9898-0E4AC4D7B7EB}" type="presOf" srcId="{ABE16DF3-4CE0-4A4D-9140-1B8226BF355C}" destId="{5B25513B-973E-4D27-8857-02DC11C6F6F3}" srcOrd="1" destOrd="0" presId="urn:microsoft.com/office/officeart/2005/8/layout/matrix1"/>
    <dgm:cxn modelId="{A1585AA5-C9AE-4818-8ACB-89EF6AB4FA93}" srcId="{D27C4CDF-8FDC-4FDF-9986-A746855F15C2}" destId="{2614D594-5614-4CD7-A52D-9AC3AD074EAD}" srcOrd="3" destOrd="0" parTransId="{2BC8AF8B-290B-47C9-92B3-5ACB46A51FA8}" sibTransId="{E268B817-F1A5-454B-AB61-CB1B105F6FE3}"/>
    <dgm:cxn modelId="{C494DCBA-7EE1-4EA6-A946-ED6156C87340}" srcId="{D27C4CDF-8FDC-4FDF-9986-A746855F15C2}" destId="{749C4C5A-4689-4AB4-B8D4-121FD25EC77A}" srcOrd="2" destOrd="0" parTransId="{4B01CD9B-2322-491C-AC7A-8C5EC458F9A9}" sibTransId="{1BF6E05F-CEB3-4C11-9F7F-1B219AF77B0B}"/>
    <dgm:cxn modelId="{FB039BC3-2D03-48B7-B517-026463302A62}" srcId="{D27C4CDF-8FDC-4FDF-9986-A746855F15C2}" destId="{769990AB-44B5-4904-BD94-B6B0590B6D01}" srcOrd="0" destOrd="0" parTransId="{7CC54D44-798B-46E4-A6A1-516D77F9433B}" sibTransId="{A51D6F89-2E53-4766-8615-F2445EECC506}"/>
    <dgm:cxn modelId="{DDD312EB-80E0-4E4A-B416-7267AA8D4E78}" type="presOf" srcId="{749C4C5A-4689-4AB4-B8D4-121FD25EC77A}" destId="{28F18215-3E11-42CA-AE13-B689659EE29F}" srcOrd="0" destOrd="0" presId="urn:microsoft.com/office/officeart/2005/8/layout/matrix1"/>
    <dgm:cxn modelId="{AE4D71EB-C35A-4E05-9604-E75EFF7CE262}" srcId="{D27C4CDF-8FDC-4FDF-9986-A746855F15C2}" destId="{ABE16DF3-4CE0-4A4D-9140-1B8226BF355C}" srcOrd="1" destOrd="0" parTransId="{3BF8FD9E-DF79-4CB0-BE89-F7F15F53840D}" sibTransId="{E0012A91-4960-4A73-9819-C3819C89A168}"/>
    <dgm:cxn modelId="{283CDEF2-BE07-4706-BE4D-68FF3AD1EBB7}" type="presOf" srcId="{749C4C5A-4689-4AB4-B8D4-121FD25EC77A}" destId="{1FA0E71A-F72F-4A96-A4FD-1593C5368D3A}" srcOrd="1" destOrd="0" presId="urn:microsoft.com/office/officeart/2005/8/layout/matrix1"/>
    <dgm:cxn modelId="{F7EF1FFE-8522-4A60-9FB3-9A0C107120F8}" type="presOf" srcId="{D27C4CDF-8FDC-4FDF-9986-A746855F15C2}" destId="{D3D49084-2B82-4D54-8162-8C1E14B8CF1D}" srcOrd="0" destOrd="0" presId="urn:microsoft.com/office/officeart/2005/8/layout/matrix1"/>
    <dgm:cxn modelId="{11FE90CB-31A4-4BDF-8B2F-CA7AB5908C41}" type="presParOf" srcId="{D4F65DC7-A208-48F8-8981-4FB734D35F5F}" destId="{72C7A701-2200-4E89-AD46-7BFF781D88EA}" srcOrd="0" destOrd="0" presId="urn:microsoft.com/office/officeart/2005/8/layout/matrix1"/>
    <dgm:cxn modelId="{F29DB831-F4FC-4D16-9D23-73713EAE786F}" type="presParOf" srcId="{72C7A701-2200-4E89-AD46-7BFF781D88EA}" destId="{C8A170FD-CADE-475B-8277-9CD04A8DE624}" srcOrd="0" destOrd="0" presId="urn:microsoft.com/office/officeart/2005/8/layout/matrix1"/>
    <dgm:cxn modelId="{8BD7130A-8C83-4785-912F-C9BF329AC6EE}" type="presParOf" srcId="{72C7A701-2200-4E89-AD46-7BFF781D88EA}" destId="{5F24EB69-239B-408B-AB41-3401C0DC36FC}" srcOrd="1" destOrd="0" presId="urn:microsoft.com/office/officeart/2005/8/layout/matrix1"/>
    <dgm:cxn modelId="{C6E64784-CDF3-4BC1-A338-D306FF2BBEF4}" type="presParOf" srcId="{72C7A701-2200-4E89-AD46-7BFF781D88EA}" destId="{6437FA47-D895-4C7E-8C3D-74F2090A514C}" srcOrd="2" destOrd="0" presId="urn:microsoft.com/office/officeart/2005/8/layout/matrix1"/>
    <dgm:cxn modelId="{8B5BE197-81E4-4DAF-8222-0CABA0084770}" type="presParOf" srcId="{72C7A701-2200-4E89-AD46-7BFF781D88EA}" destId="{5B25513B-973E-4D27-8857-02DC11C6F6F3}" srcOrd="3" destOrd="0" presId="urn:microsoft.com/office/officeart/2005/8/layout/matrix1"/>
    <dgm:cxn modelId="{3C7DC222-686B-4660-8D55-58D4FA2054ED}" type="presParOf" srcId="{72C7A701-2200-4E89-AD46-7BFF781D88EA}" destId="{28F18215-3E11-42CA-AE13-B689659EE29F}" srcOrd="4" destOrd="0" presId="urn:microsoft.com/office/officeart/2005/8/layout/matrix1"/>
    <dgm:cxn modelId="{89A8E448-B3AE-4131-A886-432F93F9CE4D}" type="presParOf" srcId="{72C7A701-2200-4E89-AD46-7BFF781D88EA}" destId="{1FA0E71A-F72F-4A96-A4FD-1593C5368D3A}" srcOrd="5" destOrd="0" presId="urn:microsoft.com/office/officeart/2005/8/layout/matrix1"/>
    <dgm:cxn modelId="{4E884EE2-1780-4A43-9B2A-3E62EB252D3C}" type="presParOf" srcId="{72C7A701-2200-4E89-AD46-7BFF781D88EA}" destId="{27A4949F-1B5E-41DB-9993-E099FF90984E}" srcOrd="6" destOrd="0" presId="urn:microsoft.com/office/officeart/2005/8/layout/matrix1"/>
    <dgm:cxn modelId="{8E087863-8ABF-4E54-A6CC-D0B3BA359984}" type="presParOf" srcId="{72C7A701-2200-4E89-AD46-7BFF781D88EA}" destId="{CC0BFAAA-8643-437B-92FA-DBE67520E16D}" srcOrd="7" destOrd="0" presId="urn:microsoft.com/office/officeart/2005/8/layout/matrix1"/>
    <dgm:cxn modelId="{7BE3FB71-A095-4051-A551-47E5838002D7}" type="presParOf" srcId="{D4F65DC7-A208-48F8-8981-4FB734D35F5F}" destId="{D3D49084-2B82-4D54-8162-8C1E14B8CF1D}"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28806-7413-4313-988A-481521C97380}">
      <dsp:nvSpPr>
        <dsp:cNvPr id="0" name=""/>
        <dsp:cNvSpPr/>
      </dsp:nvSpPr>
      <dsp:spPr>
        <a:xfrm>
          <a:off x="0" y="720699"/>
          <a:ext cx="8686800" cy="11844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E1941F-4128-4E43-82AD-5C2DC1BDB867}">
      <dsp:nvSpPr>
        <dsp:cNvPr id="0" name=""/>
        <dsp:cNvSpPr/>
      </dsp:nvSpPr>
      <dsp:spPr>
        <a:xfrm>
          <a:off x="434340" y="26979"/>
          <a:ext cx="6080760" cy="13874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889000">
            <a:lnSpc>
              <a:spcPct val="90000"/>
            </a:lnSpc>
            <a:spcBef>
              <a:spcPct val="0"/>
            </a:spcBef>
            <a:spcAft>
              <a:spcPct val="35000"/>
            </a:spcAft>
            <a:buNone/>
          </a:pPr>
          <a:r>
            <a:rPr lang="en-US" sz="2000" b="1" i="0" u="none" kern="1200" dirty="0">
              <a:solidFill>
                <a:schemeClr val="tx1"/>
              </a:solidFill>
              <a:latin typeface="Times New Roman" pitchFamily="18" charset="0"/>
              <a:cs typeface="Times New Roman" pitchFamily="18" charset="0"/>
            </a:rPr>
            <a:t>The CRM policy is based on marketing skills and customer handling ability. </a:t>
          </a:r>
          <a:endParaRPr lang="en-US" sz="2000" b="1" kern="1200" dirty="0">
            <a:solidFill>
              <a:schemeClr val="tx1"/>
            </a:solidFill>
            <a:latin typeface="Times New Roman" pitchFamily="18" charset="0"/>
            <a:cs typeface="Times New Roman" pitchFamily="18" charset="0"/>
          </a:endParaRPr>
        </a:p>
        <a:p>
          <a:pPr marL="0" lvl="0" indent="0" algn="l" defTabSz="889000" rtl="0">
            <a:lnSpc>
              <a:spcPct val="90000"/>
            </a:lnSpc>
            <a:spcBef>
              <a:spcPct val="0"/>
            </a:spcBef>
            <a:spcAft>
              <a:spcPct val="35000"/>
            </a:spcAft>
            <a:buNone/>
          </a:pPr>
          <a:endParaRPr lang="en-US" sz="2000" b="1" kern="1200" dirty="0">
            <a:solidFill>
              <a:schemeClr val="tx1"/>
            </a:solidFill>
            <a:latin typeface="Times New Roman" pitchFamily="18" charset="0"/>
            <a:cs typeface="Times New Roman" pitchFamily="18" charset="0"/>
          </a:endParaRPr>
        </a:p>
      </dsp:txBody>
      <dsp:txXfrm>
        <a:off x="502069" y="94708"/>
        <a:ext cx="5945302" cy="1251982"/>
      </dsp:txXfrm>
    </dsp:sp>
    <dsp:sp modelId="{C9CAF903-2E68-41FF-AF87-6B1527DF0C27}">
      <dsp:nvSpPr>
        <dsp:cNvPr id="0" name=""/>
        <dsp:cNvSpPr/>
      </dsp:nvSpPr>
      <dsp:spPr>
        <a:xfrm>
          <a:off x="0" y="2852620"/>
          <a:ext cx="8686800" cy="118440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 modelId="{D150AAFB-CAD1-45BE-B847-9E55F05C78D3}">
      <dsp:nvSpPr>
        <dsp:cNvPr id="0" name=""/>
        <dsp:cNvSpPr/>
      </dsp:nvSpPr>
      <dsp:spPr>
        <a:xfrm>
          <a:off x="434340" y="2158900"/>
          <a:ext cx="6080760" cy="13874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889000">
            <a:lnSpc>
              <a:spcPct val="90000"/>
            </a:lnSpc>
            <a:spcBef>
              <a:spcPct val="0"/>
            </a:spcBef>
            <a:spcAft>
              <a:spcPct val="35000"/>
            </a:spcAft>
            <a:buNone/>
          </a:pPr>
          <a:r>
            <a:rPr lang="en-US" sz="2000" b="1" i="0" u="none" kern="1200" dirty="0">
              <a:solidFill>
                <a:schemeClr val="tx1"/>
              </a:solidFill>
              <a:latin typeface="Times New Roman" pitchFamily="18" charset="0"/>
              <a:cs typeface="Times New Roman" pitchFamily="18" charset="0"/>
            </a:rPr>
            <a:t>Customer Relationship management is a strategic plan to grow sales by improving the relationship with customers.</a:t>
          </a:r>
          <a:endParaRPr lang="en-US" sz="2000" b="1" kern="1200" dirty="0">
            <a:solidFill>
              <a:schemeClr val="tx1"/>
            </a:solidFill>
            <a:latin typeface="Times New Roman" pitchFamily="18" charset="0"/>
            <a:cs typeface="Times New Roman" pitchFamily="18" charset="0"/>
          </a:endParaRPr>
        </a:p>
      </dsp:txBody>
      <dsp:txXfrm>
        <a:off x="502069" y="2226629"/>
        <a:ext cx="5945302" cy="1251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48C497-1E20-4EB7-BA3D-F62A123CC794}">
      <dsp:nvSpPr>
        <dsp:cNvPr id="0" name=""/>
        <dsp:cNvSpPr/>
      </dsp:nvSpPr>
      <dsp:spPr>
        <a:xfrm>
          <a:off x="3658492" y="1555"/>
          <a:ext cx="5481042" cy="2458616"/>
        </a:xfrm>
        <a:prstGeom prst="rightArrow">
          <a:avLst>
            <a:gd name="adj1" fmla="val 75000"/>
            <a:gd name="adj2" fmla="val 50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CRM policy enhances customer support. </a:t>
          </a:r>
          <a:endParaRPr lang="en-US" sz="2000" kern="1200" dirty="0">
            <a:solidFill>
              <a:schemeClr val="tx1"/>
            </a:solidFill>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This policy tries to eliminate issues as far as possible. (</a:t>
          </a:r>
          <a:r>
            <a:rPr lang="en-US" sz="2000" kern="1200" dirty="0" err="1">
              <a:solidFill>
                <a:schemeClr val="tx1"/>
              </a:solidFill>
            </a:rPr>
            <a:t>Bastas</a:t>
          </a:r>
          <a:r>
            <a:rPr lang="en-US" sz="2000" kern="1200" dirty="0">
              <a:solidFill>
                <a:schemeClr val="tx1"/>
              </a:solidFill>
            </a:rPr>
            <a:t> and </a:t>
          </a:r>
          <a:r>
            <a:rPr lang="en-US" sz="2000" kern="1200" dirty="0" err="1">
              <a:solidFill>
                <a:schemeClr val="tx1"/>
              </a:solidFill>
            </a:rPr>
            <a:t>Liyanage</a:t>
          </a:r>
          <a:r>
            <a:rPr lang="en-US" sz="2000" kern="1200" dirty="0">
              <a:solidFill>
                <a:schemeClr val="tx1"/>
              </a:solidFill>
            </a:rPr>
            <a:t>, 2018</a:t>
          </a:r>
          <a:r>
            <a:rPr lang="en-US" sz="2000" b="0" i="0" u="none" kern="1200" dirty="0">
              <a:solidFill>
                <a:schemeClr val="tx1"/>
              </a:solidFill>
              <a:latin typeface="Times New Roman" pitchFamily="18" charset="0"/>
              <a:cs typeface="Times New Roman" pitchFamily="18" charset="0"/>
            </a:rPr>
            <a:t>)</a:t>
          </a:r>
          <a:endParaRPr lang="en-US" sz="2000" kern="1200" dirty="0">
            <a:solidFill>
              <a:schemeClr val="tx1"/>
            </a:solidFill>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CRM policy serves free home delivery and 24x7 helpline support.</a:t>
          </a:r>
          <a:endParaRPr lang="en-US" sz="2000" kern="1200" dirty="0">
            <a:solidFill>
              <a:schemeClr val="tx1"/>
            </a:solidFill>
            <a:latin typeface="Times New Roman" pitchFamily="18" charset="0"/>
            <a:cs typeface="Times New Roman" pitchFamily="18" charset="0"/>
          </a:endParaRPr>
        </a:p>
      </dsp:txBody>
      <dsp:txXfrm>
        <a:off x="3658492" y="308882"/>
        <a:ext cx="4559061" cy="1843962"/>
      </dsp:txXfrm>
    </dsp:sp>
    <dsp:sp modelId="{279A1829-FC28-447B-A6FD-9DC0B3E1FB84}">
      <dsp:nvSpPr>
        <dsp:cNvPr id="0" name=""/>
        <dsp:cNvSpPr/>
      </dsp:nvSpPr>
      <dsp:spPr>
        <a:xfrm>
          <a:off x="4464" y="400800"/>
          <a:ext cx="3654028" cy="1660128"/>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US" sz="3900" b="1" kern="1200" dirty="0">
              <a:solidFill>
                <a:schemeClr val="tx1"/>
              </a:solidFill>
              <a:latin typeface="Times New Roman" pitchFamily="18" charset="0"/>
              <a:cs typeface="Times New Roman" pitchFamily="18" charset="0"/>
            </a:rPr>
            <a:t>BENEFITS</a:t>
          </a:r>
        </a:p>
      </dsp:txBody>
      <dsp:txXfrm>
        <a:off x="85505" y="481841"/>
        <a:ext cx="3491946" cy="1498046"/>
      </dsp:txXfrm>
    </dsp:sp>
    <dsp:sp modelId="{E4F2E2BC-A65A-4938-A0A6-D6B0D3AEFF44}">
      <dsp:nvSpPr>
        <dsp:cNvPr id="0" name=""/>
        <dsp:cNvSpPr/>
      </dsp:nvSpPr>
      <dsp:spPr>
        <a:xfrm>
          <a:off x="3658492" y="2626185"/>
          <a:ext cx="5481042" cy="2147458"/>
        </a:xfrm>
        <a:prstGeom prst="rightArrow">
          <a:avLst>
            <a:gd name="adj1" fmla="val 75000"/>
            <a:gd name="adj2" fmla="val 50000"/>
          </a:avLst>
        </a:prstGeom>
        <a:solidFill>
          <a:schemeClr val="accent5">
            <a:tint val="40000"/>
            <a:alpha val="90000"/>
            <a:hueOff val="-10740482"/>
            <a:satOff val="48253"/>
            <a:lumOff val="3317"/>
            <a:alphaOff val="0"/>
          </a:schemeClr>
        </a:solidFill>
        <a:ln w="9525" cap="flat" cmpd="sng" algn="ctr">
          <a:solidFill>
            <a:schemeClr val="accent5">
              <a:tint val="40000"/>
              <a:alpha val="90000"/>
              <a:hueOff val="-10740482"/>
              <a:satOff val="48253"/>
              <a:lumOff val="331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Due to a close connection with customers, the relationship between company and customers can be destroyed. (</a:t>
          </a:r>
          <a:r>
            <a:rPr lang="en-US" sz="2000" kern="1200" dirty="0" err="1">
              <a:solidFill>
                <a:schemeClr val="tx1"/>
              </a:solidFill>
            </a:rPr>
            <a:t>Sahu</a:t>
          </a:r>
          <a:r>
            <a:rPr lang="en-US" sz="2000" kern="1200" dirty="0">
              <a:solidFill>
                <a:schemeClr val="tx1"/>
              </a:solidFill>
            </a:rPr>
            <a:t>, Deng and </a:t>
          </a:r>
          <a:r>
            <a:rPr lang="en-US" sz="2000" kern="1200" dirty="0" err="1">
              <a:solidFill>
                <a:schemeClr val="tx1"/>
              </a:solidFill>
            </a:rPr>
            <a:t>Mollah</a:t>
          </a:r>
          <a:r>
            <a:rPr lang="en-US" sz="2000" kern="1200" dirty="0">
              <a:solidFill>
                <a:schemeClr val="tx1"/>
              </a:solidFill>
            </a:rPr>
            <a:t>, 2018</a:t>
          </a:r>
          <a:r>
            <a:rPr lang="en-US" sz="2000" b="0" i="0" u="none" kern="1200" dirty="0">
              <a:solidFill>
                <a:schemeClr val="tx1"/>
              </a:solidFill>
              <a:latin typeface="Times New Roman" pitchFamily="18" charset="0"/>
              <a:cs typeface="Times New Roman" pitchFamily="18" charset="0"/>
            </a:rPr>
            <a:t>)</a:t>
          </a:r>
          <a:endParaRPr lang="en-US" sz="2000" kern="1200" dirty="0">
            <a:solidFill>
              <a:schemeClr val="tx1"/>
            </a:solidFill>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a:solidFill>
                <a:schemeClr val="tx1"/>
              </a:solidFill>
            </a:rPr>
            <a:t>CRM policy increases the cost of the company.</a:t>
          </a:r>
          <a:endParaRPr lang="en-US" sz="2000" kern="1200" dirty="0">
            <a:solidFill>
              <a:schemeClr val="tx1"/>
            </a:solidFill>
            <a:latin typeface="Times New Roman" pitchFamily="18" charset="0"/>
            <a:cs typeface="Times New Roman" pitchFamily="18" charset="0"/>
          </a:endParaRPr>
        </a:p>
      </dsp:txBody>
      <dsp:txXfrm>
        <a:off x="3658492" y="2894617"/>
        <a:ext cx="4675745" cy="1610594"/>
      </dsp:txXfrm>
    </dsp:sp>
    <dsp:sp modelId="{9C6DD989-CE57-4A79-A919-06DDEC7E0DAA}">
      <dsp:nvSpPr>
        <dsp:cNvPr id="0" name=""/>
        <dsp:cNvSpPr/>
      </dsp:nvSpPr>
      <dsp:spPr>
        <a:xfrm>
          <a:off x="4464" y="2869850"/>
          <a:ext cx="3654028" cy="1660128"/>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US" sz="3800" b="1" kern="1200" dirty="0">
              <a:solidFill>
                <a:schemeClr val="tx1"/>
              </a:solidFill>
              <a:latin typeface="Times New Roman" pitchFamily="18" charset="0"/>
              <a:cs typeface="Times New Roman" pitchFamily="18" charset="0"/>
            </a:rPr>
            <a:t>DRAWBACKS</a:t>
          </a:r>
        </a:p>
      </dsp:txBody>
      <dsp:txXfrm>
        <a:off x="85505" y="2950891"/>
        <a:ext cx="3491946" cy="14980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28806-7413-4313-988A-481521C97380}">
      <dsp:nvSpPr>
        <dsp:cNvPr id="0" name=""/>
        <dsp:cNvSpPr/>
      </dsp:nvSpPr>
      <dsp:spPr>
        <a:xfrm>
          <a:off x="0" y="720699"/>
          <a:ext cx="8686800" cy="1184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E1941F-4128-4E43-82AD-5C2DC1BDB867}">
      <dsp:nvSpPr>
        <dsp:cNvPr id="0" name=""/>
        <dsp:cNvSpPr/>
      </dsp:nvSpPr>
      <dsp:spPr>
        <a:xfrm>
          <a:off x="434340" y="26979"/>
          <a:ext cx="6080760" cy="138744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889000" rtl="0">
            <a:lnSpc>
              <a:spcPct val="150000"/>
            </a:lnSpc>
            <a:spcBef>
              <a:spcPct val="0"/>
            </a:spcBef>
            <a:spcAft>
              <a:spcPct val="35000"/>
            </a:spcAft>
            <a:buNone/>
          </a:pPr>
          <a:r>
            <a:rPr lang="en-US" sz="2000" b="1" i="0" u="none" kern="1200" dirty="0">
              <a:solidFill>
                <a:schemeClr val="tx1"/>
              </a:solidFill>
              <a:latin typeface="Times New Roman" pitchFamily="18" charset="0"/>
              <a:cs typeface="Times New Roman" pitchFamily="18" charset="0"/>
            </a:rPr>
            <a:t>The ethical policy is a guideline provided to employees of an organization in order to pursue things in the right way. </a:t>
          </a:r>
          <a:endParaRPr lang="en-US" sz="2000" b="1" kern="1200" dirty="0">
            <a:solidFill>
              <a:schemeClr val="tx1"/>
            </a:solidFill>
            <a:latin typeface="Times New Roman" pitchFamily="18" charset="0"/>
            <a:cs typeface="Times New Roman" pitchFamily="18" charset="0"/>
          </a:endParaRPr>
        </a:p>
      </dsp:txBody>
      <dsp:txXfrm>
        <a:off x="502069" y="94708"/>
        <a:ext cx="5945302" cy="1251982"/>
      </dsp:txXfrm>
    </dsp:sp>
    <dsp:sp modelId="{C9CAF903-2E68-41FF-AF87-6B1527DF0C27}">
      <dsp:nvSpPr>
        <dsp:cNvPr id="0" name=""/>
        <dsp:cNvSpPr/>
      </dsp:nvSpPr>
      <dsp:spPr>
        <a:xfrm>
          <a:off x="0" y="2852620"/>
          <a:ext cx="8686800" cy="1184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50AAFB-CAD1-45BE-B847-9E55F05C78D3}">
      <dsp:nvSpPr>
        <dsp:cNvPr id="0" name=""/>
        <dsp:cNvSpPr/>
      </dsp:nvSpPr>
      <dsp:spPr>
        <a:xfrm>
          <a:off x="434340" y="2158900"/>
          <a:ext cx="6080760" cy="138744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marL="0" lvl="0" indent="0" algn="l" defTabSz="889000">
            <a:lnSpc>
              <a:spcPct val="150000"/>
            </a:lnSpc>
            <a:spcBef>
              <a:spcPct val="0"/>
            </a:spcBef>
            <a:spcAft>
              <a:spcPct val="35000"/>
            </a:spcAft>
            <a:buNone/>
          </a:pPr>
          <a:r>
            <a:rPr lang="en-US" sz="2000" b="1" i="0" u="none" kern="1200" dirty="0">
              <a:solidFill>
                <a:schemeClr val="tx1"/>
              </a:solidFill>
              <a:latin typeface="Times New Roman" pitchFamily="18" charset="0"/>
              <a:cs typeface="Times New Roman" pitchFamily="18" charset="0"/>
            </a:rPr>
            <a:t>It is a process as well to develop expectations of employees and management of the company. </a:t>
          </a:r>
          <a:endParaRPr lang="en-US" sz="2000" b="1" kern="1200" dirty="0">
            <a:solidFill>
              <a:schemeClr val="tx1"/>
            </a:solidFill>
            <a:latin typeface="Times New Roman" pitchFamily="18" charset="0"/>
            <a:cs typeface="Times New Roman" pitchFamily="18" charset="0"/>
          </a:endParaRPr>
        </a:p>
        <a:p>
          <a:pPr marL="0" lvl="0" indent="0" algn="l" defTabSz="889000" rtl="0">
            <a:lnSpc>
              <a:spcPct val="150000"/>
            </a:lnSpc>
            <a:spcBef>
              <a:spcPct val="0"/>
            </a:spcBef>
            <a:spcAft>
              <a:spcPct val="35000"/>
            </a:spcAft>
            <a:buNone/>
          </a:pPr>
          <a:endParaRPr lang="en-US" sz="2000" b="1" kern="1200" dirty="0">
            <a:solidFill>
              <a:schemeClr val="tx1"/>
            </a:solidFill>
            <a:latin typeface="Times New Roman" pitchFamily="18" charset="0"/>
            <a:cs typeface="Times New Roman" pitchFamily="18" charset="0"/>
          </a:endParaRPr>
        </a:p>
      </dsp:txBody>
      <dsp:txXfrm>
        <a:off x="502069" y="2226629"/>
        <a:ext cx="5945302" cy="12519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48C497-1E20-4EB7-BA3D-F62A123CC794}">
      <dsp:nvSpPr>
        <dsp:cNvPr id="0" name=""/>
        <dsp:cNvSpPr/>
      </dsp:nvSpPr>
      <dsp:spPr>
        <a:xfrm>
          <a:off x="3657599" y="52"/>
          <a:ext cx="5486400" cy="2071575"/>
        </a:xfrm>
        <a:prstGeom prst="rightArrow">
          <a:avLst>
            <a:gd name="adj1" fmla="val 75000"/>
            <a:gd name="adj2" fmla="val 50000"/>
          </a:avLst>
        </a:prstGeom>
        <a:solidFill>
          <a:schemeClr val="accent2">
            <a:alpha val="90000"/>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Customer loyalty increases with a good ethical policy of a company.</a:t>
          </a:r>
          <a:endParaRPr lang="en-US" sz="2000" kern="1200" dirty="0">
            <a:solidFill>
              <a:schemeClr val="tx1"/>
            </a:solidFill>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Employee retention is possible with a good work environment (</a:t>
          </a:r>
          <a:r>
            <a:rPr lang="en-US" sz="2000" kern="1200" dirty="0">
              <a:solidFill>
                <a:schemeClr val="tx1"/>
              </a:solidFill>
            </a:rPr>
            <a:t>Cotton, M., 2017</a:t>
          </a:r>
          <a:r>
            <a:rPr lang="en-US" sz="2000" b="0" i="0" u="none" kern="1200" dirty="0">
              <a:solidFill>
                <a:schemeClr val="tx1"/>
              </a:solidFill>
              <a:latin typeface="Times New Roman" pitchFamily="18" charset="0"/>
              <a:cs typeface="Times New Roman" pitchFamily="18" charset="0"/>
            </a:rPr>
            <a:t>).</a:t>
          </a:r>
          <a:endParaRPr lang="en-US" sz="2000" kern="1200" dirty="0">
            <a:solidFill>
              <a:schemeClr val="tx1"/>
            </a:solidFill>
            <a:latin typeface="Times New Roman" pitchFamily="18" charset="0"/>
            <a:cs typeface="Times New Roman" pitchFamily="18" charset="0"/>
          </a:endParaRPr>
        </a:p>
      </dsp:txBody>
      <dsp:txXfrm>
        <a:off x="3657599" y="258999"/>
        <a:ext cx="4709559" cy="1553681"/>
      </dsp:txXfrm>
    </dsp:sp>
    <dsp:sp modelId="{279A1829-FC28-447B-A6FD-9DC0B3E1FB84}">
      <dsp:nvSpPr>
        <dsp:cNvPr id="0" name=""/>
        <dsp:cNvSpPr/>
      </dsp:nvSpPr>
      <dsp:spPr>
        <a:xfrm>
          <a:off x="0" y="52"/>
          <a:ext cx="3657600" cy="2071575"/>
        </a:xfrm>
        <a:prstGeom prst="roundRect">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US" sz="3900" b="1" kern="1200" dirty="0">
              <a:solidFill>
                <a:schemeClr val="tx1"/>
              </a:solidFill>
              <a:latin typeface="Times New Roman" pitchFamily="18" charset="0"/>
              <a:cs typeface="Times New Roman" pitchFamily="18" charset="0"/>
            </a:rPr>
            <a:t>BENEFITS</a:t>
          </a:r>
        </a:p>
      </dsp:txBody>
      <dsp:txXfrm>
        <a:off x="101126" y="101178"/>
        <a:ext cx="3455348" cy="1869323"/>
      </dsp:txXfrm>
    </dsp:sp>
    <dsp:sp modelId="{E4F2E2BC-A65A-4938-A0A6-D6B0D3AEFF44}">
      <dsp:nvSpPr>
        <dsp:cNvPr id="0" name=""/>
        <dsp:cNvSpPr/>
      </dsp:nvSpPr>
      <dsp:spPr>
        <a:xfrm>
          <a:off x="3746912" y="2278785"/>
          <a:ext cx="5395317" cy="2826561"/>
        </a:xfrm>
        <a:prstGeom prst="rightArrow">
          <a:avLst>
            <a:gd name="adj1" fmla="val 75000"/>
            <a:gd name="adj2" fmla="val 50000"/>
          </a:avLst>
        </a:prstGeom>
        <a:solidFill>
          <a:schemeClr val="accent2">
            <a:alpha val="90000"/>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Continuous update of consumer behaviors are required in this policy and it is hard to update all details. </a:t>
          </a:r>
          <a:endParaRPr lang="en-US" sz="2000" kern="1200" dirty="0">
            <a:solidFill>
              <a:schemeClr val="tx1"/>
            </a:solidFill>
            <a:latin typeface="Times New Roman" pitchFamily="18" charset="0"/>
            <a:cs typeface="Times New Roman" pitchFamily="18" charset="0"/>
          </a:endParaRPr>
        </a:p>
        <a:p>
          <a:pPr marL="228600" lvl="1" indent="-228600" algn="l" defTabSz="889000" rtl="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It requires management support for implementing an effective ethical policy. </a:t>
          </a:r>
          <a:endParaRPr lang="en-US" sz="2000" kern="1200" dirty="0">
            <a:solidFill>
              <a:schemeClr val="tx1"/>
            </a:solidFill>
            <a:latin typeface="Times New Roman" pitchFamily="18" charset="0"/>
            <a:cs typeface="Times New Roman" pitchFamily="18" charset="0"/>
          </a:endParaRPr>
        </a:p>
      </dsp:txBody>
      <dsp:txXfrm>
        <a:off x="3746912" y="2632105"/>
        <a:ext cx="4335357" cy="2119921"/>
      </dsp:txXfrm>
    </dsp:sp>
    <dsp:sp modelId="{9C6DD989-CE57-4A79-A919-06DDEC7E0DAA}">
      <dsp:nvSpPr>
        <dsp:cNvPr id="0" name=""/>
        <dsp:cNvSpPr/>
      </dsp:nvSpPr>
      <dsp:spPr>
        <a:xfrm>
          <a:off x="1770" y="2656278"/>
          <a:ext cx="3745141" cy="2071575"/>
        </a:xfrm>
        <a:prstGeom prst="roundRect">
          <a:avLst/>
        </a:prstGeom>
        <a:solidFill>
          <a:schemeClr val="accent2">
            <a:shade val="80000"/>
            <a:hueOff val="-35872"/>
            <a:satOff val="-4024"/>
            <a:lumOff val="25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US" sz="3900" b="1" kern="1200" dirty="0">
              <a:solidFill>
                <a:schemeClr val="tx1"/>
              </a:solidFill>
              <a:latin typeface="Times New Roman" pitchFamily="18" charset="0"/>
              <a:cs typeface="Times New Roman" pitchFamily="18" charset="0"/>
            </a:rPr>
            <a:t>DRAWBACKS</a:t>
          </a:r>
        </a:p>
      </dsp:txBody>
      <dsp:txXfrm>
        <a:off x="102896" y="2757404"/>
        <a:ext cx="3542889" cy="18693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28806-7413-4313-988A-481521C97380}">
      <dsp:nvSpPr>
        <dsp:cNvPr id="0" name=""/>
        <dsp:cNvSpPr/>
      </dsp:nvSpPr>
      <dsp:spPr>
        <a:xfrm>
          <a:off x="0" y="1125819"/>
          <a:ext cx="8686800" cy="8316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66E1941F-4128-4E43-82AD-5C2DC1BDB867}">
      <dsp:nvSpPr>
        <dsp:cNvPr id="0" name=""/>
        <dsp:cNvSpPr/>
      </dsp:nvSpPr>
      <dsp:spPr>
        <a:xfrm>
          <a:off x="434340" y="3042"/>
          <a:ext cx="6614164" cy="1609857"/>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9838" tIns="0" rIns="229838" bIns="0" numCol="1" spcCol="1270" anchor="ctr" anchorCtr="0">
          <a:noAutofit/>
        </a:bodyPr>
        <a:lstStyle/>
        <a:p>
          <a:pPr marL="0" lvl="0" indent="0" algn="just" defTabSz="889000" rtl="0">
            <a:lnSpc>
              <a:spcPct val="150000"/>
            </a:lnSpc>
            <a:spcBef>
              <a:spcPct val="0"/>
            </a:spcBef>
            <a:spcAft>
              <a:spcPct val="35000"/>
            </a:spcAft>
            <a:buNone/>
          </a:pPr>
          <a:r>
            <a:rPr lang="en-US" sz="2000" b="1" i="0" u="none" kern="1200" dirty="0">
              <a:solidFill>
                <a:schemeClr val="tx1"/>
              </a:solidFill>
              <a:latin typeface="Times New Roman" pitchFamily="18" charset="0"/>
              <a:cs typeface="Times New Roman" pitchFamily="18" charset="0"/>
            </a:rPr>
            <a:t>Sustainability policies is a collection of policies that helps a company to remain sustained in a crucial situation. </a:t>
          </a:r>
          <a:endParaRPr lang="en-US" sz="2000" b="1" kern="1200" dirty="0">
            <a:solidFill>
              <a:schemeClr val="tx1"/>
            </a:solidFill>
            <a:latin typeface="Times New Roman" pitchFamily="18" charset="0"/>
            <a:cs typeface="Times New Roman" pitchFamily="18" charset="0"/>
          </a:endParaRPr>
        </a:p>
      </dsp:txBody>
      <dsp:txXfrm>
        <a:off x="512927" y="81629"/>
        <a:ext cx="6456990" cy="1452683"/>
      </dsp:txXfrm>
    </dsp:sp>
    <dsp:sp modelId="{C9CAF903-2E68-41FF-AF87-6B1527DF0C27}">
      <dsp:nvSpPr>
        <dsp:cNvPr id="0" name=""/>
        <dsp:cNvSpPr/>
      </dsp:nvSpPr>
      <dsp:spPr>
        <a:xfrm>
          <a:off x="0" y="3229357"/>
          <a:ext cx="8686800" cy="8316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D150AAFB-CAD1-45BE-B847-9E55F05C78D3}">
      <dsp:nvSpPr>
        <dsp:cNvPr id="0" name=""/>
        <dsp:cNvSpPr/>
      </dsp:nvSpPr>
      <dsp:spPr>
        <a:xfrm>
          <a:off x="434340" y="2135619"/>
          <a:ext cx="6537972" cy="1580818"/>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9838" tIns="0" rIns="229838" bIns="0" numCol="1" spcCol="1270" anchor="ctr" anchorCtr="0">
          <a:noAutofit/>
        </a:bodyPr>
        <a:lstStyle/>
        <a:p>
          <a:pPr marL="0" lvl="0" indent="0" algn="just" defTabSz="889000" rtl="0">
            <a:lnSpc>
              <a:spcPct val="150000"/>
            </a:lnSpc>
            <a:spcBef>
              <a:spcPct val="0"/>
            </a:spcBef>
            <a:spcAft>
              <a:spcPct val="35000"/>
            </a:spcAft>
            <a:buNone/>
          </a:pPr>
          <a:r>
            <a:rPr lang="en-US" sz="2000" b="1" i="0" u="none" kern="1200" dirty="0">
              <a:solidFill>
                <a:schemeClr val="tx1"/>
              </a:solidFill>
              <a:latin typeface="Times New Roman" pitchFamily="18" charset="0"/>
              <a:cs typeface="Times New Roman" pitchFamily="18" charset="0"/>
            </a:rPr>
            <a:t>There are three development areas in the sustainability policy, these are economic, social and environmental development. </a:t>
          </a:r>
          <a:endParaRPr lang="en-US" sz="2000" b="1" kern="1200" dirty="0">
            <a:solidFill>
              <a:schemeClr val="tx1"/>
            </a:solidFill>
            <a:latin typeface="Times New Roman" pitchFamily="18" charset="0"/>
            <a:cs typeface="Times New Roman" pitchFamily="18" charset="0"/>
          </a:endParaRPr>
        </a:p>
        <a:p>
          <a:pPr marL="0" lvl="0" indent="0" algn="just" defTabSz="889000" rtl="0">
            <a:lnSpc>
              <a:spcPct val="150000"/>
            </a:lnSpc>
            <a:spcBef>
              <a:spcPct val="0"/>
            </a:spcBef>
            <a:spcAft>
              <a:spcPct val="35000"/>
            </a:spcAft>
            <a:buNone/>
          </a:pPr>
          <a:endParaRPr lang="en-US" sz="2000" b="1" kern="1200" dirty="0">
            <a:solidFill>
              <a:schemeClr val="tx1"/>
            </a:solidFill>
            <a:latin typeface="Times New Roman" pitchFamily="18" charset="0"/>
            <a:cs typeface="Times New Roman" pitchFamily="18" charset="0"/>
          </a:endParaRPr>
        </a:p>
      </dsp:txBody>
      <dsp:txXfrm>
        <a:off x="511509" y="2212788"/>
        <a:ext cx="6383634" cy="14264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48C497-1E20-4EB7-BA3D-F62A123CC794}">
      <dsp:nvSpPr>
        <dsp:cNvPr id="0" name=""/>
        <dsp:cNvSpPr/>
      </dsp:nvSpPr>
      <dsp:spPr>
        <a:xfrm>
          <a:off x="3658492" y="3495"/>
          <a:ext cx="5481042" cy="2171695"/>
        </a:xfrm>
        <a:prstGeom prst="rightArrow">
          <a:avLst>
            <a:gd name="adj1" fmla="val 75000"/>
            <a:gd name="adj2" fmla="val 50000"/>
          </a:avLst>
        </a:prstGeom>
        <a:solidFill>
          <a:schemeClr val="accent6">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Competitive advantages against other similar companies (</a:t>
          </a:r>
          <a:r>
            <a:rPr lang="en-US" sz="2000" kern="1200" dirty="0" err="1">
              <a:solidFill>
                <a:schemeClr val="tx1"/>
              </a:solidFill>
            </a:rPr>
            <a:t>Fernandes</a:t>
          </a:r>
          <a:r>
            <a:rPr lang="en-US" sz="2000" kern="1200" dirty="0">
              <a:solidFill>
                <a:schemeClr val="tx1"/>
              </a:solidFill>
            </a:rPr>
            <a:t> and Pinto, 2019</a:t>
          </a:r>
          <a:r>
            <a:rPr lang="en-US" sz="2000" b="0" i="0" u="none" kern="1200" dirty="0">
              <a:solidFill>
                <a:schemeClr val="tx1"/>
              </a:solidFill>
              <a:latin typeface="Times New Roman" pitchFamily="18" charset="0"/>
              <a:cs typeface="Times New Roman" pitchFamily="18" charset="0"/>
            </a:rPr>
            <a:t>)</a:t>
          </a:r>
          <a:endParaRPr lang="en-US" sz="2000" kern="1200" dirty="0">
            <a:solidFill>
              <a:schemeClr val="tx1"/>
            </a:solidFill>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The cost of the company is reduced by implementing this policy.</a:t>
          </a:r>
          <a:endParaRPr lang="en-US" sz="2000" kern="1200" dirty="0">
            <a:solidFill>
              <a:schemeClr val="tx1"/>
            </a:solidFill>
            <a:latin typeface="Times New Roman" pitchFamily="18" charset="0"/>
            <a:cs typeface="Times New Roman" pitchFamily="18" charset="0"/>
          </a:endParaRPr>
        </a:p>
      </dsp:txBody>
      <dsp:txXfrm>
        <a:off x="3658492" y="274957"/>
        <a:ext cx="4666656" cy="1628771"/>
      </dsp:txXfrm>
    </dsp:sp>
    <dsp:sp modelId="{279A1829-FC28-447B-A6FD-9DC0B3E1FB84}">
      <dsp:nvSpPr>
        <dsp:cNvPr id="0" name=""/>
        <dsp:cNvSpPr/>
      </dsp:nvSpPr>
      <dsp:spPr>
        <a:xfrm>
          <a:off x="4464" y="173417"/>
          <a:ext cx="3654028" cy="1831850"/>
        </a:xfrm>
        <a:prstGeom prst="roundRect">
          <a:avLst/>
        </a:prstGeom>
        <a:gradFill rotWithShape="0">
          <a:gsLst>
            <a:gs pos="0">
              <a:schemeClr val="accent6">
                <a:shade val="80000"/>
                <a:hueOff val="0"/>
                <a:satOff val="0"/>
                <a:lumOff val="0"/>
                <a:alphaOff val="0"/>
                <a:shade val="51000"/>
                <a:satMod val="130000"/>
              </a:schemeClr>
            </a:gs>
            <a:gs pos="80000">
              <a:schemeClr val="accent6">
                <a:shade val="80000"/>
                <a:hueOff val="0"/>
                <a:satOff val="0"/>
                <a:lumOff val="0"/>
                <a:alphaOff val="0"/>
                <a:shade val="93000"/>
                <a:satMod val="130000"/>
              </a:schemeClr>
            </a:gs>
            <a:gs pos="100000">
              <a:schemeClr val="accent6">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US" sz="3900" b="1" kern="1200" dirty="0">
              <a:solidFill>
                <a:schemeClr val="tx1"/>
              </a:solidFill>
              <a:latin typeface="Times New Roman" pitchFamily="18" charset="0"/>
              <a:cs typeface="Times New Roman" pitchFamily="18" charset="0"/>
            </a:rPr>
            <a:t>BENEFITS</a:t>
          </a:r>
        </a:p>
      </dsp:txBody>
      <dsp:txXfrm>
        <a:off x="93888" y="262841"/>
        <a:ext cx="3475180" cy="1653002"/>
      </dsp:txXfrm>
    </dsp:sp>
    <dsp:sp modelId="{E4F2E2BC-A65A-4938-A0A6-D6B0D3AEFF44}">
      <dsp:nvSpPr>
        <dsp:cNvPr id="0" name=""/>
        <dsp:cNvSpPr/>
      </dsp:nvSpPr>
      <dsp:spPr>
        <a:xfrm>
          <a:off x="3822137" y="2358376"/>
          <a:ext cx="5320833" cy="2870528"/>
        </a:xfrm>
        <a:prstGeom prst="rightArrow">
          <a:avLst>
            <a:gd name="adj1" fmla="val 75000"/>
            <a:gd name="adj2" fmla="val 50000"/>
          </a:avLst>
        </a:prstGeom>
        <a:solidFill>
          <a:schemeClr val="accent6">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It only can be implied if a company focuses on all three areas of sustainability (</a:t>
          </a:r>
          <a:r>
            <a:rPr lang="en-US" sz="2000" kern="1200" dirty="0">
              <a:solidFill>
                <a:schemeClr val="tx1"/>
              </a:solidFill>
            </a:rPr>
            <a:t>Fonseca and </a:t>
          </a:r>
          <a:r>
            <a:rPr lang="en-US" sz="2000" kern="1200" dirty="0" err="1">
              <a:solidFill>
                <a:schemeClr val="tx1"/>
              </a:solidFill>
            </a:rPr>
            <a:t>Domingues</a:t>
          </a:r>
          <a:r>
            <a:rPr lang="en-US" sz="2000" kern="1200" dirty="0">
              <a:solidFill>
                <a:schemeClr val="tx1"/>
              </a:solidFill>
            </a:rPr>
            <a:t>, 2017</a:t>
          </a:r>
          <a:r>
            <a:rPr lang="en-US" sz="2000" b="0" i="0" u="none" kern="1200" dirty="0">
              <a:solidFill>
                <a:schemeClr val="tx1"/>
              </a:solidFill>
              <a:latin typeface="Times New Roman" pitchFamily="18" charset="0"/>
              <a:cs typeface="Times New Roman" pitchFamily="18" charset="0"/>
            </a:rPr>
            <a:t>).</a:t>
          </a:r>
          <a:endParaRPr lang="en-US" sz="2000" kern="1200" dirty="0">
            <a:solidFill>
              <a:schemeClr val="tx1"/>
            </a:solidFill>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b="0" i="0" u="none" kern="1200" dirty="0">
              <a:solidFill>
                <a:schemeClr val="tx1"/>
              </a:solidFill>
              <a:latin typeface="Times New Roman" pitchFamily="18" charset="0"/>
              <a:cs typeface="Times New Roman" pitchFamily="18" charset="0"/>
            </a:rPr>
            <a:t>There is no specific way to measure the impact of this policy thus it often found negligence of this policy. </a:t>
          </a:r>
          <a:endParaRPr lang="en-US" sz="2000" kern="1200" dirty="0">
            <a:solidFill>
              <a:schemeClr val="tx1"/>
            </a:solidFill>
            <a:latin typeface="Times New Roman" pitchFamily="18" charset="0"/>
            <a:cs typeface="Times New Roman" pitchFamily="18" charset="0"/>
          </a:endParaRPr>
        </a:p>
      </dsp:txBody>
      <dsp:txXfrm>
        <a:off x="3822137" y="2717192"/>
        <a:ext cx="4244385" cy="2152896"/>
      </dsp:txXfrm>
    </dsp:sp>
    <dsp:sp modelId="{9C6DD989-CE57-4A79-A919-06DDEC7E0DAA}">
      <dsp:nvSpPr>
        <dsp:cNvPr id="0" name=""/>
        <dsp:cNvSpPr/>
      </dsp:nvSpPr>
      <dsp:spPr>
        <a:xfrm>
          <a:off x="1028" y="2877715"/>
          <a:ext cx="3821108" cy="1831850"/>
        </a:xfrm>
        <a:prstGeom prst="roundRect">
          <a:avLst/>
        </a:prstGeom>
        <a:gradFill rotWithShape="0">
          <a:gsLst>
            <a:gs pos="0">
              <a:schemeClr val="accent6">
                <a:shade val="80000"/>
                <a:hueOff val="-381692"/>
                <a:satOff val="17009"/>
                <a:lumOff val="23779"/>
                <a:alphaOff val="0"/>
                <a:shade val="51000"/>
                <a:satMod val="130000"/>
              </a:schemeClr>
            </a:gs>
            <a:gs pos="80000">
              <a:schemeClr val="accent6">
                <a:shade val="80000"/>
                <a:hueOff val="-381692"/>
                <a:satOff val="17009"/>
                <a:lumOff val="23779"/>
                <a:alphaOff val="0"/>
                <a:shade val="93000"/>
                <a:satMod val="130000"/>
              </a:schemeClr>
            </a:gs>
            <a:gs pos="100000">
              <a:schemeClr val="accent6">
                <a:shade val="80000"/>
                <a:hueOff val="-381692"/>
                <a:satOff val="17009"/>
                <a:lumOff val="2377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US" sz="3900" b="1" kern="1200" dirty="0">
              <a:solidFill>
                <a:schemeClr val="tx1"/>
              </a:solidFill>
              <a:latin typeface="Times New Roman" pitchFamily="18" charset="0"/>
              <a:cs typeface="Times New Roman" pitchFamily="18" charset="0"/>
            </a:rPr>
            <a:t>DRAWBACKS</a:t>
          </a:r>
        </a:p>
      </dsp:txBody>
      <dsp:txXfrm>
        <a:off x="90452" y="2967139"/>
        <a:ext cx="3642260" cy="16530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170FD-CADE-475B-8277-9CD04A8DE624}">
      <dsp:nvSpPr>
        <dsp:cNvPr id="0" name=""/>
        <dsp:cNvSpPr/>
      </dsp:nvSpPr>
      <dsp:spPr>
        <a:xfrm rot="16200000">
          <a:off x="838199" y="-838199"/>
          <a:ext cx="2628900" cy="4305300"/>
        </a:xfrm>
        <a:prstGeom prst="round1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i="0" u="none" kern="1200" dirty="0">
              <a:solidFill>
                <a:schemeClr val="tx1"/>
              </a:solidFill>
              <a:latin typeface="Times New Roman" pitchFamily="18" charset="0"/>
              <a:cs typeface="Times New Roman" pitchFamily="18" charset="0"/>
            </a:rPr>
            <a:t>STRENGTH</a:t>
          </a:r>
          <a:endParaRPr lang="en-US" sz="2000" b="1" kern="1200" dirty="0">
            <a:solidFill>
              <a:schemeClr val="tx1"/>
            </a:solidFill>
            <a:latin typeface="Times New Roman" pitchFamily="18" charset="0"/>
            <a:cs typeface="Times New Roman" pitchFamily="18" charset="0"/>
          </a:endParaRP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Brand reputation</a:t>
          </a: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Offers a wide range of products to choose from</a:t>
          </a: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Exceptional marketing tactics and campaigns</a:t>
          </a:r>
        </a:p>
      </dsp:txBody>
      <dsp:txXfrm rot="5400000">
        <a:off x="0" y="0"/>
        <a:ext cx="4305300" cy="1971675"/>
      </dsp:txXfrm>
    </dsp:sp>
    <dsp:sp modelId="{6437FA47-D895-4C7E-8C3D-74F2090A514C}">
      <dsp:nvSpPr>
        <dsp:cNvPr id="0" name=""/>
        <dsp:cNvSpPr/>
      </dsp:nvSpPr>
      <dsp:spPr>
        <a:xfrm>
          <a:off x="4305300" y="0"/>
          <a:ext cx="4305300" cy="2628900"/>
        </a:xfrm>
        <a:prstGeom prst="round1Rect">
          <a:avLst/>
        </a:prstGeom>
        <a:gradFill rotWithShape="0">
          <a:gsLst>
            <a:gs pos="0">
              <a:schemeClr val="accent5">
                <a:hueOff val="-3311292"/>
                <a:satOff val="13270"/>
                <a:lumOff val="2876"/>
                <a:alphaOff val="0"/>
                <a:shade val="51000"/>
                <a:satMod val="130000"/>
              </a:schemeClr>
            </a:gs>
            <a:gs pos="80000">
              <a:schemeClr val="accent5">
                <a:hueOff val="-3311292"/>
                <a:satOff val="13270"/>
                <a:lumOff val="2876"/>
                <a:alphaOff val="0"/>
                <a:shade val="93000"/>
                <a:satMod val="130000"/>
              </a:schemeClr>
            </a:gs>
            <a:gs pos="100000">
              <a:schemeClr val="accent5">
                <a:hueOff val="-3311292"/>
                <a:satOff val="13270"/>
                <a:lumOff val="287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i="0" u="none" kern="1200" dirty="0">
              <a:solidFill>
                <a:schemeClr val="tx1"/>
              </a:solidFill>
              <a:latin typeface="Times New Roman" pitchFamily="18" charset="0"/>
              <a:cs typeface="Times New Roman" pitchFamily="18" charset="0"/>
            </a:rPr>
            <a:t>WEAKNESS</a:t>
          </a:r>
          <a:endParaRPr lang="en-US" sz="2000" b="1" kern="1200" dirty="0">
            <a:solidFill>
              <a:schemeClr val="tx1"/>
            </a:solidFill>
            <a:latin typeface="Times New Roman" pitchFamily="18" charset="0"/>
            <a:cs typeface="Times New Roman" pitchFamily="18" charset="0"/>
          </a:endParaRP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High product price</a:t>
          </a: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Lacking in global presence</a:t>
          </a:r>
          <a:endParaRPr lang="en-US" sz="2000" b="1" i="0" u="none" kern="1200" dirty="0">
            <a:solidFill>
              <a:schemeClr val="tx1"/>
            </a:solidFill>
            <a:latin typeface="Times New Roman" pitchFamily="18" charset="0"/>
            <a:cs typeface="Times New Roman" pitchFamily="18" charset="0"/>
          </a:endParaRP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Previous price-fixing schemes</a:t>
          </a:r>
          <a:endParaRPr lang="en-US" sz="2000" b="1" i="0" u="none" kern="1200" dirty="0">
            <a:solidFill>
              <a:schemeClr val="tx1"/>
            </a:solidFill>
            <a:latin typeface="Times New Roman" pitchFamily="18" charset="0"/>
            <a:cs typeface="Times New Roman" pitchFamily="18" charset="0"/>
          </a:endParaRP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Incorrect advertising</a:t>
          </a:r>
          <a:endParaRPr lang="en-US" sz="2000" b="1" i="0" u="none" kern="1200" dirty="0">
            <a:solidFill>
              <a:schemeClr val="tx1"/>
            </a:solidFill>
            <a:latin typeface="Times New Roman" pitchFamily="18" charset="0"/>
            <a:cs typeface="Times New Roman" pitchFamily="18" charset="0"/>
          </a:endParaRPr>
        </a:p>
      </dsp:txBody>
      <dsp:txXfrm>
        <a:off x="4305300" y="0"/>
        <a:ext cx="4305300" cy="1971675"/>
      </dsp:txXfrm>
    </dsp:sp>
    <dsp:sp modelId="{28F18215-3E11-42CA-AE13-B689659EE29F}">
      <dsp:nvSpPr>
        <dsp:cNvPr id="0" name=""/>
        <dsp:cNvSpPr/>
      </dsp:nvSpPr>
      <dsp:spPr>
        <a:xfrm rot="10800000">
          <a:off x="0" y="2628900"/>
          <a:ext cx="4305300" cy="2628900"/>
        </a:xfrm>
        <a:prstGeom prst="round1Rect">
          <a:avLst/>
        </a:prstGeom>
        <a:gradFill rotWithShape="0">
          <a:gsLst>
            <a:gs pos="0">
              <a:schemeClr val="accent5">
                <a:hueOff val="-6622584"/>
                <a:satOff val="26541"/>
                <a:lumOff val="5752"/>
                <a:alphaOff val="0"/>
                <a:shade val="51000"/>
                <a:satMod val="130000"/>
              </a:schemeClr>
            </a:gs>
            <a:gs pos="80000">
              <a:schemeClr val="accent5">
                <a:hueOff val="-6622584"/>
                <a:satOff val="26541"/>
                <a:lumOff val="5752"/>
                <a:alphaOff val="0"/>
                <a:shade val="93000"/>
                <a:satMod val="130000"/>
              </a:schemeClr>
            </a:gs>
            <a:gs pos="100000">
              <a:schemeClr val="accent5">
                <a:hueOff val="-6622584"/>
                <a:satOff val="26541"/>
                <a:lumOff val="575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i="0" u="none" kern="1200" dirty="0">
              <a:solidFill>
                <a:schemeClr val="tx1"/>
              </a:solidFill>
              <a:latin typeface="Times New Roman" pitchFamily="18" charset="0"/>
              <a:cs typeface="Times New Roman" pitchFamily="18" charset="0"/>
            </a:rPr>
            <a:t>OPPORTUNITY</a:t>
          </a:r>
          <a:endParaRPr lang="en-US" sz="2000" b="1" kern="1200" dirty="0">
            <a:solidFill>
              <a:schemeClr val="tx1"/>
            </a:solidFill>
            <a:latin typeface="Times New Roman" pitchFamily="18" charset="0"/>
            <a:cs typeface="Times New Roman" pitchFamily="18" charset="0"/>
          </a:endParaRP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The chance to expand its business in new platforms</a:t>
          </a: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The company can expand its business to other countries as well such as India and China</a:t>
          </a:r>
        </a:p>
      </dsp:txBody>
      <dsp:txXfrm rot="10800000">
        <a:off x="0" y="3286125"/>
        <a:ext cx="4305300" cy="1971675"/>
      </dsp:txXfrm>
    </dsp:sp>
    <dsp:sp modelId="{27A4949F-1B5E-41DB-9993-E099FF90984E}">
      <dsp:nvSpPr>
        <dsp:cNvPr id="0" name=""/>
        <dsp:cNvSpPr/>
      </dsp:nvSpPr>
      <dsp:spPr>
        <a:xfrm rot="5400000">
          <a:off x="5143500" y="1790700"/>
          <a:ext cx="2628900" cy="4305300"/>
        </a:xfrm>
        <a:prstGeom prst="round1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i="0" u="none" kern="1200" dirty="0">
              <a:solidFill>
                <a:schemeClr val="tx1"/>
              </a:solidFill>
              <a:latin typeface="Times New Roman" pitchFamily="18" charset="0"/>
              <a:cs typeface="Times New Roman" pitchFamily="18" charset="0"/>
            </a:rPr>
            <a:t>THREATS</a:t>
          </a:r>
          <a:endParaRPr lang="en-US" sz="2000" b="1" kern="1200" dirty="0">
            <a:solidFill>
              <a:schemeClr val="tx1"/>
            </a:solidFill>
            <a:latin typeface="Times New Roman" pitchFamily="18" charset="0"/>
            <a:cs typeface="Times New Roman" pitchFamily="18" charset="0"/>
          </a:endParaRP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Competition regarding price</a:t>
          </a:r>
        </a:p>
        <a:p>
          <a:pPr marL="0" lvl="0" indent="0" algn="ctr" defTabSz="889000" rtl="0">
            <a:lnSpc>
              <a:spcPct val="90000"/>
            </a:lnSpc>
            <a:spcBef>
              <a:spcPct val="0"/>
            </a:spcBef>
            <a:spcAft>
              <a:spcPct val="35000"/>
            </a:spcAft>
            <a:buNone/>
          </a:pPr>
          <a:r>
            <a:rPr lang="en-US" sz="2000" b="0" i="0" u="none" kern="1200" dirty="0">
              <a:solidFill>
                <a:schemeClr val="tx1"/>
              </a:solidFill>
              <a:latin typeface="Times New Roman" pitchFamily="18" charset="0"/>
              <a:cs typeface="Times New Roman" pitchFamily="18" charset="0"/>
            </a:rPr>
            <a:t>The continuously changing policies of government bodies</a:t>
          </a:r>
        </a:p>
      </dsp:txBody>
      <dsp:txXfrm rot="-5400000">
        <a:off x="4305300" y="3286124"/>
        <a:ext cx="4305300" cy="1971675"/>
      </dsp:txXfrm>
    </dsp:sp>
    <dsp:sp modelId="{D3D49084-2B82-4D54-8162-8C1E14B8CF1D}">
      <dsp:nvSpPr>
        <dsp:cNvPr id="0" name=""/>
        <dsp:cNvSpPr/>
      </dsp:nvSpPr>
      <dsp:spPr>
        <a:xfrm>
          <a:off x="3013710" y="1971675"/>
          <a:ext cx="2583180" cy="1314450"/>
        </a:xfrm>
        <a:prstGeom prst="roundRect">
          <a:avLst/>
        </a:prstGeom>
        <a:solidFill>
          <a:schemeClr val="accent5">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dirty="0">
              <a:solidFill>
                <a:schemeClr val="tx1"/>
              </a:solidFill>
              <a:latin typeface="Times New Roman" pitchFamily="18" charset="0"/>
              <a:cs typeface="Times New Roman" pitchFamily="18" charset="0"/>
            </a:rPr>
            <a:t>SWOT</a:t>
          </a:r>
        </a:p>
      </dsp:txBody>
      <dsp:txXfrm>
        <a:off x="3077876" y="2035841"/>
        <a:ext cx="2454848" cy="118611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BAC6E4-8175-460C-BDFD-B9C0DCCBA225}" type="datetimeFigureOut">
              <a:rPr lang="en-US" smtClean="0"/>
              <a:pPr/>
              <a:t>3/13/2020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925C6B-1EFC-4AA1-B0D8-8C5E016AD91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a:latin typeface="Times New Roman" pitchFamily="18" charset="0"/>
                <a:cs typeface="Times New Roman" pitchFamily="18" charset="0"/>
              </a:rPr>
              <a:t>UNDERSTANDING AND ENGAGING IN CUSTOMER EXPERIENCE</a:t>
            </a:r>
            <a:endParaRPr lang="en-US"/>
          </a:p>
        </p:txBody>
      </p:sp>
      <p:sp>
        <p:nvSpPr>
          <p:cNvPr id="4" name="Slide Number Placeholder 3"/>
          <p:cNvSpPr>
            <a:spLocks noGrp="1"/>
          </p:cNvSpPr>
          <p:nvPr>
            <p:ph type="sldNum" sz="quarter" idx="10"/>
          </p:nvPr>
        </p:nvSpPr>
        <p:spPr/>
        <p:txBody>
          <a:bodyPr/>
          <a:lstStyle/>
          <a:p>
            <a:fld id="{1A925C6B-1EFC-4AA1-B0D8-8C5E016AD910}"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main aim of doing this report is to explore the customer experience of ASDA in terms of ethics, quality or sustainability. ASDA and other super markets such as Morrison and John Lewis &amp; Partners will be analyzed regarding customer relationship management. This assignment will describe the relationship between ethical or sustainability policies with the customer relationship management quality (CRM). Marketing ethics is built based on an organizational context that includes regulations and principles of operating marketing. It is considered as the process through which companies try to build value for stakeholders as well as shareholders and generate interest for customers in particular product and services. Various companies implement ethics in various fields such as marketing, operations, processes, customer services. This is important for promoting organizational growth and better customer relationships. Policies and rules of marketing ethics help to protect customers from unethical and improper things that may occur while providing the services and products to them. This is important in retaining the existing customers as well as to attract new customer bases. Implementing ethical practices can improve the service quality which will result in an increased customer satisfaction.</a:t>
            </a:r>
            <a:endParaRPr lang="en-US" dirty="0"/>
          </a:p>
        </p:txBody>
      </p:sp>
      <p:sp>
        <p:nvSpPr>
          <p:cNvPr id="4" name="Slide Number Placeholder 3"/>
          <p:cNvSpPr>
            <a:spLocks noGrp="1"/>
          </p:cNvSpPr>
          <p:nvPr>
            <p:ph type="sldNum" sz="quarter" idx="10"/>
          </p:nvPr>
        </p:nvSpPr>
        <p:spPr/>
        <p:txBody>
          <a:bodyPr/>
          <a:lstStyle/>
          <a:p>
            <a:fld id="{1A925C6B-1EFC-4AA1-B0D8-8C5E016AD910}"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3. CRM </a:t>
            </a:r>
            <a:endParaRPr lang="en-US" b="0" dirty="0"/>
          </a:p>
          <a:p>
            <a:pPr rtl="0"/>
            <a:r>
              <a:rPr lang="en-US" sz="1200" b="0" i="0" u="none" strike="noStrike" kern="1200" dirty="0">
                <a:solidFill>
                  <a:schemeClr val="tx1"/>
                </a:solidFill>
                <a:latin typeface="+mn-lt"/>
                <a:ea typeface="+mn-ea"/>
                <a:cs typeface="+mn-cs"/>
              </a:rPr>
              <a:t>Customer Relationship management is a strategic plan to grow sales by improving the relationship with customers. The CRM policy is based on marketing skills and customer handling ability. </a:t>
            </a:r>
            <a:endParaRPr lang="en-US" b="0" dirty="0"/>
          </a:p>
        </p:txBody>
      </p:sp>
      <p:sp>
        <p:nvSpPr>
          <p:cNvPr id="4" name="Slide Number Placeholder 3"/>
          <p:cNvSpPr>
            <a:spLocks noGrp="1"/>
          </p:cNvSpPr>
          <p:nvPr>
            <p:ph type="sldNum" sz="quarter" idx="10"/>
          </p:nvPr>
        </p:nvSpPr>
        <p:spPr/>
        <p:txBody>
          <a:bodyPr/>
          <a:lstStyle/>
          <a:p>
            <a:fld id="{1A925C6B-1EFC-4AA1-B0D8-8C5E016AD910}"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Benefits of CRM </a:t>
            </a:r>
            <a:endParaRPr lang="en-US" b="0" dirty="0"/>
          </a:p>
          <a:p>
            <a:pPr rtl="0"/>
            <a:r>
              <a:rPr lang="en-US" sz="1200" b="0" i="0" u="none" strike="noStrike" kern="1200" dirty="0">
                <a:solidFill>
                  <a:schemeClr val="tx1"/>
                </a:solidFill>
                <a:latin typeface="+mn-lt"/>
                <a:ea typeface="+mn-ea"/>
                <a:cs typeface="+mn-cs"/>
              </a:rPr>
              <a:t>Clearly this policy enhances customer support, through this policy company seeks ways to find issues of customers and tries to eliminate as far as possible. Similarly, it enables customers to have several additional facilities such as free home delivery and 24x7 helpline support. Another great benefit of this policy is it allows the marketing sector to deal with customers in a way so that deals can be made in a faster and smarter way. </a:t>
            </a:r>
            <a:endParaRPr lang="en-US" b="0" dirty="0"/>
          </a:p>
          <a:p>
            <a:pPr rtl="0"/>
            <a:r>
              <a:rPr lang="en-US" sz="1200" b="1" i="0" u="none" strike="noStrike" kern="1200" dirty="0">
                <a:solidFill>
                  <a:schemeClr val="tx1"/>
                </a:solidFill>
                <a:latin typeface="+mn-lt"/>
                <a:ea typeface="+mn-ea"/>
                <a:cs typeface="+mn-cs"/>
              </a:rPr>
              <a:t>Drawbacks of CRM </a:t>
            </a:r>
            <a:endParaRPr lang="en-US" b="0" dirty="0"/>
          </a:p>
          <a:p>
            <a:pPr lvl="0"/>
            <a:r>
              <a:rPr lang="en-US" sz="1200" b="0" i="0" u="none" dirty="0">
                <a:solidFill>
                  <a:srgbClr val="FF0000"/>
                </a:solidFill>
                <a:latin typeface="Times New Roman" pitchFamily="18" charset="0"/>
                <a:cs typeface="Times New Roman" pitchFamily="18" charset="0"/>
              </a:rPr>
              <a:t>Due to a close connection with customers, the relationship between company and customers can be destroyed. (</a:t>
            </a:r>
            <a:r>
              <a:rPr lang="en-US" sz="1200" dirty="0" err="1">
                <a:solidFill>
                  <a:srgbClr val="FF0000"/>
                </a:solidFill>
              </a:rPr>
              <a:t>Sahu</a:t>
            </a:r>
            <a:r>
              <a:rPr lang="en-US" sz="1200" dirty="0">
                <a:solidFill>
                  <a:srgbClr val="FF0000"/>
                </a:solidFill>
              </a:rPr>
              <a:t>, Deng and </a:t>
            </a:r>
            <a:r>
              <a:rPr lang="en-US" sz="1200" dirty="0" err="1">
                <a:solidFill>
                  <a:srgbClr val="FF0000"/>
                </a:solidFill>
              </a:rPr>
              <a:t>Mollah</a:t>
            </a:r>
            <a:r>
              <a:rPr lang="en-US" sz="1200" dirty="0">
                <a:solidFill>
                  <a:srgbClr val="FF0000"/>
                </a:solidFill>
              </a:rPr>
              <a:t>, 2018</a:t>
            </a:r>
            <a:r>
              <a:rPr lang="en-US" sz="1200" b="0" i="0" u="none" dirty="0">
                <a:solidFill>
                  <a:srgbClr val="FF0000"/>
                </a:solidFill>
                <a:latin typeface="Times New Roman" pitchFamily="18" charset="0"/>
                <a:cs typeface="Times New Roman" pitchFamily="18" charset="0"/>
              </a:rPr>
              <a:t>)</a:t>
            </a:r>
            <a:r>
              <a:rPr lang="en-US" sz="1200" b="0" i="0" u="none" baseline="0" dirty="0">
                <a:solidFill>
                  <a:srgbClr val="FF0000"/>
                </a:solidFill>
                <a:latin typeface="Times New Roman" pitchFamily="18" charset="0"/>
                <a:cs typeface="Times New Roman" pitchFamily="18" charset="0"/>
              </a:rPr>
              <a:t> </a:t>
            </a:r>
            <a:r>
              <a:rPr lang="en-US" sz="1200" dirty="0">
                <a:solidFill>
                  <a:srgbClr val="FF0000"/>
                </a:solidFill>
              </a:rPr>
              <a:t>CRM policy increases the cost of the company.</a:t>
            </a:r>
            <a:r>
              <a:rPr lang="en-US" sz="1200" baseline="0" dirty="0">
                <a:solidFill>
                  <a:srgbClr val="FF0000"/>
                </a:solidFill>
                <a:latin typeface="Times New Roman" pitchFamily="18" charset="0"/>
                <a:cs typeface="Times New Roman" pitchFamily="18" charset="0"/>
              </a:rPr>
              <a:t> </a:t>
            </a:r>
            <a:r>
              <a:rPr lang="en-US" sz="1200" dirty="0">
                <a:solidFill>
                  <a:srgbClr val="FF0000"/>
                </a:solidFill>
              </a:rPr>
              <a:t>There is a huge chance of losing essential records</a:t>
            </a:r>
            <a:endParaRPr lang="en-US" sz="1200" dirty="0">
              <a:solidFill>
                <a:srgbClr val="FF0000"/>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1A925C6B-1EFC-4AA1-B0D8-8C5E016AD910}"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rtl="0"/>
            <a:r>
              <a:rPr lang="en-US" sz="1200" b="1" i="0" u="none" strike="noStrike" kern="1200" dirty="0">
                <a:solidFill>
                  <a:schemeClr val="tx1"/>
                </a:solidFill>
                <a:latin typeface="+mn-lt"/>
                <a:ea typeface="+mn-ea"/>
                <a:cs typeface="+mn-cs"/>
              </a:rPr>
              <a:t>1. Ethical Policies </a:t>
            </a:r>
            <a:endParaRPr lang="en-US" b="0" dirty="0"/>
          </a:p>
          <a:p>
            <a:pPr rtl="0"/>
            <a:r>
              <a:rPr lang="en-US" sz="1200" b="0" i="0" u="none" strike="noStrike" kern="1200" dirty="0">
                <a:solidFill>
                  <a:schemeClr val="tx1"/>
                </a:solidFill>
                <a:latin typeface="+mn-lt"/>
                <a:ea typeface="+mn-ea"/>
                <a:cs typeface="+mn-cs"/>
              </a:rPr>
              <a:t>The ethical policy is a guideline provided to employees of an organization in order to pursue things in the right way. It is a process as well to develop expectations of employees and management of the company. Business ethics policy includes each person of a company to make a good relationship. </a:t>
            </a:r>
            <a:endParaRPr lang="en-US" b="0" dirty="0"/>
          </a:p>
        </p:txBody>
      </p:sp>
      <p:sp>
        <p:nvSpPr>
          <p:cNvPr id="4" name="Slide Number Placeholder 3"/>
          <p:cNvSpPr>
            <a:spLocks noGrp="1"/>
          </p:cNvSpPr>
          <p:nvPr>
            <p:ph type="sldNum" sz="quarter" idx="10"/>
          </p:nvPr>
        </p:nvSpPr>
        <p:spPr/>
        <p:txBody>
          <a:bodyPr/>
          <a:lstStyle/>
          <a:p>
            <a:fld id="{1A925C6B-1EFC-4AA1-B0D8-8C5E016AD910}"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Benefits of Ethical Policies</a:t>
            </a:r>
            <a:endParaRPr lang="en-US" b="0" dirty="0"/>
          </a:p>
          <a:p>
            <a:pPr rtl="0"/>
            <a:r>
              <a:rPr lang="en-US" sz="1200" b="0" i="0" u="none" strike="noStrike" kern="1200" dirty="0">
                <a:solidFill>
                  <a:schemeClr val="tx1"/>
                </a:solidFill>
                <a:latin typeface="+mn-lt"/>
                <a:ea typeface="+mn-ea"/>
                <a:cs typeface="+mn-cs"/>
              </a:rPr>
              <a:t>The main benefit a company gets by implementing ethical policy into the organization is that it builds a good reputation. Customer loyalty increases with a good ethical policy of a company as its customers are the main focus in this policy. A well-established company is situated from the trust and faith of employees thus it enhances brand loyalty and reputation. The result reflects as it helps the company to compete against other similar companies. A positive work environment is another great advantage of implementing good ethical policy into the company. Employee retention is possible with a good work environment and that can be possible with a good ethical policy. Legal problems arise when customers are not satisfied with the product or services provided from the end of the company. However, with good ethical policies, no problems arise regarding legal problems. </a:t>
            </a:r>
            <a:endParaRPr lang="en-US" b="0" dirty="0"/>
          </a:p>
          <a:p>
            <a:pPr rtl="0"/>
            <a:r>
              <a:rPr lang="en-US" sz="1200" b="1" i="0" u="none" strike="noStrike" kern="1200" dirty="0">
                <a:solidFill>
                  <a:schemeClr val="tx1"/>
                </a:solidFill>
                <a:latin typeface="+mn-lt"/>
                <a:ea typeface="+mn-ea"/>
                <a:cs typeface="+mn-cs"/>
              </a:rPr>
              <a:t>Drawbacks of Ethical Policies</a:t>
            </a:r>
            <a:endParaRPr lang="en-US" b="0" dirty="0"/>
          </a:p>
          <a:p>
            <a:pPr rtl="0"/>
            <a:r>
              <a:rPr lang="en-US" sz="1200" b="0" i="0" u="none" strike="noStrike" kern="1200" dirty="0">
                <a:solidFill>
                  <a:schemeClr val="tx1"/>
                </a:solidFill>
                <a:latin typeface="+mn-lt"/>
                <a:ea typeface="+mn-ea"/>
                <a:cs typeface="+mn-cs"/>
              </a:rPr>
              <a:t>A company is required to manage their company with a limited budget but this policy increases the cost. It is a huge drawback for startup companies as they lack enough funds. Continuous update of consumer </a:t>
            </a:r>
            <a:r>
              <a:rPr lang="en-US" sz="1200" b="0" i="0" u="none" strike="noStrike" kern="1200" dirty="0" err="1">
                <a:solidFill>
                  <a:schemeClr val="tx1"/>
                </a:solidFill>
                <a:latin typeface="+mn-lt"/>
                <a:ea typeface="+mn-ea"/>
                <a:cs typeface="+mn-cs"/>
              </a:rPr>
              <a:t>behaviours</a:t>
            </a:r>
            <a:r>
              <a:rPr lang="en-US" sz="1200" b="0" i="0" u="none" strike="noStrike" kern="1200" dirty="0">
                <a:solidFill>
                  <a:schemeClr val="tx1"/>
                </a:solidFill>
                <a:latin typeface="+mn-lt"/>
                <a:ea typeface="+mn-ea"/>
                <a:cs typeface="+mn-cs"/>
              </a:rPr>
              <a:t> are required in this policy and it is hard to update all details. Apart from that, it requires costs to conduct surveys, thus several companies can not afford such costs. It requires management support for implementing an effective ethical policy into the company but it is usually avoided by management due to personal issues. </a:t>
            </a:r>
            <a:endParaRPr lang="en-US" b="0" dirty="0"/>
          </a:p>
          <a:p>
            <a:br>
              <a:rPr lang="en-US" dirty="0"/>
            </a:br>
            <a:endParaRPr lang="en-US" dirty="0"/>
          </a:p>
          <a:p>
            <a:endParaRPr lang="en-US" dirty="0"/>
          </a:p>
        </p:txBody>
      </p:sp>
      <p:sp>
        <p:nvSpPr>
          <p:cNvPr id="4" name="Slide Number Placeholder 3"/>
          <p:cNvSpPr>
            <a:spLocks noGrp="1"/>
          </p:cNvSpPr>
          <p:nvPr>
            <p:ph type="sldNum" sz="quarter" idx="10"/>
          </p:nvPr>
        </p:nvSpPr>
        <p:spPr/>
        <p:txBody>
          <a:bodyPr/>
          <a:lstStyle/>
          <a:p>
            <a:fld id="{1A925C6B-1EFC-4AA1-B0D8-8C5E016AD910}"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rtl="0"/>
            <a:r>
              <a:rPr lang="en-US" sz="1200" b="1" i="0" u="none" strike="noStrike" kern="1200" dirty="0">
                <a:solidFill>
                  <a:schemeClr val="tx1"/>
                </a:solidFill>
                <a:latin typeface="+mn-lt"/>
                <a:ea typeface="+mn-ea"/>
                <a:cs typeface="+mn-cs"/>
              </a:rPr>
              <a:t>2. Sustainability Policies</a:t>
            </a:r>
            <a:endParaRPr lang="en-US" b="0" dirty="0"/>
          </a:p>
          <a:p>
            <a:pPr rtl="0"/>
            <a:r>
              <a:rPr lang="en-US" sz="1200" b="0" i="0" u="none" strike="noStrike" kern="1200" dirty="0">
                <a:solidFill>
                  <a:schemeClr val="tx1"/>
                </a:solidFill>
                <a:latin typeface="+mn-lt"/>
                <a:ea typeface="+mn-ea"/>
                <a:cs typeface="+mn-cs"/>
              </a:rPr>
              <a:t>The word sustainability stands for how a system functions naturally thus sustainability policies is a collection of policies that helps a company to remain sustained in a crucial situation. There are three development areas in the sustainability policy, these are economic, social and environmental development. </a:t>
            </a:r>
            <a:endParaRPr lang="en-US" b="0" dirty="0"/>
          </a:p>
        </p:txBody>
      </p:sp>
      <p:sp>
        <p:nvSpPr>
          <p:cNvPr id="4" name="Slide Number Placeholder 3"/>
          <p:cNvSpPr>
            <a:spLocks noGrp="1"/>
          </p:cNvSpPr>
          <p:nvPr>
            <p:ph type="sldNum" sz="quarter" idx="10"/>
          </p:nvPr>
        </p:nvSpPr>
        <p:spPr/>
        <p:txBody>
          <a:bodyPr/>
          <a:lstStyle/>
          <a:p>
            <a:fld id="{1A925C6B-1EFC-4AA1-B0D8-8C5E016AD910}"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rtl="0"/>
            <a:r>
              <a:rPr lang="en-US" sz="1200" b="1" i="0" u="none" strike="noStrike" kern="1200" dirty="0">
                <a:solidFill>
                  <a:schemeClr val="tx1"/>
                </a:solidFill>
                <a:latin typeface="+mn-lt"/>
                <a:ea typeface="+mn-ea"/>
                <a:cs typeface="+mn-cs"/>
              </a:rPr>
              <a:t>Benefits of Sustainability Policies</a:t>
            </a:r>
            <a:endParaRPr lang="en-US" b="0" dirty="0"/>
          </a:p>
          <a:p>
            <a:pPr rtl="0"/>
            <a:r>
              <a:rPr lang="en-US" sz="1200" b="0" i="0" u="none" strike="noStrike" kern="1200" dirty="0">
                <a:solidFill>
                  <a:schemeClr val="tx1"/>
                </a:solidFill>
                <a:latin typeface="+mn-lt"/>
                <a:ea typeface="+mn-ea"/>
                <a:cs typeface="+mn-cs"/>
              </a:rPr>
              <a:t>Focusing on economic, social and environmental areas a company easily can improve its brand image. Improvement in brand image ensures competitive advantages against other similar companies. This policy also increases the productivity of the firm as employees in the organization feel fewer boundaries and work flawlessly. Customers also used to attract companies having a great social impact. The cost of the company is reduced by implementing this policy as the policy focuses on environmental factors. The ability to retain employees is possible with this policy because the sustainability policy enables a good environment for employees. ASDA focuses on reducing the usage of plastic packages and moving towards more greener approaches. It aims to reuse and recycle the waste materials and puts effort to minimize the wastage of water and its over-usage.  </a:t>
            </a:r>
            <a:endParaRPr lang="en-US" b="0" dirty="0"/>
          </a:p>
          <a:p>
            <a:pPr rtl="0"/>
            <a:br>
              <a:rPr lang="en-US" b="0" dirty="0"/>
            </a:br>
            <a:r>
              <a:rPr lang="en-US" sz="1200" b="1" i="0" u="none" strike="noStrike" kern="1200" dirty="0">
                <a:solidFill>
                  <a:schemeClr val="tx1"/>
                </a:solidFill>
                <a:latin typeface="+mn-lt"/>
                <a:ea typeface="+mn-ea"/>
                <a:cs typeface="+mn-cs"/>
              </a:rPr>
              <a:t>Drawbacks of Sustainability Policies</a:t>
            </a:r>
            <a:endParaRPr lang="en-US" b="0" dirty="0"/>
          </a:p>
          <a:p>
            <a:pPr rtl="0"/>
            <a:r>
              <a:rPr lang="en-US" sz="1200" b="0" i="0" u="none" strike="noStrike" kern="1200" dirty="0">
                <a:solidFill>
                  <a:schemeClr val="tx1"/>
                </a:solidFill>
                <a:latin typeface="+mn-lt"/>
                <a:ea typeface="+mn-ea"/>
                <a:cs typeface="+mn-cs"/>
              </a:rPr>
              <a:t>The major drawback of this policy is that policy only can be implied if a company focuses on three areas of sustainability as components greatly relies on each other. However, social, economic and environmental factors altogether are hard to monitor by the organization. There is no specific way to measure the impact of this policy thus it often found negligence of this policy. Cost is always mattered for a company and implementing new policies comes with an increase in cost. Therefore, this policy is costly for various companies, especially for startup companies. </a:t>
            </a:r>
            <a:endParaRPr lang="en-US" b="0" dirty="0"/>
          </a:p>
          <a:p>
            <a:br>
              <a:rPr lang="en-US" dirty="0"/>
            </a:br>
            <a:endParaRPr lang="en-US" dirty="0"/>
          </a:p>
          <a:p>
            <a:endParaRPr lang="en-US" dirty="0"/>
          </a:p>
        </p:txBody>
      </p:sp>
      <p:sp>
        <p:nvSpPr>
          <p:cNvPr id="4" name="Slide Number Placeholder 3"/>
          <p:cNvSpPr>
            <a:spLocks noGrp="1"/>
          </p:cNvSpPr>
          <p:nvPr>
            <p:ph type="sldNum" sz="quarter" idx="10"/>
          </p:nvPr>
        </p:nvSpPr>
        <p:spPr/>
        <p:txBody>
          <a:bodyPr/>
          <a:lstStyle/>
          <a:p>
            <a:fld id="{1A925C6B-1EFC-4AA1-B0D8-8C5E016AD910}"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policies regarding quality management should be met in order to come up with the appropriate quality. Quality control and quality improvements are needed to be carried out so that customer satisfaction can be increased. A customer should get what he is paying for and any kind of compromise in the field is needed to be avoided. </a:t>
            </a:r>
            <a:r>
              <a:rPr lang="en-US" sz="1200" b="0" i="0" u="none" strike="noStrike" kern="1200" dirty="0" err="1">
                <a:solidFill>
                  <a:schemeClr val="tx1"/>
                </a:solidFill>
                <a:latin typeface="+mn-lt"/>
                <a:ea typeface="+mn-ea"/>
                <a:cs typeface="+mn-cs"/>
              </a:rPr>
              <a:t>Morrisons</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have more or less similar prices of the products, which can be considered as somewhat high as compared to other supermarkets. Both companies ensure the highest possible product quality which is reflected in the satisfaction rates of the customers. Improving the overall quality of various products can further help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Morrisons</a:t>
            </a:r>
            <a:r>
              <a:rPr lang="en-US" sz="1200" b="0" i="0" u="none" strike="noStrike" kern="1200" dirty="0">
                <a:solidFill>
                  <a:schemeClr val="tx1"/>
                </a:solidFill>
                <a:latin typeface="+mn-lt"/>
                <a:ea typeface="+mn-ea"/>
                <a:cs typeface="+mn-cs"/>
              </a:rPr>
              <a:t> to increase customer satisfaction, which in turn will enhance customer loyalty and trust. Selling and focusing on the product brands that have positive reviews and feedback can help to increase the company's sales and improve customer satisfaction (</a:t>
            </a:r>
            <a:r>
              <a:rPr lang="en-US" sz="1200" b="0" i="0" u="none" strike="noStrike" kern="1200" dirty="0" err="1">
                <a:solidFill>
                  <a:schemeClr val="tx1"/>
                </a:solidFill>
                <a:latin typeface="+mn-lt"/>
                <a:ea typeface="+mn-ea"/>
                <a:cs typeface="+mn-cs"/>
              </a:rPr>
              <a:t>Kempiak</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2017, p.377).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1A925C6B-1EFC-4AA1-B0D8-8C5E016AD910}"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rgbClr val="FF0000"/>
                </a:solidFill>
                <a:latin typeface="Times New Roman" pitchFamily="18" charset="0"/>
                <a:ea typeface="+mn-ea"/>
                <a:cs typeface="Times New Roman" pitchFamily="18" charset="0"/>
              </a:rPr>
              <a:t>The graph has time on its horizontal axis and its vertical axis consist cost of poor quality. It helps ASDA to make initial activities as planning of quality. Its second part is the control of quality that has the approach of detecting the errors and inspection. Third phase is the improvement of quality with quality management process as lean six sigma. This model helps the company in detecting errors and carries processes for making incremental improvements. Deming model is also known as PDCA cycle.</a:t>
            </a:r>
            <a:r>
              <a:rPr lang="en-US" sz="1200" kern="1200" baseline="0" dirty="0">
                <a:solidFill>
                  <a:srgbClr val="FF0000"/>
                </a:solidFill>
                <a:latin typeface="Times New Roman" pitchFamily="18" charset="0"/>
                <a:ea typeface="+mn-ea"/>
                <a:cs typeface="Times New Roman" pitchFamily="18" charset="0"/>
              </a:rPr>
              <a:t> </a:t>
            </a:r>
            <a:r>
              <a:rPr lang="en-US" sz="1200" kern="1200" dirty="0">
                <a:solidFill>
                  <a:srgbClr val="FF0000"/>
                </a:solidFill>
                <a:latin typeface="Times New Roman" pitchFamily="18" charset="0"/>
                <a:ea typeface="+mn-ea"/>
                <a:cs typeface="Times New Roman" pitchFamily="18" charset="0"/>
              </a:rPr>
              <a:t>Plan is the first step that makes the company in understanding the area that needs change and Do is associated with starting change with small scale and implements such changes. Check is the step that is to make review the results with the expectations and Act is the implementation of entire changes and tracking of performance to improve the entire process.</a:t>
            </a:r>
          </a:p>
          <a:p>
            <a:pPr algn="just">
              <a:lnSpc>
                <a:spcPct val="150000"/>
              </a:lnSpc>
            </a:pPr>
            <a:endParaRPr lang="en-US" dirty="0">
              <a:solidFill>
                <a:srgbClr val="FF0000"/>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1A925C6B-1EFC-4AA1-B0D8-8C5E016AD910}"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rtl="0"/>
            <a:r>
              <a:rPr lang="en-US" sz="1200" b="1" i="0" u="none" strike="noStrike" kern="1200" dirty="0">
                <a:solidFill>
                  <a:schemeClr val="tx1"/>
                </a:solidFill>
                <a:latin typeface="+mn-lt"/>
                <a:ea typeface="+mn-ea"/>
                <a:cs typeface="+mn-cs"/>
              </a:rPr>
              <a:t>Strengths</a:t>
            </a:r>
            <a:endParaRPr lang="en-US" b="0" dirty="0"/>
          </a:p>
          <a:p>
            <a:pPr rtl="0"/>
            <a:r>
              <a:rPr lang="en-US" sz="1200" b="0" i="0" u="none" strike="noStrike" kern="1200" dirty="0">
                <a:solidFill>
                  <a:schemeClr val="tx1"/>
                </a:solidFill>
                <a:latin typeface="+mn-lt"/>
                <a:ea typeface="+mn-ea"/>
                <a:cs typeface="+mn-cs"/>
              </a:rPr>
              <a:t>Both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Morrisons</a:t>
            </a:r>
            <a:r>
              <a:rPr lang="en-US" sz="1200" b="0" i="0" u="none" strike="noStrike" kern="1200" dirty="0">
                <a:solidFill>
                  <a:schemeClr val="tx1"/>
                </a:solidFill>
                <a:latin typeface="+mn-lt"/>
                <a:ea typeface="+mn-ea"/>
                <a:cs typeface="+mn-cs"/>
              </a:rPr>
              <a:t> provide quality products to its customers and they are both known globally and thus have a brand image. They provide a wide range of products such as frozen food, groceries, clothing and utensils.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uses exceptional marketing tactics and is somewhat better as compared to </a:t>
            </a:r>
            <a:r>
              <a:rPr lang="en-US" sz="1200" b="0" i="0" u="none" strike="noStrike" kern="1200" dirty="0" err="1">
                <a:solidFill>
                  <a:schemeClr val="tx1"/>
                </a:solidFill>
                <a:latin typeface="+mn-lt"/>
                <a:ea typeface="+mn-ea"/>
                <a:cs typeface="+mn-cs"/>
              </a:rPr>
              <a:t>Morrisons</a:t>
            </a:r>
            <a:r>
              <a:rPr lang="en-US" sz="1200" b="0" i="0" u="none" strike="noStrike" kern="1200" dirty="0">
                <a:solidFill>
                  <a:schemeClr val="tx1"/>
                </a:solidFill>
                <a:latin typeface="+mn-lt"/>
                <a:ea typeface="+mn-ea"/>
                <a:cs typeface="+mn-cs"/>
              </a:rPr>
              <a:t>. Similarly, the distribution </a:t>
            </a:r>
            <a:r>
              <a:rPr lang="en-US" sz="1200" b="0" i="0" u="none" strike="noStrike" kern="1200" dirty="0" err="1">
                <a:solidFill>
                  <a:schemeClr val="tx1"/>
                </a:solidFill>
                <a:latin typeface="+mn-lt"/>
                <a:ea typeface="+mn-ea"/>
                <a:cs typeface="+mn-cs"/>
              </a:rPr>
              <a:t>centres</a:t>
            </a:r>
            <a:r>
              <a:rPr lang="en-US" sz="1200" b="0" i="0" u="none" strike="noStrike" kern="1200" dirty="0">
                <a:solidFill>
                  <a:schemeClr val="tx1"/>
                </a:solidFill>
                <a:latin typeface="+mn-lt"/>
                <a:ea typeface="+mn-ea"/>
                <a:cs typeface="+mn-cs"/>
              </a:rPr>
              <a:t> of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are of greater number than </a:t>
            </a:r>
            <a:r>
              <a:rPr lang="en-US" sz="1200" b="0" i="0" u="none" strike="noStrike" kern="1200" dirty="0" err="1">
                <a:solidFill>
                  <a:schemeClr val="tx1"/>
                </a:solidFill>
                <a:latin typeface="+mn-lt"/>
                <a:ea typeface="+mn-ea"/>
                <a:cs typeface="+mn-cs"/>
              </a:rPr>
              <a:t>Morrisons</a:t>
            </a:r>
            <a:r>
              <a:rPr lang="en-US" sz="1200" b="0" i="0" u="none" strike="noStrike" kern="1200" dirty="0">
                <a:solidFill>
                  <a:schemeClr val="tx1"/>
                </a:solidFill>
                <a:latin typeface="+mn-lt"/>
                <a:ea typeface="+mn-ea"/>
                <a:cs typeface="+mn-cs"/>
              </a:rPr>
              <a:t>. Both the companies maintain a healthy relationship with the customer and look for sustainable approaches.</a:t>
            </a:r>
            <a:endParaRPr lang="en-US" b="0" dirty="0"/>
          </a:p>
          <a:p>
            <a:pPr rtl="0"/>
            <a:r>
              <a:rPr lang="en-US" sz="1200" b="1" i="0" u="none" strike="noStrike" kern="1200" dirty="0">
                <a:solidFill>
                  <a:schemeClr val="tx1"/>
                </a:solidFill>
                <a:latin typeface="+mn-lt"/>
                <a:ea typeface="+mn-ea"/>
                <a:cs typeface="+mn-cs"/>
              </a:rPr>
              <a:t>Weakness</a:t>
            </a:r>
            <a:endParaRPr lang="en-US" b="0" dirty="0"/>
          </a:p>
          <a:p>
            <a:pPr rtl="0"/>
            <a:r>
              <a:rPr lang="en-US" sz="1200" b="0" i="0" u="none" strike="noStrike" kern="1200" dirty="0">
                <a:solidFill>
                  <a:schemeClr val="tx1"/>
                </a:solidFill>
                <a:latin typeface="+mn-lt"/>
                <a:ea typeface="+mn-ea"/>
                <a:cs typeface="+mn-cs"/>
              </a:rPr>
              <a:t>High product price is a concern for both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Morrisons</a:t>
            </a:r>
            <a:r>
              <a:rPr lang="en-US" sz="1200" b="1" i="0" u="none" strike="noStrike" kern="1200" dirty="0">
                <a:solidFill>
                  <a:schemeClr val="tx1"/>
                </a:solidFill>
                <a:latin typeface="+mn-lt"/>
                <a:ea typeface="+mn-ea"/>
                <a:cs typeface="+mn-cs"/>
              </a:rPr>
              <a:t>. </a:t>
            </a:r>
            <a:r>
              <a:rPr lang="en-US" sz="1200" b="0" i="0" u="none" strike="noStrike" kern="1200" dirty="0">
                <a:solidFill>
                  <a:schemeClr val="tx1"/>
                </a:solidFill>
                <a:latin typeface="+mn-lt"/>
                <a:ea typeface="+mn-ea"/>
                <a:cs typeface="+mn-cs"/>
              </a:rPr>
              <a:t>A lot of people from different consumer backgrounds find it difficult to bear the high expenses of the products offered by the companies.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previously faced many issues and came across a lot of negative comments regarding dairy price fixing schemes. Moreover the company had to face some scandalous events such as in a time when horse meat was found in beef as claimed by the customers (</a:t>
            </a:r>
            <a:r>
              <a:rPr lang="en-US" sz="1200" b="0" i="0" u="none" strike="noStrike" kern="1200" dirty="0" err="1">
                <a:solidFill>
                  <a:schemeClr val="tx1"/>
                </a:solidFill>
                <a:latin typeface="+mn-lt"/>
                <a:ea typeface="+mn-ea"/>
                <a:cs typeface="+mn-cs"/>
              </a:rPr>
              <a:t>Følstad</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Kvale</a:t>
            </a:r>
            <a:r>
              <a:rPr lang="en-US" sz="1200" b="0" i="0" u="none" strike="noStrike" kern="1200" dirty="0">
                <a:solidFill>
                  <a:schemeClr val="tx1"/>
                </a:solidFill>
                <a:latin typeface="+mn-lt"/>
                <a:ea typeface="+mn-ea"/>
                <a:cs typeface="+mn-cs"/>
              </a:rPr>
              <a:t>, 2018, p.13). In a certain case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advertised a product, which was inaccurate and incorrect in its description due to which the company lost a large support from the customers. </a:t>
            </a:r>
            <a:endParaRPr lang="en-US" b="0" dirty="0"/>
          </a:p>
          <a:p>
            <a:pPr rtl="0"/>
            <a:r>
              <a:rPr lang="en-US" sz="1200" b="1" i="0" u="none" strike="noStrike" kern="1200" dirty="0">
                <a:solidFill>
                  <a:schemeClr val="tx1"/>
                </a:solidFill>
                <a:latin typeface="+mn-lt"/>
                <a:ea typeface="+mn-ea"/>
                <a:cs typeface="+mn-cs"/>
              </a:rPr>
              <a:t>Opportunity</a:t>
            </a:r>
            <a:endParaRPr lang="en-US" b="0" dirty="0"/>
          </a:p>
          <a:p>
            <a:pPr rtl="0"/>
            <a:r>
              <a:rPr lang="en-US" sz="1200" b="0" i="0" u="none" strike="noStrike" kern="1200" dirty="0">
                <a:solidFill>
                  <a:schemeClr val="tx1"/>
                </a:solidFill>
                <a:latin typeface="+mn-lt"/>
                <a:ea typeface="+mn-ea"/>
                <a:cs typeface="+mn-cs"/>
              </a:rPr>
              <a:t>The companies can focus on increasing and expanding its business in new domains.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can work on setting up its additional domains like pharmacy and </a:t>
            </a:r>
            <a:r>
              <a:rPr lang="en-US" sz="1200" b="0" i="0" u="none" strike="noStrike" kern="1200" dirty="0" err="1">
                <a:solidFill>
                  <a:schemeClr val="tx1"/>
                </a:solidFill>
                <a:latin typeface="+mn-lt"/>
                <a:ea typeface="+mn-ea"/>
                <a:cs typeface="+mn-cs"/>
              </a:rPr>
              <a:t>jewellery</a:t>
            </a:r>
            <a:r>
              <a:rPr lang="en-US" sz="1200" b="0" i="0" u="none" strike="noStrike" kern="1200" dirty="0">
                <a:solidFill>
                  <a:schemeClr val="tx1"/>
                </a:solidFill>
                <a:latin typeface="+mn-lt"/>
                <a:ea typeface="+mn-ea"/>
                <a:cs typeface="+mn-cs"/>
              </a:rPr>
              <a:t>. Both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Morrisons</a:t>
            </a:r>
            <a:r>
              <a:rPr lang="en-US" sz="1200" b="0" i="0" u="none" strike="noStrike" kern="1200" dirty="0">
                <a:solidFill>
                  <a:schemeClr val="tx1"/>
                </a:solidFill>
                <a:latin typeface="+mn-lt"/>
                <a:ea typeface="+mn-ea"/>
                <a:cs typeface="+mn-cs"/>
              </a:rPr>
              <a:t> can open its outlets and stores in other countries as well, especially in the eastern and south-eastern nations where they are lacking presence. Collaborating and acquiring other smaller companies can help them to expand their business and generate more revenue. It is possible for the company to operate its operations and processes online. This will enable them to broaden their scope and sell various products online. This will be particularly helpful to the people who are unwilling to go to the supermarket or are simply unable to move. Both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Morrisons</a:t>
            </a:r>
            <a:r>
              <a:rPr lang="en-US" sz="1200" b="0" i="0" u="none" strike="noStrike" kern="1200" dirty="0">
                <a:solidFill>
                  <a:schemeClr val="tx1"/>
                </a:solidFill>
                <a:latin typeface="+mn-lt"/>
                <a:ea typeface="+mn-ea"/>
                <a:cs typeface="+mn-cs"/>
              </a:rPr>
              <a:t> are working on sustainable and environment friendly ways to run their business such as introducing recyclable packages, recycled waste products and minimizing the food wastages (</a:t>
            </a:r>
            <a:r>
              <a:rPr lang="en-US" sz="1200" b="0" i="0" u="none" strike="noStrike" kern="1200" dirty="0" err="1">
                <a:solidFill>
                  <a:schemeClr val="tx1"/>
                </a:solidFill>
                <a:latin typeface="+mn-lt"/>
                <a:ea typeface="+mn-ea"/>
                <a:cs typeface="+mn-cs"/>
              </a:rPr>
              <a:t>Hashim</a:t>
            </a:r>
            <a:r>
              <a:rPr lang="en-US" sz="1200" b="0" i="0" u="none" strike="noStrike" kern="1200" dirty="0">
                <a:solidFill>
                  <a:schemeClr val="tx1"/>
                </a:solidFill>
                <a:latin typeface="+mn-lt"/>
                <a:ea typeface="+mn-ea"/>
                <a:cs typeface="+mn-cs"/>
              </a:rPr>
              <a:t> and </a:t>
            </a:r>
            <a:r>
              <a:rPr lang="en-US" sz="1200" b="0" i="0" u="none" strike="noStrike" kern="1200" dirty="0" err="1">
                <a:solidFill>
                  <a:schemeClr val="tx1"/>
                </a:solidFill>
                <a:latin typeface="+mn-lt"/>
                <a:ea typeface="+mn-ea"/>
                <a:cs typeface="+mn-cs"/>
              </a:rPr>
              <a:t>Fadhil</a:t>
            </a:r>
            <a:r>
              <a:rPr lang="en-US" sz="1200" b="0" i="0" u="none" strike="noStrike" kern="1200" dirty="0">
                <a:solidFill>
                  <a:schemeClr val="tx1"/>
                </a:solidFill>
                <a:latin typeface="+mn-lt"/>
                <a:ea typeface="+mn-ea"/>
                <a:cs typeface="+mn-cs"/>
              </a:rPr>
              <a:t>, 2017, p.7).</a:t>
            </a:r>
            <a:endParaRPr lang="en-US" b="0" dirty="0"/>
          </a:p>
          <a:p>
            <a:pPr rtl="0"/>
            <a:r>
              <a:rPr lang="en-US" sz="1200" b="1" i="0" u="none" strike="noStrike" kern="1200" dirty="0">
                <a:solidFill>
                  <a:schemeClr val="tx1"/>
                </a:solidFill>
                <a:latin typeface="+mn-lt"/>
                <a:ea typeface="+mn-ea"/>
                <a:cs typeface="+mn-cs"/>
              </a:rPr>
              <a:t>Threats</a:t>
            </a:r>
            <a:endParaRPr lang="en-US" b="0" dirty="0"/>
          </a:p>
          <a:p>
            <a:pPr rtl="0"/>
            <a:r>
              <a:rPr lang="en-US" sz="1200" b="0" i="0" u="none" strike="noStrike" kern="1200" dirty="0">
                <a:solidFill>
                  <a:schemeClr val="tx1"/>
                </a:solidFill>
                <a:latin typeface="+mn-lt"/>
                <a:ea typeface="+mn-ea"/>
                <a:cs typeface="+mn-cs"/>
              </a:rPr>
              <a:t>The competition regarding price is fierce among the leading companies which forces them to cut the product costs in order to promote sales. The government policies and rules of other government bodies can cause hindrances to the company’s operations and performance. The online retailers who have already established a strong base can be a major threat to these companies when opting for online selling and service providing. Organizations like Amazon can create significant barriers for </a:t>
            </a:r>
            <a:r>
              <a:rPr lang="en-US" sz="1200" b="0" i="0" u="none" strike="noStrike" kern="1200" dirty="0" err="1">
                <a:solidFill>
                  <a:schemeClr val="tx1"/>
                </a:solidFill>
                <a:latin typeface="+mn-lt"/>
                <a:ea typeface="+mn-ea"/>
                <a:cs typeface="+mn-cs"/>
              </a:rPr>
              <a:t>Asda</a:t>
            </a:r>
            <a:r>
              <a:rPr lang="en-US" sz="1200" b="0" i="0" u="none" strike="noStrike" kern="1200" dirty="0">
                <a:solidFill>
                  <a:schemeClr val="tx1"/>
                </a:solidFill>
                <a:latin typeface="+mn-lt"/>
                <a:ea typeface="+mn-ea"/>
                <a:cs typeface="+mn-cs"/>
              </a:rPr>
              <a:t> as well as </a:t>
            </a:r>
            <a:r>
              <a:rPr lang="en-US" sz="1200" b="0" i="0" u="none" strike="noStrike" kern="1200" dirty="0" err="1">
                <a:solidFill>
                  <a:schemeClr val="tx1"/>
                </a:solidFill>
                <a:latin typeface="+mn-lt"/>
                <a:ea typeface="+mn-ea"/>
                <a:cs typeface="+mn-cs"/>
              </a:rPr>
              <a:t>Morrisons</a:t>
            </a:r>
            <a:r>
              <a:rPr lang="en-US" sz="1200" b="0" i="0" u="none" strike="noStrike" kern="1200" dirty="0">
                <a:solidFill>
                  <a:schemeClr val="tx1"/>
                </a:solidFill>
                <a:latin typeface="+mn-lt"/>
                <a:ea typeface="+mn-ea"/>
                <a:cs typeface="+mn-cs"/>
              </a:rPr>
              <a:t>.</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1A925C6B-1EFC-4AA1-B0D8-8C5E016AD910}"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customers have become smarter, more well informed, and can sense if they are being cheated. Therefore, it is essential for ASDA to build trust with the customers and strengthen it over the course of time. The company should be able to demonstrate strict guidelines of ethics in its structure so that always the right decisions and actions can be taken. This should come naturally instead of only avoiding the legal repercussions and consequences. It is necessary for ASDA to make the customers know the fact that it is practicing as well as implementing ethical approaches to carry out its tasks and provide them with as good services as possible. This can be achieved by advertising the actual product and its features avoiding the over-hyped techniques of presenting them in front of the consumers. Exaggerations and </a:t>
            </a:r>
            <a:r>
              <a:rPr lang="en-US" sz="1200" b="0" i="0" u="none" strike="noStrike" kern="1200" dirty="0" err="1">
                <a:solidFill>
                  <a:schemeClr val="tx1"/>
                </a:solidFill>
                <a:latin typeface="+mn-lt"/>
                <a:ea typeface="+mn-ea"/>
                <a:cs typeface="+mn-cs"/>
              </a:rPr>
              <a:t>overmarketing</a:t>
            </a:r>
            <a:r>
              <a:rPr lang="en-US" sz="1200" b="0" i="0" u="none" strike="noStrike" kern="1200" dirty="0">
                <a:solidFill>
                  <a:schemeClr val="tx1"/>
                </a:solidFill>
                <a:latin typeface="+mn-lt"/>
                <a:ea typeface="+mn-ea"/>
                <a:cs typeface="+mn-cs"/>
              </a:rPr>
              <a:t> ultimately worsens the company-customer relationship due to which the company may come across losses and other kinds of threats.</a:t>
            </a:r>
            <a:endParaRPr lang="en-US" b="0" dirty="0"/>
          </a:p>
          <a:p>
            <a:pPr rtl="0"/>
            <a:r>
              <a:rPr lang="en-US" sz="1200" b="0" i="0" u="none" strike="noStrike" kern="1200" dirty="0">
                <a:solidFill>
                  <a:schemeClr val="tx1"/>
                </a:solidFill>
                <a:latin typeface="+mn-lt"/>
                <a:ea typeface="+mn-ea"/>
                <a:cs typeface="+mn-cs"/>
              </a:rPr>
              <a:t> Presence of both companies are prominent in the UK and the western countries. They need to open their outlets in other countries like India and China as well to expand their business and increase the revenue generated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1A925C6B-1EFC-4AA1-B0D8-8C5E016AD910}"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ASDA is maintaining a good customer relationship and is able to come up with increment in its profit margin. Being a reputable brand has enabled the company to ensure customer loyalty and to gain their trust. This is essential in expanding its business further along with making it grow. ASDA puts its customer first by providing quality services and products at reasonable prices. </a:t>
            </a:r>
          </a:p>
          <a:p>
            <a:r>
              <a:rPr lang="en-US" sz="1200" kern="1200" dirty="0">
                <a:solidFill>
                  <a:schemeClr val="tx1"/>
                </a:solidFill>
                <a:latin typeface="+mn-lt"/>
                <a:ea typeface="+mn-ea"/>
                <a:cs typeface="+mn-cs"/>
              </a:rPr>
              <a:t>Various waste recycling methods are used by the company for the purpose of sustainability. Along with that, ASDA focused on minimizing over usage and wastage of water and aims to achieve a zero-waste target. The company has been able to maintain a healthy customer relationship so far by providing quality customer support and handling. </a:t>
            </a:r>
            <a:r>
              <a:rPr lang="en-US" sz="1200" kern="1200">
                <a:solidFill>
                  <a:schemeClr val="tx1"/>
                </a:solidFill>
                <a:latin typeface="+mn-lt"/>
                <a:ea typeface="+mn-ea"/>
                <a:cs typeface="+mn-cs"/>
              </a:rPr>
              <a:t>It uses the method of gathering customer feedback and reviews in order to improve the organizational processes and customer services. </a:t>
            </a:r>
            <a:endParaRPr lang="en-US"/>
          </a:p>
        </p:txBody>
      </p:sp>
      <p:sp>
        <p:nvSpPr>
          <p:cNvPr id="4" name="Slide Number Placeholder 3"/>
          <p:cNvSpPr>
            <a:spLocks noGrp="1"/>
          </p:cNvSpPr>
          <p:nvPr>
            <p:ph type="sldNum" sz="quarter" idx="10"/>
          </p:nvPr>
        </p:nvSpPr>
        <p:spPr/>
        <p:txBody>
          <a:bodyPr/>
          <a:lstStyle/>
          <a:p>
            <a:fld id="{1A925C6B-1EFC-4AA1-B0D8-8C5E016AD910}"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sz="1200" b="1" kern="1200" dirty="0">
                <a:solidFill>
                  <a:schemeClr val="tx1"/>
                </a:solidFill>
                <a:latin typeface="+mn-lt"/>
                <a:ea typeface="+mn-ea"/>
                <a:cs typeface="+mn-cs"/>
              </a:rPr>
              <a:t>References</a:t>
            </a:r>
            <a:endParaRPr lang="en-US" sz="1200" kern="1200" dirty="0">
              <a:solidFill>
                <a:schemeClr val="tx1"/>
              </a:solidFill>
              <a:latin typeface="+mn-lt"/>
              <a:ea typeface="+mn-ea"/>
              <a:cs typeface="+mn-cs"/>
            </a:endParaRPr>
          </a:p>
          <a:p>
            <a:r>
              <a:rPr lang="en-US" sz="1200" kern="1200" dirty="0" err="1">
                <a:solidFill>
                  <a:schemeClr val="tx1"/>
                </a:solidFill>
                <a:latin typeface="+mn-lt"/>
                <a:ea typeface="+mn-ea"/>
                <a:cs typeface="+mn-cs"/>
              </a:rPr>
              <a:t>Alencastro</a:t>
            </a:r>
            <a:r>
              <a:rPr lang="en-US" sz="1200" kern="1200" dirty="0">
                <a:solidFill>
                  <a:schemeClr val="tx1"/>
                </a:solidFill>
                <a:latin typeface="+mn-lt"/>
                <a:ea typeface="+mn-ea"/>
                <a:cs typeface="+mn-cs"/>
              </a:rPr>
              <a:t>, J., Fuertes, A. and de Wilde, P., 2018. The relationship between quality defects and the thermal performance of buildings. </a:t>
            </a:r>
            <a:r>
              <a:rPr lang="en-US" sz="1200" i="1" kern="1200" dirty="0">
                <a:solidFill>
                  <a:schemeClr val="tx1"/>
                </a:solidFill>
                <a:latin typeface="+mn-lt"/>
                <a:ea typeface="+mn-ea"/>
                <a:cs typeface="+mn-cs"/>
              </a:rPr>
              <a:t>Renewable and Sustainable Energy Reviews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81</a:t>
            </a:r>
            <a:r>
              <a:rPr lang="en-US" sz="1200" kern="1200" dirty="0">
                <a:solidFill>
                  <a:schemeClr val="tx1"/>
                </a:solidFill>
                <a:latin typeface="+mn-lt"/>
                <a:ea typeface="+mn-ea"/>
                <a:cs typeface="+mn-cs"/>
              </a:rPr>
              <a:t>, 883-894.</a:t>
            </a:r>
          </a:p>
          <a:p>
            <a:r>
              <a:rPr lang="en-US" sz="1200" kern="1200" dirty="0" err="1">
                <a:solidFill>
                  <a:schemeClr val="tx1"/>
                </a:solidFill>
                <a:latin typeface="+mn-lt"/>
                <a:ea typeface="+mn-ea"/>
                <a:cs typeface="+mn-cs"/>
              </a:rPr>
              <a:t>Bastas</a:t>
            </a:r>
            <a:r>
              <a:rPr lang="en-US" sz="1200" kern="1200" dirty="0">
                <a:solidFill>
                  <a:schemeClr val="tx1"/>
                </a:solidFill>
                <a:latin typeface="+mn-lt"/>
                <a:ea typeface="+mn-ea"/>
                <a:cs typeface="+mn-cs"/>
              </a:rPr>
              <a:t>, A. and </a:t>
            </a:r>
            <a:r>
              <a:rPr lang="en-US" sz="1200" kern="1200" dirty="0" err="1">
                <a:solidFill>
                  <a:schemeClr val="tx1"/>
                </a:solidFill>
                <a:latin typeface="+mn-lt"/>
                <a:ea typeface="+mn-ea"/>
                <a:cs typeface="+mn-cs"/>
              </a:rPr>
              <a:t>Liyanage</a:t>
            </a:r>
            <a:r>
              <a:rPr lang="en-US" sz="1200" kern="1200" dirty="0">
                <a:solidFill>
                  <a:schemeClr val="tx1"/>
                </a:solidFill>
                <a:latin typeface="+mn-lt"/>
                <a:ea typeface="+mn-ea"/>
                <a:cs typeface="+mn-cs"/>
              </a:rPr>
              <a:t>, K., 2018. Sustainable supply chain quality management: A systematic review. </a:t>
            </a:r>
            <a:r>
              <a:rPr lang="en-US" sz="1200" i="1" kern="1200" dirty="0">
                <a:solidFill>
                  <a:schemeClr val="tx1"/>
                </a:solidFill>
                <a:latin typeface="+mn-lt"/>
                <a:ea typeface="+mn-ea"/>
                <a:cs typeface="+mn-cs"/>
              </a:rPr>
              <a:t>Journal of cleaner production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181</a:t>
            </a:r>
            <a:r>
              <a:rPr lang="en-US" sz="1200" kern="1200" dirty="0">
                <a:solidFill>
                  <a:schemeClr val="tx1"/>
                </a:solidFill>
                <a:latin typeface="+mn-lt"/>
                <a:ea typeface="+mn-ea"/>
                <a:cs typeface="+mn-cs"/>
              </a:rPr>
              <a:t>,  726-744.</a:t>
            </a:r>
          </a:p>
          <a:p>
            <a:r>
              <a:rPr lang="en-US" sz="1200" kern="1200" dirty="0" err="1">
                <a:solidFill>
                  <a:schemeClr val="tx1"/>
                </a:solidFill>
                <a:latin typeface="+mn-lt"/>
                <a:ea typeface="+mn-ea"/>
                <a:cs typeface="+mn-cs"/>
              </a:rPr>
              <a:t>Bueno</a:t>
            </a:r>
            <a:r>
              <a:rPr lang="en-US" sz="1200" kern="1200" dirty="0">
                <a:solidFill>
                  <a:schemeClr val="tx1"/>
                </a:solidFill>
                <a:latin typeface="+mn-lt"/>
                <a:ea typeface="+mn-ea"/>
                <a:cs typeface="+mn-cs"/>
              </a:rPr>
              <a:t>, E.V., Weber, T.B.B., </a:t>
            </a:r>
            <a:r>
              <a:rPr lang="en-US" sz="1200" kern="1200" dirty="0" err="1">
                <a:solidFill>
                  <a:schemeClr val="tx1"/>
                </a:solidFill>
                <a:latin typeface="+mn-lt"/>
                <a:ea typeface="+mn-ea"/>
                <a:cs typeface="+mn-cs"/>
              </a:rPr>
              <a:t>Bomfim</a:t>
            </a:r>
            <a:r>
              <a:rPr lang="en-US" sz="1200" kern="1200" dirty="0">
                <a:solidFill>
                  <a:schemeClr val="tx1"/>
                </a:solidFill>
                <a:latin typeface="+mn-lt"/>
                <a:ea typeface="+mn-ea"/>
                <a:cs typeface="+mn-cs"/>
              </a:rPr>
              <a:t>, E.L. and Kato, H.T., 2019. Measuring customer experience in service: A systematic review. </a:t>
            </a:r>
            <a:r>
              <a:rPr lang="en-US" sz="1200" i="1" kern="1200" dirty="0">
                <a:solidFill>
                  <a:schemeClr val="tx1"/>
                </a:solidFill>
                <a:latin typeface="+mn-lt"/>
                <a:ea typeface="+mn-ea"/>
                <a:cs typeface="+mn-cs"/>
              </a:rPr>
              <a:t>The Service Industries Journal</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39</a:t>
            </a:r>
            <a:r>
              <a:rPr lang="en-US" sz="1200" kern="1200" dirty="0">
                <a:solidFill>
                  <a:schemeClr val="tx1"/>
                </a:solidFill>
                <a:latin typeface="+mn-lt"/>
                <a:ea typeface="+mn-ea"/>
                <a:cs typeface="+mn-cs"/>
              </a:rPr>
              <a:t>(11-12), 779-798.</a:t>
            </a:r>
          </a:p>
          <a:p>
            <a:r>
              <a:rPr lang="en-US" sz="1200" kern="1200" dirty="0">
                <a:solidFill>
                  <a:schemeClr val="tx1"/>
                </a:solidFill>
                <a:latin typeface="+mn-lt"/>
                <a:ea typeface="+mn-ea"/>
                <a:cs typeface="+mn-cs"/>
              </a:rPr>
              <a:t>Carlson, J., </a:t>
            </a:r>
            <a:r>
              <a:rPr lang="en-US" sz="1200" kern="1200" dirty="0" err="1">
                <a:solidFill>
                  <a:schemeClr val="tx1"/>
                </a:solidFill>
                <a:latin typeface="+mn-lt"/>
                <a:ea typeface="+mn-ea"/>
                <a:cs typeface="+mn-cs"/>
              </a:rPr>
              <a:t>Rahman</a:t>
            </a:r>
            <a:r>
              <a:rPr lang="en-US" sz="1200" kern="1200" dirty="0">
                <a:solidFill>
                  <a:schemeClr val="tx1"/>
                </a:solidFill>
                <a:latin typeface="+mn-lt"/>
                <a:ea typeface="+mn-ea"/>
                <a:cs typeface="+mn-cs"/>
              </a:rPr>
              <a:t>, M.M., Taylor, A. and </a:t>
            </a:r>
            <a:r>
              <a:rPr lang="en-US" sz="1200" kern="1200" dirty="0" err="1">
                <a:solidFill>
                  <a:schemeClr val="tx1"/>
                </a:solidFill>
                <a:latin typeface="+mn-lt"/>
                <a:ea typeface="+mn-ea"/>
                <a:cs typeface="+mn-cs"/>
              </a:rPr>
              <a:t>Voola</a:t>
            </a:r>
            <a:r>
              <a:rPr lang="en-US" sz="1200" kern="1200" dirty="0">
                <a:solidFill>
                  <a:schemeClr val="tx1"/>
                </a:solidFill>
                <a:latin typeface="+mn-lt"/>
                <a:ea typeface="+mn-ea"/>
                <a:cs typeface="+mn-cs"/>
              </a:rPr>
              <a:t>, R., 2019. Feel the VIBE: Examining value-in-the-brand-page-experience and its impact on satisfaction and customer engagement </a:t>
            </a:r>
            <a:r>
              <a:rPr lang="en-US" sz="1200" kern="1200" dirty="0" err="1">
                <a:solidFill>
                  <a:schemeClr val="tx1"/>
                </a:solidFill>
                <a:latin typeface="+mn-lt"/>
                <a:ea typeface="+mn-ea"/>
                <a:cs typeface="+mn-cs"/>
              </a:rPr>
              <a:t>behaviours</a:t>
            </a:r>
            <a:r>
              <a:rPr lang="en-US" sz="1200" kern="1200" dirty="0">
                <a:solidFill>
                  <a:schemeClr val="tx1"/>
                </a:solidFill>
                <a:latin typeface="+mn-lt"/>
                <a:ea typeface="+mn-ea"/>
                <a:cs typeface="+mn-cs"/>
              </a:rPr>
              <a:t> in mobile social media. </a:t>
            </a:r>
            <a:r>
              <a:rPr lang="en-US" sz="1200" i="1" kern="1200" dirty="0">
                <a:solidFill>
                  <a:schemeClr val="tx1"/>
                </a:solidFill>
                <a:latin typeface="+mn-lt"/>
                <a:ea typeface="+mn-ea"/>
                <a:cs typeface="+mn-cs"/>
              </a:rPr>
              <a:t>Journal of Retailing and Consumer Services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46</a:t>
            </a:r>
            <a:r>
              <a:rPr lang="en-US" sz="1200" kern="1200" dirty="0">
                <a:solidFill>
                  <a:schemeClr val="tx1"/>
                </a:solidFill>
                <a:latin typeface="+mn-lt"/>
                <a:ea typeface="+mn-ea"/>
                <a:cs typeface="+mn-cs"/>
              </a:rPr>
              <a:t>, 149-162.</a:t>
            </a:r>
          </a:p>
          <a:p>
            <a:r>
              <a:rPr lang="en-US" sz="1200" kern="1200" dirty="0" err="1">
                <a:solidFill>
                  <a:schemeClr val="tx1"/>
                </a:solidFill>
                <a:latin typeface="+mn-lt"/>
                <a:ea typeface="+mn-ea"/>
                <a:cs typeface="+mn-cs"/>
              </a:rPr>
              <a:t>Carvalho</a:t>
            </a:r>
            <a:r>
              <a:rPr lang="en-US" sz="1200" kern="1200" dirty="0">
                <a:solidFill>
                  <a:schemeClr val="tx1"/>
                </a:solidFill>
                <a:latin typeface="+mn-lt"/>
                <a:ea typeface="+mn-ea"/>
                <a:cs typeface="+mn-cs"/>
              </a:rPr>
              <a:t>, A. and </a:t>
            </a:r>
            <a:r>
              <a:rPr lang="en-US" sz="1200" kern="1200" dirty="0" err="1">
                <a:solidFill>
                  <a:schemeClr val="tx1"/>
                </a:solidFill>
                <a:latin typeface="+mn-lt"/>
                <a:ea typeface="+mn-ea"/>
                <a:cs typeface="+mn-cs"/>
              </a:rPr>
              <a:t>Fernandes</a:t>
            </a:r>
            <a:r>
              <a:rPr lang="en-US" sz="1200" kern="1200" dirty="0">
                <a:solidFill>
                  <a:schemeClr val="tx1"/>
                </a:solidFill>
                <a:latin typeface="+mn-lt"/>
                <a:ea typeface="+mn-ea"/>
                <a:cs typeface="+mn-cs"/>
              </a:rPr>
              <a:t>, T., 2018. Understanding customer brand engagement with virtual social communities: A comprehensive model of drivers, outcomes and moderators. </a:t>
            </a:r>
            <a:r>
              <a:rPr lang="en-US" sz="1200" i="1" kern="1200" dirty="0">
                <a:solidFill>
                  <a:schemeClr val="tx1"/>
                </a:solidFill>
                <a:latin typeface="+mn-lt"/>
                <a:ea typeface="+mn-ea"/>
                <a:cs typeface="+mn-cs"/>
              </a:rPr>
              <a:t>Journal of Marketing Theory and Practice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26</a:t>
            </a:r>
            <a:r>
              <a:rPr lang="en-US" sz="1200" kern="1200" dirty="0">
                <a:solidFill>
                  <a:schemeClr val="tx1"/>
                </a:solidFill>
                <a:latin typeface="+mn-lt"/>
                <a:ea typeface="+mn-ea"/>
                <a:cs typeface="+mn-cs"/>
              </a:rPr>
              <a:t>(1-2), 23-37.</a:t>
            </a:r>
          </a:p>
          <a:p>
            <a:r>
              <a:rPr lang="en-US" sz="1200" kern="1200" dirty="0">
                <a:solidFill>
                  <a:schemeClr val="tx1"/>
                </a:solidFill>
                <a:latin typeface="+mn-lt"/>
                <a:ea typeface="+mn-ea"/>
                <a:cs typeface="+mn-cs"/>
              </a:rPr>
              <a:t>Cotton, M., 2017. Fair </a:t>
            </a:r>
            <a:r>
              <a:rPr lang="en-US" sz="1200" kern="1200" dirty="0" err="1">
                <a:solidFill>
                  <a:schemeClr val="tx1"/>
                </a:solidFill>
                <a:latin typeface="+mn-lt"/>
                <a:ea typeface="+mn-ea"/>
                <a:cs typeface="+mn-cs"/>
              </a:rPr>
              <a:t>fracking</a:t>
            </a:r>
            <a:r>
              <a:rPr lang="en-US" sz="1200" kern="1200" dirty="0">
                <a:solidFill>
                  <a:schemeClr val="tx1"/>
                </a:solidFill>
                <a:latin typeface="+mn-lt"/>
                <a:ea typeface="+mn-ea"/>
                <a:cs typeface="+mn-cs"/>
              </a:rPr>
              <a:t>? Ethics and environmental justice in United Kingdom shale gas policy and planning. </a:t>
            </a:r>
            <a:r>
              <a:rPr lang="en-US" sz="1200" i="1" kern="1200" dirty="0">
                <a:solidFill>
                  <a:schemeClr val="tx1"/>
                </a:solidFill>
                <a:latin typeface="+mn-lt"/>
                <a:ea typeface="+mn-ea"/>
                <a:cs typeface="+mn-cs"/>
              </a:rPr>
              <a:t>Local Environment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22</a:t>
            </a:r>
            <a:r>
              <a:rPr lang="en-US" sz="1200" kern="1200" dirty="0">
                <a:solidFill>
                  <a:schemeClr val="tx1"/>
                </a:solidFill>
                <a:latin typeface="+mn-lt"/>
                <a:ea typeface="+mn-ea"/>
                <a:cs typeface="+mn-cs"/>
              </a:rPr>
              <a:t>(2),  185-202..</a:t>
            </a:r>
          </a:p>
          <a:p>
            <a:r>
              <a:rPr lang="en-US" sz="1200" kern="1200" dirty="0" err="1">
                <a:solidFill>
                  <a:schemeClr val="tx1"/>
                </a:solidFill>
                <a:latin typeface="+mn-lt"/>
                <a:ea typeface="+mn-ea"/>
                <a:cs typeface="+mn-cs"/>
              </a:rPr>
              <a:t>Fernandes</a:t>
            </a:r>
            <a:r>
              <a:rPr lang="en-US" sz="1200" kern="1200" dirty="0">
                <a:solidFill>
                  <a:schemeClr val="tx1"/>
                </a:solidFill>
                <a:latin typeface="+mn-lt"/>
                <a:ea typeface="+mn-ea"/>
                <a:cs typeface="+mn-cs"/>
              </a:rPr>
              <a:t>, T. and Pinto, T., 2019. Relationship quality determinants and outcomes in retail banking services: The role of customer experience. </a:t>
            </a:r>
            <a:r>
              <a:rPr lang="en-US" sz="1200" i="1" kern="1200" dirty="0">
                <a:solidFill>
                  <a:schemeClr val="tx1"/>
                </a:solidFill>
                <a:latin typeface="+mn-lt"/>
                <a:ea typeface="+mn-ea"/>
                <a:cs typeface="+mn-cs"/>
              </a:rPr>
              <a:t>Journal of Retailing and Consumer Services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50</a:t>
            </a:r>
            <a:r>
              <a:rPr lang="en-US" sz="1200" kern="1200" dirty="0">
                <a:solidFill>
                  <a:schemeClr val="tx1"/>
                </a:solidFill>
                <a:latin typeface="+mn-lt"/>
                <a:ea typeface="+mn-ea"/>
                <a:cs typeface="+mn-cs"/>
              </a:rPr>
              <a:t>, 30-41.</a:t>
            </a:r>
          </a:p>
          <a:p>
            <a:r>
              <a:rPr lang="en-US" sz="1200" kern="1200" dirty="0">
                <a:solidFill>
                  <a:schemeClr val="tx1"/>
                </a:solidFill>
                <a:latin typeface="+mn-lt"/>
                <a:ea typeface="+mn-ea"/>
                <a:cs typeface="+mn-cs"/>
              </a:rPr>
              <a:t>Fonseca, L. and </a:t>
            </a:r>
            <a:r>
              <a:rPr lang="en-US" sz="1200" kern="1200" dirty="0" err="1">
                <a:solidFill>
                  <a:schemeClr val="tx1"/>
                </a:solidFill>
                <a:latin typeface="+mn-lt"/>
                <a:ea typeface="+mn-ea"/>
                <a:cs typeface="+mn-cs"/>
              </a:rPr>
              <a:t>Domingues</a:t>
            </a:r>
            <a:r>
              <a:rPr lang="en-US" sz="1200" kern="1200" dirty="0">
                <a:solidFill>
                  <a:schemeClr val="tx1"/>
                </a:solidFill>
                <a:latin typeface="+mn-lt"/>
                <a:ea typeface="+mn-ea"/>
                <a:cs typeface="+mn-cs"/>
              </a:rPr>
              <a:t>, J.P., 2017. ISO 9001: 2015 edition-management, quality and value. </a:t>
            </a:r>
            <a:r>
              <a:rPr lang="en-US" sz="1200" i="1" kern="1200" dirty="0">
                <a:solidFill>
                  <a:schemeClr val="tx1"/>
                </a:solidFill>
                <a:latin typeface="+mn-lt"/>
                <a:ea typeface="+mn-ea"/>
                <a:cs typeface="+mn-cs"/>
              </a:rPr>
              <a:t>International Journal of Quality Research</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a:t>
            </a:r>
            <a:r>
              <a:rPr lang="en-US" sz="1200" kern="1200" dirty="0">
                <a:solidFill>
                  <a:schemeClr val="tx1"/>
                </a:solidFill>
                <a:latin typeface="+mn-lt"/>
                <a:ea typeface="+mn-ea"/>
                <a:cs typeface="+mn-cs"/>
              </a:rPr>
              <a:t>(11),  149-158.</a:t>
            </a:r>
          </a:p>
          <a:p>
            <a:r>
              <a:rPr lang="en-US" sz="1200" kern="1200" dirty="0" err="1">
                <a:solidFill>
                  <a:schemeClr val="tx1"/>
                </a:solidFill>
                <a:latin typeface="+mn-lt"/>
                <a:ea typeface="+mn-ea"/>
                <a:cs typeface="+mn-cs"/>
              </a:rPr>
              <a:t>Galli</a:t>
            </a:r>
            <a:r>
              <a:rPr lang="en-US" sz="1200" kern="1200" dirty="0">
                <a:solidFill>
                  <a:schemeClr val="tx1"/>
                </a:solidFill>
                <a:latin typeface="+mn-lt"/>
                <a:ea typeface="+mn-ea"/>
                <a:cs typeface="+mn-cs"/>
              </a:rPr>
              <a:t>, B.J. and </a:t>
            </a:r>
            <a:r>
              <a:rPr lang="en-US" sz="1200" kern="1200" dirty="0" err="1">
                <a:solidFill>
                  <a:schemeClr val="tx1"/>
                </a:solidFill>
                <a:latin typeface="+mn-lt"/>
                <a:ea typeface="+mn-ea"/>
                <a:cs typeface="+mn-cs"/>
              </a:rPr>
              <a:t>Kaviani</a:t>
            </a:r>
            <a:r>
              <a:rPr lang="en-US" sz="1200" kern="1200" dirty="0">
                <a:solidFill>
                  <a:schemeClr val="tx1"/>
                </a:solidFill>
                <a:latin typeface="+mn-lt"/>
                <a:ea typeface="+mn-ea"/>
                <a:cs typeface="+mn-cs"/>
              </a:rPr>
              <a:t>, M.A., 2018. The impacts of risk on deploying and sustaining lean six sigma initiatives. </a:t>
            </a:r>
            <a:r>
              <a:rPr lang="en-US" sz="1200" i="1" kern="1200" dirty="0">
                <a:solidFill>
                  <a:schemeClr val="tx1"/>
                </a:solidFill>
                <a:latin typeface="+mn-lt"/>
                <a:ea typeface="+mn-ea"/>
                <a:cs typeface="+mn-cs"/>
              </a:rPr>
              <a:t>International Journal of Risk and Contingency Management (IJRCM)</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7</a:t>
            </a:r>
            <a:r>
              <a:rPr lang="en-US" sz="1200" kern="1200" dirty="0">
                <a:solidFill>
                  <a:schemeClr val="tx1"/>
                </a:solidFill>
                <a:latin typeface="+mn-lt"/>
                <a:ea typeface="+mn-ea"/>
                <a:cs typeface="+mn-cs"/>
              </a:rPr>
              <a:t>(1),  46-70.</a:t>
            </a:r>
          </a:p>
          <a:p>
            <a:r>
              <a:rPr lang="en-US" sz="1200" kern="1200" dirty="0" err="1">
                <a:solidFill>
                  <a:schemeClr val="tx1"/>
                </a:solidFill>
                <a:latin typeface="+mn-lt"/>
                <a:ea typeface="+mn-ea"/>
                <a:cs typeface="+mn-cs"/>
              </a:rPr>
              <a:t>Hashim</a:t>
            </a:r>
            <a:r>
              <a:rPr lang="en-US" sz="1200" kern="1200" dirty="0">
                <a:solidFill>
                  <a:schemeClr val="tx1"/>
                </a:solidFill>
                <a:latin typeface="+mn-lt"/>
                <a:ea typeface="+mn-ea"/>
                <a:cs typeface="+mn-cs"/>
              </a:rPr>
              <a:t>, K.F. and </a:t>
            </a:r>
            <a:r>
              <a:rPr lang="en-US" sz="1200" kern="1200" dirty="0" err="1">
                <a:solidFill>
                  <a:schemeClr val="tx1"/>
                </a:solidFill>
                <a:latin typeface="+mn-lt"/>
                <a:ea typeface="+mn-ea"/>
                <a:cs typeface="+mn-cs"/>
              </a:rPr>
              <a:t>Fadhil</a:t>
            </a:r>
            <a:r>
              <a:rPr lang="en-US" sz="1200" kern="1200" dirty="0">
                <a:solidFill>
                  <a:schemeClr val="tx1"/>
                </a:solidFill>
                <a:latin typeface="+mn-lt"/>
                <a:ea typeface="+mn-ea"/>
                <a:cs typeface="+mn-cs"/>
              </a:rPr>
              <a:t>, N.A., 2017. Engaging with customer using social media platform: A case study of Malaysia Hotels. </a:t>
            </a:r>
            <a:r>
              <a:rPr lang="en-US" sz="1200" i="1" kern="1200" dirty="0" err="1">
                <a:solidFill>
                  <a:schemeClr val="tx1"/>
                </a:solidFill>
                <a:latin typeface="+mn-lt"/>
                <a:ea typeface="+mn-ea"/>
                <a:cs typeface="+mn-cs"/>
              </a:rPr>
              <a:t>Procedia</a:t>
            </a:r>
            <a:r>
              <a:rPr lang="en-US" sz="1200" i="1" kern="1200" dirty="0">
                <a:solidFill>
                  <a:schemeClr val="tx1"/>
                </a:solidFill>
                <a:latin typeface="+mn-lt"/>
                <a:ea typeface="+mn-ea"/>
                <a:cs typeface="+mn-cs"/>
              </a:rPr>
              <a:t> Computer Science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124</a:t>
            </a:r>
            <a:r>
              <a:rPr lang="en-US" sz="1200" kern="1200" dirty="0">
                <a:solidFill>
                  <a:schemeClr val="tx1"/>
                </a:solidFill>
                <a:latin typeface="+mn-lt"/>
                <a:ea typeface="+mn-ea"/>
                <a:cs typeface="+mn-cs"/>
              </a:rPr>
              <a:t>, 4-11.</a:t>
            </a:r>
          </a:p>
          <a:p>
            <a:r>
              <a:rPr lang="en-US" sz="1200" kern="1200" dirty="0" err="1">
                <a:solidFill>
                  <a:schemeClr val="tx1"/>
                </a:solidFill>
                <a:latin typeface="+mn-lt"/>
                <a:ea typeface="+mn-ea"/>
                <a:cs typeface="+mn-cs"/>
              </a:rPr>
              <a:t>Honarpour</a:t>
            </a:r>
            <a:r>
              <a:rPr lang="en-US" sz="1200" kern="1200" dirty="0">
                <a:solidFill>
                  <a:schemeClr val="tx1"/>
                </a:solidFill>
                <a:latin typeface="+mn-lt"/>
                <a:ea typeface="+mn-ea"/>
                <a:cs typeface="+mn-cs"/>
              </a:rPr>
              <a:t>, A., </a:t>
            </a:r>
            <a:r>
              <a:rPr lang="en-US" sz="1200" kern="1200" dirty="0" err="1">
                <a:solidFill>
                  <a:schemeClr val="tx1"/>
                </a:solidFill>
                <a:latin typeface="+mn-lt"/>
                <a:ea typeface="+mn-ea"/>
                <a:cs typeface="+mn-cs"/>
              </a:rPr>
              <a:t>Jusoh</a:t>
            </a:r>
            <a:r>
              <a:rPr lang="en-US" sz="1200" kern="1200" dirty="0">
                <a:solidFill>
                  <a:schemeClr val="tx1"/>
                </a:solidFill>
                <a:latin typeface="+mn-lt"/>
                <a:ea typeface="+mn-ea"/>
                <a:cs typeface="+mn-cs"/>
              </a:rPr>
              <a:t>, A. and </a:t>
            </a:r>
            <a:r>
              <a:rPr lang="en-US" sz="1200" kern="1200" dirty="0" err="1">
                <a:solidFill>
                  <a:schemeClr val="tx1"/>
                </a:solidFill>
                <a:latin typeface="+mn-lt"/>
                <a:ea typeface="+mn-ea"/>
                <a:cs typeface="+mn-cs"/>
              </a:rPr>
              <a:t>Md</a:t>
            </a:r>
            <a:r>
              <a:rPr lang="en-US" sz="1200" kern="1200" dirty="0">
                <a:solidFill>
                  <a:schemeClr val="tx1"/>
                </a:solidFill>
                <a:latin typeface="+mn-lt"/>
                <a:ea typeface="+mn-ea"/>
                <a:cs typeface="+mn-cs"/>
              </a:rPr>
              <a:t> Nor, K., 2018. Total quality management, knowledge management, and innovation: an empirical study in R&amp;D units. </a:t>
            </a:r>
            <a:r>
              <a:rPr lang="en-US" sz="1200" i="1" kern="1200" dirty="0">
                <a:solidFill>
                  <a:schemeClr val="tx1"/>
                </a:solidFill>
                <a:latin typeface="+mn-lt"/>
                <a:ea typeface="+mn-ea"/>
                <a:cs typeface="+mn-cs"/>
              </a:rPr>
              <a:t>Total Quality Management &amp; Business Excellence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29</a:t>
            </a:r>
            <a:r>
              <a:rPr lang="en-US" sz="1200" kern="1200" dirty="0">
                <a:solidFill>
                  <a:schemeClr val="tx1"/>
                </a:solidFill>
                <a:latin typeface="+mn-lt"/>
                <a:ea typeface="+mn-ea"/>
                <a:cs typeface="+mn-cs"/>
              </a:rPr>
              <a:t>(7-8),  798-816.</a:t>
            </a:r>
          </a:p>
          <a:p>
            <a:r>
              <a:rPr lang="en-US" sz="1200" kern="1200" dirty="0" err="1">
                <a:solidFill>
                  <a:schemeClr val="tx1"/>
                </a:solidFill>
                <a:latin typeface="+mn-lt"/>
                <a:ea typeface="+mn-ea"/>
                <a:cs typeface="+mn-cs"/>
              </a:rPr>
              <a:t>Kempiak</a:t>
            </a:r>
            <a:r>
              <a:rPr lang="en-US" sz="1200" kern="1200" dirty="0">
                <a:solidFill>
                  <a:schemeClr val="tx1"/>
                </a:solidFill>
                <a:latin typeface="+mn-lt"/>
                <a:ea typeface="+mn-ea"/>
                <a:cs typeface="+mn-cs"/>
              </a:rPr>
              <a:t>, J., Hollywood, L., Bolan, P. and McMahon-Beattie, U., 2017. The heritage tourist: an understanding of the visitor experience at heritage attractions. </a:t>
            </a:r>
            <a:r>
              <a:rPr lang="en-US" sz="1200" i="1" kern="1200" dirty="0">
                <a:solidFill>
                  <a:schemeClr val="tx1"/>
                </a:solidFill>
                <a:latin typeface="+mn-lt"/>
                <a:ea typeface="+mn-ea"/>
                <a:cs typeface="+mn-cs"/>
              </a:rPr>
              <a:t>International Journal of Heritage Studies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23</a:t>
            </a:r>
            <a:r>
              <a:rPr lang="en-US" sz="1200" kern="1200" dirty="0">
                <a:solidFill>
                  <a:schemeClr val="tx1"/>
                </a:solidFill>
                <a:latin typeface="+mn-lt"/>
                <a:ea typeface="+mn-ea"/>
                <a:cs typeface="+mn-cs"/>
              </a:rPr>
              <a:t>(4), 375-392.</a:t>
            </a:r>
          </a:p>
          <a:p>
            <a:r>
              <a:rPr lang="en-US" sz="1200" kern="1200" dirty="0" err="1">
                <a:solidFill>
                  <a:schemeClr val="tx1"/>
                </a:solidFill>
                <a:latin typeface="+mn-lt"/>
                <a:ea typeface="+mn-ea"/>
                <a:cs typeface="+mn-cs"/>
              </a:rPr>
              <a:t>Mahrous</a:t>
            </a:r>
            <a:r>
              <a:rPr lang="en-US" sz="1200" kern="1200" dirty="0">
                <a:solidFill>
                  <a:schemeClr val="tx1"/>
                </a:solidFill>
                <a:latin typeface="+mn-lt"/>
                <a:ea typeface="+mn-ea"/>
                <a:cs typeface="+mn-cs"/>
              </a:rPr>
              <a:t>, A.A. and Hassan, S.S., 2017. Achieving superior customer experience: An investigation of multichannel choices in the travel and tourism industry of an emerging market. </a:t>
            </a:r>
            <a:r>
              <a:rPr lang="en-US" sz="1200" i="1" kern="1200" dirty="0">
                <a:solidFill>
                  <a:schemeClr val="tx1"/>
                </a:solidFill>
                <a:latin typeface="+mn-lt"/>
                <a:ea typeface="+mn-ea"/>
                <a:cs typeface="+mn-cs"/>
              </a:rPr>
              <a:t>Journal of Travel Research</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56</a:t>
            </a:r>
            <a:r>
              <a:rPr lang="en-US" sz="1200" kern="1200" dirty="0">
                <a:solidFill>
                  <a:schemeClr val="tx1"/>
                </a:solidFill>
                <a:latin typeface="+mn-lt"/>
                <a:ea typeface="+mn-ea"/>
                <a:cs typeface="+mn-cs"/>
              </a:rPr>
              <a:t>(8), 1049-1064.</a:t>
            </a:r>
          </a:p>
          <a:p>
            <a:r>
              <a:rPr lang="en-US" sz="1200" kern="1200" dirty="0" err="1">
                <a:solidFill>
                  <a:schemeClr val="tx1"/>
                </a:solidFill>
                <a:latin typeface="+mn-lt"/>
                <a:ea typeface="+mn-ea"/>
                <a:cs typeface="+mn-cs"/>
              </a:rPr>
              <a:t>Maklan</a:t>
            </a:r>
            <a:r>
              <a:rPr lang="en-US" sz="1200" kern="1200" dirty="0">
                <a:solidFill>
                  <a:schemeClr val="tx1"/>
                </a:solidFill>
                <a:latin typeface="+mn-lt"/>
                <a:ea typeface="+mn-ea"/>
                <a:cs typeface="+mn-cs"/>
              </a:rPr>
              <a:t>, S., </a:t>
            </a:r>
            <a:r>
              <a:rPr lang="en-US" sz="1200" kern="1200" dirty="0" err="1">
                <a:solidFill>
                  <a:schemeClr val="tx1"/>
                </a:solidFill>
                <a:latin typeface="+mn-lt"/>
                <a:ea typeface="+mn-ea"/>
                <a:cs typeface="+mn-cs"/>
              </a:rPr>
              <a:t>Antonetti</a:t>
            </a:r>
            <a:r>
              <a:rPr lang="en-US" sz="1200" kern="1200" dirty="0">
                <a:solidFill>
                  <a:schemeClr val="tx1"/>
                </a:solidFill>
                <a:latin typeface="+mn-lt"/>
                <a:ea typeface="+mn-ea"/>
                <a:cs typeface="+mn-cs"/>
              </a:rPr>
              <a:t>, P. and </a:t>
            </a:r>
            <a:r>
              <a:rPr lang="en-US" sz="1200" kern="1200" dirty="0" err="1">
                <a:solidFill>
                  <a:schemeClr val="tx1"/>
                </a:solidFill>
                <a:latin typeface="+mn-lt"/>
                <a:ea typeface="+mn-ea"/>
                <a:cs typeface="+mn-cs"/>
              </a:rPr>
              <a:t>Whitty</a:t>
            </a:r>
            <a:r>
              <a:rPr lang="en-US" sz="1200" kern="1200" dirty="0">
                <a:solidFill>
                  <a:schemeClr val="tx1"/>
                </a:solidFill>
                <a:latin typeface="+mn-lt"/>
                <a:ea typeface="+mn-ea"/>
                <a:cs typeface="+mn-cs"/>
              </a:rPr>
              <a:t>, S., 2017. A better way to manage customer experience: Lessons from the royal bank of Scotland. </a:t>
            </a:r>
            <a:r>
              <a:rPr lang="en-US" sz="1200" i="1" kern="1200" dirty="0">
                <a:solidFill>
                  <a:schemeClr val="tx1"/>
                </a:solidFill>
                <a:latin typeface="+mn-lt"/>
                <a:ea typeface="+mn-ea"/>
                <a:cs typeface="+mn-cs"/>
              </a:rPr>
              <a:t>California Management Review</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59</a:t>
            </a:r>
            <a:r>
              <a:rPr lang="en-US" sz="1200" kern="1200" dirty="0">
                <a:solidFill>
                  <a:schemeClr val="tx1"/>
                </a:solidFill>
                <a:latin typeface="+mn-lt"/>
                <a:ea typeface="+mn-ea"/>
                <a:cs typeface="+mn-cs"/>
              </a:rPr>
              <a:t>(2), 92-115.</a:t>
            </a:r>
          </a:p>
          <a:p>
            <a:r>
              <a:rPr lang="en-US" sz="1200" kern="1200" dirty="0" err="1">
                <a:solidFill>
                  <a:schemeClr val="tx1"/>
                </a:solidFill>
                <a:latin typeface="+mn-lt"/>
                <a:ea typeface="+mn-ea"/>
                <a:cs typeface="+mn-cs"/>
              </a:rPr>
              <a:t>Meng</a:t>
            </a:r>
            <a:r>
              <a:rPr lang="en-US" sz="1200" kern="1200" dirty="0">
                <a:solidFill>
                  <a:schemeClr val="tx1"/>
                </a:solidFill>
                <a:latin typeface="+mn-lt"/>
                <a:ea typeface="+mn-ea"/>
                <a:cs typeface="+mn-cs"/>
              </a:rPr>
              <a:t>, X. and Boyd, P., 2017. The role of the project manager in relationship management. </a:t>
            </a:r>
            <a:r>
              <a:rPr lang="en-US" sz="1200" i="1" kern="1200" dirty="0">
                <a:solidFill>
                  <a:schemeClr val="tx1"/>
                </a:solidFill>
                <a:latin typeface="+mn-lt"/>
                <a:ea typeface="+mn-ea"/>
                <a:cs typeface="+mn-cs"/>
              </a:rPr>
              <a:t>International Journal of Project Management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35</a:t>
            </a:r>
            <a:r>
              <a:rPr lang="en-US" sz="1200" kern="1200" dirty="0">
                <a:solidFill>
                  <a:schemeClr val="tx1"/>
                </a:solidFill>
                <a:latin typeface="+mn-lt"/>
                <a:ea typeface="+mn-ea"/>
                <a:cs typeface="+mn-cs"/>
              </a:rPr>
              <a:t>(5), 717-728.</a:t>
            </a:r>
          </a:p>
          <a:p>
            <a:r>
              <a:rPr lang="en-US" sz="1200" kern="1200" dirty="0" err="1">
                <a:solidFill>
                  <a:schemeClr val="tx1"/>
                </a:solidFill>
                <a:latin typeface="+mn-lt"/>
                <a:ea typeface="+mn-ea"/>
                <a:cs typeface="+mn-cs"/>
              </a:rPr>
              <a:t>Mosquera</a:t>
            </a:r>
            <a:r>
              <a:rPr lang="en-US" sz="1200" kern="1200" dirty="0">
                <a:solidFill>
                  <a:schemeClr val="tx1"/>
                </a:solidFill>
                <a:latin typeface="+mn-lt"/>
                <a:ea typeface="+mn-ea"/>
                <a:cs typeface="+mn-cs"/>
              </a:rPr>
              <a:t>, A., </a:t>
            </a:r>
            <a:r>
              <a:rPr lang="en-US" sz="1200" kern="1200" dirty="0" err="1">
                <a:solidFill>
                  <a:schemeClr val="tx1"/>
                </a:solidFill>
                <a:latin typeface="+mn-lt"/>
                <a:ea typeface="+mn-ea"/>
                <a:cs typeface="+mn-cs"/>
              </a:rPr>
              <a:t>Pascual</a:t>
            </a:r>
            <a:r>
              <a:rPr lang="en-US" sz="1200" kern="1200" dirty="0">
                <a:solidFill>
                  <a:schemeClr val="tx1"/>
                </a:solidFill>
                <a:latin typeface="+mn-lt"/>
                <a:ea typeface="+mn-ea"/>
                <a:cs typeface="+mn-cs"/>
              </a:rPr>
              <a:t>, C.O. and </a:t>
            </a:r>
            <a:r>
              <a:rPr lang="en-US" sz="1200" kern="1200" dirty="0" err="1">
                <a:solidFill>
                  <a:schemeClr val="tx1"/>
                </a:solidFill>
                <a:latin typeface="+mn-lt"/>
                <a:ea typeface="+mn-ea"/>
                <a:cs typeface="+mn-cs"/>
              </a:rPr>
              <a:t>Ayensa</a:t>
            </a:r>
            <a:r>
              <a:rPr lang="en-US" sz="1200" kern="1200" dirty="0">
                <a:solidFill>
                  <a:schemeClr val="tx1"/>
                </a:solidFill>
                <a:latin typeface="+mn-lt"/>
                <a:ea typeface="+mn-ea"/>
                <a:cs typeface="+mn-cs"/>
              </a:rPr>
              <a:t>, E.J., 2017. Understanding the customer experience in the age of </a:t>
            </a:r>
            <a:r>
              <a:rPr lang="en-US" sz="1200" kern="1200" dirty="0" err="1">
                <a:solidFill>
                  <a:schemeClr val="tx1"/>
                </a:solidFill>
                <a:latin typeface="+mn-lt"/>
                <a:ea typeface="+mn-ea"/>
                <a:cs typeface="+mn-cs"/>
              </a:rPr>
              <a:t>omni</a:t>
            </a:r>
            <a:r>
              <a:rPr lang="en-US" sz="1200" kern="1200" dirty="0">
                <a:solidFill>
                  <a:schemeClr val="tx1"/>
                </a:solidFill>
                <a:latin typeface="+mn-lt"/>
                <a:ea typeface="+mn-ea"/>
                <a:cs typeface="+mn-cs"/>
              </a:rPr>
              <a:t>-channel shopping. </a:t>
            </a:r>
            <a:r>
              <a:rPr lang="en-US" sz="1200" i="1" kern="1200" dirty="0">
                <a:solidFill>
                  <a:schemeClr val="tx1"/>
                </a:solidFill>
                <a:latin typeface="+mn-lt"/>
                <a:ea typeface="+mn-ea"/>
                <a:cs typeface="+mn-cs"/>
              </a:rPr>
              <a:t>Icono14</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15</a:t>
            </a:r>
            <a:r>
              <a:rPr lang="en-US" sz="1200" kern="1200" dirty="0">
                <a:solidFill>
                  <a:schemeClr val="tx1"/>
                </a:solidFill>
                <a:latin typeface="+mn-lt"/>
                <a:ea typeface="+mn-ea"/>
                <a:cs typeface="+mn-cs"/>
              </a:rPr>
              <a:t>(2), 5.</a:t>
            </a:r>
          </a:p>
          <a:p>
            <a:r>
              <a:rPr lang="en-US" sz="1200" kern="1200" dirty="0" err="1">
                <a:solidFill>
                  <a:schemeClr val="tx1"/>
                </a:solidFill>
                <a:latin typeface="+mn-lt"/>
                <a:ea typeface="+mn-ea"/>
                <a:cs typeface="+mn-cs"/>
              </a:rPr>
              <a:t>Rahimi</a:t>
            </a:r>
            <a:r>
              <a:rPr lang="en-US" sz="1200" kern="1200" dirty="0">
                <a:solidFill>
                  <a:schemeClr val="tx1"/>
                </a:solidFill>
                <a:latin typeface="+mn-lt"/>
                <a:ea typeface="+mn-ea"/>
                <a:cs typeface="+mn-cs"/>
              </a:rPr>
              <a:t>, R. and </a:t>
            </a:r>
            <a:r>
              <a:rPr lang="en-US" sz="1200" kern="1200" dirty="0" err="1">
                <a:solidFill>
                  <a:schemeClr val="tx1"/>
                </a:solidFill>
                <a:latin typeface="+mn-lt"/>
                <a:ea typeface="+mn-ea"/>
                <a:cs typeface="+mn-cs"/>
              </a:rPr>
              <a:t>Kozak</a:t>
            </a:r>
            <a:r>
              <a:rPr lang="en-US" sz="1200" kern="1200" dirty="0">
                <a:solidFill>
                  <a:schemeClr val="tx1"/>
                </a:solidFill>
                <a:latin typeface="+mn-lt"/>
                <a:ea typeface="+mn-ea"/>
                <a:cs typeface="+mn-cs"/>
              </a:rPr>
              <a:t>, M., 2017. Impact of customer relationship management on customer satisfaction: The case of a budget hotel chain. </a:t>
            </a:r>
            <a:r>
              <a:rPr lang="en-US" sz="1200" i="1" kern="1200" dirty="0">
                <a:solidFill>
                  <a:schemeClr val="tx1"/>
                </a:solidFill>
                <a:latin typeface="+mn-lt"/>
                <a:ea typeface="+mn-ea"/>
                <a:cs typeface="+mn-cs"/>
              </a:rPr>
              <a:t>Journal of Travel &amp; Tourism Marketing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34</a:t>
            </a:r>
            <a:r>
              <a:rPr lang="en-US" sz="1200" kern="1200" dirty="0">
                <a:solidFill>
                  <a:schemeClr val="tx1"/>
                </a:solidFill>
                <a:latin typeface="+mn-lt"/>
                <a:ea typeface="+mn-ea"/>
                <a:cs typeface="+mn-cs"/>
              </a:rPr>
              <a:t>(1), 40-51</a:t>
            </a:r>
          </a:p>
          <a:p>
            <a:r>
              <a:rPr lang="en-US" sz="1200" kern="1200" dirty="0">
                <a:solidFill>
                  <a:schemeClr val="tx1"/>
                </a:solidFill>
                <a:latin typeface="+mn-lt"/>
                <a:ea typeface="+mn-ea"/>
                <a:cs typeface="+mn-cs"/>
              </a:rPr>
              <a:t>Rosenbaum, M.S., </a:t>
            </a:r>
            <a:r>
              <a:rPr lang="en-US" sz="1200" kern="1200" dirty="0" err="1">
                <a:solidFill>
                  <a:schemeClr val="tx1"/>
                </a:solidFill>
                <a:latin typeface="+mn-lt"/>
                <a:ea typeface="+mn-ea"/>
                <a:cs typeface="+mn-cs"/>
              </a:rPr>
              <a:t>Otalora</a:t>
            </a:r>
            <a:r>
              <a:rPr lang="en-US" sz="1200" kern="1200" dirty="0">
                <a:solidFill>
                  <a:schemeClr val="tx1"/>
                </a:solidFill>
                <a:latin typeface="+mn-lt"/>
                <a:ea typeface="+mn-ea"/>
                <a:cs typeface="+mn-cs"/>
              </a:rPr>
              <a:t>, M.L. and </a:t>
            </a:r>
            <a:r>
              <a:rPr lang="en-US" sz="1200" kern="1200" dirty="0" err="1">
                <a:solidFill>
                  <a:schemeClr val="tx1"/>
                </a:solidFill>
                <a:latin typeface="+mn-lt"/>
                <a:ea typeface="+mn-ea"/>
                <a:cs typeface="+mn-cs"/>
              </a:rPr>
              <a:t>Ramírez</a:t>
            </a:r>
            <a:r>
              <a:rPr lang="en-US" sz="1200" kern="1200" dirty="0">
                <a:solidFill>
                  <a:schemeClr val="tx1"/>
                </a:solidFill>
                <a:latin typeface="+mn-lt"/>
                <a:ea typeface="+mn-ea"/>
                <a:cs typeface="+mn-cs"/>
              </a:rPr>
              <a:t>, G.C., 2017. How to create a realistic customer journey map. </a:t>
            </a:r>
            <a:r>
              <a:rPr lang="en-US" sz="1200" i="1" kern="1200" dirty="0">
                <a:solidFill>
                  <a:schemeClr val="tx1"/>
                </a:solidFill>
                <a:latin typeface="+mn-lt"/>
                <a:ea typeface="+mn-ea"/>
                <a:cs typeface="+mn-cs"/>
              </a:rPr>
              <a:t>Business Horizons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60</a:t>
            </a:r>
            <a:r>
              <a:rPr lang="en-US" sz="1200" kern="1200" dirty="0">
                <a:solidFill>
                  <a:schemeClr val="tx1"/>
                </a:solidFill>
                <a:latin typeface="+mn-lt"/>
                <a:ea typeface="+mn-ea"/>
                <a:cs typeface="+mn-cs"/>
              </a:rPr>
              <a:t>(1), 143-150.</a:t>
            </a:r>
          </a:p>
          <a:p>
            <a:r>
              <a:rPr lang="en-US" sz="1200" kern="1200" dirty="0" err="1">
                <a:solidFill>
                  <a:schemeClr val="tx1"/>
                </a:solidFill>
                <a:latin typeface="+mn-lt"/>
                <a:ea typeface="+mn-ea"/>
                <a:cs typeface="+mn-cs"/>
              </a:rPr>
              <a:t>Talón-Ballestero</a:t>
            </a:r>
            <a:r>
              <a:rPr lang="en-US" sz="1200" kern="1200" dirty="0">
                <a:solidFill>
                  <a:schemeClr val="tx1"/>
                </a:solidFill>
                <a:latin typeface="+mn-lt"/>
                <a:ea typeface="+mn-ea"/>
                <a:cs typeface="+mn-cs"/>
              </a:rPr>
              <a:t>, P., </a:t>
            </a:r>
            <a:r>
              <a:rPr lang="en-US" sz="1200" kern="1200" dirty="0" err="1">
                <a:solidFill>
                  <a:schemeClr val="tx1"/>
                </a:solidFill>
                <a:latin typeface="+mn-lt"/>
                <a:ea typeface="+mn-ea"/>
                <a:cs typeface="+mn-cs"/>
              </a:rPr>
              <a:t>González</a:t>
            </a:r>
            <a:r>
              <a:rPr lang="en-US" sz="1200" kern="1200" dirty="0">
                <a:solidFill>
                  <a:schemeClr val="tx1"/>
                </a:solidFill>
                <a:latin typeface="+mn-lt"/>
                <a:ea typeface="+mn-ea"/>
                <a:cs typeface="+mn-cs"/>
              </a:rPr>
              <a:t>-Serrano, L., </a:t>
            </a:r>
            <a:r>
              <a:rPr lang="en-US" sz="1200" kern="1200" dirty="0" err="1">
                <a:solidFill>
                  <a:schemeClr val="tx1"/>
                </a:solidFill>
                <a:latin typeface="+mn-lt"/>
                <a:ea typeface="+mn-ea"/>
                <a:cs typeface="+mn-cs"/>
              </a:rPr>
              <a:t>Soguero</a:t>
            </a:r>
            <a:r>
              <a:rPr lang="en-US" sz="1200" kern="1200" dirty="0">
                <a:solidFill>
                  <a:schemeClr val="tx1"/>
                </a:solidFill>
                <a:latin typeface="+mn-lt"/>
                <a:ea typeface="+mn-ea"/>
                <a:cs typeface="+mn-cs"/>
              </a:rPr>
              <a:t>-Ruiz, C., </a:t>
            </a:r>
            <a:r>
              <a:rPr lang="en-US" sz="1200" kern="1200" dirty="0" err="1">
                <a:solidFill>
                  <a:schemeClr val="tx1"/>
                </a:solidFill>
                <a:latin typeface="+mn-lt"/>
                <a:ea typeface="+mn-ea"/>
                <a:cs typeface="+mn-cs"/>
              </a:rPr>
              <a:t>Muñoz</a:t>
            </a:r>
            <a:r>
              <a:rPr lang="en-US" sz="1200" kern="1200" dirty="0">
                <a:solidFill>
                  <a:schemeClr val="tx1"/>
                </a:solidFill>
                <a:latin typeface="+mn-lt"/>
                <a:ea typeface="+mn-ea"/>
                <a:cs typeface="+mn-cs"/>
              </a:rPr>
              <a:t>-Romero, S. and </a:t>
            </a:r>
            <a:r>
              <a:rPr lang="en-US" sz="1200" kern="1200" dirty="0" err="1">
                <a:solidFill>
                  <a:schemeClr val="tx1"/>
                </a:solidFill>
                <a:latin typeface="+mn-lt"/>
                <a:ea typeface="+mn-ea"/>
                <a:cs typeface="+mn-cs"/>
              </a:rPr>
              <a:t>Rojo-Álvarez</a:t>
            </a:r>
            <a:r>
              <a:rPr lang="en-US" sz="1200" kern="1200" dirty="0">
                <a:solidFill>
                  <a:schemeClr val="tx1"/>
                </a:solidFill>
                <a:latin typeface="+mn-lt"/>
                <a:ea typeface="+mn-ea"/>
                <a:cs typeface="+mn-cs"/>
              </a:rPr>
              <a:t>, J.L., 2018. Using big data from customer relationship management information systems to determine the client profile in the hotel sector. </a:t>
            </a:r>
            <a:r>
              <a:rPr lang="en-US" sz="1200" i="1" kern="1200" dirty="0">
                <a:solidFill>
                  <a:schemeClr val="tx1"/>
                </a:solidFill>
                <a:latin typeface="+mn-lt"/>
                <a:ea typeface="+mn-ea"/>
                <a:cs typeface="+mn-cs"/>
              </a:rPr>
              <a:t>Tourism Management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68</a:t>
            </a:r>
            <a:r>
              <a:rPr lang="en-US" sz="1200" kern="1200" dirty="0">
                <a:solidFill>
                  <a:schemeClr val="tx1"/>
                </a:solidFill>
                <a:latin typeface="+mn-lt"/>
                <a:ea typeface="+mn-ea"/>
                <a:cs typeface="+mn-cs"/>
              </a:rPr>
              <a:t>,  187-197.</a:t>
            </a:r>
          </a:p>
          <a:p>
            <a:r>
              <a:rPr lang="en-US" sz="1200" kern="1200" dirty="0" err="1">
                <a:solidFill>
                  <a:schemeClr val="tx1"/>
                </a:solidFill>
                <a:latin typeface="+mn-lt"/>
                <a:ea typeface="+mn-ea"/>
                <a:cs typeface="+mn-cs"/>
              </a:rPr>
              <a:t>Zaefarian</a:t>
            </a:r>
            <a:r>
              <a:rPr lang="en-US" sz="1200" kern="1200" dirty="0">
                <a:solidFill>
                  <a:schemeClr val="tx1"/>
                </a:solidFill>
                <a:latin typeface="+mn-lt"/>
                <a:ea typeface="+mn-ea"/>
                <a:cs typeface="+mn-cs"/>
              </a:rPr>
              <a:t>, G., </a:t>
            </a:r>
            <a:r>
              <a:rPr lang="en-US" sz="1200" kern="1200" dirty="0" err="1">
                <a:solidFill>
                  <a:schemeClr val="tx1"/>
                </a:solidFill>
                <a:latin typeface="+mn-lt"/>
                <a:ea typeface="+mn-ea"/>
                <a:cs typeface="+mn-cs"/>
              </a:rPr>
              <a:t>Forkmann</a:t>
            </a:r>
            <a:r>
              <a:rPr lang="en-US" sz="1200" kern="1200" dirty="0">
                <a:solidFill>
                  <a:schemeClr val="tx1"/>
                </a:solidFill>
                <a:latin typeface="+mn-lt"/>
                <a:ea typeface="+mn-ea"/>
                <a:cs typeface="+mn-cs"/>
              </a:rPr>
              <a:t>, S., </a:t>
            </a:r>
            <a:r>
              <a:rPr lang="en-US" sz="1200" kern="1200" dirty="0" err="1">
                <a:solidFill>
                  <a:schemeClr val="tx1"/>
                </a:solidFill>
                <a:latin typeface="+mn-lt"/>
                <a:ea typeface="+mn-ea"/>
                <a:cs typeface="+mn-cs"/>
              </a:rPr>
              <a:t>Mitręga</a:t>
            </a:r>
            <a:r>
              <a:rPr lang="en-US" sz="1200" kern="1200" dirty="0">
                <a:solidFill>
                  <a:schemeClr val="tx1"/>
                </a:solidFill>
                <a:latin typeface="+mn-lt"/>
                <a:ea typeface="+mn-ea"/>
                <a:cs typeface="+mn-cs"/>
              </a:rPr>
              <a:t>, M. and </a:t>
            </a:r>
            <a:r>
              <a:rPr lang="en-US" sz="1200" kern="1200" dirty="0" err="1">
                <a:solidFill>
                  <a:schemeClr val="tx1"/>
                </a:solidFill>
                <a:latin typeface="+mn-lt"/>
                <a:ea typeface="+mn-ea"/>
                <a:cs typeface="+mn-cs"/>
              </a:rPr>
              <a:t>Henneberg</a:t>
            </a:r>
            <a:r>
              <a:rPr lang="en-US" sz="1200" kern="1200" dirty="0">
                <a:solidFill>
                  <a:schemeClr val="tx1"/>
                </a:solidFill>
                <a:latin typeface="+mn-lt"/>
                <a:ea typeface="+mn-ea"/>
                <a:cs typeface="+mn-cs"/>
              </a:rPr>
              <a:t>, S.C., 2017. A capability perspective on relationship ending and its impact on product innovation success and firm performance. </a:t>
            </a:r>
            <a:r>
              <a:rPr lang="en-US" sz="1200" i="1" kern="1200" dirty="0">
                <a:solidFill>
                  <a:schemeClr val="tx1"/>
                </a:solidFill>
                <a:latin typeface="+mn-lt"/>
                <a:ea typeface="+mn-ea"/>
                <a:cs typeface="+mn-cs"/>
              </a:rPr>
              <a:t>Long Range Planning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50</a:t>
            </a:r>
            <a:r>
              <a:rPr lang="en-US" sz="1200" kern="1200" dirty="0">
                <a:solidFill>
                  <a:schemeClr val="tx1"/>
                </a:solidFill>
                <a:latin typeface="+mn-lt"/>
                <a:ea typeface="+mn-ea"/>
                <a:cs typeface="+mn-cs"/>
              </a:rPr>
              <a:t>(2), 184-199.</a:t>
            </a:r>
          </a:p>
          <a:p>
            <a:endParaRPr lang="en-US" dirty="0"/>
          </a:p>
        </p:txBody>
      </p:sp>
      <p:sp>
        <p:nvSpPr>
          <p:cNvPr id="4" name="Slide Number Placeholder 3"/>
          <p:cNvSpPr>
            <a:spLocks noGrp="1"/>
          </p:cNvSpPr>
          <p:nvPr>
            <p:ph type="sldNum" sz="quarter" idx="10"/>
          </p:nvPr>
        </p:nvSpPr>
        <p:spPr/>
        <p:txBody>
          <a:bodyPr/>
          <a:lstStyle/>
          <a:p>
            <a:fld id="{1A925C6B-1EFC-4AA1-B0D8-8C5E016AD910}"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7D4509A-EBDC-421E-A179-01C369FFFE7A}" type="datetimeFigureOut">
              <a:rPr lang="en-US" smtClean="0"/>
              <a:pPr/>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4509A-EBDC-421E-A179-01C369FFFE7A}" type="datetimeFigureOut">
              <a:rPr lang="en-US" smtClean="0"/>
              <a:pPr/>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D4509A-EBDC-421E-A179-01C369FFFE7A}" type="datetimeFigureOut">
              <a:rPr lang="en-US" smtClean="0"/>
              <a:pPr/>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D4509A-EBDC-421E-A179-01C369FFFE7A}" type="datetimeFigureOut">
              <a:rPr lang="en-US" smtClean="0"/>
              <a:pPr/>
              <a:t>3/13/2020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D4509A-EBDC-421E-A179-01C369FFFE7A}" type="datetimeFigureOut">
              <a:rPr lang="en-US" smtClean="0"/>
              <a:pPr/>
              <a:t>3/13/2020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7D4509A-EBDC-421E-A179-01C369FFFE7A}" type="datetimeFigureOut">
              <a:rPr lang="en-US" smtClean="0"/>
              <a:pPr/>
              <a:t>3/13/2020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D4509A-EBDC-421E-A179-01C369FFFE7A}" type="datetimeFigureOut">
              <a:rPr lang="en-US" smtClean="0"/>
              <a:pPr/>
              <a:t>3/13/2020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D4509A-EBDC-421E-A179-01C369FFFE7A}" type="datetimeFigureOut">
              <a:rPr lang="en-US" smtClean="0"/>
              <a:pPr/>
              <a:t>3/13/2020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D4509A-EBDC-421E-A179-01C369FFFE7A}" type="datetimeFigureOut">
              <a:rPr lang="en-US" smtClean="0"/>
              <a:pPr/>
              <a:t>3/13/2020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4509A-EBDC-421E-A179-01C369FFFE7A}" type="datetimeFigureOut">
              <a:rPr lang="en-US" smtClean="0"/>
              <a:pPr/>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4509A-EBDC-421E-A179-01C369FFFE7A}" type="datetimeFigureOut">
              <a:rPr lang="en-US" smtClean="0"/>
              <a:pPr/>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0DA663-4B07-4D87-BFD6-A90A5CDF7B2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D4509A-EBDC-421E-A179-01C369FFFE7A}" type="datetimeFigureOut">
              <a:rPr lang="en-US" smtClean="0"/>
              <a:pPr/>
              <a:t>3/13/2020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0DA663-4B07-4D87-BFD6-A90A5CDF7B2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828800"/>
            <a:ext cx="8305800" cy="2209800"/>
          </a:xfrm>
        </p:spPr>
        <p:txBody>
          <a:bodyPr>
            <a:normAutofit/>
          </a:bodyPr>
          <a:lstStyle/>
          <a:p>
            <a:r>
              <a:rPr lang="en-US" sz="4000" b="1" dirty="0">
                <a:latin typeface="Times New Roman" pitchFamily="18" charset="0"/>
                <a:cs typeface="Times New Roman" pitchFamily="18" charset="0"/>
              </a:rPr>
              <a:t>UNDERSTANDING AND ENGAGING IN CUSTOMER EXPERIENCE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1"/>
            <a:ext cx="8001000" cy="1143000"/>
          </a:xfrm>
        </p:spPr>
        <p:txBody>
          <a:bodyPr>
            <a:normAutofit/>
          </a:bodyPr>
          <a:lstStyle/>
          <a:p>
            <a:r>
              <a:rPr lang="en-US" sz="4000" b="1" dirty="0">
                <a:latin typeface="Times New Roman" pitchFamily="18" charset="0"/>
                <a:cs typeface="Times New Roman" pitchFamily="18" charset="0"/>
              </a:rPr>
              <a:t>INTRODUCTION</a:t>
            </a:r>
          </a:p>
        </p:txBody>
      </p:sp>
      <p:sp>
        <p:nvSpPr>
          <p:cNvPr id="3" name="TextBox 2"/>
          <p:cNvSpPr txBox="1"/>
          <p:nvPr/>
        </p:nvSpPr>
        <p:spPr>
          <a:xfrm>
            <a:off x="304800" y="1281024"/>
            <a:ext cx="8534400" cy="4708981"/>
          </a:xfrm>
          <a:prstGeom prst="rect">
            <a:avLst/>
          </a:prstGeom>
          <a:noFill/>
        </p:spPr>
        <p:txBody>
          <a:bodyPr wrap="square" rtlCol="0">
            <a:spAutoFit/>
          </a:bodyPr>
          <a:lstStyle/>
          <a:p>
            <a:pPr algn="just">
              <a:lnSpc>
                <a:spcPct val="150000"/>
              </a:lnSpc>
              <a:buFont typeface="Arial" pitchFamily="34" charset="0"/>
              <a:buChar char="•"/>
            </a:pPr>
            <a:r>
              <a:rPr lang="en-US" sz="2000" dirty="0">
                <a:latin typeface="Times New Roman" pitchFamily="18" charset="0"/>
                <a:cs typeface="Times New Roman" pitchFamily="18" charset="0"/>
              </a:rPr>
              <a:t> Marketing ethics is built based on an organizational context that includes regulations and principles of operating marketing. </a:t>
            </a:r>
          </a:p>
          <a:p>
            <a:pPr algn="just">
              <a:lnSpc>
                <a:spcPct val="150000"/>
              </a:lnSpc>
              <a:buFont typeface="Arial" pitchFamily="34" charset="0"/>
              <a:buChar char="•"/>
            </a:pPr>
            <a:r>
              <a:rPr lang="en-US" sz="2000" dirty="0">
                <a:latin typeface="Times New Roman" pitchFamily="18" charset="0"/>
                <a:cs typeface="Times New Roman" pitchFamily="18" charset="0"/>
              </a:rPr>
              <a:t> Marketing ethics is considered as the process through which companies try to build value for stakeholders.</a:t>
            </a:r>
          </a:p>
          <a:p>
            <a:pPr algn="just">
              <a:lnSpc>
                <a:spcPct val="150000"/>
              </a:lnSpc>
              <a:buFont typeface="Arial" pitchFamily="34" charset="0"/>
              <a:buChar char="•"/>
            </a:pPr>
            <a:r>
              <a:rPr lang="en-US" sz="2000" dirty="0">
                <a:latin typeface="Times New Roman" pitchFamily="18" charset="0"/>
                <a:cs typeface="Times New Roman" pitchFamily="18" charset="0"/>
              </a:rPr>
              <a:t> Policies and rules of marketing ethics help to protect customers from unethical and improper things.</a:t>
            </a:r>
          </a:p>
          <a:p>
            <a:pPr algn="just">
              <a:lnSpc>
                <a:spcPct val="150000"/>
              </a:lnSpc>
              <a:buFont typeface="Arial" pitchFamily="34" charset="0"/>
              <a:buChar char="•"/>
            </a:pPr>
            <a:r>
              <a:rPr lang="en-US" sz="2000" dirty="0">
                <a:latin typeface="Times New Roman" pitchFamily="18" charset="0"/>
                <a:cs typeface="Times New Roman" pitchFamily="18" charset="0"/>
              </a:rPr>
              <a:t> This is important in retaining the existing customers as well as to attract new customer bases. </a:t>
            </a:r>
          </a:p>
          <a:p>
            <a:pPr algn="just">
              <a:lnSpc>
                <a:spcPct val="150000"/>
              </a:lnSpc>
              <a:buFont typeface="Arial" pitchFamily="34" charset="0"/>
              <a:buChar char="•"/>
            </a:pPr>
            <a:r>
              <a:rPr lang="en-US" sz="2000" dirty="0">
                <a:latin typeface="Times New Roman" pitchFamily="18" charset="0"/>
                <a:cs typeface="Times New Roman" pitchFamily="18" charset="0"/>
              </a:rPr>
              <a:t> Implementing ethical practices can improve the service quality which will result in an increased customer satisfaction.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1"/>
            <a:ext cx="8001000" cy="1143000"/>
          </a:xfrm>
        </p:spPr>
        <p:txBody>
          <a:bodyPr>
            <a:normAutofit fontScale="90000"/>
          </a:bodyPr>
          <a:lstStyle/>
          <a:p>
            <a:r>
              <a:rPr lang="en-US" b="1" dirty="0">
                <a:latin typeface="Times New Roman" pitchFamily="18" charset="0"/>
                <a:cs typeface="Times New Roman" pitchFamily="18" charset="0"/>
              </a:rPr>
              <a:t>CUSTOMER RELATIONSHIP MANAGEMENT</a:t>
            </a:r>
          </a:p>
        </p:txBody>
      </p:sp>
      <p:graphicFrame>
        <p:nvGraphicFramePr>
          <p:cNvPr id="6" name="Diagram 5"/>
          <p:cNvGraphicFramePr/>
          <p:nvPr/>
        </p:nvGraphicFramePr>
        <p:xfrm>
          <a:off x="228600" y="1828800"/>
          <a:ext cx="86868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152400"/>
            <a:ext cx="8001000" cy="1143000"/>
          </a:xfrm>
        </p:spPr>
        <p:txBody>
          <a:bodyPr>
            <a:normAutofit fontScale="90000"/>
          </a:bodyPr>
          <a:lstStyle/>
          <a:p>
            <a:r>
              <a:rPr lang="en-US" sz="4000" b="1" dirty="0">
                <a:latin typeface="Times New Roman" pitchFamily="18" charset="0"/>
                <a:cs typeface="Times New Roman" pitchFamily="18" charset="0"/>
              </a:rPr>
              <a:t>BENEFITS AND DRAWBACKS OF CRM</a:t>
            </a:r>
          </a:p>
        </p:txBody>
      </p:sp>
      <p:graphicFrame>
        <p:nvGraphicFramePr>
          <p:cNvPr id="5" name="Diagram 4"/>
          <p:cNvGraphicFramePr/>
          <p:nvPr/>
        </p:nvGraphicFramePr>
        <p:xfrm>
          <a:off x="0" y="1397000"/>
          <a:ext cx="9144000" cy="4775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152400"/>
            <a:ext cx="8001000" cy="1143000"/>
          </a:xfrm>
        </p:spPr>
        <p:txBody>
          <a:bodyPr>
            <a:normAutofit/>
          </a:bodyPr>
          <a:lstStyle/>
          <a:p>
            <a:r>
              <a:rPr lang="en-US" sz="4000" b="1" dirty="0"/>
              <a:t>ETHICAL POLICIES </a:t>
            </a:r>
            <a:endParaRPr lang="en-US" sz="4000" b="1" dirty="0">
              <a:latin typeface="Times New Roman" pitchFamily="18" charset="0"/>
              <a:cs typeface="Times New Roman" pitchFamily="18" charset="0"/>
            </a:endParaRPr>
          </a:p>
        </p:txBody>
      </p:sp>
      <p:graphicFrame>
        <p:nvGraphicFramePr>
          <p:cNvPr id="5" name="Diagram 4"/>
          <p:cNvGraphicFramePr/>
          <p:nvPr/>
        </p:nvGraphicFramePr>
        <p:xfrm>
          <a:off x="228600" y="1828800"/>
          <a:ext cx="86868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1"/>
            <a:ext cx="8001000" cy="1143000"/>
          </a:xfrm>
        </p:spPr>
        <p:txBody>
          <a:bodyPr>
            <a:normAutofit fontScale="90000"/>
          </a:bodyPr>
          <a:lstStyle/>
          <a:p>
            <a:r>
              <a:rPr lang="en-US" b="1" dirty="0">
                <a:latin typeface="Times New Roman" pitchFamily="18" charset="0"/>
                <a:cs typeface="Times New Roman" pitchFamily="18" charset="0"/>
              </a:rPr>
              <a:t>DRAWBACKS AND BENEFITS OF ETHICAL POLICIES</a:t>
            </a:r>
          </a:p>
        </p:txBody>
      </p:sp>
      <p:graphicFrame>
        <p:nvGraphicFramePr>
          <p:cNvPr id="3" name="Diagram 2"/>
          <p:cNvGraphicFramePr/>
          <p:nvPr/>
        </p:nvGraphicFramePr>
        <p:xfrm>
          <a:off x="0" y="1524000"/>
          <a:ext cx="91440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1"/>
            <a:ext cx="8001000" cy="1143000"/>
          </a:xfrm>
        </p:spPr>
        <p:txBody>
          <a:bodyPr>
            <a:normAutofit/>
          </a:bodyPr>
          <a:lstStyle/>
          <a:p>
            <a:r>
              <a:rPr lang="en-US" sz="4000" b="1" dirty="0"/>
              <a:t>SUSTAINABILITY POLICIES</a:t>
            </a:r>
            <a:endParaRPr lang="en-US" sz="4000" dirty="0"/>
          </a:p>
        </p:txBody>
      </p:sp>
      <p:graphicFrame>
        <p:nvGraphicFramePr>
          <p:cNvPr id="3" name="Diagram 2"/>
          <p:cNvGraphicFramePr/>
          <p:nvPr/>
        </p:nvGraphicFramePr>
        <p:xfrm>
          <a:off x="228600" y="1828800"/>
          <a:ext cx="86868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1"/>
            <a:ext cx="8001000" cy="1143000"/>
          </a:xfrm>
        </p:spPr>
        <p:txBody>
          <a:bodyPr>
            <a:normAutofit fontScale="90000"/>
          </a:bodyPr>
          <a:lstStyle/>
          <a:p>
            <a:r>
              <a:rPr lang="en-US" dirty="0"/>
              <a:t>BENEFITS AND DRAWBACKS OF SUSTAINABILITY POLICIES</a:t>
            </a:r>
          </a:p>
        </p:txBody>
      </p:sp>
      <p:graphicFrame>
        <p:nvGraphicFramePr>
          <p:cNvPr id="3" name="Diagram 2"/>
          <p:cNvGraphicFramePr/>
          <p:nvPr/>
        </p:nvGraphicFramePr>
        <p:xfrm>
          <a:off x="0" y="1397000"/>
          <a:ext cx="9144000" cy="523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0"/>
            <a:ext cx="8001000" cy="1143000"/>
          </a:xfrm>
        </p:spPr>
        <p:txBody>
          <a:bodyPr>
            <a:normAutofit/>
          </a:bodyPr>
          <a:lstStyle/>
          <a:p>
            <a:r>
              <a:rPr lang="en-US" sz="4000" b="1" dirty="0">
                <a:latin typeface="Times New Roman" pitchFamily="18" charset="0"/>
                <a:cs typeface="Times New Roman" pitchFamily="18" charset="0"/>
              </a:rPr>
              <a:t>ASDA EXAMPLES</a:t>
            </a:r>
          </a:p>
        </p:txBody>
      </p:sp>
      <p:sp>
        <p:nvSpPr>
          <p:cNvPr id="3" name="TextBox 2"/>
          <p:cNvSpPr txBox="1"/>
          <p:nvPr/>
        </p:nvSpPr>
        <p:spPr>
          <a:xfrm>
            <a:off x="0" y="914400"/>
            <a:ext cx="5486400" cy="6555641"/>
          </a:xfrm>
          <a:prstGeom prst="rect">
            <a:avLst/>
          </a:prstGeom>
          <a:noFill/>
        </p:spPr>
        <p:txBody>
          <a:bodyPr wrap="square" rtlCol="0">
            <a:spAutoFit/>
          </a:bodyPr>
          <a:lstStyle/>
          <a:p>
            <a:pPr algn="just">
              <a:lnSpc>
                <a:spcPct val="150000"/>
              </a:lnSpc>
              <a:buFont typeface="Arial" pitchFamily="34" charset="0"/>
              <a:buChar char="•"/>
            </a:pPr>
            <a:r>
              <a:rPr lang="en-US" sz="2000" dirty="0">
                <a:latin typeface="Times New Roman" pitchFamily="18" charset="0"/>
                <a:cs typeface="Times New Roman" pitchFamily="18" charset="0"/>
              </a:rPr>
              <a:t> ASDA implies this policy to improve customers' relationships</a:t>
            </a:r>
          </a:p>
          <a:p>
            <a:pPr algn="just">
              <a:lnSpc>
                <a:spcPct val="150000"/>
              </a:lnSpc>
              <a:buFont typeface="Arial" pitchFamily="34" charset="0"/>
              <a:buChar char="•"/>
            </a:pPr>
            <a:r>
              <a:rPr lang="en-US" sz="2000" dirty="0">
                <a:latin typeface="Times New Roman" pitchFamily="18" charset="0"/>
                <a:cs typeface="Times New Roman" pitchFamily="18" charset="0"/>
              </a:rPr>
              <a:t> The company is maintaining a good profit margin in the whole year. </a:t>
            </a:r>
          </a:p>
          <a:p>
            <a:pPr algn="just">
              <a:lnSpc>
                <a:spcPct val="150000"/>
              </a:lnSpc>
              <a:buFont typeface="Arial" pitchFamily="34" charset="0"/>
              <a:buChar char="•"/>
            </a:pPr>
            <a:r>
              <a:rPr lang="en-US" sz="2000" dirty="0">
                <a:latin typeface="Times New Roman" pitchFamily="18" charset="0"/>
                <a:cs typeface="Times New Roman" pitchFamily="18" charset="0"/>
              </a:rPr>
              <a:t> This company is rising forward in terms of brand value because of customers' faith. (</a:t>
            </a:r>
            <a:r>
              <a:rPr lang="en-US" sz="2000" dirty="0" err="1"/>
              <a:t>Galli</a:t>
            </a:r>
            <a:r>
              <a:rPr lang="en-US" sz="2000" dirty="0"/>
              <a:t> and </a:t>
            </a:r>
            <a:r>
              <a:rPr lang="en-US" sz="2000" dirty="0" err="1"/>
              <a:t>Kaviani</a:t>
            </a:r>
            <a:r>
              <a:rPr lang="en-US" sz="2000" dirty="0"/>
              <a:t>, 2018</a:t>
            </a:r>
            <a:r>
              <a:rPr lang="en-US" sz="2000" dirty="0">
                <a:latin typeface="Times New Roman" pitchFamily="18" charset="0"/>
                <a:cs typeface="Times New Roman" pitchFamily="18" charset="0"/>
              </a:rPr>
              <a:t>) </a:t>
            </a:r>
          </a:p>
          <a:p>
            <a:pPr algn="just">
              <a:lnSpc>
                <a:spcPct val="150000"/>
              </a:lnSpc>
              <a:buFont typeface="Arial" pitchFamily="34" charset="0"/>
              <a:buChar char="•"/>
            </a:pPr>
            <a:r>
              <a:rPr lang="en-US" sz="2000" dirty="0">
                <a:latin typeface="Times New Roman" pitchFamily="18" charset="0"/>
                <a:cs typeface="Times New Roman" pitchFamily="18" charset="0"/>
              </a:rPr>
              <a:t> Customers believe that the policy of sustainability is good for the environment</a:t>
            </a:r>
          </a:p>
          <a:p>
            <a:pPr algn="just">
              <a:lnSpc>
                <a:spcPct val="150000"/>
              </a:lnSpc>
              <a:buFont typeface="Arial" pitchFamily="34" charset="0"/>
              <a:buChar char="•"/>
            </a:pPr>
            <a:r>
              <a:rPr lang="en-US" sz="2000" dirty="0">
                <a:latin typeface="Times New Roman" pitchFamily="18" charset="0"/>
                <a:cs typeface="Times New Roman" pitchFamily="18" charset="0"/>
              </a:rPr>
              <a:t> It increases the social value of ASDA.  </a:t>
            </a:r>
          </a:p>
          <a:p>
            <a:pPr algn="just">
              <a:lnSpc>
                <a:spcPct val="150000"/>
              </a:lnSpc>
              <a:buFont typeface="Arial" pitchFamily="34" charset="0"/>
              <a:buChar char="•"/>
            </a:pPr>
            <a:r>
              <a:rPr lang="en-US" sz="2000" dirty="0">
                <a:latin typeface="Times New Roman" pitchFamily="18" charset="0"/>
                <a:cs typeface="Times New Roman" pitchFamily="18" charset="0"/>
              </a:rPr>
              <a:t> Data theft is one great disadvantage of this policy however ASDA has successfully protected essential data of customers and shareholders.  (</a:t>
            </a:r>
            <a:r>
              <a:rPr lang="en-US" sz="2000" dirty="0" err="1"/>
              <a:t>Carvalho</a:t>
            </a:r>
            <a:r>
              <a:rPr lang="en-US" sz="2000" dirty="0"/>
              <a:t> and </a:t>
            </a:r>
            <a:r>
              <a:rPr lang="en-US" sz="2000" dirty="0" err="1"/>
              <a:t>Fernandes</a:t>
            </a:r>
            <a:r>
              <a:rPr lang="en-US" sz="2000" dirty="0"/>
              <a:t>, 2018</a:t>
            </a:r>
            <a:r>
              <a:rPr lang="en-US" sz="2000" dirty="0">
                <a:latin typeface="Times New Roman" pitchFamily="18" charset="0"/>
                <a:cs typeface="Times New Roman" pitchFamily="18" charset="0"/>
              </a:rPr>
              <a:t>)</a:t>
            </a:r>
          </a:p>
        </p:txBody>
      </p:sp>
      <p:pic>
        <p:nvPicPr>
          <p:cNvPr id="3074" name="Picture 2"/>
          <p:cNvPicPr>
            <a:picLocks noChangeAspect="1" noChangeArrowheads="1"/>
          </p:cNvPicPr>
          <p:nvPr/>
        </p:nvPicPr>
        <p:blipFill>
          <a:blip r:embed="rId3"/>
          <a:srcRect/>
          <a:stretch>
            <a:fillRect/>
          </a:stretch>
        </p:blipFill>
        <p:spPr bwMode="auto">
          <a:xfrm>
            <a:off x="5486400" y="1371600"/>
            <a:ext cx="3657600" cy="4267200"/>
          </a:xfrm>
          <a:prstGeom prst="rect">
            <a:avLst/>
          </a:prstGeom>
          <a:ln/>
        </p:spPr>
        <p:style>
          <a:lnRef idx="0">
            <a:schemeClr val="dk1"/>
          </a:lnRef>
          <a:fillRef idx="3">
            <a:schemeClr val="dk1"/>
          </a:fillRef>
          <a:effectRef idx="3">
            <a:schemeClr val="dk1"/>
          </a:effectRef>
          <a:fontRef idx="minor">
            <a:schemeClr val="lt1"/>
          </a:fontRef>
        </p:style>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solidFill>
                  <a:srgbClr val="FF0000"/>
                </a:solidFill>
                <a:latin typeface="Times New Roman" pitchFamily="18" charset="0"/>
                <a:cs typeface="Times New Roman" pitchFamily="18" charset="0"/>
              </a:rPr>
              <a:t>Quality models and theories</a:t>
            </a:r>
          </a:p>
        </p:txBody>
      </p:sp>
      <p:sp>
        <p:nvSpPr>
          <p:cNvPr id="3" name="Content Placeholder 2"/>
          <p:cNvSpPr>
            <a:spLocks noGrp="1"/>
          </p:cNvSpPr>
          <p:nvPr>
            <p:ph idx="1"/>
          </p:nvPr>
        </p:nvSpPr>
        <p:spPr>
          <a:xfrm>
            <a:off x="457200" y="1600200"/>
            <a:ext cx="5029200" cy="4525963"/>
          </a:xfrm>
        </p:spPr>
        <p:txBody>
          <a:bodyPr>
            <a:normAutofit/>
          </a:bodyPr>
          <a:lstStyle/>
          <a:p>
            <a:pPr algn="just">
              <a:lnSpc>
                <a:spcPct val="150000"/>
              </a:lnSpc>
              <a:buNone/>
            </a:pPr>
            <a:r>
              <a:rPr lang="en-US" sz="2000" b="1" dirty="0" err="1">
                <a:solidFill>
                  <a:srgbClr val="FF0000"/>
                </a:solidFill>
                <a:latin typeface="Times New Roman" pitchFamily="18" charset="0"/>
                <a:cs typeface="Times New Roman" pitchFamily="18" charset="0"/>
              </a:rPr>
              <a:t>Juran</a:t>
            </a:r>
            <a:r>
              <a:rPr lang="en-US" sz="2000" b="1" dirty="0">
                <a:solidFill>
                  <a:srgbClr val="FF0000"/>
                </a:solidFill>
                <a:latin typeface="Times New Roman" pitchFamily="18" charset="0"/>
                <a:cs typeface="Times New Roman" pitchFamily="18" charset="0"/>
              </a:rPr>
              <a:t> model</a:t>
            </a:r>
          </a:p>
          <a:p>
            <a:pPr algn="just">
              <a:lnSpc>
                <a:spcPct val="150000"/>
              </a:lnSpc>
            </a:pPr>
            <a:r>
              <a:rPr lang="en-US" sz="2000" dirty="0" err="1">
                <a:solidFill>
                  <a:srgbClr val="FF0000"/>
                </a:solidFill>
                <a:latin typeface="Times New Roman" pitchFamily="18" charset="0"/>
                <a:cs typeface="Times New Roman" pitchFamily="18" charset="0"/>
              </a:rPr>
              <a:t>Juran</a:t>
            </a:r>
            <a:r>
              <a:rPr lang="en-US" sz="2000" dirty="0">
                <a:solidFill>
                  <a:srgbClr val="FF0000"/>
                </a:solidFill>
                <a:latin typeface="Times New Roman" pitchFamily="18" charset="0"/>
                <a:cs typeface="Times New Roman" pitchFamily="18" charset="0"/>
              </a:rPr>
              <a:t> trilogy is based on products quality management (</a:t>
            </a:r>
            <a:r>
              <a:rPr lang="en-US" sz="2000" dirty="0" err="1">
                <a:solidFill>
                  <a:srgbClr val="FF0000"/>
                </a:solidFill>
                <a:latin typeface="Times New Roman" pitchFamily="18" charset="0"/>
                <a:cs typeface="Times New Roman" pitchFamily="18" charset="0"/>
              </a:rPr>
              <a:t>Ravikumar</a:t>
            </a:r>
            <a:r>
              <a:rPr lang="en-US" sz="2000" dirty="0">
                <a:solidFill>
                  <a:srgbClr val="FF0000"/>
                </a:solidFill>
                <a:latin typeface="Times New Roman" pitchFamily="18" charset="0"/>
                <a:cs typeface="Times New Roman" pitchFamily="18" charset="0"/>
              </a:rPr>
              <a:t>, 2016)</a:t>
            </a:r>
          </a:p>
          <a:p>
            <a:pPr algn="just">
              <a:lnSpc>
                <a:spcPct val="150000"/>
              </a:lnSpc>
            </a:pPr>
            <a:r>
              <a:rPr lang="en-US" sz="2000" dirty="0">
                <a:solidFill>
                  <a:srgbClr val="FF0000"/>
                </a:solidFill>
                <a:latin typeface="Times New Roman" pitchFamily="18" charset="0"/>
                <a:cs typeface="Times New Roman" pitchFamily="18" charset="0"/>
              </a:rPr>
              <a:t>It helps ASDA in detecting errors</a:t>
            </a:r>
          </a:p>
          <a:p>
            <a:pPr algn="just">
              <a:lnSpc>
                <a:spcPct val="150000"/>
              </a:lnSpc>
              <a:buNone/>
            </a:pPr>
            <a:r>
              <a:rPr lang="en-US" sz="2000" b="1" dirty="0">
                <a:solidFill>
                  <a:srgbClr val="FF0000"/>
                </a:solidFill>
                <a:latin typeface="Times New Roman" pitchFamily="18" charset="0"/>
                <a:cs typeface="Times New Roman" pitchFamily="18" charset="0"/>
              </a:rPr>
              <a:t>Deming model</a:t>
            </a:r>
          </a:p>
          <a:p>
            <a:pPr algn="just">
              <a:lnSpc>
                <a:spcPct val="150000"/>
              </a:lnSpc>
            </a:pPr>
            <a:r>
              <a:rPr lang="en-US" sz="2000" dirty="0">
                <a:solidFill>
                  <a:srgbClr val="FF0000"/>
                </a:solidFill>
                <a:latin typeface="Times New Roman" pitchFamily="18" charset="0"/>
                <a:cs typeface="Times New Roman" pitchFamily="18" charset="0"/>
              </a:rPr>
              <a:t>Plan, Do, Check and Act helps in improvement  (Schmidt, 2019)</a:t>
            </a:r>
          </a:p>
          <a:p>
            <a:pPr algn="just">
              <a:lnSpc>
                <a:spcPct val="150000"/>
              </a:lnSpc>
            </a:pPr>
            <a:r>
              <a:rPr lang="en-US" sz="2000" dirty="0">
                <a:solidFill>
                  <a:srgbClr val="FF0000"/>
                </a:solidFill>
                <a:latin typeface="Times New Roman" pitchFamily="18" charset="0"/>
                <a:cs typeface="Times New Roman" pitchFamily="18" charset="0"/>
              </a:rPr>
              <a:t>ASDA is able to make continuous improvement </a:t>
            </a:r>
          </a:p>
          <a:p>
            <a:pPr algn="just">
              <a:lnSpc>
                <a:spcPct val="150000"/>
              </a:lnSpc>
            </a:pPr>
            <a:endParaRPr lang="en-US" sz="2000" b="1" dirty="0">
              <a:solidFill>
                <a:srgbClr val="FF0000"/>
              </a:solidFill>
              <a:latin typeface="Times New Roman" pitchFamily="18" charset="0"/>
              <a:cs typeface="Times New Roman" pitchFamily="18" charset="0"/>
            </a:endParaRPr>
          </a:p>
          <a:p>
            <a:pPr algn="just">
              <a:lnSpc>
                <a:spcPct val="150000"/>
              </a:lnSpc>
              <a:buNone/>
            </a:pPr>
            <a:endParaRPr lang="en-US" sz="2000" dirty="0">
              <a:solidFill>
                <a:srgbClr val="FF0000"/>
              </a:solidFill>
              <a:latin typeface="Times New Roman" pitchFamily="18" charset="0"/>
              <a:cs typeface="Times New Roman" pitchFamily="18" charset="0"/>
            </a:endParaRPr>
          </a:p>
          <a:p>
            <a:pPr algn="just">
              <a:lnSpc>
                <a:spcPct val="150000"/>
              </a:lnSpc>
              <a:buNone/>
            </a:pPr>
            <a:endParaRPr lang="en-US" sz="2000" dirty="0">
              <a:solidFill>
                <a:srgbClr val="FF0000"/>
              </a:solidFill>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1"/>
            <a:ext cx="8001000" cy="1143000"/>
          </a:xfrm>
        </p:spPr>
        <p:txBody>
          <a:bodyPr>
            <a:normAutofit/>
          </a:bodyPr>
          <a:lstStyle/>
          <a:p>
            <a:r>
              <a:rPr lang="en-US" sz="4000" b="1" dirty="0">
                <a:latin typeface="Times New Roman" pitchFamily="18" charset="0"/>
                <a:cs typeface="Times New Roman" pitchFamily="18" charset="0"/>
              </a:rPr>
              <a:t>SWOT ANALYSIS </a:t>
            </a:r>
          </a:p>
        </p:txBody>
      </p:sp>
      <p:graphicFrame>
        <p:nvGraphicFramePr>
          <p:cNvPr id="6" name="Diagram 5"/>
          <p:cNvGraphicFramePr/>
          <p:nvPr/>
        </p:nvGraphicFramePr>
        <p:xfrm>
          <a:off x="304800" y="1219200"/>
          <a:ext cx="86106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0"/>
            <a:ext cx="8001000" cy="1143000"/>
          </a:xfrm>
        </p:spPr>
        <p:txBody>
          <a:bodyPr>
            <a:normAutofit/>
          </a:bodyPr>
          <a:lstStyle/>
          <a:p>
            <a:r>
              <a:rPr lang="en-US" sz="4000" b="1" dirty="0">
                <a:latin typeface="Times New Roman" pitchFamily="18" charset="0"/>
                <a:cs typeface="Times New Roman" pitchFamily="18" charset="0"/>
              </a:rPr>
              <a:t>RECOMMENDATION</a:t>
            </a:r>
          </a:p>
        </p:txBody>
      </p:sp>
      <p:sp>
        <p:nvSpPr>
          <p:cNvPr id="3" name="TextBox 2"/>
          <p:cNvSpPr txBox="1"/>
          <p:nvPr/>
        </p:nvSpPr>
        <p:spPr>
          <a:xfrm>
            <a:off x="0" y="1295401"/>
            <a:ext cx="5029200" cy="4708981"/>
          </a:xfrm>
          <a:prstGeom prst="rect">
            <a:avLst/>
          </a:prstGeom>
          <a:noFill/>
        </p:spPr>
        <p:txBody>
          <a:bodyPr wrap="square" rtlCol="0">
            <a:spAutoFit/>
          </a:bodyPr>
          <a:lstStyle/>
          <a:p>
            <a:pPr algn="just">
              <a:lnSpc>
                <a:spcPct val="150000"/>
              </a:lnSpc>
              <a:buFont typeface="Arial" pitchFamily="34" charset="0"/>
              <a:buChar char="•"/>
            </a:pPr>
            <a:r>
              <a:rPr lang="en-US" sz="2000" dirty="0">
                <a:latin typeface="Times New Roman" pitchFamily="18" charset="0"/>
                <a:cs typeface="Times New Roman" pitchFamily="18" charset="0"/>
              </a:rPr>
              <a:t> It is essential for ASDA to build trust with the customers and strengthen it over the course of time. </a:t>
            </a:r>
          </a:p>
          <a:p>
            <a:pPr algn="just">
              <a:lnSpc>
                <a:spcPct val="150000"/>
              </a:lnSpc>
              <a:buFont typeface="Arial" pitchFamily="34" charset="0"/>
              <a:buChar char="•"/>
            </a:pPr>
            <a:r>
              <a:rPr lang="en-US" sz="2000" dirty="0">
                <a:latin typeface="Times New Roman" pitchFamily="18" charset="0"/>
                <a:cs typeface="Times New Roman" pitchFamily="18" charset="0"/>
              </a:rPr>
              <a:t> The company should be able to demonstrate strict guidelines of ethics in its structure.</a:t>
            </a:r>
          </a:p>
          <a:p>
            <a:pPr algn="just">
              <a:lnSpc>
                <a:spcPct val="150000"/>
              </a:lnSpc>
              <a:buFont typeface="Arial" pitchFamily="34" charset="0"/>
              <a:buChar char="•"/>
            </a:pPr>
            <a:r>
              <a:rPr lang="en-US" sz="2000" dirty="0">
                <a:latin typeface="Times New Roman" pitchFamily="18" charset="0"/>
                <a:cs typeface="Times New Roman" pitchFamily="18" charset="0"/>
              </a:rPr>
              <a:t> It is necessary for ASDA to make the customers know the fact that it is practicing as well as implementing ethical approaches.</a:t>
            </a:r>
          </a:p>
          <a:p>
            <a:pPr algn="just">
              <a:lnSpc>
                <a:spcPct val="150000"/>
              </a:lnSpc>
            </a:pPr>
            <a:br>
              <a:rPr lang="en-US" sz="2000" dirty="0">
                <a:latin typeface="Times New Roman" pitchFamily="18" charset="0"/>
                <a:cs typeface="Times New Roman" pitchFamily="18" charset="0"/>
              </a:rPr>
            </a:br>
            <a:endParaRPr lang="en-US" sz="20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5029200" y="1143000"/>
            <a:ext cx="4114800" cy="45720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Conclusion</a:t>
            </a:r>
          </a:p>
        </p:txBody>
      </p:sp>
      <p:sp>
        <p:nvSpPr>
          <p:cNvPr id="3" name="Content Placeholder 2"/>
          <p:cNvSpPr>
            <a:spLocks noGrp="1"/>
          </p:cNvSpPr>
          <p:nvPr>
            <p:ph idx="1"/>
          </p:nvPr>
        </p:nvSpPr>
        <p:spPr/>
        <p:txBody>
          <a:bodyPr>
            <a:normAutofit/>
          </a:bodyPr>
          <a:lstStyle/>
          <a:p>
            <a:pPr>
              <a:lnSpc>
                <a:spcPct val="200000"/>
              </a:lnSpc>
            </a:pPr>
            <a:r>
              <a:rPr lang="en-US" sz="2000" dirty="0">
                <a:latin typeface="Times New Roman" pitchFamily="18" charset="0"/>
                <a:cs typeface="Times New Roman" pitchFamily="18" charset="0"/>
              </a:rPr>
              <a:t>CRM networks can support ASDA to improve its customer relationship</a:t>
            </a:r>
          </a:p>
          <a:p>
            <a:pPr>
              <a:lnSpc>
                <a:spcPct val="200000"/>
              </a:lnSpc>
            </a:pPr>
            <a:r>
              <a:rPr lang="en-US" sz="2000" dirty="0">
                <a:latin typeface="Times New Roman" pitchFamily="18" charset="0"/>
                <a:cs typeface="Times New Roman" pitchFamily="18" charset="0"/>
              </a:rPr>
              <a:t>Ethical approaches regarding product quality and information will support in different aspects</a:t>
            </a:r>
          </a:p>
          <a:p>
            <a:pPr>
              <a:lnSpc>
                <a:spcPct val="200000"/>
              </a:lnSpc>
            </a:pPr>
            <a:r>
              <a:rPr lang="en-US" sz="2000" dirty="0">
                <a:latin typeface="Times New Roman" pitchFamily="18" charset="0"/>
                <a:cs typeface="Times New Roman" pitchFamily="18" charset="0"/>
              </a:rPr>
              <a:t>It will increase customer relationship as well as ethical practice</a:t>
            </a:r>
          </a:p>
          <a:p>
            <a:pPr>
              <a:lnSpc>
                <a:spcPct val="200000"/>
              </a:lnSpc>
            </a:pPr>
            <a:r>
              <a:rPr lang="en-US" sz="2000" dirty="0">
                <a:latin typeface="Times New Roman" pitchFamily="18" charset="0"/>
                <a:cs typeface="Times New Roman" pitchFamily="18" charset="0"/>
              </a:rPr>
              <a:t>Such approaches will  also influence sustainability of the company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28601"/>
            <a:ext cx="8001000" cy="1143000"/>
          </a:xfrm>
        </p:spPr>
        <p:txBody>
          <a:bodyPr/>
          <a:lstStyle/>
          <a:p>
            <a:r>
              <a:rPr lang="en-US" dirty="0"/>
              <a:t>REFERENCES</a:t>
            </a:r>
          </a:p>
        </p:txBody>
      </p:sp>
      <p:sp>
        <p:nvSpPr>
          <p:cNvPr id="4" name="TextBox 3"/>
          <p:cNvSpPr txBox="1"/>
          <p:nvPr/>
        </p:nvSpPr>
        <p:spPr>
          <a:xfrm>
            <a:off x="533400" y="1066800"/>
            <a:ext cx="7924800" cy="5632311"/>
          </a:xfrm>
          <a:prstGeom prst="rect">
            <a:avLst/>
          </a:prstGeom>
          <a:noFill/>
        </p:spPr>
        <p:txBody>
          <a:bodyPr wrap="square" rtlCol="0">
            <a:spAutoFit/>
          </a:bodyPr>
          <a:lstStyle/>
          <a:p>
            <a:endParaRPr lang="en-US" sz="900" dirty="0"/>
          </a:p>
          <a:p>
            <a:r>
              <a:rPr lang="en-US" sz="900" dirty="0" err="1"/>
              <a:t>Alencastro</a:t>
            </a:r>
            <a:r>
              <a:rPr lang="en-US" sz="900" dirty="0"/>
              <a:t>, J., Fuertes, A. and de Wilde, P., 2018. The relationship between quality defects and the thermal performance of buildings. </a:t>
            </a:r>
            <a:r>
              <a:rPr lang="en-US" sz="900" i="1" dirty="0"/>
              <a:t>Renewable and Sustainable Energy Reviews</a:t>
            </a:r>
            <a:r>
              <a:rPr lang="en-US" sz="900" dirty="0"/>
              <a:t>, </a:t>
            </a:r>
            <a:r>
              <a:rPr lang="en-US" sz="900" i="1" dirty="0"/>
              <a:t>81</a:t>
            </a:r>
            <a:r>
              <a:rPr lang="en-US" sz="900" dirty="0"/>
              <a:t>, 883-894.</a:t>
            </a:r>
          </a:p>
          <a:p>
            <a:r>
              <a:rPr lang="en-US" sz="900" dirty="0" err="1"/>
              <a:t>Bastas</a:t>
            </a:r>
            <a:r>
              <a:rPr lang="en-US" sz="900" dirty="0"/>
              <a:t>, A. and </a:t>
            </a:r>
            <a:r>
              <a:rPr lang="en-US" sz="900" dirty="0" err="1"/>
              <a:t>Liyanage</a:t>
            </a:r>
            <a:r>
              <a:rPr lang="en-US" sz="900" dirty="0"/>
              <a:t>, K., 2018. Sustainable supply chain quality management: A systematic review. </a:t>
            </a:r>
            <a:r>
              <a:rPr lang="en-US" sz="900" i="1" dirty="0"/>
              <a:t>Journal of cleaner production</a:t>
            </a:r>
            <a:r>
              <a:rPr lang="en-US" sz="900" dirty="0"/>
              <a:t>, </a:t>
            </a:r>
            <a:r>
              <a:rPr lang="en-US" sz="900" i="1" dirty="0"/>
              <a:t>181</a:t>
            </a:r>
            <a:r>
              <a:rPr lang="en-US" sz="900" dirty="0"/>
              <a:t>,  726-744.</a:t>
            </a:r>
          </a:p>
          <a:p>
            <a:r>
              <a:rPr lang="en-US" sz="900" dirty="0" err="1"/>
              <a:t>Bueno</a:t>
            </a:r>
            <a:r>
              <a:rPr lang="en-US" sz="900" dirty="0"/>
              <a:t>, E.V., Weber, T.B.B., </a:t>
            </a:r>
            <a:r>
              <a:rPr lang="en-US" sz="900" dirty="0" err="1"/>
              <a:t>Bomfim</a:t>
            </a:r>
            <a:r>
              <a:rPr lang="en-US" sz="900" dirty="0"/>
              <a:t>, E.L. and Kato, H.T., 2019. Measuring customer experience in service: A systematic review. </a:t>
            </a:r>
            <a:r>
              <a:rPr lang="en-US" sz="900" i="1" dirty="0"/>
              <a:t>The Service Industries Journal</a:t>
            </a:r>
            <a:r>
              <a:rPr lang="en-US" sz="900" dirty="0"/>
              <a:t>, </a:t>
            </a:r>
            <a:r>
              <a:rPr lang="en-US" sz="900" i="1" dirty="0"/>
              <a:t>39</a:t>
            </a:r>
            <a:r>
              <a:rPr lang="en-US" sz="900" dirty="0"/>
              <a:t>(11-12), 779-798.</a:t>
            </a:r>
          </a:p>
          <a:p>
            <a:r>
              <a:rPr lang="en-US" sz="900" dirty="0"/>
              <a:t>Carlson, J., </a:t>
            </a:r>
            <a:r>
              <a:rPr lang="en-US" sz="900" dirty="0" err="1"/>
              <a:t>Rahman</a:t>
            </a:r>
            <a:r>
              <a:rPr lang="en-US" sz="900" dirty="0"/>
              <a:t>, M.M., Taylor, A. and </a:t>
            </a:r>
            <a:r>
              <a:rPr lang="en-US" sz="900" dirty="0" err="1"/>
              <a:t>Voola</a:t>
            </a:r>
            <a:r>
              <a:rPr lang="en-US" sz="900" dirty="0"/>
              <a:t>, R., 2019. Feel the VIBE: Examining value-in-the-brand-page-experience and its impact on satisfaction and customer engagement </a:t>
            </a:r>
            <a:r>
              <a:rPr lang="en-US" sz="900" dirty="0" err="1"/>
              <a:t>behaviours</a:t>
            </a:r>
            <a:r>
              <a:rPr lang="en-US" sz="900" dirty="0"/>
              <a:t> in mobile social media. </a:t>
            </a:r>
            <a:r>
              <a:rPr lang="en-US" sz="900" i="1" dirty="0"/>
              <a:t>Journal of Retailing and Consumer Services</a:t>
            </a:r>
            <a:r>
              <a:rPr lang="en-US" sz="900" dirty="0"/>
              <a:t>, </a:t>
            </a:r>
            <a:r>
              <a:rPr lang="en-US" sz="900" i="1" dirty="0"/>
              <a:t>46</a:t>
            </a:r>
            <a:r>
              <a:rPr lang="en-US" sz="900" dirty="0"/>
              <a:t>, 149-162.</a:t>
            </a:r>
          </a:p>
          <a:p>
            <a:r>
              <a:rPr lang="en-US" sz="900" dirty="0" err="1"/>
              <a:t>Carvalho</a:t>
            </a:r>
            <a:r>
              <a:rPr lang="en-US" sz="900" dirty="0"/>
              <a:t>, A. and </a:t>
            </a:r>
            <a:r>
              <a:rPr lang="en-US" sz="900" dirty="0" err="1"/>
              <a:t>Fernandes</a:t>
            </a:r>
            <a:r>
              <a:rPr lang="en-US" sz="900" dirty="0"/>
              <a:t>, T., 2018. Understanding customer brand engagement with virtual social communities: A comprehensive model of drivers, outcomes and moderators. </a:t>
            </a:r>
            <a:r>
              <a:rPr lang="en-US" sz="900" i="1" dirty="0"/>
              <a:t>Journal of Marketing Theory and Practice</a:t>
            </a:r>
            <a:r>
              <a:rPr lang="en-US" sz="900" dirty="0"/>
              <a:t>, </a:t>
            </a:r>
            <a:r>
              <a:rPr lang="en-US" sz="900" i="1" dirty="0"/>
              <a:t>26</a:t>
            </a:r>
            <a:r>
              <a:rPr lang="en-US" sz="900" dirty="0"/>
              <a:t>(1-2), 23-37.</a:t>
            </a:r>
          </a:p>
          <a:p>
            <a:r>
              <a:rPr lang="en-US" sz="900" dirty="0"/>
              <a:t>Cotton, M., 2017. Fair </a:t>
            </a:r>
            <a:r>
              <a:rPr lang="en-US" sz="900" dirty="0" err="1"/>
              <a:t>fracking</a:t>
            </a:r>
            <a:r>
              <a:rPr lang="en-US" sz="900" dirty="0"/>
              <a:t>? Ethics and environmental justice in United Kingdom shale gas policy and planning. </a:t>
            </a:r>
            <a:r>
              <a:rPr lang="en-US" sz="900" i="1" dirty="0"/>
              <a:t>Local Environment</a:t>
            </a:r>
            <a:r>
              <a:rPr lang="en-US" sz="900" dirty="0"/>
              <a:t>, </a:t>
            </a:r>
            <a:r>
              <a:rPr lang="en-US" sz="900" i="1" dirty="0"/>
              <a:t>22</a:t>
            </a:r>
            <a:r>
              <a:rPr lang="en-US" sz="900" dirty="0"/>
              <a:t>(2),  185-202..</a:t>
            </a:r>
          </a:p>
          <a:p>
            <a:r>
              <a:rPr lang="en-US" sz="900" dirty="0" err="1"/>
              <a:t>Fernandes</a:t>
            </a:r>
            <a:r>
              <a:rPr lang="en-US" sz="900" dirty="0"/>
              <a:t>, T. and Pinto, T., 2019. Relationship quality determinants and outcomes in retail banking services: The role of customer experience. </a:t>
            </a:r>
            <a:r>
              <a:rPr lang="en-US" sz="900" i="1" dirty="0"/>
              <a:t>Journal of Retailing and Consumer Services</a:t>
            </a:r>
            <a:r>
              <a:rPr lang="en-US" sz="900" dirty="0"/>
              <a:t>, </a:t>
            </a:r>
            <a:r>
              <a:rPr lang="en-US" sz="900" i="1" dirty="0"/>
              <a:t>50</a:t>
            </a:r>
            <a:r>
              <a:rPr lang="en-US" sz="900" dirty="0"/>
              <a:t>, 30-41.</a:t>
            </a:r>
          </a:p>
          <a:p>
            <a:r>
              <a:rPr lang="en-US" sz="900" dirty="0"/>
              <a:t>Fonseca, L. and </a:t>
            </a:r>
            <a:r>
              <a:rPr lang="en-US" sz="900" dirty="0" err="1"/>
              <a:t>Domingues</a:t>
            </a:r>
            <a:r>
              <a:rPr lang="en-US" sz="900" dirty="0"/>
              <a:t>, J.P., 2017. ISO 9001: 2015 edition-management, quality and value. </a:t>
            </a:r>
            <a:r>
              <a:rPr lang="en-US" sz="900" i="1" dirty="0"/>
              <a:t>International Journal of Quality Research</a:t>
            </a:r>
            <a:r>
              <a:rPr lang="en-US" sz="900" dirty="0"/>
              <a:t>, </a:t>
            </a:r>
            <a:r>
              <a:rPr lang="en-US" sz="900" i="1" dirty="0"/>
              <a:t>1</a:t>
            </a:r>
            <a:r>
              <a:rPr lang="en-US" sz="900" dirty="0"/>
              <a:t>(11),  149-158.</a:t>
            </a:r>
          </a:p>
          <a:p>
            <a:r>
              <a:rPr lang="en-US" sz="900" dirty="0" err="1"/>
              <a:t>Galli</a:t>
            </a:r>
            <a:r>
              <a:rPr lang="en-US" sz="900" dirty="0"/>
              <a:t>, B.J. and </a:t>
            </a:r>
            <a:r>
              <a:rPr lang="en-US" sz="900" dirty="0" err="1"/>
              <a:t>Kaviani</a:t>
            </a:r>
            <a:r>
              <a:rPr lang="en-US" sz="900" dirty="0"/>
              <a:t>, M.A., 2018. The impacts of risk on deploying and sustaining lean six sigma initiatives. </a:t>
            </a:r>
            <a:r>
              <a:rPr lang="en-US" sz="900" i="1" dirty="0"/>
              <a:t>International Journal of Risk and Contingency Management (IJRCM)</a:t>
            </a:r>
            <a:r>
              <a:rPr lang="en-US" sz="900" dirty="0"/>
              <a:t>, </a:t>
            </a:r>
            <a:r>
              <a:rPr lang="en-US" sz="900" i="1" dirty="0"/>
              <a:t>7</a:t>
            </a:r>
            <a:r>
              <a:rPr lang="en-US" sz="900" dirty="0"/>
              <a:t>(1),  46-70.</a:t>
            </a:r>
          </a:p>
          <a:p>
            <a:r>
              <a:rPr lang="en-US" sz="900" dirty="0" err="1"/>
              <a:t>Hashim</a:t>
            </a:r>
            <a:r>
              <a:rPr lang="en-US" sz="900" dirty="0"/>
              <a:t>, K.F. and </a:t>
            </a:r>
            <a:r>
              <a:rPr lang="en-US" sz="900" dirty="0" err="1"/>
              <a:t>Fadhil</a:t>
            </a:r>
            <a:r>
              <a:rPr lang="en-US" sz="900" dirty="0"/>
              <a:t>, N.A., 2017. Engaging with customer using social media platform: A case study of Malaysia Hotels. </a:t>
            </a:r>
            <a:r>
              <a:rPr lang="en-US" sz="900" i="1" dirty="0" err="1"/>
              <a:t>Procedia</a:t>
            </a:r>
            <a:r>
              <a:rPr lang="en-US" sz="900" i="1" dirty="0"/>
              <a:t> Computer Science</a:t>
            </a:r>
            <a:r>
              <a:rPr lang="en-US" sz="900" dirty="0"/>
              <a:t>, </a:t>
            </a:r>
            <a:r>
              <a:rPr lang="en-US" sz="900" i="1" dirty="0"/>
              <a:t>124</a:t>
            </a:r>
            <a:r>
              <a:rPr lang="en-US" sz="900" dirty="0"/>
              <a:t>, 4-11.</a:t>
            </a:r>
          </a:p>
          <a:p>
            <a:r>
              <a:rPr lang="en-US" sz="900" dirty="0" err="1"/>
              <a:t>Honarpour</a:t>
            </a:r>
            <a:r>
              <a:rPr lang="en-US" sz="900" dirty="0"/>
              <a:t>, A., </a:t>
            </a:r>
            <a:r>
              <a:rPr lang="en-US" sz="900" dirty="0" err="1"/>
              <a:t>Jusoh</a:t>
            </a:r>
            <a:r>
              <a:rPr lang="en-US" sz="900" dirty="0"/>
              <a:t>, A. and </a:t>
            </a:r>
            <a:r>
              <a:rPr lang="en-US" sz="900" dirty="0" err="1"/>
              <a:t>Md</a:t>
            </a:r>
            <a:r>
              <a:rPr lang="en-US" sz="900" dirty="0"/>
              <a:t> Nor, K., 2018. Total quality management, knowledge management, and innovation: an empirical study in R&amp;D units. </a:t>
            </a:r>
            <a:r>
              <a:rPr lang="en-US" sz="900" i="1" dirty="0"/>
              <a:t>Total Quality Management &amp; Business Excellence</a:t>
            </a:r>
            <a:r>
              <a:rPr lang="en-US" sz="900" dirty="0"/>
              <a:t>, </a:t>
            </a:r>
            <a:r>
              <a:rPr lang="en-US" sz="900" i="1" dirty="0"/>
              <a:t>29</a:t>
            </a:r>
            <a:r>
              <a:rPr lang="en-US" sz="900" dirty="0"/>
              <a:t>(7-8),  798-816.</a:t>
            </a:r>
          </a:p>
          <a:p>
            <a:r>
              <a:rPr lang="en-US" sz="900" dirty="0" err="1"/>
              <a:t>Kempiak</a:t>
            </a:r>
            <a:r>
              <a:rPr lang="en-US" sz="900" dirty="0"/>
              <a:t>, J., Hollywood, L., Bolan, P. and McMahon-Beattie, U., 2017. The heritage tourist: an understanding of the visitor experience at heritage attractions. </a:t>
            </a:r>
            <a:r>
              <a:rPr lang="en-US" sz="900" i="1" dirty="0"/>
              <a:t>International Journal of Heritage Studies</a:t>
            </a:r>
            <a:r>
              <a:rPr lang="en-US" sz="900" dirty="0"/>
              <a:t>, </a:t>
            </a:r>
            <a:r>
              <a:rPr lang="en-US" sz="900" i="1" dirty="0"/>
              <a:t>23</a:t>
            </a:r>
            <a:r>
              <a:rPr lang="en-US" sz="900" dirty="0"/>
              <a:t>(4), 375-392.</a:t>
            </a:r>
          </a:p>
          <a:p>
            <a:r>
              <a:rPr lang="en-US" sz="900" dirty="0" err="1"/>
              <a:t>Mahrous</a:t>
            </a:r>
            <a:r>
              <a:rPr lang="en-US" sz="900" dirty="0"/>
              <a:t>, A.A. and Hassan, S.S., 2017. Achieving superior customer experience: An investigation of multichannel choices in the travel and tourism industry of an emerging market. </a:t>
            </a:r>
            <a:r>
              <a:rPr lang="en-US" sz="900" i="1" dirty="0"/>
              <a:t>Journal of Travel Research</a:t>
            </a:r>
            <a:r>
              <a:rPr lang="en-US" sz="900" dirty="0"/>
              <a:t>, </a:t>
            </a:r>
            <a:r>
              <a:rPr lang="en-US" sz="900" i="1" dirty="0"/>
              <a:t>56</a:t>
            </a:r>
            <a:r>
              <a:rPr lang="en-US" sz="900" dirty="0"/>
              <a:t>(8), 1049-1064.</a:t>
            </a:r>
          </a:p>
          <a:p>
            <a:r>
              <a:rPr lang="en-US" sz="900" dirty="0" err="1"/>
              <a:t>Maklan</a:t>
            </a:r>
            <a:r>
              <a:rPr lang="en-US" sz="900" dirty="0"/>
              <a:t>, S., </a:t>
            </a:r>
            <a:r>
              <a:rPr lang="en-US" sz="900" dirty="0" err="1"/>
              <a:t>Antonetti</a:t>
            </a:r>
            <a:r>
              <a:rPr lang="en-US" sz="900" dirty="0"/>
              <a:t>, P. and </a:t>
            </a:r>
            <a:r>
              <a:rPr lang="en-US" sz="900" dirty="0" err="1"/>
              <a:t>Whitty</a:t>
            </a:r>
            <a:r>
              <a:rPr lang="en-US" sz="900" dirty="0"/>
              <a:t>, S., 2017. A better way to manage customer experience: Lessons from the royal bank of Scotland. </a:t>
            </a:r>
            <a:r>
              <a:rPr lang="en-US" sz="900" i="1" dirty="0"/>
              <a:t>California Management Review</a:t>
            </a:r>
            <a:r>
              <a:rPr lang="en-US" sz="900" dirty="0"/>
              <a:t>, </a:t>
            </a:r>
            <a:r>
              <a:rPr lang="en-US" sz="900" i="1" dirty="0"/>
              <a:t>59</a:t>
            </a:r>
            <a:r>
              <a:rPr lang="en-US" sz="900" dirty="0"/>
              <a:t>(2), 92-115.</a:t>
            </a:r>
          </a:p>
          <a:p>
            <a:r>
              <a:rPr lang="en-US" sz="900" dirty="0" err="1"/>
              <a:t>Meng</a:t>
            </a:r>
            <a:r>
              <a:rPr lang="en-US" sz="900" dirty="0"/>
              <a:t>, X. and Boyd, P., 2017. The role of the project manager in relationship management. </a:t>
            </a:r>
            <a:r>
              <a:rPr lang="en-US" sz="900" i="1" dirty="0"/>
              <a:t>International Journal of Project Management</a:t>
            </a:r>
            <a:r>
              <a:rPr lang="en-US" sz="900" dirty="0"/>
              <a:t>, </a:t>
            </a:r>
            <a:r>
              <a:rPr lang="en-US" sz="900" i="1" dirty="0"/>
              <a:t>35</a:t>
            </a:r>
            <a:r>
              <a:rPr lang="en-US" sz="900" dirty="0"/>
              <a:t>(5), 717-728.</a:t>
            </a:r>
          </a:p>
          <a:p>
            <a:r>
              <a:rPr lang="en-US" sz="900" dirty="0" err="1"/>
              <a:t>Mosquera</a:t>
            </a:r>
            <a:r>
              <a:rPr lang="en-US" sz="900" dirty="0"/>
              <a:t>, A., </a:t>
            </a:r>
            <a:r>
              <a:rPr lang="en-US" sz="900" dirty="0" err="1"/>
              <a:t>Pascual</a:t>
            </a:r>
            <a:r>
              <a:rPr lang="en-US" sz="900" dirty="0"/>
              <a:t>, C.O. and </a:t>
            </a:r>
            <a:r>
              <a:rPr lang="en-US" sz="900" dirty="0" err="1"/>
              <a:t>Ayensa</a:t>
            </a:r>
            <a:r>
              <a:rPr lang="en-US" sz="900" dirty="0"/>
              <a:t>, E.J., 2017. Understanding the customer experience in the age of </a:t>
            </a:r>
            <a:r>
              <a:rPr lang="en-US" sz="900" dirty="0" err="1"/>
              <a:t>omni</a:t>
            </a:r>
            <a:r>
              <a:rPr lang="en-US" sz="900" dirty="0"/>
              <a:t>-channel shopping. </a:t>
            </a:r>
            <a:r>
              <a:rPr lang="en-US" sz="900" i="1" dirty="0"/>
              <a:t>Icono14</a:t>
            </a:r>
            <a:r>
              <a:rPr lang="en-US" sz="900" dirty="0"/>
              <a:t>, </a:t>
            </a:r>
            <a:r>
              <a:rPr lang="en-US" sz="900" i="1" dirty="0"/>
              <a:t>15</a:t>
            </a:r>
            <a:r>
              <a:rPr lang="en-US" sz="900" dirty="0"/>
              <a:t>(2), 5.</a:t>
            </a:r>
          </a:p>
          <a:p>
            <a:r>
              <a:rPr lang="en-US" sz="900" dirty="0" err="1"/>
              <a:t>Rahimi</a:t>
            </a:r>
            <a:r>
              <a:rPr lang="en-US" sz="900" dirty="0"/>
              <a:t>, R. and </a:t>
            </a:r>
            <a:r>
              <a:rPr lang="en-US" sz="900" dirty="0" err="1"/>
              <a:t>Kozak</a:t>
            </a:r>
            <a:r>
              <a:rPr lang="en-US" sz="900" dirty="0"/>
              <a:t>, M., 2017. Impact of customer relationship management on customer satisfaction: The case of a budget hotel chain. </a:t>
            </a:r>
            <a:r>
              <a:rPr lang="en-US" sz="900" i="1" dirty="0"/>
              <a:t>Journal of Travel &amp; Tourism Marketing</a:t>
            </a:r>
            <a:r>
              <a:rPr lang="en-US" sz="900" dirty="0"/>
              <a:t>, </a:t>
            </a:r>
            <a:r>
              <a:rPr lang="en-US" sz="900" i="1" dirty="0"/>
              <a:t>34</a:t>
            </a:r>
            <a:r>
              <a:rPr lang="en-US" sz="900" dirty="0"/>
              <a:t>(1), 40-51</a:t>
            </a:r>
          </a:p>
          <a:p>
            <a:r>
              <a:rPr lang="en-US" sz="900" dirty="0" err="1">
                <a:solidFill>
                  <a:srgbClr val="FF0000"/>
                </a:solidFill>
              </a:rPr>
              <a:t>Ravikumar</a:t>
            </a:r>
            <a:r>
              <a:rPr lang="en-US" sz="900" dirty="0">
                <a:solidFill>
                  <a:srgbClr val="FF0000"/>
                </a:solidFill>
              </a:rPr>
              <a:t>, M.V., (2016). Application of </a:t>
            </a:r>
            <a:r>
              <a:rPr lang="en-US" sz="900" dirty="0" err="1">
                <a:solidFill>
                  <a:srgbClr val="FF0000"/>
                </a:solidFill>
              </a:rPr>
              <a:t>Juran</a:t>
            </a:r>
            <a:r>
              <a:rPr lang="en-US" sz="900" dirty="0">
                <a:solidFill>
                  <a:srgbClr val="FF0000"/>
                </a:solidFill>
              </a:rPr>
              <a:t> Trilogy and Triple Helix System for Successful Implementation of Service Projects–A Case of Rotary Eye-care Project. </a:t>
            </a:r>
            <a:r>
              <a:rPr lang="en-US" sz="900" i="1" dirty="0" err="1">
                <a:solidFill>
                  <a:srgbClr val="FF0000"/>
                </a:solidFill>
              </a:rPr>
              <a:t>Nitte</a:t>
            </a:r>
            <a:r>
              <a:rPr lang="en-US" sz="900" i="1" dirty="0">
                <a:solidFill>
                  <a:srgbClr val="FF0000"/>
                </a:solidFill>
              </a:rPr>
              <a:t> Management Review</a:t>
            </a:r>
            <a:r>
              <a:rPr lang="en-US" sz="900" dirty="0">
                <a:solidFill>
                  <a:srgbClr val="FF0000"/>
                </a:solidFill>
              </a:rPr>
              <a:t>, </a:t>
            </a:r>
            <a:r>
              <a:rPr lang="en-US" sz="900" i="1" dirty="0">
                <a:solidFill>
                  <a:srgbClr val="FF0000"/>
                </a:solidFill>
              </a:rPr>
              <a:t>10</a:t>
            </a:r>
            <a:r>
              <a:rPr lang="en-US" sz="900" dirty="0">
                <a:solidFill>
                  <a:srgbClr val="FF0000"/>
                </a:solidFill>
              </a:rPr>
              <a:t>(2), pp.11-26.</a:t>
            </a:r>
            <a:endParaRPr lang="en-US" sz="900" dirty="0"/>
          </a:p>
          <a:p>
            <a:r>
              <a:rPr lang="en-US" sz="900" dirty="0"/>
              <a:t>Rosenbaum, M.S., </a:t>
            </a:r>
            <a:r>
              <a:rPr lang="en-US" sz="900" dirty="0" err="1"/>
              <a:t>Otalora</a:t>
            </a:r>
            <a:r>
              <a:rPr lang="en-US" sz="900" dirty="0"/>
              <a:t>, M.L. and </a:t>
            </a:r>
            <a:r>
              <a:rPr lang="en-US" sz="900" dirty="0" err="1"/>
              <a:t>Ramírez</a:t>
            </a:r>
            <a:r>
              <a:rPr lang="en-US" sz="900" dirty="0"/>
              <a:t>, G.C., 2017. How to create a realistic customer journey map. </a:t>
            </a:r>
            <a:r>
              <a:rPr lang="en-US" sz="900" i="1" dirty="0"/>
              <a:t>Business Horizons</a:t>
            </a:r>
            <a:r>
              <a:rPr lang="en-US" sz="900" dirty="0"/>
              <a:t>, </a:t>
            </a:r>
            <a:r>
              <a:rPr lang="en-US" sz="900" i="1" dirty="0"/>
              <a:t>60</a:t>
            </a:r>
            <a:r>
              <a:rPr lang="en-US" sz="900" dirty="0"/>
              <a:t>(1), 143-150.</a:t>
            </a:r>
          </a:p>
          <a:p>
            <a:r>
              <a:rPr lang="en-US" sz="900" dirty="0">
                <a:solidFill>
                  <a:srgbClr val="FF0000"/>
                </a:solidFill>
              </a:rPr>
              <a:t>Schmidt, H., (2019). Explosive precursor safety: An application of the Deming Cycle for continuous improvement. Journal of Chemical Health &amp; Safety, 26(1), pp.31-36.</a:t>
            </a:r>
            <a:endParaRPr lang="en-US" sz="900" dirty="0"/>
          </a:p>
          <a:p>
            <a:r>
              <a:rPr lang="en-US" sz="900" dirty="0" err="1"/>
              <a:t>Talón-Ballestero</a:t>
            </a:r>
            <a:r>
              <a:rPr lang="en-US" sz="900" dirty="0"/>
              <a:t>, P., </a:t>
            </a:r>
            <a:r>
              <a:rPr lang="en-US" sz="900" dirty="0" err="1"/>
              <a:t>González</a:t>
            </a:r>
            <a:r>
              <a:rPr lang="en-US" sz="900" dirty="0"/>
              <a:t>-Serrano, L., </a:t>
            </a:r>
            <a:r>
              <a:rPr lang="en-US" sz="900" dirty="0" err="1"/>
              <a:t>Soguero</a:t>
            </a:r>
            <a:r>
              <a:rPr lang="en-US" sz="900" dirty="0"/>
              <a:t>-Ruiz, C., </a:t>
            </a:r>
            <a:r>
              <a:rPr lang="en-US" sz="900" dirty="0" err="1"/>
              <a:t>Muñoz</a:t>
            </a:r>
            <a:r>
              <a:rPr lang="en-US" sz="900" dirty="0"/>
              <a:t>-Romero, S. and </a:t>
            </a:r>
            <a:r>
              <a:rPr lang="en-US" sz="900" dirty="0" err="1"/>
              <a:t>Rojo-Álvarez</a:t>
            </a:r>
            <a:r>
              <a:rPr lang="en-US" sz="900" dirty="0"/>
              <a:t>, J.L., 2018. Using big data from customer relationship management information systems to determine the client profile in the hotel sector. </a:t>
            </a:r>
            <a:r>
              <a:rPr lang="en-US" sz="900" i="1" dirty="0"/>
              <a:t>Tourism Management</a:t>
            </a:r>
            <a:r>
              <a:rPr lang="en-US" sz="900" dirty="0"/>
              <a:t>, </a:t>
            </a:r>
            <a:r>
              <a:rPr lang="en-US" sz="900" i="1" dirty="0"/>
              <a:t>68</a:t>
            </a:r>
            <a:r>
              <a:rPr lang="en-US" sz="900" dirty="0"/>
              <a:t>,  187-197.</a:t>
            </a:r>
          </a:p>
          <a:p>
            <a:r>
              <a:rPr lang="en-US" sz="900" dirty="0" err="1"/>
              <a:t>Zaefarian</a:t>
            </a:r>
            <a:r>
              <a:rPr lang="en-US" sz="900" dirty="0"/>
              <a:t>, G., </a:t>
            </a:r>
            <a:r>
              <a:rPr lang="en-US" sz="900" dirty="0" err="1"/>
              <a:t>Forkmann</a:t>
            </a:r>
            <a:r>
              <a:rPr lang="en-US" sz="900" dirty="0"/>
              <a:t>, S., </a:t>
            </a:r>
            <a:r>
              <a:rPr lang="en-US" sz="900" dirty="0" err="1"/>
              <a:t>Mitręga</a:t>
            </a:r>
            <a:r>
              <a:rPr lang="en-US" sz="900" dirty="0"/>
              <a:t>, M. and </a:t>
            </a:r>
            <a:r>
              <a:rPr lang="en-US" sz="900" dirty="0" err="1"/>
              <a:t>Henneberg</a:t>
            </a:r>
            <a:r>
              <a:rPr lang="en-US" sz="900" dirty="0"/>
              <a:t>, S.C., 2017. A capability perspective on relationship ending and its impact on product innovation success and firm performance. </a:t>
            </a:r>
            <a:r>
              <a:rPr lang="en-US" sz="900" i="1" dirty="0"/>
              <a:t>Long Range Planning</a:t>
            </a:r>
            <a:r>
              <a:rPr lang="en-US" sz="900" dirty="0"/>
              <a:t>, </a:t>
            </a:r>
            <a:r>
              <a:rPr lang="en-US" sz="900" i="1" dirty="0"/>
              <a:t>50</a:t>
            </a:r>
            <a:r>
              <a:rPr lang="en-US" sz="900" dirty="0"/>
              <a:t>(2), 184-199.</a:t>
            </a:r>
          </a:p>
          <a:p>
            <a:endParaRPr lang="en-US" sz="900" dirty="0">
              <a:solidFill>
                <a:srgbClr val="FF0000"/>
              </a:solidFill>
            </a:endParaRPr>
          </a:p>
          <a:p>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57875" y="0"/>
            <a:ext cx="9201875" cy="68580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TotalTime>
  <Words>2211</Words>
  <Application>Microsoft Office PowerPoint</Application>
  <PresentationFormat>On-screen Show (4:3)</PresentationFormat>
  <Paragraphs>178</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UNDERSTANDING AND ENGAGING IN CUSTOMER EXPERIENCE</vt:lpstr>
      <vt:lpstr>INTRODUCTION</vt:lpstr>
      <vt:lpstr>CUSTOMER RELATIONSHIP MANAGEMENT</vt:lpstr>
      <vt:lpstr>BENEFITS AND DRAWBACKS OF CRM</vt:lpstr>
      <vt:lpstr>ETHICAL POLICIES </vt:lpstr>
      <vt:lpstr>DRAWBACKS AND BENEFITS OF ETHICAL POLICIES</vt:lpstr>
      <vt:lpstr>SUSTAINABILITY POLICIES</vt:lpstr>
      <vt:lpstr>BENEFITS AND DRAWBACKS OF SUSTAINABILITY POLICIES</vt:lpstr>
      <vt:lpstr>ASDA EXAMPLES</vt:lpstr>
      <vt:lpstr>Quality models and theories</vt:lpstr>
      <vt:lpstr>SWOT ANALYSIS </vt:lpstr>
      <vt:lpstr>RECOMMENDATION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Night User</dc:creator>
  <cp:lastModifiedBy>Private .</cp:lastModifiedBy>
  <cp:revision>55</cp:revision>
  <dcterms:created xsi:type="dcterms:W3CDTF">2020-02-21T20:43:03Z</dcterms:created>
  <dcterms:modified xsi:type="dcterms:W3CDTF">2020-03-13T01:40:15Z</dcterms:modified>
</cp:coreProperties>
</file>