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1" name="Google Shape;91;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Introduction </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An explanation of the role and significance of hospitality and guest service within the industry of leisure and tourism will be extensively discussed. Therefore, a hotel will be chosen to elaborate on the topic. An overview of the Hotel Conrad in this context will be given and its services will be described further. Then, a brief account highlighting the main consumers of the hotel will be given. Further, the assessment will explain the reasons why the consumers opt for this hotel’s services and why these are appealing. Further, the nature, scope and role of guest service will be discussed. Additionally, the general facilities provided by the luxury hotels will be described and after that, the same will be discussed in the context of Conrad Hotel’s services. Further, the significance if hospitality in the tourism industry will be explained. Ways through which the discussed hotel meets the expectations of its guests will be analysed. </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92" name="Google Shape;92;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6" name="Google Shape;10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Identify the hotel’s main consumers and explain why they appeal to this group </a:t>
            </a:r>
            <a:endParaRPr b="1" sz="1800">
              <a:latin typeface="Times New Roman"/>
              <a:ea typeface="Times New Roman"/>
              <a:cs typeface="Times New Roman"/>
              <a:sym typeface="Times New Roman"/>
            </a:endParaRPr>
          </a:p>
          <a:p>
            <a:pPr indent="0" lvl="0" marL="0" rtl="0" algn="just">
              <a:lnSpc>
                <a:spcPct val="200000"/>
              </a:lnSpc>
              <a:spcBef>
                <a:spcPts val="2400"/>
              </a:spcBef>
              <a:spcAft>
                <a:spcPts val="0"/>
              </a:spcAft>
              <a:buNone/>
            </a:pPr>
            <a:r>
              <a:rPr b="1" lang="en-GB" sz="1800">
                <a:latin typeface="Times New Roman"/>
                <a:ea typeface="Times New Roman"/>
                <a:cs typeface="Times New Roman"/>
                <a:sym typeface="Times New Roman"/>
              </a:rPr>
              <a:t>Main consumers of the hotel </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The Conrad Hotel is one of the most renowned luxury hotels in the UK and is frequently visited by a large number of people from all over the world. Usually, the elite group and people who want to seamlessly blend work with recreation are the main customers of the Conrad Hotel. Various tour groups, business travellers, individual tourists and conference groups often visit the hotel. However, on-the-go, ambitious professionals are the target consumers of the hotel. Situated in the heart of the city, the hotel offers easy access to the major tourist spots and conference centres (Ford, 2020). Customised services are offered and members of the royal family, wealthy heirs, celebrities, political personalities and business figures are the main consumers of the hotel. Visitors from inter-Asia- Singapore, China, Japan, Hongkong and Korea contribute to the revenue of the hotel. </a:t>
            </a:r>
            <a:endParaRPr sz="1800">
              <a:latin typeface="Times New Roman"/>
              <a:ea typeface="Times New Roman"/>
              <a:cs typeface="Times New Roman"/>
              <a:sym typeface="Times New Roman"/>
            </a:endParaRPr>
          </a:p>
          <a:p>
            <a:pPr indent="0" lvl="0" marL="0" rtl="0" algn="just">
              <a:lnSpc>
                <a:spcPct val="200000"/>
              </a:lnSpc>
              <a:spcBef>
                <a:spcPts val="1800"/>
              </a:spcBef>
              <a:spcAft>
                <a:spcPts val="0"/>
              </a:spcAft>
              <a:buNone/>
            </a:pPr>
            <a:r>
              <a:rPr b="1" lang="en-GB" sz="1800">
                <a:latin typeface="Times New Roman"/>
                <a:ea typeface="Times New Roman"/>
                <a:cs typeface="Times New Roman"/>
                <a:sym typeface="Times New Roman"/>
              </a:rPr>
              <a:t>Reasons due to which the organisation appeals to this Group </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u="sng">
                <a:latin typeface="Times New Roman"/>
                <a:ea typeface="Times New Roman"/>
                <a:cs typeface="Times New Roman"/>
                <a:sym typeface="Times New Roman"/>
              </a:rPr>
              <a:t>Excellent food</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The visitors have provided strong and positive feedback about the excellent food quality of the hotel and the culinary journey is impressive. A wide range of cuisine and beverages are provided by the five-star hotel. therefore, people with habitual buying habits as well as variety-seeking purchasing tendencies love the service provided by the hotel. Other than that outdoor dining and room delivery is also available (Gibbens, 2023).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Thermal screening</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Conrad Hotel in order to monitor the visitors entering the hotel premises, installs thermal screening types of equipment and checking and sanitisation are done. The use of infrared cameras to identify potential hazards and include thermal imaging seems very convincing to certain customers. An added sense of security and safety are thus felt by the visitors and they again subscribe for its service (</a:t>
            </a:r>
            <a:r>
              <a:rPr lang="en-GB" sz="1800">
                <a:solidFill>
                  <a:srgbClr val="222222"/>
                </a:solidFill>
                <a:latin typeface="Times New Roman"/>
                <a:ea typeface="Times New Roman"/>
                <a:cs typeface="Times New Roman"/>
                <a:sym typeface="Times New Roman"/>
              </a:rPr>
              <a:t>Goodman, 2019)</a:t>
            </a:r>
            <a:r>
              <a:rPr lang="en-GB"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Well-trained staff</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A strong and motivated workforce who are dedicated to their responsibility of serving people is the main pillar of Conrad Hotel. Their intuitive service caters to customer satisfaction. Various job roles are offered by the hotel and that has given the scope of employability for a large number of people. They are hired based on their expertise and skills so that the perceived objectives of the organisation can be attained. Customers are satisfied with the behaviour of the employees and the service provided by them. Conrad’s employees are technologically skilled and therefore certain services have become hassle-free (BBC, 2023).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Digital advancements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The present business environment is immensely competitive and ruling the market needs digital services since digitisation has marked a paradigmatic shift. Therefore, the booking, check-in and check-out systems of the hotel are automated (</a:t>
            </a:r>
            <a:r>
              <a:rPr lang="en-GB" sz="1800">
                <a:solidFill>
                  <a:srgbClr val="222222"/>
                </a:solidFill>
                <a:latin typeface="Times New Roman"/>
                <a:ea typeface="Times New Roman"/>
                <a:cs typeface="Times New Roman"/>
                <a:sym typeface="Times New Roman"/>
              </a:rPr>
              <a:t>Rita et al., 2019)</a:t>
            </a:r>
            <a:r>
              <a:rPr lang="en-GB" sz="1800">
                <a:latin typeface="Times New Roman"/>
                <a:ea typeface="Times New Roman"/>
                <a:cs typeface="Times New Roman"/>
                <a:sym typeface="Times New Roman"/>
              </a:rPr>
              <a:t>. Other than that the payment method of the company is also digitised and payments through Paypal and Amazon Pay are available (</a:t>
            </a:r>
            <a:r>
              <a:rPr lang="en-GB" sz="1800">
                <a:solidFill>
                  <a:srgbClr val="222222"/>
                </a:solidFill>
                <a:latin typeface="Times New Roman"/>
                <a:ea typeface="Times New Roman"/>
                <a:cs typeface="Times New Roman"/>
                <a:sym typeface="Times New Roman"/>
              </a:rPr>
              <a:t>Doborjeh et al., 2022)</a:t>
            </a:r>
            <a:r>
              <a:rPr lang="en-GB" sz="1800">
                <a:latin typeface="Times New Roman"/>
                <a:ea typeface="Times New Roman"/>
                <a:cs typeface="Times New Roman"/>
                <a:sym typeface="Times New Roman"/>
              </a:rPr>
              <a:t>. Visitors love to opt for hassle-free and contact-free payment in the post-pandemic world. Several other digital services are available to satisfy its customers and draw global attention.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First-rate security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While travelling the visitor seeks security and the kind of people who usually visit Conrad Hotel require high-level security. All politicians, business capitalists, royal personnel and celebrities look for security that can protect them from unwanted media attention and other breaches of privacy. The security and safety measures taken by the hotel and the facilities provided by it, attract a constant tourist flow that contributes to the hotel’s increased revenue (Fraser, 2020). </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07" name="Google Shape;10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Brief introduction of the chosen hotel </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Hotel Conrad is situated in vibrant London, the heart of the United Kingdom and is near most of the tourist spots of London. Another unique fact about this hotel is that once served as a wartime residence. London City Center and the nearness to the airport have catered to the hotel’s number of visitors. Ambitious and elite people who want to enjoy an authentic British experience opt for this hotel as Buckingham Palace, Big Ben, Westminster Abey and other iconic sites are near this. 15 luxury suites and more than 256 guest rooms are available in this hotel. Additionally, there are seven conference rooms and an all-time open fitness centre. The meeting space is almost 7000 so ft and other than that, the culinary delights offered by this hotel are another remarkable service (hilton, 2023).  </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17" name="Google Shape;11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15000"/>
              </a:lnSpc>
              <a:spcBef>
                <a:spcPts val="0"/>
              </a:spcBef>
              <a:spcAft>
                <a:spcPts val="0"/>
              </a:spcAft>
              <a:buNone/>
            </a:pPr>
            <a:r>
              <a:rPr b="1" lang="en-GB" sz="1800">
                <a:latin typeface="Times New Roman"/>
                <a:ea typeface="Times New Roman"/>
                <a:cs typeface="Times New Roman"/>
                <a:sym typeface="Times New Roman"/>
              </a:rPr>
              <a:t>Nature of the guest services and facilities </a:t>
            </a:r>
            <a:endParaRPr sz="1800">
              <a:latin typeface="Arial"/>
              <a:ea typeface="Arial"/>
              <a:cs typeface="Arial"/>
              <a:sym typeface="Arial"/>
            </a:endParaRPr>
          </a:p>
          <a:p>
            <a:pPr indent="0" lvl="0" marL="0" marR="0" rtl="0" algn="just">
              <a:lnSpc>
                <a:spcPct val="200000"/>
              </a:lnSpc>
              <a:spcBef>
                <a:spcPts val="0"/>
              </a:spcBef>
              <a:spcAft>
                <a:spcPts val="0"/>
              </a:spcAft>
              <a:buNone/>
            </a:pPr>
            <a:r>
              <a:rPr lang="en-GB" sz="1800">
                <a:latin typeface="Times New Roman"/>
                <a:ea typeface="Times New Roman"/>
                <a:cs typeface="Times New Roman"/>
                <a:sym typeface="Times New Roman"/>
              </a:rPr>
              <a:t>There are different types of guest services in hotels and it primarily depends on the type of customer services available at a particular hotel. The main USP of Hotel services is their guest services, using which they uplift their brand name. There are a number of facilities and services available in the hotel sector are the types of rooms and the amenities associated with them. The other services include their 24-hour reception services, insightful websites, facilities for laundering, and dry cleaning and even tickets for local services. There are pick services available at a number of hotel chains while assisting requests and other complaint procedures. The main facility that the hotels can provide to the customers is addressing their complaints and resolving their needs as soon as possible. Guest over avails a number of services, including tangible and intangible services. The branding of the hotel industry is mainly conducted through word of mouth and therefore it is important for hotels to provide quality services</a:t>
            </a:r>
            <a:r>
              <a:rPr lang="en-GB" sz="1800">
                <a:solidFill>
                  <a:srgbClr val="222222"/>
                </a:solidFill>
                <a:highlight>
                  <a:srgbClr val="FFFFFF"/>
                </a:highlight>
                <a:latin typeface="Times New Roman"/>
                <a:ea typeface="Times New Roman"/>
                <a:cs typeface="Times New Roman"/>
                <a:sym typeface="Times New Roman"/>
              </a:rPr>
              <a:t> (Bichler et al., 2020)</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26" name="Google Shape;126;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200000"/>
              </a:lnSpc>
              <a:spcBef>
                <a:spcPts val="0"/>
              </a:spcBef>
              <a:spcAft>
                <a:spcPts val="0"/>
              </a:spcAft>
              <a:buNone/>
            </a:pPr>
            <a:r>
              <a:rPr b="1" lang="en-GB" sz="1800">
                <a:latin typeface="Times New Roman"/>
                <a:ea typeface="Times New Roman"/>
                <a:cs typeface="Times New Roman"/>
                <a:sym typeface="Times New Roman"/>
              </a:rPr>
              <a:t>Scope of the guest services and facilities </a:t>
            </a:r>
            <a:endParaRPr sz="1800">
              <a:latin typeface="Arial"/>
              <a:ea typeface="Arial"/>
              <a:cs typeface="Arial"/>
              <a:sym typeface="Arial"/>
            </a:endParaRPr>
          </a:p>
          <a:p>
            <a:pPr indent="0" lvl="0" marL="0" marR="0" rtl="0" algn="just">
              <a:lnSpc>
                <a:spcPct val="200000"/>
              </a:lnSpc>
              <a:spcBef>
                <a:spcPts val="0"/>
              </a:spcBef>
              <a:spcAft>
                <a:spcPts val="0"/>
              </a:spcAft>
              <a:buNone/>
            </a:pPr>
            <a:r>
              <a:rPr lang="en-GB" sz="1800">
                <a:latin typeface="Times New Roman"/>
                <a:ea typeface="Times New Roman"/>
                <a:cs typeface="Times New Roman"/>
                <a:sym typeface="Times New Roman"/>
              </a:rPr>
              <a:t>The different types of guest services include greeting the guest and providing effective front desk services. Delivering different emails and adequate guest services are the expected guest services of the hotel industry. The front desk executives must have adequate understanding capabilities using which they can provide suitable services to the guest like assigning rooms and providing essential amenities. Guest payments are maintained and assistance is provided to the guests while maintaining confidentiality and understanding their areas of interest. A leisure stay will have different types of scope while a work stay will have other scope of services. The basic scope of guest services includes free room upgradation, 24-hour room services and even concierge services that assist the basic needs of the people during their time. One of the examples of a good hotel service is serving free juice and newspapers to their guests.</a:t>
            </a:r>
            <a:endParaRPr sz="1800">
              <a:latin typeface="Arial"/>
              <a:ea typeface="Arial"/>
              <a:cs typeface="Arial"/>
              <a:sym typeface="Arial"/>
            </a:endParaRPr>
          </a:p>
          <a:p>
            <a:pPr indent="0" lvl="0" marL="0" marR="0" rtl="0" algn="l">
              <a:lnSpc>
                <a:spcPct val="115000"/>
              </a:lnSpc>
              <a:spcBef>
                <a:spcPts val="0"/>
              </a:spcBef>
              <a:spcAft>
                <a:spcPts val="0"/>
              </a:spcAft>
              <a:buNone/>
            </a:pPr>
            <a:br>
              <a:rPr b="1" lang="en-GB" sz="1800">
                <a:latin typeface="Times New Roman"/>
                <a:ea typeface="Times New Roman"/>
                <a:cs typeface="Times New Roman"/>
                <a:sym typeface="Times New Roman"/>
              </a:rPr>
            </a:br>
            <a:r>
              <a:rPr b="1" lang="en-GB" sz="1800">
                <a:latin typeface="Times New Roman"/>
                <a:ea typeface="Times New Roman"/>
                <a:cs typeface="Times New Roman"/>
                <a:sym typeface="Times New Roman"/>
              </a:rPr>
              <a:t>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35" name="Google Shape;13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u="sng">
                <a:latin typeface="Times New Roman"/>
                <a:ea typeface="Times New Roman"/>
                <a:cs typeface="Times New Roman"/>
                <a:sym typeface="Times New Roman"/>
              </a:rPr>
              <a:t>Role of the guest services and facilities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The primary role of guest services is greeting new guests and answering their queries while also helping them with the different facilities that are available by the concerned hotel chain.  The role of the customer service team in a hotel is not only to maintain the brand image but also to provide adequate services to the guests. They even recommend recreational services to the guests. This happens mainly at tourist destinations where the customer is here for leisure travel. Reservations are made while understanding the different inquiries concerns and complaints of the guests. These services are important as they maintain a sense of trust among the customers and attract new customers. The competitive environment can be tackled adequately with the help of guest services and increasing the loyalty of the customers</a:t>
            </a:r>
            <a:r>
              <a:rPr lang="en-GB" sz="1800">
                <a:solidFill>
                  <a:srgbClr val="222222"/>
                </a:solidFill>
                <a:highlight>
                  <a:srgbClr val="FFFFFF"/>
                </a:highlight>
                <a:latin typeface="Times New Roman"/>
                <a:ea typeface="Times New Roman"/>
                <a:cs typeface="Times New Roman"/>
                <a:sym typeface="Times New Roman"/>
              </a:rPr>
              <a:t> (Lam et al., 2021).</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44" name="Google Shape;144;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200000"/>
              </a:lnSpc>
              <a:spcBef>
                <a:spcPts val="0"/>
              </a:spcBef>
              <a:spcAft>
                <a:spcPts val="0"/>
              </a:spcAft>
              <a:buNone/>
            </a:pPr>
            <a:r>
              <a:rPr b="1" lang="en-GB" sz="1800">
                <a:latin typeface="Times New Roman"/>
                <a:ea typeface="Times New Roman"/>
                <a:cs typeface="Times New Roman"/>
                <a:sym typeface="Times New Roman"/>
              </a:rPr>
              <a:t>Nature of the guest services and facilities of Conrad Hotel</a:t>
            </a:r>
            <a:endParaRPr sz="1800">
              <a:latin typeface="Arial"/>
              <a:ea typeface="Arial"/>
              <a:cs typeface="Arial"/>
              <a:sym typeface="Arial"/>
            </a:endParaRPr>
          </a:p>
          <a:p>
            <a:pPr indent="0" lvl="0" marL="0" marR="0" rtl="0" algn="just">
              <a:lnSpc>
                <a:spcPct val="200000"/>
              </a:lnSpc>
              <a:spcBef>
                <a:spcPts val="0"/>
              </a:spcBef>
              <a:spcAft>
                <a:spcPts val="0"/>
              </a:spcAft>
              <a:buNone/>
            </a:pPr>
            <a:r>
              <a:rPr lang="en-GB" sz="1800">
                <a:latin typeface="Times New Roman"/>
                <a:ea typeface="Times New Roman"/>
                <a:cs typeface="Times New Roman"/>
                <a:sym typeface="Times New Roman"/>
              </a:rPr>
              <a:t>Conrad is one of the multinational hotel chains in the UK which has an award for travel mobility. The hotel chain has 24 hotels all over the world and is important for its premium facilities. They have engaged mobile check-in and check-out facilities and the brand has introduced a special feature where the amenity can be pre-selected and customers can engage themselves accordingly. Some of the other essential features of the Conrad Hotel can be discussed below.</a:t>
            </a:r>
            <a:endParaRPr sz="1800">
              <a:latin typeface="Arial"/>
              <a:ea typeface="Arial"/>
              <a:cs typeface="Arial"/>
              <a:sym typeface="Arial"/>
            </a:endParaRPr>
          </a:p>
          <a:p>
            <a:pPr indent="0" lvl="0" marL="0" marR="0" rtl="0" algn="just">
              <a:lnSpc>
                <a:spcPct val="200000"/>
              </a:lnSpc>
              <a:spcBef>
                <a:spcPts val="0"/>
              </a:spcBef>
              <a:spcAft>
                <a:spcPts val="0"/>
              </a:spcAft>
              <a:buNone/>
            </a:pPr>
            <a:r>
              <a:rPr b="1" lang="en-GB" sz="1800">
                <a:latin typeface="Times New Roman"/>
                <a:ea typeface="Times New Roman"/>
                <a:cs typeface="Times New Roman"/>
                <a:sym typeface="Times New Roman"/>
              </a:rPr>
              <a:t>Amenities:</a:t>
            </a:r>
            <a:endParaRPr sz="1800">
              <a:latin typeface="Arial"/>
              <a:ea typeface="Arial"/>
              <a:cs typeface="Arial"/>
              <a:sym typeface="Arial"/>
            </a:endParaRPr>
          </a:p>
          <a:p>
            <a:pPr indent="0" lvl="0" marL="0" marR="0" rtl="0" algn="just">
              <a:lnSpc>
                <a:spcPct val="200000"/>
              </a:lnSpc>
              <a:spcBef>
                <a:spcPts val="0"/>
              </a:spcBef>
              <a:spcAft>
                <a:spcPts val="0"/>
              </a:spcAft>
              <a:buNone/>
            </a:pPr>
            <a:r>
              <a:rPr lang="en-GB" sz="1800">
                <a:latin typeface="Times New Roman"/>
                <a:ea typeface="Times New Roman"/>
                <a:cs typeface="Times New Roman"/>
                <a:sym typeface="Times New Roman"/>
              </a:rPr>
              <a:t>The different amenities of the Conrad Hotel are its on-site restaurant facilities, fitness area and spa with an executive lounge facility that includes has business center, free parking and even connecting rooms for friends</a:t>
            </a:r>
            <a:r>
              <a:rPr lang="en-GB" sz="1800">
                <a:solidFill>
                  <a:srgbClr val="222222"/>
                </a:solidFill>
                <a:highlight>
                  <a:srgbClr val="FFFFFF"/>
                </a:highlight>
                <a:latin typeface="Times New Roman"/>
                <a:ea typeface="Times New Roman"/>
                <a:cs typeface="Times New Roman"/>
                <a:sym typeface="Times New Roman"/>
              </a:rPr>
              <a:t> (Walker, 2021)</a:t>
            </a:r>
            <a:r>
              <a:rPr lang="en-GB" sz="1800">
                <a:latin typeface="Times New Roman"/>
                <a:ea typeface="Times New Roman"/>
                <a:cs typeface="Times New Roman"/>
                <a:sym typeface="Times New Roman"/>
              </a:rPr>
              <a:t>.</a:t>
            </a:r>
            <a:endParaRPr sz="1800">
              <a:latin typeface="Arial"/>
              <a:ea typeface="Arial"/>
              <a:cs typeface="Arial"/>
              <a:sym typeface="Arial"/>
            </a:endParaRPr>
          </a:p>
          <a:p>
            <a:pPr indent="0" lvl="0" marL="0" marR="0" rtl="0" algn="just">
              <a:lnSpc>
                <a:spcPct val="200000"/>
              </a:lnSpc>
              <a:spcBef>
                <a:spcPts val="0"/>
              </a:spcBef>
              <a:spcAft>
                <a:spcPts val="0"/>
              </a:spcAft>
              <a:buNone/>
            </a:pPr>
            <a:r>
              <a:rPr b="1" lang="en-GB" sz="1800">
                <a:latin typeface="Times New Roman"/>
                <a:ea typeface="Times New Roman"/>
                <a:cs typeface="Times New Roman"/>
                <a:sym typeface="Times New Roman"/>
              </a:rPr>
              <a:t>Guest services:</a:t>
            </a:r>
            <a:endParaRPr sz="1800">
              <a:latin typeface="Arial"/>
              <a:ea typeface="Arial"/>
              <a:cs typeface="Arial"/>
              <a:sym typeface="Arial"/>
            </a:endParaRPr>
          </a:p>
          <a:p>
            <a:pPr indent="0" lvl="0" marL="0" marR="0" rtl="0" algn="just">
              <a:lnSpc>
                <a:spcPct val="200000"/>
              </a:lnSpc>
              <a:spcBef>
                <a:spcPts val="0"/>
              </a:spcBef>
              <a:spcAft>
                <a:spcPts val="0"/>
              </a:spcAft>
              <a:buNone/>
            </a:pPr>
            <a:r>
              <a:rPr lang="en-GB" sz="1800">
                <a:latin typeface="Times New Roman"/>
                <a:ea typeface="Times New Roman"/>
                <a:cs typeface="Times New Roman"/>
                <a:sym typeface="Times New Roman"/>
              </a:rPr>
              <a:t>They have 24-hour front desk services that even conduct daily housekeeping services, cleaning services, laundry facilities and other storage issues. They have multilingual staff that can effectively communicate with all kinds of customers. They even have EV charging services for the cars coming which is one of the unique services</a:t>
            </a:r>
            <a:r>
              <a:rPr lang="en-GB" sz="1800">
                <a:solidFill>
                  <a:srgbClr val="222222"/>
                </a:solidFill>
                <a:highlight>
                  <a:srgbClr val="FFFFFF"/>
                </a:highlight>
                <a:latin typeface="Times New Roman"/>
                <a:ea typeface="Times New Roman"/>
                <a:cs typeface="Times New Roman"/>
                <a:sym typeface="Times New Roman"/>
              </a:rPr>
              <a:t> (Walker, 2021</a:t>
            </a:r>
            <a:r>
              <a:rPr lang="en-GB" sz="1800">
                <a:solidFill>
                  <a:srgbClr val="222222"/>
                </a:solidFill>
                <a:latin typeface="Times New Roman"/>
                <a:ea typeface="Times New Roman"/>
                <a:cs typeface="Times New Roman"/>
                <a:sym typeface="Times New Roman"/>
              </a:rPr>
              <a:t>)</a:t>
            </a:r>
            <a:r>
              <a:rPr lang="en-GB" sz="1800">
                <a:latin typeface="Times New Roman"/>
                <a:ea typeface="Times New Roman"/>
                <a:cs typeface="Times New Roman"/>
                <a:sym typeface="Times New Roman"/>
              </a:rPr>
              <a:t>.</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53" name="Google Shape;153;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u="sng">
                <a:latin typeface="Times New Roman"/>
                <a:ea typeface="Times New Roman"/>
                <a:cs typeface="Times New Roman"/>
                <a:sym typeface="Times New Roman"/>
              </a:rPr>
              <a:t>Scope of the guest services and facilities of Conrad Hotels</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Conrad has a wide scope of guest services which includes different variety like providing car rentals for tourists, club floors for guests and free onsite parking facilities. The different scopes of guest services include spa and fitness. Conrad Hotels is one of the leading hotel companies in the world and is the first hotel chain to have gained international success. Their exclusive guest services have helped to get an important brand name and worked effectively with its competitors.  The exquisite infrastructure of the Conrad hotel chain also attracts customers where they get pooling, clubbing and other facilities like a rooftop terrace and most importantly babysitting facilities. Conrad Hotel chains have different facilities at different locations and they even customise their room and amenities based on the customer's views and their desired occasion. The scope of guest services in the Conrad hotel chain is extremely well-trained and works towards the best interest of the customers</a:t>
            </a:r>
            <a:r>
              <a:rPr lang="en-GB" sz="1800">
                <a:solidFill>
                  <a:srgbClr val="222222"/>
                </a:solidFill>
                <a:highlight>
                  <a:srgbClr val="FFFFFF"/>
                </a:highlight>
                <a:latin typeface="Times New Roman"/>
                <a:ea typeface="Times New Roman"/>
                <a:cs typeface="Times New Roman"/>
                <a:sym typeface="Times New Roman"/>
              </a:rPr>
              <a:t> (Olorunsola et al., 2022).</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62" name="Google Shape;162;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0" name="Google Shape;17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u="sng">
                <a:latin typeface="Times New Roman"/>
                <a:ea typeface="Times New Roman"/>
                <a:cs typeface="Times New Roman"/>
                <a:sym typeface="Times New Roman"/>
              </a:rPr>
              <a:t>Role of the guest services and facilities of Conrad Hotels</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Conrad Hotels is a luxury brand in the Hilton network that values providing outstanding customer service. Their job is to provide visitors with experiences they won't forget which as a result will uplift their brand name and negate the competition in the work. This entails offering individualized concierge services, seeing to it that visitors' demands are satisfied in a timely manner, and providing first-rate facilities and food alternatives. As the members of the Conrad chain are educated to be watchful and proactive, the team provides a kind and inviting environment. Conrad Hotels also frequently emphasizes technology, utilizing digital tools for easy guest communication, room controls, and check-in and check-out. In general, their job is to raise the bar for luxury hospitality by combining state-of-the-art technology with superior service to enhance the visitor experience (forbestravel, 2023).</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71" name="Google Shape;17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Importance of hospitality and how hotels meet/exceed guest expectations </a:t>
            </a:r>
            <a:endParaRPr b="1" sz="1800">
              <a:latin typeface="Times New Roman"/>
              <a:ea typeface="Times New Roman"/>
              <a:cs typeface="Times New Roman"/>
              <a:sym typeface="Times New Roman"/>
            </a:endParaRPr>
          </a:p>
          <a:p>
            <a:pPr indent="0" lvl="0" marL="0" rtl="0" algn="just">
              <a:lnSpc>
                <a:spcPct val="200000"/>
              </a:lnSpc>
              <a:spcBef>
                <a:spcPts val="2400"/>
              </a:spcBef>
              <a:spcAft>
                <a:spcPts val="0"/>
              </a:spcAft>
              <a:buNone/>
            </a:pPr>
            <a:r>
              <a:rPr b="1" lang="en-GB" sz="1800">
                <a:latin typeface="Times New Roman"/>
                <a:ea typeface="Times New Roman"/>
                <a:cs typeface="Times New Roman"/>
                <a:sym typeface="Times New Roman"/>
              </a:rPr>
              <a:t>Importance of Hospitality </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Hospitality in simple terms refers to the generous and amicable treatment of guests or visitors and making them feel nurtured and welcomed. Different amenities and goods and services along with the ambience are leveraged by it. Within the service sector, this hospitality industry covers a wide field range of fields including beverages and foods, lodging, travel agencies, event planning, tourism, theme parks and so on (BBC, 2023).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Creating a positive consumer experience</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A crucial element of the service industry definitely includes hospitality which caters to customer satisfaction. Since this is not only limited to providing food or beds but also provides comfort and a joyous atmosphere, hospitality can create a positive customer experience. Apart from meeting the basic needs, hospitality makes people feel appreciated and valued. Having felt cordially greeted, the customers feel satisfied and cherish a positive attitude toward the service.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Establishing strong relationships</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Hospitality is significant in its crucial role of building a strong relationship with the host and the customers. This forms a sense of cooperation and community and having the needs fulfilled, the customers subscribe again for the service or recommend it. Therefore, it helps the business grow as consumers are concerned with the quality of service they are opting for. </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80" name="Google Shape;180;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8" name="Google Shape;188;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Ways through which Conrad Hotel meet their guest’s expectation</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The Conrad Hotel has been visited by a large number of visitors over the years since people love to opt for its services and products and the reasons are as follows.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Impressive room features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The rooms offered by this hotel are not only comforting but aesthetically pleasing as well. All the rooms are air-conditioned and mechanically ventilated. Convenient movements are allowed in its large space and these are pristinely clean with the facility of double occupancy. The furnishing of premium quality and the furniture along with the room service feature cater to the reputation of Conrad Hotel. Comfortable seating arrangements, luxurious toiletries, proper lighting and more are included in the impressive room facilities (</a:t>
            </a:r>
            <a:r>
              <a:rPr lang="en-GB" sz="1800">
                <a:solidFill>
                  <a:srgbClr val="222222"/>
                </a:solidFill>
                <a:latin typeface="Times New Roman"/>
                <a:ea typeface="Times New Roman"/>
                <a:cs typeface="Times New Roman"/>
                <a:sym typeface="Times New Roman"/>
              </a:rPr>
              <a:t>Lucas, 2022)</a:t>
            </a:r>
            <a:r>
              <a:rPr lang="en-GB"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High Security</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Luxury hotels like Conrad serve guests of elevated status like politicians, celebrities, business tycoons and other prominent personalities who require first-rate security. The guests thus feel safe, relaxed and secure in this hotel. Any tendency to get troubled by potential intruders and security concerns is mitigated since the hotel premise is extremely safe. Additionally, their security is also maintained from the media attention in order to avoid unpleasant encounters. Therefore, they opt for the service of Conrad Hotel to maintain their confidentiality and anonymity (Nalley and Bufquin, 2020).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u="sng">
                <a:latin typeface="Times New Roman"/>
                <a:ea typeface="Times New Roman"/>
                <a:cs typeface="Times New Roman"/>
                <a:sym typeface="Times New Roman"/>
              </a:rPr>
              <a:t>Other facilities for nurturing the guests’ mental health</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Apart from providing car parking and other facilities regarding free WIFI and recreation, a number of facilities to provide freshness are offered. Various games and recreational activities are provided. Other than that, having dinner at a luxurious outdoor lounge, and bath and spa facilities are offered. These are aimed at providing the visitors with mental satisfaction, a feeling of relaxation and happiness.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br>
              <a:rPr lang="en-GB" sz="1800">
                <a:latin typeface="Times New Roman"/>
                <a:ea typeface="Times New Roman"/>
                <a:cs typeface="Times New Roman"/>
                <a:sym typeface="Times New Roman"/>
              </a:rPr>
            </a:br>
            <a:r>
              <a:rPr lang="en-GB"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89" name="Google Shape;189;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Conclusion 	</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An account of the significance and role of hospitality and guest service within the tourism and leisure industry has been extensively provided. Guest service standards and operational activities have been delineated.  In this context, the description of the Conrad Hotel of London and its services have been documented. Further, the main consumers of this hotel have been identified and the reasons behind their subscription to this hotel’s service and products have been explained. Then, the nature, scope along role of guest services have been discussed. Additionally, the significance of hospitality facilities of five-star hotels has been assessed with mention to the same of Conrad Hotel. Further, the importance of hospitality has been elaborated in this written account. Finally, the means through which Conrad meets its customers’ demands and requirements have been documented. </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98" name="Google Shape;198;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6" name="Google Shape;206;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b="1" lang="en-GB" sz="1800">
                <a:latin typeface="Times New Roman"/>
                <a:ea typeface="Times New Roman"/>
                <a:cs typeface="Times New Roman"/>
                <a:sym typeface="Times New Roman"/>
              </a:rPr>
              <a:t>References</a:t>
            </a:r>
            <a:endParaRPr b="1" sz="1800">
              <a:latin typeface="Times New Roman"/>
              <a:ea typeface="Times New Roman"/>
              <a:cs typeface="Times New Roman"/>
              <a:sym typeface="Times New Roman"/>
            </a:endParaRPr>
          </a:p>
          <a:p>
            <a:pPr indent="0" lvl="0" marL="0" rtl="0" algn="just">
              <a:lnSpc>
                <a:spcPct val="200000"/>
              </a:lnSpc>
              <a:spcBef>
                <a:spcPts val="600"/>
              </a:spcBef>
              <a:spcAft>
                <a:spcPts val="0"/>
              </a:spcAft>
              <a:buNone/>
            </a:pPr>
            <a:r>
              <a:rPr lang="en-GB" sz="1800">
                <a:latin typeface="Times New Roman"/>
                <a:ea typeface="Times New Roman"/>
                <a:cs typeface="Times New Roman"/>
                <a:sym typeface="Times New Roman"/>
              </a:rPr>
              <a:t>BBC, (2023). </a:t>
            </a:r>
            <a:r>
              <a:rPr i="1" lang="en-GB" sz="1800">
                <a:latin typeface="Times New Roman"/>
                <a:ea typeface="Times New Roman"/>
                <a:cs typeface="Times New Roman"/>
                <a:sym typeface="Times New Roman"/>
              </a:rPr>
              <a:t>The star rating system. </a:t>
            </a:r>
            <a:r>
              <a:rPr lang="en-GB" sz="1800">
                <a:latin typeface="Times New Roman"/>
                <a:ea typeface="Times New Roman"/>
                <a:cs typeface="Times New Roman"/>
                <a:sym typeface="Times New Roman"/>
              </a:rPr>
              <a:t>[Online] </a:t>
            </a:r>
            <a:br>
              <a:rPr lang="en-GB" sz="1800">
                <a:latin typeface="Times New Roman"/>
                <a:ea typeface="Times New Roman"/>
                <a:cs typeface="Times New Roman"/>
                <a:sym typeface="Times New Roman"/>
              </a:rPr>
            </a:br>
            <a:r>
              <a:rPr lang="en-GB" sz="1800">
                <a:latin typeface="Times New Roman"/>
                <a:ea typeface="Times New Roman"/>
                <a:cs typeface="Times New Roman"/>
                <a:sym typeface="Times New Roman"/>
              </a:rPr>
              <a:t>Available at: </a:t>
            </a:r>
            <a:r>
              <a:rPr lang="en-GB" sz="1800" u="sng">
                <a:latin typeface="Times New Roman"/>
                <a:ea typeface="Times New Roman"/>
                <a:cs typeface="Times New Roman"/>
                <a:sym typeface="Times New Roman"/>
              </a:rPr>
              <a:t>https://www.bbc.co.uk/bitesize/guides/zvjm47h/revision/6</a:t>
            </a:r>
            <a:r>
              <a:rPr lang="en-GB" sz="1800">
                <a:latin typeface="Times New Roman"/>
                <a:ea typeface="Times New Roman"/>
                <a:cs typeface="Times New Roman"/>
                <a:sym typeface="Times New Roman"/>
              </a:rPr>
              <a:t> [Accessed 17 October 2023].</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BBC, (2023). </a:t>
            </a:r>
            <a:r>
              <a:rPr i="1" lang="en-GB" sz="1800">
                <a:latin typeface="Times New Roman"/>
                <a:ea typeface="Times New Roman"/>
                <a:cs typeface="Times New Roman"/>
                <a:sym typeface="Times New Roman"/>
              </a:rPr>
              <a:t>What is hospitality?. </a:t>
            </a:r>
            <a:r>
              <a:rPr lang="en-GB" sz="1800">
                <a:latin typeface="Times New Roman"/>
                <a:ea typeface="Times New Roman"/>
                <a:cs typeface="Times New Roman"/>
                <a:sym typeface="Times New Roman"/>
              </a:rPr>
              <a:t>[Online]  Available at: </a:t>
            </a:r>
            <a:r>
              <a:rPr lang="en-GB" sz="1800" u="sng">
                <a:latin typeface="Times New Roman"/>
                <a:ea typeface="Times New Roman"/>
                <a:cs typeface="Times New Roman"/>
                <a:sym typeface="Times New Roman"/>
              </a:rPr>
              <a:t>https://www.bbc.co.uk/bitesize/guides/zvtx47h/revision/5#:~:text=You%20will%20find%20the%20hospitality,are%20interdependent%20on%20each%20other.</a:t>
            </a:r>
            <a:r>
              <a:rPr lang="en-GB" sz="1800">
                <a:latin typeface="Times New Roman"/>
                <a:ea typeface="Times New Roman"/>
                <a:cs typeface="Times New Roman"/>
                <a:sym typeface="Times New Roman"/>
              </a:rPr>
              <a:t> [Accessed 17 October 2023].</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highlight>
                  <a:srgbClr val="FFFFFF"/>
                </a:highlight>
                <a:latin typeface="Times New Roman"/>
                <a:ea typeface="Times New Roman"/>
                <a:cs typeface="Times New Roman"/>
                <a:sym typeface="Times New Roman"/>
              </a:rPr>
              <a:t>Bichler, B.F., Pikkemaat, B. and Peters, M., (2020). Exploring the role of service quality, atmosphere and food for revisits in restaurants by using a e-mystery guest approach. </a:t>
            </a:r>
            <a:r>
              <a:rPr i="1" lang="en-GB" sz="1800">
                <a:highlight>
                  <a:srgbClr val="FFFFFF"/>
                </a:highlight>
                <a:latin typeface="Times New Roman"/>
                <a:ea typeface="Times New Roman"/>
                <a:cs typeface="Times New Roman"/>
                <a:sym typeface="Times New Roman"/>
              </a:rPr>
              <a:t>Journal of Hospitality and Tourism Insights</a:t>
            </a:r>
            <a:r>
              <a:rPr lang="en-GB" sz="1800">
                <a:highlight>
                  <a:srgbClr val="FFFFFF"/>
                </a:highlight>
                <a:latin typeface="Times New Roman"/>
                <a:ea typeface="Times New Roman"/>
                <a:cs typeface="Times New Roman"/>
                <a:sym typeface="Times New Roman"/>
              </a:rPr>
              <a:t>, </a:t>
            </a:r>
            <a:r>
              <a:rPr i="1" lang="en-GB" sz="1800">
                <a:highlight>
                  <a:srgbClr val="FFFFFF"/>
                </a:highlight>
                <a:latin typeface="Times New Roman"/>
                <a:ea typeface="Times New Roman"/>
                <a:cs typeface="Times New Roman"/>
                <a:sym typeface="Times New Roman"/>
              </a:rPr>
              <a:t>4</a:t>
            </a:r>
            <a:r>
              <a:rPr lang="en-GB" sz="1800">
                <a:highlight>
                  <a:srgbClr val="FFFFFF"/>
                </a:highlight>
                <a:latin typeface="Times New Roman"/>
                <a:ea typeface="Times New Roman"/>
                <a:cs typeface="Times New Roman"/>
                <a:sym typeface="Times New Roman"/>
              </a:rPr>
              <a:t>(3), pp.351-369.</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solidFill>
                  <a:srgbClr val="222222"/>
                </a:solidFill>
                <a:latin typeface="Times New Roman"/>
                <a:ea typeface="Times New Roman"/>
                <a:cs typeface="Times New Roman"/>
                <a:sym typeface="Times New Roman"/>
              </a:rPr>
              <a:t>Doborjeh, Z., Hemmington, N., Doborjeh, M. and Kasabov, N., (2022). Artificial intelligence: a systematic review of methods and applications in hospitality and tourism. </a:t>
            </a:r>
            <a:r>
              <a:rPr i="1" lang="en-GB" sz="1800">
                <a:solidFill>
                  <a:srgbClr val="222222"/>
                </a:solidFill>
                <a:latin typeface="Times New Roman"/>
                <a:ea typeface="Times New Roman"/>
                <a:cs typeface="Times New Roman"/>
                <a:sym typeface="Times New Roman"/>
              </a:rPr>
              <a:t>International Journal of Contemporary Hospitality Management</a:t>
            </a:r>
            <a:r>
              <a:rPr lang="en-GB" sz="1800">
                <a:solidFill>
                  <a:srgbClr val="222222"/>
                </a:solidFill>
                <a:latin typeface="Times New Roman"/>
                <a:ea typeface="Times New Roman"/>
                <a:cs typeface="Times New Roman"/>
                <a:sym typeface="Times New Roman"/>
              </a:rPr>
              <a:t>, </a:t>
            </a:r>
            <a:r>
              <a:rPr i="1" lang="en-GB" sz="1800">
                <a:solidFill>
                  <a:srgbClr val="222222"/>
                </a:solidFill>
                <a:latin typeface="Times New Roman"/>
                <a:ea typeface="Times New Roman"/>
                <a:cs typeface="Times New Roman"/>
                <a:sym typeface="Times New Roman"/>
              </a:rPr>
              <a:t>34</a:t>
            </a:r>
            <a:r>
              <a:rPr lang="en-GB" sz="1800">
                <a:solidFill>
                  <a:srgbClr val="222222"/>
                </a:solidFill>
                <a:latin typeface="Times New Roman"/>
                <a:ea typeface="Times New Roman"/>
                <a:cs typeface="Times New Roman"/>
                <a:sym typeface="Times New Roman"/>
              </a:rPr>
              <a:t>(3), pp.1154-1176.</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forbestravel, (2023). Conrad Las Vegas at Resorts World. [Online] Available at: https://www.forbestravelguide.com/hotels/las-vegas-nevada/conrad-las-vegas-at-resorts-world [Accessed 18 October 2020].</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Ford, R C (2020) managing hospitality organisations: achieving excellence in the guest experience, sage publication. </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Fraser, B., (2020). From hospitality classrooms to successful careers: A current appraisal of Australian international hotel requirements. Journal of Hospitality &amp; Tourism Education.</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Gibbens, N., (2023). </a:t>
            </a:r>
            <a:r>
              <a:rPr i="1" lang="en-GB" sz="1800">
                <a:latin typeface="Times New Roman"/>
                <a:ea typeface="Times New Roman"/>
                <a:cs typeface="Times New Roman"/>
                <a:sym typeface="Times New Roman"/>
              </a:rPr>
              <a:t>11 Reasons Why Conrad London St. James Is Now One Of London’s Leading Luxury Hotel. </a:t>
            </a:r>
            <a:r>
              <a:rPr lang="en-GB" sz="1800">
                <a:latin typeface="Times New Roman"/>
                <a:ea typeface="Times New Roman"/>
                <a:cs typeface="Times New Roman"/>
                <a:sym typeface="Times New Roman"/>
              </a:rPr>
              <a:t>[Online] </a:t>
            </a:r>
            <a:br>
              <a:rPr lang="en-GB" sz="1800">
                <a:latin typeface="Times New Roman"/>
                <a:ea typeface="Times New Roman"/>
                <a:cs typeface="Times New Roman"/>
                <a:sym typeface="Times New Roman"/>
              </a:rPr>
            </a:br>
            <a:r>
              <a:rPr lang="en-GB" sz="1800">
                <a:latin typeface="Times New Roman"/>
                <a:ea typeface="Times New Roman"/>
                <a:cs typeface="Times New Roman"/>
                <a:sym typeface="Times New Roman"/>
              </a:rPr>
              <a:t>Available at: </a:t>
            </a:r>
            <a:r>
              <a:rPr lang="en-GB" sz="1800" u="sng">
                <a:latin typeface="Times New Roman"/>
                <a:ea typeface="Times New Roman"/>
                <a:cs typeface="Times New Roman"/>
                <a:sym typeface="Times New Roman"/>
              </a:rPr>
              <a:t>https://luxurylifestylemag.co.uk/travel/10-reasons-why-conrad-london-st-james-is-now-one-of-londons-leading-luxury-hotels/</a:t>
            </a:r>
            <a:r>
              <a:rPr lang="en-GB" sz="1800">
                <a:latin typeface="Times New Roman"/>
                <a:ea typeface="Times New Roman"/>
                <a:cs typeface="Times New Roman"/>
                <a:sym typeface="Times New Roman"/>
              </a:rPr>
              <a:t> [Accessed 17 October 2023].</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solidFill>
                  <a:srgbClr val="222222"/>
                </a:solidFill>
                <a:latin typeface="Times New Roman"/>
                <a:ea typeface="Times New Roman"/>
                <a:cs typeface="Times New Roman"/>
                <a:sym typeface="Times New Roman"/>
              </a:rPr>
              <a:t>Goodman, J., (2019). </a:t>
            </a:r>
            <a:r>
              <a:rPr i="1" lang="en-GB" sz="1800">
                <a:solidFill>
                  <a:srgbClr val="222222"/>
                </a:solidFill>
                <a:latin typeface="Times New Roman"/>
                <a:ea typeface="Times New Roman"/>
                <a:cs typeface="Times New Roman"/>
                <a:sym typeface="Times New Roman"/>
              </a:rPr>
              <a:t>Strategic customer service: Managing the customer experience to increase positive word of mouth, build loyalty, and maximize profits</a:t>
            </a:r>
            <a:r>
              <a:rPr lang="en-GB" sz="1800">
                <a:solidFill>
                  <a:srgbClr val="222222"/>
                </a:solidFill>
                <a:latin typeface="Times New Roman"/>
                <a:ea typeface="Times New Roman"/>
                <a:cs typeface="Times New Roman"/>
                <a:sym typeface="Times New Roman"/>
              </a:rPr>
              <a:t>. Amacom.</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hilton, (2023). Conrad Hotels in United Kingdom. [Online] Available at: https://www.hilton.com/en/locations/united-kingdom/conrad-hotels/ [Accessed 19 October 2023].</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highlight>
                  <a:srgbClr val="FFFFFF"/>
                </a:highlight>
                <a:latin typeface="Times New Roman"/>
                <a:ea typeface="Times New Roman"/>
                <a:cs typeface="Times New Roman"/>
                <a:sym typeface="Times New Roman"/>
              </a:rPr>
              <a:t>Lam, R., Cheung, C. and Lugosi, P., (2021). The impacts of cultural and emotional intelligence on hotel guest satisfaction: Asian and non-Asian perceptions of staff capabilities. </a:t>
            </a:r>
            <a:r>
              <a:rPr i="1" lang="en-GB" sz="1800">
                <a:highlight>
                  <a:srgbClr val="FFFFFF"/>
                </a:highlight>
                <a:latin typeface="Times New Roman"/>
                <a:ea typeface="Times New Roman"/>
                <a:cs typeface="Times New Roman"/>
                <a:sym typeface="Times New Roman"/>
              </a:rPr>
              <a:t>Journal of china tourism research</a:t>
            </a:r>
            <a:r>
              <a:rPr lang="en-GB" sz="1800">
                <a:highlight>
                  <a:srgbClr val="FFFFFF"/>
                </a:highlight>
                <a:latin typeface="Times New Roman"/>
                <a:ea typeface="Times New Roman"/>
                <a:cs typeface="Times New Roman"/>
                <a:sym typeface="Times New Roman"/>
              </a:rPr>
              <a:t>, </a:t>
            </a:r>
            <a:r>
              <a:rPr i="1" lang="en-GB" sz="1800">
                <a:highlight>
                  <a:srgbClr val="FFFFFF"/>
                </a:highlight>
                <a:latin typeface="Times New Roman"/>
                <a:ea typeface="Times New Roman"/>
                <a:cs typeface="Times New Roman"/>
                <a:sym typeface="Times New Roman"/>
              </a:rPr>
              <a:t>17</a:t>
            </a:r>
            <a:r>
              <a:rPr lang="en-GB" sz="1800">
                <a:highlight>
                  <a:srgbClr val="FFFFFF"/>
                </a:highlight>
                <a:latin typeface="Times New Roman"/>
                <a:ea typeface="Times New Roman"/>
                <a:cs typeface="Times New Roman"/>
                <a:sym typeface="Times New Roman"/>
              </a:rPr>
              <a:t>(3), pp.455-477.</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solidFill>
                  <a:srgbClr val="222222"/>
                </a:solidFill>
                <a:latin typeface="Times New Roman"/>
                <a:ea typeface="Times New Roman"/>
                <a:cs typeface="Times New Roman"/>
                <a:sym typeface="Times New Roman"/>
              </a:rPr>
              <a:t>Lucas, R., (2022). </a:t>
            </a:r>
            <a:r>
              <a:rPr i="1" lang="en-GB" sz="1800">
                <a:solidFill>
                  <a:srgbClr val="222222"/>
                </a:solidFill>
                <a:latin typeface="Times New Roman"/>
                <a:ea typeface="Times New Roman"/>
                <a:cs typeface="Times New Roman"/>
                <a:sym typeface="Times New Roman"/>
              </a:rPr>
              <a:t>Customer service</a:t>
            </a:r>
            <a:r>
              <a:rPr lang="en-GB" sz="1800">
                <a:solidFill>
                  <a:srgbClr val="222222"/>
                </a:solidFill>
                <a:latin typeface="Times New Roman"/>
                <a:ea typeface="Times New Roman"/>
                <a:cs typeface="Times New Roman"/>
                <a:sym typeface="Times New Roman"/>
              </a:rPr>
              <a:t>. McGraw-Hill US Higher Ed USE.</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latin typeface="Times New Roman"/>
                <a:ea typeface="Times New Roman"/>
                <a:cs typeface="Times New Roman"/>
                <a:sym typeface="Times New Roman"/>
              </a:rPr>
              <a:t>Nalley, M. and Bufquin, D., (2020). Lines at the Hotel Front Desk: A Case for Effective Capacity Management. International CHRIE.</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highlight>
                  <a:srgbClr val="FFFFFF"/>
                </a:highlight>
                <a:latin typeface="Times New Roman"/>
                <a:ea typeface="Times New Roman"/>
                <a:cs typeface="Times New Roman"/>
                <a:sym typeface="Times New Roman"/>
              </a:rPr>
              <a:t>Olorunsola, V.O., Saydam, M.B., Arasli, H. and Sulu, D., (2022). Guest service experience in eco-centric hotels: a content analysis. </a:t>
            </a:r>
            <a:r>
              <a:rPr i="1" lang="en-GB" sz="1800">
                <a:highlight>
                  <a:srgbClr val="FFFFFF"/>
                </a:highlight>
                <a:latin typeface="Times New Roman"/>
                <a:ea typeface="Times New Roman"/>
                <a:cs typeface="Times New Roman"/>
                <a:sym typeface="Times New Roman"/>
              </a:rPr>
              <a:t>International Hospitality Review</a:t>
            </a:r>
            <a:r>
              <a:rPr lang="en-GB" sz="1800">
                <a:highlight>
                  <a:srgbClr val="FFFFFF"/>
                </a:highlight>
                <a:latin typeface="Times New Roman"/>
                <a:ea typeface="Times New Roman"/>
                <a:cs typeface="Times New Roman"/>
                <a:sym typeface="Times New Roman"/>
              </a:rPr>
              <a:t>, (ahead-of-print).</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solidFill>
                  <a:srgbClr val="222222"/>
                </a:solidFill>
                <a:latin typeface="Times New Roman"/>
                <a:ea typeface="Times New Roman"/>
                <a:cs typeface="Times New Roman"/>
                <a:sym typeface="Times New Roman"/>
              </a:rPr>
              <a:t>Rita, P., Oliveira, T. and Farisa, A., (2019). The impact of e-service quality and customer satisfaction on customer behavior in online shopping. </a:t>
            </a:r>
            <a:r>
              <a:rPr i="1" lang="en-GB" sz="1800">
                <a:solidFill>
                  <a:srgbClr val="222222"/>
                </a:solidFill>
                <a:latin typeface="Times New Roman"/>
                <a:ea typeface="Times New Roman"/>
                <a:cs typeface="Times New Roman"/>
                <a:sym typeface="Times New Roman"/>
              </a:rPr>
              <a:t>Heliyon</a:t>
            </a:r>
            <a:r>
              <a:rPr lang="en-GB" sz="1800">
                <a:solidFill>
                  <a:srgbClr val="222222"/>
                </a:solidFill>
                <a:latin typeface="Times New Roman"/>
                <a:ea typeface="Times New Roman"/>
                <a:cs typeface="Times New Roman"/>
                <a:sym typeface="Times New Roman"/>
              </a:rPr>
              <a:t>, </a:t>
            </a:r>
            <a:r>
              <a:rPr i="1" lang="en-GB" sz="1800">
                <a:solidFill>
                  <a:srgbClr val="222222"/>
                </a:solidFill>
                <a:latin typeface="Times New Roman"/>
                <a:ea typeface="Times New Roman"/>
                <a:cs typeface="Times New Roman"/>
                <a:sym typeface="Times New Roman"/>
              </a:rPr>
              <a:t>5</a:t>
            </a:r>
            <a:r>
              <a:rPr lang="en-GB" sz="1800">
                <a:solidFill>
                  <a:srgbClr val="222222"/>
                </a:solidFill>
                <a:latin typeface="Times New Roman"/>
                <a:ea typeface="Times New Roman"/>
                <a:cs typeface="Times New Roman"/>
                <a:sym typeface="Times New Roman"/>
              </a:rPr>
              <a:t>(10).</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highlight>
                  <a:srgbClr val="FFFFFF"/>
                </a:highlight>
                <a:latin typeface="Times New Roman"/>
                <a:ea typeface="Times New Roman"/>
                <a:cs typeface="Times New Roman"/>
                <a:sym typeface="Times New Roman"/>
              </a:rPr>
              <a:t>Solomon, M (2018) The Heart of Hospitality: a great hotel and restaurant leaders share their secrets, Select Books</a:t>
            </a:r>
            <a:endParaRPr sz="1800">
              <a:latin typeface="Times New Roman"/>
              <a:ea typeface="Times New Roman"/>
              <a:cs typeface="Times New Roman"/>
              <a:sym typeface="Times New Roman"/>
            </a:endParaRPr>
          </a:p>
          <a:p>
            <a:pPr indent="0" lvl="0" marL="0" rtl="0" algn="just">
              <a:lnSpc>
                <a:spcPct val="200000"/>
              </a:lnSpc>
              <a:spcBef>
                <a:spcPts val="0"/>
              </a:spcBef>
              <a:spcAft>
                <a:spcPts val="0"/>
              </a:spcAft>
              <a:buNone/>
            </a:pPr>
            <a:r>
              <a:rPr lang="en-GB" sz="1800">
                <a:highlight>
                  <a:srgbClr val="FFFFFF"/>
                </a:highlight>
                <a:latin typeface="Times New Roman"/>
                <a:ea typeface="Times New Roman"/>
                <a:cs typeface="Times New Roman"/>
                <a:sym typeface="Times New Roman"/>
              </a:rPr>
              <a:t>Walker, J. (2021) Introduction to Hospitality, Pearson, London</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207" name="Google Shape;207;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2" name="Google Shape;22;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0"/>
          <p:cNvSpPr/>
          <p:nvPr>
            <p:ph idx="2" type="pic"/>
          </p:nvPr>
        </p:nvSpPr>
        <p:spPr>
          <a:xfrm>
            <a:off x="5183188" y="987425"/>
            <a:ext cx="6172200" cy="4873625"/>
          </a:xfrm>
          <a:prstGeom prst="rect">
            <a:avLst/>
          </a:prstGeom>
          <a:noFill/>
          <a:ln>
            <a:noFill/>
          </a:ln>
        </p:spPr>
      </p:sp>
      <p:sp>
        <p:nvSpPr>
          <p:cNvPr id="68" name="Google Shape;68;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mt="18000"/>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jpg"/><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0.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mt="14000"/>
          </a:blip>
          <a:stretch>
            <a:fillRect/>
          </a:stretch>
        </a:blipFill>
      </p:bgPr>
    </p:bg>
    <p:spTree>
      <p:nvGrpSpPr>
        <p:cNvPr id="87" name="Shape 87"/>
        <p:cNvGrpSpPr/>
        <p:nvPr/>
      </p:nvGrpSpPr>
      <p:grpSpPr>
        <a:xfrm>
          <a:off x="0" y="0"/>
          <a:ext cx="0" cy="0"/>
          <a:chOff x="0" y="0"/>
          <a:chExt cx="0" cy="0"/>
        </a:xfrm>
      </p:grpSpPr>
      <p:sp>
        <p:nvSpPr>
          <p:cNvPr id="88" name="Google Shape;88;p13"/>
          <p:cNvSpPr txBox="1"/>
          <p:nvPr/>
        </p:nvSpPr>
        <p:spPr>
          <a:xfrm>
            <a:off x="2230141" y="1223006"/>
            <a:ext cx="7887797" cy="5152327"/>
          </a:xfrm>
          <a:prstGeom prst="rect">
            <a:avLst/>
          </a:prstGeom>
          <a:noFill/>
          <a:ln>
            <a:noFill/>
          </a:ln>
        </p:spPr>
        <p:txBody>
          <a:bodyPr anchorCtr="0" anchor="t" bIns="45700" lIns="91425" spcFirstLastPara="1" rIns="91425" wrap="square" tIns="45700">
            <a:spAutoFit/>
          </a:bodyPr>
          <a:lstStyle/>
          <a:p>
            <a:pPr indent="0" lvl="0" marL="0" marR="0" rtl="0" algn="ctr">
              <a:lnSpc>
                <a:spcPct val="200000"/>
              </a:lnSpc>
              <a:spcBef>
                <a:spcPts val="0"/>
              </a:spcBef>
              <a:spcAft>
                <a:spcPts val="0"/>
              </a:spcAft>
              <a:buNone/>
            </a:pPr>
            <a:r>
              <a:rPr b="1" lang="en-GB" sz="2400">
                <a:solidFill>
                  <a:schemeClr val="dk1"/>
                </a:solidFill>
                <a:latin typeface="Times New Roman"/>
                <a:ea typeface="Times New Roman"/>
                <a:cs typeface="Times New Roman"/>
                <a:sym typeface="Times New Roman"/>
              </a:rPr>
              <a:t>Module Handbook Autumn Term 2023 </a:t>
            </a:r>
            <a:endParaRPr sz="2400">
              <a:solidFill>
                <a:schemeClr val="dk1"/>
              </a:solidFill>
              <a:latin typeface="Times New Roman"/>
              <a:ea typeface="Times New Roman"/>
              <a:cs typeface="Times New Roman"/>
              <a:sym typeface="Times New Roman"/>
            </a:endParaRPr>
          </a:p>
          <a:p>
            <a:pPr indent="0" lvl="0" marL="0" marR="0" rtl="0" algn="ctr">
              <a:lnSpc>
                <a:spcPct val="200000"/>
              </a:lnSpc>
              <a:spcBef>
                <a:spcPts val="0"/>
              </a:spcBef>
              <a:spcAft>
                <a:spcPts val="0"/>
              </a:spcAft>
              <a:buNone/>
            </a:pPr>
            <a:r>
              <a:rPr b="1" lang="en-GB" sz="2400">
                <a:solidFill>
                  <a:schemeClr val="dk1"/>
                </a:solidFill>
                <a:latin typeface="Times New Roman"/>
                <a:ea typeface="Times New Roman"/>
                <a:cs typeface="Times New Roman"/>
                <a:sym typeface="Times New Roman"/>
              </a:rPr>
              <a:t>BMIH4003</a:t>
            </a:r>
            <a:endParaRPr sz="2400">
              <a:solidFill>
                <a:schemeClr val="dk1"/>
              </a:solidFill>
              <a:latin typeface="Times New Roman"/>
              <a:ea typeface="Times New Roman"/>
              <a:cs typeface="Times New Roman"/>
              <a:sym typeface="Times New Roman"/>
            </a:endParaRPr>
          </a:p>
          <a:p>
            <a:pPr indent="0" lvl="0" marL="0" marR="0" rtl="0" algn="ctr">
              <a:lnSpc>
                <a:spcPct val="200000"/>
              </a:lnSpc>
              <a:spcBef>
                <a:spcPts val="0"/>
              </a:spcBef>
              <a:spcAft>
                <a:spcPts val="0"/>
              </a:spcAft>
              <a:buNone/>
            </a:pPr>
            <a:r>
              <a:rPr b="1" i="1" lang="en-GB" sz="2400">
                <a:solidFill>
                  <a:schemeClr val="dk1"/>
                </a:solidFill>
                <a:latin typeface="Times New Roman"/>
                <a:ea typeface="Times New Roman"/>
                <a:cs typeface="Times New Roman"/>
                <a:sym typeface="Times New Roman"/>
              </a:rPr>
              <a:t>Presentation</a:t>
            </a:r>
            <a:endParaRPr/>
          </a:p>
          <a:p>
            <a:pPr indent="0" lvl="0" marL="0" marR="0" rtl="0" algn="ctr">
              <a:lnSpc>
                <a:spcPct val="200000"/>
              </a:lnSpc>
              <a:spcBef>
                <a:spcPts val="0"/>
              </a:spcBef>
              <a:spcAft>
                <a:spcPts val="0"/>
              </a:spcAft>
              <a:buNone/>
            </a:pPr>
            <a:r>
              <a:rPr b="1" lang="en-GB" sz="2400" u="sng">
                <a:solidFill>
                  <a:schemeClr val="dk1"/>
                </a:solidFill>
                <a:latin typeface="Times New Roman"/>
                <a:ea typeface="Times New Roman"/>
                <a:cs typeface="Times New Roman"/>
                <a:sym typeface="Times New Roman"/>
              </a:rPr>
              <a:t>The role and importance of Quality Service, Hospitality &amp; Guest Services within the Hotel industry</a:t>
            </a:r>
            <a:endParaRPr sz="2400">
              <a:solidFill>
                <a:schemeClr val="dk1"/>
              </a:solidFill>
              <a:latin typeface="Times New Roman"/>
              <a:ea typeface="Times New Roman"/>
              <a:cs typeface="Times New Roman"/>
              <a:sym typeface="Times New Roman"/>
            </a:endParaRPr>
          </a:p>
          <a:p>
            <a:pPr indent="0" lvl="0" marL="0" marR="0" rtl="0" algn="ctr">
              <a:lnSpc>
                <a:spcPct val="200000"/>
              </a:lnSpc>
              <a:spcBef>
                <a:spcPts val="0"/>
              </a:spcBef>
              <a:spcAft>
                <a:spcPts val="0"/>
              </a:spcAft>
              <a:buNone/>
            </a:pPr>
            <a:r>
              <a:rPr b="1" lang="en-GB" sz="2400">
                <a:solidFill>
                  <a:schemeClr val="dk1"/>
                </a:solidFill>
                <a:latin typeface="Times New Roman"/>
                <a:ea typeface="Times New Roman"/>
                <a:cs typeface="Times New Roman"/>
                <a:sym typeface="Times New Roman"/>
              </a:rPr>
              <a:t>Student Name: Florentina Badita</a:t>
            </a:r>
            <a:endParaRPr sz="2400">
              <a:solidFill>
                <a:schemeClr val="dk1"/>
              </a:solidFill>
              <a:latin typeface="Times New Roman"/>
              <a:ea typeface="Times New Roman"/>
              <a:cs typeface="Times New Roman"/>
              <a:sym typeface="Times New Roman"/>
            </a:endParaRPr>
          </a:p>
          <a:p>
            <a:pPr indent="0" lvl="0" marL="0" marR="0" rtl="0" algn="ctr">
              <a:lnSpc>
                <a:spcPct val="200000"/>
              </a:lnSpc>
              <a:spcBef>
                <a:spcPts val="0"/>
              </a:spcBef>
              <a:spcAft>
                <a:spcPts val="0"/>
              </a:spcAft>
              <a:buNone/>
            </a:pPr>
            <a:r>
              <a:rPr b="1" lang="en-GB" sz="2400">
                <a:solidFill>
                  <a:schemeClr val="dk1"/>
                </a:solidFill>
                <a:latin typeface="Times New Roman"/>
                <a:ea typeface="Times New Roman"/>
                <a:cs typeface="Times New Roman"/>
                <a:sym typeface="Times New Roman"/>
              </a:rPr>
              <a:t>Student ID: 2243431</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4"/>
          <p:cNvSpPr txBox="1"/>
          <p:nvPr/>
        </p:nvSpPr>
        <p:spPr>
          <a:xfrm>
            <a:off x="4590661" y="261257"/>
            <a:ext cx="2873829" cy="58477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3200" u="none" cap="none" strike="noStrike">
                <a:solidFill>
                  <a:schemeClr val="dk1"/>
                </a:solidFill>
                <a:latin typeface="Times New Roman"/>
                <a:ea typeface="Times New Roman"/>
                <a:cs typeface="Times New Roman"/>
                <a:sym typeface="Times New Roman"/>
              </a:rPr>
              <a:t>Introduction</a:t>
            </a:r>
            <a:endParaRPr/>
          </a:p>
        </p:txBody>
      </p:sp>
      <p:sp>
        <p:nvSpPr>
          <p:cNvPr id="95" name="Google Shape;95;p14"/>
          <p:cNvSpPr txBox="1"/>
          <p:nvPr/>
        </p:nvSpPr>
        <p:spPr>
          <a:xfrm>
            <a:off x="4030825" y="2136338"/>
            <a:ext cx="8161175" cy="2585323"/>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800"/>
              <a:buFont typeface="Arial"/>
              <a:buChar char="•"/>
            </a:pPr>
            <a:r>
              <a:rPr b="0" i="0" lang="en-GB" sz="1800" u="none" cap="none" strike="noStrike">
                <a:solidFill>
                  <a:schemeClr val="dk1"/>
                </a:solidFill>
                <a:latin typeface="Times New Roman"/>
                <a:ea typeface="Times New Roman"/>
                <a:cs typeface="Times New Roman"/>
                <a:sym typeface="Times New Roman"/>
              </a:rPr>
              <a:t>An explanation of the role and significance of hospitality and guest service within the industry of leisure and tourism will be extensively discussed. </a:t>
            </a:r>
            <a:endParaRPr/>
          </a:p>
          <a:p>
            <a:pPr indent="-171450" lvl="0" marL="285750" marR="0" rtl="0" algn="just">
              <a:spcBef>
                <a:spcPts val="0"/>
              </a:spcBef>
              <a:spcAft>
                <a:spcPts val="0"/>
              </a:spcAft>
              <a:buClr>
                <a:schemeClr val="dk1"/>
              </a:buClr>
              <a:buSzPts val="1800"/>
              <a:buFont typeface="Arial"/>
              <a:buNone/>
            </a:pPr>
            <a:r>
              <a:t/>
            </a:r>
            <a:endParaRPr b="0" i="0" sz="1800" u="none" cap="none" strike="noStrike">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Arial"/>
              <a:buChar char="•"/>
            </a:pPr>
            <a:r>
              <a:rPr b="0" i="0" lang="en-GB" sz="1800" u="none" cap="none" strike="noStrike">
                <a:solidFill>
                  <a:schemeClr val="dk1"/>
                </a:solidFill>
                <a:latin typeface="Times New Roman"/>
                <a:ea typeface="Times New Roman"/>
                <a:cs typeface="Times New Roman"/>
                <a:sym typeface="Times New Roman"/>
              </a:rPr>
              <a:t>Therefore, a hotel will be chosen to elaborate on the topic.</a:t>
            </a:r>
            <a:endParaRPr/>
          </a:p>
          <a:p>
            <a:pPr indent="-171450" lvl="0" marL="285750" marR="0" rtl="0" algn="just">
              <a:spcBef>
                <a:spcPts val="0"/>
              </a:spcBef>
              <a:spcAft>
                <a:spcPts val="0"/>
              </a:spcAft>
              <a:buClr>
                <a:schemeClr val="dk1"/>
              </a:buClr>
              <a:buSzPts val="1800"/>
              <a:buFont typeface="Arial"/>
              <a:buNone/>
            </a:pPr>
            <a:r>
              <a:t/>
            </a:r>
            <a:endParaRPr b="0" i="0" sz="1800" u="none" cap="none" strike="noStrike">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Arial"/>
              <a:buChar char="•"/>
            </a:pPr>
            <a:r>
              <a:rPr b="0" i="0" lang="en-GB" sz="1800" u="none" cap="none" strike="noStrike">
                <a:solidFill>
                  <a:schemeClr val="dk1"/>
                </a:solidFill>
                <a:latin typeface="Times New Roman"/>
                <a:ea typeface="Times New Roman"/>
                <a:cs typeface="Times New Roman"/>
                <a:sym typeface="Times New Roman"/>
              </a:rPr>
              <a:t>An overview of the Hotel Conrad in this context will be given and its services will be described further. </a:t>
            </a:r>
            <a:endParaRPr/>
          </a:p>
          <a:p>
            <a:pPr indent="-171450" lvl="0" marL="285750" marR="0" rtl="0" algn="just">
              <a:spcBef>
                <a:spcPts val="0"/>
              </a:spcBef>
              <a:spcAft>
                <a:spcPts val="0"/>
              </a:spcAft>
              <a:buClr>
                <a:schemeClr val="dk1"/>
              </a:buClr>
              <a:buSzPts val="1800"/>
              <a:buFont typeface="Arial"/>
              <a:buNone/>
            </a:pPr>
            <a:r>
              <a:t/>
            </a:r>
            <a:endParaRPr b="0" i="0" sz="1800" u="none" cap="none" strike="noStrike">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Arial"/>
              <a:buChar char="•"/>
            </a:pPr>
            <a:r>
              <a:rPr b="0" i="0" lang="en-GB" sz="1800" u="none" cap="none" strike="noStrike">
                <a:solidFill>
                  <a:schemeClr val="dk1"/>
                </a:solidFill>
                <a:latin typeface="Times New Roman"/>
                <a:ea typeface="Times New Roman"/>
                <a:cs typeface="Times New Roman"/>
                <a:sym typeface="Times New Roman"/>
              </a:rPr>
              <a:t>Then, a brief account highlighting the main consumers of the hotel will be given. </a:t>
            </a:r>
            <a:endParaRPr b="0" i="0" sz="1800" u="none" cap="none" strike="noStrike">
              <a:solidFill>
                <a:schemeClr val="dk1"/>
              </a:solidFill>
              <a:latin typeface="Times New Roman"/>
              <a:ea typeface="Times New Roman"/>
              <a:cs typeface="Times New Roman"/>
              <a:sym typeface="Times New Roman"/>
            </a:endParaRPr>
          </a:p>
        </p:txBody>
      </p:sp>
      <p:pic>
        <p:nvPicPr>
          <p:cNvPr descr="Conrad Hotel Locations - Find Hotels - Hilton" id="96" name="Google Shape;96;p14"/>
          <p:cNvPicPr preferRelativeResize="0"/>
          <p:nvPr/>
        </p:nvPicPr>
        <p:blipFill rotWithShape="1">
          <a:blip r:embed="rId3">
            <a:alphaModFix/>
          </a:blip>
          <a:srcRect b="0" l="0" r="0" t="0"/>
          <a:stretch/>
        </p:blipFill>
        <p:spPr>
          <a:xfrm>
            <a:off x="96982" y="1723808"/>
            <a:ext cx="3602182" cy="3410382"/>
          </a:xfrm>
          <a:prstGeom prst="rect">
            <a:avLst/>
          </a:prstGeom>
          <a:noFill/>
          <a:ln>
            <a:noFill/>
          </a:ln>
        </p:spPr>
      </p:pic>
      <p:sp>
        <p:nvSpPr>
          <p:cNvPr id="97" name="Google Shape;97;p14"/>
          <p:cNvSpPr txBox="1"/>
          <p:nvPr/>
        </p:nvSpPr>
        <p:spPr>
          <a:xfrm>
            <a:off x="997527" y="5541818"/>
            <a:ext cx="2230582"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200" u="none" cap="none" strike="noStrike">
                <a:solidFill>
                  <a:srgbClr val="222222"/>
                </a:solidFill>
                <a:latin typeface="Times New Roman"/>
                <a:ea typeface="Times New Roman"/>
                <a:cs typeface="Times New Roman"/>
                <a:sym typeface="Times New Roman"/>
              </a:rPr>
              <a:t>(Bichler et al., 2020)</a:t>
            </a:r>
            <a:endParaRPr sz="12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20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5"/>
          <p:cNvSpPr txBox="1"/>
          <p:nvPr/>
        </p:nvSpPr>
        <p:spPr>
          <a:xfrm>
            <a:off x="2604280" y="0"/>
            <a:ext cx="6098344" cy="927177"/>
          </a:xfrm>
          <a:prstGeom prst="rect">
            <a:avLst/>
          </a:prstGeom>
          <a:noFill/>
          <a:ln>
            <a:noFill/>
          </a:ln>
        </p:spPr>
        <p:txBody>
          <a:bodyPr anchorCtr="0" anchor="t" bIns="45700" lIns="91425" spcFirstLastPara="1" rIns="91425" wrap="square" tIns="45700">
            <a:spAutoFit/>
          </a:bodyPr>
          <a:lstStyle/>
          <a:p>
            <a:pPr indent="0" lvl="0" marL="0" marR="0" rtl="0" algn="ctr">
              <a:lnSpc>
                <a:spcPct val="200000"/>
              </a:lnSpc>
              <a:spcBef>
                <a:spcPts val="0"/>
              </a:spcBef>
              <a:spcAft>
                <a:spcPts val="0"/>
              </a:spcAft>
              <a:buNone/>
            </a:pPr>
            <a:r>
              <a:rPr b="1" lang="en-GB" sz="3200">
                <a:solidFill>
                  <a:schemeClr val="dk1"/>
                </a:solidFill>
                <a:latin typeface="Times New Roman"/>
                <a:ea typeface="Times New Roman"/>
                <a:cs typeface="Times New Roman"/>
                <a:sym typeface="Times New Roman"/>
              </a:rPr>
              <a:t>Table of Contents</a:t>
            </a:r>
            <a:endParaRPr b="1" sz="3200">
              <a:solidFill>
                <a:schemeClr val="dk1"/>
              </a:solidFill>
              <a:latin typeface="Times New Roman"/>
              <a:ea typeface="Times New Roman"/>
              <a:cs typeface="Times New Roman"/>
              <a:sym typeface="Times New Roman"/>
            </a:endParaRPr>
          </a:p>
        </p:txBody>
      </p:sp>
      <p:sp>
        <p:nvSpPr>
          <p:cNvPr id="103" name="Google Shape;103;p15"/>
          <p:cNvSpPr txBox="1"/>
          <p:nvPr/>
        </p:nvSpPr>
        <p:spPr>
          <a:xfrm>
            <a:off x="348174" y="1590714"/>
            <a:ext cx="10610557" cy="4524315"/>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rgbClr val="000000"/>
              </a:buClr>
              <a:buSzPts val="1800"/>
              <a:buFont typeface="Noto Sans Symbols"/>
              <a:buChar char="❖"/>
            </a:pPr>
            <a:r>
              <a:rPr b="1" i="0" lang="en-GB" sz="1800" u="none" strike="noStrike">
                <a:solidFill>
                  <a:srgbClr val="000000"/>
                </a:solidFill>
                <a:latin typeface="Times New Roman"/>
                <a:ea typeface="Times New Roman"/>
                <a:cs typeface="Times New Roman"/>
                <a:sym typeface="Times New Roman"/>
              </a:rPr>
              <a:t>Introduction …………………….3</a:t>
            </a:r>
            <a:endParaRPr b="0"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i="0" sz="1800" u="none" strike="noStrike">
              <a:solidFill>
                <a:srgbClr val="000000"/>
              </a:solidFill>
              <a:latin typeface="Times New Roman"/>
              <a:ea typeface="Times New Roman"/>
              <a:cs typeface="Times New Roman"/>
              <a:sym typeface="Times New Roman"/>
            </a:endParaRPr>
          </a:p>
          <a:p>
            <a:pPr indent="-285750" lvl="0" marL="285750" marR="0" rtl="0" algn="just">
              <a:spcBef>
                <a:spcPts val="0"/>
              </a:spcBef>
              <a:spcAft>
                <a:spcPts val="0"/>
              </a:spcAft>
              <a:buClr>
                <a:srgbClr val="000000"/>
              </a:buClr>
              <a:buSzPts val="1800"/>
              <a:buFont typeface="Noto Sans Symbols"/>
              <a:buChar char="❖"/>
            </a:pPr>
            <a:r>
              <a:rPr b="1" i="0" lang="en-GB" sz="1800" u="none" strike="noStrike">
                <a:solidFill>
                  <a:srgbClr val="000000"/>
                </a:solidFill>
                <a:latin typeface="Times New Roman"/>
                <a:ea typeface="Times New Roman"/>
                <a:cs typeface="Times New Roman"/>
                <a:sym typeface="Times New Roman"/>
              </a:rPr>
              <a:t>Briefly introduce your chosen hotel …………………………………….4</a:t>
            </a:r>
            <a:endParaRPr b="0"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sz="1800">
              <a:solidFill>
                <a:srgbClr val="000000"/>
              </a:solidFill>
              <a:latin typeface="Times New Roman"/>
              <a:ea typeface="Times New Roman"/>
              <a:cs typeface="Times New Roman"/>
              <a:sym typeface="Times New Roman"/>
            </a:endParaRPr>
          </a:p>
          <a:p>
            <a:pPr indent="-285750" lvl="0" marL="285750" marR="0" rtl="0" algn="just">
              <a:spcBef>
                <a:spcPts val="0"/>
              </a:spcBef>
              <a:spcAft>
                <a:spcPts val="0"/>
              </a:spcAft>
              <a:buClr>
                <a:srgbClr val="000000"/>
              </a:buClr>
              <a:buSzPts val="1800"/>
              <a:buFont typeface="Noto Sans Symbols"/>
              <a:buChar char="❖"/>
            </a:pPr>
            <a:r>
              <a:rPr b="1" i="0" lang="en-GB" sz="1800" u="none" strike="noStrike">
                <a:solidFill>
                  <a:srgbClr val="000000"/>
                </a:solidFill>
                <a:latin typeface="Times New Roman"/>
                <a:ea typeface="Times New Roman"/>
                <a:cs typeface="Times New Roman"/>
                <a:sym typeface="Times New Roman"/>
              </a:rPr>
              <a:t>Identify the hotel’s main consumers and explain why they appeal to this group …………………….5</a:t>
            </a:r>
            <a:endParaRPr b="0"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i="0" sz="1800" u="none" strike="noStrike">
              <a:solidFill>
                <a:srgbClr val="000000"/>
              </a:solidFill>
              <a:latin typeface="Times New Roman"/>
              <a:ea typeface="Times New Roman"/>
              <a:cs typeface="Times New Roman"/>
              <a:sym typeface="Times New Roman"/>
            </a:endParaRPr>
          </a:p>
          <a:p>
            <a:pPr indent="-285750" lvl="0" marL="285750" marR="0" rtl="0" algn="just">
              <a:spcBef>
                <a:spcPts val="0"/>
              </a:spcBef>
              <a:spcAft>
                <a:spcPts val="0"/>
              </a:spcAft>
              <a:buClr>
                <a:srgbClr val="000000"/>
              </a:buClr>
              <a:buSzPts val="1800"/>
              <a:buFont typeface="Noto Sans Symbols"/>
              <a:buChar char="❖"/>
            </a:pPr>
            <a:r>
              <a:rPr b="1" i="0" lang="en-GB" sz="1800" u="none" strike="noStrike">
                <a:solidFill>
                  <a:srgbClr val="000000"/>
                </a:solidFill>
                <a:latin typeface="Times New Roman"/>
                <a:ea typeface="Times New Roman"/>
                <a:cs typeface="Times New Roman"/>
                <a:sym typeface="Times New Roman"/>
              </a:rPr>
              <a:t>Outline the nature, scope and role of guest services and facilities in general and then apply this to your chosen hotel ………………………………………………………………6-11</a:t>
            </a:r>
            <a:endParaRPr b="0"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i="0" sz="1800" u="none" strike="noStrike">
              <a:solidFill>
                <a:srgbClr val="000000"/>
              </a:solidFill>
              <a:latin typeface="Times New Roman"/>
              <a:ea typeface="Times New Roman"/>
              <a:cs typeface="Times New Roman"/>
              <a:sym typeface="Times New Roman"/>
            </a:endParaRPr>
          </a:p>
          <a:p>
            <a:pPr indent="-285750" lvl="0" marL="285750" marR="0" rtl="0" algn="just">
              <a:spcBef>
                <a:spcPts val="0"/>
              </a:spcBef>
              <a:spcAft>
                <a:spcPts val="0"/>
              </a:spcAft>
              <a:buClr>
                <a:srgbClr val="000000"/>
              </a:buClr>
              <a:buSzPts val="1800"/>
              <a:buFont typeface="Noto Sans Symbols"/>
              <a:buChar char="❖"/>
            </a:pPr>
            <a:r>
              <a:rPr b="1" lang="en-GB" sz="1800">
                <a:solidFill>
                  <a:srgbClr val="000000"/>
                </a:solidFill>
                <a:latin typeface="Times New Roman"/>
                <a:ea typeface="Times New Roman"/>
                <a:cs typeface="Times New Roman"/>
                <a:sym typeface="Times New Roman"/>
              </a:rPr>
              <a:t>I</a:t>
            </a:r>
            <a:r>
              <a:rPr b="1" i="0" lang="en-GB" sz="1800" u="none" strike="noStrike">
                <a:solidFill>
                  <a:srgbClr val="000000"/>
                </a:solidFill>
                <a:latin typeface="Times New Roman"/>
                <a:ea typeface="Times New Roman"/>
                <a:cs typeface="Times New Roman"/>
                <a:sym typeface="Times New Roman"/>
              </a:rPr>
              <a:t>mportance of hospitality and how hotels meet/exceed guest expectations …………………..12-13</a:t>
            </a:r>
            <a:endParaRPr b="0"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i="0" sz="1800" u="none" strike="noStrike">
              <a:solidFill>
                <a:srgbClr val="000000"/>
              </a:solidFill>
              <a:latin typeface="Times New Roman"/>
              <a:ea typeface="Times New Roman"/>
              <a:cs typeface="Times New Roman"/>
              <a:sym typeface="Times New Roman"/>
            </a:endParaRPr>
          </a:p>
          <a:p>
            <a:pPr indent="-285750" lvl="0" marL="285750" marR="0" rtl="0" algn="just">
              <a:spcBef>
                <a:spcPts val="0"/>
              </a:spcBef>
              <a:spcAft>
                <a:spcPts val="0"/>
              </a:spcAft>
              <a:buClr>
                <a:srgbClr val="000000"/>
              </a:buClr>
              <a:buSzPts val="1800"/>
              <a:buFont typeface="Noto Sans Symbols"/>
              <a:buChar char="❖"/>
            </a:pPr>
            <a:r>
              <a:rPr b="1" i="0" lang="en-GB" sz="1800" u="none" strike="noStrike">
                <a:solidFill>
                  <a:srgbClr val="000000"/>
                </a:solidFill>
                <a:latin typeface="Times New Roman"/>
                <a:ea typeface="Times New Roman"/>
                <a:cs typeface="Times New Roman"/>
                <a:sym typeface="Times New Roman"/>
              </a:rPr>
              <a:t>Conclusion ………………………………………………………….14</a:t>
            </a:r>
            <a:endParaRPr/>
          </a:p>
          <a:p>
            <a:pPr indent="-171450" lvl="0" marL="285750" marR="0" rtl="0" algn="just">
              <a:spcBef>
                <a:spcPts val="0"/>
              </a:spcBef>
              <a:spcAft>
                <a:spcPts val="0"/>
              </a:spcAft>
              <a:buClr>
                <a:schemeClr val="dk1"/>
              </a:buClr>
              <a:buSzPts val="1800"/>
              <a:buFont typeface="Noto Sans Symbols"/>
              <a:buNone/>
            </a:pPr>
            <a:r>
              <a:t/>
            </a:r>
            <a:endParaRPr b="1" i="0" sz="1800" u="none" strike="noStrike">
              <a:solidFill>
                <a:srgbClr val="000000"/>
              </a:solidFill>
              <a:latin typeface="Times New Roman"/>
              <a:ea typeface="Times New Roman"/>
              <a:cs typeface="Times New Roman"/>
              <a:sym typeface="Times New Roman"/>
            </a:endParaRPr>
          </a:p>
          <a:p>
            <a:pPr indent="-285750" lvl="0" marL="285750" marR="0" rtl="0" algn="just">
              <a:spcBef>
                <a:spcPts val="0"/>
              </a:spcBef>
              <a:spcAft>
                <a:spcPts val="0"/>
              </a:spcAft>
              <a:buClr>
                <a:srgbClr val="000000"/>
              </a:buClr>
              <a:buSzPts val="1800"/>
              <a:buFont typeface="Noto Sans Symbols"/>
              <a:buChar char="❖"/>
            </a:pPr>
            <a:r>
              <a:rPr b="1" lang="en-GB" sz="1800">
                <a:solidFill>
                  <a:srgbClr val="000000"/>
                </a:solidFill>
                <a:latin typeface="Times New Roman"/>
                <a:ea typeface="Times New Roman"/>
                <a:cs typeface="Times New Roman"/>
                <a:sym typeface="Times New Roman"/>
              </a:rPr>
              <a:t>References…………………………………………………………………….15</a:t>
            </a:r>
            <a:endParaRPr b="0" sz="18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br>
              <a:rPr lang="en-GB" sz="1800">
                <a:solidFill>
                  <a:schemeClr val="dk1"/>
                </a:solidFill>
                <a:latin typeface="Calibri"/>
                <a:ea typeface="Calibri"/>
                <a:cs typeface="Calibri"/>
                <a:sym typeface="Calibri"/>
              </a:rPr>
            </a:br>
            <a:endParaRPr sz="18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6"/>
          <p:cNvSpPr txBox="1"/>
          <p:nvPr/>
        </p:nvSpPr>
        <p:spPr>
          <a:xfrm>
            <a:off x="5037513" y="1263535"/>
            <a:ext cx="7154487" cy="1708160"/>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lang="en-GB" sz="1800">
                <a:solidFill>
                  <a:schemeClr val="dk1"/>
                </a:solidFill>
                <a:latin typeface="Times New Roman"/>
                <a:ea typeface="Times New Roman"/>
                <a:cs typeface="Times New Roman"/>
                <a:sym typeface="Times New Roman"/>
              </a:rPr>
              <a:t>Main consumers of the hotel </a:t>
            </a:r>
            <a:endParaRPr b="1" sz="1800">
              <a:solidFill>
                <a:schemeClr val="dk1"/>
              </a:solidFill>
              <a:latin typeface="Times New Roman"/>
              <a:ea typeface="Times New Roman"/>
              <a:cs typeface="Times New Roman"/>
              <a:sym typeface="Times New Roman"/>
            </a:endParaRPr>
          </a:p>
          <a:p>
            <a:pPr indent="-285750" lvl="0" marL="285750" marR="0" rtl="0" algn="just">
              <a:spcBef>
                <a:spcPts val="60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The Conrad Hotel is one of the most renowned luxury hotels in the UK and is frequently visited by a large number of people from all over the world. </a:t>
            </a:r>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Usually, the elite group and people who want to seamlessly blend work with recreation are the main customers of the Conrad Hotel. </a:t>
            </a:r>
            <a:endParaRPr sz="1600">
              <a:solidFill>
                <a:schemeClr val="dk1"/>
              </a:solidFill>
              <a:latin typeface="Calibri"/>
              <a:ea typeface="Calibri"/>
              <a:cs typeface="Calibri"/>
              <a:sym typeface="Calibri"/>
            </a:endParaRPr>
          </a:p>
        </p:txBody>
      </p:sp>
      <p:sp>
        <p:nvSpPr>
          <p:cNvPr id="110" name="Google Shape;110;p16"/>
          <p:cNvSpPr txBox="1"/>
          <p:nvPr/>
        </p:nvSpPr>
        <p:spPr>
          <a:xfrm>
            <a:off x="5081847" y="3224448"/>
            <a:ext cx="6971607" cy="275652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a:solidFill>
                  <a:schemeClr val="dk1"/>
                </a:solidFill>
                <a:latin typeface="Times New Roman"/>
                <a:ea typeface="Times New Roman"/>
                <a:cs typeface="Times New Roman"/>
                <a:sym typeface="Times New Roman"/>
              </a:rPr>
              <a:t>Reasons due to which the organisation appeals to this Group </a:t>
            </a:r>
            <a:endParaRPr b="1" sz="1800">
              <a:solidFill>
                <a:schemeClr val="dk1"/>
              </a:solidFill>
              <a:latin typeface="Times New Roman"/>
              <a:ea typeface="Times New Roman"/>
              <a:cs typeface="Times New Roman"/>
              <a:sym typeface="Times New Roman"/>
            </a:endParaRPr>
          </a:p>
          <a:p>
            <a:pPr indent="-285750" lvl="0" marL="285750" marR="0" rtl="0" algn="just">
              <a:lnSpc>
                <a:spcPct val="200000"/>
              </a:lnSpc>
              <a:spcBef>
                <a:spcPts val="0"/>
              </a:spcBef>
              <a:spcAft>
                <a:spcPts val="0"/>
              </a:spcAft>
              <a:buClr>
                <a:schemeClr val="dk1"/>
              </a:buClr>
              <a:buSzPts val="1600"/>
              <a:buFont typeface="Noto Sans Symbols"/>
              <a:buChar char="⮚"/>
            </a:pPr>
            <a:r>
              <a:rPr lang="en-GB" sz="1600" u="sng">
                <a:solidFill>
                  <a:schemeClr val="dk1"/>
                </a:solidFill>
                <a:latin typeface="Times New Roman"/>
                <a:ea typeface="Times New Roman"/>
                <a:cs typeface="Times New Roman"/>
                <a:sym typeface="Times New Roman"/>
              </a:rPr>
              <a:t>Excellent food</a:t>
            </a:r>
            <a:endParaRPr sz="1600">
              <a:solidFill>
                <a:schemeClr val="dk1"/>
              </a:solidFill>
              <a:latin typeface="Times New Roman"/>
              <a:ea typeface="Times New Roman"/>
              <a:cs typeface="Times New Roman"/>
              <a:sym typeface="Times New Roman"/>
            </a:endParaRPr>
          </a:p>
          <a:p>
            <a:pPr indent="-285750" lvl="0" marL="285750" marR="0" rtl="0" algn="just">
              <a:lnSpc>
                <a:spcPct val="200000"/>
              </a:lnSpc>
              <a:spcBef>
                <a:spcPts val="0"/>
              </a:spcBef>
              <a:spcAft>
                <a:spcPts val="0"/>
              </a:spcAft>
              <a:buClr>
                <a:schemeClr val="dk1"/>
              </a:buClr>
              <a:buSzPts val="1600"/>
              <a:buFont typeface="Noto Sans Symbols"/>
              <a:buChar char="⮚"/>
            </a:pPr>
            <a:r>
              <a:rPr lang="en-GB" sz="1600" u="sng">
                <a:solidFill>
                  <a:schemeClr val="dk1"/>
                </a:solidFill>
                <a:latin typeface="Times New Roman"/>
                <a:ea typeface="Times New Roman"/>
                <a:cs typeface="Times New Roman"/>
                <a:sym typeface="Times New Roman"/>
              </a:rPr>
              <a:t>Thermal screening</a:t>
            </a:r>
            <a:endParaRPr sz="1600">
              <a:solidFill>
                <a:schemeClr val="dk1"/>
              </a:solidFill>
              <a:latin typeface="Times New Roman"/>
              <a:ea typeface="Times New Roman"/>
              <a:cs typeface="Times New Roman"/>
              <a:sym typeface="Times New Roman"/>
            </a:endParaRPr>
          </a:p>
          <a:p>
            <a:pPr indent="-285750" lvl="0" marL="285750" marR="0" rtl="0" algn="just">
              <a:lnSpc>
                <a:spcPct val="200000"/>
              </a:lnSpc>
              <a:spcBef>
                <a:spcPts val="0"/>
              </a:spcBef>
              <a:spcAft>
                <a:spcPts val="0"/>
              </a:spcAft>
              <a:buClr>
                <a:schemeClr val="dk1"/>
              </a:buClr>
              <a:buSzPts val="1600"/>
              <a:buFont typeface="Noto Sans Symbols"/>
              <a:buChar char="⮚"/>
            </a:pPr>
            <a:r>
              <a:rPr lang="en-GB" sz="1600" u="sng">
                <a:solidFill>
                  <a:schemeClr val="dk1"/>
                </a:solidFill>
                <a:latin typeface="Times New Roman"/>
                <a:ea typeface="Times New Roman"/>
                <a:cs typeface="Times New Roman"/>
                <a:sym typeface="Times New Roman"/>
              </a:rPr>
              <a:t>Well-trained staff</a:t>
            </a:r>
            <a:endParaRPr sz="1600">
              <a:solidFill>
                <a:schemeClr val="dk1"/>
              </a:solidFill>
              <a:latin typeface="Times New Roman"/>
              <a:ea typeface="Times New Roman"/>
              <a:cs typeface="Times New Roman"/>
              <a:sym typeface="Times New Roman"/>
            </a:endParaRPr>
          </a:p>
          <a:p>
            <a:pPr indent="-285750" lvl="0" marL="285750" marR="0" rtl="0" algn="just">
              <a:lnSpc>
                <a:spcPct val="200000"/>
              </a:lnSpc>
              <a:spcBef>
                <a:spcPts val="0"/>
              </a:spcBef>
              <a:spcAft>
                <a:spcPts val="0"/>
              </a:spcAft>
              <a:buClr>
                <a:schemeClr val="dk1"/>
              </a:buClr>
              <a:buSzPts val="1600"/>
              <a:buFont typeface="Noto Sans Symbols"/>
              <a:buChar char="⮚"/>
            </a:pPr>
            <a:r>
              <a:rPr lang="en-GB" sz="1600" u="sng">
                <a:solidFill>
                  <a:schemeClr val="dk1"/>
                </a:solidFill>
                <a:latin typeface="Times New Roman"/>
                <a:ea typeface="Times New Roman"/>
                <a:cs typeface="Times New Roman"/>
                <a:sym typeface="Times New Roman"/>
              </a:rPr>
              <a:t>Digital advancements </a:t>
            </a:r>
            <a:endParaRPr sz="1600">
              <a:solidFill>
                <a:schemeClr val="dk1"/>
              </a:solidFill>
              <a:latin typeface="Times New Roman"/>
              <a:ea typeface="Times New Roman"/>
              <a:cs typeface="Times New Roman"/>
              <a:sym typeface="Times New Roman"/>
            </a:endParaRPr>
          </a:p>
          <a:p>
            <a:pPr indent="-285750" lvl="0" marL="285750" marR="0" rtl="0" algn="just">
              <a:lnSpc>
                <a:spcPct val="200000"/>
              </a:lnSpc>
              <a:spcBef>
                <a:spcPts val="0"/>
              </a:spcBef>
              <a:spcAft>
                <a:spcPts val="0"/>
              </a:spcAft>
              <a:buClr>
                <a:schemeClr val="dk1"/>
              </a:buClr>
              <a:buSzPts val="1600"/>
              <a:buFont typeface="Noto Sans Symbols"/>
              <a:buChar char="⮚"/>
            </a:pPr>
            <a:r>
              <a:rPr lang="en-GB" sz="1600" u="sng">
                <a:solidFill>
                  <a:schemeClr val="dk1"/>
                </a:solidFill>
                <a:latin typeface="Times New Roman"/>
                <a:ea typeface="Times New Roman"/>
                <a:cs typeface="Times New Roman"/>
                <a:sym typeface="Times New Roman"/>
              </a:rPr>
              <a:t>First-rate security </a:t>
            </a:r>
            <a:endParaRPr sz="1800">
              <a:solidFill>
                <a:schemeClr val="dk1"/>
              </a:solidFill>
              <a:latin typeface="Times New Roman"/>
              <a:ea typeface="Times New Roman"/>
              <a:cs typeface="Times New Roman"/>
              <a:sym typeface="Times New Roman"/>
            </a:endParaRPr>
          </a:p>
        </p:txBody>
      </p:sp>
      <p:sp>
        <p:nvSpPr>
          <p:cNvPr id="111" name="Google Shape;111;p16"/>
          <p:cNvSpPr txBox="1"/>
          <p:nvPr/>
        </p:nvSpPr>
        <p:spPr>
          <a:xfrm>
            <a:off x="1740131" y="46031"/>
            <a:ext cx="8711738" cy="830997"/>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chemeClr val="dk1"/>
                </a:solidFill>
                <a:latin typeface="Times New Roman"/>
                <a:ea typeface="Times New Roman"/>
                <a:cs typeface="Times New Roman"/>
                <a:sym typeface="Times New Roman"/>
              </a:rPr>
              <a:t>Identify the hotel’s main consumers and explain why they appeal to this group </a:t>
            </a:r>
            <a:endParaRPr b="1" sz="2400">
              <a:solidFill>
                <a:schemeClr val="dk1"/>
              </a:solidFill>
              <a:latin typeface="Times New Roman"/>
              <a:ea typeface="Times New Roman"/>
              <a:cs typeface="Times New Roman"/>
              <a:sym typeface="Times New Roman"/>
            </a:endParaRPr>
          </a:p>
        </p:txBody>
      </p:sp>
      <p:sp>
        <p:nvSpPr>
          <p:cNvPr id="112" name="Google Shape;112;p16"/>
          <p:cNvSpPr txBox="1"/>
          <p:nvPr/>
        </p:nvSpPr>
        <p:spPr>
          <a:xfrm>
            <a:off x="2061556" y="5669280"/>
            <a:ext cx="1961804"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(Ford, 2020)</a:t>
            </a:r>
            <a:endParaRPr sz="1200">
              <a:solidFill>
                <a:schemeClr val="dk1"/>
              </a:solidFill>
              <a:latin typeface="Calibri"/>
              <a:ea typeface="Calibri"/>
              <a:cs typeface="Calibri"/>
              <a:sym typeface="Calibri"/>
            </a:endParaRPr>
          </a:p>
        </p:txBody>
      </p:sp>
      <p:pic>
        <p:nvPicPr>
          <p:cNvPr descr="4 Tips to Boost Customer Satisfaction" id="113" name="Google Shape;113;p16"/>
          <p:cNvPicPr preferRelativeResize="0"/>
          <p:nvPr/>
        </p:nvPicPr>
        <p:blipFill rotWithShape="1">
          <a:blip r:embed="rId3">
            <a:alphaModFix/>
          </a:blip>
          <a:srcRect b="0" l="0" r="0" t="0"/>
          <a:stretch/>
        </p:blipFill>
        <p:spPr>
          <a:xfrm>
            <a:off x="421178" y="1851175"/>
            <a:ext cx="4369724" cy="3818105"/>
          </a:xfrm>
          <a:prstGeom prst="rect">
            <a:avLst/>
          </a:prstGeom>
          <a:noFill/>
          <a:ln>
            <a:noFill/>
          </a:ln>
          <a:effectLst>
            <a:reflection blurRad="0" dir="5400000" dist="5000" endA="0" endPos="30000" kx="0" rotWithShape="0" algn="bl" stA="30000" stPos="0" sy="-100000" ky="0"/>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pic>
        <p:nvPicPr>
          <p:cNvPr descr="Conrad London St. James | Stay Inspired" id="119" name="Google Shape;119;p17"/>
          <p:cNvPicPr preferRelativeResize="0"/>
          <p:nvPr/>
        </p:nvPicPr>
        <p:blipFill rotWithShape="1">
          <a:blip r:embed="rId3">
            <a:alphaModFix/>
          </a:blip>
          <a:srcRect b="0" l="0" r="0" t="0"/>
          <a:stretch/>
        </p:blipFill>
        <p:spPr>
          <a:xfrm>
            <a:off x="7412183" y="1516263"/>
            <a:ext cx="4447308" cy="3429000"/>
          </a:xfrm>
          <a:prstGeom prst="rect">
            <a:avLst/>
          </a:prstGeom>
          <a:noFill/>
          <a:ln cap="sq" cmpd="thickThin" w="228600">
            <a:solidFill>
              <a:srgbClr val="000000"/>
            </a:solidFill>
            <a:prstDash val="solid"/>
            <a:miter lim="800000"/>
            <a:headEnd len="sm" w="sm" type="none"/>
            <a:tailEnd len="sm" w="sm" type="none"/>
          </a:ln>
        </p:spPr>
      </p:pic>
      <p:sp>
        <p:nvSpPr>
          <p:cNvPr id="120" name="Google Shape;120;p17"/>
          <p:cNvSpPr txBox="1"/>
          <p:nvPr/>
        </p:nvSpPr>
        <p:spPr>
          <a:xfrm>
            <a:off x="429491" y="1870364"/>
            <a:ext cx="6567055" cy="2554545"/>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Hotel Conrad is situated in vibrant London, the heart of the United Kingdom and is near most of the tourist spots of London. </a:t>
            </a:r>
            <a:endParaRPr/>
          </a:p>
          <a:p>
            <a:pPr indent="-184150" lvl="0" marL="285750" marR="0" rtl="0" algn="just">
              <a:spcBef>
                <a:spcPts val="0"/>
              </a:spcBef>
              <a:spcAft>
                <a:spcPts val="0"/>
              </a:spcAft>
              <a:buClr>
                <a:schemeClr val="dk1"/>
              </a:buClr>
              <a:buSzPts val="1600"/>
              <a:buFont typeface="Arial"/>
              <a:buNone/>
            </a:pPr>
            <a:r>
              <a:t/>
            </a:r>
            <a:endParaRPr sz="1600">
              <a:solidFill>
                <a:schemeClr val="dk1"/>
              </a:solidFill>
              <a:latin typeface="Times New Roman"/>
              <a:ea typeface="Times New Roman"/>
              <a:cs typeface="Times New Roman"/>
              <a:sym typeface="Times New Roman"/>
            </a:endParaRPr>
          </a:p>
          <a:p>
            <a:pPr indent="-184150" lvl="0" marL="285750" marR="0" rtl="0" algn="just">
              <a:spcBef>
                <a:spcPts val="0"/>
              </a:spcBef>
              <a:spcAft>
                <a:spcPts val="0"/>
              </a:spcAft>
              <a:buClr>
                <a:schemeClr val="dk1"/>
              </a:buClr>
              <a:buSzPts val="1600"/>
              <a:buFont typeface="Arial"/>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Another unique fact about this hotel is that once served as a wartime residence. </a:t>
            </a:r>
            <a:endParaRPr/>
          </a:p>
          <a:p>
            <a:pPr indent="-184150" lvl="0" marL="285750" marR="0" rtl="0" algn="just">
              <a:spcBef>
                <a:spcPts val="0"/>
              </a:spcBef>
              <a:spcAft>
                <a:spcPts val="0"/>
              </a:spcAft>
              <a:buClr>
                <a:schemeClr val="dk1"/>
              </a:buClr>
              <a:buSzPts val="1600"/>
              <a:buFont typeface="Arial"/>
              <a:buNone/>
            </a:pPr>
            <a:r>
              <a:t/>
            </a:r>
            <a:endParaRPr sz="1600">
              <a:solidFill>
                <a:schemeClr val="dk1"/>
              </a:solidFill>
              <a:latin typeface="Times New Roman"/>
              <a:ea typeface="Times New Roman"/>
              <a:cs typeface="Times New Roman"/>
              <a:sym typeface="Times New Roman"/>
            </a:endParaRPr>
          </a:p>
          <a:p>
            <a:pPr indent="-184150" lvl="0" marL="285750" marR="0" rtl="0" algn="just">
              <a:spcBef>
                <a:spcPts val="0"/>
              </a:spcBef>
              <a:spcAft>
                <a:spcPts val="0"/>
              </a:spcAft>
              <a:buClr>
                <a:schemeClr val="dk1"/>
              </a:buClr>
              <a:buSzPts val="1600"/>
              <a:buFont typeface="Arial"/>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London City Center and the nearness to the airport have catered to the hotel’s number of visitors. </a:t>
            </a:r>
            <a:endParaRPr sz="1600">
              <a:solidFill>
                <a:schemeClr val="dk1"/>
              </a:solidFill>
              <a:latin typeface="Calibri"/>
              <a:ea typeface="Calibri"/>
              <a:cs typeface="Calibri"/>
              <a:sym typeface="Calibri"/>
            </a:endParaRPr>
          </a:p>
        </p:txBody>
      </p:sp>
      <p:sp>
        <p:nvSpPr>
          <p:cNvPr id="121" name="Google Shape;121;p17"/>
          <p:cNvSpPr txBox="1"/>
          <p:nvPr/>
        </p:nvSpPr>
        <p:spPr>
          <a:xfrm>
            <a:off x="1371600" y="720436"/>
            <a:ext cx="5098473"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Times New Roman"/>
                <a:ea typeface="Times New Roman"/>
                <a:cs typeface="Times New Roman"/>
                <a:sym typeface="Times New Roman"/>
              </a:rPr>
              <a:t>Brief introduction of the chosen hotel </a:t>
            </a:r>
            <a:endParaRPr b="1" sz="2400">
              <a:solidFill>
                <a:schemeClr val="dk1"/>
              </a:solidFill>
              <a:latin typeface="Times New Roman"/>
              <a:ea typeface="Times New Roman"/>
              <a:cs typeface="Times New Roman"/>
              <a:sym typeface="Times New Roman"/>
            </a:endParaRPr>
          </a:p>
        </p:txBody>
      </p:sp>
      <p:sp>
        <p:nvSpPr>
          <p:cNvPr id="122" name="Google Shape;122;p17"/>
          <p:cNvSpPr txBox="1"/>
          <p:nvPr/>
        </p:nvSpPr>
        <p:spPr>
          <a:xfrm>
            <a:off x="8429105" y="5519651"/>
            <a:ext cx="1546168"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(hilton, 2023)</a:t>
            </a:r>
            <a:endParaRPr sz="12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8"/>
          <p:cNvSpPr txBox="1"/>
          <p:nvPr/>
        </p:nvSpPr>
        <p:spPr>
          <a:xfrm>
            <a:off x="225084" y="154747"/>
            <a:ext cx="8665698" cy="1384995"/>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GB" sz="2800">
                <a:solidFill>
                  <a:schemeClr val="dk1"/>
                </a:solidFill>
                <a:latin typeface="Times New Roman"/>
                <a:ea typeface="Times New Roman"/>
                <a:cs typeface="Times New Roman"/>
                <a:sym typeface="Times New Roman"/>
              </a:rPr>
              <a:t>Outline the nature, scope and role of guest services and facilities in general and then apply this to your chosen hotel </a:t>
            </a:r>
            <a:endParaRPr b="1" sz="2800">
              <a:solidFill>
                <a:schemeClr val="dk1"/>
              </a:solidFill>
              <a:latin typeface="Times New Roman"/>
              <a:ea typeface="Times New Roman"/>
              <a:cs typeface="Times New Roman"/>
              <a:sym typeface="Times New Roman"/>
            </a:endParaRPr>
          </a:p>
        </p:txBody>
      </p:sp>
      <p:sp>
        <p:nvSpPr>
          <p:cNvPr id="129" name="Google Shape;129;p18"/>
          <p:cNvSpPr txBox="1"/>
          <p:nvPr/>
        </p:nvSpPr>
        <p:spPr>
          <a:xfrm>
            <a:off x="0" y="2199069"/>
            <a:ext cx="7420131" cy="313932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a:solidFill>
                  <a:schemeClr val="dk1"/>
                </a:solidFill>
                <a:latin typeface="Times New Roman"/>
                <a:ea typeface="Times New Roman"/>
                <a:cs typeface="Times New Roman"/>
                <a:sym typeface="Times New Roman"/>
              </a:rPr>
              <a:t>Nature of the guest services and facilities </a:t>
            </a:r>
            <a:endParaRPr sz="1800">
              <a:solidFill>
                <a:schemeClr val="dk1"/>
              </a:solidFill>
              <a:latin typeface="Arial"/>
              <a:ea typeface="Arial"/>
              <a:cs typeface="Arial"/>
              <a:sym typeface="Arial"/>
            </a:endParaRPr>
          </a:p>
          <a:p>
            <a:pPr indent="-171450" lvl="0" marL="285750" marR="0" rtl="0" algn="just">
              <a:spcBef>
                <a:spcPts val="0"/>
              </a:spcBef>
              <a:spcAft>
                <a:spcPts val="0"/>
              </a:spcAft>
              <a:buClr>
                <a:schemeClr val="dk1"/>
              </a:buClr>
              <a:buSzPts val="1800"/>
              <a:buFont typeface="Noto Sans Symbols"/>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There are a number of facilities and services available in the hotel sector are the types of rooms and the amenities associated with them.</a:t>
            </a:r>
            <a:endParaRPr/>
          </a:p>
          <a:p>
            <a:pPr indent="-171450" lvl="0" marL="285750" marR="0" rtl="0" algn="just">
              <a:spcBef>
                <a:spcPts val="0"/>
              </a:spcBef>
              <a:spcAft>
                <a:spcPts val="0"/>
              </a:spcAft>
              <a:buClr>
                <a:schemeClr val="dk1"/>
              </a:buClr>
              <a:buSzPts val="1800"/>
              <a:buFont typeface="Noto Sans Symbols"/>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There are pick services available at a number of hotel chains while assisting requests and other complaint procedures. </a:t>
            </a:r>
            <a:endParaRPr/>
          </a:p>
          <a:p>
            <a:pPr indent="-171450" lvl="0" marL="285750" marR="0" rtl="0" algn="just">
              <a:spcBef>
                <a:spcPts val="0"/>
              </a:spcBef>
              <a:spcAft>
                <a:spcPts val="0"/>
              </a:spcAft>
              <a:buClr>
                <a:schemeClr val="dk1"/>
              </a:buClr>
              <a:buSzPts val="1800"/>
              <a:buFont typeface="Noto Sans Symbols"/>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The main facility that the hotels can provide to the customers is addressing their complaints and resolving their needs as soon as possible (</a:t>
            </a:r>
            <a:r>
              <a:rPr lang="en-GB" sz="1800">
                <a:solidFill>
                  <a:srgbClr val="222222"/>
                </a:solidFill>
                <a:latin typeface="Times New Roman"/>
                <a:ea typeface="Times New Roman"/>
                <a:cs typeface="Times New Roman"/>
                <a:sym typeface="Times New Roman"/>
              </a:rPr>
              <a:t>Bichler et al., 2020)</a:t>
            </a:r>
            <a:endParaRPr sz="1800">
              <a:solidFill>
                <a:schemeClr val="dk1"/>
              </a:solidFill>
              <a:latin typeface="Arial"/>
              <a:ea typeface="Arial"/>
              <a:cs typeface="Arial"/>
              <a:sym typeface="Arial"/>
            </a:endParaRPr>
          </a:p>
        </p:txBody>
      </p:sp>
      <p:pic>
        <p:nvPicPr>
          <p:cNvPr descr="Owner of Conrad hotel in Dublin checks in huge renovation" id="130" name="Google Shape;130;p18"/>
          <p:cNvPicPr preferRelativeResize="0"/>
          <p:nvPr/>
        </p:nvPicPr>
        <p:blipFill rotWithShape="1">
          <a:blip r:embed="rId3">
            <a:alphaModFix/>
          </a:blip>
          <a:srcRect b="0" l="0" r="0" t="0"/>
          <a:stretch/>
        </p:blipFill>
        <p:spPr>
          <a:xfrm>
            <a:off x="7600012" y="2199069"/>
            <a:ext cx="4591987" cy="3057030"/>
          </a:xfrm>
          <a:prstGeom prst="rect">
            <a:avLst/>
          </a:prstGeom>
          <a:noFill/>
          <a:ln>
            <a:noFill/>
          </a:ln>
          <a:effectLst>
            <a:outerShdw blurRad="292100" rotWithShape="0" algn="tl" dir="2700000" dist="139700">
              <a:srgbClr val="333333">
                <a:alpha val="64705"/>
              </a:srgbClr>
            </a:outerShdw>
          </a:effectLst>
        </p:spPr>
      </p:pic>
      <p:sp>
        <p:nvSpPr>
          <p:cNvPr id="131" name="Google Shape;131;p18"/>
          <p:cNvSpPr txBox="1"/>
          <p:nvPr/>
        </p:nvSpPr>
        <p:spPr>
          <a:xfrm>
            <a:off x="8476060" y="5430321"/>
            <a:ext cx="1792202"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rgbClr val="222222"/>
                </a:solidFill>
                <a:latin typeface="Times New Roman"/>
                <a:ea typeface="Times New Roman"/>
                <a:cs typeface="Times New Roman"/>
                <a:sym typeface="Times New Roman"/>
              </a:rPr>
              <a:t>(Bichler et al., 2020)</a:t>
            </a:r>
            <a:endParaRPr sz="12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19"/>
          <p:cNvSpPr txBox="1"/>
          <p:nvPr/>
        </p:nvSpPr>
        <p:spPr>
          <a:xfrm>
            <a:off x="2066096" y="222762"/>
            <a:ext cx="2725808" cy="822341"/>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lang="en-GB" sz="2800">
                <a:solidFill>
                  <a:schemeClr val="dk1"/>
                </a:solidFill>
                <a:latin typeface="Times New Roman"/>
                <a:ea typeface="Times New Roman"/>
                <a:cs typeface="Times New Roman"/>
                <a:sym typeface="Times New Roman"/>
              </a:rPr>
              <a:t>Contd…</a:t>
            </a:r>
            <a:endParaRPr sz="2800">
              <a:solidFill>
                <a:schemeClr val="dk1"/>
              </a:solidFill>
              <a:latin typeface="Arial"/>
              <a:ea typeface="Arial"/>
              <a:cs typeface="Arial"/>
              <a:sym typeface="Arial"/>
            </a:endParaRPr>
          </a:p>
        </p:txBody>
      </p:sp>
      <p:sp>
        <p:nvSpPr>
          <p:cNvPr id="138" name="Google Shape;138;p19"/>
          <p:cNvSpPr txBox="1"/>
          <p:nvPr/>
        </p:nvSpPr>
        <p:spPr>
          <a:xfrm>
            <a:off x="4422097" y="1997839"/>
            <a:ext cx="7769903" cy="2862322"/>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GB" sz="1800">
                <a:solidFill>
                  <a:schemeClr val="dk1"/>
                </a:solidFill>
                <a:latin typeface="Times New Roman"/>
                <a:ea typeface="Times New Roman"/>
                <a:cs typeface="Times New Roman"/>
                <a:sym typeface="Times New Roman"/>
              </a:rPr>
              <a:t>Scope of the guest services and facilities </a:t>
            </a:r>
            <a:endParaRPr/>
          </a:p>
          <a:p>
            <a:pPr indent="0" lvl="0" marL="0" marR="0" rtl="0" algn="just">
              <a:spcBef>
                <a:spcPts val="0"/>
              </a:spcBef>
              <a:spcAft>
                <a:spcPts val="0"/>
              </a:spcAft>
              <a:buNone/>
            </a:pPr>
            <a:r>
              <a:t/>
            </a:r>
            <a:endParaRPr sz="1800">
              <a:solidFill>
                <a:schemeClr val="dk1"/>
              </a:solidFill>
              <a:latin typeface="Arial"/>
              <a:ea typeface="Arial"/>
              <a:cs typeface="Arial"/>
              <a:sym typeface="Arial"/>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Delivering different emails and adequate guest services are the expected guest services of the hotel industry. </a:t>
            </a:r>
            <a:br>
              <a:rPr b="1" lang="en-GB" sz="1600">
                <a:solidFill>
                  <a:schemeClr val="dk1"/>
                </a:solidFill>
                <a:latin typeface="Times New Roman"/>
                <a:ea typeface="Times New Roman"/>
                <a:cs typeface="Times New Roman"/>
                <a:sym typeface="Times New Roman"/>
              </a:rPr>
            </a:br>
            <a:r>
              <a:rPr b="1" lang="en-GB" sz="1600">
                <a:solidFill>
                  <a:schemeClr val="dk1"/>
                </a:solidFill>
                <a:latin typeface="Times New Roman"/>
                <a:ea typeface="Times New Roman"/>
                <a:cs typeface="Times New Roman"/>
                <a:sym typeface="Times New Roman"/>
              </a:rPr>
              <a:t> </a:t>
            </a:r>
            <a:endParaRPr b="1"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The front desk executives must have adequate understanding capabilities using which they can provide suitable services to the guest like assigning rooms and providing essential amenities </a:t>
            </a:r>
            <a:r>
              <a:rPr lang="en-GB" sz="1600">
                <a:solidFill>
                  <a:srgbClr val="222222"/>
                </a:solidFill>
                <a:latin typeface="Times New Roman"/>
                <a:ea typeface="Times New Roman"/>
                <a:cs typeface="Times New Roman"/>
                <a:sym typeface="Times New Roman"/>
              </a:rPr>
              <a:t>(Lam et al., 2021)</a:t>
            </a:r>
            <a:r>
              <a:rPr lang="en-GB" sz="1600">
                <a:solidFill>
                  <a:schemeClr val="dk1"/>
                </a:solidFill>
                <a:latin typeface="Times New Roman"/>
                <a:ea typeface="Times New Roman"/>
                <a:cs typeface="Times New Roman"/>
                <a:sym typeface="Times New Roman"/>
              </a:rPr>
              <a:t>.</a:t>
            </a:r>
            <a:endParaRPr/>
          </a:p>
          <a:p>
            <a:pPr indent="-184150" lvl="0" marL="285750" marR="0" rtl="0" algn="just">
              <a:spcBef>
                <a:spcPts val="0"/>
              </a:spcBef>
              <a:spcAft>
                <a:spcPts val="0"/>
              </a:spcAft>
              <a:buClr>
                <a:schemeClr val="dk1"/>
              </a:buClr>
              <a:buSzPts val="1600"/>
              <a:buFont typeface="Noto Sans Symbols"/>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Guest payments are maintained and assistance is provided to the guests while maintaining confidentiality and understanding their areas of interest.</a:t>
            </a:r>
            <a:endParaRPr b="1" sz="1600">
              <a:solidFill>
                <a:schemeClr val="dk1"/>
              </a:solidFill>
              <a:latin typeface="Times New Roman"/>
              <a:ea typeface="Times New Roman"/>
              <a:cs typeface="Times New Roman"/>
              <a:sym typeface="Times New Roman"/>
            </a:endParaRPr>
          </a:p>
        </p:txBody>
      </p:sp>
      <p:pic>
        <p:nvPicPr>
          <p:cNvPr descr="Our front desk agent, Aya,... - Conrad Cairo Hotel &amp; Casino | Facebook" id="139" name="Google Shape;139;p19"/>
          <p:cNvPicPr preferRelativeResize="0"/>
          <p:nvPr/>
        </p:nvPicPr>
        <p:blipFill rotWithShape="1">
          <a:blip r:embed="rId3">
            <a:alphaModFix/>
          </a:blip>
          <a:srcRect b="0" l="0" r="0" t="0"/>
          <a:stretch/>
        </p:blipFill>
        <p:spPr>
          <a:xfrm>
            <a:off x="272167" y="2237765"/>
            <a:ext cx="3883141" cy="2229304"/>
          </a:xfrm>
          <a:prstGeom prst="rect">
            <a:avLst/>
          </a:prstGeom>
          <a:solidFill>
            <a:srgbClr val="ECECEC"/>
          </a:solidFill>
          <a:ln cap="sq" cmpd="sng" w="190500">
            <a:solidFill>
              <a:srgbClr val="FFFFFF"/>
            </a:solidFill>
            <a:prstDash val="solid"/>
            <a:miter lim="800000"/>
            <a:headEnd len="sm" w="sm" type="none"/>
            <a:tailEnd len="sm" w="sm" type="none"/>
          </a:ln>
          <a:effectLst>
            <a:outerShdw blurRad="65000" kx="195000" rotWithShape="0" algn="tl" dir="12900000" dist="50800" ky="145000">
              <a:srgbClr val="000000">
                <a:alpha val="29803"/>
              </a:srgbClr>
            </a:outerShdw>
          </a:effectLst>
        </p:spPr>
      </p:pic>
      <p:sp>
        <p:nvSpPr>
          <p:cNvPr id="140" name="Google Shape;140;p19"/>
          <p:cNvSpPr txBox="1"/>
          <p:nvPr/>
        </p:nvSpPr>
        <p:spPr>
          <a:xfrm>
            <a:off x="1795463" y="5244584"/>
            <a:ext cx="1633537"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400">
                <a:solidFill>
                  <a:srgbClr val="222222"/>
                </a:solidFill>
                <a:latin typeface="Times New Roman"/>
                <a:ea typeface="Times New Roman"/>
                <a:cs typeface="Times New Roman"/>
                <a:sym typeface="Times New Roman"/>
              </a:rPr>
              <a:t>(Lam et al., 2021)</a:t>
            </a:r>
            <a:endParaRPr sz="14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20"/>
          <p:cNvSpPr txBox="1"/>
          <p:nvPr/>
        </p:nvSpPr>
        <p:spPr>
          <a:xfrm>
            <a:off x="0" y="2063779"/>
            <a:ext cx="7600013" cy="2862322"/>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GB" sz="1800">
                <a:solidFill>
                  <a:schemeClr val="dk1"/>
                </a:solidFill>
                <a:latin typeface="Times New Roman"/>
                <a:ea typeface="Times New Roman"/>
                <a:cs typeface="Times New Roman"/>
                <a:sym typeface="Times New Roman"/>
              </a:rPr>
              <a:t>Role of the guest services and facilities </a:t>
            </a:r>
            <a:endParaRPr sz="1800">
              <a:solidFill>
                <a:schemeClr val="dk1"/>
              </a:solidFill>
              <a:latin typeface="Arial"/>
              <a:ea typeface="Arial"/>
              <a:cs typeface="Arial"/>
              <a:sym typeface="Arial"/>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The primary role of guest services is greeting new guests and answering their queries while also helping them with the different facilities </a:t>
            </a:r>
            <a:r>
              <a:rPr lang="en-GB" sz="1800">
                <a:solidFill>
                  <a:srgbClr val="222222"/>
                </a:solidFill>
                <a:latin typeface="Times New Roman"/>
                <a:ea typeface="Times New Roman"/>
                <a:cs typeface="Times New Roman"/>
                <a:sym typeface="Times New Roman"/>
              </a:rPr>
              <a:t>(Lam et al., 2021).</a:t>
            </a:r>
            <a:endParaRPr/>
          </a:p>
          <a:p>
            <a:pPr indent="-171450" lvl="0" marL="285750" marR="0" rtl="0" algn="just">
              <a:spcBef>
                <a:spcPts val="0"/>
              </a:spcBef>
              <a:spcAft>
                <a:spcPts val="0"/>
              </a:spcAft>
              <a:buClr>
                <a:schemeClr val="dk1"/>
              </a:buClr>
              <a:buSzPts val="1800"/>
              <a:buFont typeface="Noto Sans Symbols"/>
              <a:buNone/>
            </a:pPr>
            <a:r>
              <a:t/>
            </a:r>
            <a:endParaRPr sz="1800">
              <a:solidFill>
                <a:srgbClr val="222222"/>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The role of the customer service team in a hotel is not only to maintain the brand image but also to provide adequate services to the guests.</a:t>
            </a:r>
            <a:endParaRPr/>
          </a:p>
          <a:p>
            <a:pPr indent="-171450" lvl="0" marL="285750" marR="0" rtl="0" algn="just">
              <a:spcBef>
                <a:spcPts val="0"/>
              </a:spcBef>
              <a:spcAft>
                <a:spcPts val="0"/>
              </a:spcAft>
              <a:buClr>
                <a:schemeClr val="dk1"/>
              </a:buClr>
              <a:buSzPts val="1800"/>
              <a:buFont typeface="Noto Sans Symbols"/>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Times New Roman"/>
                <a:ea typeface="Times New Roman"/>
                <a:cs typeface="Times New Roman"/>
                <a:sym typeface="Times New Roman"/>
              </a:rPr>
              <a:t>They even recommend recreational services to the guests. </a:t>
            </a:r>
            <a:endParaRPr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sz="1800">
              <a:solidFill>
                <a:schemeClr val="dk1"/>
              </a:solidFill>
              <a:latin typeface="Arial"/>
              <a:ea typeface="Arial"/>
              <a:cs typeface="Arial"/>
              <a:sym typeface="Arial"/>
            </a:endParaRPr>
          </a:p>
        </p:txBody>
      </p:sp>
      <p:sp>
        <p:nvSpPr>
          <p:cNvPr id="147" name="Google Shape;147;p20"/>
          <p:cNvSpPr txBox="1"/>
          <p:nvPr/>
        </p:nvSpPr>
        <p:spPr>
          <a:xfrm>
            <a:off x="614597" y="329784"/>
            <a:ext cx="2788170" cy="58477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Times New Roman"/>
                <a:ea typeface="Times New Roman"/>
                <a:cs typeface="Times New Roman"/>
                <a:sym typeface="Times New Roman"/>
              </a:rPr>
              <a:t>Contd…</a:t>
            </a:r>
            <a:endParaRPr/>
          </a:p>
        </p:txBody>
      </p:sp>
      <p:pic>
        <p:nvPicPr>
          <p:cNvPr descr="What Are the Duties of a Guest Service Agent?" id="148" name="Google Shape;148;p20"/>
          <p:cNvPicPr preferRelativeResize="0"/>
          <p:nvPr/>
        </p:nvPicPr>
        <p:blipFill rotWithShape="1">
          <a:blip r:embed="rId3">
            <a:alphaModFix/>
          </a:blip>
          <a:srcRect b="0" l="0" r="0" t="0"/>
          <a:stretch/>
        </p:blipFill>
        <p:spPr>
          <a:xfrm>
            <a:off x="7749915" y="682412"/>
            <a:ext cx="4232223" cy="5018155"/>
          </a:xfrm>
          <a:prstGeom prst="roundRect">
            <a:avLst>
              <a:gd fmla="val 16667" name="adj"/>
            </a:avLst>
          </a:prstGeom>
          <a:noFill/>
          <a:ln>
            <a:noFill/>
          </a:ln>
          <a:effectLst>
            <a:outerShdw blurRad="152400" kx="110000" rotWithShape="0" algn="tl" dir="900000" dist="12000" sy="98000" ky="200000">
              <a:srgbClr val="000000">
                <a:alpha val="29803"/>
              </a:srgbClr>
            </a:outerShdw>
          </a:effectLst>
        </p:spPr>
      </p:pic>
      <p:sp>
        <p:nvSpPr>
          <p:cNvPr id="149" name="Google Shape;149;p20"/>
          <p:cNvSpPr txBox="1"/>
          <p:nvPr/>
        </p:nvSpPr>
        <p:spPr>
          <a:xfrm>
            <a:off x="9713626" y="5925221"/>
            <a:ext cx="3013023"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100">
                <a:solidFill>
                  <a:srgbClr val="222222"/>
                </a:solidFill>
                <a:latin typeface="Times New Roman"/>
                <a:ea typeface="Times New Roman"/>
                <a:cs typeface="Times New Roman"/>
                <a:sym typeface="Times New Roman"/>
              </a:rPr>
              <a:t>(Lam et al., 2021)</a:t>
            </a:r>
            <a:endParaRPr sz="1100">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21"/>
          <p:cNvSpPr txBox="1"/>
          <p:nvPr/>
        </p:nvSpPr>
        <p:spPr>
          <a:xfrm>
            <a:off x="275035" y="447848"/>
            <a:ext cx="6093618" cy="822341"/>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lang="en-GB" sz="2800">
                <a:solidFill>
                  <a:schemeClr val="dk1"/>
                </a:solidFill>
                <a:latin typeface="Times New Roman"/>
                <a:ea typeface="Times New Roman"/>
                <a:cs typeface="Times New Roman"/>
                <a:sym typeface="Times New Roman"/>
              </a:rPr>
              <a:t>Contd…</a:t>
            </a:r>
            <a:endParaRPr sz="2800">
              <a:solidFill>
                <a:schemeClr val="dk1"/>
              </a:solidFill>
              <a:latin typeface="Arial"/>
              <a:ea typeface="Arial"/>
              <a:cs typeface="Arial"/>
              <a:sym typeface="Arial"/>
            </a:endParaRPr>
          </a:p>
        </p:txBody>
      </p:sp>
      <p:sp>
        <p:nvSpPr>
          <p:cNvPr id="156" name="Google Shape;156;p21"/>
          <p:cNvSpPr txBox="1"/>
          <p:nvPr/>
        </p:nvSpPr>
        <p:spPr>
          <a:xfrm>
            <a:off x="-1" y="1857376"/>
            <a:ext cx="6805535" cy="3252728"/>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GB" sz="1800">
                <a:solidFill>
                  <a:schemeClr val="dk1"/>
                </a:solidFill>
                <a:latin typeface="Times New Roman"/>
                <a:ea typeface="Times New Roman"/>
                <a:cs typeface="Times New Roman"/>
                <a:sym typeface="Times New Roman"/>
              </a:rPr>
              <a:t>Nature of the guest services and facilities of Conrad Hotel</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t/>
            </a:r>
            <a:endParaRPr b="1"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b="1" lang="en-GB" sz="1800">
                <a:solidFill>
                  <a:schemeClr val="dk1"/>
                </a:solidFill>
                <a:latin typeface="Times New Roman"/>
                <a:ea typeface="Times New Roman"/>
                <a:cs typeface="Times New Roman"/>
                <a:sym typeface="Times New Roman"/>
              </a:rPr>
              <a:t>Amenities:</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The different amenities of the Conrad Hotel are its on-site restaurant facilities, fitness area and spa with an executive lounge facility</a:t>
            </a:r>
            <a:r>
              <a:rPr lang="en-GB" sz="1800">
                <a:solidFill>
                  <a:srgbClr val="222222"/>
                </a:solidFill>
                <a:latin typeface="Times New Roman"/>
                <a:ea typeface="Times New Roman"/>
                <a:cs typeface="Times New Roman"/>
                <a:sym typeface="Times New Roman"/>
              </a:rPr>
              <a:t>(Walker, 2021)</a:t>
            </a:r>
            <a:r>
              <a:rPr lang="en-GB" sz="1800">
                <a:solidFill>
                  <a:schemeClr val="dk1"/>
                </a:solidFill>
                <a:latin typeface="Times New Roman"/>
                <a:ea typeface="Times New Roman"/>
                <a:cs typeface="Times New Roman"/>
                <a:sym typeface="Times New Roman"/>
              </a:rPr>
              <a:t>.</a:t>
            </a:r>
            <a:endParaRPr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Noto Sans Symbols"/>
              <a:buNone/>
            </a:pPr>
            <a:r>
              <a:t/>
            </a:r>
            <a:endParaRPr b="1"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b="1" lang="en-GB" sz="1800">
                <a:solidFill>
                  <a:schemeClr val="dk1"/>
                </a:solidFill>
                <a:latin typeface="Times New Roman"/>
                <a:ea typeface="Times New Roman"/>
                <a:cs typeface="Times New Roman"/>
                <a:sym typeface="Times New Roman"/>
              </a:rPr>
              <a:t>Guest services:</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They have multilingual staff that can effectively communicate with all kinds of customers. </a:t>
            </a:r>
            <a:endParaRPr sz="1800">
              <a:solidFill>
                <a:schemeClr val="dk1"/>
              </a:solidFill>
              <a:latin typeface="Times New Roman"/>
              <a:ea typeface="Times New Roman"/>
              <a:cs typeface="Times New Roman"/>
              <a:sym typeface="Times New Roman"/>
            </a:endParaRPr>
          </a:p>
        </p:txBody>
      </p:sp>
      <p:pic>
        <p:nvPicPr>
          <p:cNvPr descr="Conrad Cairo" id="157" name="Google Shape;157;p21"/>
          <p:cNvPicPr preferRelativeResize="0"/>
          <p:nvPr/>
        </p:nvPicPr>
        <p:blipFill rotWithShape="1">
          <a:blip r:embed="rId3">
            <a:alphaModFix/>
          </a:blip>
          <a:srcRect b="0" l="0" r="0" t="0"/>
          <a:stretch/>
        </p:blipFill>
        <p:spPr>
          <a:xfrm>
            <a:off x="7012784" y="1524000"/>
            <a:ext cx="5036341" cy="3357561"/>
          </a:xfrm>
          <a:prstGeom prst="rect">
            <a:avLst/>
          </a:prstGeom>
          <a:solidFill>
            <a:srgbClr val="ECECEC"/>
          </a:solidFill>
          <a:ln cap="sq" cmpd="sng" w="190500">
            <a:solidFill>
              <a:srgbClr val="FFFFFF"/>
            </a:solidFill>
            <a:prstDash val="solid"/>
            <a:miter lim="800000"/>
            <a:headEnd len="sm" w="sm" type="none"/>
            <a:tailEnd len="sm" w="sm" type="none"/>
          </a:ln>
          <a:effectLst>
            <a:outerShdw blurRad="55000" rotWithShape="0" algn="tl" dir="5400000" dist="18000">
              <a:srgbClr val="000000">
                <a:alpha val="40000"/>
              </a:srgbClr>
            </a:outerShdw>
          </a:effectLst>
        </p:spPr>
      </p:pic>
      <p:sp>
        <p:nvSpPr>
          <p:cNvPr id="158" name="Google Shape;158;p21"/>
          <p:cNvSpPr txBox="1"/>
          <p:nvPr/>
        </p:nvSpPr>
        <p:spPr>
          <a:xfrm>
            <a:off x="8543926" y="5180111"/>
            <a:ext cx="1694356"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rgbClr val="222222"/>
                </a:solidFill>
                <a:latin typeface="Times New Roman"/>
                <a:ea typeface="Times New Roman"/>
                <a:cs typeface="Times New Roman"/>
                <a:sym typeface="Times New Roman"/>
              </a:rPr>
              <a:t>(Walker, 2021)</a:t>
            </a:r>
            <a:endParaRPr sz="12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22"/>
          <p:cNvSpPr txBox="1"/>
          <p:nvPr/>
        </p:nvSpPr>
        <p:spPr>
          <a:xfrm>
            <a:off x="875110" y="338801"/>
            <a:ext cx="3477894" cy="822341"/>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lang="en-GB" sz="2800">
                <a:solidFill>
                  <a:schemeClr val="dk1"/>
                </a:solidFill>
                <a:latin typeface="Times New Roman"/>
                <a:ea typeface="Times New Roman"/>
                <a:cs typeface="Times New Roman"/>
                <a:sym typeface="Times New Roman"/>
              </a:rPr>
              <a:t>Contd…</a:t>
            </a:r>
            <a:endParaRPr sz="2800">
              <a:solidFill>
                <a:schemeClr val="dk1"/>
              </a:solidFill>
              <a:latin typeface="Arial"/>
              <a:ea typeface="Arial"/>
              <a:cs typeface="Arial"/>
              <a:sym typeface="Arial"/>
            </a:endParaRPr>
          </a:p>
        </p:txBody>
      </p:sp>
      <p:sp>
        <p:nvSpPr>
          <p:cNvPr id="165" name="Google Shape;165;p22"/>
          <p:cNvSpPr txBox="1"/>
          <p:nvPr/>
        </p:nvSpPr>
        <p:spPr>
          <a:xfrm>
            <a:off x="3777520" y="1831298"/>
            <a:ext cx="8414480" cy="3970318"/>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800"/>
              <a:buFont typeface="Noto Sans Symbols"/>
              <a:buChar char="❑"/>
            </a:pPr>
            <a:r>
              <a:rPr b="1" lang="en-GB" sz="1800">
                <a:solidFill>
                  <a:schemeClr val="dk1"/>
                </a:solidFill>
                <a:latin typeface="Times New Roman"/>
                <a:ea typeface="Times New Roman"/>
                <a:cs typeface="Times New Roman"/>
                <a:sym typeface="Times New Roman"/>
              </a:rPr>
              <a:t>Scope of the guest services and facilities of Conrad Hotels</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Courier New"/>
              <a:buChar char="o"/>
            </a:pPr>
            <a:r>
              <a:rPr lang="en-GB" sz="1800">
                <a:solidFill>
                  <a:schemeClr val="dk1"/>
                </a:solidFill>
                <a:latin typeface="Times New Roman"/>
                <a:ea typeface="Times New Roman"/>
                <a:cs typeface="Times New Roman"/>
                <a:sym typeface="Times New Roman"/>
              </a:rPr>
              <a:t>Conrad has a wide scope of guest services which includes different variety like providing car rentals for tourists, club floors and free onsite parking facilities. </a:t>
            </a:r>
            <a:r>
              <a:rPr lang="en-GB" sz="1800">
                <a:solidFill>
                  <a:srgbClr val="222222"/>
                </a:solidFill>
                <a:latin typeface="Times New Roman"/>
                <a:ea typeface="Times New Roman"/>
                <a:cs typeface="Times New Roman"/>
                <a:sym typeface="Times New Roman"/>
              </a:rPr>
              <a:t>(Olorunsola et al., 2022).</a:t>
            </a:r>
            <a:endParaRPr/>
          </a:p>
          <a:p>
            <a:pPr indent="-171450" lvl="0" marL="285750" marR="0" rtl="0" algn="just">
              <a:spcBef>
                <a:spcPts val="0"/>
              </a:spcBef>
              <a:spcAft>
                <a:spcPts val="0"/>
              </a:spcAft>
              <a:buClr>
                <a:schemeClr val="dk1"/>
              </a:buClr>
              <a:buSzPts val="1800"/>
              <a:buFont typeface="Courier New"/>
              <a:buNone/>
            </a:pPr>
            <a:r>
              <a:t/>
            </a:r>
            <a:endParaRPr sz="1800">
              <a:solidFill>
                <a:srgbClr val="222222"/>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Courier New"/>
              <a:buNone/>
            </a:pPr>
            <a:r>
              <a:t/>
            </a:r>
            <a:endParaRPr sz="1800">
              <a:solidFill>
                <a:srgbClr val="222222"/>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Courier New"/>
              <a:buChar char="o"/>
            </a:pPr>
            <a:r>
              <a:rPr lang="en-GB" sz="1800">
                <a:solidFill>
                  <a:schemeClr val="dk1"/>
                </a:solidFill>
                <a:latin typeface="Times New Roman"/>
                <a:ea typeface="Times New Roman"/>
                <a:cs typeface="Times New Roman"/>
                <a:sym typeface="Times New Roman"/>
              </a:rPr>
              <a:t>The different scopes of guest services include spa and fitness. </a:t>
            </a:r>
            <a:endParaRPr/>
          </a:p>
          <a:p>
            <a:pPr indent="-171450" lvl="0" marL="285750" marR="0" rtl="0" algn="just">
              <a:spcBef>
                <a:spcPts val="0"/>
              </a:spcBef>
              <a:spcAft>
                <a:spcPts val="0"/>
              </a:spcAft>
              <a:buClr>
                <a:schemeClr val="dk1"/>
              </a:buClr>
              <a:buSzPts val="1800"/>
              <a:buFont typeface="Courier New"/>
              <a:buNone/>
            </a:pPr>
            <a:r>
              <a:t/>
            </a:r>
            <a:endParaRPr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Courier New"/>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Courier New"/>
              <a:buChar char="o"/>
            </a:pPr>
            <a:r>
              <a:rPr lang="en-GB" sz="1800">
                <a:solidFill>
                  <a:schemeClr val="dk1"/>
                </a:solidFill>
                <a:latin typeface="Times New Roman"/>
                <a:ea typeface="Times New Roman"/>
                <a:cs typeface="Times New Roman"/>
                <a:sym typeface="Times New Roman"/>
              </a:rPr>
              <a:t>Conrad Hotels is one of the leading hotel companies in the world and is the first hotel chain to have gained international success.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t/>
            </a:r>
            <a:endParaRPr b="1"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t/>
            </a:r>
            <a:endParaRPr b="1" sz="1800">
              <a:solidFill>
                <a:schemeClr val="dk1"/>
              </a:solidFill>
              <a:latin typeface="Times New Roman"/>
              <a:ea typeface="Times New Roman"/>
              <a:cs typeface="Times New Roman"/>
              <a:sym typeface="Times New Roman"/>
            </a:endParaRPr>
          </a:p>
        </p:txBody>
      </p:sp>
      <p:pic>
        <p:nvPicPr>
          <p:cNvPr descr="This &quot;Old School&quot; Trick Can Get You a Better Hotel Rate" id="166" name="Google Shape;166;p22"/>
          <p:cNvPicPr preferRelativeResize="0"/>
          <p:nvPr/>
        </p:nvPicPr>
        <p:blipFill rotWithShape="1">
          <a:blip r:embed="rId3">
            <a:alphaModFix/>
          </a:blip>
          <a:srcRect b="0" l="0" r="0" t="0"/>
          <a:stretch/>
        </p:blipFill>
        <p:spPr>
          <a:xfrm>
            <a:off x="149903" y="1740108"/>
            <a:ext cx="3522688" cy="3377783"/>
          </a:xfrm>
          <a:prstGeom prst="rect">
            <a:avLst/>
          </a:prstGeom>
          <a:noFill/>
          <a:ln cap="rnd" cmpd="sng" w="127000">
            <a:solidFill>
              <a:srgbClr val="FFFFFF"/>
            </a:solidFill>
            <a:prstDash val="solid"/>
            <a:round/>
            <a:headEnd len="sm" w="sm" type="none"/>
            <a:tailEnd len="sm" w="sm" type="none"/>
          </a:ln>
          <a:effectLst>
            <a:outerShdw blurRad="76200" sx="97000" kx="900000" rotWithShape="0" algn="br" dir="10500000" dist="95250" sy="23000">
              <a:srgbClr val="000000">
                <a:alpha val="20000"/>
              </a:srgbClr>
            </a:outerShdw>
          </a:effectLst>
        </p:spPr>
      </p:pic>
      <p:sp>
        <p:nvSpPr>
          <p:cNvPr id="167" name="Google Shape;167;p22"/>
          <p:cNvSpPr txBox="1"/>
          <p:nvPr/>
        </p:nvSpPr>
        <p:spPr>
          <a:xfrm>
            <a:off x="747695" y="5310025"/>
            <a:ext cx="6573186"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400">
                <a:solidFill>
                  <a:srgbClr val="222222"/>
                </a:solidFill>
                <a:latin typeface="Times New Roman"/>
                <a:ea typeface="Times New Roman"/>
                <a:cs typeface="Times New Roman"/>
                <a:sym typeface="Times New Roman"/>
              </a:rPr>
              <a:t>(Olorunsola et al., 2022)</a:t>
            </a:r>
            <a:endParaRPr sz="140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23"/>
          <p:cNvSpPr txBox="1"/>
          <p:nvPr/>
        </p:nvSpPr>
        <p:spPr>
          <a:xfrm>
            <a:off x="0" y="1892109"/>
            <a:ext cx="8229600" cy="3416320"/>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800"/>
              <a:buFont typeface="Noto Sans Symbols"/>
              <a:buChar char="❑"/>
            </a:pPr>
            <a:r>
              <a:rPr b="1" lang="en-GB" sz="1800">
                <a:solidFill>
                  <a:schemeClr val="dk1"/>
                </a:solidFill>
                <a:latin typeface="Times New Roman"/>
                <a:ea typeface="Times New Roman"/>
                <a:cs typeface="Times New Roman"/>
                <a:sym typeface="Times New Roman"/>
              </a:rPr>
              <a:t>Role of the guest services and facilities of Conrad Hotels</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Courier New"/>
              <a:buChar char="o"/>
            </a:pPr>
            <a:r>
              <a:rPr lang="en-GB" sz="1800">
                <a:solidFill>
                  <a:schemeClr val="dk1"/>
                </a:solidFill>
                <a:latin typeface="Times New Roman"/>
                <a:ea typeface="Times New Roman"/>
                <a:cs typeface="Times New Roman"/>
                <a:sym typeface="Times New Roman"/>
              </a:rPr>
              <a:t>Conrad Hotels is a luxury brand in the Hilton network that values providing outstanding customer service. </a:t>
            </a:r>
            <a:endParaRPr/>
          </a:p>
          <a:p>
            <a:pPr indent="-171450" lvl="0" marL="285750" marR="0" rtl="0" algn="just">
              <a:spcBef>
                <a:spcPts val="0"/>
              </a:spcBef>
              <a:spcAft>
                <a:spcPts val="0"/>
              </a:spcAft>
              <a:buClr>
                <a:schemeClr val="dk1"/>
              </a:buClr>
              <a:buSzPts val="1800"/>
              <a:buFont typeface="Courier New"/>
              <a:buNone/>
            </a:pPr>
            <a:r>
              <a:t/>
            </a:r>
            <a:endParaRPr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Courier New"/>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Courier New"/>
              <a:buChar char="o"/>
            </a:pPr>
            <a:r>
              <a:rPr lang="en-GB" sz="1800">
                <a:solidFill>
                  <a:schemeClr val="dk1"/>
                </a:solidFill>
                <a:latin typeface="Times New Roman"/>
                <a:ea typeface="Times New Roman"/>
                <a:cs typeface="Times New Roman"/>
                <a:sym typeface="Times New Roman"/>
              </a:rPr>
              <a:t>Their job is to provide visitors with experiences they won't forget which as a result will uplift their brand name and negate the competition in the work. </a:t>
            </a:r>
            <a:endParaRPr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Courier New"/>
              <a:buNone/>
            </a:pPr>
            <a:r>
              <a:t/>
            </a:r>
            <a:endParaRPr sz="1800">
              <a:solidFill>
                <a:schemeClr val="dk1"/>
              </a:solidFill>
              <a:latin typeface="Times New Roman"/>
              <a:ea typeface="Times New Roman"/>
              <a:cs typeface="Times New Roman"/>
              <a:sym typeface="Times New Roman"/>
            </a:endParaRPr>
          </a:p>
          <a:p>
            <a:pPr indent="-171450" lvl="0" marL="285750" marR="0" rtl="0" algn="just">
              <a:spcBef>
                <a:spcPts val="0"/>
              </a:spcBef>
              <a:spcAft>
                <a:spcPts val="0"/>
              </a:spcAft>
              <a:buClr>
                <a:schemeClr val="dk1"/>
              </a:buClr>
              <a:buSzPts val="1800"/>
              <a:buFont typeface="Courier New"/>
              <a:buNone/>
            </a:pPr>
            <a:r>
              <a:t/>
            </a:r>
            <a:endParaRPr sz="18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Courier New"/>
              <a:buChar char="o"/>
            </a:pPr>
            <a:r>
              <a:rPr lang="en-GB" sz="1800">
                <a:solidFill>
                  <a:schemeClr val="dk1"/>
                </a:solidFill>
                <a:latin typeface="Times New Roman"/>
                <a:ea typeface="Times New Roman"/>
                <a:cs typeface="Times New Roman"/>
                <a:sym typeface="Times New Roman"/>
              </a:rPr>
              <a:t>This entails offering individualised concierge services, seeing to it that visitors' demands are satisfied in a timely manner (forbestravel, 2023).</a:t>
            </a:r>
            <a:br>
              <a:rPr lang="en-GB" sz="1800">
                <a:solidFill>
                  <a:schemeClr val="dk1"/>
                </a:solidFill>
                <a:latin typeface="Times New Roman"/>
                <a:ea typeface="Times New Roman"/>
                <a:cs typeface="Times New Roman"/>
                <a:sym typeface="Times New Roman"/>
              </a:rPr>
            </a:br>
            <a:endParaRPr sz="1800">
              <a:solidFill>
                <a:schemeClr val="dk1"/>
              </a:solidFill>
              <a:latin typeface="Times New Roman"/>
              <a:ea typeface="Times New Roman"/>
              <a:cs typeface="Times New Roman"/>
              <a:sym typeface="Times New Roman"/>
            </a:endParaRPr>
          </a:p>
        </p:txBody>
      </p:sp>
      <p:pic>
        <p:nvPicPr>
          <p:cNvPr descr="What are the Duties Of Guest Service Executive?" id="174" name="Google Shape;174;p23"/>
          <p:cNvPicPr preferRelativeResize="0"/>
          <p:nvPr/>
        </p:nvPicPr>
        <p:blipFill rotWithShape="1">
          <a:blip r:embed="rId3">
            <a:alphaModFix/>
          </a:blip>
          <a:srcRect b="0" l="0" r="0" t="0"/>
          <a:stretch/>
        </p:blipFill>
        <p:spPr>
          <a:xfrm>
            <a:off x="8229600" y="1549571"/>
            <a:ext cx="3962400" cy="3971925"/>
          </a:xfrm>
          <a:prstGeom prst="rect">
            <a:avLst/>
          </a:prstGeom>
          <a:noFill/>
          <a:ln>
            <a:noFill/>
          </a:ln>
        </p:spPr>
      </p:pic>
      <p:sp>
        <p:nvSpPr>
          <p:cNvPr id="175" name="Google Shape;175;p23"/>
          <p:cNvSpPr txBox="1"/>
          <p:nvPr/>
        </p:nvSpPr>
        <p:spPr>
          <a:xfrm>
            <a:off x="839449" y="374754"/>
            <a:ext cx="2698230" cy="58477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Times New Roman"/>
                <a:ea typeface="Times New Roman"/>
                <a:cs typeface="Times New Roman"/>
                <a:sym typeface="Times New Roman"/>
              </a:rPr>
              <a:t>Contd…</a:t>
            </a:r>
            <a:endParaRPr/>
          </a:p>
        </p:txBody>
      </p:sp>
      <p:sp>
        <p:nvSpPr>
          <p:cNvPr id="176" name="Google Shape;176;p23"/>
          <p:cNvSpPr txBox="1"/>
          <p:nvPr/>
        </p:nvSpPr>
        <p:spPr>
          <a:xfrm>
            <a:off x="9668656" y="5599145"/>
            <a:ext cx="1588958"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(forbestravel, 2023)</a:t>
            </a:r>
            <a:endParaRPr sz="1200">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mt="18000"/>
          </a:blip>
          <a:stretch>
            <a:fillRect/>
          </a:stretch>
        </a:blipFill>
      </p:bgPr>
    </p:bg>
    <p:spTree>
      <p:nvGrpSpPr>
        <p:cNvPr id="181" name="Shape 181"/>
        <p:cNvGrpSpPr/>
        <p:nvPr/>
      </p:nvGrpSpPr>
      <p:grpSpPr>
        <a:xfrm>
          <a:off x="0" y="0"/>
          <a:ext cx="0" cy="0"/>
          <a:chOff x="0" y="0"/>
          <a:chExt cx="0" cy="0"/>
        </a:xfrm>
      </p:grpSpPr>
      <p:sp>
        <p:nvSpPr>
          <p:cNvPr id="182" name="Google Shape;182;p24"/>
          <p:cNvSpPr txBox="1"/>
          <p:nvPr/>
        </p:nvSpPr>
        <p:spPr>
          <a:xfrm>
            <a:off x="946878" y="359764"/>
            <a:ext cx="10298243" cy="1077218"/>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3200">
                <a:solidFill>
                  <a:schemeClr val="dk1"/>
                </a:solidFill>
                <a:latin typeface="Times New Roman"/>
                <a:ea typeface="Times New Roman"/>
                <a:cs typeface="Times New Roman"/>
                <a:sym typeface="Times New Roman"/>
              </a:rPr>
              <a:t>Importance of hospitality and how hotels meet/exceed guest expectations </a:t>
            </a:r>
            <a:endParaRPr b="1" sz="3200">
              <a:solidFill>
                <a:schemeClr val="dk1"/>
              </a:solidFill>
              <a:latin typeface="Times New Roman"/>
              <a:ea typeface="Times New Roman"/>
              <a:cs typeface="Times New Roman"/>
              <a:sym typeface="Times New Roman"/>
            </a:endParaRPr>
          </a:p>
        </p:txBody>
      </p:sp>
      <p:sp>
        <p:nvSpPr>
          <p:cNvPr id="183" name="Google Shape;183;p24"/>
          <p:cNvSpPr txBox="1"/>
          <p:nvPr/>
        </p:nvSpPr>
        <p:spPr>
          <a:xfrm>
            <a:off x="4077325" y="1481953"/>
            <a:ext cx="8044720" cy="4416594"/>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lang="en-GB" sz="2000">
                <a:solidFill>
                  <a:schemeClr val="dk1"/>
                </a:solidFill>
                <a:latin typeface="Times New Roman"/>
                <a:ea typeface="Times New Roman"/>
                <a:cs typeface="Times New Roman"/>
                <a:sym typeface="Times New Roman"/>
              </a:rPr>
              <a:t>Importance of Hospitality </a:t>
            </a:r>
            <a:r>
              <a:rPr lang="en-GB" sz="1600">
                <a:solidFill>
                  <a:schemeClr val="dk1"/>
                </a:solidFill>
                <a:latin typeface="Times New Roman"/>
                <a:ea typeface="Times New Roman"/>
                <a:cs typeface="Times New Roman"/>
                <a:sym typeface="Times New Roman"/>
              </a:rPr>
              <a:t> </a:t>
            </a:r>
            <a:endParaRPr/>
          </a:p>
          <a:p>
            <a:pPr indent="0" lvl="0" marL="0" marR="0" rtl="0" algn="just">
              <a:spcBef>
                <a:spcPts val="600"/>
              </a:spcBef>
              <a:spcAft>
                <a:spcPts val="0"/>
              </a:spcAft>
              <a:buNone/>
            </a:pPr>
            <a:r>
              <a:rPr lang="en-GB" sz="1800" u="sng">
                <a:solidFill>
                  <a:schemeClr val="dk1"/>
                </a:solidFill>
                <a:latin typeface="Times New Roman"/>
                <a:ea typeface="Times New Roman"/>
                <a:cs typeface="Times New Roman"/>
                <a:sym typeface="Times New Roman"/>
              </a:rPr>
              <a:t>Creating a positive consumer experience</a:t>
            </a:r>
            <a:endParaRPr/>
          </a:p>
          <a:p>
            <a:pPr indent="0" lvl="0" marL="0" marR="0" rtl="0" algn="just">
              <a:spcBef>
                <a:spcPts val="0"/>
              </a:spcBef>
              <a:spcAft>
                <a:spcPts val="0"/>
              </a:spcAft>
              <a:buNone/>
            </a:pPr>
            <a:r>
              <a:t/>
            </a:r>
            <a:endParaRPr sz="1800" u="sng">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A crucial element of the service industry definitely includes hospitality which caters to customer satisfaction. </a:t>
            </a:r>
            <a:endParaRPr/>
          </a:p>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Since this is not only limited to providing food or beds but also provides comfort and a joyous atmosphere, hospitality can create a positive customer experience.</a:t>
            </a:r>
            <a:endParaRPr/>
          </a:p>
          <a:p>
            <a:pPr indent="-171450" lvl="0" marL="285750" marR="0" rtl="0" algn="just">
              <a:spcBef>
                <a:spcPts val="0"/>
              </a:spcBef>
              <a:spcAft>
                <a:spcPts val="0"/>
              </a:spcAft>
              <a:buClr>
                <a:schemeClr val="dk1"/>
              </a:buClr>
              <a:buSzPts val="1800"/>
              <a:buFont typeface="Arial"/>
              <a:buNone/>
            </a:pPr>
            <a:r>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u="sng">
                <a:solidFill>
                  <a:schemeClr val="dk1"/>
                </a:solidFill>
                <a:latin typeface="Times New Roman"/>
                <a:ea typeface="Times New Roman"/>
                <a:cs typeface="Times New Roman"/>
                <a:sym typeface="Times New Roman"/>
              </a:rPr>
              <a:t>Establishing strong relationships</a:t>
            </a:r>
            <a:endParaRPr/>
          </a:p>
          <a:p>
            <a:pPr indent="0" lvl="0" marL="0" marR="0" rtl="0" algn="just">
              <a:spcBef>
                <a:spcPts val="0"/>
              </a:spcBef>
              <a:spcAft>
                <a:spcPts val="0"/>
              </a:spcAft>
              <a:buNone/>
            </a:pPr>
            <a:r>
              <a:t/>
            </a:r>
            <a:endParaRPr sz="1800" u="sng">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Hospitality is significant in its crucial role of building a strong relationship with the host and the customers. </a:t>
            </a:r>
            <a:endParaRPr/>
          </a:p>
          <a:p>
            <a:pPr indent="-285750" lvl="0" marL="285750" marR="0" rtl="0" algn="just">
              <a:spcBef>
                <a:spcPts val="0"/>
              </a:spcBef>
              <a:spcAft>
                <a:spcPts val="0"/>
              </a:spcAft>
              <a:buClr>
                <a:schemeClr val="dk1"/>
              </a:buClr>
              <a:buSzPts val="1600"/>
              <a:buFont typeface="Arial"/>
              <a:buChar char="•"/>
            </a:pPr>
            <a:r>
              <a:rPr lang="en-GB" sz="1600">
                <a:solidFill>
                  <a:schemeClr val="dk1"/>
                </a:solidFill>
                <a:latin typeface="Times New Roman"/>
                <a:ea typeface="Times New Roman"/>
                <a:cs typeface="Times New Roman"/>
                <a:sym typeface="Times New Roman"/>
              </a:rPr>
              <a:t>This forms a sense of cooperation and community and having the needs fulfilled, the customers subscribe again for the service or recommend it. </a:t>
            </a:r>
            <a:endParaRPr sz="16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	</a:t>
            </a:r>
            <a:endParaRPr sz="1800">
              <a:solidFill>
                <a:schemeClr val="dk1"/>
              </a:solidFill>
              <a:latin typeface="Calibri"/>
              <a:ea typeface="Calibri"/>
              <a:cs typeface="Calibri"/>
              <a:sym typeface="Calibri"/>
            </a:endParaRPr>
          </a:p>
        </p:txBody>
      </p:sp>
      <p:pic>
        <p:nvPicPr>
          <p:cNvPr descr="10 Tips to Improve Your Customer Service | R2 Docuo ECM Software" id="184" name="Google Shape;184;p24"/>
          <p:cNvPicPr preferRelativeResize="0"/>
          <p:nvPr/>
        </p:nvPicPr>
        <p:blipFill rotWithShape="1">
          <a:blip r:embed="rId4">
            <a:alphaModFix/>
          </a:blip>
          <a:srcRect b="0" l="0" r="0" t="0"/>
          <a:stretch/>
        </p:blipFill>
        <p:spPr>
          <a:xfrm>
            <a:off x="-1" y="1436982"/>
            <a:ext cx="3912433" cy="4552950"/>
          </a:xfrm>
          <a:prstGeom prst="rect">
            <a:avLst/>
          </a:prstGeom>
          <a:noFill/>
          <a:ln>
            <a:noFill/>
          </a:ln>
        </p:spPr>
      </p:pic>
      <p:sp>
        <p:nvSpPr>
          <p:cNvPr id="185" name="Google Shape;185;p24"/>
          <p:cNvSpPr txBox="1"/>
          <p:nvPr/>
        </p:nvSpPr>
        <p:spPr>
          <a:xfrm>
            <a:off x="1409075" y="6109210"/>
            <a:ext cx="2938072"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100">
                <a:solidFill>
                  <a:schemeClr val="dk1"/>
                </a:solidFill>
                <a:latin typeface="Times New Roman"/>
                <a:ea typeface="Times New Roman"/>
                <a:cs typeface="Times New Roman"/>
                <a:sym typeface="Times New Roman"/>
              </a:rPr>
              <a:t> (BBC, 2023)</a:t>
            </a:r>
            <a:endParaRPr sz="1100">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5"/>
          <p:cNvSpPr txBox="1"/>
          <p:nvPr/>
        </p:nvSpPr>
        <p:spPr>
          <a:xfrm>
            <a:off x="449705" y="434715"/>
            <a:ext cx="3372787"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600">
                <a:solidFill>
                  <a:schemeClr val="dk1"/>
                </a:solidFill>
                <a:latin typeface="Times New Roman"/>
                <a:ea typeface="Times New Roman"/>
                <a:cs typeface="Times New Roman"/>
                <a:sym typeface="Times New Roman"/>
              </a:rPr>
              <a:t>Contd…</a:t>
            </a:r>
            <a:endParaRPr/>
          </a:p>
        </p:txBody>
      </p:sp>
      <p:sp>
        <p:nvSpPr>
          <p:cNvPr id="192" name="Google Shape;192;p25"/>
          <p:cNvSpPr txBox="1"/>
          <p:nvPr/>
        </p:nvSpPr>
        <p:spPr>
          <a:xfrm>
            <a:off x="134910" y="1858780"/>
            <a:ext cx="7510073" cy="372409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a:solidFill>
                  <a:schemeClr val="dk1"/>
                </a:solidFill>
                <a:latin typeface="Times New Roman"/>
                <a:ea typeface="Times New Roman"/>
                <a:cs typeface="Times New Roman"/>
                <a:sym typeface="Times New Roman"/>
              </a:rPr>
              <a:t>Ways through which Conrad Hotel meet their guest’s expectation</a:t>
            </a:r>
            <a:endParaRPr b="1" sz="18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285750" lvl="0" marL="285750" marR="0" rtl="0" algn="just">
              <a:spcBef>
                <a:spcPts val="0"/>
              </a:spcBef>
              <a:spcAft>
                <a:spcPts val="0"/>
              </a:spcAft>
              <a:buClr>
                <a:schemeClr val="dk1"/>
              </a:buClr>
              <a:buSzPts val="1800"/>
              <a:buFont typeface="Noto Sans Symbols"/>
              <a:buChar char="⮚"/>
            </a:pPr>
            <a:r>
              <a:rPr lang="en-GB" sz="1800" u="sng">
                <a:solidFill>
                  <a:schemeClr val="dk1"/>
                </a:solidFill>
                <a:latin typeface="Times New Roman"/>
                <a:ea typeface="Times New Roman"/>
                <a:cs typeface="Times New Roman"/>
                <a:sym typeface="Times New Roman"/>
              </a:rPr>
              <a:t>Impressive room features </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600">
                <a:solidFill>
                  <a:schemeClr val="dk1"/>
                </a:solidFill>
                <a:latin typeface="Times New Roman"/>
                <a:ea typeface="Times New Roman"/>
                <a:cs typeface="Times New Roman"/>
                <a:sym typeface="Times New Roman"/>
              </a:rPr>
              <a:t>The rooms offered by this hotel are not only comforting but aesthetically pleasing as well. All the rooms are air-conditioned and mechanically ventilated. </a:t>
            </a:r>
            <a:endParaRPr/>
          </a:p>
          <a:p>
            <a:pPr indent="-184150" lvl="0" marL="285750" marR="0" rtl="0" algn="just">
              <a:spcBef>
                <a:spcPts val="0"/>
              </a:spcBef>
              <a:spcAft>
                <a:spcPts val="0"/>
              </a:spcAft>
              <a:buClr>
                <a:schemeClr val="dk1"/>
              </a:buClr>
              <a:buSzPts val="1600"/>
              <a:buFont typeface="Noto Sans Symbols"/>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u="sng">
                <a:solidFill>
                  <a:schemeClr val="dk1"/>
                </a:solidFill>
                <a:latin typeface="Times New Roman"/>
                <a:ea typeface="Times New Roman"/>
                <a:cs typeface="Times New Roman"/>
                <a:sym typeface="Times New Roman"/>
              </a:rPr>
              <a:t>High Security</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600">
                <a:solidFill>
                  <a:schemeClr val="dk1"/>
                </a:solidFill>
                <a:latin typeface="Times New Roman"/>
                <a:ea typeface="Times New Roman"/>
                <a:cs typeface="Times New Roman"/>
                <a:sym typeface="Times New Roman"/>
              </a:rPr>
              <a:t>Luxury hotels like Conrad serve guests of elevated status like politicians, celebrities, business tycoons and other prominent personalities who require first-rate security. </a:t>
            </a:r>
            <a:endParaRPr/>
          </a:p>
          <a:p>
            <a:pPr indent="-184150" lvl="0" marL="285750" marR="0" rtl="0" algn="just">
              <a:spcBef>
                <a:spcPts val="0"/>
              </a:spcBef>
              <a:spcAft>
                <a:spcPts val="0"/>
              </a:spcAft>
              <a:buClr>
                <a:schemeClr val="dk1"/>
              </a:buClr>
              <a:buSzPts val="1600"/>
              <a:buFont typeface="Noto Sans Symbols"/>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800"/>
              <a:buFont typeface="Noto Sans Symbols"/>
              <a:buChar char="⮚"/>
            </a:pPr>
            <a:r>
              <a:rPr lang="en-GB" sz="1800" u="sng">
                <a:solidFill>
                  <a:schemeClr val="dk1"/>
                </a:solidFill>
                <a:latin typeface="Times New Roman"/>
                <a:ea typeface="Times New Roman"/>
                <a:cs typeface="Times New Roman"/>
                <a:sym typeface="Times New Roman"/>
              </a:rPr>
              <a:t>Other facilities for nurturing the guests’ mental health</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600">
                <a:solidFill>
                  <a:schemeClr val="dk1"/>
                </a:solidFill>
                <a:latin typeface="Times New Roman"/>
                <a:ea typeface="Times New Roman"/>
                <a:cs typeface="Times New Roman"/>
                <a:sym typeface="Times New Roman"/>
              </a:rPr>
              <a:t>Apart from providing car parking and other facilities regarding free WIFI and recreation, a number of facilities to provide freshness are offered. </a:t>
            </a:r>
            <a:endParaRPr sz="16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93" name="Google Shape;193;p25"/>
          <p:cNvSpPr txBox="1"/>
          <p:nvPr/>
        </p:nvSpPr>
        <p:spPr>
          <a:xfrm>
            <a:off x="9601200" y="5582875"/>
            <a:ext cx="1933732"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a:t>
            </a:r>
            <a:r>
              <a:rPr lang="en-GB" sz="1200">
                <a:solidFill>
                  <a:srgbClr val="222222"/>
                </a:solidFill>
                <a:latin typeface="Times New Roman"/>
                <a:ea typeface="Times New Roman"/>
                <a:cs typeface="Times New Roman"/>
                <a:sym typeface="Times New Roman"/>
              </a:rPr>
              <a:t>Lucas, 2022)</a:t>
            </a:r>
            <a:endParaRPr sz="1200">
              <a:solidFill>
                <a:schemeClr val="dk1"/>
              </a:solidFill>
              <a:latin typeface="Calibri"/>
              <a:ea typeface="Calibri"/>
              <a:cs typeface="Calibri"/>
              <a:sym typeface="Calibri"/>
            </a:endParaRPr>
          </a:p>
        </p:txBody>
      </p:sp>
      <p:pic>
        <p:nvPicPr>
          <p:cNvPr descr="7 Small Ways to Exceed Online Customer Expectations | Founder's Guide" id="194" name="Google Shape;194;p25"/>
          <p:cNvPicPr preferRelativeResize="0"/>
          <p:nvPr/>
        </p:nvPicPr>
        <p:blipFill rotWithShape="1">
          <a:blip r:embed="rId3">
            <a:alphaModFix/>
          </a:blip>
          <a:srcRect b="0" l="0" r="0" t="0"/>
          <a:stretch/>
        </p:blipFill>
        <p:spPr>
          <a:xfrm>
            <a:off x="7694950" y="1624559"/>
            <a:ext cx="4172263" cy="3608882"/>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26"/>
          <p:cNvSpPr txBox="1"/>
          <p:nvPr/>
        </p:nvSpPr>
        <p:spPr>
          <a:xfrm>
            <a:off x="3462728" y="299803"/>
            <a:ext cx="5066675" cy="646331"/>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3600">
                <a:solidFill>
                  <a:schemeClr val="dk1"/>
                </a:solidFill>
                <a:latin typeface="Times New Roman"/>
                <a:ea typeface="Times New Roman"/>
                <a:cs typeface="Times New Roman"/>
                <a:sym typeface="Times New Roman"/>
              </a:rPr>
              <a:t>Conclusion</a:t>
            </a:r>
            <a:endParaRPr/>
          </a:p>
        </p:txBody>
      </p:sp>
      <p:sp>
        <p:nvSpPr>
          <p:cNvPr id="201" name="Google Shape;201;p26"/>
          <p:cNvSpPr txBox="1"/>
          <p:nvPr/>
        </p:nvSpPr>
        <p:spPr>
          <a:xfrm>
            <a:off x="4661941" y="2263515"/>
            <a:ext cx="7210269" cy="2554545"/>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An account of the significance and role of hospitality and guest service within the tourism and leisure industry has been extensively provided.</a:t>
            </a:r>
            <a:endParaRPr/>
          </a:p>
          <a:p>
            <a:pPr indent="0" lvl="0" marL="0" marR="0" rtl="0" algn="just">
              <a:spcBef>
                <a:spcPts val="0"/>
              </a:spcBef>
              <a:spcAft>
                <a:spcPts val="0"/>
              </a:spcAft>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Guest service standards and operational activities have been delineated.</a:t>
            </a:r>
            <a:endParaRPr/>
          </a:p>
          <a:p>
            <a:pPr indent="0" lvl="0" marL="0" marR="0" rtl="0" algn="just">
              <a:spcBef>
                <a:spcPts val="0"/>
              </a:spcBef>
              <a:spcAft>
                <a:spcPts val="0"/>
              </a:spcAft>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In this context, the description of the Conrad Hotel of London and its services have been documented. </a:t>
            </a:r>
            <a:endParaRPr/>
          </a:p>
          <a:p>
            <a:pPr indent="0" lvl="0" marL="0" marR="0" rtl="0" algn="just">
              <a:spcBef>
                <a:spcPts val="0"/>
              </a:spcBef>
              <a:spcAft>
                <a:spcPts val="0"/>
              </a:spcAft>
              <a:buNone/>
            </a:pPr>
            <a:r>
              <a:t/>
            </a:r>
            <a:endParaRPr sz="16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600"/>
              <a:buFont typeface="Noto Sans Symbols"/>
              <a:buChar char="❑"/>
            </a:pPr>
            <a:r>
              <a:rPr lang="en-GB" sz="1600">
                <a:solidFill>
                  <a:schemeClr val="dk1"/>
                </a:solidFill>
                <a:latin typeface="Times New Roman"/>
                <a:ea typeface="Times New Roman"/>
                <a:cs typeface="Times New Roman"/>
                <a:sym typeface="Times New Roman"/>
              </a:rPr>
              <a:t>Further, the main consumers of this hotel have been identified and the reasons behind their subscription to this hotel’s service and products have been explained. </a:t>
            </a:r>
            <a:endParaRPr sz="1600">
              <a:solidFill>
                <a:schemeClr val="dk1"/>
              </a:solidFill>
              <a:latin typeface="Times New Roman"/>
              <a:ea typeface="Times New Roman"/>
              <a:cs typeface="Times New Roman"/>
              <a:sym typeface="Times New Roman"/>
            </a:endParaRPr>
          </a:p>
        </p:txBody>
      </p:sp>
      <p:pic>
        <p:nvPicPr>
          <p:cNvPr descr="Hotel review: Conrad New York Midtown – Business Traveller" id="202" name="Google Shape;202;p26"/>
          <p:cNvPicPr preferRelativeResize="0"/>
          <p:nvPr/>
        </p:nvPicPr>
        <p:blipFill rotWithShape="1">
          <a:blip r:embed="rId3">
            <a:alphaModFix/>
          </a:blip>
          <a:srcRect b="0" l="0" r="0" t="0"/>
          <a:stretch/>
        </p:blipFill>
        <p:spPr>
          <a:xfrm>
            <a:off x="319790" y="1712838"/>
            <a:ext cx="4134525" cy="3655897"/>
          </a:xfrm>
          <a:prstGeom prst="rect">
            <a:avLst/>
          </a:prstGeom>
          <a:noFill/>
          <a:ln>
            <a:noFill/>
          </a:ln>
        </p:spPr>
      </p:pic>
      <p:sp>
        <p:nvSpPr>
          <p:cNvPr id="203" name="Google Shape;203;p26"/>
          <p:cNvSpPr txBox="1"/>
          <p:nvPr/>
        </p:nvSpPr>
        <p:spPr>
          <a:xfrm>
            <a:off x="1469036" y="5431674"/>
            <a:ext cx="1993692"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100">
                <a:solidFill>
                  <a:schemeClr val="dk1"/>
                </a:solidFill>
                <a:latin typeface="Times New Roman"/>
                <a:ea typeface="Times New Roman"/>
                <a:cs typeface="Times New Roman"/>
                <a:sym typeface="Times New Roman"/>
              </a:rPr>
              <a:t>(Nalley and Bufquin, 2020)</a:t>
            </a:r>
            <a:endParaRPr sz="1100">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27"/>
          <p:cNvSpPr txBox="1"/>
          <p:nvPr/>
        </p:nvSpPr>
        <p:spPr>
          <a:xfrm>
            <a:off x="4246986" y="0"/>
            <a:ext cx="3447737"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chemeClr val="dk1"/>
                </a:solidFill>
                <a:latin typeface="Times New Roman"/>
                <a:ea typeface="Times New Roman"/>
                <a:cs typeface="Times New Roman"/>
                <a:sym typeface="Times New Roman"/>
              </a:rPr>
              <a:t>References</a:t>
            </a:r>
            <a:endParaRPr/>
          </a:p>
        </p:txBody>
      </p:sp>
      <p:sp>
        <p:nvSpPr>
          <p:cNvPr id="210" name="Google Shape;210;p27"/>
          <p:cNvSpPr txBox="1"/>
          <p:nvPr/>
        </p:nvSpPr>
        <p:spPr>
          <a:xfrm>
            <a:off x="96982" y="265260"/>
            <a:ext cx="12095018" cy="6555641"/>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BBC, (2023). </a:t>
            </a:r>
            <a:r>
              <a:rPr i="1" lang="en-GB" sz="1400">
                <a:solidFill>
                  <a:schemeClr val="dk1"/>
                </a:solidFill>
                <a:latin typeface="Times New Roman"/>
                <a:ea typeface="Times New Roman"/>
                <a:cs typeface="Times New Roman"/>
                <a:sym typeface="Times New Roman"/>
              </a:rPr>
              <a:t>The star rating system. </a:t>
            </a:r>
            <a:r>
              <a:rPr lang="en-GB" sz="1400">
                <a:solidFill>
                  <a:schemeClr val="dk1"/>
                </a:solidFill>
                <a:latin typeface="Times New Roman"/>
                <a:ea typeface="Times New Roman"/>
                <a:cs typeface="Times New Roman"/>
                <a:sym typeface="Times New Roman"/>
              </a:rPr>
              <a:t>[Online] </a:t>
            </a:r>
            <a:br>
              <a:rPr lang="en-GB" sz="1400">
                <a:solidFill>
                  <a:schemeClr val="dk1"/>
                </a:solidFill>
                <a:latin typeface="Times New Roman"/>
                <a:ea typeface="Times New Roman"/>
                <a:cs typeface="Times New Roman"/>
                <a:sym typeface="Times New Roman"/>
              </a:rPr>
            </a:br>
            <a:r>
              <a:rPr lang="en-GB" sz="1400">
                <a:solidFill>
                  <a:schemeClr val="dk1"/>
                </a:solidFill>
                <a:latin typeface="Times New Roman"/>
                <a:ea typeface="Times New Roman"/>
                <a:cs typeface="Times New Roman"/>
                <a:sym typeface="Times New Roman"/>
              </a:rPr>
              <a:t>Available at: </a:t>
            </a:r>
            <a:r>
              <a:rPr lang="en-GB" sz="1400" u="sng">
                <a:solidFill>
                  <a:schemeClr val="dk1"/>
                </a:solidFill>
                <a:latin typeface="Times New Roman"/>
                <a:ea typeface="Times New Roman"/>
                <a:cs typeface="Times New Roman"/>
                <a:sym typeface="Times New Roman"/>
              </a:rPr>
              <a:t>https://www.bbc.co.uk/bitesize/guides/zvjm47h/revision/6</a:t>
            </a:r>
            <a:r>
              <a:rPr lang="en-GB" sz="1400">
                <a:solidFill>
                  <a:schemeClr val="dk1"/>
                </a:solidFill>
                <a:latin typeface="Times New Roman"/>
                <a:ea typeface="Times New Roman"/>
                <a:cs typeface="Times New Roman"/>
                <a:sym typeface="Times New Roman"/>
              </a:rPr>
              <a:t> [Accessed 17 October 2023].</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BBC, (2023). </a:t>
            </a:r>
            <a:r>
              <a:rPr i="1" lang="en-GB" sz="1400">
                <a:solidFill>
                  <a:schemeClr val="dk1"/>
                </a:solidFill>
                <a:latin typeface="Times New Roman"/>
                <a:ea typeface="Times New Roman"/>
                <a:cs typeface="Times New Roman"/>
                <a:sym typeface="Times New Roman"/>
              </a:rPr>
              <a:t>What is hospitality?. </a:t>
            </a:r>
            <a:r>
              <a:rPr lang="en-GB" sz="1400">
                <a:solidFill>
                  <a:schemeClr val="dk1"/>
                </a:solidFill>
                <a:latin typeface="Times New Roman"/>
                <a:ea typeface="Times New Roman"/>
                <a:cs typeface="Times New Roman"/>
                <a:sym typeface="Times New Roman"/>
              </a:rPr>
              <a:t>[Online]  Available at: </a:t>
            </a:r>
            <a:r>
              <a:rPr lang="en-GB" sz="1400" u="sng">
                <a:solidFill>
                  <a:schemeClr val="dk1"/>
                </a:solidFill>
                <a:latin typeface="Times New Roman"/>
                <a:ea typeface="Times New Roman"/>
                <a:cs typeface="Times New Roman"/>
                <a:sym typeface="Times New Roman"/>
              </a:rPr>
              <a:t>https://www.bbc.co.uk/bitesize/guides/zvtx47h/revision/5#:~:text=You%20will%20find%20the%20hospitality,are%20interdependent%20on%20each%20other.</a:t>
            </a:r>
            <a:r>
              <a:rPr lang="en-GB" sz="1400">
                <a:solidFill>
                  <a:schemeClr val="dk1"/>
                </a:solidFill>
                <a:latin typeface="Times New Roman"/>
                <a:ea typeface="Times New Roman"/>
                <a:cs typeface="Times New Roman"/>
                <a:sym typeface="Times New Roman"/>
              </a:rPr>
              <a:t> [Accessed 17 October 2023].</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Bichler, B.F., Pikkemaat, B. and Peters, M., (2020). Exploring the role of service quality, atmosphere and food for revisits in restaurants by using a e-mystery guest approach. </a:t>
            </a:r>
            <a:r>
              <a:rPr i="1" lang="en-GB" sz="1400">
                <a:solidFill>
                  <a:schemeClr val="dk1"/>
                </a:solidFill>
                <a:latin typeface="Times New Roman"/>
                <a:ea typeface="Times New Roman"/>
                <a:cs typeface="Times New Roman"/>
                <a:sym typeface="Times New Roman"/>
              </a:rPr>
              <a:t>Journal of Hospitality and Tourism Insights</a:t>
            </a:r>
            <a:r>
              <a:rPr lang="en-GB" sz="1400">
                <a:solidFill>
                  <a:schemeClr val="dk1"/>
                </a:solidFill>
                <a:latin typeface="Times New Roman"/>
                <a:ea typeface="Times New Roman"/>
                <a:cs typeface="Times New Roman"/>
                <a:sym typeface="Times New Roman"/>
              </a:rPr>
              <a:t>, </a:t>
            </a:r>
            <a:r>
              <a:rPr i="1" lang="en-GB" sz="1400">
                <a:solidFill>
                  <a:schemeClr val="dk1"/>
                </a:solidFill>
                <a:latin typeface="Times New Roman"/>
                <a:ea typeface="Times New Roman"/>
                <a:cs typeface="Times New Roman"/>
                <a:sym typeface="Times New Roman"/>
              </a:rPr>
              <a:t>4</a:t>
            </a:r>
            <a:r>
              <a:rPr lang="en-GB" sz="1400">
                <a:solidFill>
                  <a:schemeClr val="dk1"/>
                </a:solidFill>
                <a:latin typeface="Times New Roman"/>
                <a:ea typeface="Times New Roman"/>
                <a:cs typeface="Times New Roman"/>
                <a:sym typeface="Times New Roman"/>
              </a:rPr>
              <a:t>(3), pp.351-369.</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rgbClr val="222222"/>
              </a:buClr>
              <a:buSzPts val="1400"/>
              <a:buFont typeface="Arial"/>
              <a:buChar char="•"/>
            </a:pPr>
            <a:r>
              <a:rPr lang="en-GB" sz="1400">
                <a:solidFill>
                  <a:srgbClr val="222222"/>
                </a:solidFill>
                <a:latin typeface="Times New Roman"/>
                <a:ea typeface="Times New Roman"/>
                <a:cs typeface="Times New Roman"/>
                <a:sym typeface="Times New Roman"/>
              </a:rPr>
              <a:t>Doborjeh, Z., Hemmington, N., Doborjeh, M. and Kasabov, N., (2022). Artificial intelligence: a systematic review of methods and applications in hospitality and tourism. </a:t>
            </a:r>
            <a:r>
              <a:rPr i="1" lang="en-GB" sz="1400">
                <a:solidFill>
                  <a:srgbClr val="222222"/>
                </a:solidFill>
                <a:latin typeface="Times New Roman"/>
                <a:ea typeface="Times New Roman"/>
                <a:cs typeface="Times New Roman"/>
                <a:sym typeface="Times New Roman"/>
              </a:rPr>
              <a:t>International Journal of Contemporary Hospitality Management</a:t>
            </a:r>
            <a:r>
              <a:rPr lang="en-GB" sz="1400">
                <a:solidFill>
                  <a:srgbClr val="222222"/>
                </a:solidFill>
                <a:latin typeface="Times New Roman"/>
                <a:ea typeface="Times New Roman"/>
                <a:cs typeface="Times New Roman"/>
                <a:sym typeface="Times New Roman"/>
              </a:rPr>
              <a:t>, </a:t>
            </a:r>
            <a:r>
              <a:rPr i="1" lang="en-GB" sz="1400">
                <a:solidFill>
                  <a:srgbClr val="222222"/>
                </a:solidFill>
                <a:latin typeface="Times New Roman"/>
                <a:ea typeface="Times New Roman"/>
                <a:cs typeface="Times New Roman"/>
                <a:sym typeface="Times New Roman"/>
              </a:rPr>
              <a:t>34</a:t>
            </a:r>
            <a:r>
              <a:rPr lang="en-GB" sz="1400">
                <a:solidFill>
                  <a:srgbClr val="222222"/>
                </a:solidFill>
                <a:latin typeface="Times New Roman"/>
                <a:ea typeface="Times New Roman"/>
                <a:cs typeface="Times New Roman"/>
                <a:sym typeface="Times New Roman"/>
              </a:rPr>
              <a:t>(3), pp.1154-1176.</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forbestravel, (2023). Conrad Las Vegas at Resorts World. [Online] Available at: https://www.forbestravelguide.com/hotels/las-vegas-nevada/conrad-las-vegas-at-resorts-world [Accessed 18 October 2020].</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Ford, R C (2020) managing hospitality organisations: achieving excellence in the guest experience, sage publication. </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Fraser, B., (2020). From hospitality classrooms to successful careers: A current appraisal of Australian international hotel requirements. Journal of Hospitality &amp; Tourism Education.</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Gibbens, N., (2023). </a:t>
            </a:r>
            <a:r>
              <a:rPr i="1" lang="en-GB" sz="1400">
                <a:solidFill>
                  <a:schemeClr val="dk1"/>
                </a:solidFill>
                <a:latin typeface="Times New Roman"/>
                <a:ea typeface="Times New Roman"/>
                <a:cs typeface="Times New Roman"/>
                <a:sym typeface="Times New Roman"/>
              </a:rPr>
              <a:t>11 Reasons Why Conrad London St. James Is Now One Of London’s Leading Luxury Hotel. </a:t>
            </a:r>
            <a:r>
              <a:rPr lang="en-GB" sz="1400">
                <a:solidFill>
                  <a:schemeClr val="dk1"/>
                </a:solidFill>
                <a:latin typeface="Times New Roman"/>
                <a:ea typeface="Times New Roman"/>
                <a:cs typeface="Times New Roman"/>
                <a:sym typeface="Times New Roman"/>
              </a:rPr>
              <a:t>[Online] </a:t>
            </a:r>
            <a:br>
              <a:rPr lang="en-GB" sz="1400">
                <a:solidFill>
                  <a:schemeClr val="dk1"/>
                </a:solidFill>
                <a:latin typeface="Times New Roman"/>
                <a:ea typeface="Times New Roman"/>
                <a:cs typeface="Times New Roman"/>
                <a:sym typeface="Times New Roman"/>
              </a:rPr>
            </a:br>
            <a:r>
              <a:rPr lang="en-GB" sz="1400">
                <a:solidFill>
                  <a:schemeClr val="dk1"/>
                </a:solidFill>
                <a:latin typeface="Times New Roman"/>
                <a:ea typeface="Times New Roman"/>
                <a:cs typeface="Times New Roman"/>
                <a:sym typeface="Times New Roman"/>
              </a:rPr>
              <a:t>Available at: </a:t>
            </a:r>
            <a:r>
              <a:rPr lang="en-GB" sz="1400" u="sng">
                <a:solidFill>
                  <a:schemeClr val="dk1"/>
                </a:solidFill>
                <a:latin typeface="Times New Roman"/>
                <a:ea typeface="Times New Roman"/>
                <a:cs typeface="Times New Roman"/>
                <a:sym typeface="Times New Roman"/>
              </a:rPr>
              <a:t>https://luxurylifestylemag.co.uk/travel/10-reasons-why-conrad-london-st-james-is-now-one-of-londons-leading-luxury-hotels/</a:t>
            </a:r>
            <a:r>
              <a:rPr lang="en-GB" sz="1400">
                <a:solidFill>
                  <a:schemeClr val="dk1"/>
                </a:solidFill>
                <a:latin typeface="Times New Roman"/>
                <a:ea typeface="Times New Roman"/>
                <a:cs typeface="Times New Roman"/>
                <a:sym typeface="Times New Roman"/>
              </a:rPr>
              <a:t> [Accessed 17 October 2023].</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rgbClr val="222222"/>
              </a:buClr>
              <a:buSzPts val="1400"/>
              <a:buFont typeface="Arial"/>
              <a:buChar char="•"/>
            </a:pPr>
            <a:r>
              <a:rPr lang="en-GB" sz="1400">
                <a:solidFill>
                  <a:srgbClr val="222222"/>
                </a:solidFill>
                <a:latin typeface="Times New Roman"/>
                <a:ea typeface="Times New Roman"/>
                <a:cs typeface="Times New Roman"/>
                <a:sym typeface="Times New Roman"/>
              </a:rPr>
              <a:t>Goodman, J., (2019). </a:t>
            </a:r>
            <a:r>
              <a:rPr i="1" lang="en-GB" sz="1400">
                <a:solidFill>
                  <a:srgbClr val="222222"/>
                </a:solidFill>
                <a:latin typeface="Times New Roman"/>
                <a:ea typeface="Times New Roman"/>
                <a:cs typeface="Times New Roman"/>
                <a:sym typeface="Times New Roman"/>
              </a:rPr>
              <a:t>Strategic customer service: Managing the customer experience to increase positive word of mouth, build loyalty, and maximize profits</a:t>
            </a:r>
            <a:r>
              <a:rPr lang="en-GB" sz="1400">
                <a:solidFill>
                  <a:srgbClr val="222222"/>
                </a:solidFill>
                <a:latin typeface="Times New Roman"/>
                <a:ea typeface="Times New Roman"/>
                <a:cs typeface="Times New Roman"/>
                <a:sym typeface="Times New Roman"/>
              </a:rPr>
              <a:t>. Amacom.</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hilton, (2023). Conrad Hotels in United Kingdom. [Online] Available at: https://www.hilton.com/en/locations/united-kingdom/conrad-hotels/ [Accessed 19 October 2023].</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Lam, R., Cheung, C. and Lugosi, P., (2021). The impacts of cultural and emotional intelligence on hotel guest satisfaction: Asian and non-Asian perceptions of staff capabilities. </a:t>
            </a:r>
            <a:r>
              <a:rPr i="1" lang="en-GB" sz="1400">
                <a:solidFill>
                  <a:schemeClr val="dk1"/>
                </a:solidFill>
                <a:latin typeface="Times New Roman"/>
                <a:ea typeface="Times New Roman"/>
                <a:cs typeface="Times New Roman"/>
                <a:sym typeface="Times New Roman"/>
              </a:rPr>
              <a:t>Journal of china tourism research</a:t>
            </a:r>
            <a:r>
              <a:rPr lang="en-GB" sz="1400">
                <a:solidFill>
                  <a:schemeClr val="dk1"/>
                </a:solidFill>
                <a:latin typeface="Times New Roman"/>
                <a:ea typeface="Times New Roman"/>
                <a:cs typeface="Times New Roman"/>
                <a:sym typeface="Times New Roman"/>
              </a:rPr>
              <a:t>, </a:t>
            </a:r>
            <a:r>
              <a:rPr i="1" lang="en-GB" sz="1400">
                <a:solidFill>
                  <a:schemeClr val="dk1"/>
                </a:solidFill>
                <a:latin typeface="Times New Roman"/>
                <a:ea typeface="Times New Roman"/>
                <a:cs typeface="Times New Roman"/>
                <a:sym typeface="Times New Roman"/>
              </a:rPr>
              <a:t>17</a:t>
            </a:r>
            <a:r>
              <a:rPr lang="en-GB" sz="1400">
                <a:solidFill>
                  <a:schemeClr val="dk1"/>
                </a:solidFill>
                <a:latin typeface="Times New Roman"/>
                <a:ea typeface="Times New Roman"/>
                <a:cs typeface="Times New Roman"/>
                <a:sym typeface="Times New Roman"/>
              </a:rPr>
              <a:t>(3), pp.455-477.</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rgbClr val="222222"/>
              </a:buClr>
              <a:buSzPts val="1400"/>
              <a:buFont typeface="Arial"/>
              <a:buChar char="•"/>
            </a:pPr>
            <a:r>
              <a:rPr lang="en-GB" sz="1400">
                <a:solidFill>
                  <a:srgbClr val="222222"/>
                </a:solidFill>
                <a:latin typeface="Times New Roman"/>
                <a:ea typeface="Times New Roman"/>
                <a:cs typeface="Times New Roman"/>
                <a:sym typeface="Times New Roman"/>
              </a:rPr>
              <a:t>Lucas, R., (2022). </a:t>
            </a:r>
            <a:r>
              <a:rPr i="1" lang="en-GB" sz="1400">
                <a:solidFill>
                  <a:srgbClr val="222222"/>
                </a:solidFill>
                <a:latin typeface="Times New Roman"/>
                <a:ea typeface="Times New Roman"/>
                <a:cs typeface="Times New Roman"/>
                <a:sym typeface="Times New Roman"/>
              </a:rPr>
              <a:t>Customer service</a:t>
            </a:r>
            <a:r>
              <a:rPr lang="en-GB" sz="1400">
                <a:solidFill>
                  <a:srgbClr val="222222"/>
                </a:solidFill>
                <a:latin typeface="Times New Roman"/>
                <a:ea typeface="Times New Roman"/>
                <a:cs typeface="Times New Roman"/>
                <a:sym typeface="Times New Roman"/>
              </a:rPr>
              <a:t>. McGraw-Hill US Higher Ed USE.</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Nalley, M. and Bufquin, D., (2020). Lines at the Hotel Front Desk: A Case for Effective Capacity Management. International CHRIE.</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Olorunsola, V.O., Saydam, M.B., Arasli, H. and Sulu, D., (2022). Guest service experience in eco-centric hotels: a content analysis. </a:t>
            </a:r>
            <a:r>
              <a:rPr i="1" lang="en-GB" sz="1400">
                <a:solidFill>
                  <a:schemeClr val="dk1"/>
                </a:solidFill>
                <a:latin typeface="Times New Roman"/>
                <a:ea typeface="Times New Roman"/>
                <a:cs typeface="Times New Roman"/>
                <a:sym typeface="Times New Roman"/>
              </a:rPr>
              <a:t>International Hospitality Review</a:t>
            </a:r>
            <a:r>
              <a:rPr lang="en-GB" sz="1400">
                <a:solidFill>
                  <a:schemeClr val="dk1"/>
                </a:solidFill>
                <a:latin typeface="Times New Roman"/>
                <a:ea typeface="Times New Roman"/>
                <a:cs typeface="Times New Roman"/>
                <a:sym typeface="Times New Roman"/>
              </a:rPr>
              <a:t>, (ahead-of-print).</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rgbClr val="222222"/>
              </a:buClr>
              <a:buSzPts val="1400"/>
              <a:buFont typeface="Arial"/>
              <a:buChar char="•"/>
            </a:pPr>
            <a:r>
              <a:rPr lang="en-GB" sz="1400">
                <a:solidFill>
                  <a:srgbClr val="222222"/>
                </a:solidFill>
                <a:latin typeface="Times New Roman"/>
                <a:ea typeface="Times New Roman"/>
                <a:cs typeface="Times New Roman"/>
                <a:sym typeface="Times New Roman"/>
              </a:rPr>
              <a:t>Rita, P., Oliveira, T. and Farisa, A., (2019). The impact of e-service quality and customer satisfaction on customer behavior in online shopping. </a:t>
            </a:r>
            <a:r>
              <a:rPr i="1" lang="en-GB" sz="1400">
                <a:solidFill>
                  <a:srgbClr val="222222"/>
                </a:solidFill>
                <a:latin typeface="Times New Roman"/>
                <a:ea typeface="Times New Roman"/>
                <a:cs typeface="Times New Roman"/>
                <a:sym typeface="Times New Roman"/>
              </a:rPr>
              <a:t>Heliyon</a:t>
            </a:r>
            <a:r>
              <a:rPr lang="en-GB" sz="1400">
                <a:solidFill>
                  <a:srgbClr val="222222"/>
                </a:solidFill>
                <a:latin typeface="Times New Roman"/>
                <a:ea typeface="Times New Roman"/>
                <a:cs typeface="Times New Roman"/>
                <a:sym typeface="Times New Roman"/>
              </a:rPr>
              <a:t>, </a:t>
            </a:r>
            <a:r>
              <a:rPr i="1" lang="en-GB" sz="1400">
                <a:solidFill>
                  <a:srgbClr val="222222"/>
                </a:solidFill>
                <a:latin typeface="Times New Roman"/>
                <a:ea typeface="Times New Roman"/>
                <a:cs typeface="Times New Roman"/>
                <a:sym typeface="Times New Roman"/>
              </a:rPr>
              <a:t>5</a:t>
            </a:r>
            <a:r>
              <a:rPr lang="en-GB" sz="1400">
                <a:solidFill>
                  <a:srgbClr val="222222"/>
                </a:solidFill>
                <a:latin typeface="Times New Roman"/>
                <a:ea typeface="Times New Roman"/>
                <a:cs typeface="Times New Roman"/>
                <a:sym typeface="Times New Roman"/>
              </a:rPr>
              <a:t>(10).</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Solomon, M (2018) The Heart of Hospitality: a great hotel and restaurant leaders share their secrets, Select Books</a:t>
            </a:r>
            <a:endParaRPr sz="1400">
              <a:solidFill>
                <a:schemeClr val="dk1"/>
              </a:solidFill>
              <a:latin typeface="Times New Roman"/>
              <a:ea typeface="Times New Roman"/>
              <a:cs typeface="Times New Roman"/>
              <a:sym typeface="Times New Roman"/>
            </a:endParaRPr>
          </a:p>
          <a:p>
            <a:pPr indent="-285750" lvl="0" marL="285750" marR="0" rtl="0" algn="just">
              <a:spcBef>
                <a:spcPts val="0"/>
              </a:spcBef>
              <a:spcAft>
                <a:spcPts val="0"/>
              </a:spcAft>
              <a:buClr>
                <a:schemeClr val="dk1"/>
              </a:buClr>
              <a:buSzPts val="1400"/>
              <a:buFont typeface="Arial"/>
              <a:buChar char="•"/>
            </a:pPr>
            <a:r>
              <a:rPr lang="en-GB" sz="1400">
                <a:solidFill>
                  <a:schemeClr val="dk1"/>
                </a:solidFill>
                <a:latin typeface="Times New Roman"/>
                <a:ea typeface="Times New Roman"/>
                <a:cs typeface="Times New Roman"/>
                <a:sym typeface="Times New Roman"/>
              </a:rPr>
              <a:t>Walker, J. (2021) Introduction to Hospitality, Pearson, London</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