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7" r:id="rId4"/>
    <p:sldId id="261" r:id="rId5"/>
    <p:sldId id="262" r:id="rId6"/>
    <p:sldId id="275" r:id="rId7"/>
    <p:sldId id="263" r:id="rId8"/>
    <p:sldId id="259" r:id="rId9"/>
    <p:sldId id="260" r:id="rId10"/>
    <p:sldId id="258" r:id="rId11"/>
    <p:sldId id="264" r:id="rId12"/>
    <p:sldId id="266" r:id="rId13"/>
    <p:sldId id="268" r:id="rId14"/>
    <p:sldId id="269" r:id="rId15"/>
    <p:sldId id="270" r:id="rId16"/>
    <p:sldId id="271" r:id="rId17"/>
    <p:sldId id="272" r:id="rId18"/>
    <p:sldId id="274" r:id="rId19"/>
    <p:sldId id="276"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hammedmaahir@gmail.com" initials="m" lastIdx="3" clrIdx="0">
    <p:extLst>
      <p:ext uri="{19B8F6BF-5375-455C-9EA6-DF929625EA0E}">
        <p15:presenceInfo xmlns:p15="http://schemas.microsoft.com/office/powerpoint/2012/main" userId="02f5ab98e4905f0c"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edmaahir@gmail.com" userId="02f5ab98e4905f0c" providerId="LiveId" clId="{D1DBA329-2AC6-1C4C-9AE9-99B778CEF9CF}"/>
    <pc:docChg chg="custSel addSld delSld modSld modSection">
      <pc:chgData name="mohammedmaahir@gmail.com" userId="02f5ab98e4905f0c" providerId="LiveId" clId="{D1DBA329-2AC6-1C4C-9AE9-99B778CEF9CF}" dt="2017-12-07T14:51:39.988" v="281" actId="20577"/>
      <pc:docMkLst>
        <pc:docMk/>
      </pc:docMkLst>
      <pc:sldChg chg="delSp modSp">
        <pc:chgData name="mohammedmaahir@gmail.com" userId="02f5ab98e4905f0c" providerId="LiveId" clId="{D1DBA329-2AC6-1C4C-9AE9-99B778CEF9CF}" dt="2017-12-07T14:43:27.100" v="4" actId="1076"/>
        <pc:sldMkLst>
          <pc:docMk/>
          <pc:sldMk cId="1080374818" sldId="256"/>
        </pc:sldMkLst>
        <pc:picChg chg="mod">
          <ac:chgData name="mohammedmaahir@gmail.com" userId="02f5ab98e4905f0c" providerId="LiveId" clId="{D1DBA329-2AC6-1C4C-9AE9-99B778CEF9CF}" dt="2017-12-07T14:43:27.100" v="4" actId="1076"/>
          <ac:picMkLst>
            <pc:docMk/>
            <pc:sldMk cId="1080374818" sldId="256"/>
            <ac:picMk id="4" creationId="{00000000-0000-0000-0000-000000000000}"/>
          </ac:picMkLst>
        </pc:picChg>
        <pc:picChg chg="del">
          <ac:chgData name="mohammedmaahir@gmail.com" userId="02f5ab98e4905f0c" providerId="LiveId" clId="{D1DBA329-2AC6-1C4C-9AE9-99B778CEF9CF}" dt="2017-12-07T14:43:20.229" v="1" actId="478"/>
          <ac:picMkLst>
            <pc:docMk/>
            <pc:sldMk cId="1080374818" sldId="256"/>
            <ac:picMk id="8" creationId="{00000000-0000-0000-0000-000000000000}"/>
          </ac:picMkLst>
        </pc:picChg>
      </pc:sldChg>
      <pc:sldChg chg="del">
        <pc:chgData name="mohammedmaahir@gmail.com" userId="02f5ab98e4905f0c" providerId="LiveId" clId="{D1DBA329-2AC6-1C4C-9AE9-99B778CEF9CF}" dt="2017-12-07T14:43:14.435" v="0" actId="2696"/>
        <pc:sldMkLst>
          <pc:docMk/>
          <pc:sldMk cId="1169503946" sldId="273"/>
        </pc:sldMkLst>
      </pc:sldChg>
      <pc:sldChg chg="new del">
        <pc:chgData name="mohammedmaahir@gmail.com" userId="02f5ab98e4905f0c" providerId="LiveId" clId="{D1DBA329-2AC6-1C4C-9AE9-99B778CEF9CF}" dt="2017-12-07T14:45:58.516" v="6" actId="2696"/>
        <pc:sldMkLst>
          <pc:docMk/>
          <pc:sldMk cId="2328265269" sldId="275"/>
        </pc:sldMkLst>
      </pc:sldChg>
      <pc:sldChg chg="modSp new">
        <pc:chgData name="mohammedmaahir@gmail.com" userId="02f5ab98e4905f0c" providerId="LiveId" clId="{D1DBA329-2AC6-1C4C-9AE9-99B778CEF9CF}" dt="2017-12-07T14:51:39.988" v="281" actId="20577"/>
        <pc:sldMkLst>
          <pc:docMk/>
          <pc:sldMk cId="3975600233" sldId="275"/>
        </pc:sldMkLst>
        <pc:spChg chg="mod">
          <ac:chgData name="mohammedmaahir@gmail.com" userId="02f5ab98e4905f0c" providerId="LiveId" clId="{D1DBA329-2AC6-1C4C-9AE9-99B778CEF9CF}" dt="2017-12-07T14:51:39.988" v="281" actId="20577"/>
          <ac:spMkLst>
            <pc:docMk/>
            <pc:sldMk cId="3975600233" sldId="275"/>
            <ac:spMk id="2" creationId="{A6799BB3-BA19-6243-AC54-1A3B1D76A417}"/>
          </ac:spMkLst>
        </pc:spChg>
        <pc:spChg chg="mod">
          <ac:chgData name="mohammedmaahir@gmail.com" userId="02f5ab98e4905f0c" providerId="LiveId" clId="{D1DBA329-2AC6-1C4C-9AE9-99B778CEF9CF}" dt="2017-12-07T14:50:05.850" v="237" actId="20577"/>
          <ac:spMkLst>
            <pc:docMk/>
            <pc:sldMk cId="3975600233" sldId="275"/>
            <ac:spMk id="3" creationId="{C3BF0502-D5CF-A14E-88E9-8205CAF27A4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7-11-16T09:34:47.763" idx="3">
    <p:pos x="10" y="10"/>
    <p:text/>
  </p:cm>
</p:cmLst>
</file>

<file path=ppt/comments/comment2.xml><?xml version="1.0" encoding="utf-8"?>
<p:cmLst xmlns:a="http://schemas.openxmlformats.org/drawingml/2006/main" xmlns:r="http://schemas.openxmlformats.org/officeDocument/2006/relationships" xmlns:p="http://schemas.openxmlformats.org/presentationml/2006/main">
  <p:cm authorId="1" dt="2017-11-15T20:06:35.644" idx="1">
    <p:pos x="10" y="10"/>
    <p:text/>
  </p:cm>
  <p:cm authorId="1" dt="2017-11-15T20:06:53.279" idx="2">
    <p:pos x="146" y="146"/>
    <p:tex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12/14/2017</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41021" t="32150" r="36671" b="42277"/>
          <a:stretch/>
        </p:blipFill>
        <p:spPr>
          <a:xfrm>
            <a:off x="2279442" y="754345"/>
            <a:ext cx="8234974" cy="5151156"/>
          </a:xfrm>
          <a:prstGeom prst="rect">
            <a:avLst/>
          </a:prstGeom>
        </p:spPr>
      </p:pic>
    </p:spTree>
    <p:extLst>
      <p:ext uri="{BB962C8B-B14F-4D97-AF65-F5344CB8AC3E}">
        <p14:creationId xmlns:p14="http://schemas.microsoft.com/office/powerpoint/2010/main" val="1080374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Table of Contents </a:t>
            </a:r>
          </a:p>
        </p:txBody>
      </p:sp>
      <p:sp>
        <p:nvSpPr>
          <p:cNvPr id="3" name="Content Placeholder 2"/>
          <p:cNvSpPr>
            <a:spLocks noGrp="1"/>
          </p:cNvSpPr>
          <p:nvPr>
            <p:ph idx="1"/>
          </p:nvPr>
        </p:nvSpPr>
        <p:spPr>
          <a:xfrm>
            <a:off x="2589212" y="2133599"/>
            <a:ext cx="8915400" cy="4250575"/>
          </a:xfrm>
        </p:spPr>
        <p:txBody>
          <a:bodyPr>
            <a:normAutofit fontScale="92500" lnSpcReduction="10000"/>
          </a:bodyPr>
          <a:lstStyle/>
          <a:p>
            <a:r>
              <a:rPr lang="en-GB" sz="1400" dirty="0"/>
              <a:t>Page 3 ………………………………………………………………..INTRODUCTION</a:t>
            </a:r>
          </a:p>
          <a:p>
            <a:r>
              <a:rPr lang="en-GB" sz="1400" dirty="0"/>
              <a:t>PAGE 4………………………………………………………………. AIMS, OBJECTIVES AND VISIONS</a:t>
            </a:r>
          </a:p>
          <a:p>
            <a:r>
              <a:rPr lang="en-GB" sz="1400" dirty="0"/>
              <a:t>PAGE 5…………………………………………………………........ MISSION AND VISION</a:t>
            </a:r>
          </a:p>
          <a:p>
            <a:r>
              <a:rPr lang="en-GB" sz="1400" dirty="0"/>
              <a:t>PAGE 6 ……………………………………………………………… LEGAL COMPLIANCES</a:t>
            </a:r>
          </a:p>
          <a:p>
            <a:r>
              <a:rPr lang="en-GB" sz="1400" dirty="0"/>
              <a:t>PAGE 7 …………………………………………………………….....MARKETING AND SALES</a:t>
            </a:r>
          </a:p>
          <a:p>
            <a:r>
              <a:rPr lang="en-GB" sz="1400" dirty="0"/>
              <a:t>PAGE 8………………………………………………………………..FINANCE</a:t>
            </a:r>
          </a:p>
          <a:p>
            <a:r>
              <a:rPr lang="en-GB" sz="1400" dirty="0"/>
              <a:t>PAGE 9………………………………………………………………..LICENCE</a:t>
            </a:r>
          </a:p>
          <a:p>
            <a:r>
              <a:rPr lang="en-GB" sz="1400" dirty="0"/>
              <a:t>PAGE 10………………………………………………………………MANAGEMENT PROCESS</a:t>
            </a:r>
          </a:p>
          <a:p>
            <a:r>
              <a:rPr lang="en-GB" sz="1400" dirty="0"/>
              <a:t>PAGE 11………………………………………………………………RECRUITMENT</a:t>
            </a:r>
          </a:p>
          <a:p>
            <a:r>
              <a:rPr lang="en-GB" sz="1400" dirty="0"/>
              <a:t>PAGE 12……………………………………………………………... TARGET MARKET</a:t>
            </a:r>
          </a:p>
          <a:p>
            <a:r>
              <a:rPr lang="en-GB" sz="1400" dirty="0"/>
              <a:t>PAGE 13……………………………………………………............. MARKWETING STRATEGIES</a:t>
            </a:r>
          </a:p>
          <a:p>
            <a:r>
              <a:rPr lang="en-GB" sz="1400" dirty="0"/>
              <a:t>PAGE 14 ……………………………………………………............ BUSINESS DESCRIPTION AND PURPOSE</a:t>
            </a:r>
          </a:p>
          <a:p>
            <a:r>
              <a:rPr lang="en-GB" sz="1400" dirty="0"/>
              <a:t>PAGE 15 ……………………………………………………............ P.E.S.T</a:t>
            </a:r>
          </a:p>
          <a:p>
            <a:r>
              <a:rPr lang="en-GB" sz="1400" dirty="0"/>
              <a:t>PAGE 16 ……………………………………………………............ S.W.O.T</a:t>
            </a:r>
          </a:p>
          <a:p>
            <a:endParaRPr lang="en-GB" sz="1400" dirty="0"/>
          </a:p>
          <a:p>
            <a:endParaRPr lang="en-GB" sz="1400" dirty="0"/>
          </a:p>
          <a:p>
            <a:endParaRPr lang="en-GB" sz="1400" dirty="0"/>
          </a:p>
          <a:p>
            <a:endParaRPr lang="en-GB" dirty="0"/>
          </a:p>
        </p:txBody>
      </p:sp>
    </p:spTree>
    <p:extLst>
      <p:ext uri="{BB962C8B-B14F-4D97-AF65-F5344CB8AC3E}">
        <p14:creationId xmlns:p14="http://schemas.microsoft.com/office/powerpoint/2010/main" val="3781336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60E8AD-9F6C-474B-833A-1A7179780BD9}"/>
              </a:ext>
            </a:extLst>
          </p:cNvPr>
          <p:cNvSpPr>
            <a:spLocks noGrp="1"/>
          </p:cNvSpPr>
          <p:nvPr>
            <p:ph type="title"/>
          </p:nvPr>
        </p:nvSpPr>
        <p:spPr>
          <a:xfrm>
            <a:off x="2153216" y="650130"/>
            <a:ext cx="8911687" cy="1280890"/>
          </a:xfrm>
        </p:spPr>
        <p:txBody>
          <a:bodyPr/>
          <a:lstStyle/>
          <a:p>
            <a:pPr algn="ctr"/>
            <a:r>
              <a:rPr lang="en-GB" dirty="0"/>
              <a:t>Introduction</a:t>
            </a:r>
            <a:endParaRPr lang="en-US" dirty="0"/>
          </a:p>
        </p:txBody>
      </p:sp>
      <p:sp>
        <p:nvSpPr>
          <p:cNvPr id="3" name="Content Placeholder 2"/>
          <p:cNvSpPr>
            <a:spLocks noGrp="1"/>
          </p:cNvSpPr>
          <p:nvPr>
            <p:ph idx="1"/>
          </p:nvPr>
        </p:nvSpPr>
        <p:spPr>
          <a:xfrm>
            <a:off x="2422525" y="2321718"/>
            <a:ext cx="8915400" cy="3732378"/>
          </a:xfrm>
        </p:spPr>
        <p:txBody>
          <a:bodyPr/>
          <a:lstStyle/>
          <a:p>
            <a:r>
              <a:rPr lang="en-GB" sz="2000" dirty="0"/>
              <a:t>Chill’n &amp; Grill’n is a healthy grill business made up of 4 business partners and 2 silent partners. </a:t>
            </a:r>
          </a:p>
          <a:p>
            <a:r>
              <a:rPr lang="en-GB" sz="2000" dirty="0"/>
              <a:t>We passionately believe in healthy, affordable food that stay true to the traditional authentic flavours. We embark on a culinary mission to bring global street food to the world. </a:t>
            </a:r>
          </a:p>
          <a:p>
            <a:r>
              <a:rPr lang="en-GB" sz="2000" dirty="0"/>
              <a:t>By its very nature, street food is healthy and served using the freshest possible ingredient</a:t>
            </a:r>
          </a:p>
          <a:p>
            <a:endParaRPr lang="en-GB" sz="2000" dirty="0"/>
          </a:p>
          <a:p>
            <a:pPr marL="0" indent="0">
              <a:buNone/>
            </a:pPr>
            <a:endParaRPr lang="en-GB" dirty="0"/>
          </a:p>
        </p:txBody>
      </p:sp>
    </p:spTree>
    <p:extLst>
      <p:ext uri="{BB962C8B-B14F-4D97-AF65-F5344CB8AC3E}">
        <p14:creationId xmlns:p14="http://schemas.microsoft.com/office/powerpoint/2010/main" val="1087885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Aim, Objective and Vision </a:t>
            </a:r>
          </a:p>
        </p:txBody>
      </p:sp>
      <p:sp>
        <p:nvSpPr>
          <p:cNvPr id="3" name="Content Placeholder 2"/>
          <p:cNvSpPr>
            <a:spLocks noGrp="1"/>
          </p:cNvSpPr>
          <p:nvPr>
            <p:ph idx="1"/>
          </p:nvPr>
        </p:nvSpPr>
        <p:spPr>
          <a:xfrm>
            <a:off x="1919511" y="1905000"/>
            <a:ext cx="8915400" cy="3777622"/>
          </a:xfrm>
        </p:spPr>
        <p:txBody>
          <a:bodyPr/>
          <a:lstStyle/>
          <a:p>
            <a:pPr marL="0" indent="0">
              <a:buNone/>
            </a:pPr>
            <a:r>
              <a:rPr lang="en-GB" dirty="0"/>
              <a:t>Profitability - over the next 12 month of trading we would want to profit by at least 10% and to limit our expenses by reducing utility bills by 15% and finding a new operating facility that decreases our rent monthly.</a:t>
            </a:r>
          </a:p>
          <a:p>
            <a:pPr marL="0" indent="0">
              <a:buNone/>
            </a:pPr>
            <a:r>
              <a:rPr lang="en-GB" dirty="0"/>
              <a:t>Growth - if and when we have a successful business, we would want to open 3 more units over the next 5 year period.</a:t>
            </a:r>
          </a:p>
          <a:p>
            <a:pPr marL="0" indent="0">
              <a:buNone/>
            </a:pPr>
            <a:r>
              <a:rPr lang="en-GB" dirty="0"/>
              <a:t>Productivity – employee training, equipment maintenance and new equipment purchases will all go into the company productivity. So our employee have all the resources to remain productive as possible.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906659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CFE06-6681-744F-8A0F-15A63DD5F021}"/>
              </a:ext>
            </a:extLst>
          </p:cNvPr>
          <p:cNvSpPr>
            <a:spLocks noGrp="1"/>
          </p:cNvSpPr>
          <p:nvPr>
            <p:ph type="title"/>
          </p:nvPr>
        </p:nvSpPr>
        <p:spPr/>
        <p:txBody>
          <a:bodyPr/>
          <a:lstStyle/>
          <a:p>
            <a:pPr algn="ctr"/>
            <a:r>
              <a:rPr lang="en-GB" dirty="0"/>
              <a:t>Mission and vision </a:t>
            </a:r>
            <a:endParaRPr lang="en-US" dirty="0"/>
          </a:p>
        </p:txBody>
      </p:sp>
      <p:sp>
        <p:nvSpPr>
          <p:cNvPr id="3" name="Content Placeholder 2">
            <a:extLst>
              <a:ext uri="{FF2B5EF4-FFF2-40B4-BE49-F238E27FC236}">
                <a16:creationId xmlns:a16="http://schemas.microsoft.com/office/drawing/2014/main" id="{71CD87DF-C776-E049-89E0-375A96E61463}"/>
              </a:ext>
            </a:extLst>
          </p:cNvPr>
          <p:cNvSpPr>
            <a:spLocks noGrp="1"/>
          </p:cNvSpPr>
          <p:nvPr>
            <p:ph idx="1"/>
          </p:nvPr>
        </p:nvSpPr>
        <p:spPr/>
        <p:txBody>
          <a:bodyPr/>
          <a:lstStyle/>
          <a:p>
            <a:r>
              <a:rPr lang="en-GB" dirty="0"/>
              <a:t>To sell remarkable grill food and beverage to match our world class location, to consistently provide our customers with impeccable service by demonstrating warmth, graciousness, efficiency, knowledge, professionalism and integrity to our work.</a:t>
            </a:r>
          </a:p>
          <a:p>
            <a:r>
              <a:rPr lang="en-GB" dirty="0"/>
              <a:t>We visualize a world where youth are active leaders, different communities feel connected to each other and hope our food can do so</a:t>
            </a:r>
          </a:p>
          <a:p>
            <a:r>
              <a:rPr lang="en-GB" dirty="0"/>
              <a:t>work together to build a sustainable food system. Our community produces healthy food for residents of the neighbourhood and local community.</a:t>
            </a:r>
            <a:endParaRPr lang="en-US" dirty="0"/>
          </a:p>
        </p:txBody>
      </p:sp>
    </p:spTree>
    <p:extLst>
      <p:ext uri="{BB962C8B-B14F-4D97-AF65-F5344CB8AC3E}">
        <p14:creationId xmlns:p14="http://schemas.microsoft.com/office/powerpoint/2010/main" val="2538528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99BB3-BA19-6243-AC54-1A3B1D76A417}"/>
              </a:ext>
            </a:extLst>
          </p:cNvPr>
          <p:cNvSpPr>
            <a:spLocks noGrp="1"/>
          </p:cNvSpPr>
          <p:nvPr>
            <p:ph type="title"/>
          </p:nvPr>
        </p:nvSpPr>
        <p:spPr/>
        <p:txBody>
          <a:bodyPr/>
          <a:lstStyle/>
          <a:p>
            <a:r>
              <a:rPr lang="en-GB"/>
              <a:t>Expenses </a:t>
            </a:r>
            <a:endParaRPr lang="en-US"/>
          </a:p>
        </p:txBody>
      </p:sp>
      <p:sp>
        <p:nvSpPr>
          <p:cNvPr id="3" name="Content Placeholder 2">
            <a:extLst>
              <a:ext uri="{FF2B5EF4-FFF2-40B4-BE49-F238E27FC236}">
                <a16:creationId xmlns:a16="http://schemas.microsoft.com/office/drawing/2014/main" id="{C3BF0502-D5CF-A14E-88E9-8205CAF27A42}"/>
              </a:ext>
            </a:extLst>
          </p:cNvPr>
          <p:cNvSpPr>
            <a:spLocks noGrp="1"/>
          </p:cNvSpPr>
          <p:nvPr>
            <p:ph idx="1"/>
          </p:nvPr>
        </p:nvSpPr>
        <p:spPr/>
        <p:txBody>
          <a:bodyPr/>
          <a:lstStyle/>
          <a:p>
            <a:r>
              <a:rPr lang="en-GB"/>
              <a:t>Rent  £2000</a:t>
            </a:r>
          </a:p>
          <a:p>
            <a:endParaRPr lang="en-GB"/>
          </a:p>
          <a:p>
            <a:r>
              <a:rPr lang="en-GB"/>
              <a:t>Utilities  £500</a:t>
            </a:r>
          </a:p>
          <a:p>
            <a:endParaRPr lang="en-GB"/>
          </a:p>
          <a:p>
            <a:r>
              <a:rPr lang="en-GB"/>
              <a:t>Stock £200p/w</a:t>
            </a:r>
          </a:p>
          <a:p>
            <a:endParaRPr lang="en-GB"/>
          </a:p>
          <a:p>
            <a:r>
              <a:rPr lang="en-GB"/>
              <a:t>Expenses £3000p/w for staff </a:t>
            </a:r>
          </a:p>
          <a:p>
            <a:endParaRPr lang="en-GB"/>
          </a:p>
          <a:p>
            <a:r>
              <a:rPr lang="en-GB"/>
              <a:t>Cooking material £3000                                    total - £8700 p/m</a:t>
            </a:r>
          </a:p>
        </p:txBody>
      </p:sp>
    </p:spTree>
    <p:extLst>
      <p:ext uri="{BB962C8B-B14F-4D97-AF65-F5344CB8AC3E}">
        <p14:creationId xmlns:p14="http://schemas.microsoft.com/office/powerpoint/2010/main" val="3975600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8CB7-DFEF-834F-96F1-4F9DAFE9F8EC}"/>
              </a:ext>
            </a:extLst>
          </p:cNvPr>
          <p:cNvSpPr>
            <a:spLocks noGrp="1"/>
          </p:cNvSpPr>
          <p:nvPr>
            <p:ph type="title"/>
          </p:nvPr>
        </p:nvSpPr>
        <p:spPr>
          <a:xfrm>
            <a:off x="2589212" y="445516"/>
            <a:ext cx="8911687" cy="1280890"/>
          </a:xfrm>
        </p:spPr>
        <p:txBody>
          <a:bodyPr/>
          <a:lstStyle/>
          <a:p>
            <a:pPr algn="ctr"/>
            <a:r>
              <a:rPr lang="en-GB" dirty="0"/>
              <a:t>Legal Compliance </a:t>
            </a:r>
            <a:endParaRPr lang="en-US" dirty="0"/>
          </a:p>
        </p:txBody>
      </p:sp>
      <p:sp>
        <p:nvSpPr>
          <p:cNvPr id="3" name="Content Placeholder 2">
            <a:extLst>
              <a:ext uri="{FF2B5EF4-FFF2-40B4-BE49-F238E27FC236}">
                <a16:creationId xmlns:a16="http://schemas.microsoft.com/office/drawing/2014/main" id="{6E8335E8-7FFD-AF48-9CA6-68AF84E0737A}"/>
              </a:ext>
            </a:extLst>
          </p:cNvPr>
          <p:cNvSpPr>
            <a:spLocks noGrp="1"/>
          </p:cNvSpPr>
          <p:nvPr>
            <p:ph idx="1"/>
          </p:nvPr>
        </p:nvSpPr>
        <p:spPr/>
        <p:txBody>
          <a:bodyPr>
            <a:normAutofit fontScale="85000" lnSpcReduction="10000"/>
          </a:bodyPr>
          <a:lstStyle/>
          <a:p>
            <a:r>
              <a:rPr lang="en-GB" dirty="0"/>
              <a:t>Our Issues may include, but are not limited to, wages, leave options, bonuses, advancement opportunities, termination pay and more. Inspecting our compliance with legislation annually is time consuming yet serious to the sustainability of our organization. </a:t>
            </a:r>
          </a:p>
          <a:p>
            <a:r>
              <a:rPr lang="en-GB" b="1" u="sng" dirty="0"/>
              <a:t>Examples of legal compliances</a:t>
            </a:r>
          </a:p>
          <a:p>
            <a:r>
              <a:rPr lang="en-GB" dirty="0"/>
              <a:t>Minimum Wage</a:t>
            </a:r>
          </a:p>
          <a:p>
            <a:r>
              <a:rPr lang="en-GB" dirty="0"/>
              <a:t>Hours of Work</a:t>
            </a:r>
          </a:p>
          <a:p>
            <a:r>
              <a:rPr lang="en-GB" dirty="0"/>
              <a:t>Public Holiday Entitlement</a:t>
            </a:r>
          </a:p>
          <a:p>
            <a:r>
              <a:rPr lang="en-GB" dirty="0"/>
              <a:t>Overtime</a:t>
            </a:r>
          </a:p>
          <a:p>
            <a:r>
              <a:rPr lang="en-GB" dirty="0"/>
              <a:t>Vacations Leave</a:t>
            </a:r>
          </a:p>
          <a:p>
            <a:r>
              <a:rPr lang="en-GB" dirty="0"/>
              <a:t>Maternity and Paternity Leaves</a:t>
            </a:r>
          </a:p>
          <a:p>
            <a:r>
              <a:rPr lang="en-GB" dirty="0"/>
              <a:t>Parental Leaves</a:t>
            </a:r>
          </a:p>
          <a:p>
            <a:r>
              <a:rPr lang="en-GB" dirty="0"/>
              <a:t>Emergency/Sick Leave/Compassionate Leave</a:t>
            </a:r>
          </a:p>
          <a:p>
            <a:pPr marL="0" indent="0">
              <a:buNone/>
            </a:pPr>
            <a:endParaRPr lang="en-US" dirty="0"/>
          </a:p>
        </p:txBody>
      </p:sp>
    </p:spTree>
    <p:extLst>
      <p:ext uri="{BB962C8B-B14F-4D97-AF65-F5344CB8AC3E}">
        <p14:creationId xmlns:p14="http://schemas.microsoft.com/office/powerpoint/2010/main" val="2210253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Marketing &amp; Sales </a:t>
            </a:r>
          </a:p>
        </p:txBody>
      </p:sp>
      <p:sp>
        <p:nvSpPr>
          <p:cNvPr id="3" name="Content Placeholder 2"/>
          <p:cNvSpPr>
            <a:spLocks noGrp="1"/>
          </p:cNvSpPr>
          <p:nvPr>
            <p:ph idx="1"/>
          </p:nvPr>
        </p:nvSpPr>
        <p:spPr/>
        <p:txBody>
          <a:bodyPr/>
          <a:lstStyle/>
          <a:p>
            <a:pPr marL="0" indent="0">
              <a:buNone/>
            </a:pPr>
            <a:r>
              <a:rPr lang="en-GB" dirty="0"/>
              <a:t>promoting our business on all social media pages such as instagram Facebook and snap chat </a:t>
            </a:r>
          </a:p>
          <a:p>
            <a:pPr marL="0" indent="0">
              <a:buNone/>
            </a:pPr>
            <a:r>
              <a:rPr lang="en-GB" dirty="0"/>
              <a:t>Setting out budget limits, the size of our marketing budget will also determine on how much we profited from our limit and how we can manage our expenses towards the business </a:t>
            </a:r>
          </a:p>
          <a:p>
            <a:pPr marL="0" indent="0">
              <a:buNone/>
            </a:pPr>
            <a:r>
              <a:rPr lang="en-GB" dirty="0"/>
              <a:t>Confirm our differentiators, we need to be sure on what makes us different from others. We will take surveys on why they chose our competitors over chill’n &amp; grill’n. from that we will improve </a:t>
            </a:r>
          </a:p>
          <a:p>
            <a:pPr marL="0" indent="0">
              <a:buNone/>
            </a:pPr>
            <a:r>
              <a:rPr lang="en-GB" dirty="0"/>
              <a:t>Review and organise our marketing collateral, make sure that our printed and digital marketing materials are written and designed to attract our ideal customers and communicate our company’s unique qualities to prospect our customers.</a:t>
            </a:r>
          </a:p>
        </p:txBody>
      </p:sp>
    </p:spTree>
    <p:extLst>
      <p:ext uri="{BB962C8B-B14F-4D97-AF65-F5344CB8AC3E}">
        <p14:creationId xmlns:p14="http://schemas.microsoft.com/office/powerpoint/2010/main" val="755365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Finance </a:t>
            </a:r>
          </a:p>
        </p:txBody>
      </p:sp>
      <p:sp>
        <p:nvSpPr>
          <p:cNvPr id="3" name="Content Placeholder 2"/>
          <p:cNvSpPr>
            <a:spLocks noGrp="1"/>
          </p:cNvSpPr>
          <p:nvPr>
            <p:ph idx="1"/>
          </p:nvPr>
        </p:nvSpPr>
        <p:spPr/>
        <p:txBody>
          <a:bodyPr>
            <a:normAutofit/>
          </a:bodyPr>
          <a:lstStyle/>
          <a:p>
            <a:r>
              <a:rPr lang="en-GB" dirty="0"/>
              <a:t>Manage our cash flow on utilities, rent, telephone, insurance, payroll on our employees, supplies and the company’s taxes.</a:t>
            </a:r>
          </a:p>
          <a:p>
            <a:endParaRPr lang="en-GB" dirty="0"/>
          </a:p>
          <a:p>
            <a:r>
              <a:rPr lang="en-GB" dirty="0"/>
              <a:t>Monitor and measure performances, as a business owner we will need to keep tabs on the movement of our money. we will need to keep reviewing the company’s financial performance in comparison to the past financial statement to project our future revenue, expenses and cash flow.</a:t>
            </a:r>
          </a:p>
          <a:p>
            <a:endParaRPr lang="en-GB" dirty="0"/>
          </a:p>
        </p:txBody>
      </p:sp>
    </p:spTree>
    <p:extLst>
      <p:ext uri="{BB962C8B-B14F-4D97-AF65-F5344CB8AC3E}">
        <p14:creationId xmlns:p14="http://schemas.microsoft.com/office/powerpoint/2010/main" val="3832766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LICENCE </a:t>
            </a:r>
          </a:p>
        </p:txBody>
      </p:sp>
      <p:sp>
        <p:nvSpPr>
          <p:cNvPr id="3" name="Content Placeholder 2"/>
          <p:cNvSpPr>
            <a:spLocks noGrp="1"/>
          </p:cNvSpPr>
          <p:nvPr>
            <p:ph idx="1"/>
          </p:nvPr>
        </p:nvSpPr>
        <p:spPr/>
        <p:txBody>
          <a:bodyPr/>
          <a:lstStyle/>
          <a:p>
            <a:r>
              <a:rPr lang="en-GB" dirty="0"/>
              <a:t>We will be verified by the Halal monitoring committee</a:t>
            </a:r>
          </a:p>
          <a:p>
            <a:r>
              <a:rPr lang="en-GB" dirty="0"/>
              <a:t>We will be rated by the hygiene committee </a:t>
            </a:r>
          </a:p>
          <a:p>
            <a:r>
              <a:rPr lang="en-GB" dirty="0"/>
              <a:t>We will also have a rating for our safety </a:t>
            </a:r>
          </a:p>
          <a:p>
            <a:r>
              <a:rPr lang="en-GB" dirty="0"/>
              <a:t>We will have a licence to play sound recordings </a:t>
            </a:r>
          </a:p>
          <a:p>
            <a:r>
              <a:rPr lang="en-GB" dirty="0"/>
              <a:t>We will also have a licence to sell food </a:t>
            </a:r>
          </a:p>
          <a:p>
            <a:endParaRPr lang="en-GB" dirty="0"/>
          </a:p>
          <a:p>
            <a:r>
              <a:rPr lang="en-GB" dirty="0"/>
              <a:t>All will be on display in the restaurant </a:t>
            </a:r>
          </a:p>
        </p:txBody>
      </p:sp>
    </p:spTree>
    <p:extLst>
      <p:ext uri="{BB962C8B-B14F-4D97-AF65-F5344CB8AC3E}">
        <p14:creationId xmlns:p14="http://schemas.microsoft.com/office/powerpoint/2010/main" val="16625175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Management Process</a:t>
            </a:r>
          </a:p>
        </p:txBody>
      </p:sp>
      <p:sp>
        <p:nvSpPr>
          <p:cNvPr id="3" name="Content Placeholder 2"/>
          <p:cNvSpPr>
            <a:spLocks noGrp="1"/>
          </p:cNvSpPr>
          <p:nvPr>
            <p:ph idx="1"/>
          </p:nvPr>
        </p:nvSpPr>
        <p:spPr>
          <a:xfrm>
            <a:off x="1809946" y="1611983"/>
            <a:ext cx="9694666" cy="4515439"/>
          </a:xfrm>
        </p:spPr>
        <p:txBody>
          <a:bodyPr>
            <a:normAutofit/>
          </a:bodyPr>
          <a:lstStyle/>
          <a:p>
            <a:r>
              <a:rPr lang="en-GB" dirty="0"/>
              <a:t>Hostess gets the name of the clients upon arrival </a:t>
            </a:r>
            <a:br>
              <a:rPr lang="en-GB" dirty="0"/>
            </a:br>
            <a:r>
              <a:rPr lang="en-GB" dirty="0"/>
              <a:t>Receptionist directs customers to the table </a:t>
            </a:r>
            <a:br>
              <a:rPr lang="en-GB" dirty="0"/>
            </a:br>
            <a:r>
              <a:rPr lang="en-GB" dirty="0"/>
              <a:t>Customers review menu </a:t>
            </a:r>
            <a:br>
              <a:rPr lang="en-GB" dirty="0"/>
            </a:br>
            <a:r>
              <a:rPr lang="en-GB" dirty="0"/>
              <a:t>Customer places order </a:t>
            </a:r>
            <a:br>
              <a:rPr lang="en-GB" dirty="0"/>
            </a:br>
            <a:r>
              <a:rPr lang="en-GB" dirty="0"/>
              <a:t>Waiter places order on order board </a:t>
            </a:r>
            <a:br>
              <a:rPr lang="en-GB" dirty="0"/>
            </a:br>
            <a:r>
              <a:rPr lang="en-GB" dirty="0"/>
              <a:t>Chef takes order and prepares the food </a:t>
            </a:r>
          </a:p>
          <a:p>
            <a:r>
              <a:rPr lang="en-GB" dirty="0"/>
              <a:t>Waiter picks up order and serve food </a:t>
            </a:r>
            <a:br>
              <a:rPr lang="en-GB" dirty="0"/>
            </a:br>
            <a:r>
              <a:rPr lang="en-GB" dirty="0"/>
              <a:t>Customers eat the food </a:t>
            </a:r>
            <a:br>
              <a:rPr lang="en-GB" dirty="0"/>
            </a:br>
            <a:r>
              <a:rPr lang="en-GB" dirty="0"/>
              <a:t>Customers ask for check </a:t>
            </a:r>
            <a:br>
              <a:rPr lang="en-GB" dirty="0"/>
            </a:br>
            <a:r>
              <a:rPr lang="en-GB" dirty="0"/>
              <a:t>Waiter delivers the check </a:t>
            </a:r>
            <a:br>
              <a:rPr lang="en-GB" dirty="0"/>
            </a:br>
            <a:r>
              <a:rPr lang="en-GB" dirty="0"/>
              <a:t>Customer pays the check</a:t>
            </a:r>
          </a:p>
          <a:p>
            <a:r>
              <a:rPr lang="en-GB" dirty="0"/>
              <a:t>activities presented involve waiting time Consequently, these are non-value adding activities that prolong the process and at the same time trigger customer frustration. We will need to be able to manage time to exceed customer satisfaction</a:t>
            </a:r>
          </a:p>
          <a:p>
            <a:endParaRPr lang="en-GB" dirty="0"/>
          </a:p>
        </p:txBody>
      </p:sp>
    </p:spTree>
    <p:extLst>
      <p:ext uri="{BB962C8B-B14F-4D97-AF65-F5344CB8AC3E}">
        <p14:creationId xmlns:p14="http://schemas.microsoft.com/office/powerpoint/2010/main" val="3122024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Recruitment </a:t>
            </a:r>
          </a:p>
        </p:txBody>
      </p:sp>
      <p:sp>
        <p:nvSpPr>
          <p:cNvPr id="3" name="Content Placeholder 2"/>
          <p:cNvSpPr>
            <a:spLocks noGrp="1"/>
          </p:cNvSpPr>
          <p:nvPr>
            <p:ph idx="1"/>
          </p:nvPr>
        </p:nvSpPr>
        <p:spPr/>
        <p:txBody>
          <a:bodyPr/>
          <a:lstStyle/>
          <a:p>
            <a:r>
              <a:rPr lang="en-GB" dirty="0"/>
              <a:t>Chefs will need to be hired and trained to learn the menu provided by our restaurant.</a:t>
            </a:r>
          </a:p>
          <a:p>
            <a:r>
              <a:rPr lang="en-GB" dirty="0"/>
              <a:t>Also need to have a key factor on time management and working under pressure</a:t>
            </a:r>
          </a:p>
          <a:p>
            <a:r>
              <a:rPr lang="en-GB" dirty="0"/>
              <a:t>Waiters will need to have excellent communication skills to have a ideal dialogue with our customers</a:t>
            </a:r>
          </a:p>
          <a:p>
            <a:r>
              <a:rPr lang="en-GB" dirty="0"/>
              <a:t>They will need to have a health and safety training to achieve the certificate under the health and safety legislation</a:t>
            </a:r>
          </a:p>
          <a:p>
            <a:r>
              <a:rPr lang="en-GB" dirty="0"/>
              <a:t>Delivery drivers will need to be flexible and have driving experience on a moped or car</a:t>
            </a:r>
          </a:p>
        </p:txBody>
      </p:sp>
    </p:spTree>
    <p:extLst>
      <p:ext uri="{BB962C8B-B14F-4D97-AF65-F5344CB8AC3E}">
        <p14:creationId xmlns:p14="http://schemas.microsoft.com/office/powerpoint/2010/main" val="1492519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Target Market</a:t>
            </a:r>
          </a:p>
        </p:txBody>
      </p:sp>
      <p:sp>
        <p:nvSpPr>
          <p:cNvPr id="3" name="Content Placeholder 2"/>
          <p:cNvSpPr>
            <a:spLocks noGrp="1"/>
          </p:cNvSpPr>
          <p:nvPr>
            <p:ph idx="1"/>
          </p:nvPr>
        </p:nvSpPr>
        <p:spPr/>
        <p:txBody>
          <a:bodyPr/>
          <a:lstStyle/>
          <a:p>
            <a:r>
              <a:rPr lang="en-GB" dirty="0"/>
              <a:t>we need to examine gender, age, race, religion, income, background, prejudices and among other things if you want to get a clear picture of who you should be marketing to. </a:t>
            </a:r>
          </a:p>
          <a:p>
            <a:r>
              <a:rPr lang="en-GB" dirty="0"/>
              <a:t>Our food will target the working class residents to provide the best quality food for the best price</a:t>
            </a:r>
          </a:p>
          <a:p>
            <a:r>
              <a:rPr lang="en-GB" dirty="0"/>
              <a:t>Our target is to persuade our local population from the ages of 13+ to come enjoy our food</a:t>
            </a:r>
          </a:p>
          <a:p>
            <a:endParaRPr lang="en-GB" dirty="0"/>
          </a:p>
          <a:p>
            <a:endParaRPr lang="en-GB" dirty="0"/>
          </a:p>
        </p:txBody>
      </p:sp>
    </p:spTree>
    <p:extLst>
      <p:ext uri="{BB962C8B-B14F-4D97-AF65-F5344CB8AC3E}">
        <p14:creationId xmlns:p14="http://schemas.microsoft.com/office/powerpoint/2010/main" val="1009039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Marketing Strategies </a:t>
            </a:r>
          </a:p>
        </p:txBody>
      </p:sp>
      <p:sp>
        <p:nvSpPr>
          <p:cNvPr id="3" name="Content Placeholder 2"/>
          <p:cNvSpPr>
            <a:spLocks noGrp="1"/>
          </p:cNvSpPr>
          <p:nvPr>
            <p:ph idx="1"/>
          </p:nvPr>
        </p:nvSpPr>
        <p:spPr>
          <a:xfrm>
            <a:off x="2589212" y="2133600"/>
            <a:ext cx="8915400" cy="4017818"/>
          </a:xfrm>
        </p:spPr>
        <p:txBody>
          <a:bodyPr>
            <a:normAutofit fontScale="92500" lnSpcReduction="20000"/>
          </a:bodyPr>
          <a:lstStyle/>
          <a:p>
            <a:r>
              <a:rPr lang="en-GB" dirty="0"/>
              <a:t>The most important thing to understand about online marketing is that people can and</a:t>
            </a:r>
            <a:r>
              <a:rPr lang="en-GB" i="1" dirty="0"/>
              <a:t> will </a:t>
            </a:r>
            <a:r>
              <a:rPr lang="en-GB" dirty="0"/>
              <a:t>review you, even if you don’t set up an account. For that reason, as a restaurant owner you should be practical and invent your online account so it works </a:t>
            </a:r>
            <a:r>
              <a:rPr lang="en-GB" i="1" dirty="0"/>
              <a:t>for</a:t>
            </a:r>
            <a:r>
              <a:rPr lang="en-GB" dirty="0"/>
              <a:t> you, rather than against you.</a:t>
            </a:r>
          </a:p>
          <a:p>
            <a:r>
              <a:rPr lang="en-GB" dirty="0"/>
              <a:t>This means adding as many details as possible, such as:</a:t>
            </a:r>
          </a:p>
          <a:p>
            <a:r>
              <a:rPr lang="en-GB" dirty="0"/>
              <a:t>Photos</a:t>
            </a:r>
          </a:p>
          <a:p>
            <a:r>
              <a:rPr lang="en-GB" dirty="0"/>
              <a:t>Store hours</a:t>
            </a:r>
          </a:p>
          <a:p>
            <a:r>
              <a:rPr lang="en-GB" dirty="0"/>
              <a:t>Location</a:t>
            </a:r>
          </a:p>
          <a:p>
            <a:r>
              <a:rPr lang="en-GB" dirty="0"/>
              <a:t>Menu</a:t>
            </a:r>
          </a:p>
          <a:p>
            <a:r>
              <a:rPr lang="en-GB" dirty="0"/>
              <a:t>Price Range</a:t>
            </a:r>
          </a:p>
          <a:p>
            <a:r>
              <a:rPr lang="en-GB" dirty="0"/>
              <a:t>Wi-Fi/Outdoor Seating/Parking/etc.</a:t>
            </a:r>
          </a:p>
          <a:p>
            <a:r>
              <a:rPr lang="en-GB" dirty="0"/>
              <a:t>Social media advertisement such as Facebook, Instagram, twitter, snapchat etc.</a:t>
            </a:r>
          </a:p>
          <a:p>
            <a:endParaRPr lang="en-GB" dirty="0"/>
          </a:p>
        </p:txBody>
      </p:sp>
    </p:spTree>
    <p:extLst>
      <p:ext uri="{BB962C8B-B14F-4D97-AF65-F5344CB8AC3E}">
        <p14:creationId xmlns:p14="http://schemas.microsoft.com/office/powerpoint/2010/main" val="40840457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Business Description and Purpose </a:t>
            </a:r>
          </a:p>
        </p:txBody>
      </p:sp>
      <p:sp>
        <p:nvSpPr>
          <p:cNvPr id="3" name="Content Placeholder 2"/>
          <p:cNvSpPr>
            <a:spLocks noGrp="1"/>
          </p:cNvSpPr>
          <p:nvPr>
            <p:ph idx="1"/>
          </p:nvPr>
        </p:nvSpPr>
        <p:spPr/>
        <p:txBody>
          <a:bodyPr/>
          <a:lstStyle/>
          <a:p>
            <a:r>
              <a:rPr lang="en-GB" dirty="0"/>
              <a:t>CHILL’N GRILL’N was founded by family and friends in , which we hope to eventually branch out and have many franchises. </a:t>
            </a:r>
          </a:p>
          <a:p>
            <a:r>
              <a:rPr lang="en-GB" dirty="0"/>
              <a:t>Chill’n &amp; Grill’n is a healthy grill business made up of 4 business partners and 2 silent partners. </a:t>
            </a:r>
          </a:p>
          <a:p>
            <a:r>
              <a:rPr lang="en-GB" dirty="0"/>
              <a:t>By its very nature, street food is healthy and served using the freshest possible ingredient</a:t>
            </a:r>
          </a:p>
          <a:p>
            <a:r>
              <a:rPr lang="en-GB" dirty="0"/>
              <a:t>We passionately believe in healthy, affordable food that stay true to the traditional authentic flavours. We embark on a culinary mission to bring global street food to the world.</a:t>
            </a:r>
          </a:p>
          <a:p>
            <a:r>
              <a:rPr lang="en-GB" dirty="0"/>
              <a:t>The purpose of our business is to provide fresh grill food and show the world our Asian fusion </a:t>
            </a:r>
            <a:r>
              <a:rPr lang="en-GB" dirty="0" err="1"/>
              <a:t>cusisine</a:t>
            </a:r>
            <a:r>
              <a:rPr lang="en-GB" dirty="0"/>
              <a:t> </a:t>
            </a:r>
          </a:p>
          <a:p>
            <a:endParaRPr lang="en-GB" dirty="0"/>
          </a:p>
        </p:txBody>
      </p:sp>
    </p:spTree>
    <p:extLst>
      <p:ext uri="{BB962C8B-B14F-4D97-AF65-F5344CB8AC3E}">
        <p14:creationId xmlns:p14="http://schemas.microsoft.com/office/powerpoint/2010/main" val="2356619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P.E.S.T</a:t>
            </a:r>
          </a:p>
        </p:txBody>
      </p:sp>
      <p:sp>
        <p:nvSpPr>
          <p:cNvPr id="3" name="Content Placeholder 2"/>
          <p:cNvSpPr>
            <a:spLocks noGrp="1"/>
          </p:cNvSpPr>
          <p:nvPr>
            <p:ph idx="1"/>
          </p:nvPr>
        </p:nvSpPr>
        <p:spPr>
          <a:xfrm>
            <a:off x="2592925" y="1787237"/>
            <a:ext cx="10881157" cy="4912822"/>
          </a:xfrm>
        </p:spPr>
        <p:txBody>
          <a:bodyPr>
            <a:normAutofit fontScale="70000" lnSpcReduction="20000"/>
          </a:bodyPr>
          <a:lstStyle/>
          <a:p>
            <a:pPr marL="0" indent="0">
              <a:buNone/>
            </a:pPr>
            <a:r>
              <a:rPr lang="en-GB" b="1" dirty="0"/>
              <a:t>Political Factors</a:t>
            </a:r>
          </a:p>
          <a:p>
            <a:r>
              <a:rPr lang="en-GB" dirty="0"/>
              <a:t>Tax policy</a:t>
            </a:r>
          </a:p>
          <a:p>
            <a:r>
              <a:rPr lang="en-GB" dirty="0"/>
              <a:t>Employment laws</a:t>
            </a:r>
          </a:p>
          <a:p>
            <a:r>
              <a:rPr lang="en-GB" dirty="0"/>
              <a:t>Environmental regulations</a:t>
            </a:r>
          </a:p>
          <a:p>
            <a:pPr marL="0" indent="0">
              <a:buNone/>
            </a:pPr>
            <a:r>
              <a:rPr lang="en-GB" b="1" dirty="0"/>
              <a:t>Economic Factors</a:t>
            </a:r>
          </a:p>
          <a:p>
            <a:r>
              <a:rPr lang="en-GB" dirty="0"/>
              <a:t>Economic growth</a:t>
            </a:r>
          </a:p>
          <a:p>
            <a:r>
              <a:rPr lang="en-GB" dirty="0"/>
              <a:t>Interest rates</a:t>
            </a:r>
          </a:p>
          <a:p>
            <a:pPr marL="0" indent="0">
              <a:buNone/>
            </a:pPr>
            <a:r>
              <a:rPr lang="en-GB" b="1" dirty="0"/>
              <a:t>Social Factors</a:t>
            </a:r>
          </a:p>
          <a:p>
            <a:r>
              <a:rPr lang="en-GB" dirty="0"/>
              <a:t>Health consciousness</a:t>
            </a:r>
          </a:p>
          <a:p>
            <a:r>
              <a:rPr lang="en-GB" dirty="0"/>
              <a:t>Population growth rate</a:t>
            </a:r>
          </a:p>
          <a:p>
            <a:r>
              <a:rPr lang="en-GB" dirty="0"/>
              <a:t>Age distribution</a:t>
            </a:r>
          </a:p>
          <a:p>
            <a:r>
              <a:rPr lang="en-GB" dirty="0"/>
              <a:t>Career attitudes</a:t>
            </a:r>
          </a:p>
          <a:p>
            <a:r>
              <a:rPr lang="en-GB" dirty="0"/>
              <a:t>Emphasis on safety"</a:t>
            </a:r>
          </a:p>
          <a:p>
            <a:pPr marL="0" indent="0">
              <a:buNone/>
            </a:pPr>
            <a:r>
              <a:rPr lang="en-GB" b="1" dirty="0"/>
              <a:t>Technological Factors</a:t>
            </a:r>
          </a:p>
          <a:p>
            <a:r>
              <a:rPr lang="en-GB" dirty="0"/>
              <a:t>Automation</a:t>
            </a:r>
          </a:p>
          <a:p>
            <a:r>
              <a:rPr lang="en-GB" dirty="0"/>
              <a:t>Technology incentives</a:t>
            </a:r>
          </a:p>
          <a:p>
            <a:r>
              <a:rPr lang="en-GB" dirty="0"/>
              <a:t>Rate of technological change</a:t>
            </a:r>
          </a:p>
          <a:p>
            <a:endParaRPr lang="en-GB" dirty="0"/>
          </a:p>
        </p:txBody>
      </p:sp>
    </p:spTree>
    <p:extLst>
      <p:ext uri="{BB962C8B-B14F-4D97-AF65-F5344CB8AC3E}">
        <p14:creationId xmlns:p14="http://schemas.microsoft.com/office/powerpoint/2010/main" val="1927335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S.W.O.T</a:t>
            </a:r>
          </a:p>
        </p:txBody>
      </p:sp>
      <p:sp>
        <p:nvSpPr>
          <p:cNvPr id="3" name="Content Placeholder 2"/>
          <p:cNvSpPr>
            <a:spLocks noGrp="1"/>
          </p:cNvSpPr>
          <p:nvPr>
            <p:ph idx="1"/>
          </p:nvPr>
        </p:nvSpPr>
        <p:spPr>
          <a:xfrm>
            <a:off x="1820487" y="1704109"/>
            <a:ext cx="9684125" cy="4871258"/>
          </a:xfrm>
        </p:spPr>
        <p:txBody>
          <a:bodyPr>
            <a:normAutofit fontScale="77500" lnSpcReduction="20000"/>
          </a:bodyPr>
          <a:lstStyle/>
          <a:p>
            <a:pPr marL="0" indent="0">
              <a:buNone/>
            </a:pPr>
            <a:r>
              <a:rPr lang="en-GB" b="1" dirty="0"/>
              <a:t>strength</a:t>
            </a:r>
          </a:p>
          <a:p>
            <a:r>
              <a:rPr lang="en-GB" dirty="0"/>
              <a:t>Maintaining high standard in food and presentation</a:t>
            </a:r>
          </a:p>
          <a:p>
            <a:r>
              <a:rPr lang="en-GB" dirty="0"/>
              <a:t>Staffs are familiar with our work</a:t>
            </a:r>
          </a:p>
          <a:p>
            <a:r>
              <a:rPr lang="en-GB" dirty="0"/>
              <a:t>Customers feel that restaurant is conveniently placed and charges reasonable price</a:t>
            </a:r>
          </a:p>
          <a:p>
            <a:pPr marL="0" indent="0">
              <a:buNone/>
            </a:pPr>
            <a:r>
              <a:rPr lang="en-GB" dirty="0"/>
              <a:t> </a:t>
            </a:r>
            <a:r>
              <a:rPr lang="en-GB" b="1" dirty="0"/>
              <a:t>weakness</a:t>
            </a:r>
          </a:p>
          <a:p>
            <a:r>
              <a:rPr lang="en-GB" dirty="0"/>
              <a:t>Owners may not be able to give full time attention to the business</a:t>
            </a:r>
          </a:p>
          <a:p>
            <a:r>
              <a:rPr lang="en-GB" dirty="0"/>
              <a:t>Number of staff has been increased-which is extra burden on payroll expenses of the business.</a:t>
            </a:r>
          </a:p>
          <a:p>
            <a:r>
              <a:rPr lang="en-GB" dirty="0"/>
              <a:t>No refurbishment done properly &amp; yearly</a:t>
            </a:r>
          </a:p>
          <a:p>
            <a:r>
              <a:rPr lang="en-GB" dirty="0"/>
              <a:t>Maintenance and Hygiene problem</a:t>
            </a:r>
          </a:p>
          <a:p>
            <a:r>
              <a:rPr lang="en-GB" dirty="0"/>
              <a:t>Insufficient fund/ resources for spending on maintenance and Hygiene</a:t>
            </a:r>
          </a:p>
          <a:p>
            <a:r>
              <a:rPr lang="en-GB" dirty="0"/>
              <a:t>Menu choice is stale and boring</a:t>
            </a:r>
          </a:p>
          <a:p>
            <a:pPr marL="0" indent="0">
              <a:buNone/>
            </a:pPr>
            <a:r>
              <a:rPr lang="en-GB" dirty="0"/>
              <a:t> </a:t>
            </a:r>
            <a:r>
              <a:rPr lang="en-GB" b="1" dirty="0"/>
              <a:t>Opportunity</a:t>
            </a:r>
          </a:p>
          <a:p>
            <a:r>
              <a:rPr lang="en-GB" dirty="0"/>
              <a:t>Potential investors and franchises</a:t>
            </a:r>
          </a:p>
          <a:p>
            <a:r>
              <a:rPr lang="en-GB" dirty="0"/>
              <a:t>Being an established brand and restaurant</a:t>
            </a:r>
          </a:p>
          <a:p>
            <a:pPr marL="0" indent="0">
              <a:buNone/>
            </a:pPr>
            <a:r>
              <a:rPr lang="en-GB" dirty="0"/>
              <a:t> </a:t>
            </a:r>
            <a:r>
              <a:rPr lang="en-GB" b="1" dirty="0"/>
              <a:t>Threats</a:t>
            </a:r>
          </a:p>
          <a:p>
            <a:r>
              <a:rPr lang="en-GB" dirty="0"/>
              <a:t>Local competitors, Stock prices, customers, </a:t>
            </a:r>
          </a:p>
        </p:txBody>
      </p:sp>
    </p:spTree>
    <p:extLst>
      <p:ext uri="{BB962C8B-B14F-4D97-AF65-F5344CB8AC3E}">
        <p14:creationId xmlns:p14="http://schemas.microsoft.com/office/powerpoint/2010/main" val="1341721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a:xfrm>
            <a:off x="1575582" y="1688123"/>
            <a:ext cx="9929030" cy="4560724"/>
          </a:xfrm>
        </p:spPr>
        <p:txBody>
          <a:bodyPr>
            <a:noAutofit/>
          </a:bodyPr>
          <a:lstStyle/>
          <a:p>
            <a:r>
              <a:rPr lang="en-GB" sz="2000" dirty="0"/>
              <a:t>The Company has the potential to become a highly regarded resource in local, regional, national, and international markets.  Due to the company's marketing strategy, establishment of the company as a "unique" entity in its industry, careful development of its products coupled with strategic partnerships, and the company's profitable revenue model, The Company has the potential to provide profitable returns.</a:t>
            </a:r>
          </a:p>
          <a:p>
            <a:endParaRPr lang="en-GB" sz="2000" dirty="0"/>
          </a:p>
          <a:p>
            <a:r>
              <a:rPr lang="en-GB" sz="2000" dirty="0"/>
              <a:t> Providing that the company is able to acquire its funding requirements, The Company will be able to achieve operational success for many years to come</a:t>
            </a:r>
            <a:r>
              <a:rPr lang="en-GB" sz="1100" dirty="0"/>
              <a:t>. </a:t>
            </a:r>
          </a:p>
        </p:txBody>
      </p:sp>
    </p:spTree>
    <p:extLst>
      <p:ext uri="{BB962C8B-B14F-4D97-AF65-F5344CB8AC3E}">
        <p14:creationId xmlns:p14="http://schemas.microsoft.com/office/powerpoint/2010/main" val="7755532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Maahir – slide 1,2 and 3</a:t>
            </a:r>
          </a:p>
          <a:p>
            <a:r>
              <a:rPr lang="en-GB" dirty="0" smtClean="0"/>
              <a:t>Maruf – slide 4 5 and 6 </a:t>
            </a:r>
          </a:p>
          <a:p>
            <a:r>
              <a:rPr lang="en-GB" dirty="0" smtClean="0"/>
              <a:t>Minhazur - slides 7 8 and 9</a:t>
            </a:r>
          </a:p>
          <a:p>
            <a:r>
              <a:rPr lang="en-GB" dirty="0" smtClean="0"/>
              <a:t>Khayer – slides 10 11 and 12</a:t>
            </a:r>
          </a:p>
          <a:p>
            <a:r>
              <a:rPr lang="en-GB" dirty="0" smtClean="0"/>
              <a:t>Abdul – slides 13 14 and15</a:t>
            </a:r>
          </a:p>
          <a:p>
            <a:r>
              <a:rPr lang="en-GB" dirty="0" smtClean="0"/>
              <a:t>Shumon- slides 16 17 and18 </a:t>
            </a:r>
            <a:endParaRPr lang="en-GB" dirty="0"/>
          </a:p>
        </p:txBody>
      </p:sp>
    </p:spTree>
    <p:extLst>
      <p:ext uri="{BB962C8B-B14F-4D97-AF65-F5344CB8AC3E}">
        <p14:creationId xmlns:p14="http://schemas.microsoft.com/office/powerpoint/2010/main" val="238752023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260</TotalTime>
  <Words>1262</Words>
  <Application>Microsoft Office PowerPoint</Application>
  <PresentationFormat>Widescreen</PresentationFormat>
  <Paragraphs>142</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Century Gothic</vt:lpstr>
      <vt:lpstr>Wingdings 3</vt:lpstr>
      <vt:lpstr>Wisp</vt:lpstr>
      <vt:lpstr>PowerPoint Presentation</vt:lpstr>
      <vt:lpstr>Table of Contents </vt:lpstr>
      <vt:lpstr>Introduction</vt:lpstr>
      <vt:lpstr>Aim, Objective and Vision </vt:lpstr>
      <vt:lpstr>Mission and vision </vt:lpstr>
      <vt:lpstr>Expenses </vt:lpstr>
      <vt:lpstr>Legal Compliance </vt:lpstr>
      <vt:lpstr>Marketing &amp; Sales </vt:lpstr>
      <vt:lpstr>Finance </vt:lpstr>
      <vt:lpstr>LICENCE </vt:lpstr>
      <vt:lpstr>Management Process</vt:lpstr>
      <vt:lpstr>Recruitment </vt:lpstr>
      <vt:lpstr>Target Market</vt:lpstr>
      <vt:lpstr>Marketing Strategies </vt:lpstr>
      <vt:lpstr>Business Description and Purpose </vt:lpstr>
      <vt:lpstr>P.E.S.T</vt:lpstr>
      <vt:lpstr>S.W.O.T</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CHILL’N &amp; GRILL’N</dc:title>
  <dc:creator>Admin</dc:creator>
  <cp:lastModifiedBy>Maruf Hassan (1706280)</cp:lastModifiedBy>
  <cp:revision>38</cp:revision>
  <dcterms:created xsi:type="dcterms:W3CDTF">2017-11-08T22:01:52Z</dcterms:created>
  <dcterms:modified xsi:type="dcterms:W3CDTF">2017-12-14T15:04:57Z</dcterms:modified>
</cp:coreProperties>
</file>