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7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8A3BE-E918-4ECB-A822-C4148960E3A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16194F6A-1F93-4AA3-BF0B-727CE88C0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788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8A3BE-E918-4ECB-A822-C4148960E3A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94F6A-1F93-4AA3-BF0B-727CE88C0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8227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AB08A3BE-E918-4ECB-A822-C4148960E3A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16194F6A-1F93-4AA3-BF0B-727CE88C0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892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8A3BE-E918-4ECB-A822-C4148960E3A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94F6A-1F93-4AA3-BF0B-727CE88C0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2863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8A3BE-E918-4ECB-A822-C4148960E3A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94F6A-1F93-4AA3-BF0B-727CE88C0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6289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8A3BE-E918-4ECB-A822-C4148960E3A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94F6A-1F93-4AA3-BF0B-727CE88C0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7883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8A3BE-E918-4ECB-A822-C4148960E3A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94F6A-1F93-4AA3-BF0B-727CE88C0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917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8A3BE-E918-4ECB-A822-C4148960E3A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94F6A-1F93-4AA3-BF0B-727CE88C0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1696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8A3BE-E918-4ECB-A822-C4148960E3A5}" type="datetimeFigureOut">
              <a:rPr lang="en-GB" smtClean="0"/>
              <a:t>12/03/2025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94F6A-1F93-4AA3-BF0B-727CE88C0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687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8A3BE-E918-4ECB-A822-C4148960E3A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94F6A-1F93-4AA3-BF0B-727CE88C0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476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8A3BE-E918-4ECB-A822-C4148960E3A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194F6A-1F93-4AA3-BF0B-727CE88C0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417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AB08A3BE-E918-4ECB-A822-C4148960E3A5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16194F6A-1F93-4AA3-BF0B-727CE88C0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913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9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1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1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18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1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E2D3DCD-4716-40AA-90C0-6F2F9F116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7620" y="-1"/>
            <a:ext cx="1220724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AB4DA3-2365-A076-122E-C5614DDBA4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788" r="8575"/>
          <a:stretch/>
        </p:blipFill>
        <p:spPr>
          <a:xfrm>
            <a:off x="20" y="4"/>
            <a:ext cx="6095980" cy="68579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7767D58-9A7A-94B0-0F1E-8C3539FAD6E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45" r="4437"/>
          <a:stretch/>
        </p:blipFill>
        <p:spPr>
          <a:xfrm>
            <a:off x="6096000" y="-6"/>
            <a:ext cx="6103620" cy="685800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37BACED-9574-4AAE-9D04-510030835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57366"/>
            <a:ext cx="12192000" cy="2610465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C1213D-D27B-2024-3DA4-F23C7B3C97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36468" y="5056300"/>
            <a:ext cx="9085940" cy="1136098"/>
          </a:xfrm>
        </p:spPr>
        <p:txBody>
          <a:bodyPr anchor="b">
            <a:normAutofit fontScale="90000"/>
          </a:bodyPr>
          <a:lstStyle/>
          <a:p>
            <a:r>
              <a:rPr lang="en-US" sz="3500" cap="none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 Black" panose="020B0A04020102020204" pitchFamily="34" charset="0"/>
              </a:rPr>
              <a:t>GreenClean Solutions: A Sustainable Business Plan</a:t>
            </a:r>
            <a:br>
              <a:rPr lang="en-US" sz="3500" cap="none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 Black" panose="020B0A04020102020204" pitchFamily="34" charset="0"/>
              </a:rPr>
            </a:br>
            <a:r>
              <a:rPr lang="en-US" sz="3500" cap="none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 Black" panose="020B0A04020102020204" pitchFamily="34" charset="0"/>
              </a:rPr>
              <a:t>Sustainable Enterprise </a:t>
            </a:r>
            <a:br>
              <a:rPr lang="en-US" sz="3500" cap="none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 Black" panose="020B0A04020102020204" pitchFamily="34" charset="0"/>
              </a:rPr>
            </a:br>
            <a:endParaRPr lang="en-GB" sz="3500" cap="none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466FAD-149B-CC4A-A5D3-5FAC84D41F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9848" y="5908302"/>
            <a:ext cx="9052560" cy="364482"/>
          </a:xfrm>
        </p:spPr>
        <p:txBody>
          <a:bodyPr>
            <a:normAutofit/>
          </a:bodyPr>
          <a:lstStyle/>
          <a:p>
            <a:r>
              <a:rPr lang="en-US" sz="1900" dirty="0">
                <a:solidFill>
                  <a:srgbClr val="FF0000"/>
                </a:solidFill>
                <a:latin typeface="Arial Black" panose="020B0A04020102020204" pitchFamily="34" charset="0"/>
              </a:rPr>
              <a:t>Madalina Denisa Dumitru </a:t>
            </a:r>
            <a:endParaRPr lang="en-GB" sz="19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A08BC01-A289-44B6-9133-2814052F9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5590" y="5111496"/>
            <a:ext cx="1080904" cy="1080902"/>
            <a:chOff x="9685338" y="4460675"/>
            <a:chExt cx="1080904" cy="1080902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A9CD65F9-B9FF-4981-AB43-F25748584E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782EC907-6C80-4890-9ECB-3019DBC4DF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69875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1DF0EF9-4529-5FCB-8720-7E13714391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434" r="24201"/>
          <a:stretch/>
        </p:blipFill>
        <p:spPr>
          <a:xfrm>
            <a:off x="2930184" y="-2655"/>
            <a:ext cx="2996169" cy="33585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34B6AB9-29EC-C31A-62E8-4AF78B8C281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32"/>
          <a:stretch/>
        </p:blipFill>
        <p:spPr>
          <a:xfrm>
            <a:off x="20" y="3504904"/>
            <a:ext cx="5926333" cy="3353096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1564CA4-59C9-4DAC-950E-61D1FA278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220" y="0"/>
            <a:ext cx="6104779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39E915-5C37-2CE9-4555-C41DAFF08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484632"/>
            <a:ext cx="5299586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Executive Summary &amp; Business Concept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796FA8-7911-890E-11EA-2677F0D1B17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7908" r="2" b="1451"/>
          <a:stretch/>
        </p:blipFill>
        <p:spPr>
          <a:xfrm>
            <a:off x="20" y="10"/>
            <a:ext cx="2769297" cy="33559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0C23ED-6895-A952-6410-68CE91581C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9" y="2121408"/>
            <a:ext cx="5299585" cy="4050792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UK-based start-up specializing in sustainable household cleaning products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Flagship plant-based, biodegradable cleaning solution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Refillable, reusable packaging to support a circular economy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Triple bottom line focus: People, Planet, Profit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Compliance with UK regulations (Plastic Packaging Tax, Green Claims Code)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Targets break-even by Year 2 and profitability by Year 3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74380E0-C298-4F18-9189-C236E8B82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79684C7-75DC-42F1-850A-E9C49ECA73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4130853F-4D98-4539-8461-9F202836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286365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65FDBF3-0B72-4C65-543F-7F78B0B1297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56" r="17779" b="-2"/>
          <a:stretch/>
        </p:blipFill>
        <p:spPr>
          <a:xfrm>
            <a:off x="2930184" y="-2655"/>
            <a:ext cx="2996169" cy="33585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6F0362F-6A62-C922-EF5D-362366A088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85" r="2401" b="1"/>
          <a:stretch/>
        </p:blipFill>
        <p:spPr>
          <a:xfrm>
            <a:off x="20" y="3504904"/>
            <a:ext cx="5926333" cy="3353096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1564CA4-59C9-4DAC-950E-61D1FA278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220" y="0"/>
            <a:ext cx="6104779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073EA1-81B2-CB67-DB67-EA993377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0145" y="408957"/>
            <a:ext cx="5299586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Sustainability &amp; Market Focus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C77E3A-E733-3419-4EC8-938F7032019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96" r="41989" b="-2"/>
          <a:stretch/>
        </p:blipFill>
        <p:spPr>
          <a:xfrm>
            <a:off x="20" y="10"/>
            <a:ext cx="2769297" cy="33559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2429D9-1B59-AD79-1C04-2DF5A4210C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9" y="2121408"/>
            <a:ext cx="5299585" cy="4050792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Eco-friendly product design using non-toxic, biodegradable ingredients100% recyclable/compostable packaging with innovative refill system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Local sourcing minimizes transportation emissions and supports domestic suppliers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Primary focus on environmentally conscious households and businesses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Emphasis on transparency and robust CSR practices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Market trends support growing demand for sustainable solutions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74380E0-C298-4F18-9189-C236E8B82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79684C7-75DC-42F1-850A-E9C49ECA73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4130853F-4D98-4539-8461-9F202836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801317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4DAE238-4F54-2A36-380F-AB4622150F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996" r="17461" b="-2"/>
          <a:stretch/>
        </p:blipFill>
        <p:spPr>
          <a:xfrm>
            <a:off x="2930184" y="-2655"/>
            <a:ext cx="2996169" cy="335859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BC6C59B-DE09-5AE3-3857-1E33EAA9FF2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4976" r="-1" b="-1"/>
          <a:stretch/>
        </p:blipFill>
        <p:spPr>
          <a:xfrm>
            <a:off x="20" y="3504904"/>
            <a:ext cx="5926333" cy="3353096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1564CA4-59C9-4DAC-950E-61D1FA278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220" y="0"/>
            <a:ext cx="6104779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168816-E644-007D-28A7-8BCD189A35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484632"/>
            <a:ext cx="5299586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Operations &amp; Financial Strategy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14DAFF-F225-C52D-5653-4B09541E912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3635" r="3844" b="-2"/>
          <a:stretch/>
        </p:blipFill>
        <p:spPr>
          <a:xfrm>
            <a:off x="20" y="10"/>
            <a:ext cx="2769297" cy="33559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856279-5613-C96F-521F-145B2D2F6C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9" y="2446808"/>
            <a:ext cx="5299585" cy="3725392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Phased approach: Product development, market launch, and scaling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Establishment of a lean supply chain through local partnerships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Multi-channel marketing: e-commerce and strategic retail alliances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Conservative financial projections with break-even by Year 2Initial funding secured via investments, loans, grants, and crowdfunding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Scalable model with planned product expansion and international growth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74380E0-C298-4F18-9189-C236E8B82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79684C7-75DC-42F1-850A-E9C49ECA73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130853F-4D98-4539-8461-9F202836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008760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FD87318-8BB1-D399-9105-ADB1F02EB1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577" r="28818" b="-1"/>
          <a:stretch/>
        </p:blipFill>
        <p:spPr>
          <a:xfrm>
            <a:off x="2930184" y="-2655"/>
            <a:ext cx="2996169" cy="335859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5DB1BC-E4AA-BFB1-3213-161FBAC2F12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9439" r="-1" b="13981"/>
          <a:stretch/>
        </p:blipFill>
        <p:spPr>
          <a:xfrm>
            <a:off x="20" y="3504904"/>
            <a:ext cx="5926333" cy="3353096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1564CA4-59C9-4DAC-950E-61D1FA278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220" y="0"/>
            <a:ext cx="6104779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31BB2B-A2E4-AB7E-AF10-B1FC8013F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484632"/>
            <a:ext cx="5299586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Competitive Edge &amp; Success Justification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A05ABA-DA31-B080-B9AD-04FF57B2A78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7638" r="23303" b="-2"/>
          <a:stretch/>
        </p:blipFill>
        <p:spPr>
          <a:xfrm>
            <a:off x="20" y="10"/>
            <a:ext cx="2769297" cy="33559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0753DC-5275-9E11-DE6C-5C1931FB71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9" y="2402664"/>
            <a:ext cx="5299585" cy="3769535"/>
          </a:xfrm>
        </p:spPr>
        <p:txBody>
          <a:bodyPr>
            <a:normAutofit lnSpcReduction="10000"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Unique circular economy model and innovative refill system differentiate the brand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Strong sustainability certifications bolster credibility and consumer trust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Effective leadership guided by stakeholder and CSR principles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Research-backed strategy aligned with consumer demand and market trends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Proactive risk management and agile operational framework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High growth potential due to rising eco-conscious consumer behavior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74380E0-C298-4F18-9189-C236E8B82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79684C7-75DC-42F1-850A-E9C49ECA73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4130853F-4D98-4539-8461-9F202836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657519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118BA95-03E7-41B7-B442-0AF8C0A7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32FAD-2E64-DE1F-BE4D-B459223CE6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429" y="504496"/>
            <a:ext cx="7323695" cy="6186389"/>
          </a:xfrm>
        </p:spPr>
        <p:txBody>
          <a:bodyPr anchor="ctr">
            <a:norm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Bansal, P., &amp; Roth, K. (2000). Why companies go green: A model of ecological responsiveness. </a:t>
            </a:r>
            <a:r>
              <a:rPr lang="en-US" sz="1000" i="1" dirty="0">
                <a:latin typeface="Arial" panose="020B0604020202020204" pitchFamily="34" charset="0"/>
                <a:cs typeface="Arial" panose="020B0604020202020204" pitchFamily="34" charset="0"/>
              </a:rPr>
              <a:t>Academy of Management Journal, 43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(4), 717–736.</a:t>
            </a:r>
          </a:p>
          <a:p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Doppelt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B. (2017). </a:t>
            </a:r>
            <a:r>
              <a:rPr lang="en-US" sz="1000" i="1" dirty="0">
                <a:latin typeface="Arial" panose="020B0604020202020204" pitchFamily="34" charset="0"/>
                <a:cs typeface="Arial" panose="020B0604020202020204" pitchFamily="34" charset="0"/>
              </a:rPr>
              <a:t>Leading change toward sustainability: A change-management guide for business, government, and civil society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 Greenleaf Publishing.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Epstein, M. J. (2008). </a:t>
            </a:r>
            <a:r>
              <a:rPr lang="en-US" sz="1000" i="1" dirty="0">
                <a:latin typeface="Arial" panose="020B0604020202020204" pitchFamily="34" charset="0"/>
                <a:cs typeface="Arial" panose="020B0604020202020204" pitchFamily="34" charset="0"/>
              </a:rPr>
              <a:t>Making sustainability work: Best practices in managing and measuring corporate social, environmental, and economic impacts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. Greenleaf Publishing.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Elkington, J. (1994). Towards the sustainable corporation: Win–win–win business strategies for sustainable development. </a:t>
            </a:r>
            <a:r>
              <a:rPr lang="en-US" sz="1000" i="1" dirty="0">
                <a:latin typeface="Arial" panose="020B0604020202020204" pitchFamily="34" charset="0"/>
                <a:cs typeface="Arial" panose="020B0604020202020204" pitchFamily="34" charset="0"/>
              </a:rPr>
              <a:t>California Management Review, 36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(2), 90–100.</a:t>
            </a:r>
          </a:p>
          <a:p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Kuncová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Hedija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V., &amp; Fiala, R. (2016). Firm size as a determinant of firm performance: The case of swine raising. </a:t>
            </a:r>
            <a:r>
              <a:rPr lang="en-US" sz="1000" i="1" dirty="0" err="1">
                <a:latin typeface="Arial" panose="020B0604020202020204" pitchFamily="34" charset="0"/>
                <a:cs typeface="Arial" panose="020B0604020202020204" pitchFamily="34" charset="0"/>
              </a:rPr>
              <a:t>Agris</a:t>
            </a:r>
            <a:r>
              <a:rPr lang="en-US" sz="1000" i="1" dirty="0">
                <a:latin typeface="Arial" panose="020B0604020202020204" pitchFamily="34" charset="0"/>
                <a:cs typeface="Arial" panose="020B0604020202020204" pitchFamily="34" charset="0"/>
              </a:rPr>
              <a:t> on-line Papers in Economics and Informatics, 8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(3), 77–89.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La Torre, M., Leo, S., &amp; Panetta, I. C. (2021). Banks and environmental, social, and governance drivers: Follow the market or the authorities? </a:t>
            </a:r>
            <a:r>
              <a:rPr lang="en-US" sz="1000" i="1" dirty="0">
                <a:latin typeface="Arial" panose="020B0604020202020204" pitchFamily="34" charset="0"/>
                <a:cs typeface="Arial" panose="020B0604020202020204" pitchFamily="34" charset="0"/>
              </a:rPr>
              <a:t>Corporate Social Responsibility and Environmental Management, 12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(16), 6387–1634.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Lozano, R. (2012). Towards better embedding sustainability into companies’ systems: An analysis of voluntary corporate initiatives. </a:t>
            </a:r>
            <a:r>
              <a:rPr lang="en-US" sz="10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25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14–26.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Porter, M. E., &amp; Kramer, M. R. (2006). Strategy and society: The link between competitive advantage and corporate social responsibility. </a:t>
            </a:r>
            <a:r>
              <a:rPr lang="en-US" sz="1000" i="1" dirty="0">
                <a:latin typeface="Arial" panose="020B0604020202020204" pitchFamily="34" charset="0"/>
                <a:cs typeface="Arial" panose="020B0604020202020204" pitchFamily="34" charset="0"/>
              </a:rPr>
              <a:t>Harvard Business Review, 84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(12), 78–92.</a:t>
            </a:r>
          </a:p>
          <a:p>
            <a:r>
              <a:rPr lang="en-US" sz="100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2011). Revisiting the foundations of sustainability: A holistic approach to corporate social responsibility</a:t>
            </a:r>
            <a:r>
              <a:rPr lang="en-US" sz="1000" i="1" dirty="0">
                <a:latin typeface="Arial" panose="020B0604020202020204" pitchFamily="34" charset="0"/>
                <a:cs typeface="Arial" panose="020B0604020202020204" pitchFamily="34" charset="0"/>
              </a:rPr>
              <a:t>. Journal of Business Ethics, 105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(4), 533–553.</a:t>
            </a:r>
          </a:p>
          <a:p>
            <a:endParaRPr lang="en-US" sz="700" dirty="0"/>
          </a:p>
          <a:p>
            <a:endParaRPr lang="en-GB" sz="7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D9B3EAD-A2B3-42C4-927C-3455E3E69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86983" y="3388659"/>
            <a:ext cx="36576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BF9B298-BC35-4C0F-8301-5D63A1E6D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42859" y="1679571"/>
            <a:ext cx="3498864" cy="3498858"/>
            <a:chOff x="7942859" y="1679571"/>
            <a:chExt cx="3498864" cy="3498858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59D8741-EAD6-41B1-A882-70D70FC358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42859" y="1679571"/>
              <a:ext cx="3498864" cy="3498858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400000"/>
                        </a14:imgEffect>
                        <a14:imgEffect>
                          <a14:brightnessContrast bright="-40000" contrast="40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45444F36-3103-4D11-A25F-C054D4606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27958" y="1864667"/>
              <a:ext cx="3128666" cy="312866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F80A968-2694-21B0-9EE6-12281C856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4108" y="2434196"/>
            <a:ext cx="3304452" cy="2046939"/>
          </a:xfrm>
          <a:noFill/>
        </p:spPr>
        <p:txBody>
          <a:bodyPr>
            <a:normAutofit/>
          </a:bodyPr>
          <a:lstStyle/>
          <a:p>
            <a:pPr algn="ctr"/>
            <a:r>
              <a:rPr lang="en-US" sz="3200" dirty="0">
                <a:solidFill>
                  <a:schemeClr val="bg1">
                    <a:shade val="97000"/>
                    <a:satMod val="150000"/>
                  </a:schemeClr>
                </a:solidFill>
                <a:latin typeface="Arial Black" panose="020B0A04020102020204" pitchFamily="34" charset="0"/>
              </a:rPr>
              <a:t>References </a:t>
            </a:r>
            <a:endParaRPr lang="en-GB" sz="3200" dirty="0">
              <a:solidFill>
                <a:schemeClr val="bg1">
                  <a:shade val="97000"/>
                  <a:satMod val="150000"/>
                </a:schemeClr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51057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33</TotalTime>
  <Words>553</Words>
  <Application>Microsoft Office PowerPoint</Application>
  <PresentationFormat>Widescreen</PresentationFormat>
  <Paragraphs>38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4" baseType="lpstr">
      <vt:lpstr>Arial</vt:lpstr>
      <vt:lpstr>Arial Black</vt:lpstr>
      <vt:lpstr>Calibri</vt:lpstr>
      <vt:lpstr>Rockwell</vt:lpstr>
      <vt:lpstr>Rockwell Condensed</vt:lpstr>
      <vt:lpstr>Rockwell Extra Bold</vt:lpstr>
      <vt:lpstr>Wingdings</vt:lpstr>
      <vt:lpstr>Wood Type</vt:lpstr>
      <vt:lpstr>GreenClean Solutions: A Sustainable Business Plan Sustainable Enterprise  </vt:lpstr>
      <vt:lpstr>Executive Summary &amp; Business Concept</vt:lpstr>
      <vt:lpstr>Sustainability &amp; Market Focus</vt:lpstr>
      <vt:lpstr>Operations &amp; Financial Strategy</vt:lpstr>
      <vt:lpstr>Competitive Edge &amp; Success Justification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2025-03-09T22:54:18Z</dcterms:created>
  <dcterms:modified xsi:type="dcterms:W3CDTF">2025-03-12T19:59:34Z</dcterms:modified>
</cp:coreProperties>
</file>