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58" r:id="rId4"/>
    <p:sldId id="275" r:id="rId5"/>
    <p:sldId id="260" r:id="rId6"/>
    <p:sldId id="261" r:id="rId7"/>
    <p:sldId id="276" r:id="rId8"/>
    <p:sldId id="263" r:id="rId9"/>
    <p:sldId id="264" r:id="rId10"/>
    <p:sldId id="265" r:id="rId11"/>
    <p:sldId id="277" r:id="rId12"/>
    <p:sldId id="267" r:id="rId13"/>
    <p:sldId id="268" r:id="rId14"/>
    <p:sldId id="269" r:id="rId15"/>
    <p:sldId id="270" r:id="rId16"/>
    <p:sldId id="271" r:id="rId17"/>
    <p:sldId id="272" r:id="rId18"/>
    <p:sldId id="274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2F9F12E-ECB7-4C1D-898D-32CC9A23B904}" v="54" dt="2026-10-16T17:24:45.4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59" d="100"/>
          <a:sy n="59" d="100"/>
        </p:scale>
        <p:origin x="940" y="52"/>
      </p:cViewPr>
      <p:guideLst>
        <p:guide orient="horz" pos="2160"/>
        <p:guide pos="2880"/>
      </p:guideLst>
    </p:cSldViewPr>
  </p:slideViewPr>
  <p:notesTextViewPr>
    <p:cViewPr>
      <p:scale>
        <a:sx n="200" d="100"/>
        <a:sy n="2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ftab Hussain" userId="55c966405ee13f0b" providerId="LiveId" clId="{36AF6886-6638-4407-9ECB-30FCE8F8F9B5}"/>
    <pc:docChg chg="undo custSel modSld modMainMaster">
      <pc:chgData name="Aftab Hussain" userId="55c966405ee13f0b" providerId="LiveId" clId="{36AF6886-6638-4407-9ECB-30FCE8F8F9B5}" dt="2026-10-16T17:39:42.328" v="330" actId="20577"/>
      <pc:docMkLst>
        <pc:docMk/>
      </pc:docMkLst>
      <pc:sldChg chg="addSp delSp modSp mod modTransition delAnim modNotesTx">
        <pc:chgData name="Aftab Hussain" userId="55c966405ee13f0b" providerId="LiveId" clId="{36AF6886-6638-4407-9ECB-30FCE8F8F9B5}" dt="2026-10-16T17:29:03.675" v="173" actId="20577"/>
        <pc:sldMkLst>
          <pc:docMk/>
          <pc:sldMk cId="0" sldId="256"/>
        </pc:sldMkLst>
        <pc:spChg chg="mod">
          <ac:chgData name="Aftab Hussain" userId="55c966405ee13f0b" providerId="LiveId" clId="{36AF6886-6638-4407-9ECB-30FCE8F8F9B5}" dt="2026-10-16T17:29:03.675" v="173" actId="20577"/>
          <ac:spMkLst>
            <pc:docMk/>
            <pc:sldMk cId="0" sldId="256"/>
            <ac:spMk id="3" creationId="{00000000-0000-0000-0000-000000000000}"/>
          </ac:spMkLst>
        </pc:spChg>
        <pc:picChg chg="del">
          <ac:chgData name="Aftab Hussain" userId="55c966405ee13f0b" providerId="LiveId" clId="{36AF6886-6638-4407-9ECB-30FCE8F8F9B5}" dt="2026-10-16T15:56:29.581" v="131" actId="478"/>
          <ac:picMkLst>
            <pc:docMk/>
            <pc:sldMk cId="0" sldId="256"/>
            <ac:picMk id="4" creationId="{1D7E34B3-457A-F3C5-716A-8E33593CE1F5}"/>
          </ac:picMkLst>
        </pc:picChg>
        <pc:picChg chg="mod">
          <ac:chgData name="Aftab Hussain" userId="55c966405ee13f0b" providerId="LiveId" clId="{36AF6886-6638-4407-9ECB-30FCE8F8F9B5}" dt="2026-10-16T16:00:27.854" v="133" actId="1076"/>
          <ac:picMkLst>
            <pc:docMk/>
            <pc:sldMk cId="0" sldId="256"/>
            <ac:picMk id="9" creationId="{12CBE03D-8B0A-97EC-377A-01BAB5AF4745}"/>
          </ac:picMkLst>
        </pc:picChg>
      </pc:sldChg>
      <pc:sldChg chg="addSp delSp modSp mod modTransition modNotesTx">
        <pc:chgData name="Aftab Hussain" userId="55c966405ee13f0b" providerId="LiveId" clId="{36AF6886-6638-4407-9ECB-30FCE8F8F9B5}" dt="2026-10-16T17:34:40.958" v="177" actId="20577"/>
        <pc:sldMkLst>
          <pc:docMk/>
          <pc:sldMk cId="0" sldId="257"/>
        </pc:sldMkLst>
        <pc:picChg chg="mod">
          <ac:chgData name="Aftab Hussain" userId="55c966405ee13f0b" providerId="LiveId" clId="{36AF6886-6638-4407-9ECB-30FCE8F8F9B5}" dt="2026-10-16T17:25:18.293" v="166" actId="1035"/>
          <ac:picMkLst>
            <pc:docMk/>
            <pc:sldMk cId="0" sldId="257"/>
            <ac:picMk id="15" creationId="{B2136DD9-7ED3-FE40-9B71-4D7C39C6BE5E}"/>
          </ac:picMkLst>
        </pc:picChg>
      </pc:sldChg>
      <pc:sldChg chg="addSp delSp modSp mod modTransition modNotesTx">
        <pc:chgData name="Aftab Hussain" userId="55c966405ee13f0b" providerId="LiveId" clId="{36AF6886-6638-4407-9ECB-30FCE8F8F9B5}" dt="2026-10-16T17:33:52.321" v="174" actId="20577"/>
        <pc:sldMkLst>
          <pc:docMk/>
          <pc:sldMk cId="0" sldId="258"/>
        </pc:sldMkLst>
        <pc:picChg chg="mod">
          <ac:chgData name="Aftab Hussain" userId="55c966405ee13f0b" providerId="LiveId" clId="{36AF6886-6638-4407-9ECB-30FCE8F8F9B5}" dt="2026-10-16T16:13:11.722" v="137" actId="1076"/>
          <ac:picMkLst>
            <pc:docMk/>
            <pc:sldMk cId="0" sldId="258"/>
            <ac:picMk id="15" creationId="{6C257C5F-749D-5DBB-4A1B-A06DEE60915F}"/>
          </ac:picMkLst>
        </pc:picChg>
      </pc:sldChg>
      <pc:sldChg chg="addSp delSp modSp mod modTransition modNotesTx">
        <pc:chgData name="Aftab Hussain" userId="55c966405ee13f0b" providerId="LiveId" clId="{36AF6886-6638-4407-9ECB-30FCE8F8F9B5}" dt="2026-10-16T17:34:23.398" v="176" actId="20577"/>
        <pc:sldMkLst>
          <pc:docMk/>
          <pc:sldMk cId="0" sldId="260"/>
        </pc:sldMkLst>
        <pc:picChg chg="mod">
          <ac:chgData name="Aftab Hussain" userId="55c966405ee13f0b" providerId="LiveId" clId="{36AF6886-6638-4407-9ECB-30FCE8F8F9B5}" dt="2026-10-16T16:30:47.359" v="145" actId="1076"/>
          <ac:picMkLst>
            <pc:docMk/>
            <pc:sldMk cId="0" sldId="260"/>
            <ac:picMk id="15" creationId="{FD3B79E6-33B0-46F5-9D62-85E9E1437D4B}"/>
          </ac:picMkLst>
        </pc:picChg>
      </pc:sldChg>
      <pc:sldChg chg="addSp delSp modSp mod modTransition modNotesTx">
        <pc:chgData name="Aftab Hussain" userId="55c966405ee13f0b" providerId="LiveId" clId="{36AF6886-6638-4407-9ECB-30FCE8F8F9B5}" dt="2026-10-16T17:35:01.769" v="178" actId="20577"/>
        <pc:sldMkLst>
          <pc:docMk/>
          <pc:sldMk cId="0" sldId="261"/>
        </pc:sldMkLst>
        <pc:spChg chg="mod">
          <ac:chgData name="Aftab Hussain" userId="55c966405ee13f0b" providerId="LiveId" clId="{36AF6886-6638-4407-9ECB-30FCE8F8F9B5}" dt="2026-10-08T19:16:08.104" v="9" actId="2710"/>
          <ac:spMkLst>
            <pc:docMk/>
            <pc:sldMk cId="0" sldId="261"/>
            <ac:spMk id="7" creationId="{00000000-0000-0000-0000-000000000000}"/>
          </ac:spMkLst>
        </pc:spChg>
        <pc:spChg chg="mod">
          <ac:chgData name="Aftab Hussain" userId="55c966405ee13f0b" providerId="LiveId" clId="{36AF6886-6638-4407-9ECB-30FCE8F8F9B5}" dt="2026-10-08T19:15:48.476" v="8" actId="20577"/>
          <ac:spMkLst>
            <pc:docMk/>
            <pc:sldMk cId="0" sldId="261"/>
            <ac:spMk id="8" creationId="{00000000-0000-0000-0000-000000000000}"/>
          </ac:spMkLst>
        </pc:spChg>
        <pc:spChg chg="mod">
          <ac:chgData name="Aftab Hussain" userId="55c966405ee13f0b" providerId="LiveId" clId="{36AF6886-6638-4407-9ECB-30FCE8F8F9B5}" dt="2026-10-08T19:16:08.104" v="9" actId="2710"/>
          <ac:spMkLst>
            <pc:docMk/>
            <pc:sldMk cId="0" sldId="261"/>
            <ac:spMk id="9" creationId="{00000000-0000-0000-0000-000000000000}"/>
          </ac:spMkLst>
        </pc:spChg>
        <pc:spChg chg="mod">
          <ac:chgData name="Aftab Hussain" userId="55c966405ee13f0b" providerId="LiveId" clId="{36AF6886-6638-4407-9ECB-30FCE8F8F9B5}" dt="2026-10-08T19:16:08.104" v="9" actId="2710"/>
          <ac:spMkLst>
            <pc:docMk/>
            <pc:sldMk cId="0" sldId="261"/>
            <ac:spMk id="11" creationId="{00000000-0000-0000-0000-000000000000}"/>
          </ac:spMkLst>
        </pc:spChg>
        <pc:spChg chg="mod">
          <ac:chgData name="Aftab Hussain" userId="55c966405ee13f0b" providerId="LiveId" clId="{36AF6886-6638-4407-9ECB-30FCE8F8F9B5}" dt="2026-10-08T19:16:08.104" v="9" actId="2710"/>
          <ac:spMkLst>
            <pc:docMk/>
            <pc:sldMk cId="0" sldId="261"/>
            <ac:spMk id="13" creationId="{00000000-0000-0000-0000-000000000000}"/>
          </ac:spMkLst>
        </pc:spChg>
        <pc:picChg chg="mod">
          <ac:chgData name="Aftab Hussain" userId="55c966405ee13f0b" providerId="LiveId" clId="{36AF6886-6638-4407-9ECB-30FCE8F8F9B5}" dt="2026-10-16T16:38:02.565" v="146" actId="1076"/>
          <ac:picMkLst>
            <pc:docMk/>
            <pc:sldMk cId="0" sldId="261"/>
            <ac:picMk id="15" creationId="{31F69A3A-A8B0-F610-B7EC-387286A8172F}"/>
          </ac:picMkLst>
        </pc:picChg>
      </pc:sldChg>
      <pc:sldChg chg="modSp mod modTransition modNotesTx">
        <pc:chgData name="Aftab Hussain" userId="55c966405ee13f0b" providerId="LiveId" clId="{36AF6886-6638-4407-9ECB-30FCE8F8F9B5}" dt="2026-10-16T17:35:41.589" v="248" actId="20577"/>
        <pc:sldMkLst>
          <pc:docMk/>
          <pc:sldMk cId="0" sldId="263"/>
        </pc:sldMkLst>
        <pc:picChg chg="mod">
          <ac:chgData name="Aftab Hussain" userId="55c966405ee13f0b" providerId="LiveId" clId="{36AF6886-6638-4407-9ECB-30FCE8F8F9B5}" dt="2026-10-16T16:49:00.122" v="150" actId="1076"/>
          <ac:picMkLst>
            <pc:docMk/>
            <pc:sldMk cId="0" sldId="263"/>
            <ac:picMk id="17" creationId="{F5C45A6A-D086-790A-24AF-1177F5171BAD}"/>
          </ac:picMkLst>
        </pc:picChg>
      </pc:sldChg>
      <pc:sldChg chg="modSp mod modTransition modNotesTx">
        <pc:chgData name="Aftab Hussain" userId="55c966405ee13f0b" providerId="LiveId" clId="{36AF6886-6638-4407-9ECB-30FCE8F8F9B5}" dt="2026-10-16T17:35:59.021" v="249" actId="20577"/>
        <pc:sldMkLst>
          <pc:docMk/>
          <pc:sldMk cId="0" sldId="264"/>
        </pc:sldMkLst>
        <pc:picChg chg="mod">
          <ac:chgData name="Aftab Hussain" userId="55c966405ee13f0b" providerId="LiveId" clId="{36AF6886-6638-4407-9ECB-30FCE8F8F9B5}" dt="2026-10-16T16:54:14.844" v="151" actId="1076"/>
          <ac:picMkLst>
            <pc:docMk/>
            <pc:sldMk cId="0" sldId="264"/>
            <ac:picMk id="17" creationId="{2C71E1B0-3742-08CA-F8C8-4C870808FB42}"/>
          </ac:picMkLst>
        </pc:picChg>
      </pc:sldChg>
      <pc:sldChg chg="modSp mod modTransition modNotesTx">
        <pc:chgData name="Aftab Hussain" userId="55c966405ee13f0b" providerId="LiveId" clId="{36AF6886-6638-4407-9ECB-30FCE8F8F9B5}" dt="2026-10-16T17:36:11.926" v="250" actId="20577"/>
        <pc:sldMkLst>
          <pc:docMk/>
          <pc:sldMk cId="0" sldId="265"/>
        </pc:sldMkLst>
        <pc:picChg chg="mod">
          <ac:chgData name="Aftab Hussain" userId="55c966405ee13f0b" providerId="LiveId" clId="{36AF6886-6638-4407-9ECB-30FCE8F8F9B5}" dt="2026-10-16T16:58:54.610" v="152" actId="1076"/>
          <ac:picMkLst>
            <pc:docMk/>
            <pc:sldMk cId="0" sldId="265"/>
            <ac:picMk id="17" creationId="{02CDC66D-E4C9-F0AE-0130-691972149D4F}"/>
          </ac:picMkLst>
        </pc:picChg>
      </pc:sldChg>
      <pc:sldChg chg="modSp mod modTransition modNotesTx">
        <pc:chgData name="Aftab Hussain" userId="55c966405ee13f0b" providerId="LiveId" clId="{36AF6886-6638-4407-9ECB-30FCE8F8F9B5}" dt="2026-10-16T17:37:35.160" v="252" actId="20577"/>
        <pc:sldMkLst>
          <pc:docMk/>
          <pc:sldMk cId="0" sldId="267"/>
        </pc:sldMkLst>
        <pc:spChg chg="mod">
          <ac:chgData name="Aftab Hussain" userId="55c966405ee13f0b" providerId="LiveId" clId="{36AF6886-6638-4407-9ECB-30FCE8F8F9B5}" dt="2026-10-08T19:27:40.047" v="76" actId="255"/>
          <ac:spMkLst>
            <pc:docMk/>
            <pc:sldMk cId="0" sldId="267"/>
            <ac:spMk id="6" creationId="{00000000-0000-0000-0000-000000000000}"/>
          </ac:spMkLst>
        </pc:spChg>
        <pc:spChg chg="mod">
          <ac:chgData name="Aftab Hussain" userId="55c966405ee13f0b" providerId="LiveId" clId="{36AF6886-6638-4407-9ECB-30FCE8F8F9B5}" dt="2026-10-08T19:27:50.364" v="77" actId="255"/>
          <ac:spMkLst>
            <pc:docMk/>
            <pc:sldMk cId="0" sldId="267"/>
            <ac:spMk id="8" creationId="{00000000-0000-0000-0000-000000000000}"/>
          </ac:spMkLst>
        </pc:spChg>
        <pc:spChg chg="mod">
          <ac:chgData name="Aftab Hussain" userId="55c966405ee13f0b" providerId="LiveId" clId="{36AF6886-6638-4407-9ECB-30FCE8F8F9B5}" dt="2026-10-08T19:28:02.468" v="78" actId="255"/>
          <ac:spMkLst>
            <pc:docMk/>
            <pc:sldMk cId="0" sldId="267"/>
            <ac:spMk id="10" creationId="{00000000-0000-0000-0000-000000000000}"/>
          </ac:spMkLst>
        </pc:spChg>
        <pc:spChg chg="mod">
          <ac:chgData name="Aftab Hussain" userId="55c966405ee13f0b" providerId="LiveId" clId="{36AF6886-6638-4407-9ECB-30FCE8F8F9B5}" dt="2026-10-08T19:28:50.184" v="82" actId="255"/>
          <ac:spMkLst>
            <pc:docMk/>
            <pc:sldMk cId="0" sldId="267"/>
            <ac:spMk id="12" creationId="{00000000-0000-0000-0000-000000000000}"/>
          </ac:spMkLst>
        </pc:spChg>
        <pc:spChg chg="mod">
          <ac:chgData name="Aftab Hussain" userId="55c966405ee13f0b" providerId="LiveId" clId="{36AF6886-6638-4407-9ECB-30FCE8F8F9B5}" dt="2026-10-08T19:28:42.558" v="81" actId="255"/>
          <ac:spMkLst>
            <pc:docMk/>
            <pc:sldMk cId="0" sldId="267"/>
            <ac:spMk id="14" creationId="{00000000-0000-0000-0000-000000000000}"/>
          </ac:spMkLst>
        </pc:spChg>
        <pc:spChg chg="mod">
          <ac:chgData name="Aftab Hussain" userId="55c966405ee13f0b" providerId="LiveId" clId="{36AF6886-6638-4407-9ECB-30FCE8F8F9B5}" dt="2026-10-08T19:28:30.593" v="80" actId="255"/>
          <ac:spMkLst>
            <pc:docMk/>
            <pc:sldMk cId="0" sldId="267"/>
            <ac:spMk id="16" creationId="{00000000-0000-0000-0000-000000000000}"/>
          </ac:spMkLst>
        </pc:spChg>
        <pc:spChg chg="mod">
          <ac:chgData name="Aftab Hussain" userId="55c966405ee13f0b" providerId="LiveId" clId="{36AF6886-6638-4407-9ECB-30FCE8F8F9B5}" dt="2026-10-08T19:31:57.843" v="89" actId="255"/>
          <ac:spMkLst>
            <pc:docMk/>
            <pc:sldMk cId="0" sldId="267"/>
            <ac:spMk id="18" creationId="{00000000-0000-0000-0000-000000000000}"/>
          </ac:spMkLst>
        </pc:spChg>
        <pc:picChg chg="mod">
          <ac:chgData name="Aftab Hussain" userId="55c966405ee13f0b" providerId="LiveId" clId="{36AF6886-6638-4407-9ECB-30FCE8F8F9B5}" dt="2026-10-16T17:14:50.224" v="154" actId="1076"/>
          <ac:picMkLst>
            <pc:docMk/>
            <pc:sldMk cId="0" sldId="267"/>
            <ac:picMk id="19" creationId="{000709B0-1817-84E4-37E5-91926A902DAC}"/>
          </ac:picMkLst>
        </pc:picChg>
      </pc:sldChg>
      <pc:sldChg chg="modSp mod modTransition modNotesTx">
        <pc:chgData name="Aftab Hussain" userId="55c966405ee13f0b" providerId="LiveId" clId="{36AF6886-6638-4407-9ECB-30FCE8F8F9B5}" dt="2026-10-16T17:38:35.637" v="253" actId="20577"/>
        <pc:sldMkLst>
          <pc:docMk/>
          <pc:sldMk cId="0" sldId="268"/>
        </pc:sldMkLst>
        <pc:picChg chg="mod">
          <ac:chgData name="Aftab Hussain" userId="55c966405ee13f0b" providerId="LiveId" clId="{36AF6886-6638-4407-9ECB-30FCE8F8F9B5}" dt="2026-10-16T17:18:04.361" v="155" actId="1076"/>
          <ac:picMkLst>
            <pc:docMk/>
            <pc:sldMk cId="0" sldId="268"/>
            <ac:picMk id="17" creationId="{8E180AC0-8C1F-7E62-577C-F282B8E7AD7F}"/>
          </ac:picMkLst>
        </pc:picChg>
      </pc:sldChg>
      <pc:sldChg chg="modSp mod modTransition modNotesTx">
        <pc:chgData name="Aftab Hussain" userId="55c966405ee13f0b" providerId="LiveId" clId="{36AF6886-6638-4407-9ECB-30FCE8F8F9B5}" dt="2026-10-16T17:39:06.601" v="254" actId="20577"/>
        <pc:sldMkLst>
          <pc:docMk/>
          <pc:sldMk cId="0" sldId="269"/>
        </pc:sldMkLst>
        <pc:picChg chg="mod">
          <ac:chgData name="Aftab Hussain" userId="55c966405ee13f0b" providerId="LiveId" clId="{36AF6886-6638-4407-9ECB-30FCE8F8F9B5}" dt="2026-10-16T17:20:06.176" v="156" actId="1076"/>
          <ac:picMkLst>
            <pc:docMk/>
            <pc:sldMk cId="0" sldId="269"/>
            <ac:picMk id="17" creationId="{D2A9F534-0A4F-0B48-F628-A96288D7783C}"/>
          </ac:picMkLst>
        </pc:picChg>
      </pc:sldChg>
      <pc:sldChg chg="modSp mod modTransition modNotesTx">
        <pc:chgData name="Aftab Hussain" userId="55c966405ee13f0b" providerId="LiveId" clId="{36AF6886-6638-4407-9ECB-30FCE8F8F9B5}" dt="2026-10-16T17:39:28.645" v="329" actId="20577"/>
        <pc:sldMkLst>
          <pc:docMk/>
          <pc:sldMk cId="0" sldId="270"/>
        </pc:sldMkLst>
        <pc:picChg chg="mod">
          <ac:chgData name="Aftab Hussain" userId="55c966405ee13f0b" providerId="LiveId" clId="{36AF6886-6638-4407-9ECB-30FCE8F8F9B5}" dt="2026-10-16T17:21:55.185" v="157" actId="1076"/>
          <ac:picMkLst>
            <pc:docMk/>
            <pc:sldMk cId="0" sldId="270"/>
            <ac:picMk id="17" creationId="{0C2F37B2-55A8-5B5E-3D86-9268575350AE}"/>
          </ac:picMkLst>
        </pc:picChg>
      </pc:sldChg>
      <pc:sldChg chg="modSp mod modTransition modNotesTx">
        <pc:chgData name="Aftab Hussain" userId="55c966405ee13f0b" providerId="LiveId" clId="{36AF6886-6638-4407-9ECB-30FCE8F8F9B5}" dt="2026-10-16T17:39:42.328" v="330" actId="20577"/>
        <pc:sldMkLst>
          <pc:docMk/>
          <pc:sldMk cId="0" sldId="271"/>
        </pc:sldMkLst>
        <pc:picChg chg="mod">
          <ac:chgData name="Aftab Hussain" userId="55c966405ee13f0b" providerId="LiveId" clId="{36AF6886-6638-4407-9ECB-30FCE8F8F9B5}" dt="2026-10-16T17:24:10.495" v="159" actId="1076"/>
          <ac:picMkLst>
            <pc:docMk/>
            <pc:sldMk cId="0" sldId="271"/>
            <ac:picMk id="4" creationId="{5172DB43-C6B9-839F-1314-63787802875B}"/>
          </ac:picMkLst>
        </pc:picChg>
      </pc:sldChg>
      <pc:sldChg chg="modTransition modNotesTx">
        <pc:chgData name="Aftab Hussain" userId="55c966405ee13f0b" providerId="LiveId" clId="{36AF6886-6638-4407-9ECB-30FCE8F8F9B5}" dt="2026-10-16T17:22:43.838" v="158" actId="20577"/>
        <pc:sldMkLst>
          <pc:docMk/>
          <pc:sldMk cId="0" sldId="272"/>
        </pc:sldMkLst>
      </pc:sldChg>
      <pc:sldChg chg="modTransition">
        <pc:chgData name="Aftab Hussain" userId="55c966405ee13f0b" providerId="LiveId" clId="{36AF6886-6638-4407-9ECB-30FCE8F8F9B5}" dt="2026-10-14T20:32:10.980" v="118"/>
        <pc:sldMkLst>
          <pc:docMk/>
          <pc:sldMk cId="0" sldId="274"/>
        </pc:sldMkLst>
      </pc:sldChg>
      <pc:sldChg chg="addSp delSp modSp mod modTransition addAnim delAnim modNotesTx">
        <pc:chgData name="Aftab Hussain" userId="55c966405ee13f0b" providerId="LiveId" clId="{36AF6886-6638-4407-9ECB-30FCE8F8F9B5}" dt="2026-10-16T17:34:07.545" v="175" actId="20577"/>
        <pc:sldMkLst>
          <pc:docMk/>
          <pc:sldMk cId="3410541868" sldId="275"/>
        </pc:sldMkLst>
        <pc:spChg chg="mod">
          <ac:chgData name="Aftab Hussain" userId="55c966405ee13f0b" providerId="LiveId" clId="{36AF6886-6638-4407-9ECB-30FCE8F8F9B5}" dt="2026-10-05T19:15:49.623" v="0" actId="2711"/>
          <ac:spMkLst>
            <pc:docMk/>
            <pc:sldMk cId="3410541868" sldId="275"/>
            <ac:spMk id="7" creationId="{3EB460D8-1B41-B2BF-FF7F-F14317A3D2E6}"/>
          </ac:spMkLst>
        </pc:spChg>
        <pc:spChg chg="mod">
          <ac:chgData name="Aftab Hussain" userId="55c966405ee13f0b" providerId="LiveId" clId="{36AF6886-6638-4407-9ECB-30FCE8F8F9B5}" dt="2026-10-08T19:14:56.960" v="7" actId="255"/>
          <ac:spMkLst>
            <pc:docMk/>
            <pc:sldMk cId="3410541868" sldId="275"/>
            <ac:spMk id="9" creationId="{5F4DA4D9-1388-D627-389F-7BF8835A891E}"/>
          </ac:spMkLst>
        </pc:spChg>
        <pc:spChg chg="mod">
          <ac:chgData name="Aftab Hussain" userId="55c966405ee13f0b" providerId="LiveId" clId="{36AF6886-6638-4407-9ECB-30FCE8F8F9B5}" dt="2026-10-05T19:15:49.623" v="0" actId="2711"/>
          <ac:spMkLst>
            <pc:docMk/>
            <pc:sldMk cId="3410541868" sldId="275"/>
            <ac:spMk id="11" creationId="{34AD348D-9956-0707-5B77-2C1364A5AD6E}"/>
          </ac:spMkLst>
        </pc:spChg>
        <pc:spChg chg="mod">
          <ac:chgData name="Aftab Hussain" userId="55c966405ee13f0b" providerId="LiveId" clId="{36AF6886-6638-4407-9ECB-30FCE8F8F9B5}" dt="2026-10-08T19:14:40.137" v="6" actId="255"/>
          <ac:spMkLst>
            <pc:docMk/>
            <pc:sldMk cId="3410541868" sldId="275"/>
            <ac:spMk id="13" creationId="{A460594D-D119-1BA9-0C71-B4337F728877}"/>
          </ac:spMkLst>
        </pc:spChg>
        <pc:spChg chg="mod">
          <ac:chgData name="Aftab Hussain" userId="55c966405ee13f0b" providerId="LiveId" clId="{36AF6886-6638-4407-9ECB-30FCE8F8F9B5}" dt="2026-10-05T19:15:49.623" v="0" actId="2711"/>
          <ac:spMkLst>
            <pc:docMk/>
            <pc:sldMk cId="3410541868" sldId="275"/>
            <ac:spMk id="15" creationId="{BBD893E8-85C8-B693-B7F7-D775F8676375}"/>
          </ac:spMkLst>
        </pc:spChg>
        <pc:spChg chg="mod">
          <ac:chgData name="Aftab Hussain" userId="55c966405ee13f0b" providerId="LiveId" clId="{36AF6886-6638-4407-9ECB-30FCE8F8F9B5}" dt="2026-10-08T19:14:32.309" v="5" actId="255"/>
          <ac:spMkLst>
            <pc:docMk/>
            <pc:sldMk cId="3410541868" sldId="275"/>
            <ac:spMk id="17" creationId="{5354C8A9-12EE-595A-8423-F2099A99F6DD}"/>
          </ac:spMkLst>
        </pc:spChg>
        <pc:spChg chg="mod">
          <ac:chgData name="Aftab Hussain" userId="55c966405ee13f0b" providerId="LiveId" clId="{36AF6886-6638-4407-9ECB-30FCE8F8F9B5}" dt="2026-10-05T19:15:49.623" v="0" actId="2711"/>
          <ac:spMkLst>
            <pc:docMk/>
            <pc:sldMk cId="3410541868" sldId="275"/>
            <ac:spMk id="19" creationId="{7492A7BC-F4F4-921D-82B0-17300B165634}"/>
          </ac:spMkLst>
        </pc:spChg>
        <pc:spChg chg="mod">
          <ac:chgData name="Aftab Hussain" userId="55c966405ee13f0b" providerId="LiveId" clId="{36AF6886-6638-4407-9ECB-30FCE8F8F9B5}" dt="2026-10-08T19:14:22.353" v="4" actId="255"/>
          <ac:spMkLst>
            <pc:docMk/>
            <pc:sldMk cId="3410541868" sldId="275"/>
            <ac:spMk id="21" creationId="{4F566166-B471-B5D8-1997-7A8485CE9058}"/>
          </ac:spMkLst>
        </pc:spChg>
        <pc:spChg chg="mod">
          <ac:chgData name="Aftab Hussain" userId="55c966405ee13f0b" providerId="LiveId" clId="{36AF6886-6638-4407-9ECB-30FCE8F8F9B5}" dt="2026-10-05T19:15:49.623" v="0" actId="2711"/>
          <ac:spMkLst>
            <pc:docMk/>
            <pc:sldMk cId="3410541868" sldId="275"/>
            <ac:spMk id="23" creationId="{B51FDB93-A938-B41F-0BD0-D91464A428B4}"/>
          </ac:spMkLst>
        </pc:spChg>
        <pc:spChg chg="mod">
          <ac:chgData name="Aftab Hussain" userId="55c966405ee13f0b" providerId="LiveId" clId="{36AF6886-6638-4407-9ECB-30FCE8F8F9B5}" dt="2026-10-08T19:14:07.566" v="2" actId="255"/>
          <ac:spMkLst>
            <pc:docMk/>
            <pc:sldMk cId="3410541868" sldId="275"/>
            <ac:spMk id="25" creationId="{D216B5CF-78D1-72F3-AF19-FD75BB4BE7A5}"/>
          </ac:spMkLst>
        </pc:spChg>
        <pc:picChg chg="add del mod">
          <ac:chgData name="Aftab Hussain" userId="55c966405ee13f0b" providerId="LiveId" clId="{36AF6886-6638-4407-9ECB-30FCE8F8F9B5}" dt="2026-10-16T16:21:50.347" v="142" actId="478"/>
          <ac:picMkLst>
            <pc:docMk/>
            <pc:sldMk cId="3410541868" sldId="275"/>
            <ac:picMk id="2" creationId="{5B02A66A-DE1A-E69E-A5ED-EFE26057D547}"/>
          </ac:picMkLst>
        </pc:picChg>
        <pc:picChg chg="mod">
          <ac:chgData name="Aftab Hussain" userId="55c966405ee13f0b" providerId="LiveId" clId="{36AF6886-6638-4407-9ECB-30FCE8F8F9B5}" dt="2026-10-16T16:24:33.428" v="143" actId="1076"/>
          <ac:picMkLst>
            <pc:docMk/>
            <pc:sldMk cId="3410541868" sldId="275"/>
            <ac:picMk id="4" creationId="{D9974FC4-2261-36B0-BF5B-8A88B65B7F1B}"/>
          </ac:picMkLst>
        </pc:picChg>
      </pc:sldChg>
      <pc:sldChg chg="modSp mod modTransition modNotesTx">
        <pc:chgData name="Aftab Hussain" userId="55c966405ee13f0b" providerId="LiveId" clId="{36AF6886-6638-4407-9ECB-30FCE8F8F9B5}" dt="2026-10-16T17:35:26.481" v="247" actId="20577"/>
        <pc:sldMkLst>
          <pc:docMk/>
          <pc:sldMk cId="2058328261" sldId="276"/>
        </pc:sldMkLst>
        <pc:spChg chg="mod">
          <ac:chgData name="Aftab Hussain" userId="55c966405ee13f0b" providerId="LiveId" clId="{36AF6886-6638-4407-9ECB-30FCE8F8F9B5}" dt="2026-10-16T16:38:51.872" v="148" actId="33524"/>
          <ac:spMkLst>
            <pc:docMk/>
            <pc:sldMk cId="2058328261" sldId="276"/>
            <ac:spMk id="5" creationId="{FC129274-2222-EE78-0B68-1B4FC6DE7A42}"/>
          </ac:spMkLst>
        </pc:spChg>
        <pc:spChg chg="mod">
          <ac:chgData name="Aftab Hussain" userId="55c966405ee13f0b" providerId="LiveId" clId="{36AF6886-6638-4407-9ECB-30FCE8F8F9B5}" dt="2026-10-08T19:17:00.612" v="15" actId="255"/>
          <ac:spMkLst>
            <pc:docMk/>
            <pc:sldMk cId="2058328261" sldId="276"/>
            <ac:spMk id="9" creationId="{A089A45B-1DD0-1415-2FA2-56192DC04203}"/>
          </ac:spMkLst>
        </pc:spChg>
        <pc:spChg chg="mod">
          <ac:chgData name="Aftab Hussain" userId="55c966405ee13f0b" providerId="LiveId" clId="{36AF6886-6638-4407-9ECB-30FCE8F8F9B5}" dt="2026-10-08T19:16:51.232" v="14" actId="1076"/>
          <ac:spMkLst>
            <pc:docMk/>
            <pc:sldMk cId="2058328261" sldId="276"/>
            <ac:spMk id="13" creationId="{119EB2B5-309D-9629-75A3-16EE222CAB91}"/>
          </ac:spMkLst>
        </pc:spChg>
        <pc:spChg chg="mod">
          <ac:chgData name="Aftab Hussain" userId="55c966405ee13f0b" providerId="LiveId" clId="{36AF6886-6638-4407-9ECB-30FCE8F8F9B5}" dt="2026-10-08T19:16:36.885" v="12" actId="255"/>
          <ac:spMkLst>
            <pc:docMk/>
            <pc:sldMk cId="2058328261" sldId="276"/>
            <ac:spMk id="17" creationId="{9E944C29-EBD7-BF59-6062-A61FF57BF604}"/>
          </ac:spMkLst>
        </pc:spChg>
        <pc:spChg chg="mod">
          <ac:chgData name="Aftab Hussain" userId="55c966405ee13f0b" providerId="LiveId" clId="{36AF6886-6638-4407-9ECB-30FCE8F8F9B5}" dt="2026-10-08T19:16:28.528" v="11" actId="255"/>
          <ac:spMkLst>
            <pc:docMk/>
            <pc:sldMk cId="2058328261" sldId="276"/>
            <ac:spMk id="21" creationId="{01AD013F-1CE3-5320-5F95-8B75908CBF3A}"/>
          </ac:spMkLst>
        </pc:spChg>
        <pc:spChg chg="mod">
          <ac:chgData name="Aftab Hussain" userId="55c966405ee13f0b" providerId="LiveId" clId="{36AF6886-6638-4407-9ECB-30FCE8F8F9B5}" dt="2026-10-08T19:16:20.732" v="10" actId="255"/>
          <ac:spMkLst>
            <pc:docMk/>
            <pc:sldMk cId="2058328261" sldId="276"/>
            <ac:spMk id="25" creationId="{D28D3D26-ED2E-53A7-A188-5796A8CBDBF7}"/>
          </ac:spMkLst>
        </pc:spChg>
        <pc:picChg chg="mod">
          <ac:chgData name="Aftab Hussain" userId="55c966405ee13f0b" providerId="LiveId" clId="{36AF6886-6638-4407-9ECB-30FCE8F8F9B5}" dt="2026-10-16T16:43:03.793" v="149" actId="1076"/>
          <ac:picMkLst>
            <pc:docMk/>
            <pc:sldMk cId="2058328261" sldId="276"/>
            <ac:picMk id="2" creationId="{D28F034D-20FD-8AE1-0DD8-6E346F94B487}"/>
          </ac:picMkLst>
        </pc:picChg>
      </pc:sldChg>
      <pc:sldChg chg="modSp mod modTransition modNotesTx">
        <pc:chgData name="Aftab Hussain" userId="55c966405ee13f0b" providerId="LiveId" clId="{36AF6886-6638-4407-9ECB-30FCE8F8F9B5}" dt="2026-10-16T17:36:29.766" v="251" actId="20577"/>
        <pc:sldMkLst>
          <pc:docMk/>
          <pc:sldMk cId="1188601286" sldId="277"/>
        </pc:sldMkLst>
        <pc:spChg chg="mod">
          <ac:chgData name="Aftab Hussain" userId="55c966405ee13f0b" providerId="LiveId" clId="{36AF6886-6638-4407-9ECB-30FCE8F8F9B5}" dt="2026-10-08T19:25:35.975" v="66" actId="255"/>
          <ac:spMkLst>
            <pc:docMk/>
            <pc:sldMk cId="1188601286" sldId="277"/>
            <ac:spMk id="7" creationId="{8143E0F8-C3C5-DBBF-91D1-495924C976E8}"/>
          </ac:spMkLst>
        </pc:spChg>
        <pc:spChg chg="mod">
          <ac:chgData name="Aftab Hussain" userId="55c966405ee13f0b" providerId="LiveId" clId="{36AF6886-6638-4407-9ECB-30FCE8F8F9B5}" dt="2026-10-08T19:26:06.869" v="69" actId="1076"/>
          <ac:spMkLst>
            <pc:docMk/>
            <pc:sldMk cId="1188601286" sldId="277"/>
            <ac:spMk id="9" creationId="{15793182-D44E-043E-5820-1B98607E6218}"/>
          </ac:spMkLst>
        </pc:spChg>
        <pc:spChg chg="mod">
          <ac:chgData name="Aftab Hussain" userId="55c966405ee13f0b" providerId="LiveId" clId="{36AF6886-6638-4407-9ECB-30FCE8F8F9B5}" dt="2026-10-08T19:25:23.397" v="65" actId="255"/>
          <ac:spMkLst>
            <pc:docMk/>
            <pc:sldMk cId="1188601286" sldId="277"/>
            <ac:spMk id="11" creationId="{9F3498AE-D7CA-D2EC-2871-50F149629DF7}"/>
          </ac:spMkLst>
        </pc:spChg>
        <pc:spChg chg="mod">
          <ac:chgData name="Aftab Hussain" userId="55c966405ee13f0b" providerId="LiveId" clId="{36AF6886-6638-4407-9ECB-30FCE8F8F9B5}" dt="2026-10-08T19:26:46.643" v="72" actId="1076"/>
          <ac:spMkLst>
            <pc:docMk/>
            <pc:sldMk cId="1188601286" sldId="277"/>
            <ac:spMk id="13" creationId="{EE3B6AAF-1C76-86DF-507E-74CD81ED48DF}"/>
          </ac:spMkLst>
        </pc:spChg>
        <pc:spChg chg="mod">
          <ac:chgData name="Aftab Hussain" userId="55c966405ee13f0b" providerId="LiveId" clId="{36AF6886-6638-4407-9ECB-30FCE8F8F9B5}" dt="2026-10-08T19:26:42.365" v="71" actId="1076"/>
          <ac:spMkLst>
            <pc:docMk/>
            <pc:sldMk cId="1188601286" sldId="277"/>
            <ac:spMk id="15" creationId="{8D4F00F5-456C-2C5C-1DA8-677176811B3D}"/>
          </ac:spMkLst>
        </pc:spChg>
        <pc:spChg chg="mod">
          <ac:chgData name="Aftab Hussain" userId="55c966405ee13f0b" providerId="LiveId" clId="{36AF6886-6638-4407-9ECB-30FCE8F8F9B5}" dt="2026-10-08T19:26:51.617" v="73" actId="1076"/>
          <ac:spMkLst>
            <pc:docMk/>
            <pc:sldMk cId="1188601286" sldId="277"/>
            <ac:spMk id="17" creationId="{15EE6D55-E417-701A-430E-9DA598CBA117}"/>
          </ac:spMkLst>
        </pc:spChg>
        <pc:spChg chg="mod">
          <ac:chgData name="Aftab Hussain" userId="55c966405ee13f0b" providerId="LiveId" clId="{36AF6886-6638-4407-9ECB-30FCE8F8F9B5}" dt="2026-10-08T19:26:33.931" v="70" actId="1076"/>
          <ac:spMkLst>
            <pc:docMk/>
            <pc:sldMk cId="1188601286" sldId="277"/>
            <ac:spMk id="19" creationId="{A96930B5-0CD9-DA06-2B8F-1BA7B4F99B5D}"/>
          </ac:spMkLst>
        </pc:spChg>
        <pc:spChg chg="mod">
          <ac:chgData name="Aftab Hussain" userId="55c966405ee13f0b" providerId="LiveId" clId="{36AF6886-6638-4407-9ECB-30FCE8F8F9B5}" dt="2026-10-08T19:24:32.642" v="60" actId="1076"/>
          <ac:spMkLst>
            <pc:docMk/>
            <pc:sldMk cId="1188601286" sldId="277"/>
            <ac:spMk id="21" creationId="{665EB3ED-DC3A-98B7-C962-8C37E862413A}"/>
          </ac:spMkLst>
        </pc:spChg>
        <pc:spChg chg="mod">
          <ac:chgData name="Aftab Hussain" userId="55c966405ee13f0b" providerId="LiveId" clId="{36AF6886-6638-4407-9ECB-30FCE8F8F9B5}" dt="2026-10-08T19:24:27.657" v="59" actId="1076"/>
          <ac:spMkLst>
            <pc:docMk/>
            <pc:sldMk cId="1188601286" sldId="277"/>
            <ac:spMk id="23" creationId="{A37ECCFE-8C4C-CC20-E8C1-3D962F93EFC7}"/>
          </ac:spMkLst>
        </pc:spChg>
        <pc:picChg chg="mod">
          <ac:chgData name="Aftab Hussain" userId="55c966405ee13f0b" providerId="LiveId" clId="{36AF6886-6638-4407-9ECB-30FCE8F8F9B5}" dt="2026-10-16T17:07:33.924" v="153" actId="1076"/>
          <ac:picMkLst>
            <pc:docMk/>
            <pc:sldMk cId="1188601286" sldId="277"/>
            <ac:picMk id="2" creationId="{CAC2B9EE-A49C-0B5E-708A-9F6C40B6449C}"/>
          </ac:picMkLst>
        </pc:picChg>
      </pc:sldChg>
      <pc:sldMasterChg chg="modTransition modSldLayout">
        <pc:chgData name="Aftab Hussain" userId="55c966405ee13f0b" providerId="LiveId" clId="{36AF6886-6638-4407-9ECB-30FCE8F8F9B5}" dt="2026-10-14T19:59:46.539" v="105"/>
        <pc:sldMasterMkLst>
          <pc:docMk/>
          <pc:sldMasterMk cId="2209977519" sldId="2147483648"/>
        </pc:sldMasterMkLst>
        <pc:sldLayoutChg chg="modTransition">
          <pc:chgData name="Aftab Hussain" userId="55c966405ee13f0b" providerId="LiveId" clId="{36AF6886-6638-4407-9ECB-30FCE8F8F9B5}" dt="2026-10-14T19:59:46.539" v="105"/>
          <pc:sldLayoutMkLst>
            <pc:docMk/>
            <pc:sldMasterMk cId="2209977519" sldId="2147483648"/>
            <pc:sldLayoutMk cId="3168075583" sldId="2147483649"/>
          </pc:sldLayoutMkLst>
        </pc:sldLayoutChg>
        <pc:sldLayoutChg chg="modTransition">
          <pc:chgData name="Aftab Hussain" userId="55c966405ee13f0b" providerId="LiveId" clId="{36AF6886-6638-4407-9ECB-30FCE8F8F9B5}" dt="2026-10-14T19:59:46.539" v="105"/>
          <pc:sldLayoutMkLst>
            <pc:docMk/>
            <pc:sldMasterMk cId="2209977519" sldId="2147483648"/>
            <pc:sldLayoutMk cId="2614314258" sldId="2147483650"/>
          </pc:sldLayoutMkLst>
        </pc:sldLayoutChg>
        <pc:sldLayoutChg chg="modTransition">
          <pc:chgData name="Aftab Hussain" userId="55c966405ee13f0b" providerId="LiveId" clId="{36AF6886-6638-4407-9ECB-30FCE8F8F9B5}" dt="2026-10-14T19:59:46.539" v="105"/>
          <pc:sldLayoutMkLst>
            <pc:docMk/>
            <pc:sldMasterMk cId="2209977519" sldId="2147483648"/>
            <pc:sldLayoutMk cId="960648375" sldId="2147483651"/>
          </pc:sldLayoutMkLst>
        </pc:sldLayoutChg>
        <pc:sldLayoutChg chg="modTransition">
          <pc:chgData name="Aftab Hussain" userId="55c966405ee13f0b" providerId="LiveId" clId="{36AF6886-6638-4407-9ECB-30FCE8F8F9B5}" dt="2026-10-14T19:59:46.539" v="105"/>
          <pc:sldLayoutMkLst>
            <pc:docMk/>
            <pc:sldMasterMk cId="2209977519" sldId="2147483648"/>
            <pc:sldLayoutMk cId="2782244947" sldId="2147483652"/>
          </pc:sldLayoutMkLst>
        </pc:sldLayoutChg>
        <pc:sldLayoutChg chg="modTransition">
          <pc:chgData name="Aftab Hussain" userId="55c966405ee13f0b" providerId="LiveId" clId="{36AF6886-6638-4407-9ECB-30FCE8F8F9B5}" dt="2026-10-14T19:59:46.539" v="105"/>
          <pc:sldLayoutMkLst>
            <pc:docMk/>
            <pc:sldMasterMk cId="2209977519" sldId="2147483648"/>
            <pc:sldLayoutMk cId="990158736" sldId="2147483653"/>
          </pc:sldLayoutMkLst>
        </pc:sldLayoutChg>
        <pc:sldLayoutChg chg="modTransition">
          <pc:chgData name="Aftab Hussain" userId="55c966405ee13f0b" providerId="LiveId" clId="{36AF6886-6638-4407-9ECB-30FCE8F8F9B5}" dt="2026-10-14T19:59:46.539" v="105"/>
          <pc:sldLayoutMkLst>
            <pc:docMk/>
            <pc:sldMasterMk cId="2209977519" sldId="2147483648"/>
            <pc:sldLayoutMk cId="727027711" sldId="2147483654"/>
          </pc:sldLayoutMkLst>
        </pc:sldLayoutChg>
        <pc:sldLayoutChg chg="modTransition">
          <pc:chgData name="Aftab Hussain" userId="55c966405ee13f0b" providerId="LiveId" clId="{36AF6886-6638-4407-9ECB-30FCE8F8F9B5}" dt="2026-10-14T19:59:46.539" v="105"/>
          <pc:sldLayoutMkLst>
            <pc:docMk/>
            <pc:sldMasterMk cId="2209977519" sldId="2147483648"/>
            <pc:sldLayoutMk cId="1212999818" sldId="2147483655"/>
          </pc:sldLayoutMkLst>
        </pc:sldLayoutChg>
        <pc:sldLayoutChg chg="modTransition">
          <pc:chgData name="Aftab Hussain" userId="55c966405ee13f0b" providerId="LiveId" clId="{36AF6886-6638-4407-9ECB-30FCE8F8F9B5}" dt="2026-10-14T19:59:46.539" v="105"/>
          <pc:sldLayoutMkLst>
            <pc:docMk/>
            <pc:sldMasterMk cId="2209977519" sldId="2147483648"/>
            <pc:sldLayoutMk cId="1840726560" sldId="2147483656"/>
          </pc:sldLayoutMkLst>
        </pc:sldLayoutChg>
        <pc:sldLayoutChg chg="modTransition">
          <pc:chgData name="Aftab Hussain" userId="55c966405ee13f0b" providerId="LiveId" clId="{36AF6886-6638-4407-9ECB-30FCE8F8F9B5}" dt="2026-10-14T19:59:46.539" v="105"/>
          <pc:sldLayoutMkLst>
            <pc:docMk/>
            <pc:sldMasterMk cId="2209977519" sldId="2147483648"/>
            <pc:sldLayoutMk cId="3889236939" sldId="2147483657"/>
          </pc:sldLayoutMkLst>
        </pc:sldLayoutChg>
        <pc:sldLayoutChg chg="modTransition">
          <pc:chgData name="Aftab Hussain" userId="55c966405ee13f0b" providerId="LiveId" clId="{36AF6886-6638-4407-9ECB-30FCE8F8F9B5}" dt="2026-10-14T19:59:46.539" v="105"/>
          <pc:sldLayoutMkLst>
            <pc:docMk/>
            <pc:sldMasterMk cId="2209977519" sldId="2147483648"/>
            <pc:sldLayoutMk cId="2910927964" sldId="2147483658"/>
          </pc:sldLayoutMkLst>
        </pc:sldLayoutChg>
        <pc:sldLayoutChg chg="modTransition">
          <pc:chgData name="Aftab Hussain" userId="55c966405ee13f0b" providerId="LiveId" clId="{36AF6886-6638-4407-9ECB-30FCE8F8F9B5}" dt="2026-10-14T19:59:46.539" v="105"/>
          <pc:sldLayoutMkLst>
            <pc:docMk/>
            <pc:sldMasterMk cId="2209977519" sldId="2147483648"/>
            <pc:sldLayoutMk cId="3612223792" sldId="2147483659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020674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47498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50087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987457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3794760" cy="6858000"/>
          </a:xfrm>
          <a:prstGeom prst="rect">
            <a:avLst/>
          </a:prstGeom>
          <a:solidFill>
            <a:srgbClr val="1A374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1005840"/>
            <a:ext cx="2743200" cy="54476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2900" b="1">
                <a:solidFill>
                  <a:srgbClr val="FFFFFF"/>
                </a:solidFill>
                <a:latin typeface="Aptos"/>
              </a:defRPr>
            </a:pPr>
            <a:r>
              <a:rPr dirty="0"/>
              <a:t>Evaluating Care,</a:t>
            </a:r>
            <a:br>
              <a:rPr dirty="0"/>
            </a:br>
            <a:r>
              <a:rPr dirty="0"/>
              <a:t>Empowerment and</a:t>
            </a:r>
            <a:br>
              <a:rPr dirty="0"/>
            </a:br>
            <a:r>
              <a:rPr dirty="0"/>
              <a:t>Support Needs of</a:t>
            </a:r>
            <a:br>
              <a:rPr dirty="0"/>
            </a:br>
            <a:r>
              <a:rPr dirty="0"/>
              <a:t>Older People</a:t>
            </a:r>
            <a:r>
              <a:rPr lang="en-GB" dirty="0"/>
              <a:t>, Focusing on UK (Provisions/settings and Technology)</a:t>
            </a:r>
            <a:endParaRPr dirty="0"/>
          </a:p>
        </p:txBody>
      </p:sp>
      <p:sp>
        <p:nvSpPr>
          <p:cNvPr id="5" name="TextBox 4"/>
          <p:cNvSpPr txBox="1"/>
          <p:nvPr/>
        </p:nvSpPr>
        <p:spPr>
          <a:xfrm>
            <a:off x="4389120" y="1325880"/>
            <a:ext cx="694944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700" b="1">
                <a:solidFill>
                  <a:srgbClr val="306F94"/>
                </a:solidFill>
                <a:latin typeface="Aptos"/>
              </a:defRPr>
            </a:pPr>
            <a:r>
              <a:t>BMHP6027 • Component 1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389120" y="2057400"/>
            <a:ext cx="685800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2600" b="1">
                <a:solidFill>
                  <a:srgbClr val="1A374B"/>
                </a:solidFill>
                <a:latin typeface="Aptos"/>
              </a:defRPr>
            </a:pPr>
            <a:r>
              <a:t>Naveeda Qayyum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389120" y="2743200"/>
            <a:ext cx="685800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t>Student ID: 2323253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389120" y="3291841"/>
            <a:ext cx="685800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t>BSc Health and Social Care</a:t>
            </a:r>
          </a:p>
        </p:txBody>
      </p:sp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2CBE03D-8B0A-97EC-377A-01BAB5AF47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11131" y="6328228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 advTm="36953"/>
    </mc:Choice>
    <mc:Fallback xmlns="">
      <p:transition spd="slow" advTm="369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615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1A374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078992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2800" b="1">
                <a:solidFill>
                  <a:srgbClr val="1A374B"/>
                </a:solidFill>
                <a:latin typeface="Aptos"/>
              </a:defRPr>
            </a:pPr>
            <a:r>
              <a:t>Introduction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12648" y="877824"/>
            <a:ext cx="1069848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000" b="1">
                <a:solidFill>
                  <a:srgbClr val="306F94"/>
                </a:solidFill>
                <a:latin typeface="Aptos"/>
              </a:defRPr>
            </a:pPr>
            <a:r>
              <a:rPr sz="2000" dirty="0"/>
              <a:t>PURPOSE AND DEFINITION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94360" y="6473952"/>
            <a:ext cx="96012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900" b="0">
                <a:solidFill>
                  <a:srgbClr val="5F6970"/>
                </a:solidFill>
                <a:latin typeface="Aptos"/>
              </a:defRPr>
            </a:pPr>
            <a:r>
              <a:t>Naveeda Qayyum  |  2323253  |  BSc Health and Social Care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064240" y="6446520"/>
            <a:ext cx="457200" cy="2011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000" b="1">
                <a:solidFill>
                  <a:srgbClr val="5F6970"/>
                </a:solidFill>
                <a:latin typeface="Aptos"/>
              </a:defRPr>
            </a:pPr>
            <a:r>
              <a:t>2</a:t>
            </a:r>
          </a:p>
        </p:txBody>
      </p:sp>
      <p:sp>
        <p:nvSpPr>
          <p:cNvPr id="7" name="Oval 6"/>
          <p:cNvSpPr/>
          <p:nvPr/>
        </p:nvSpPr>
        <p:spPr>
          <a:xfrm>
            <a:off x="731520" y="1417320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60120" y="1325880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rPr dirty="0"/>
              <a:t>Ageing is a lifelong process involving biological, psychological and social change.</a:t>
            </a:r>
          </a:p>
        </p:txBody>
      </p:sp>
      <p:sp>
        <p:nvSpPr>
          <p:cNvPr id="9" name="Oval 8"/>
          <p:cNvSpPr/>
          <p:nvPr/>
        </p:nvSpPr>
        <p:spPr>
          <a:xfrm>
            <a:off x="731520" y="2075688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60120" y="1984248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t>Healthy ageing focuses on maintaining functional ability and wellbeing, rather than simply being free from disease (WHO, 2020).</a:t>
            </a:r>
          </a:p>
        </p:txBody>
      </p:sp>
      <p:sp>
        <p:nvSpPr>
          <p:cNvPr id="11" name="Oval 10"/>
          <p:cNvSpPr/>
          <p:nvPr/>
        </p:nvSpPr>
        <p:spPr>
          <a:xfrm>
            <a:off x="731520" y="2734056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60120" y="2642615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t>Older people are diverse: needs vary according to health, capacity, relationships, environment and resources.</a:t>
            </a:r>
          </a:p>
        </p:txBody>
      </p:sp>
      <p:sp>
        <p:nvSpPr>
          <p:cNvPr id="13" name="Oval 12"/>
          <p:cNvSpPr/>
          <p:nvPr/>
        </p:nvSpPr>
        <p:spPr>
          <a:xfrm>
            <a:off x="731520" y="3392423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960120" y="3300983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rPr dirty="0"/>
              <a:t>This presentation evaluates how UK care and support can promote dignity, independence, participation and choice.</a:t>
            </a:r>
          </a:p>
        </p:txBody>
      </p:sp>
      <p:pic>
        <p:nvPicPr>
          <p:cNvPr id="15" name="Slide">
            <a:hlinkClick r:id="" action="ppaction://media"/>
            <a:extLst>
              <a:ext uri="{FF2B5EF4-FFF2-40B4-BE49-F238E27FC236}">
                <a16:creationId xmlns:a16="http://schemas.microsoft.com/office/drawing/2014/main" id="{B2136DD9-7ED3-FE40-9B71-4D7C39C6BE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043920" y="5252718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814"/>
    </mc:Choice>
    <mc:Fallback xmlns="">
      <p:transition spd="slow" advTm="428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32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1A374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078992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2800" b="1">
                <a:solidFill>
                  <a:srgbClr val="1A374B"/>
                </a:solidFill>
                <a:latin typeface="Aptos"/>
              </a:defRPr>
            </a:pPr>
            <a:r>
              <a:t>Why Ageing Matters in the UK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12648" y="877824"/>
            <a:ext cx="1069848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000" b="1">
                <a:solidFill>
                  <a:srgbClr val="306F94"/>
                </a:solidFill>
                <a:latin typeface="Aptos"/>
              </a:defRPr>
            </a:pPr>
            <a:r>
              <a:rPr sz="2000" dirty="0"/>
              <a:t>POPULATION AND CARE NEEDS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94360" y="6473952"/>
            <a:ext cx="96012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900" b="0">
                <a:solidFill>
                  <a:srgbClr val="5F6970"/>
                </a:solidFill>
                <a:latin typeface="Aptos"/>
              </a:defRPr>
            </a:pPr>
            <a:r>
              <a:t>Naveeda Qayyum  |  2323253  |  BSc Health and Social Care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064240" y="6446520"/>
            <a:ext cx="457200" cy="2011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000" b="1">
                <a:solidFill>
                  <a:srgbClr val="5F6970"/>
                </a:solidFill>
                <a:latin typeface="Aptos"/>
              </a:defRPr>
            </a:pPr>
            <a:r>
              <a:t>3</a:t>
            </a:r>
          </a:p>
        </p:txBody>
      </p:sp>
      <p:sp>
        <p:nvSpPr>
          <p:cNvPr id="7" name="Oval 6"/>
          <p:cNvSpPr/>
          <p:nvPr/>
        </p:nvSpPr>
        <p:spPr>
          <a:xfrm>
            <a:off x="731520" y="1417320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60120" y="1325880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rPr dirty="0"/>
              <a:t>The UK population was estimated at 69.3 million in mid-2024; the number aged 65+ increased in every UK country (ONS, 2025).</a:t>
            </a:r>
          </a:p>
        </p:txBody>
      </p:sp>
      <p:sp>
        <p:nvSpPr>
          <p:cNvPr id="9" name="Oval 8"/>
          <p:cNvSpPr/>
          <p:nvPr/>
        </p:nvSpPr>
        <p:spPr>
          <a:xfrm>
            <a:off x="731520" y="2075688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60120" y="1984248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rPr dirty="0"/>
              <a:t>In England, people aged 65+ accounted for 19.1% of the population in mid-2025; in Wales the figure was 22.2% (ONS, 2026).</a:t>
            </a:r>
          </a:p>
        </p:txBody>
      </p:sp>
      <p:sp>
        <p:nvSpPr>
          <p:cNvPr id="11" name="Oval 10"/>
          <p:cNvSpPr/>
          <p:nvPr/>
        </p:nvSpPr>
        <p:spPr>
          <a:xfrm>
            <a:off x="731520" y="2734056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60120" y="2642615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rPr dirty="0"/>
              <a:t>Ageing increases demand for prevention, long-term condition management, social care, rehabilitation and support for independence.</a:t>
            </a:r>
          </a:p>
        </p:txBody>
      </p:sp>
      <p:sp>
        <p:nvSpPr>
          <p:cNvPr id="13" name="Oval 12"/>
          <p:cNvSpPr/>
          <p:nvPr/>
        </p:nvSpPr>
        <p:spPr>
          <a:xfrm>
            <a:off x="731520" y="3392423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960120" y="3300983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rPr dirty="0"/>
              <a:t>Needs are not uniform: mobility, sensory impairment, nutrition, cognition, social connection and housing can all affect wellbeing.</a:t>
            </a:r>
          </a:p>
        </p:txBody>
      </p:sp>
      <p:sp>
        <p:nvSpPr>
          <p:cNvPr id="20" name="Rounded Rectangle 25">
            <a:extLst>
              <a:ext uri="{FF2B5EF4-FFF2-40B4-BE49-F238E27FC236}">
                <a16:creationId xmlns:a16="http://schemas.microsoft.com/office/drawing/2014/main" id="{3BC175CC-0F70-1904-F73B-87E85B5B3BD4}"/>
              </a:ext>
            </a:extLst>
          </p:cNvPr>
          <p:cNvSpPr/>
          <p:nvPr/>
        </p:nvSpPr>
        <p:spPr>
          <a:xfrm>
            <a:off x="8348472" y="3601828"/>
            <a:ext cx="2615184" cy="2803500"/>
          </a:xfrm>
          <a:prstGeom prst="roundRect">
            <a:avLst/>
          </a:prstGeom>
          <a:solidFill>
            <a:srgbClr val="FFFFFF"/>
          </a:solidFill>
          <a:ln w="15240">
            <a:solidFill>
              <a:srgbClr val="2F898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222</a:t>
            </a:r>
            <a:endParaRPr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BD74AF3-91BE-D713-4276-418DD44C38A9}"/>
              </a:ext>
            </a:extLst>
          </p:cNvPr>
          <p:cNvSpPr txBox="1"/>
          <p:nvPr/>
        </p:nvSpPr>
        <p:spPr>
          <a:xfrm>
            <a:off x="8635645" y="3826194"/>
            <a:ext cx="2411718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100" b="1">
                <a:solidFill>
                  <a:srgbClr val="1F3F56"/>
                </a:solidFill>
              </a:defRPr>
            </a:pPr>
            <a:r>
              <a:rPr dirty="0"/>
              <a:t>65+ population share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313DDC6-D1D5-A5BB-FC16-440CC9CE7EF5}"/>
              </a:ext>
            </a:extLst>
          </p:cNvPr>
          <p:cNvSpPr/>
          <p:nvPr/>
        </p:nvSpPr>
        <p:spPr>
          <a:xfrm>
            <a:off x="8891769" y="4516652"/>
            <a:ext cx="577583" cy="994789"/>
          </a:xfrm>
          <a:prstGeom prst="rect">
            <a:avLst/>
          </a:prstGeom>
          <a:solidFill>
            <a:srgbClr val="2F8989"/>
          </a:solidFill>
          <a:ln>
            <a:solidFill>
              <a:srgbClr val="2F898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366DFFC-B256-DC33-E61F-B007B0676745}"/>
              </a:ext>
            </a:extLst>
          </p:cNvPr>
          <p:cNvSpPr txBox="1"/>
          <p:nvPr/>
        </p:nvSpPr>
        <p:spPr>
          <a:xfrm>
            <a:off x="8760051" y="4244026"/>
            <a:ext cx="641759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900" b="1">
                <a:solidFill>
                  <a:srgbClr val="1F3F56"/>
                </a:solidFill>
              </a:defRPr>
            </a:pPr>
            <a:r>
              <a:rPr dirty="0"/>
              <a:t>19.1%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15B0CDAF-B44A-B302-4B66-767CCE50BBBA}"/>
              </a:ext>
            </a:extLst>
          </p:cNvPr>
          <p:cNvSpPr txBox="1"/>
          <p:nvPr/>
        </p:nvSpPr>
        <p:spPr>
          <a:xfrm>
            <a:off x="8891769" y="5751576"/>
            <a:ext cx="721979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800" b="0">
                <a:solidFill>
                  <a:srgbClr val="283037"/>
                </a:solidFill>
              </a:defRPr>
            </a:pPr>
            <a:r>
              <a:rPr dirty="0"/>
              <a:t>England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32D05C4-62E0-B220-7168-B80518344FF0}"/>
              </a:ext>
            </a:extLst>
          </p:cNvPr>
          <p:cNvSpPr/>
          <p:nvPr/>
        </p:nvSpPr>
        <p:spPr>
          <a:xfrm>
            <a:off x="9909986" y="4425696"/>
            <a:ext cx="577583" cy="1073998"/>
          </a:xfrm>
          <a:prstGeom prst="rect">
            <a:avLst/>
          </a:prstGeom>
          <a:solidFill>
            <a:srgbClr val="1F3F56"/>
          </a:solidFill>
          <a:ln>
            <a:solidFill>
              <a:srgbClr val="1F3F5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0CFC92B9-8D71-3226-34B2-4F20144BA17B}"/>
              </a:ext>
            </a:extLst>
          </p:cNvPr>
          <p:cNvSpPr txBox="1"/>
          <p:nvPr/>
        </p:nvSpPr>
        <p:spPr>
          <a:xfrm>
            <a:off x="9845810" y="4180814"/>
            <a:ext cx="641759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900" b="1">
                <a:solidFill>
                  <a:srgbClr val="1F3F56"/>
                </a:solidFill>
              </a:defRPr>
            </a:pPr>
            <a:r>
              <a:rPr dirty="0"/>
              <a:t>22.2%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B55D531D-174D-CF11-3EFB-6619811AC634}"/>
              </a:ext>
            </a:extLst>
          </p:cNvPr>
          <p:cNvSpPr txBox="1"/>
          <p:nvPr/>
        </p:nvSpPr>
        <p:spPr>
          <a:xfrm>
            <a:off x="10000223" y="5729904"/>
            <a:ext cx="721979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800" b="0">
                <a:solidFill>
                  <a:srgbClr val="283037"/>
                </a:solidFill>
              </a:defRPr>
            </a:pPr>
            <a:r>
              <a:rPr dirty="0"/>
              <a:t>Wales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6DB31326-999E-1CB6-A521-C76F576FBB1D}"/>
              </a:ext>
            </a:extLst>
          </p:cNvPr>
          <p:cNvSpPr txBox="1"/>
          <p:nvPr/>
        </p:nvSpPr>
        <p:spPr>
          <a:xfrm>
            <a:off x="9164050" y="6416320"/>
            <a:ext cx="2246155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800" b="0">
                <a:solidFill>
                  <a:srgbClr val="70848F"/>
                </a:solidFill>
              </a:defRPr>
            </a:pPr>
            <a:r>
              <a:rPr lang="en-GB" sz="1200" b="1" dirty="0"/>
              <a:t>Source: </a:t>
            </a:r>
            <a:r>
              <a:rPr sz="1200" b="1" dirty="0"/>
              <a:t>ONS mid-2025</a:t>
            </a:r>
          </a:p>
        </p:txBody>
      </p:sp>
      <p:pic>
        <p:nvPicPr>
          <p:cNvPr id="1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C257C5F-749D-5DBB-4A1B-A06DEE60915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47120" y="5751576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260"/>
    </mc:Choice>
    <mc:Fallback xmlns="">
      <p:transition spd="slow" advTm="492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93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E4AEF4C-7F9D-C214-12ED-DE1D67876BEA}"/>
              </a:ext>
            </a:extLst>
          </p:cNvPr>
          <p:cNvSpPr txBox="1"/>
          <p:nvPr/>
        </p:nvSpPr>
        <p:spPr>
          <a:xfrm>
            <a:off x="594360" y="347472"/>
            <a:ext cx="1078992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2800" b="1">
                <a:solidFill>
                  <a:srgbClr val="1A374B"/>
                </a:solidFill>
                <a:latin typeface="Aptos"/>
              </a:defRPr>
            </a:pPr>
            <a:r>
              <a:t>Care and Support Needs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AAAA2D-3A10-6D76-E1FA-8E31B428FE25}"/>
              </a:ext>
            </a:extLst>
          </p:cNvPr>
          <p:cNvSpPr txBox="1"/>
          <p:nvPr/>
        </p:nvSpPr>
        <p:spPr>
          <a:xfrm>
            <a:off x="612648" y="877824"/>
            <a:ext cx="1069848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000" b="1">
                <a:solidFill>
                  <a:srgbClr val="306F94"/>
                </a:solidFill>
                <a:latin typeface="Aptos"/>
              </a:defRPr>
            </a:pPr>
            <a:r>
              <a:rPr sz="2000"/>
              <a:t>A PERSON-CENTRED APPROACH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3EB460D8-1B41-B2BF-FF7F-F14317A3D2E6}"/>
              </a:ext>
            </a:extLst>
          </p:cNvPr>
          <p:cNvSpPr/>
          <p:nvPr/>
        </p:nvSpPr>
        <p:spPr>
          <a:xfrm>
            <a:off x="731520" y="1417320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F4DA4D9-1388-D627-389F-7BF8835A891E}"/>
              </a:ext>
            </a:extLst>
          </p:cNvPr>
          <p:cNvSpPr txBox="1"/>
          <p:nvPr/>
        </p:nvSpPr>
        <p:spPr>
          <a:xfrm>
            <a:off x="960120" y="1325880"/>
            <a:ext cx="64465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rPr dirty="0"/>
              <a:t>Physical: mobility, falls prevention, nutrition, medication support and management of long-term conditions.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34AD348D-9956-0707-5B77-2C1364A5AD6E}"/>
              </a:ext>
            </a:extLst>
          </p:cNvPr>
          <p:cNvSpPr/>
          <p:nvPr/>
        </p:nvSpPr>
        <p:spPr>
          <a:xfrm>
            <a:off x="731520" y="2075688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460594D-D119-1BA9-0C71-B4337F728877}"/>
              </a:ext>
            </a:extLst>
          </p:cNvPr>
          <p:cNvSpPr txBox="1"/>
          <p:nvPr/>
        </p:nvSpPr>
        <p:spPr>
          <a:xfrm>
            <a:off x="960120" y="1984248"/>
            <a:ext cx="64465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rPr dirty="0"/>
              <a:t>Psychological: emotional wellbeing, confidence, coping with change and maintaining identity.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BD893E8-85C8-B693-B7F7-D775F8676375}"/>
              </a:ext>
            </a:extLst>
          </p:cNvPr>
          <p:cNvSpPr/>
          <p:nvPr/>
        </p:nvSpPr>
        <p:spPr>
          <a:xfrm>
            <a:off x="731520" y="2734056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354C8A9-12EE-595A-8423-F2099A99F6DD}"/>
              </a:ext>
            </a:extLst>
          </p:cNvPr>
          <p:cNvSpPr txBox="1"/>
          <p:nvPr/>
        </p:nvSpPr>
        <p:spPr>
          <a:xfrm>
            <a:off x="960120" y="2642615"/>
            <a:ext cx="64465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rPr dirty="0"/>
              <a:t>Social: relationships, meaningful activity, community participation and protection from loneliness.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7492A7BC-F4F4-921D-82B0-17300B165634}"/>
              </a:ext>
            </a:extLst>
          </p:cNvPr>
          <p:cNvSpPr/>
          <p:nvPr/>
        </p:nvSpPr>
        <p:spPr>
          <a:xfrm>
            <a:off x="731520" y="3392423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F566166-B471-B5D8-1997-7A8485CE9058}"/>
              </a:ext>
            </a:extLst>
          </p:cNvPr>
          <p:cNvSpPr txBox="1"/>
          <p:nvPr/>
        </p:nvSpPr>
        <p:spPr>
          <a:xfrm>
            <a:off x="960120" y="3300983"/>
            <a:ext cx="64465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rPr dirty="0"/>
              <a:t>Practical: safe housing, transport, finances, communication, personal care and access to services.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B51FDB93-A938-B41F-0BD0-D91464A428B4}"/>
              </a:ext>
            </a:extLst>
          </p:cNvPr>
          <p:cNvSpPr/>
          <p:nvPr/>
        </p:nvSpPr>
        <p:spPr>
          <a:xfrm>
            <a:off x="731520" y="4050791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216B5CF-78D1-72F3-AF19-FD75BB4BE7A5}"/>
              </a:ext>
            </a:extLst>
          </p:cNvPr>
          <p:cNvSpPr txBox="1"/>
          <p:nvPr/>
        </p:nvSpPr>
        <p:spPr>
          <a:xfrm>
            <a:off x="1046409" y="3894908"/>
            <a:ext cx="64465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rPr dirty="0"/>
              <a:t>Care should begin with what matters to the individual rather than fitting the person into a standard service (DHSC, 2025).</a:t>
            </a:r>
          </a:p>
        </p:txBody>
      </p:sp>
      <p:sp>
        <p:nvSpPr>
          <p:cNvPr id="27" name="Rounded Rectangle 18">
            <a:extLst>
              <a:ext uri="{FF2B5EF4-FFF2-40B4-BE49-F238E27FC236}">
                <a16:creationId xmlns:a16="http://schemas.microsoft.com/office/drawing/2014/main" id="{76207BBB-E56E-64BE-5AD0-BC5EF88DCB91}"/>
              </a:ext>
            </a:extLst>
          </p:cNvPr>
          <p:cNvSpPr/>
          <p:nvPr/>
        </p:nvSpPr>
        <p:spPr>
          <a:xfrm>
            <a:off x="7635240" y="1828800"/>
            <a:ext cx="3154680" cy="3337560"/>
          </a:xfrm>
          <a:prstGeom prst="roundRect">
            <a:avLst/>
          </a:prstGeom>
          <a:solidFill>
            <a:srgbClr val="FFFFFF"/>
          </a:solidFill>
          <a:ln w="15240">
            <a:solidFill>
              <a:srgbClr val="2F898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79B44476-ACBF-43DD-1531-F45A2D55F512}"/>
              </a:ext>
            </a:extLst>
          </p:cNvPr>
          <p:cNvSpPr txBox="1"/>
          <p:nvPr/>
        </p:nvSpPr>
        <p:spPr>
          <a:xfrm>
            <a:off x="7882127" y="1993392"/>
            <a:ext cx="2651760" cy="2560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100" b="1">
                <a:solidFill>
                  <a:srgbClr val="1F3F56"/>
                </a:solidFill>
              </a:defRPr>
            </a:pPr>
            <a:r>
              <a:t>Person-centred needs</a:t>
            </a:r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24D98DFF-3EF6-03E9-9D6C-E123E2C3FEC7}"/>
              </a:ext>
            </a:extLst>
          </p:cNvPr>
          <p:cNvSpPr/>
          <p:nvPr/>
        </p:nvSpPr>
        <p:spPr>
          <a:xfrm>
            <a:off x="8805672" y="3154680"/>
            <a:ext cx="749808" cy="749808"/>
          </a:xfrm>
          <a:prstGeom prst="ellipse">
            <a:avLst/>
          </a:prstGeom>
          <a:solidFill>
            <a:srgbClr val="2F8989"/>
          </a:solidFill>
          <a:ln>
            <a:solidFill>
              <a:srgbClr val="2F898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3DC609-D275-1ABE-41AD-AC422C7C4EB7}"/>
              </a:ext>
            </a:extLst>
          </p:cNvPr>
          <p:cNvSpPr txBox="1"/>
          <p:nvPr/>
        </p:nvSpPr>
        <p:spPr>
          <a:xfrm>
            <a:off x="8897112" y="3419856"/>
            <a:ext cx="665567" cy="2616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 b="1">
                <a:solidFill>
                  <a:srgbClr val="FFFFFF"/>
                </a:solidFill>
              </a:defRPr>
            </a:pPr>
            <a:r>
              <a:rPr sz="1100"/>
              <a:t>PERSON</a:t>
            </a:r>
          </a:p>
        </p:txBody>
      </p:sp>
      <p:sp>
        <p:nvSpPr>
          <p:cNvPr id="35" name="Rounded Rectangle 22">
            <a:extLst>
              <a:ext uri="{FF2B5EF4-FFF2-40B4-BE49-F238E27FC236}">
                <a16:creationId xmlns:a16="http://schemas.microsoft.com/office/drawing/2014/main" id="{53734EAC-C305-0649-8F81-A00D8D7A6851}"/>
              </a:ext>
            </a:extLst>
          </p:cNvPr>
          <p:cNvSpPr/>
          <p:nvPr/>
        </p:nvSpPr>
        <p:spPr>
          <a:xfrm>
            <a:off x="7927848" y="2487168"/>
            <a:ext cx="1207008" cy="566928"/>
          </a:xfrm>
          <a:prstGeom prst="roundRect">
            <a:avLst/>
          </a:prstGeom>
          <a:solidFill>
            <a:srgbClr val="FFFFFF"/>
          </a:solidFill>
          <a:ln w="15240">
            <a:solidFill>
              <a:srgbClr val="D06F5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15173DCC-84B6-3142-1F2E-0974EE7A2A5C}"/>
              </a:ext>
            </a:extLst>
          </p:cNvPr>
          <p:cNvSpPr txBox="1"/>
          <p:nvPr/>
        </p:nvSpPr>
        <p:spPr>
          <a:xfrm>
            <a:off x="7982712" y="2688336"/>
            <a:ext cx="636713" cy="25391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50" b="1">
                <a:solidFill>
                  <a:srgbClr val="D06F5F"/>
                </a:solidFill>
              </a:defRPr>
            </a:pPr>
            <a:r>
              <a:rPr sz="1050"/>
              <a:t>Physical</a:t>
            </a:r>
          </a:p>
        </p:txBody>
      </p:sp>
      <p:sp>
        <p:nvSpPr>
          <p:cNvPr id="39" name="Rounded Rectangle 24">
            <a:extLst>
              <a:ext uri="{FF2B5EF4-FFF2-40B4-BE49-F238E27FC236}">
                <a16:creationId xmlns:a16="http://schemas.microsoft.com/office/drawing/2014/main" id="{82925A08-D480-E262-636B-629058BC0137}"/>
              </a:ext>
            </a:extLst>
          </p:cNvPr>
          <p:cNvSpPr/>
          <p:nvPr/>
        </p:nvSpPr>
        <p:spPr>
          <a:xfrm>
            <a:off x="9308592" y="2487168"/>
            <a:ext cx="1207008" cy="566928"/>
          </a:xfrm>
          <a:prstGeom prst="roundRect">
            <a:avLst/>
          </a:prstGeom>
          <a:solidFill>
            <a:srgbClr val="FFFFFF"/>
          </a:solidFill>
          <a:ln w="15240">
            <a:solidFill>
              <a:srgbClr val="D7A65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A5B62A6C-89AA-DB39-3C6D-8EADFA4AAE2A}"/>
              </a:ext>
            </a:extLst>
          </p:cNvPr>
          <p:cNvSpPr txBox="1"/>
          <p:nvPr/>
        </p:nvSpPr>
        <p:spPr>
          <a:xfrm>
            <a:off x="9363456" y="2688336"/>
            <a:ext cx="934871" cy="25391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50" b="1">
                <a:solidFill>
                  <a:srgbClr val="D7A652"/>
                </a:solidFill>
              </a:defRPr>
            </a:pPr>
            <a:r>
              <a:rPr sz="1050" dirty="0"/>
              <a:t>Psychological</a:t>
            </a:r>
          </a:p>
        </p:txBody>
      </p:sp>
      <p:sp>
        <p:nvSpPr>
          <p:cNvPr id="43" name="Rounded Rectangle 26">
            <a:extLst>
              <a:ext uri="{FF2B5EF4-FFF2-40B4-BE49-F238E27FC236}">
                <a16:creationId xmlns:a16="http://schemas.microsoft.com/office/drawing/2014/main" id="{4B843833-E841-2800-F5FE-D07FC2925AF6}"/>
              </a:ext>
            </a:extLst>
          </p:cNvPr>
          <p:cNvSpPr/>
          <p:nvPr/>
        </p:nvSpPr>
        <p:spPr>
          <a:xfrm>
            <a:off x="7927848" y="3886200"/>
            <a:ext cx="1207008" cy="566928"/>
          </a:xfrm>
          <a:prstGeom prst="roundRect">
            <a:avLst/>
          </a:prstGeom>
          <a:solidFill>
            <a:srgbClr val="FFFFFF"/>
          </a:solidFill>
          <a:ln w="15240">
            <a:solidFill>
              <a:srgbClr val="2F898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409355DB-ED9B-EA47-553A-AA5D80E719E2}"/>
              </a:ext>
            </a:extLst>
          </p:cNvPr>
          <p:cNvSpPr txBox="1"/>
          <p:nvPr/>
        </p:nvSpPr>
        <p:spPr>
          <a:xfrm>
            <a:off x="7982712" y="4087368"/>
            <a:ext cx="510076" cy="25391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50" b="1">
                <a:solidFill>
                  <a:srgbClr val="2F8989"/>
                </a:solidFill>
              </a:defRPr>
            </a:pPr>
            <a:r>
              <a:rPr sz="1050" dirty="0"/>
              <a:t>Social</a:t>
            </a:r>
          </a:p>
        </p:txBody>
      </p:sp>
      <p:sp>
        <p:nvSpPr>
          <p:cNvPr id="47" name="Rounded Rectangle 28">
            <a:extLst>
              <a:ext uri="{FF2B5EF4-FFF2-40B4-BE49-F238E27FC236}">
                <a16:creationId xmlns:a16="http://schemas.microsoft.com/office/drawing/2014/main" id="{5B47E910-761A-9F4A-B106-438F38A8F81C}"/>
              </a:ext>
            </a:extLst>
          </p:cNvPr>
          <p:cNvSpPr/>
          <p:nvPr/>
        </p:nvSpPr>
        <p:spPr>
          <a:xfrm>
            <a:off x="9308592" y="3886200"/>
            <a:ext cx="1207008" cy="566928"/>
          </a:xfrm>
          <a:prstGeom prst="roundRect">
            <a:avLst/>
          </a:prstGeom>
          <a:solidFill>
            <a:srgbClr val="FFFFFF"/>
          </a:solidFill>
          <a:ln w="15240">
            <a:solidFill>
              <a:srgbClr val="1F3F5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52FCE758-0209-68EF-5DB4-BBAB0754971F}"/>
              </a:ext>
            </a:extLst>
          </p:cNvPr>
          <p:cNvSpPr txBox="1"/>
          <p:nvPr/>
        </p:nvSpPr>
        <p:spPr>
          <a:xfrm>
            <a:off x="9363456" y="4087368"/>
            <a:ext cx="662361" cy="25391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50" b="1">
                <a:solidFill>
                  <a:srgbClr val="1F3F56"/>
                </a:solidFill>
              </a:defRPr>
            </a:pPr>
            <a:r>
              <a:rPr sz="1050" dirty="0"/>
              <a:t>Practical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9974FC4-2261-36B0-BF5B-8A88B65B7F1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682515" y="5871029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0541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548"/>
    </mc:Choice>
    <mc:Fallback xmlns="">
      <p:transition spd="slow" advTm="435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3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1A374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078992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2800" b="1">
                <a:solidFill>
                  <a:srgbClr val="1A374B"/>
                </a:solidFill>
                <a:latin typeface="Aptos"/>
              </a:defRPr>
            </a:pPr>
            <a:r>
              <a:t>Theoretical Framework: Continuity Theory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12648" y="877824"/>
            <a:ext cx="1069848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000" b="1">
                <a:solidFill>
                  <a:srgbClr val="306F94"/>
                </a:solidFill>
                <a:latin typeface="Aptos"/>
              </a:defRPr>
            </a:pPr>
            <a:r>
              <a:rPr sz="2000"/>
              <a:t>APPLYING THEORY TO CARE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94360" y="6473952"/>
            <a:ext cx="96012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900" b="0">
                <a:solidFill>
                  <a:srgbClr val="5F6970"/>
                </a:solidFill>
                <a:latin typeface="Aptos"/>
              </a:defRPr>
            </a:pPr>
            <a:r>
              <a:t>Naveeda Qayyum  |  2323253  |  BSc Health and Social Care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064240" y="6446520"/>
            <a:ext cx="457200" cy="2011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000" b="1">
                <a:solidFill>
                  <a:srgbClr val="5F6970"/>
                </a:solidFill>
                <a:latin typeface="Aptos"/>
              </a:defRPr>
            </a:pPr>
            <a:r>
              <a:t>5</a:t>
            </a:r>
          </a:p>
        </p:txBody>
      </p:sp>
      <p:sp>
        <p:nvSpPr>
          <p:cNvPr id="7" name="Oval 6"/>
          <p:cNvSpPr/>
          <p:nvPr/>
        </p:nvSpPr>
        <p:spPr>
          <a:xfrm>
            <a:off x="731520" y="1417320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60120" y="1325880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rPr dirty="0"/>
              <a:t>Continuity Theory proposes that older adults adapt to change by maintaining continuity with past experiences, identities, relationships and patterns of </a:t>
            </a:r>
            <a:r>
              <a:rPr dirty="0" err="1"/>
              <a:t>behaviour</a:t>
            </a:r>
            <a:r>
              <a:rPr dirty="0"/>
              <a:t> (Atchley, 1989).</a:t>
            </a:r>
          </a:p>
        </p:txBody>
      </p:sp>
      <p:sp>
        <p:nvSpPr>
          <p:cNvPr id="9" name="Oval 8"/>
          <p:cNvSpPr/>
          <p:nvPr/>
        </p:nvSpPr>
        <p:spPr>
          <a:xfrm>
            <a:off x="731520" y="2075688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60120" y="1984248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t>Care implication: routines, preferences, meaningful occupations and relationships can support identity and adjustment.</a:t>
            </a:r>
          </a:p>
        </p:txBody>
      </p:sp>
      <p:sp>
        <p:nvSpPr>
          <p:cNvPr id="11" name="Oval 10"/>
          <p:cNvSpPr/>
          <p:nvPr/>
        </p:nvSpPr>
        <p:spPr>
          <a:xfrm>
            <a:off x="731520" y="2734056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60120" y="2642615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t>Continuity is not automatic or identical for everyone; ageing may require adaptation and change.</a:t>
            </a:r>
          </a:p>
        </p:txBody>
      </p:sp>
      <p:sp>
        <p:nvSpPr>
          <p:cNvPr id="13" name="Oval 12"/>
          <p:cNvSpPr/>
          <p:nvPr/>
        </p:nvSpPr>
        <p:spPr>
          <a:xfrm>
            <a:off x="731520" y="3392423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960120" y="3300983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rPr dirty="0"/>
              <a:t>Research suggests continuity can be important while also showing variation between individuals (Hendricks et al., 2017).</a:t>
            </a:r>
          </a:p>
        </p:txBody>
      </p:sp>
      <p:pic>
        <p:nvPicPr>
          <p:cNvPr id="1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D3B79E6-33B0-46F5-9D62-85E9E1437D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657840" y="588651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692"/>
    </mc:Choice>
    <mc:Fallback xmlns="">
      <p:transition spd="slow" advTm="546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1149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1A374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078992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2800" b="1">
                <a:solidFill>
                  <a:srgbClr val="1A374B"/>
                </a:solidFill>
                <a:latin typeface="Aptos"/>
              </a:defRPr>
            </a:pPr>
            <a:r>
              <a:t>UK Legislation and Policy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12648" y="877824"/>
            <a:ext cx="1069848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000" b="1">
                <a:solidFill>
                  <a:srgbClr val="306F94"/>
                </a:solidFill>
                <a:latin typeface="Aptos"/>
              </a:defRPr>
            </a:pPr>
            <a:r>
              <a:rPr sz="2000" dirty="0"/>
              <a:t>RIGHTS, WELLBEING AND CHOICE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94360" y="6473952"/>
            <a:ext cx="96012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900" b="0">
                <a:solidFill>
                  <a:srgbClr val="5F6970"/>
                </a:solidFill>
                <a:latin typeface="Aptos"/>
              </a:defRPr>
            </a:pPr>
            <a:r>
              <a:t>Naveeda Qayyum  |  2323253  |  BSc Health and Social Care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064240" y="6446520"/>
            <a:ext cx="457200" cy="2011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000" b="1">
                <a:solidFill>
                  <a:srgbClr val="5F6970"/>
                </a:solidFill>
                <a:latin typeface="Aptos"/>
              </a:defRPr>
            </a:pPr>
            <a:r>
              <a:t>6</a:t>
            </a:r>
          </a:p>
        </p:txBody>
      </p:sp>
      <p:sp>
        <p:nvSpPr>
          <p:cNvPr id="7" name="Oval 6"/>
          <p:cNvSpPr/>
          <p:nvPr/>
        </p:nvSpPr>
        <p:spPr>
          <a:xfrm>
            <a:off x="731520" y="1417320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60120" y="1325880"/>
            <a:ext cx="10287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rPr dirty="0"/>
              <a:t>Care Act 2014: places wellbeing, prevention, participation, choice and control at the </a:t>
            </a:r>
            <a:r>
              <a:rPr dirty="0" err="1"/>
              <a:t>centre</a:t>
            </a:r>
            <a:r>
              <a:rPr dirty="0"/>
              <a:t> of adult care and support (Care Act 2014).</a:t>
            </a:r>
            <a:endParaRPr lang="en-GB" dirty="0"/>
          </a:p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endParaRPr dirty="0"/>
          </a:p>
        </p:txBody>
      </p:sp>
      <p:sp>
        <p:nvSpPr>
          <p:cNvPr id="9" name="Oval 8"/>
          <p:cNvSpPr/>
          <p:nvPr/>
        </p:nvSpPr>
        <p:spPr>
          <a:xfrm>
            <a:off x="731520" y="2075688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60120" y="1984248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rPr dirty="0"/>
              <a:t>Equality Act 2010: age is a protected characteristic; services must address unlawful discrimination (Equality Act 2010).</a:t>
            </a:r>
          </a:p>
        </p:txBody>
      </p:sp>
      <p:sp>
        <p:nvSpPr>
          <p:cNvPr id="11" name="Oval 10"/>
          <p:cNvSpPr/>
          <p:nvPr/>
        </p:nvSpPr>
        <p:spPr>
          <a:xfrm>
            <a:off x="731520" y="2734056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60120" y="2642615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t>NHS Long Term Plan: promotes personalised and proactive support for people living with frailty and multiple needs (NHS England, 2019).</a:t>
            </a:r>
          </a:p>
        </p:txBody>
      </p:sp>
      <p:sp>
        <p:nvSpPr>
          <p:cNvPr id="13" name="Oval 12"/>
          <p:cNvSpPr/>
          <p:nvPr/>
        </p:nvSpPr>
        <p:spPr>
          <a:xfrm>
            <a:off x="731520" y="3392423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960120" y="3300983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rPr dirty="0"/>
              <a:t>Together, these frameworks support dignity, participation and person-</a:t>
            </a:r>
            <a:r>
              <a:rPr dirty="0" err="1"/>
              <a:t>centred</a:t>
            </a:r>
            <a:r>
              <a:rPr dirty="0"/>
              <a:t> decision-making, although implementation depends on local services and resources.</a:t>
            </a:r>
          </a:p>
        </p:txBody>
      </p:sp>
      <p:pic>
        <p:nvPicPr>
          <p:cNvPr id="1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1F69A3A-A8B0-F610-B7EC-387286A8172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886440" y="5619544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435"/>
    </mc:Choice>
    <mc:Fallback xmlns="">
      <p:transition spd="slow" advTm="554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5576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9445A7C-0DDA-9184-FA3B-98C97C90C209}"/>
              </a:ext>
            </a:extLst>
          </p:cNvPr>
          <p:cNvSpPr txBox="1"/>
          <p:nvPr/>
        </p:nvSpPr>
        <p:spPr>
          <a:xfrm>
            <a:off x="594360" y="347472"/>
            <a:ext cx="1078992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2800" b="1">
                <a:solidFill>
                  <a:srgbClr val="1A374B"/>
                </a:solidFill>
                <a:latin typeface="Aptos"/>
              </a:defRPr>
            </a:pPr>
            <a:r>
              <a:t>Current UK Provisions and Settings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129274-2222-EE78-0B68-1B4FC6DE7A42}"/>
              </a:ext>
            </a:extLst>
          </p:cNvPr>
          <p:cNvSpPr txBox="1"/>
          <p:nvPr/>
        </p:nvSpPr>
        <p:spPr>
          <a:xfrm>
            <a:off x="612648" y="877824"/>
            <a:ext cx="1069848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000" b="1">
                <a:solidFill>
                  <a:srgbClr val="306F94"/>
                </a:solidFill>
                <a:latin typeface="Aptos"/>
              </a:defRPr>
            </a:pPr>
            <a:r>
              <a:rPr sz="2000" dirty="0"/>
              <a:t>WHERE </a:t>
            </a:r>
            <a:r>
              <a:rPr lang="en-GB" sz="2000" dirty="0"/>
              <a:t>IS SUPPORT</a:t>
            </a:r>
            <a:r>
              <a:rPr sz="2000" dirty="0"/>
              <a:t> DELIVERED</a:t>
            </a:r>
            <a:r>
              <a:rPr lang="en-GB" sz="2000" dirty="0"/>
              <a:t>?</a:t>
            </a:r>
            <a:endParaRPr sz="2000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28E3CA1A-42A2-8605-1465-87338A240962}"/>
              </a:ext>
            </a:extLst>
          </p:cNvPr>
          <p:cNvSpPr/>
          <p:nvPr/>
        </p:nvSpPr>
        <p:spPr>
          <a:xfrm>
            <a:off x="731520" y="1417320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089A45B-1DD0-1415-2FA2-56192DC04203}"/>
              </a:ext>
            </a:extLst>
          </p:cNvPr>
          <p:cNvSpPr txBox="1"/>
          <p:nvPr/>
        </p:nvSpPr>
        <p:spPr>
          <a:xfrm>
            <a:off x="960120" y="1325880"/>
            <a:ext cx="64465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rPr dirty="0"/>
              <a:t>Home/community care: support with personal care and daily living while helping people remain at home.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B32F2495-4ED5-2587-4970-97B2A12A3731}"/>
              </a:ext>
            </a:extLst>
          </p:cNvPr>
          <p:cNvSpPr/>
          <p:nvPr/>
        </p:nvSpPr>
        <p:spPr>
          <a:xfrm>
            <a:off x="731520" y="2075688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19EB2B5-309D-9629-75A3-16EE222CAB91}"/>
              </a:ext>
            </a:extLst>
          </p:cNvPr>
          <p:cNvSpPr txBox="1"/>
          <p:nvPr/>
        </p:nvSpPr>
        <p:spPr>
          <a:xfrm>
            <a:off x="1051561" y="1909970"/>
            <a:ext cx="644652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rPr dirty="0"/>
              <a:t>Primary and community health services: assessment, prevention, rehabilitation and management of long-term conditions.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DA95204A-907F-A561-0AD6-03EF79E4272F}"/>
              </a:ext>
            </a:extLst>
          </p:cNvPr>
          <p:cNvSpPr/>
          <p:nvPr/>
        </p:nvSpPr>
        <p:spPr>
          <a:xfrm>
            <a:off x="731520" y="2734056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E944C29-EBD7-BF59-6062-A61FF57BF604}"/>
              </a:ext>
            </a:extLst>
          </p:cNvPr>
          <p:cNvSpPr txBox="1"/>
          <p:nvPr/>
        </p:nvSpPr>
        <p:spPr>
          <a:xfrm>
            <a:off x="960120" y="2642615"/>
            <a:ext cx="64465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rPr dirty="0"/>
              <a:t>Residential and nursing care: 24-hour support where needs cannot safely or appropriately be met at home.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922C46AF-B478-6EB6-B8A6-63A9532C8FA7}"/>
              </a:ext>
            </a:extLst>
          </p:cNvPr>
          <p:cNvSpPr/>
          <p:nvPr/>
        </p:nvSpPr>
        <p:spPr>
          <a:xfrm>
            <a:off x="731520" y="3392423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1AD013F-1CE3-5320-5F95-8B75908CBF3A}"/>
              </a:ext>
            </a:extLst>
          </p:cNvPr>
          <p:cNvSpPr txBox="1"/>
          <p:nvPr/>
        </p:nvSpPr>
        <p:spPr>
          <a:xfrm>
            <a:off x="960120" y="3300983"/>
            <a:ext cx="64465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rPr dirty="0"/>
              <a:t>Voluntary/community services: befriending, activities, transport, social groups and practical support.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3EE1E575-A1A1-E3A7-61A1-97E2FE35DF9A}"/>
              </a:ext>
            </a:extLst>
          </p:cNvPr>
          <p:cNvSpPr/>
          <p:nvPr/>
        </p:nvSpPr>
        <p:spPr>
          <a:xfrm>
            <a:off x="731520" y="4050791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28D3D26-ED2E-53A7-A188-5796A8CBDBF7}"/>
              </a:ext>
            </a:extLst>
          </p:cNvPr>
          <p:cNvSpPr txBox="1"/>
          <p:nvPr/>
        </p:nvSpPr>
        <p:spPr>
          <a:xfrm>
            <a:off x="960120" y="3959351"/>
            <a:ext cx="644652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rPr dirty="0"/>
              <a:t>Integrated care aims to coordinate services around the person's needs rather than separate </a:t>
            </a:r>
            <a:r>
              <a:rPr dirty="0" err="1"/>
              <a:t>organisational</a:t>
            </a:r>
            <a:r>
              <a:rPr dirty="0"/>
              <a:t> systems (WHO, 2019).</a:t>
            </a:r>
          </a:p>
        </p:txBody>
      </p:sp>
      <p:sp>
        <p:nvSpPr>
          <p:cNvPr id="47" name="Rounded Rectangle 18">
            <a:extLst>
              <a:ext uri="{FF2B5EF4-FFF2-40B4-BE49-F238E27FC236}">
                <a16:creationId xmlns:a16="http://schemas.microsoft.com/office/drawing/2014/main" id="{A9A5308F-9B13-3F0A-0CF2-53B83B755105}"/>
              </a:ext>
            </a:extLst>
          </p:cNvPr>
          <p:cNvSpPr/>
          <p:nvPr/>
        </p:nvSpPr>
        <p:spPr>
          <a:xfrm>
            <a:off x="7635240" y="1828800"/>
            <a:ext cx="3154680" cy="3337560"/>
          </a:xfrm>
          <a:prstGeom prst="roundRect">
            <a:avLst/>
          </a:prstGeom>
          <a:solidFill>
            <a:srgbClr val="FFFFFF"/>
          </a:solidFill>
          <a:ln w="15240">
            <a:solidFill>
              <a:srgbClr val="2F898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1DCCBD42-181A-D1F9-DC1C-1D3BB92E1AC4}"/>
              </a:ext>
            </a:extLst>
          </p:cNvPr>
          <p:cNvSpPr txBox="1"/>
          <p:nvPr/>
        </p:nvSpPr>
        <p:spPr>
          <a:xfrm>
            <a:off x="7882127" y="1993392"/>
            <a:ext cx="2651760" cy="2560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100" b="1">
                <a:solidFill>
                  <a:srgbClr val="1F3F56"/>
                </a:solidFill>
              </a:defRPr>
            </a:pPr>
            <a:r>
              <a:rPr dirty="0"/>
              <a:t>Where support is delivered</a:t>
            </a:r>
          </a:p>
        </p:txBody>
      </p:sp>
      <p:sp>
        <p:nvSpPr>
          <p:cNvPr id="51" name="Rounded Rectangle 20">
            <a:extLst>
              <a:ext uri="{FF2B5EF4-FFF2-40B4-BE49-F238E27FC236}">
                <a16:creationId xmlns:a16="http://schemas.microsoft.com/office/drawing/2014/main" id="{EB725C40-6D48-D404-36D5-ECB28BEBEA69}"/>
              </a:ext>
            </a:extLst>
          </p:cNvPr>
          <p:cNvSpPr/>
          <p:nvPr/>
        </p:nvSpPr>
        <p:spPr>
          <a:xfrm>
            <a:off x="7955279" y="2606040"/>
            <a:ext cx="1170432" cy="640080"/>
          </a:xfrm>
          <a:prstGeom prst="roundRect">
            <a:avLst/>
          </a:prstGeom>
          <a:solidFill>
            <a:srgbClr val="FFFFFF"/>
          </a:solidFill>
          <a:ln w="15240">
            <a:solidFill>
              <a:srgbClr val="2F898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448A6A65-6675-209A-CEDB-EE87F924C5D9}"/>
              </a:ext>
            </a:extLst>
          </p:cNvPr>
          <p:cNvSpPr txBox="1"/>
          <p:nvPr/>
        </p:nvSpPr>
        <p:spPr>
          <a:xfrm>
            <a:off x="7991855" y="2834640"/>
            <a:ext cx="562975" cy="2616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00" b="1">
                <a:solidFill>
                  <a:srgbClr val="2F8989"/>
                </a:solidFill>
              </a:defRPr>
            </a:pPr>
            <a:r>
              <a:rPr sz="1100"/>
              <a:t>HOME</a:t>
            </a:r>
          </a:p>
        </p:txBody>
      </p:sp>
      <p:sp>
        <p:nvSpPr>
          <p:cNvPr id="55" name="Rounded Rectangle 22">
            <a:extLst>
              <a:ext uri="{FF2B5EF4-FFF2-40B4-BE49-F238E27FC236}">
                <a16:creationId xmlns:a16="http://schemas.microsoft.com/office/drawing/2014/main" id="{94CC5370-0ECD-BF64-6FF0-C75627CE339B}"/>
              </a:ext>
            </a:extLst>
          </p:cNvPr>
          <p:cNvSpPr/>
          <p:nvPr/>
        </p:nvSpPr>
        <p:spPr>
          <a:xfrm>
            <a:off x="9308592" y="2606040"/>
            <a:ext cx="1170432" cy="640080"/>
          </a:xfrm>
          <a:prstGeom prst="roundRect">
            <a:avLst/>
          </a:prstGeom>
          <a:solidFill>
            <a:srgbClr val="FFFFFF"/>
          </a:solidFill>
          <a:ln w="15240">
            <a:solidFill>
              <a:srgbClr val="1F3F5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4ACDD97F-BE81-6F92-6778-8663B480AF85}"/>
              </a:ext>
            </a:extLst>
          </p:cNvPr>
          <p:cNvSpPr txBox="1"/>
          <p:nvPr/>
        </p:nvSpPr>
        <p:spPr>
          <a:xfrm>
            <a:off x="9345167" y="2834640"/>
            <a:ext cx="968535" cy="2616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00" b="1">
                <a:solidFill>
                  <a:srgbClr val="1F3F56"/>
                </a:solidFill>
              </a:defRPr>
            </a:pPr>
            <a:r>
              <a:rPr sz="1100" dirty="0"/>
              <a:t>COMMUNITY</a:t>
            </a:r>
          </a:p>
        </p:txBody>
      </p:sp>
      <p:sp>
        <p:nvSpPr>
          <p:cNvPr id="59" name="Rounded Rectangle 24">
            <a:extLst>
              <a:ext uri="{FF2B5EF4-FFF2-40B4-BE49-F238E27FC236}">
                <a16:creationId xmlns:a16="http://schemas.microsoft.com/office/drawing/2014/main" id="{D3C1025C-34BC-0E6A-B8FE-B056A5E58FE9}"/>
              </a:ext>
            </a:extLst>
          </p:cNvPr>
          <p:cNvSpPr/>
          <p:nvPr/>
        </p:nvSpPr>
        <p:spPr>
          <a:xfrm>
            <a:off x="7955279" y="3767328"/>
            <a:ext cx="1170432" cy="640080"/>
          </a:xfrm>
          <a:prstGeom prst="roundRect">
            <a:avLst/>
          </a:prstGeom>
          <a:solidFill>
            <a:srgbClr val="FFFFFF"/>
          </a:solidFill>
          <a:ln w="15240">
            <a:solidFill>
              <a:srgbClr val="D06F5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1C2E88B4-3007-60F5-8513-FE01185D8BB3}"/>
              </a:ext>
            </a:extLst>
          </p:cNvPr>
          <p:cNvSpPr txBox="1"/>
          <p:nvPr/>
        </p:nvSpPr>
        <p:spPr>
          <a:xfrm>
            <a:off x="7991855" y="3995928"/>
            <a:ext cx="939681" cy="2616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00" b="1">
                <a:solidFill>
                  <a:srgbClr val="D06F5F"/>
                </a:solidFill>
              </a:defRPr>
            </a:pPr>
            <a:r>
              <a:rPr sz="1100" dirty="0"/>
              <a:t>RESIDENTIAL</a:t>
            </a:r>
          </a:p>
        </p:txBody>
      </p:sp>
      <p:sp>
        <p:nvSpPr>
          <p:cNvPr id="63" name="Rounded Rectangle 26">
            <a:extLst>
              <a:ext uri="{FF2B5EF4-FFF2-40B4-BE49-F238E27FC236}">
                <a16:creationId xmlns:a16="http://schemas.microsoft.com/office/drawing/2014/main" id="{8F27076F-A696-74C6-F27A-21DC9A96DBB3}"/>
              </a:ext>
            </a:extLst>
          </p:cNvPr>
          <p:cNvSpPr/>
          <p:nvPr/>
        </p:nvSpPr>
        <p:spPr>
          <a:xfrm>
            <a:off x="9308592" y="3767328"/>
            <a:ext cx="1170432" cy="640080"/>
          </a:xfrm>
          <a:prstGeom prst="roundRect">
            <a:avLst/>
          </a:prstGeom>
          <a:solidFill>
            <a:srgbClr val="FFFFFF"/>
          </a:solidFill>
          <a:ln w="15240">
            <a:solidFill>
              <a:srgbClr val="D7A65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5AE4A153-0D6B-11F1-98E8-4A83CBF233D9}"/>
              </a:ext>
            </a:extLst>
          </p:cNvPr>
          <p:cNvSpPr txBox="1"/>
          <p:nvPr/>
        </p:nvSpPr>
        <p:spPr>
          <a:xfrm>
            <a:off x="9345167" y="3995928"/>
            <a:ext cx="885179" cy="25391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00" b="1">
                <a:solidFill>
                  <a:srgbClr val="D7A652"/>
                </a:solidFill>
              </a:defRPr>
            </a:pPr>
            <a:r>
              <a:rPr sz="1050" dirty="0"/>
              <a:t>VOLUNTARY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5E90C101-049E-D79E-F0A8-F5E823671826}"/>
              </a:ext>
            </a:extLst>
          </p:cNvPr>
          <p:cNvSpPr txBox="1"/>
          <p:nvPr/>
        </p:nvSpPr>
        <p:spPr>
          <a:xfrm>
            <a:off x="7909560" y="4736592"/>
            <a:ext cx="2262479" cy="27699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 b="0">
                <a:solidFill>
                  <a:srgbClr val="70848F"/>
                </a:solidFill>
              </a:defRPr>
            </a:pPr>
            <a:r>
              <a:rPr sz="1200"/>
              <a:t>Integrated care connects services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28F034D-20FD-8AE1-0DD8-6E346F94B48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704286" y="610412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8328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99"/>
    </mc:Choice>
    <mc:Fallback xmlns="">
      <p:transition spd="slow" advTm="34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78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1A374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078992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2800" b="1">
                <a:solidFill>
                  <a:srgbClr val="1A374B"/>
                </a:solidFill>
                <a:latin typeface="Aptos"/>
              </a:defRPr>
            </a:pPr>
            <a:r>
              <a:t>Critical Evaluation: Community/Home-Based Care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12648" y="877824"/>
            <a:ext cx="1069848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000" b="1">
                <a:solidFill>
                  <a:srgbClr val="306F94"/>
                </a:solidFill>
                <a:latin typeface="Aptos"/>
              </a:defRPr>
            </a:pPr>
            <a:r>
              <a:rPr sz="2000" dirty="0"/>
              <a:t>INDEPENDENCE AND PREVENTION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94360" y="6473952"/>
            <a:ext cx="96012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900" b="0">
                <a:solidFill>
                  <a:srgbClr val="5F6970"/>
                </a:solidFill>
                <a:latin typeface="Aptos"/>
              </a:defRPr>
            </a:pPr>
            <a:r>
              <a:t>Naveeda Qayyum  |  2323253  |  BSc Health and Social Care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064240" y="6446520"/>
            <a:ext cx="457200" cy="2011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000" b="1">
                <a:solidFill>
                  <a:srgbClr val="5F6970"/>
                </a:solidFill>
                <a:latin typeface="Aptos"/>
              </a:defRPr>
            </a:pPr>
            <a:r>
              <a:t>8</a:t>
            </a:r>
          </a:p>
        </p:txBody>
      </p:sp>
      <p:sp>
        <p:nvSpPr>
          <p:cNvPr id="7" name="Oval 6"/>
          <p:cNvSpPr/>
          <p:nvPr/>
        </p:nvSpPr>
        <p:spPr>
          <a:xfrm>
            <a:off x="731520" y="1417320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60120" y="1325880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t>Strength: familiar surroundings can support continuity, identity and everyday choice.</a:t>
            </a:r>
          </a:p>
        </p:txBody>
      </p:sp>
      <p:sp>
        <p:nvSpPr>
          <p:cNvPr id="9" name="Oval 8"/>
          <p:cNvSpPr/>
          <p:nvPr/>
        </p:nvSpPr>
        <p:spPr>
          <a:xfrm>
            <a:off x="731520" y="2075688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60120" y="1984248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t>Strength: prevention and early intervention can reduce escalation of care needs (DHSC, 2025).</a:t>
            </a:r>
          </a:p>
        </p:txBody>
      </p:sp>
      <p:sp>
        <p:nvSpPr>
          <p:cNvPr id="11" name="Oval 10"/>
          <p:cNvSpPr/>
          <p:nvPr/>
        </p:nvSpPr>
        <p:spPr>
          <a:xfrm>
            <a:off x="731520" y="2734056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60120" y="2642615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t>Strength: community activities can support independence, social participation and mental wellbeing (NICE, 2015).</a:t>
            </a:r>
          </a:p>
        </p:txBody>
      </p:sp>
      <p:sp>
        <p:nvSpPr>
          <p:cNvPr id="13" name="Oval 12"/>
          <p:cNvSpPr/>
          <p:nvPr/>
        </p:nvSpPr>
        <p:spPr>
          <a:xfrm>
            <a:off x="731520" y="3392423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960120" y="3300983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t>Limitation: access can vary by locality, eligibility, transport, workforce availability and affordability.</a:t>
            </a:r>
          </a:p>
        </p:txBody>
      </p:sp>
      <p:sp>
        <p:nvSpPr>
          <p:cNvPr id="15" name="Oval 14"/>
          <p:cNvSpPr/>
          <p:nvPr/>
        </p:nvSpPr>
        <p:spPr>
          <a:xfrm>
            <a:off x="731520" y="4050791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960120" y="3959351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rPr dirty="0"/>
              <a:t>Critical issue: 'ageing in place' works best when housing, care, health and community support are coordinated.</a:t>
            </a:r>
          </a:p>
        </p:txBody>
      </p:sp>
      <p:pic>
        <p:nvPicPr>
          <p:cNvPr id="1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5C45A6A-D086-790A-24AF-1177F5171B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861040" y="6098902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0942"/>
    </mc:Choice>
    <mc:Fallback xmlns="">
      <p:transition spd="slow" advTm="1209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942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1A374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078992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2800" b="1">
                <a:solidFill>
                  <a:srgbClr val="1A374B"/>
                </a:solidFill>
                <a:latin typeface="Aptos"/>
              </a:defRPr>
            </a:pPr>
            <a:r>
              <a:t>Critical Evaluation: Residential Care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12648" y="877824"/>
            <a:ext cx="1069848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000" b="1">
                <a:solidFill>
                  <a:srgbClr val="306F94"/>
                </a:solidFill>
                <a:latin typeface="Aptos"/>
              </a:defRPr>
            </a:pPr>
            <a:r>
              <a:rPr sz="2000"/>
              <a:t>SAFETY, RELATIONSHIPS AND PERSON-CENTRED CARE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94360" y="6473952"/>
            <a:ext cx="96012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900" b="0">
                <a:solidFill>
                  <a:srgbClr val="5F6970"/>
                </a:solidFill>
                <a:latin typeface="Aptos"/>
              </a:defRPr>
            </a:pPr>
            <a:r>
              <a:t>Naveeda Qayyum  |  2323253  |  BSc Health and Social Care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064240" y="6446520"/>
            <a:ext cx="457200" cy="2011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000" b="1">
                <a:solidFill>
                  <a:srgbClr val="5F6970"/>
                </a:solidFill>
                <a:latin typeface="Aptos"/>
              </a:defRPr>
            </a:pPr>
            <a:r>
              <a:t>9</a:t>
            </a:r>
          </a:p>
        </p:txBody>
      </p:sp>
      <p:sp>
        <p:nvSpPr>
          <p:cNvPr id="7" name="Oval 6"/>
          <p:cNvSpPr/>
          <p:nvPr/>
        </p:nvSpPr>
        <p:spPr>
          <a:xfrm>
            <a:off x="731520" y="1417320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60120" y="1325880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t>Potential benefit: continuous support can meet complex personal, nursing and safety needs.</a:t>
            </a:r>
          </a:p>
        </p:txBody>
      </p:sp>
      <p:sp>
        <p:nvSpPr>
          <p:cNvPr id="9" name="Oval 8"/>
          <p:cNvSpPr/>
          <p:nvPr/>
        </p:nvSpPr>
        <p:spPr>
          <a:xfrm>
            <a:off x="731520" y="2075688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60120" y="1984248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t>Potential benefit: organised activities can create opportunities for social interaction and routine.</a:t>
            </a:r>
          </a:p>
        </p:txBody>
      </p:sp>
      <p:sp>
        <p:nvSpPr>
          <p:cNvPr id="11" name="Oval 10"/>
          <p:cNvSpPr/>
          <p:nvPr/>
        </p:nvSpPr>
        <p:spPr>
          <a:xfrm>
            <a:off x="731520" y="2734056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60120" y="2642615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t>Risk: institutional routines can reduce personal choice if care becomes task-led rather than person-led.</a:t>
            </a:r>
          </a:p>
        </p:txBody>
      </p:sp>
      <p:sp>
        <p:nvSpPr>
          <p:cNvPr id="13" name="Oval 12"/>
          <p:cNvSpPr/>
          <p:nvPr/>
        </p:nvSpPr>
        <p:spPr>
          <a:xfrm>
            <a:off x="731520" y="3392423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960120" y="3300983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t>Person-centred assessment should protect dignity, preferences, relationships and control over daily life.</a:t>
            </a:r>
          </a:p>
        </p:txBody>
      </p:sp>
      <p:sp>
        <p:nvSpPr>
          <p:cNvPr id="15" name="Oval 14"/>
          <p:cNvSpPr/>
          <p:nvPr/>
        </p:nvSpPr>
        <p:spPr>
          <a:xfrm>
            <a:off x="731520" y="4050791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960120" y="3959351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rPr dirty="0"/>
              <a:t>Care quality therefore depends on staffing, leadership, communication and meaningful involvement of residents.</a:t>
            </a:r>
          </a:p>
        </p:txBody>
      </p:sp>
      <p:pic>
        <p:nvPicPr>
          <p:cNvPr id="1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C71E1B0-3742-08CA-F8C8-4C870808FB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668726" y="5980176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4710"/>
    </mc:Choice>
    <mc:Fallback xmlns="">
      <p:transition spd="slow" advTm="847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710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1A374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078992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2800" b="1">
                <a:solidFill>
                  <a:srgbClr val="1A374B"/>
                </a:solidFill>
                <a:latin typeface="Aptos"/>
              </a:defRPr>
            </a:pPr>
            <a:r>
              <a:t>Technology Innovation 1: Telecare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12648" y="877824"/>
            <a:ext cx="1069848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000" b="1">
                <a:solidFill>
                  <a:srgbClr val="306F94"/>
                </a:solidFill>
                <a:latin typeface="Aptos"/>
              </a:defRPr>
            </a:pPr>
            <a:r>
              <a:rPr sz="2000"/>
              <a:t>SAFETY AND RAPID RESPONSE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94360" y="6473952"/>
            <a:ext cx="96012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900" b="0">
                <a:solidFill>
                  <a:srgbClr val="5F6970"/>
                </a:solidFill>
                <a:latin typeface="Aptos"/>
              </a:defRPr>
            </a:pPr>
            <a:r>
              <a:t>Naveeda Qayyum  |  2323253  |  BSc Health and Social Care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064240" y="6446520"/>
            <a:ext cx="457200" cy="2011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000" b="1">
                <a:solidFill>
                  <a:srgbClr val="5F6970"/>
                </a:solidFill>
                <a:latin typeface="Aptos"/>
              </a:defRPr>
            </a:pPr>
            <a:r>
              <a:t>10</a:t>
            </a:r>
          </a:p>
        </p:txBody>
      </p:sp>
      <p:sp>
        <p:nvSpPr>
          <p:cNvPr id="7" name="Oval 6"/>
          <p:cNvSpPr/>
          <p:nvPr/>
        </p:nvSpPr>
        <p:spPr>
          <a:xfrm>
            <a:off x="731520" y="1417320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60120" y="1325880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t>Telecare can include personal alarms, fall-detection systems and other remote monitoring technologies.</a:t>
            </a:r>
          </a:p>
        </p:txBody>
      </p:sp>
      <p:sp>
        <p:nvSpPr>
          <p:cNvPr id="9" name="Oval 8"/>
          <p:cNvSpPr/>
          <p:nvPr/>
        </p:nvSpPr>
        <p:spPr>
          <a:xfrm>
            <a:off x="731520" y="2075688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60120" y="1984248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t>Potential benefit: faster access to help after a fall or emergency, supporting confidence and independence.</a:t>
            </a:r>
          </a:p>
        </p:txBody>
      </p:sp>
      <p:sp>
        <p:nvSpPr>
          <p:cNvPr id="11" name="Oval 10"/>
          <p:cNvSpPr/>
          <p:nvPr/>
        </p:nvSpPr>
        <p:spPr>
          <a:xfrm>
            <a:off x="731520" y="2734056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60120" y="2642615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t>NHS guidance recognises personal alarms/phones as ways to obtain help after a fall (NHS, 2026).</a:t>
            </a:r>
          </a:p>
        </p:txBody>
      </p:sp>
      <p:sp>
        <p:nvSpPr>
          <p:cNvPr id="13" name="Oval 12"/>
          <p:cNvSpPr/>
          <p:nvPr/>
        </p:nvSpPr>
        <p:spPr>
          <a:xfrm>
            <a:off x="731520" y="3392423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960120" y="3300983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t>Risks include false alarms, privacy concerns, technical failure and over-reliance on monitoring.</a:t>
            </a:r>
          </a:p>
        </p:txBody>
      </p:sp>
      <p:sp>
        <p:nvSpPr>
          <p:cNvPr id="15" name="Oval 14"/>
          <p:cNvSpPr/>
          <p:nvPr/>
        </p:nvSpPr>
        <p:spPr>
          <a:xfrm>
            <a:off x="731520" y="4050791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960120" y="3959351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rPr dirty="0"/>
              <a:t>Technology should supplement human care and be selected with the person's consent and preferences.</a:t>
            </a:r>
          </a:p>
        </p:txBody>
      </p:sp>
      <p:pic>
        <p:nvPicPr>
          <p:cNvPr id="1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2CDC66D-E4C9-F0AE-0130-691972149D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064240" y="596929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105"/>
    </mc:Choice>
    <mc:Fallback xmlns="">
      <p:transition spd="slow" advTm="571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105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4">
            <a:extLst>
              <a:ext uri="{FF2B5EF4-FFF2-40B4-BE49-F238E27FC236}">
                <a16:creationId xmlns:a16="http://schemas.microsoft.com/office/drawing/2014/main" id="{7355A138-7626-9EE6-A7FB-1B63C65AF34F}"/>
              </a:ext>
            </a:extLst>
          </p:cNvPr>
          <p:cNvSpPr/>
          <p:nvPr/>
        </p:nvSpPr>
        <p:spPr>
          <a:xfrm>
            <a:off x="778764" y="1611278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143E0F8-C3C5-DBBF-91D1-495924C976E8}"/>
              </a:ext>
            </a:extLst>
          </p:cNvPr>
          <p:cNvSpPr txBox="1"/>
          <p:nvPr/>
        </p:nvSpPr>
        <p:spPr>
          <a:xfrm>
            <a:off x="932687" y="1490472"/>
            <a:ext cx="6446520" cy="32058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rPr dirty="0"/>
              <a:t>Video calls and digital communication can help older people maintain family and social relationships.</a:t>
            </a:r>
            <a:endParaRPr lang="en-GB" dirty="0"/>
          </a:p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endParaRPr lang="en-GB" sz="1550" dirty="0"/>
          </a:p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endParaRPr lang="en-GB" sz="1550" dirty="0"/>
          </a:p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endParaRPr lang="en-GB" sz="1550" dirty="0"/>
          </a:p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endParaRPr lang="en-GB" sz="1550" dirty="0"/>
          </a:p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endParaRPr lang="en-GB" sz="1550" dirty="0"/>
          </a:p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endParaRPr lang="en-GB" sz="1550" dirty="0"/>
          </a:p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endParaRPr lang="en-GB" sz="1550" dirty="0"/>
          </a:p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endParaRPr lang="en-GB" sz="1550" dirty="0"/>
          </a:p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endParaRPr lang="en-GB" sz="1550" dirty="0"/>
          </a:p>
          <a:p>
            <a:pPr algn="l">
              <a:lnSpc>
                <a:spcPct val="200000"/>
              </a:lnSpc>
              <a:defRPr sz="1800" b="0">
                <a:solidFill>
                  <a:srgbClr val="242B30"/>
                </a:solidFill>
                <a:latin typeface="Aptos"/>
              </a:defRPr>
            </a:pPr>
            <a:endParaRPr sz="1550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15793182-D44E-043E-5820-1B98607E6218}"/>
              </a:ext>
            </a:extLst>
          </p:cNvPr>
          <p:cNvSpPr/>
          <p:nvPr/>
        </p:nvSpPr>
        <p:spPr>
          <a:xfrm>
            <a:off x="786384" y="2288419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F3498AE-D7CA-D2EC-2871-50F149629DF7}"/>
              </a:ext>
            </a:extLst>
          </p:cNvPr>
          <p:cNvSpPr txBox="1"/>
          <p:nvPr/>
        </p:nvSpPr>
        <p:spPr>
          <a:xfrm>
            <a:off x="960120" y="2179587"/>
            <a:ext cx="644652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rPr dirty="0"/>
              <a:t>A systematic review found technology can improve social connectedness, particularly through ICT and videoconferencing, but evidence quality was often low (</a:t>
            </a:r>
            <a:r>
              <a:rPr dirty="0" err="1"/>
              <a:t>Balki</a:t>
            </a:r>
            <a:r>
              <a:rPr dirty="0"/>
              <a:t> et al., 2022).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EE3B6AAF-1C76-86DF-507E-74CD81ED48DF}"/>
              </a:ext>
            </a:extLst>
          </p:cNvPr>
          <p:cNvSpPr/>
          <p:nvPr/>
        </p:nvSpPr>
        <p:spPr>
          <a:xfrm>
            <a:off x="759605" y="3451779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D4F00F5-456C-2C5C-1DA8-677176811B3D}"/>
              </a:ext>
            </a:extLst>
          </p:cNvPr>
          <p:cNvSpPr txBox="1"/>
          <p:nvPr/>
        </p:nvSpPr>
        <p:spPr>
          <a:xfrm>
            <a:off x="973835" y="3314700"/>
            <a:ext cx="644652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rPr dirty="0"/>
              <a:t>A 2025 meta-analysis found small-to-moderate improvements in social support and small reductions in loneliness/depressive symptoms from videoconference interventions (Kim et al., 2025).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15EE6D55-E417-701A-430E-9DA598CBA117}"/>
              </a:ext>
            </a:extLst>
          </p:cNvPr>
          <p:cNvSpPr/>
          <p:nvPr/>
        </p:nvSpPr>
        <p:spPr>
          <a:xfrm flipV="1">
            <a:off x="769620" y="4654297"/>
            <a:ext cx="97536" cy="100583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96930B5-0CD9-DA06-2B8F-1BA7B4F99B5D}"/>
              </a:ext>
            </a:extLst>
          </p:cNvPr>
          <p:cNvSpPr txBox="1"/>
          <p:nvPr/>
        </p:nvSpPr>
        <p:spPr>
          <a:xfrm>
            <a:off x="982978" y="4545058"/>
            <a:ext cx="64465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rPr dirty="0"/>
              <a:t>Barriers include confidence, training, affordability, accessibility and internet access.</a:t>
            </a: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665EB3ED-DC3A-98B7-C962-8C37E862413A}"/>
              </a:ext>
            </a:extLst>
          </p:cNvPr>
          <p:cNvSpPr/>
          <p:nvPr/>
        </p:nvSpPr>
        <p:spPr>
          <a:xfrm flipV="1">
            <a:off x="742621" y="5499666"/>
            <a:ext cx="92966" cy="100582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37ECCFE-8C4C-CC20-E8C1-3D962F93EFC7}"/>
              </a:ext>
            </a:extLst>
          </p:cNvPr>
          <p:cNvSpPr txBox="1"/>
          <p:nvPr/>
        </p:nvSpPr>
        <p:spPr>
          <a:xfrm>
            <a:off x="973835" y="5394883"/>
            <a:ext cx="64465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rPr dirty="0"/>
              <a:t>NICE recommends activities, training and ongoing technical support for older people using ICT (NICE, 2015).</a:t>
            </a:r>
          </a:p>
        </p:txBody>
      </p:sp>
      <p:sp>
        <p:nvSpPr>
          <p:cNvPr id="46" name="Rounded Rectangle 18">
            <a:extLst>
              <a:ext uri="{FF2B5EF4-FFF2-40B4-BE49-F238E27FC236}">
                <a16:creationId xmlns:a16="http://schemas.microsoft.com/office/drawing/2014/main" id="{F44A54BA-8298-88AA-CD5E-8DF73AC5A7F5}"/>
              </a:ext>
            </a:extLst>
          </p:cNvPr>
          <p:cNvSpPr/>
          <p:nvPr/>
        </p:nvSpPr>
        <p:spPr>
          <a:xfrm>
            <a:off x="7635240" y="1828800"/>
            <a:ext cx="3154680" cy="3337560"/>
          </a:xfrm>
          <a:prstGeom prst="roundRect">
            <a:avLst/>
          </a:prstGeom>
          <a:solidFill>
            <a:srgbClr val="FFFFFF"/>
          </a:solidFill>
          <a:ln w="15240">
            <a:solidFill>
              <a:srgbClr val="2F898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B07D73B-2021-00DE-78BE-4A2BBAAA5F5B}"/>
              </a:ext>
            </a:extLst>
          </p:cNvPr>
          <p:cNvSpPr txBox="1"/>
          <p:nvPr/>
        </p:nvSpPr>
        <p:spPr>
          <a:xfrm>
            <a:off x="7882127" y="1993392"/>
            <a:ext cx="2651760" cy="2560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100" b="1">
                <a:solidFill>
                  <a:srgbClr val="1F3F56"/>
                </a:solidFill>
              </a:defRPr>
            </a:pPr>
            <a:r>
              <a:t>Digital connection</a:t>
            </a:r>
          </a:p>
        </p:txBody>
      </p:sp>
      <p:sp>
        <p:nvSpPr>
          <p:cNvPr id="50" name="Rounded Rectangle 20">
            <a:extLst>
              <a:ext uri="{FF2B5EF4-FFF2-40B4-BE49-F238E27FC236}">
                <a16:creationId xmlns:a16="http://schemas.microsoft.com/office/drawing/2014/main" id="{550D8E2B-30C1-6A4F-FAFF-84E32E3E3FDD}"/>
              </a:ext>
            </a:extLst>
          </p:cNvPr>
          <p:cNvSpPr/>
          <p:nvPr/>
        </p:nvSpPr>
        <p:spPr>
          <a:xfrm>
            <a:off x="7955279" y="2606040"/>
            <a:ext cx="2468880" cy="1417320"/>
          </a:xfrm>
          <a:prstGeom prst="roundRect">
            <a:avLst/>
          </a:prstGeom>
          <a:solidFill>
            <a:srgbClr val="EBF4F7"/>
          </a:solidFill>
          <a:ln w="15240">
            <a:solidFill>
              <a:srgbClr val="1F3F5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2" name="Oval 51">
            <a:extLst>
              <a:ext uri="{FF2B5EF4-FFF2-40B4-BE49-F238E27FC236}">
                <a16:creationId xmlns:a16="http://schemas.microsoft.com/office/drawing/2014/main" id="{D1C9703C-78C5-423A-ABE2-2751678B51D1}"/>
              </a:ext>
            </a:extLst>
          </p:cNvPr>
          <p:cNvSpPr/>
          <p:nvPr/>
        </p:nvSpPr>
        <p:spPr>
          <a:xfrm>
            <a:off x="8275320" y="2926080"/>
            <a:ext cx="438912" cy="438912"/>
          </a:xfrm>
          <a:prstGeom prst="ellipse">
            <a:avLst/>
          </a:prstGeom>
          <a:solidFill>
            <a:srgbClr val="2F8989"/>
          </a:solidFill>
          <a:ln>
            <a:solidFill>
              <a:srgbClr val="2F898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4" name="Oval 53">
            <a:extLst>
              <a:ext uri="{FF2B5EF4-FFF2-40B4-BE49-F238E27FC236}">
                <a16:creationId xmlns:a16="http://schemas.microsoft.com/office/drawing/2014/main" id="{7F382CFB-D1BF-E754-1B76-A431C311AEC4}"/>
              </a:ext>
            </a:extLst>
          </p:cNvPr>
          <p:cNvSpPr/>
          <p:nvPr/>
        </p:nvSpPr>
        <p:spPr>
          <a:xfrm>
            <a:off x="9464040" y="2926080"/>
            <a:ext cx="438912" cy="438912"/>
          </a:xfrm>
          <a:prstGeom prst="ellipse">
            <a:avLst/>
          </a:prstGeom>
          <a:solidFill>
            <a:srgbClr val="D06F5F"/>
          </a:solidFill>
          <a:ln>
            <a:solidFill>
              <a:srgbClr val="D06F5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6" name="Oval 55">
            <a:extLst>
              <a:ext uri="{FF2B5EF4-FFF2-40B4-BE49-F238E27FC236}">
                <a16:creationId xmlns:a16="http://schemas.microsoft.com/office/drawing/2014/main" id="{F5443662-8AF8-C077-B142-E8D50DF5918E}"/>
              </a:ext>
            </a:extLst>
          </p:cNvPr>
          <p:cNvSpPr/>
          <p:nvPr/>
        </p:nvSpPr>
        <p:spPr>
          <a:xfrm>
            <a:off x="8339327" y="2990088"/>
            <a:ext cx="310896" cy="310896"/>
          </a:xfrm>
          <a:prstGeom prst="ellipse">
            <a:avLst/>
          </a:prstGeom>
          <a:solidFill>
            <a:srgbClr val="E8BF9D"/>
          </a:solidFill>
          <a:ln>
            <a:solidFill>
              <a:srgbClr val="E8BF9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8" name="Oval 57">
            <a:extLst>
              <a:ext uri="{FF2B5EF4-FFF2-40B4-BE49-F238E27FC236}">
                <a16:creationId xmlns:a16="http://schemas.microsoft.com/office/drawing/2014/main" id="{DA18BB12-2B97-EF3F-FF42-848555A557AF}"/>
              </a:ext>
            </a:extLst>
          </p:cNvPr>
          <p:cNvSpPr/>
          <p:nvPr/>
        </p:nvSpPr>
        <p:spPr>
          <a:xfrm>
            <a:off x="9528048" y="2990088"/>
            <a:ext cx="310896" cy="310896"/>
          </a:xfrm>
          <a:prstGeom prst="ellipse">
            <a:avLst/>
          </a:prstGeom>
          <a:solidFill>
            <a:srgbClr val="E8BF9D"/>
          </a:solidFill>
          <a:ln>
            <a:solidFill>
              <a:srgbClr val="E8BF9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0" name="Rounded Rectangle 25">
            <a:extLst>
              <a:ext uri="{FF2B5EF4-FFF2-40B4-BE49-F238E27FC236}">
                <a16:creationId xmlns:a16="http://schemas.microsoft.com/office/drawing/2014/main" id="{3F0C55B7-4945-B07E-A705-AD3CA96469C6}"/>
              </a:ext>
            </a:extLst>
          </p:cNvPr>
          <p:cNvSpPr/>
          <p:nvPr/>
        </p:nvSpPr>
        <p:spPr>
          <a:xfrm>
            <a:off x="10012680" y="4160520"/>
            <a:ext cx="502920" cy="777240"/>
          </a:xfrm>
          <a:prstGeom prst="roundRect">
            <a:avLst/>
          </a:prstGeom>
          <a:solidFill>
            <a:srgbClr val="1F3F56"/>
          </a:solidFill>
          <a:ln w="15240">
            <a:solidFill>
              <a:srgbClr val="1F3F5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EDD29C35-5073-953D-2191-6D8C198B3CB9}"/>
              </a:ext>
            </a:extLst>
          </p:cNvPr>
          <p:cNvSpPr/>
          <p:nvPr/>
        </p:nvSpPr>
        <p:spPr>
          <a:xfrm>
            <a:off x="10094976" y="4288536"/>
            <a:ext cx="338328" cy="521207"/>
          </a:xfrm>
          <a:prstGeom prst="rect">
            <a:avLst/>
          </a:prstGeom>
          <a:solidFill>
            <a:srgbClr val="EBF4F7"/>
          </a:solidFill>
          <a:ln>
            <a:solidFill>
              <a:srgbClr val="EBF4F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A31E0647-96DB-3D7A-1426-16541660605A}"/>
              </a:ext>
            </a:extLst>
          </p:cNvPr>
          <p:cNvSpPr txBox="1"/>
          <p:nvPr/>
        </p:nvSpPr>
        <p:spPr>
          <a:xfrm>
            <a:off x="7955279" y="4407408"/>
            <a:ext cx="24688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 b="1">
                <a:solidFill>
                  <a:srgbClr val="1F3F56"/>
                </a:solidFill>
              </a:defRPr>
            </a:pPr>
            <a:r>
              <a:t>Family &amp; social connection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EA4C0F3C-04EE-3763-669D-79FB71D8FB0E}"/>
              </a:ext>
            </a:extLst>
          </p:cNvPr>
          <p:cNvSpPr txBox="1"/>
          <p:nvPr/>
        </p:nvSpPr>
        <p:spPr>
          <a:xfrm>
            <a:off x="7955279" y="4754880"/>
            <a:ext cx="24688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 b="0">
                <a:solidFill>
                  <a:srgbClr val="70848F"/>
                </a:solidFill>
              </a:defRPr>
            </a:pPr>
            <a:r>
              <a:rPr dirty="0"/>
              <a:t>Training and access matter</a:t>
            </a:r>
          </a:p>
        </p:txBody>
      </p:sp>
      <p:sp>
        <p:nvSpPr>
          <p:cNvPr id="80" name="TextBox 79">
            <a:extLst>
              <a:ext uri="{FF2B5EF4-FFF2-40B4-BE49-F238E27FC236}">
                <a16:creationId xmlns:a16="http://schemas.microsoft.com/office/drawing/2014/main" id="{3B5F79D0-D0E2-5719-7C37-F1DD0FB58243}"/>
              </a:ext>
            </a:extLst>
          </p:cNvPr>
          <p:cNvSpPr txBox="1"/>
          <p:nvPr/>
        </p:nvSpPr>
        <p:spPr>
          <a:xfrm>
            <a:off x="746760" y="499872"/>
            <a:ext cx="1078992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2800" b="1">
                <a:solidFill>
                  <a:srgbClr val="1A374B"/>
                </a:solidFill>
                <a:latin typeface="Aptos"/>
              </a:defRPr>
            </a:pPr>
            <a:r>
              <a:t>Technology Innovation 2: Digital Communication</a:t>
            </a:r>
          </a:p>
        </p:txBody>
      </p:sp>
      <p:sp>
        <p:nvSpPr>
          <p:cNvPr id="82" name="TextBox 81">
            <a:extLst>
              <a:ext uri="{FF2B5EF4-FFF2-40B4-BE49-F238E27FC236}">
                <a16:creationId xmlns:a16="http://schemas.microsoft.com/office/drawing/2014/main" id="{E5ECEE09-21E9-A801-40BF-E06AC97E893D}"/>
              </a:ext>
            </a:extLst>
          </p:cNvPr>
          <p:cNvSpPr txBox="1"/>
          <p:nvPr/>
        </p:nvSpPr>
        <p:spPr>
          <a:xfrm>
            <a:off x="769620" y="1139951"/>
            <a:ext cx="1069848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000" b="1">
                <a:solidFill>
                  <a:srgbClr val="306F94"/>
                </a:solidFill>
                <a:latin typeface="Aptos"/>
              </a:defRPr>
            </a:pPr>
            <a:r>
              <a:rPr sz="2000" dirty="0"/>
              <a:t>CONNECTION AND PERSONALISED SUPPORT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AC2B9EE-A49C-0B5E-708A-9F6C40B644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41166" y="6041214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8601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3041"/>
    </mc:Choice>
    <mc:Fallback xmlns="">
      <p:transition spd="slow" advTm="930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304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1A374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078992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800" b="1">
                <a:solidFill>
                  <a:srgbClr val="1A374B"/>
                </a:solidFill>
                <a:latin typeface="Aptos"/>
              </a:defRPr>
            </a:pPr>
            <a:r>
              <a:t>Real Case Study: Dorothy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12648" y="868680"/>
            <a:ext cx="1069848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000" b="1">
                <a:solidFill>
                  <a:srgbClr val="306F94"/>
                </a:solidFill>
                <a:latin typeface="Aptos"/>
              </a:defRPr>
            </a:pPr>
            <a:r>
              <a:rPr sz="2000" dirty="0"/>
              <a:t>HAMMERSMITH &amp; FULHAM • END-OF-LIFE CARE AT HOME</a:t>
            </a:r>
          </a:p>
        </p:txBody>
      </p:sp>
      <p:sp>
        <p:nvSpPr>
          <p:cNvPr id="5" name="Oval 4"/>
          <p:cNvSpPr/>
          <p:nvPr/>
        </p:nvSpPr>
        <p:spPr>
          <a:xfrm>
            <a:off x="731520" y="1389888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960120" y="1298448"/>
            <a:ext cx="102412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0">
                <a:solidFill>
                  <a:srgbClr val="242B30"/>
                </a:solidFill>
                <a:latin typeface="Aptos"/>
              </a:defRPr>
            </a:pPr>
            <a:r>
              <a:rPr sz="1600" dirty="0"/>
              <a:t>Dorothy was a 94-year-old resident referred to Hammersmith &amp; Fulham </a:t>
            </a:r>
            <a:r>
              <a:rPr sz="1600" dirty="0" err="1"/>
              <a:t>Reablement</a:t>
            </a:r>
            <a:r>
              <a:rPr sz="1600" dirty="0"/>
              <a:t> Service in April 2020 during the COVID-19 pandemic.</a:t>
            </a:r>
          </a:p>
        </p:txBody>
      </p:sp>
      <p:sp>
        <p:nvSpPr>
          <p:cNvPr id="7" name="Oval 6"/>
          <p:cNvSpPr/>
          <p:nvPr/>
        </p:nvSpPr>
        <p:spPr>
          <a:xfrm>
            <a:off x="731520" y="2011680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60120" y="1920240"/>
            <a:ext cx="102412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0">
                <a:solidFill>
                  <a:srgbClr val="242B30"/>
                </a:solidFill>
                <a:latin typeface="Aptos"/>
              </a:defRPr>
            </a:pPr>
            <a:r>
              <a:rPr sz="1600" dirty="0"/>
              <a:t>A care agency could no longer continue caring for her after a COVID diagnosis, so the Community Response and </a:t>
            </a:r>
            <a:r>
              <a:rPr sz="1600" dirty="0" err="1"/>
              <a:t>Reablement</a:t>
            </a:r>
            <a:r>
              <a:rPr sz="1600" dirty="0"/>
              <a:t> Team became involved.</a:t>
            </a:r>
          </a:p>
        </p:txBody>
      </p:sp>
      <p:sp>
        <p:nvSpPr>
          <p:cNvPr id="9" name="Oval 8"/>
          <p:cNvSpPr/>
          <p:nvPr/>
        </p:nvSpPr>
        <p:spPr>
          <a:xfrm>
            <a:off x="731520" y="2633472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60120" y="2542032"/>
            <a:ext cx="102412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0">
                <a:solidFill>
                  <a:srgbClr val="242B30"/>
                </a:solidFill>
                <a:latin typeface="Aptos"/>
              </a:defRPr>
            </a:pPr>
            <a:r>
              <a:rPr sz="1600" dirty="0"/>
              <a:t>Existing records included her end-of-life plan, analgesia information, DNAR status and communication history with her family.</a:t>
            </a:r>
          </a:p>
        </p:txBody>
      </p:sp>
      <p:sp>
        <p:nvSpPr>
          <p:cNvPr id="11" name="Oval 10"/>
          <p:cNvSpPr/>
          <p:nvPr/>
        </p:nvSpPr>
        <p:spPr>
          <a:xfrm>
            <a:off x="731520" y="3255264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60120" y="3163824"/>
            <a:ext cx="102412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0">
                <a:solidFill>
                  <a:srgbClr val="242B30"/>
                </a:solidFill>
                <a:latin typeface="Aptos"/>
              </a:defRPr>
            </a:pPr>
            <a:r>
              <a:rPr sz="1600" dirty="0"/>
              <a:t>Occupational therapists assessed her home environment, manual handling, quality-of-life goals, eating/drinking and pressure-area risks.</a:t>
            </a:r>
          </a:p>
        </p:txBody>
      </p:sp>
      <p:sp>
        <p:nvSpPr>
          <p:cNvPr id="13" name="Oval 12"/>
          <p:cNvSpPr/>
          <p:nvPr/>
        </p:nvSpPr>
        <p:spPr>
          <a:xfrm>
            <a:off x="731520" y="3877056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960120" y="3785616"/>
            <a:ext cx="102412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0">
                <a:solidFill>
                  <a:srgbClr val="242B30"/>
                </a:solidFill>
                <a:latin typeface="Aptos"/>
              </a:defRPr>
            </a:pPr>
            <a:r>
              <a:rPr sz="1600" dirty="0"/>
              <a:t>Equipment and support were arranged, including pressure-relieving equipment, adapted hydration, two-person moving/handling support and personal care.</a:t>
            </a:r>
          </a:p>
        </p:txBody>
      </p:sp>
      <p:sp>
        <p:nvSpPr>
          <p:cNvPr id="15" name="Oval 14"/>
          <p:cNvSpPr/>
          <p:nvPr/>
        </p:nvSpPr>
        <p:spPr>
          <a:xfrm>
            <a:off x="731520" y="4498848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960120" y="4407408"/>
            <a:ext cx="1024128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0">
                <a:solidFill>
                  <a:srgbClr val="242B30"/>
                </a:solidFill>
                <a:latin typeface="Aptos"/>
              </a:defRPr>
            </a:pPr>
            <a:r>
              <a:rPr sz="1600" dirty="0"/>
              <a:t>Rapid Response, the GP, </a:t>
            </a:r>
            <a:r>
              <a:rPr sz="1600" dirty="0" err="1"/>
              <a:t>reablement</a:t>
            </a:r>
            <a:r>
              <a:rPr sz="1600" dirty="0"/>
              <a:t> staff and other professionals communicated daily to coordinate care.</a:t>
            </a:r>
          </a:p>
        </p:txBody>
      </p:sp>
      <p:sp>
        <p:nvSpPr>
          <p:cNvPr id="17" name="Oval 16"/>
          <p:cNvSpPr/>
          <p:nvPr/>
        </p:nvSpPr>
        <p:spPr>
          <a:xfrm>
            <a:off x="731520" y="5120640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975207" y="5042243"/>
            <a:ext cx="102412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0">
                <a:solidFill>
                  <a:srgbClr val="242B30"/>
                </a:solidFill>
                <a:latin typeface="Aptos"/>
              </a:defRPr>
            </a:pPr>
            <a:r>
              <a:rPr sz="1600" dirty="0"/>
              <a:t>Dorothy died five days after assessment; the case study reports that her family understood she had been cared for with kindness and respect.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594360" y="6473952"/>
            <a:ext cx="96012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900" b="0">
                <a:solidFill>
                  <a:srgbClr val="5F6970"/>
                </a:solidFill>
                <a:latin typeface="Aptos"/>
              </a:defRPr>
            </a:pPr>
            <a:r>
              <a:t>Naveeda Qayyum  |  2323253  |  BSc Health and Social Care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1064240" y="6446520"/>
            <a:ext cx="457200" cy="2011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000" b="1">
                <a:solidFill>
                  <a:srgbClr val="5F6970"/>
                </a:solidFill>
                <a:latin typeface="Aptos"/>
              </a:defRPr>
            </a:pPr>
            <a:r>
              <a:t>12</a:t>
            </a:r>
          </a:p>
        </p:txBody>
      </p:sp>
      <p:pic>
        <p:nvPicPr>
          <p:cNvPr id="1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00709B0-1817-84E4-37E5-91926A902D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887858" y="5838511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6562"/>
    </mc:Choice>
    <mc:Fallback xmlns="">
      <p:transition spd="slow" advTm="865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6562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1A374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078992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2800" b="1">
                <a:solidFill>
                  <a:srgbClr val="1A374B"/>
                </a:solidFill>
                <a:latin typeface="Aptos"/>
              </a:defRPr>
            </a:pPr>
            <a:r>
              <a:t>Empowerment in Practice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12648" y="877824"/>
            <a:ext cx="1069848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000" b="1">
                <a:solidFill>
                  <a:srgbClr val="306F94"/>
                </a:solidFill>
                <a:latin typeface="Aptos"/>
              </a:defRPr>
            </a:pPr>
            <a:r>
              <a:rPr sz="2000" dirty="0"/>
              <a:t>CHOICE, CONTROL AND PARTICIPATION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94360" y="6473952"/>
            <a:ext cx="96012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900" b="0">
                <a:solidFill>
                  <a:srgbClr val="5F6970"/>
                </a:solidFill>
                <a:latin typeface="Aptos"/>
              </a:defRPr>
            </a:pPr>
            <a:r>
              <a:t>Naveeda Qayyum  |  2323253  |  BSc Health and Social Care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064240" y="6446520"/>
            <a:ext cx="457200" cy="2011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000" b="1">
                <a:solidFill>
                  <a:srgbClr val="5F6970"/>
                </a:solidFill>
                <a:latin typeface="Aptos"/>
              </a:defRPr>
            </a:pPr>
            <a:r>
              <a:t>13</a:t>
            </a:r>
          </a:p>
        </p:txBody>
      </p:sp>
      <p:sp>
        <p:nvSpPr>
          <p:cNvPr id="7" name="Oval 6"/>
          <p:cNvSpPr/>
          <p:nvPr/>
        </p:nvSpPr>
        <p:spPr>
          <a:xfrm>
            <a:off x="731520" y="1417320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60120" y="1325880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t>Empowerment means enabling the person to have voice, choice and control over care decisions.</a:t>
            </a:r>
          </a:p>
        </p:txBody>
      </p:sp>
      <p:sp>
        <p:nvSpPr>
          <p:cNvPr id="9" name="Oval 8"/>
          <p:cNvSpPr/>
          <p:nvPr/>
        </p:nvSpPr>
        <p:spPr>
          <a:xfrm>
            <a:off x="731520" y="2075688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60120" y="1984248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t>The Care Act requires participation and consideration of the individual's views, wishes and feelings (Care Act 2014).</a:t>
            </a:r>
          </a:p>
        </p:txBody>
      </p:sp>
      <p:sp>
        <p:nvSpPr>
          <p:cNvPr id="11" name="Oval 10"/>
          <p:cNvSpPr/>
          <p:nvPr/>
        </p:nvSpPr>
        <p:spPr>
          <a:xfrm>
            <a:off x="731520" y="2734056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60120" y="2642615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t>NHS personalised care similarly emphasises 'what matters' to the person and shared decision-making (NHS England, 2026).</a:t>
            </a:r>
          </a:p>
        </p:txBody>
      </p:sp>
      <p:sp>
        <p:nvSpPr>
          <p:cNvPr id="13" name="Oval 12"/>
          <p:cNvSpPr/>
          <p:nvPr/>
        </p:nvSpPr>
        <p:spPr>
          <a:xfrm>
            <a:off x="731520" y="3392423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960120" y="3300983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rPr dirty="0"/>
              <a:t>Practical empowerment includes accessible information, supported decision-making, personal budgets where appropriate and involvement of family/community.</a:t>
            </a:r>
          </a:p>
        </p:txBody>
      </p:sp>
      <p:sp>
        <p:nvSpPr>
          <p:cNvPr id="15" name="Oval 14"/>
          <p:cNvSpPr/>
          <p:nvPr/>
        </p:nvSpPr>
        <p:spPr>
          <a:xfrm>
            <a:off x="731520" y="4050791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960120" y="3959351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rPr dirty="0"/>
              <a:t>Empowerment is weakened when services are rigid, information is inaccessible or digital tools are imposed.</a:t>
            </a:r>
          </a:p>
        </p:txBody>
      </p:sp>
      <p:pic>
        <p:nvPicPr>
          <p:cNvPr id="1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E180AC0-8C1F-7E62-577C-F282B8E7AD7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089640" y="588651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323"/>
    </mc:Choice>
    <mc:Fallback xmlns="">
      <p:transition spd="slow" advTm="503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323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1A374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078992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2800" b="1">
                <a:solidFill>
                  <a:srgbClr val="1A374B"/>
                </a:solidFill>
                <a:latin typeface="Aptos"/>
              </a:defRPr>
            </a:pPr>
            <a:r>
              <a:t>Recommendations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877824"/>
            <a:ext cx="1069848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000" b="1">
                <a:solidFill>
                  <a:srgbClr val="306F94"/>
                </a:solidFill>
                <a:latin typeface="Aptos"/>
              </a:defRPr>
            </a:pPr>
            <a:r>
              <a:rPr sz="2000" dirty="0">
                <a:latin typeface="Aptos" panose="020B0004020202020204" pitchFamily="34" charset="0"/>
              </a:rPr>
              <a:t>IMPROVEMENTS AND BARRIERS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94360" y="6473952"/>
            <a:ext cx="96012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900" b="0">
                <a:solidFill>
                  <a:srgbClr val="5F6970"/>
                </a:solidFill>
                <a:latin typeface="Aptos"/>
              </a:defRPr>
            </a:pPr>
            <a:r>
              <a:t>Naveeda Qayyum  |  2323253  |  BSc Health and Social Care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064240" y="6446520"/>
            <a:ext cx="457200" cy="2011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000" b="1">
                <a:solidFill>
                  <a:srgbClr val="5F6970"/>
                </a:solidFill>
                <a:latin typeface="Aptos"/>
              </a:defRPr>
            </a:pPr>
            <a:r>
              <a:t>14</a:t>
            </a:r>
          </a:p>
        </p:txBody>
      </p:sp>
      <p:sp>
        <p:nvSpPr>
          <p:cNvPr id="7" name="Oval 6"/>
          <p:cNvSpPr/>
          <p:nvPr/>
        </p:nvSpPr>
        <p:spPr>
          <a:xfrm>
            <a:off x="731520" y="1417320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60120" y="1325880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t>1. Strengthen integrated, person-centred assessment across health, social care and community services.</a:t>
            </a:r>
          </a:p>
        </p:txBody>
      </p:sp>
      <p:sp>
        <p:nvSpPr>
          <p:cNvPr id="9" name="Oval 8"/>
          <p:cNvSpPr/>
          <p:nvPr/>
        </p:nvSpPr>
        <p:spPr>
          <a:xfrm>
            <a:off x="731520" y="2075688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60120" y="1984248"/>
            <a:ext cx="10287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rPr dirty="0"/>
              <a:t>2. Expand accessible community activities and tailored physical/social participation programs, following NICE guidance.</a:t>
            </a:r>
          </a:p>
        </p:txBody>
      </p:sp>
      <p:sp>
        <p:nvSpPr>
          <p:cNvPr id="11" name="Oval 10"/>
          <p:cNvSpPr/>
          <p:nvPr/>
        </p:nvSpPr>
        <p:spPr>
          <a:xfrm>
            <a:off x="731520" y="2734056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60120" y="2642615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rPr dirty="0"/>
              <a:t>3. Offer technology only after assessing digital confidence, accessibility, privacy and personal preference.</a:t>
            </a:r>
          </a:p>
        </p:txBody>
      </p:sp>
      <p:sp>
        <p:nvSpPr>
          <p:cNvPr id="13" name="Oval 12"/>
          <p:cNvSpPr/>
          <p:nvPr/>
        </p:nvSpPr>
        <p:spPr>
          <a:xfrm>
            <a:off x="731520" y="3392423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960120" y="3300983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rPr dirty="0"/>
              <a:t>4. Invest in workforce training so staff can support shared decision-making, continuity and technology use.</a:t>
            </a:r>
          </a:p>
        </p:txBody>
      </p:sp>
      <p:sp>
        <p:nvSpPr>
          <p:cNvPr id="15" name="Oval 14"/>
          <p:cNvSpPr/>
          <p:nvPr/>
        </p:nvSpPr>
        <p:spPr>
          <a:xfrm>
            <a:off x="731520" y="4050791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960120" y="3959351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rPr dirty="0"/>
              <a:t>Barriers: workforce capacity, uneven local provision, cost, digital exclusion, privacy concerns and fragmented systems.</a:t>
            </a:r>
          </a:p>
        </p:txBody>
      </p:sp>
      <p:pic>
        <p:nvPicPr>
          <p:cNvPr id="1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2A9F534-0A4F-0B48-F628-A96288D778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81080" y="588651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728"/>
    </mc:Choice>
    <mc:Fallback xmlns="">
      <p:transition spd="slow" advTm="537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728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1A374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078992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2800" b="1">
                <a:solidFill>
                  <a:srgbClr val="1A374B"/>
                </a:solidFill>
                <a:latin typeface="Aptos"/>
              </a:defRPr>
            </a:pPr>
            <a:r>
              <a:t>Conclusion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12648" y="877824"/>
            <a:ext cx="1069848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000" b="1">
                <a:solidFill>
                  <a:srgbClr val="306F94"/>
                </a:solidFill>
                <a:latin typeface="Aptos"/>
              </a:defRPr>
            </a:pPr>
            <a:r>
              <a:rPr sz="2000"/>
              <a:t>KEY TAKEAWAYS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94360" y="6473952"/>
            <a:ext cx="96012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900" b="0">
                <a:solidFill>
                  <a:srgbClr val="5F6970"/>
                </a:solidFill>
                <a:latin typeface="Aptos"/>
              </a:defRPr>
            </a:pPr>
            <a:r>
              <a:t>Naveeda Qayyum  |  2323253  |  BSc Health and Social Care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064240" y="6446520"/>
            <a:ext cx="457200" cy="2011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000" b="1">
                <a:solidFill>
                  <a:srgbClr val="5F6970"/>
                </a:solidFill>
                <a:latin typeface="Aptos"/>
              </a:defRPr>
            </a:pPr>
            <a:r>
              <a:t>15</a:t>
            </a:r>
          </a:p>
        </p:txBody>
      </p:sp>
      <p:sp>
        <p:nvSpPr>
          <p:cNvPr id="7" name="Oval 6"/>
          <p:cNvSpPr/>
          <p:nvPr/>
        </p:nvSpPr>
        <p:spPr>
          <a:xfrm>
            <a:off x="731520" y="1417320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60120" y="1325880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t>Older people's needs are diverse and include physical, psychological, social and practical dimensions.</a:t>
            </a:r>
          </a:p>
        </p:txBody>
      </p:sp>
      <p:sp>
        <p:nvSpPr>
          <p:cNvPr id="9" name="Oval 8"/>
          <p:cNvSpPr/>
          <p:nvPr/>
        </p:nvSpPr>
        <p:spPr>
          <a:xfrm>
            <a:off x="731520" y="2075688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60120" y="1984248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rPr dirty="0"/>
              <a:t>UK legislation and policy provide a framework for wellbeing, equality, participation and </a:t>
            </a:r>
            <a:r>
              <a:rPr dirty="0" err="1"/>
              <a:t>personalised</a:t>
            </a:r>
            <a:r>
              <a:rPr dirty="0"/>
              <a:t> care.</a:t>
            </a:r>
          </a:p>
        </p:txBody>
      </p:sp>
      <p:sp>
        <p:nvSpPr>
          <p:cNvPr id="11" name="Oval 10"/>
          <p:cNvSpPr/>
          <p:nvPr/>
        </p:nvSpPr>
        <p:spPr>
          <a:xfrm>
            <a:off x="731520" y="2734056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60120" y="2642615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t>Home, community and residential settings can all support older people, but quality depends on person-centred implementation.</a:t>
            </a:r>
          </a:p>
        </p:txBody>
      </p:sp>
      <p:sp>
        <p:nvSpPr>
          <p:cNvPr id="13" name="Oval 12"/>
          <p:cNvSpPr/>
          <p:nvPr/>
        </p:nvSpPr>
        <p:spPr>
          <a:xfrm>
            <a:off x="731520" y="3392423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960120" y="3300983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rPr dirty="0"/>
              <a:t>Technology can strengthen safety and connection, but benefits depend on accessibility, training, privacy and choice.</a:t>
            </a:r>
          </a:p>
        </p:txBody>
      </p:sp>
      <p:sp>
        <p:nvSpPr>
          <p:cNvPr id="15" name="Oval 14"/>
          <p:cNvSpPr/>
          <p:nvPr/>
        </p:nvSpPr>
        <p:spPr>
          <a:xfrm>
            <a:off x="731520" y="4050791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960120" y="3959351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t>Empowerment is strongest when older people have genuine control over decisions affecting their lives.</a:t>
            </a:r>
          </a:p>
        </p:txBody>
      </p:sp>
      <p:pic>
        <p:nvPicPr>
          <p:cNvPr id="1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C2F37B2-55A8-5B5E-3D86-9268575350A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977880" y="5724144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304"/>
    </mc:Choice>
    <mc:Fallback xmlns="">
      <p:transition spd="slow" advTm="483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304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1A374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078992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2800" b="1">
                <a:solidFill>
                  <a:srgbClr val="1A374B"/>
                </a:solidFill>
                <a:latin typeface="Aptos"/>
              </a:defRPr>
            </a:pPr>
            <a:r>
              <a:t>References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94360" y="6446520"/>
            <a:ext cx="96012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900" b="0">
                <a:solidFill>
                  <a:srgbClr val="5F6970"/>
                </a:solidFill>
                <a:latin typeface="Aptos"/>
              </a:defRPr>
            </a:pPr>
            <a:r>
              <a:t>Naveeda Qayyum  |  2323253  |  BSc Health and Social Care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064240" y="6446520"/>
            <a:ext cx="457200" cy="2011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000" b="1">
                <a:solidFill>
                  <a:srgbClr val="5F6970"/>
                </a:solidFill>
                <a:latin typeface="Aptos"/>
              </a:defRPr>
            </a:pPr>
            <a:r>
              <a:t>16</a:t>
            </a:r>
          </a:p>
        </p:txBody>
      </p:sp>
      <p:sp>
        <p:nvSpPr>
          <p:cNvPr id="7" name="Oval 6"/>
          <p:cNvSpPr/>
          <p:nvPr/>
        </p:nvSpPr>
        <p:spPr>
          <a:xfrm>
            <a:off x="708660" y="1046988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882396" y="923758"/>
            <a:ext cx="103647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rPr dirty="0"/>
              <a:t>Atchley, R.C. (1989) ‘A continuity theory of normal aging’, The Gerontologist, 29(2), pp.183–190.</a:t>
            </a:r>
          </a:p>
        </p:txBody>
      </p:sp>
      <p:sp>
        <p:nvSpPr>
          <p:cNvPr id="9" name="Oval 8"/>
          <p:cNvSpPr/>
          <p:nvPr/>
        </p:nvSpPr>
        <p:spPr>
          <a:xfrm>
            <a:off x="740664" y="1728216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896112" y="1591055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rPr dirty="0" err="1"/>
              <a:t>Balki</a:t>
            </a:r>
            <a:r>
              <a:rPr dirty="0"/>
              <a:t>, E. et al. (2022) ‘Effectiveness of technology interventions in addressing social isolation, connectedness, and loneliness in older adults: systematic umbrella review’, JMIR Aging, 5(4).</a:t>
            </a:r>
          </a:p>
        </p:txBody>
      </p:sp>
      <p:sp>
        <p:nvSpPr>
          <p:cNvPr id="11" name="Oval 10"/>
          <p:cNvSpPr/>
          <p:nvPr/>
        </p:nvSpPr>
        <p:spPr>
          <a:xfrm>
            <a:off x="708660" y="2404872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882396" y="2310753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rPr dirty="0"/>
              <a:t>Department of Health and Social Care (2025) Care and support statutory guidance. GOV.UK.</a:t>
            </a:r>
          </a:p>
        </p:txBody>
      </p:sp>
      <p:sp>
        <p:nvSpPr>
          <p:cNvPr id="13" name="Oval 12"/>
          <p:cNvSpPr/>
          <p:nvPr/>
        </p:nvSpPr>
        <p:spPr>
          <a:xfrm>
            <a:off x="713232" y="3108959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960120" y="2999231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rPr dirty="0"/>
              <a:t>Equality Act 2010, c.15. London: The Stationery Office.</a:t>
            </a:r>
          </a:p>
        </p:txBody>
      </p:sp>
      <p:sp>
        <p:nvSpPr>
          <p:cNvPr id="15" name="Oval 14"/>
          <p:cNvSpPr/>
          <p:nvPr/>
        </p:nvSpPr>
        <p:spPr>
          <a:xfrm>
            <a:off x="745236" y="3694175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973836" y="3559016"/>
            <a:ext cx="1010412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rPr dirty="0"/>
              <a:t>Kim, H. et al. (2025) ‘Effectiveness and recommendation strategies for videoconference-based interventions to alleviate social isolation and loneliness in older adults: a systematic review and meta-analysis’, Geriatric Nursing.</a:t>
            </a:r>
          </a:p>
        </p:txBody>
      </p:sp>
      <p:sp>
        <p:nvSpPr>
          <p:cNvPr id="17" name="Oval 16"/>
          <p:cNvSpPr/>
          <p:nvPr/>
        </p:nvSpPr>
        <p:spPr>
          <a:xfrm>
            <a:off x="726948" y="4645152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841248" y="4565748"/>
            <a:ext cx="1041501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rPr dirty="0"/>
              <a:t>National Institute for Health and Care Excellence (2015) Older people: independence and mental wellbeing (NG32). London: NICE.</a:t>
            </a:r>
          </a:p>
        </p:txBody>
      </p:sp>
      <p:sp>
        <p:nvSpPr>
          <p:cNvPr id="19" name="Oval 18"/>
          <p:cNvSpPr/>
          <p:nvPr/>
        </p:nvSpPr>
        <p:spPr>
          <a:xfrm>
            <a:off x="745236" y="5449824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960120" y="5276087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rPr dirty="0"/>
              <a:t>National Institute for Health and Care Excellence (2016) Mental wellbeing and independence for older people (QS137). London: NICE.</a:t>
            </a:r>
          </a:p>
        </p:txBody>
      </p:sp>
      <p:sp>
        <p:nvSpPr>
          <p:cNvPr id="21" name="Oval 20"/>
          <p:cNvSpPr/>
          <p:nvPr/>
        </p:nvSpPr>
        <p:spPr>
          <a:xfrm>
            <a:off x="731520" y="6025895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960120" y="5934455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t>NHS England (2019) The NHS Long Term Plan. London: NHS England.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172DB43-C6B9-839F-1314-63787802875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474960" y="6241288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338"/>
    </mc:Choice>
    <mc:Fallback xmlns="">
      <p:transition spd="slow" advTm="73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3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1A374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078992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2800" b="1">
                <a:solidFill>
                  <a:srgbClr val="1A374B"/>
                </a:solidFill>
                <a:latin typeface="Aptos"/>
              </a:defRPr>
            </a:pPr>
            <a:r>
              <a:t>References (continued)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94360" y="6473952"/>
            <a:ext cx="96012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900" b="0">
                <a:solidFill>
                  <a:srgbClr val="5F6970"/>
                </a:solidFill>
                <a:latin typeface="Aptos"/>
              </a:defRPr>
            </a:pPr>
            <a:r>
              <a:t>Naveeda Qayyum  |  2323253  |  BSc Health and Social Care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064240" y="6446520"/>
            <a:ext cx="457200" cy="2011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000" b="1">
                <a:solidFill>
                  <a:srgbClr val="5F6970"/>
                </a:solidFill>
                <a:latin typeface="Aptos"/>
              </a:defRPr>
            </a:pPr>
            <a:r>
              <a:t>17</a:t>
            </a:r>
          </a:p>
        </p:txBody>
      </p:sp>
      <p:sp>
        <p:nvSpPr>
          <p:cNvPr id="7" name="Oval 6"/>
          <p:cNvSpPr/>
          <p:nvPr/>
        </p:nvSpPr>
        <p:spPr>
          <a:xfrm>
            <a:off x="731520" y="1266444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60120" y="1143000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rPr dirty="0"/>
              <a:t>NHS England (2026) What is </a:t>
            </a:r>
            <a:r>
              <a:rPr dirty="0" err="1"/>
              <a:t>personalised</a:t>
            </a:r>
            <a:r>
              <a:rPr dirty="0"/>
              <a:t> care? London: NHS England.</a:t>
            </a:r>
          </a:p>
        </p:txBody>
      </p:sp>
      <p:sp>
        <p:nvSpPr>
          <p:cNvPr id="9" name="Oval 8"/>
          <p:cNvSpPr/>
          <p:nvPr/>
        </p:nvSpPr>
        <p:spPr>
          <a:xfrm>
            <a:off x="731520" y="1837943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26592" y="1664207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rPr dirty="0"/>
              <a:t>NHS England (2026) Digital to support </a:t>
            </a:r>
            <a:r>
              <a:rPr dirty="0" err="1"/>
              <a:t>personalised</a:t>
            </a:r>
            <a:r>
              <a:rPr dirty="0"/>
              <a:t> care. London: NHS England.</a:t>
            </a:r>
          </a:p>
        </p:txBody>
      </p:sp>
      <p:sp>
        <p:nvSpPr>
          <p:cNvPr id="11" name="Oval 10"/>
          <p:cNvSpPr/>
          <p:nvPr/>
        </p:nvSpPr>
        <p:spPr>
          <a:xfrm>
            <a:off x="731520" y="2427729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60120" y="2276855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rPr dirty="0"/>
              <a:t>NHS (2026) Falls. Available via NHS.uk.</a:t>
            </a:r>
          </a:p>
        </p:txBody>
      </p:sp>
      <p:sp>
        <p:nvSpPr>
          <p:cNvPr id="13" name="Oval 12"/>
          <p:cNvSpPr/>
          <p:nvPr/>
        </p:nvSpPr>
        <p:spPr>
          <a:xfrm>
            <a:off x="731520" y="3113531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926592" y="3017519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rPr dirty="0"/>
              <a:t>Office for National Statistics (2025) Population estimates for the UK, England, Wales, Scotland and Northern Ireland: mid-2024. London: ONS.</a:t>
            </a:r>
          </a:p>
        </p:txBody>
      </p:sp>
      <p:sp>
        <p:nvSpPr>
          <p:cNvPr id="15" name="Oval 14"/>
          <p:cNvSpPr/>
          <p:nvPr/>
        </p:nvSpPr>
        <p:spPr>
          <a:xfrm>
            <a:off x="731520" y="3890772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960120" y="3719320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rPr dirty="0"/>
              <a:t>Office for National Statistics (2026) Population estimates for England and Wales: mid-2025. London: ONS.</a:t>
            </a:r>
          </a:p>
        </p:txBody>
      </p:sp>
      <p:sp>
        <p:nvSpPr>
          <p:cNvPr id="17" name="Oval 16"/>
          <p:cNvSpPr/>
          <p:nvPr/>
        </p:nvSpPr>
        <p:spPr>
          <a:xfrm>
            <a:off x="731520" y="4549140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969264" y="4393904"/>
            <a:ext cx="1009497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rPr dirty="0"/>
              <a:t>Steinkamp, M.W. and Kelly, J.R. (1987) ‘Social integration, leisure activity, and life satisfaction in older adults: activity theory revisited’, International Journal of Aging and Human Development, 25(4), pp.293–307.</a:t>
            </a:r>
          </a:p>
        </p:txBody>
      </p:sp>
      <p:sp>
        <p:nvSpPr>
          <p:cNvPr id="19" name="Oval 18"/>
          <p:cNvSpPr/>
          <p:nvPr/>
        </p:nvSpPr>
        <p:spPr>
          <a:xfrm>
            <a:off x="731520" y="5367527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1234440" y="5276087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rPr dirty="0"/>
              <a:t>World Health Organization (2020) Healthy ageing and functional ability. Geneva: WHO.</a:t>
            </a:r>
          </a:p>
        </p:txBody>
      </p:sp>
      <p:sp>
        <p:nvSpPr>
          <p:cNvPr id="21" name="Oval 20"/>
          <p:cNvSpPr/>
          <p:nvPr/>
        </p:nvSpPr>
        <p:spPr>
          <a:xfrm>
            <a:off x="736092" y="5820156"/>
            <a:ext cx="100584" cy="100584"/>
          </a:xfrm>
          <a:prstGeom prst="ellipse">
            <a:avLst/>
          </a:prstGeom>
          <a:solidFill>
            <a:srgbClr val="2D80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926592" y="5687568"/>
            <a:ext cx="10287000" cy="512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242B30"/>
                </a:solidFill>
                <a:latin typeface="Aptos"/>
              </a:defRPr>
            </a:pPr>
            <a:r>
              <a:rPr dirty="0"/>
              <a:t>World Health Organization (2019) WHO Clinical Consortium on Healthy Ageing 2019 / Integrated Care for Older People (ICOPE). Geneva: WHO.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1A374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84048"/>
            <a:ext cx="1078992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800" b="1">
                <a:solidFill>
                  <a:srgbClr val="1A374B"/>
                </a:solidFill>
                <a:latin typeface="Aptos"/>
              </a:defRPr>
            </a:pPr>
            <a:r>
              <a:t>Case Study Reference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77240" y="1417320"/>
            <a:ext cx="10332720" cy="9694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Clr>
                <a:srgbClr val="00B050"/>
              </a:buClr>
              <a:buFont typeface="Wingdings" panose="05000000000000000000" pitchFamily="2" charset="2"/>
              <a:buChar char="§"/>
              <a:defRPr sz="1900" b="0">
                <a:solidFill>
                  <a:srgbClr val="242B30"/>
                </a:solidFill>
                <a:latin typeface="Aptos"/>
              </a:defRPr>
            </a:pPr>
            <a:r>
              <a:rPr dirty="0"/>
              <a:t>Local Government Association (2020) ‘London Borough of Hammersmith and Fulham: Dorothy’s Story’. 24 September. Available at: Local Government Association case studies (Accessed: 2 October 2026).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60" y="6473952"/>
            <a:ext cx="96012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900" b="0">
                <a:solidFill>
                  <a:srgbClr val="5F6970"/>
                </a:solidFill>
                <a:latin typeface="Aptos"/>
              </a:defRPr>
            </a:pPr>
            <a:r>
              <a:t>Naveeda Qayyum  |  2323253  |  BSc Health and Social Care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315</TotalTime>
  <Words>2055</Words>
  <Application>Microsoft Office PowerPoint</Application>
  <PresentationFormat>Widescreen</PresentationFormat>
  <Paragraphs>178</Paragraphs>
  <Slides>18</Slides>
  <Notes>17</Notes>
  <HiddenSlides>0</HiddenSlides>
  <MMClips>16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Aptos</vt:lpstr>
      <vt:lpstr>Arial</vt:lpstr>
      <vt:lpstr>Calibri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Aftab Hussain</dc:creator>
  <cp:keywords/>
  <dc:description>generated using python-pptx</dc:description>
  <cp:lastModifiedBy>Aftab Hussain</cp:lastModifiedBy>
  <cp:revision>2</cp:revision>
  <dcterms:created xsi:type="dcterms:W3CDTF">2013-01-27T09:14:16Z</dcterms:created>
  <dcterms:modified xsi:type="dcterms:W3CDTF">2026-10-16T17:39:49Z</dcterms:modified>
  <cp:category/>
</cp:coreProperties>
</file>