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8" r:id="rId4"/>
  </p:sldMasterIdLst>
  <p:notesMasterIdLst>
    <p:notesMasterId r:id="rId14"/>
  </p:notesMasterIdLst>
  <p:handoutMasterIdLst>
    <p:handoutMasterId r:id="rId15"/>
  </p:handoutMasterIdLst>
  <p:sldIdLst>
    <p:sldId id="3825" r:id="rId5"/>
    <p:sldId id="3826" r:id="rId6"/>
    <p:sldId id="3827" r:id="rId7"/>
    <p:sldId id="3835" r:id="rId8"/>
    <p:sldId id="3791" r:id="rId9"/>
    <p:sldId id="3792" r:id="rId10"/>
    <p:sldId id="3830" r:id="rId11"/>
    <p:sldId id="3831" r:id="rId12"/>
    <p:sldId id="3834" r:id="rId1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200" userDrawn="1">
          <p15:clr>
            <a:srgbClr val="A4A3A4"/>
          </p15:clr>
        </p15:guide>
        <p15:guide id="2" orient="horz" pos="3408" userDrawn="1">
          <p15:clr>
            <a:srgbClr val="A4A3A4"/>
          </p15:clr>
        </p15:guide>
        <p15:guide id="3" pos="6936" userDrawn="1">
          <p15:clr>
            <a:srgbClr val="A4A3A4"/>
          </p15:clr>
        </p15:guide>
        <p15:guide id="4" pos="744"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4E7B2F-A770-4D18-AA32-88E87CC7091D}" v="1" dt="2023-04-24T20:41:41.6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42" d="100"/>
          <a:sy n="42" d="100"/>
        </p:scale>
        <p:origin x="72" y="636"/>
      </p:cViewPr>
      <p:guideLst>
        <p:guide orient="horz" pos="1200"/>
        <p:guide orient="horz" pos="3408"/>
        <p:guide pos="6936"/>
        <p:guide pos="744"/>
      </p:guideLst>
    </p:cSldViewPr>
  </p:slideViewPr>
  <p:notesTextViewPr>
    <p:cViewPr>
      <p:scale>
        <a:sx n="1" d="1"/>
        <a:sy n="1" d="1"/>
      </p:scale>
      <p:origin x="0" y="0"/>
    </p:cViewPr>
  </p:notesTextViewPr>
  <p:notesViewPr>
    <p:cSldViewPr snapToGrid="0">
      <p:cViewPr varScale="1">
        <p:scale>
          <a:sx n="87" d="100"/>
          <a:sy n="87" d="100"/>
        </p:scale>
        <p:origin x="3798"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 Id="rId22"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ivia farr" userId="5b8cb2258e396d9f" providerId="LiveId" clId="{B94E7B2F-A770-4D18-AA32-88E87CC7091D}"/>
    <pc:docChg chg="custSel modSld">
      <pc:chgData name="olivia farr" userId="5b8cb2258e396d9f" providerId="LiveId" clId="{B94E7B2F-A770-4D18-AA32-88E87CC7091D}" dt="2023-04-24T20:41:41.628" v="10"/>
      <pc:docMkLst>
        <pc:docMk/>
      </pc:docMkLst>
      <pc:sldChg chg="delSp mod modTransition delAnim">
        <pc:chgData name="olivia farr" userId="5b8cb2258e396d9f" providerId="LiveId" clId="{B94E7B2F-A770-4D18-AA32-88E87CC7091D}" dt="2023-04-24T20:41:41.628" v="10"/>
        <pc:sldMkLst>
          <pc:docMk/>
          <pc:sldMk cId="1019213662" sldId="3791"/>
        </pc:sldMkLst>
        <pc:picChg chg="del">
          <ac:chgData name="olivia farr" userId="5b8cb2258e396d9f" providerId="LiveId" clId="{B94E7B2F-A770-4D18-AA32-88E87CC7091D}" dt="2023-04-24T20:41:17.274" v="4" actId="478"/>
          <ac:picMkLst>
            <pc:docMk/>
            <pc:sldMk cId="1019213662" sldId="3791"/>
            <ac:picMk id="8" creationId="{1B171AFD-6EF9-063C-1D9D-7EFCEFC84AA1}"/>
          </ac:picMkLst>
        </pc:picChg>
      </pc:sldChg>
      <pc:sldChg chg="delSp mod modTransition delAnim">
        <pc:chgData name="olivia farr" userId="5b8cb2258e396d9f" providerId="LiveId" clId="{B94E7B2F-A770-4D18-AA32-88E87CC7091D}" dt="2023-04-24T20:41:41.628" v="10"/>
        <pc:sldMkLst>
          <pc:docMk/>
          <pc:sldMk cId="3927950662" sldId="3792"/>
        </pc:sldMkLst>
        <pc:picChg chg="del">
          <ac:chgData name="olivia farr" userId="5b8cb2258e396d9f" providerId="LiveId" clId="{B94E7B2F-A770-4D18-AA32-88E87CC7091D}" dt="2023-04-24T20:41:19.707" v="5" actId="478"/>
          <ac:picMkLst>
            <pc:docMk/>
            <pc:sldMk cId="3927950662" sldId="3792"/>
            <ac:picMk id="10" creationId="{8A996B85-E5DD-09F6-281B-588C0F9B266E}"/>
          </ac:picMkLst>
        </pc:picChg>
      </pc:sldChg>
      <pc:sldChg chg="delSp mod modTransition delAnim">
        <pc:chgData name="olivia farr" userId="5b8cb2258e396d9f" providerId="LiveId" clId="{B94E7B2F-A770-4D18-AA32-88E87CC7091D}" dt="2023-04-24T20:41:41.628" v="10"/>
        <pc:sldMkLst>
          <pc:docMk/>
          <pc:sldMk cId="800962904" sldId="3825"/>
        </pc:sldMkLst>
        <pc:picChg chg="del">
          <ac:chgData name="olivia farr" userId="5b8cb2258e396d9f" providerId="LiveId" clId="{B94E7B2F-A770-4D18-AA32-88E87CC7091D}" dt="2023-04-24T20:41:01.017" v="0" actId="478"/>
          <ac:picMkLst>
            <pc:docMk/>
            <pc:sldMk cId="800962904" sldId="3825"/>
            <ac:picMk id="7" creationId="{7D60F501-7CE7-503B-69D1-E57347502C98}"/>
          </ac:picMkLst>
        </pc:picChg>
      </pc:sldChg>
      <pc:sldChg chg="delSp mod modTransition delAnim">
        <pc:chgData name="olivia farr" userId="5b8cb2258e396d9f" providerId="LiveId" clId="{B94E7B2F-A770-4D18-AA32-88E87CC7091D}" dt="2023-04-24T20:41:41.628" v="10"/>
        <pc:sldMkLst>
          <pc:docMk/>
          <pc:sldMk cId="55160260" sldId="3826"/>
        </pc:sldMkLst>
        <pc:picChg chg="del">
          <ac:chgData name="olivia farr" userId="5b8cb2258e396d9f" providerId="LiveId" clId="{B94E7B2F-A770-4D18-AA32-88E87CC7091D}" dt="2023-04-24T20:41:04.920" v="1" actId="478"/>
          <ac:picMkLst>
            <pc:docMk/>
            <pc:sldMk cId="55160260" sldId="3826"/>
            <ac:picMk id="12" creationId="{E4CFAD35-3D4A-0AB2-5697-E1F96C19B72C}"/>
          </ac:picMkLst>
        </pc:picChg>
      </pc:sldChg>
      <pc:sldChg chg="delSp mod modTransition delAnim">
        <pc:chgData name="olivia farr" userId="5b8cb2258e396d9f" providerId="LiveId" clId="{B94E7B2F-A770-4D18-AA32-88E87CC7091D}" dt="2023-04-24T20:41:41.628" v="10"/>
        <pc:sldMkLst>
          <pc:docMk/>
          <pc:sldMk cId="1002193766" sldId="3827"/>
        </pc:sldMkLst>
        <pc:picChg chg="del">
          <ac:chgData name="olivia farr" userId="5b8cb2258e396d9f" providerId="LiveId" clId="{B94E7B2F-A770-4D18-AA32-88E87CC7091D}" dt="2023-04-24T20:41:11.716" v="2" actId="478"/>
          <ac:picMkLst>
            <pc:docMk/>
            <pc:sldMk cId="1002193766" sldId="3827"/>
            <ac:picMk id="13" creationId="{01DC0DCD-5E34-EEF5-FFBF-50B6724BA85C}"/>
          </ac:picMkLst>
        </pc:picChg>
      </pc:sldChg>
      <pc:sldChg chg="delSp modSp mod modTransition delAnim">
        <pc:chgData name="olivia farr" userId="5b8cb2258e396d9f" providerId="LiveId" clId="{B94E7B2F-A770-4D18-AA32-88E87CC7091D}" dt="2023-04-24T20:41:41.628" v="10"/>
        <pc:sldMkLst>
          <pc:docMk/>
          <pc:sldMk cId="1791535643" sldId="3830"/>
        </pc:sldMkLst>
        <pc:spChg chg="mod">
          <ac:chgData name="olivia farr" userId="5b8cb2258e396d9f" providerId="LiveId" clId="{B94E7B2F-A770-4D18-AA32-88E87CC7091D}" dt="2023-04-24T20:41:24.880" v="8" actId="1036"/>
          <ac:spMkLst>
            <pc:docMk/>
            <pc:sldMk cId="1791535643" sldId="3830"/>
            <ac:spMk id="4" creationId="{F8901862-C7D8-D8B4-9949-0BEFE4763AC7}"/>
          </ac:spMkLst>
        </pc:spChg>
        <pc:picChg chg="del">
          <ac:chgData name="olivia farr" userId="5b8cb2258e396d9f" providerId="LiveId" clId="{B94E7B2F-A770-4D18-AA32-88E87CC7091D}" dt="2023-04-24T20:41:21.856" v="6" actId="478"/>
          <ac:picMkLst>
            <pc:docMk/>
            <pc:sldMk cId="1791535643" sldId="3830"/>
            <ac:picMk id="12" creationId="{B3D0894F-5F5F-2099-16A5-2D702FCA34F9}"/>
          </ac:picMkLst>
        </pc:picChg>
      </pc:sldChg>
      <pc:sldChg chg="delSp mod modTransition delAnim">
        <pc:chgData name="olivia farr" userId="5b8cb2258e396d9f" providerId="LiveId" clId="{B94E7B2F-A770-4D18-AA32-88E87CC7091D}" dt="2023-04-24T20:41:41.628" v="10"/>
        <pc:sldMkLst>
          <pc:docMk/>
          <pc:sldMk cId="3942647457" sldId="3831"/>
        </pc:sldMkLst>
        <pc:picChg chg="del">
          <ac:chgData name="olivia farr" userId="5b8cb2258e396d9f" providerId="LiveId" clId="{B94E7B2F-A770-4D18-AA32-88E87CC7091D}" dt="2023-04-24T20:41:28.602" v="9" actId="478"/>
          <ac:picMkLst>
            <pc:docMk/>
            <pc:sldMk cId="3942647457" sldId="3831"/>
            <ac:picMk id="12" creationId="{84DF5115-A1C0-6A4E-7E60-7C8B30994ABF}"/>
          </ac:picMkLst>
        </pc:picChg>
      </pc:sldChg>
      <pc:sldChg chg="modTransition">
        <pc:chgData name="olivia farr" userId="5b8cb2258e396d9f" providerId="LiveId" clId="{B94E7B2F-A770-4D18-AA32-88E87CC7091D}" dt="2023-04-24T20:41:41.628" v="10"/>
        <pc:sldMkLst>
          <pc:docMk/>
          <pc:sldMk cId="962258905" sldId="3834"/>
        </pc:sldMkLst>
      </pc:sldChg>
      <pc:sldChg chg="delSp mod modTransition delAnim">
        <pc:chgData name="olivia farr" userId="5b8cb2258e396d9f" providerId="LiveId" clId="{B94E7B2F-A770-4D18-AA32-88E87CC7091D}" dt="2023-04-24T20:41:41.628" v="10"/>
        <pc:sldMkLst>
          <pc:docMk/>
          <pc:sldMk cId="2470378640" sldId="3835"/>
        </pc:sldMkLst>
        <pc:picChg chg="del">
          <ac:chgData name="olivia farr" userId="5b8cb2258e396d9f" providerId="LiveId" clId="{B94E7B2F-A770-4D18-AA32-88E87CC7091D}" dt="2023-04-24T20:41:15.185" v="3" actId="478"/>
          <ac:picMkLst>
            <pc:docMk/>
            <pc:sldMk cId="2470378640" sldId="3835"/>
            <ac:picMk id="15" creationId="{055E4D24-DA82-AD4A-68B5-56DE9691DC8E}"/>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EDCE667-0E8B-4020-B798-9F540ACF8A1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98FE84B-4CF5-479A-98FA-101E6C92240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5249E17-B59A-4F61-B8D2-5B4F41E1978D}" type="datetime1">
              <a:rPr lang="en-GB" smtClean="0"/>
              <a:t>24/04/2023</a:t>
            </a:fld>
            <a:endParaRPr lang="en-GB" dirty="0"/>
          </a:p>
        </p:txBody>
      </p:sp>
      <p:sp>
        <p:nvSpPr>
          <p:cNvPr id="4" name="Footer Placeholder 3">
            <a:extLst>
              <a:ext uri="{FF2B5EF4-FFF2-40B4-BE49-F238E27FC236}">
                <a16:creationId xmlns:a16="http://schemas.microsoft.com/office/drawing/2014/main" id="{E9871FFA-2EDD-435F-95BB-D4913CE5231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B9F549EF-DEA6-491C-B092-AD1829A0E2C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E3C7C88-02FC-450C-BC0C-36A3D372F9C7}" type="slidenum">
              <a:rPr lang="en-GB" smtClean="0"/>
              <a:t>‹#›</a:t>
            </a:fld>
            <a:endParaRPr lang="en-GB"/>
          </a:p>
        </p:txBody>
      </p:sp>
    </p:spTree>
    <p:extLst>
      <p:ext uri="{BB962C8B-B14F-4D97-AF65-F5344CB8AC3E}">
        <p14:creationId xmlns:p14="http://schemas.microsoft.com/office/powerpoint/2010/main" val="52466972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BE95BD-28DC-4C06-ABE7-D1DD6658916C}" type="datetime1">
              <a:rPr lang="en-GB" smtClean="0"/>
              <a:pPr/>
              <a:t>24/04/2023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40C6A29-4676-420C-BBE3-ACC2B80F64D4}" type="slidenum">
              <a:rPr lang="en-GB" noProof="0" smtClean="0"/>
              <a:t>‹#›</a:t>
            </a:fld>
            <a:endParaRPr lang="en-GB" noProof="0"/>
          </a:p>
        </p:txBody>
      </p:sp>
    </p:spTree>
    <p:extLst>
      <p:ext uri="{BB962C8B-B14F-4D97-AF65-F5344CB8AC3E}">
        <p14:creationId xmlns:p14="http://schemas.microsoft.com/office/powerpoint/2010/main" val="380459704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1</a:t>
            </a:fld>
            <a:endParaRPr lang="en-GB"/>
          </a:p>
        </p:txBody>
      </p:sp>
    </p:spTree>
    <p:extLst>
      <p:ext uri="{BB962C8B-B14F-4D97-AF65-F5344CB8AC3E}">
        <p14:creationId xmlns:p14="http://schemas.microsoft.com/office/powerpoint/2010/main" val="20281415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2</a:t>
            </a:fld>
            <a:endParaRPr lang="en-GB"/>
          </a:p>
        </p:txBody>
      </p:sp>
    </p:spTree>
    <p:extLst>
      <p:ext uri="{BB962C8B-B14F-4D97-AF65-F5344CB8AC3E}">
        <p14:creationId xmlns:p14="http://schemas.microsoft.com/office/powerpoint/2010/main" val="3527779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3</a:t>
            </a:fld>
            <a:endParaRPr lang="en-GB"/>
          </a:p>
        </p:txBody>
      </p:sp>
    </p:spTree>
    <p:extLst>
      <p:ext uri="{BB962C8B-B14F-4D97-AF65-F5344CB8AC3E}">
        <p14:creationId xmlns:p14="http://schemas.microsoft.com/office/powerpoint/2010/main" val="39509431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5</a:t>
            </a:fld>
            <a:endParaRPr lang="en-GB"/>
          </a:p>
        </p:txBody>
      </p:sp>
    </p:spTree>
    <p:extLst>
      <p:ext uri="{BB962C8B-B14F-4D97-AF65-F5344CB8AC3E}">
        <p14:creationId xmlns:p14="http://schemas.microsoft.com/office/powerpoint/2010/main" val="39423596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6</a:t>
            </a:fld>
            <a:endParaRPr lang="en-GB"/>
          </a:p>
        </p:txBody>
      </p:sp>
    </p:spTree>
    <p:extLst>
      <p:ext uri="{BB962C8B-B14F-4D97-AF65-F5344CB8AC3E}">
        <p14:creationId xmlns:p14="http://schemas.microsoft.com/office/powerpoint/2010/main" val="7182458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7</a:t>
            </a:fld>
            <a:endParaRPr lang="en-GB"/>
          </a:p>
        </p:txBody>
      </p:sp>
    </p:spTree>
    <p:extLst>
      <p:ext uri="{BB962C8B-B14F-4D97-AF65-F5344CB8AC3E}">
        <p14:creationId xmlns:p14="http://schemas.microsoft.com/office/powerpoint/2010/main" val="32950130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8</a:t>
            </a:fld>
            <a:endParaRPr lang="en-GB"/>
          </a:p>
        </p:txBody>
      </p:sp>
    </p:spTree>
    <p:extLst>
      <p:ext uri="{BB962C8B-B14F-4D97-AF65-F5344CB8AC3E}">
        <p14:creationId xmlns:p14="http://schemas.microsoft.com/office/powerpoint/2010/main" val="788970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D40C6A29-4676-420C-BBE3-ACC2B80F64D4}" type="slidenum">
              <a:rPr lang="en-US" smtClean="0"/>
              <a:t>9</a:t>
            </a:fld>
            <a:endParaRPr lang="en-US" dirty="0"/>
          </a:p>
        </p:txBody>
      </p:sp>
    </p:spTree>
    <p:extLst>
      <p:ext uri="{BB962C8B-B14F-4D97-AF65-F5344CB8AC3E}">
        <p14:creationId xmlns:p14="http://schemas.microsoft.com/office/powerpoint/2010/main" val="16701621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Freeform 13">
            <a:extLst>
              <a:ext uri="{FF2B5EF4-FFF2-40B4-BE49-F238E27FC236}">
                <a16:creationId xmlns:a16="http://schemas.microsoft.com/office/drawing/2014/main" id="{FCE00AC6-1AA1-42D9-83DD-4C308C3F9322}"/>
              </a:ext>
            </a:extLst>
          </p:cNvPr>
          <p:cNvSpPr/>
          <p:nvPr userDrawn="1"/>
        </p:nvSpPr>
        <p:spPr>
          <a:xfrm>
            <a:off x="400050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cxnSp>
        <p:nvCxnSpPr>
          <p:cNvPr id="12" name="Straight Connector 11">
            <a:extLst>
              <a:ext uri="{FF2B5EF4-FFF2-40B4-BE49-F238E27FC236}">
                <a16:creationId xmlns:a16="http://schemas.microsoft.com/office/drawing/2014/main" id="{5319A315-F756-49EC-8181-0EC3F0A37B09}"/>
              </a:ext>
            </a:extLst>
          </p:cNvPr>
          <p:cNvCxnSpPr>
            <a:cxnSpLocks/>
          </p:cNvCxnSpPr>
          <p:nvPr userDrawn="1"/>
        </p:nvCxnSpPr>
        <p:spPr>
          <a:xfrm>
            <a:off x="406241"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4" name="Freeform: Shape 13">
            <a:extLst>
              <a:ext uri="{FF2B5EF4-FFF2-40B4-BE49-F238E27FC236}">
                <a16:creationId xmlns:a16="http://schemas.microsoft.com/office/drawing/2014/main" id="{560F3E26-F530-48F5-983F-9DCFF41D4F39}"/>
              </a:ext>
            </a:extLst>
          </p:cNvPr>
          <p:cNvSpPr/>
          <p:nvPr userDrawn="1"/>
        </p:nvSpPr>
        <p:spPr>
          <a:xfrm>
            <a:off x="5292348"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5C97701E-DAF9-4174-AA91-DA203CD27D6A}"/>
              </a:ext>
            </a:extLst>
          </p:cNvPr>
          <p:cNvSpPr/>
          <p:nvPr userDrawn="1"/>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Oval 17">
            <a:extLst>
              <a:ext uri="{FF2B5EF4-FFF2-40B4-BE49-F238E27FC236}">
                <a16:creationId xmlns:a16="http://schemas.microsoft.com/office/drawing/2014/main" id="{4F765374-1A4B-41DC-9E75-A95A6C655328}"/>
              </a:ext>
            </a:extLst>
          </p:cNvPr>
          <p:cNvSpPr/>
          <p:nvPr userDrawn="1"/>
        </p:nvSpPr>
        <p:spPr>
          <a:xfrm>
            <a:off x="1569044"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7618DB8E-B14E-42E2-B454-6F4F36A8A9D9}"/>
              </a:ext>
            </a:extLst>
          </p:cNvPr>
          <p:cNvSpPr/>
          <p:nvPr userDrawn="1"/>
        </p:nvSpPr>
        <p:spPr>
          <a:xfrm flipH="1">
            <a:off x="0"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97666F55-03F1-4D18-9653-0F360E127A7E}"/>
              </a:ext>
            </a:extLst>
          </p:cNvPr>
          <p:cNvSpPr/>
          <p:nvPr userDrawn="1"/>
        </p:nvSpPr>
        <p:spPr>
          <a:xfrm rot="16200000">
            <a:off x="1539683"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5093208" y="2743200"/>
            <a:ext cx="6592824" cy="2386584"/>
          </a:xfrm>
        </p:spPr>
        <p:txBody>
          <a:bodyPr rtlCol="0" anchor="b"/>
          <a:lstStyle>
            <a:lvl1pPr algn="r">
              <a:defRPr sz="6000">
                <a:solidFill>
                  <a:schemeClr val="bg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5093208" y="5221224"/>
            <a:ext cx="6592824" cy="996696"/>
          </a:xfrm>
        </p:spPr>
        <p:txBody>
          <a:bodyPr rtlCol="0"/>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Tree>
    <p:extLst>
      <p:ext uri="{BB962C8B-B14F-4D97-AF65-F5344CB8AC3E}">
        <p14:creationId xmlns:p14="http://schemas.microsoft.com/office/powerpoint/2010/main" val="1010415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AFA665D7-34D0-4262-B345-9B1A1BA8DA17}"/>
              </a:ext>
            </a:extLst>
          </p:cNvPr>
          <p:cNvSpPr/>
          <p:nvPr userDrawn="1"/>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Arc 11">
            <a:extLst>
              <a:ext uri="{FF2B5EF4-FFF2-40B4-BE49-F238E27FC236}">
                <a16:creationId xmlns:a16="http://schemas.microsoft.com/office/drawing/2014/main" id="{39ECC553-79E5-4B14-89C9-4DAD2B1021B1}"/>
              </a:ext>
            </a:extLst>
          </p:cNvPr>
          <p:cNvSpPr/>
          <p:nvPr userDrawn="1"/>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55797934-7E2B-4F94-89C4-0279413FF821}"/>
              </a:ext>
            </a:extLst>
          </p:cNvPr>
          <p:cNvSpPr/>
          <p:nvPr userDrawn="1"/>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1170432" y="1399032"/>
            <a:ext cx="3236976" cy="4069080"/>
          </a:xfrm>
        </p:spPr>
        <p:txBody>
          <a:bodyPr rtlCol="0"/>
          <a:lstStyle>
            <a:lvl1pPr algn="ctr">
              <a:defRPr>
                <a:solidFill>
                  <a:schemeClr val="bg1"/>
                </a:solidFill>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5788152" y="1527048"/>
            <a:ext cx="5111496" cy="3931920"/>
          </a:xfrm>
        </p:spPr>
        <p:txBody>
          <a:bodyPr rtlCol="0" anchor="ctr"/>
          <a:lstStyle>
            <a:lvl1pPr marL="0" indent="0">
              <a:buNone/>
              <a:defRPr/>
            </a:lvl1pPr>
            <a:lvl2pPr marL="228600">
              <a:defRPr/>
            </a:lvl2pPr>
            <a:lvl3pPr marL="457200">
              <a:defRPr/>
            </a:lvl3pPr>
            <a:lvl4pPr>
              <a:buNone/>
              <a:defRPr/>
            </a:lvl4pPr>
          </a:lstStyle>
          <a:p>
            <a:pPr lvl="0" rtl="0"/>
            <a:r>
              <a:rPr lang="en-US" noProof="0"/>
              <a:t>Click to edit Master text styles</a:t>
            </a:r>
          </a:p>
          <a:p>
            <a:pPr lvl="1" rtl="0"/>
            <a:r>
              <a:rPr lang="en-US" noProof="0"/>
              <a:t>Second level</a:t>
            </a:r>
          </a:p>
          <a:p>
            <a:pPr lvl="2" rtl="0"/>
            <a:r>
              <a:rPr lang="en-US" noProof="0"/>
              <a:t>Third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Tree>
    <p:extLst>
      <p:ext uri="{BB962C8B-B14F-4D97-AF65-F5344CB8AC3E}">
        <p14:creationId xmlns:p14="http://schemas.microsoft.com/office/powerpoint/2010/main" val="813944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2 small pictures">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5A614E3F-4FB2-4152-A59C-941C908D7B05}"/>
              </a:ext>
            </a:extLst>
          </p:cNvPr>
          <p:cNvSpPr>
            <a:spLocks noGrp="1"/>
          </p:cNvSpPr>
          <p:nvPr>
            <p:ph type="pic" sz="quarter" idx="13"/>
          </p:nvPr>
        </p:nvSpPr>
        <p:spPr>
          <a:xfrm>
            <a:off x="7200479" y="1150210"/>
            <a:ext cx="2207046" cy="2204178"/>
          </a:xfrm>
          <a:custGeom>
            <a:avLst/>
            <a:gdLst>
              <a:gd name="connsiteX0" fmla="*/ 1098749 w 2207046"/>
              <a:gd name="connsiteY0" fmla="*/ 0 h 2204178"/>
              <a:gd name="connsiteX1" fmla="*/ 2201707 w 2207046"/>
              <a:gd name="connsiteY1" fmla="*/ 995326 h 2204178"/>
              <a:gd name="connsiteX2" fmla="*/ 2207046 w 2207046"/>
              <a:gd name="connsiteY2" fmla="*/ 1101058 h 2204178"/>
              <a:gd name="connsiteX3" fmla="*/ 2207046 w 2207046"/>
              <a:gd name="connsiteY3" fmla="*/ 1116306 h 2204178"/>
              <a:gd name="connsiteX4" fmla="*/ 2201707 w 2207046"/>
              <a:gd name="connsiteY4" fmla="*/ 1222039 h 2204178"/>
              <a:gd name="connsiteX5" fmla="*/ 1322187 w 2207046"/>
              <a:gd name="connsiteY5" fmla="*/ 2194840 h 2204178"/>
              <a:gd name="connsiteX6" fmla="*/ 1260999 w 2207046"/>
              <a:gd name="connsiteY6" fmla="*/ 2204178 h 2204178"/>
              <a:gd name="connsiteX7" fmla="*/ 936500 w 2207046"/>
              <a:gd name="connsiteY7" fmla="*/ 2204178 h 2204178"/>
              <a:gd name="connsiteX8" fmla="*/ 875311 w 2207046"/>
              <a:gd name="connsiteY8" fmla="*/ 2194840 h 2204178"/>
              <a:gd name="connsiteX9" fmla="*/ 12592 w 2207046"/>
              <a:gd name="connsiteY9" fmla="*/ 1332120 h 2204178"/>
              <a:gd name="connsiteX10" fmla="*/ 0 w 2207046"/>
              <a:gd name="connsiteY10" fmla="*/ 1249617 h 2204178"/>
              <a:gd name="connsiteX11" fmla="*/ 0 w 2207046"/>
              <a:gd name="connsiteY11" fmla="*/ 967747 h 2204178"/>
              <a:gd name="connsiteX12" fmla="*/ 12592 w 2207046"/>
              <a:gd name="connsiteY12" fmla="*/ 885244 h 2204178"/>
              <a:gd name="connsiteX13" fmla="*/ 1098749 w 2207046"/>
              <a:gd name="connsiteY13" fmla="*/ 0 h 2204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07046" h="2204178">
                <a:moveTo>
                  <a:pt x="1098749" y="0"/>
                </a:moveTo>
                <a:cubicBezTo>
                  <a:pt x="1672788" y="0"/>
                  <a:pt x="2144931" y="436266"/>
                  <a:pt x="2201707" y="995326"/>
                </a:cubicBezTo>
                <a:lnTo>
                  <a:pt x="2207046" y="1101058"/>
                </a:lnTo>
                <a:lnTo>
                  <a:pt x="2207046" y="1116306"/>
                </a:lnTo>
                <a:lnTo>
                  <a:pt x="2201707" y="1222039"/>
                </a:lnTo>
                <a:cubicBezTo>
                  <a:pt x="2152501" y="1706557"/>
                  <a:pt x="1791308" y="2098844"/>
                  <a:pt x="1322187" y="2194840"/>
                </a:cubicBezTo>
                <a:lnTo>
                  <a:pt x="1260999" y="2204178"/>
                </a:lnTo>
                <a:lnTo>
                  <a:pt x="936500" y="2204178"/>
                </a:lnTo>
                <a:lnTo>
                  <a:pt x="875311" y="2194840"/>
                </a:lnTo>
                <a:cubicBezTo>
                  <a:pt x="442276" y="2106228"/>
                  <a:pt x="101204" y="1765156"/>
                  <a:pt x="12592" y="1332120"/>
                </a:cubicBezTo>
                <a:lnTo>
                  <a:pt x="0" y="1249617"/>
                </a:lnTo>
                <a:lnTo>
                  <a:pt x="0" y="967747"/>
                </a:lnTo>
                <a:lnTo>
                  <a:pt x="12592" y="885244"/>
                </a:lnTo>
                <a:cubicBezTo>
                  <a:pt x="115972" y="380036"/>
                  <a:pt x="562980" y="0"/>
                  <a:pt x="1098749" y="0"/>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21" name="Picture Placeholder 20">
            <a:extLst>
              <a:ext uri="{FF2B5EF4-FFF2-40B4-BE49-F238E27FC236}">
                <a16:creationId xmlns:a16="http://schemas.microsoft.com/office/drawing/2014/main" id="{8A1F486A-F545-4642-B1CB-5356704413D3}"/>
              </a:ext>
            </a:extLst>
          </p:cNvPr>
          <p:cNvSpPr>
            <a:spLocks noGrp="1"/>
          </p:cNvSpPr>
          <p:nvPr>
            <p:ph type="pic" sz="quarter" idx="14"/>
          </p:nvPr>
        </p:nvSpPr>
        <p:spPr>
          <a:xfrm>
            <a:off x="8444632" y="2579683"/>
            <a:ext cx="3096807" cy="3096807"/>
          </a:xfrm>
          <a:custGeom>
            <a:avLst/>
            <a:gdLst>
              <a:gd name="connsiteX0" fmla="*/ 1548404 w 3096807"/>
              <a:gd name="connsiteY0" fmla="*/ 0 h 3096807"/>
              <a:gd name="connsiteX1" fmla="*/ 3096807 w 3096807"/>
              <a:gd name="connsiteY1" fmla="*/ 1548404 h 3096807"/>
              <a:gd name="connsiteX2" fmla="*/ 1548404 w 3096807"/>
              <a:gd name="connsiteY2" fmla="*/ 3096807 h 3096807"/>
              <a:gd name="connsiteX3" fmla="*/ 0 w 3096807"/>
              <a:gd name="connsiteY3" fmla="*/ 1548404 h 3096807"/>
              <a:gd name="connsiteX4" fmla="*/ 1548404 w 3096807"/>
              <a:gd name="connsiteY4" fmla="*/ 0 h 30968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6807" h="3096807">
                <a:moveTo>
                  <a:pt x="1548404" y="0"/>
                </a:moveTo>
                <a:cubicBezTo>
                  <a:pt x="2403564" y="0"/>
                  <a:pt x="3096807" y="693243"/>
                  <a:pt x="3096807" y="1548404"/>
                </a:cubicBezTo>
                <a:cubicBezTo>
                  <a:pt x="3096807" y="2403564"/>
                  <a:pt x="2403564" y="3096807"/>
                  <a:pt x="1548404" y="3096807"/>
                </a:cubicBezTo>
                <a:cubicBezTo>
                  <a:pt x="693243" y="3096807"/>
                  <a:pt x="0" y="2403564"/>
                  <a:pt x="0" y="1548404"/>
                </a:cubicBezTo>
                <a:cubicBezTo>
                  <a:pt x="0" y="693243"/>
                  <a:pt x="693243" y="0"/>
                  <a:pt x="1548404" y="0"/>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539496" y="365124"/>
            <a:ext cx="5806440" cy="1325880"/>
          </a:xfrm>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539496" y="1825625"/>
            <a:ext cx="5806440" cy="4352544"/>
          </a:xfrm>
        </p:spPr>
        <p:txBody>
          <a:bodyPr rtlCol="0">
            <a:normAutofit/>
          </a:bodyPr>
          <a:lstStyle>
            <a:lvl1pPr marL="0" indent="0">
              <a:lnSpc>
                <a:spcPct val="110000"/>
              </a:lnSpc>
              <a:buNone/>
              <a:defRPr sz="2400"/>
            </a:lvl1pPr>
            <a:lvl2pPr marL="228600">
              <a:lnSpc>
                <a:spcPct val="110000"/>
              </a:lnSpc>
              <a:defRPr sz="2000"/>
            </a:lvl2pPr>
            <a:lvl3pPr marL="457200">
              <a:lnSpc>
                <a:spcPct val="110000"/>
              </a:lnSpc>
              <a:defRPr sz="1800"/>
            </a:lvl3pPr>
            <a:lvl4pPr marL="685800">
              <a:lnSpc>
                <a:spcPct val="110000"/>
              </a:lnSpc>
              <a:defRPr sz="1600"/>
            </a:lvl4pPr>
            <a:lvl5pPr>
              <a:lnSpc>
                <a:spcPct val="110000"/>
              </a:lnSpc>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10" name="Oval 9">
            <a:extLst>
              <a:ext uri="{FF2B5EF4-FFF2-40B4-BE49-F238E27FC236}">
                <a16:creationId xmlns:a16="http://schemas.microsoft.com/office/drawing/2014/main" id="{E8E71C73-7BAD-4838-88C1-42E045A9D179}"/>
              </a:ext>
            </a:extLst>
          </p:cNvPr>
          <p:cNvSpPr/>
          <p:nvPr userDrawn="1"/>
        </p:nvSpPr>
        <p:spPr>
          <a:xfrm>
            <a:off x="10249620" y="1555068"/>
            <a:ext cx="819303" cy="79707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44560922-5803-412D-880B-065E75DCBC0A}"/>
              </a:ext>
            </a:extLst>
          </p:cNvPr>
          <p:cNvSpPr/>
          <p:nvPr userDrawn="1"/>
        </p:nvSpPr>
        <p:spPr>
          <a:xfrm>
            <a:off x="7590089" y="4034393"/>
            <a:ext cx="876704" cy="876704"/>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0839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200EACD1-D216-4037-8AFF-80CF273586DF}"/>
              </a:ext>
            </a:extLst>
          </p:cNvPr>
          <p:cNvSpPr/>
          <p:nvPr userDrawn="1"/>
        </p:nvSpPr>
        <p:spPr>
          <a:xfrm>
            <a:off x="2815929" y="148929"/>
            <a:ext cx="6560142" cy="6560142"/>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F941DE04-3FEA-4A57-B200-F9F6A765C792}"/>
              </a:ext>
            </a:extLst>
          </p:cNvPr>
          <p:cNvSpPr/>
          <p:nvPr userDrawn="1"/>
        </p:nvSpPr>
        <p:spPr>
          <a:xfrm rot="9222429" flipV="1">
            <a:off x="2494119" y="-28502"/>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A565C7B4-4152-4548-A771-EB148A028FDB}"/>
              </a:ext>
            </a:extLst>
          </p:cNvPr>
          <p:cNvSpPr/>
          <p:nvPr userDrawn="1"/>
        </p:nvSpPr>
        <p:spPr>
          <a:xfrm>
            <a:off x="8165417" y="5241988"/>
            <a:ext cx="759403" cy="738802"/>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3319272" y="1380744"/>
            <a:ext cx="5559552" cy="2514600"/>
          </a:xfrm>
        </p:spPr>
        <p:txBody>
          <a:bodyPr rtlCol="0" anchor="b"/>
          <a:lstStyle>
            <a:lvl1pPr algn="ctr">
              <a:defRPr sz="6000">
                <a:solidFill>
                  <a:schemeClr val="bg1"/>
                </a:solidFill>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3319272" y="4078224"/>
            <a:ext cx="5559552" cy="1536192"/>
          </a:xfrm>
        </p:spPr>
        <p:txBody>
          <a:bodyPr rtlCol="0"/>
          <a:lstStyle>
            <a:lvl1pPr marL="0" indent="0" algn="ctr">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Tree>
    <p:extLst>
      <p:ext uri="{BB962C8B-B14F-4D97-AF65-F5344CB8AC3E}">
        <p14:creationId xmlns:p14="http://schemas.microsoft.com/office/powerpoint/2010/main" val="7855737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539496" y="365125"/>
            <a:ext cx="10515600" cy="1325563"/>
          </a:xfrm>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1179576" y="1911096"/>
            <a:ext cx="9829800" cy="3859742"/>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75081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838200" y="1911096"/>
            <a:ext cx="10515600" cy="3859742"/>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898923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slide with picture">
    <p:bg>
      <p:bgPr>
        <a:solidFill>
          <a:schemeClr val="tx1"/>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63E3FD7E-C80A-4707-A8E9-4134DF91F3FF}"/>
              </a:ext>
            </a:extLst>
          </p:cNvPr>
          <p:cNvSpPr>
            <a:spLocks noGrp="1"/>
          </p:cNvSpPr>
          <p:nvPr>
            <p:ph type="pic" sz="quarter" idx="10"/>
          </p:nvPr>
        </p:nvSpPr>
        <p:spPr>
          <a:xfrm>
            <a:off x="0" y="1"/>
            <a:ext cx="12192000" cy="6858000"/>
          </a:xfrm>
        </p:spPr>
        <p:txBody>
          <a:bodyPr rtlCol="0"/>
          <a:lstStyle>
            <a:lvl1pPr>
              <a:buNone/>
              <a:defRPr>
                <a:solidFill>
                  <a:schemeClr val="bg1"/>
                </a:solidFill>
              </a:defRPr>
            </a:lvl1pPr>
          </a:lstStyle>
          <a:p>
            <a:pPr rtl="0"/>
            <a:r>
              <a:rPr lang="en-US" noProof="0"/>
              <a:t>Click icon to add picture</a:t>
            </a:r>
            <a:endParaRPr lang="en-GB" noProof="0"/>
          </a:p>
        </p:txBody>
      </p:sp>
      <p:sp>
        <p:nvSpPr>
          <p:cNvPr id="10" name="Title 9">
            <a:extLst>
              <a:ext uri="{FF2B5EF4-FFF2-40B4-BE49-F238E27FC236}">
                <a16:creationId xmlns:a16="http://schemas.microsoft.com/office/drawing/2014/main" id="{10EC23F5-CD2E-4207-A4E6-73BDFF74D868}"/>
              </a:ext>
            </a:extLst>
          </p:cNvPr>
          <p:cNvSpPr>
            <a:spLocks noGrp="1"/>
          </p:cNvSpPr>
          <p:nvPr>
            <p:ph type="title"/>
          </p:nvPr>
        </p:nvSpPr>
        <p:spPr>
          <a:xfrm>
            <a:off x="3111500" y="370600"/>
            <a:ext cx="5923842" cy="5923842"/>
          </a:xfrm>
          <a:custGeom>
            <a:avLst/>
            <a:gdLst>
              <a:gd name="connsiteX0" fmla="*/ 2961921 w 5923842"/>
              <a:gd name="connsiteY0" fmla="*/ 0 h 5923842"/>
              <a:gd name="connsiteX1" fmla="*/ 5923842 w 5923842"/>
              <a:gd name="connsiteY1" fmla="*/ 2961921 h 5923842"/>
              <a:gd name="connsiteX2" fmla="*/ 2961921 w 5923842"/>
              <a:gd name="connsiteY2" fmla="*/ 5923842 h 5923842"/>
              <a:gd name="connsiteX3" fmla="*/ 0 w 5923842"/>
              <a:gd name="connsiteY3" fmla="*/ 2961921 h 5923842"/>
              <a:gd name="connsiteX4" fmla="*/ 2961921 w 5923842"/>
              <a:gd name="connsiteY4" fmla="*/ 0 h 5923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3842" h="5923842">
                <a:moveTo>
                  <a:pt x="2961921" y="0"/>
                </a:moveTo>
                <a:cubicBezTo>
                  <a:pt x="4597745" y="0"/>
                  <a:pt x="5923842" y="1326097"/>
                  <a:pt x="5923842" y="2961921"/>
                </a:cubicBezTo>
                <a:cubicBezTo>
                  <a:pt x="5923842" y="4597745"/>
                  <a:pt x="4597745" y="5923842"/>
                  <a:pt x="2961921" y="5923842"/>
                </a:cubicBezTo>
                <a:cubicBezTo>
                  <a:pt x="1326097" y="5923842"/>
                  <a:pt x="0" y="4597745"/>
                  <a:pt x="0" y="2961921"/>
                </a:cubicBezTo>
                <a:cubicBezTo>
                  <a:pt x="0" y="1326097"/>
                  <a:pt x="1326097" y="0"/>
                  <a:pt x="2961921" y="0"/>
                </a:cubicBezTo>
                <a:close/>
              </a:path>
            </a:pathLst>
          </a:custGeom>
          <a:solidFill>
            <a:schemeClr val="bg1">
              <a:alpha val="95000"/>
            </a:schemeClr>
          </a:solidFill>
        </p:spPr>
        <p:txBody>
          <a:bodyPr wrap="square" lIns="457200" rIns="457200" bIns="2331720" rtlCol="0" anchor="b" anchorCtr="0">
            <a:noAutofit/>
          </a:bodyPr>
          <a:lstStyle>
            <a:lvl1pPr algn="ctr">
              <a:defRPr sz="4000">
                <a:solidFill>
                  <a:schemeClr val="tx1"/>
                </a:solidFill>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3575304" y="4379976"/>
            <a:ext cx="5038344" cy="713232"/>
          </a:xfrm>
        </p:spPr>
        <p:txBody>
          <a:bodyPr rtlCol="0"/>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11" name="Date Placeholder 10">
            <a:extLst>
              <a:ext uri="{FF2B5EF4-FFF2-40B4-BE49-F238E27FC236}">
                <a16:creationId xmlns:a16="http://schemas.microsoft.com/office/drawing/2014/main" id="{6B76FE53-FB67-4871-8485-71BAAFD7D1BF}"/>
              </a:ext>
            </a:extLst>
          </p:cNvPr>
          <p:cNvSpPr>
            <a:spLocks noGrp="1"/>
          </p:cNvSpPr>
          <p:nvPr>
            <p:ph type="dt" sz="half" idx="11"/>
          </p:nvPr>
        </p:nvSpPr>
        <p:spPr/>
        <p:txBody>
          <a:bodyPr rtlCol="0"/>
          <a:lstStyle>
            <a:lvl1pPr>
              <a:defRPr>
                <a:solidFill>
                  <a:schemeClr val="bg1"/>
                </a:solidFill>
                <a:latin typeface="+mn-lt"/>
              </a:defRPr>
            </a:lvl1pPr>
          </a:lstStyle>
          <a:p>
            <a:pPr rtl="0">
              <a:defRPr/>
            </a:pPr>
            <a:r>
              <a:rPr lang="en-GB" noProof="0"/>
              <a:t>9/3/20XX</a:t>
            </a:r>
          </a:p>
        </p:txBody>
      </p:sp>
      <p:sp>
        <p:nvSpPr>
          <p:cNvPr id="12" name="Footer Placeholder 11">
            <a:extLst>
              <a:ext uri="{FF2B5EF4-FFF2-40B4-BE49-F238E27FC236}">
                <a16:creationId xmlns:a16="http://schemas.microsoft.com/office/drawing/2014/main" id="{AD26FED4-1CE2-444B-A77E-EB3CB505AF19}"/>
              </a:ext>
            </a:extLst>
          </p:cNvPr>
          <p:cNvSpPr>
            <a:spLocks noGrp="1"/>
          </p:cNvSpPr>
          <p:nvPr>
            <p:ph type="ftr" sz="quarter" idx="12"/>
          </p:nvPr>
        </p:nvSpPr>
        <p:spPr/>
        <p:txBody>
          <a:bodyPr rtlCol="0"/>
          <a:lstStyle>
            <a:lvl1pPr>
              <a:defRPr>
                <a:solidFill>
                  <a:schemeClr val="bg1"/>
                </a:solidFill>
                <a:latin typeface="+mn-lt"/>
              </a:defRPr>
            </a:lvl1pPr>
          </a:lstStyle>
          <a:p>
            <a:pPr rtl="0">
              <a:defRPr/>
            </a:pPr>
            <a:r>
              <a:rPr lang="en-GB" noProof="0"/>
              <a:t>Presentation Title</a:t>
            </a:r>
          </a:p>
        </p:txBody>
      </p:sp>
      <p:sp>
        <p:nvSpPr>
          <p:cNvPr id="13" name="Slide Number Placeholder 12">
            <a:extLst>
              <a:ext uri="{FF2B5EF4-FFF2-40B4-BE49-F238E27FC236}">
                <a16:creationId xmlns:a16="http://schemas.microsoft.com/office/drawing/2014/main" id="{28FD25AA-10CC-48D8-9577-257871107B9A}"/>
              </a:ext>
            </a:extLst>
          </p:cNvPr>
          <p:cNvSpPr>
            <a:spLocks noGrp="1"/>
          </p:cNvSpPr>
          <p:nvPr>
            <p:ph type="sldNum" sz="quarter" idx="13"/>
          </p:nvPr>
        </p:nvSpPr>
        <p:spPr/>
        <p:txBody>
          <a:bodyPr rtlCol="0"/>
          <a:lstStyle>
            <a:lvl1pPr>
              <a:defRPr>
                <a:solidFill>
                  <a:schemeClr val="bg1"/>
                </a:solidFill>
                <a:latin typeface="+mn-lt"/>
              </a:defRPr>
            </a:lvl1pPr>
          </a:lstStyle>
          <a:p>
            <a:pPr rtl="0">
              <a:defRPr/>
            </a:pPr>
            <a:fld id="{D76B855D-E9CC-4FF8-AD85-6CDC7B89A0DE}" type="slidenum">
              <a:rPr lang="en-GB" noProof="0" smtClean="0"/>
              <a:pPr>
                <a:defRPr/>
              </a:pPr>
              <a:t>‹#›</a:t>
            </a:fld>
            <a:endParaRPr lang="en-GB" noProof="0"/>
          </a:p>
        </p:txBody>
      </p:sp>
    </p:spTree>
    <p:extLst>
      <p:ext uri="{BB962C8B-B14F-4D97-AF65-F5344CB8AC3E}">
        <p14:creationId xmlns:p14="http://schemas.microsoft.com/office/powerpoint/2010/main" val="2203281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69069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rtlCol="0">
            <a:normAutofit/>
          </a:bodyPr>
          <a:lstStyle>
            <a:lvl1pPr>
              <a:defRPr sz="2400"/>
            </a:lvl1pPr>
            <a:lvl2pPr>
              <a:defRPr sz="2000"/>
            </a:lvl2pPr>
            <a:lvl3pPr>
              <a:defRPr sz="18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rtlCol="0">
            <a:normAutofit/>
          </a:bodyPr>
          <a:lstStyle>
            <a:lvl1pPr>
              <a:defRPr sz="2400"/>
            </a:lvl1pPr>
            <a:lvl2pPr>
              <a:defRPr sz="2000"/>
            </a:lvl2pPr>
            <a:lvl3pPr>
              <a:defRPr sz="18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5946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32918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32918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4453128" y="1681163"/>
            <a:ext cx="32918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4453128" y="2505075"/>
            <a:ext cx="32918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Text Placeholder 4">
            <a:extLst>
              <a:ext uri="{FF2B5EF4-FFF2-40B4-BE49-F238E27FC236}">
                <a16:creationId xmlns:a16="http://schemas.microsoft.com/office/drawing/2014/main" id="{ACF5677B-E56F-4452-ADDC-DA0E20A955EC}"/>
              </a:ext>
            </a:extLst>
          </p:cNvPr>
          <p:cNvSpPr>
            <a:spLocks noGrp="1"/>
          </p:cNvSpPr>
          <p:nvPr>
            <p:ph type="body" sz="quarter" idx="13"/>
          </p:nvPr>
        </p:nvSpPr>
        <p:spPr>
          <a:xfrm>
            <a:off x="8065008" y="1681163"/>
            <a:ext cx="32918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3" name="Content Placeholder 5">
            <a:extLst>
              <a:ext uri="{FF2B5EF4-FFF2-40B4-BE49-F238E27FC236}">
                <a16:creationId xmlns:a16="http://schemas.microsoft.com/office/drawing/2014/main" id="{865D9C09-AB3B-40EB-B1DA-9C6D72343451}"/>
              </a:ext>
            </a:extLst>
          </p:cNvPr>
          <p:cNvSpPr>
            <a:spLocks noGrp="1"/>
          </p:cNvSpPr>
          <p:nvPr>
            <p:ph sz="quarter" idx="14"/>
          </p:nvPr>
        </p:nvSpPr>
        <p:spPr>
          <a:xfrm>
            <a:off x="8065008" y="2505075"/>
            <a:ext cx="32918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567273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with 2 medium pictures">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FAA9DFF3-1B49-48A9-BF8A-57DD7D07CFAF}"/>
              </a:ext>
            </a:extLst>
          </p:cNvPr>
          <p:cNvSpPr>
            <a:spLocks noGrp="1"/>
          </p:cNvSpPr>
          <p:nvPr>
            <p:ph type="pic" sz="quarter" idx="14"/>
          </p:nvPr>
        </p:nvSpPr>
        <p:spPr>
          <a:xfrm>
            <a:off x="7901259" y="2727729"/>
            <a:ext cx="4290740" cy="4130271"/>
          </a:xfrm>
          <a:custGeom>
            <a:avLst/>
            <a:gdLst>
              <a:gd name="connsiteX0" fmla="*/ 2503809 w 4290740"/>
              <a:gd name="connsiteY0" fmla="*/ 0 h 4130271"/>
              <a:gd name="connsiteX1" fmla="*/ 4198398 w 4290740"/>
              <a:gd name="connsiteY1" fmla="*/ 660580 h 4130271"/>
              <a:gd name="connsiteX2" fmla="*/ 4290740 w 4290740"/>
              <a:gd name="connsiteY2" fmla="*/ 751285 h 4130271"/>
              <a:gd name="connsiteX3" fmla="*/ 4290740 w 4290740"/>
              <a:gd name="connsiteY3" fmla="*/ 4130271 h 4130271"/>
              <a:gd name="connsiteX4" fmla="*/ 604508 w 4290740"/>
              <a:gd name="connsiteY4" fmla="*/ 4130271 h 4130271"/>
              <a:gd name="connsiteX5" fmla="*/ 461940 w 4290740"/>
              <a:gd name="connsiteY5" fmla="*/ 3953232 h 4130271"/>
              <a:gd name="connsiteX6" fmla="*/ 0 w 4290740"/>
              <a:gd name="connsiteY6" fmla="*/ 2503809 h 4130271"/>
              <a:gd name="connsiteX7" fmla="*/ 2503809 w 4290740"/>
              <a:gd name="connsiteY7" fmla="*/ 0 h 4130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90740" h="4130271">
                <a:moveTo>
                  <a:pt x="2503809" y="0"/>
                </a:moveTo>
                <a:cubicBezTo>
                  <a:pt x="3157405" y="0"/>
                  <a:pt x="3752509" y="250434"/>
                  <a:pt x="4198398" y="660580"/>
                </a:cubicBezTo>
                <a:lnTo>
                  <a:pt x="4290740" y="751285"/>
                </a:lnTo>
                <a:lnTo>
                  <a:pt x="4290740" y="4130271"/>
                </a:lnTo>
                <a:lnTo>
                  <a:pt x="604508" y="4130271"/>
                </a:lnTo>
                <a:lnTo>
                  <a:pt x="461940" y="3953232"/>
                </a:lnTo>
                <a:cubicBezTo>
                  <a:pt x="171051" y="3544183"/>
                  <a:pt x="0" y="3043971"/>
                  <a:pt x="0" y="2503809"/>
                </a:cubicBezTo>
                <a:cubicBezTo>
                  <a:pt x="0" y="1120992"/>
                  <a:pt x="1120992" y="0"/>
                  <a:pt x="2503809" y="0"/>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21" name="Picture Placeholder 20">
            <a:extLst>
              <a:ext uri="{FF2B5EF4-FFF2-40B4-BE49-F238E27FC236}">
                <a16:creationId xmlns:a16="http://schemas.microsoft.com/office/drawing/2014/main" id="{5CFEFC13-B998-4A6F-A7ED-411E266D288C}"/>
              </a:ext>
            </a:extLst>
          </p:cNvPr>
          <p:cNvSpPr>
            <a:spLocks noGrp="1"/>
          </p:cNvSpPr>
          <p:nvPr>
            <p:ph type="pic" sz="quarter" idx="13"/>
          </p:nvPr>
        </p:nvSpPr>
        <p:spPr>
          <a:xfrm>
            <a:off x="6261609" y="0"/>
            <a:ext cx="3519311" cy="3007909"/>
          </a:xfrm>
          <a:custGeom>
            <a:avLst/>
            <a:gdLst>
              <a:gd name="connsiteX0" fmla="*/ 519779 w 3519311"/>
              <a:gd name="connsiteY0" fmla="*/ 0 h 3007909"/>
              <a:gd name="connsiteX1" fmla="*/ 2999531 w 3519311"/>
              <a:gd name="connsiteY1" fmla="*/ 0 h 3007909"/>
              <a:gd name="connsiteX2" fmla="*/ 3003920 w 3519311"/>
              <a:gd name="connsiteY2" fmla="*/ 3989 h 3007909"/>
              <a:gd name="connsiteX3" fmla="*/ 3519311 w 3519311"/>
              <a:gd name="connsiteY3" fmla="*/ 1248253 h 3007909"/>
              <a:gd name="connsiteX4" fmla="*/ 1759655 w 3519311"/>
              <a:gd name="connsiteY4" fmla="*/ 3007909 h 3007909"/>
              <a:gd name="connsiteX5" fmla="*/ 9084 w 3519311"/>
              <a:gd name="connsiteY5" fmla="*/ 1428168 h 3007909"/>
              <a:gd name="connsiteX6" fmla="*/ 0 w 3519311"/>
              <a:gd name="connsiteY6" fmla="*/ 1248273 h 3007909"/>
              <a:gd name="connsiteX7" fmla="*/ 0 w 3519311"/>
              <a:gd name="connsiteY7" fmla="*/ 1248233 h 3007909"/>
              <a:gd name="connsiteX8" fmla="*/ 9084 w 3519311"/>
              <a:gd name="connsiteY8" fmla="*/ 1068339 h 3007909"/>
              <a:gd name="connsiteX9" fmla="*/ 515391 w 3519311"/>
              <a:gd name="connsiteY9" fmla="*/ 3989 h 3007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19311" h="3007909">
                <a:moveTo>
                  <a:pt x="519779" y="0"/>
                </a:moveTo>
                <a:lnTo>
                  <a:pt x="2999531" y="0"/>
                </a:lnTo>
                <a:lnTo>
                  <a:pt x="3003920" y="3989"/>
                </a:lnTo>
                <a:cubicBezTo>
                  <a:pt x="3322355" y="322424"/>
                  <a:pt x="3519311" y="762338"/>
                  <a:pt x="3519311" y="1248253"/>
                </a:cubicBezTo>
                <a:cubicBezTo>
                  <a:pt x="3519311" y="2220084"/>
                  <a:pt x="2731486" y="3007909"/>
                  <a:pt x="1759655" y="3007909"/>
                </a:cubicBezTo>
                <a:cubicBezTo>
                  <a:pt x="848565" y="3007909"/>
                  <a:pt x="99196" y="2315485"/>
                  <a:pt x="9084" y="1428168"/>
                </a:cubicBezTo>
                <a:lnTo>
                  <a:pt x="0" y="1248273"/>
                </a:lnTo>
                <a:lnTo>
                  <a:pt x="0" y="1248233"/>
                </a:lnTo>
                <a:lnTo>
                  <a:pt x="9084" y="1068339"/>
                </a:lnTo>
                <a:cubicBezTo>
                  <a:pt x="51137" y="654258"/>
                  <a:pt x="236761" y="282620"/>
                  <a:pt x="515391" y="3989"/>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10" name="Oval 9">
            <a:extLst>
              <a:ext uri="{FF2B5EF4-FFF2-40B4-BE49-F238E27FC236}">
                <a16:creationId xmlns:a16="http://schemas.microsoft.com/office/drawing/2014/main" id="{B7BFFB5A-A05C-4B0C-905C-5884361304B2}"/>
              </a:ext>
            </a:extLst>
          </p:cNvPr>
          <p:cNvSpPr/>
          <p:nvPr userDrawn="1"/>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 name="Arc 11">
            <a:extLst>
              <a:ext uri="{FF2B5EF4-FFF2-40B4-BE49-F238E27FC236}">
                <a16:creationId xmlns:a16="http://schemas.microsoft.com/office/drawing/2014/main" id="{9F33AC6C-4807-4785-AE9F-84BFEEDA9F7E}"/>
              </a:ext>
            </a:extLst>
          </p:cNvPr>
          <p:cNvSpPr/>
          <p:nvPr userDrawn="1"/>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a:xfrm>
            <a:off x="841248" y="365760"/>
            <a:ext cx="5120640" cy="1325880"/>
          </a:xfrm>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841248" y="1828800"/>
            <a:ext cx="5093208" cy="4352544"/>
          </a:xfrm>
        </p:spPr>
        <p:txBody>
          <a:bodyPr rtlCol="0"/>
          <a:lstStyle>
            <a:lvl1pPr marL="0" indent="0">
              <a:buNone/>
              <a:defRPr sz="2400"/>
            </a:lvl1pPr>
            <a:lvl2pPr marL="228600">
              <a:defRPr/>
            </a:lvl2pPr>
            <a:lvl3pPr marL="457200">
              <a:defRPr/>
            </a:lvl3pPr>
            <a:lvl4pPr marL="685800">
              <a:defRPr/>
            </a:lvl4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Tree>
    <p:extLst>
      <p:ext uri="{BB962C8B-B14F-4D97-AF65-F5344CB8AC3E}">
        <p14:creationId xmlns:p14="http://schemas.microsoft.com/office/powerpoint/2010/main" val="14131786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2642EAF0-DE94-4F90-82E3-6F316AA8353A}"/>
              </a:ext>
            </a:extLst>
          </p:cNvPr>
          <p:cNvSpPr/>
          <p:nvPr userDrawn="1"/>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D22D7888-22FA-4AA1-9BA4-CC61D6643D47}"/>
              </a:ext>
            </a:extLst>
          </p:cNvPr>
          <p:cNvSpPr/>
          <p:nvPr userDrawn="1"/>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EBB6E464-8999-4773-A1F2-E6CAA990E572}"/>
              </a:ext>
            </a:extLst>
          </p:cNvPr>
          <p:cNvSpPr/>
          <p:nvPr userDrawn="1"/>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CE9CE183-B21E-41EB-A082-DF9C3AD659D5}"/>
              </a:ext>
            </a:extLst>
          </p:cNvPr>
          <p:cNvSpPr/>
          <p:nvPr userDrawn="1"/>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1EA14BE8-FDD0-4434-9C3E-BFF78C22D9E3}"/>
              </a:ext>
            </a:extLst>
          </p:cNvPr>
          <p:cNvSpPr/>
          <p:nvPr userDrawn="1"/>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5C76330B-4C5E-463F-921A-D91F1F1F6049}"/>
              </a:ext>
            </a:extLst>
          </p:cNvPr>
          <p:cNvSpPr/>
          <p:nvPr userDrawn="1"/>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E494E364-7EA8-4D92-915D-75D1A3A67C07}"/>
              </a:ext>
            </a:extLst>
          </p:cNvPr>
          <p:cNvSpPr/>
          <p:nvPr userDrawn="1"/>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a:xfrm>
            <a:off x="1389888" y="1234440"/>
            <a:ext cx="3236976" cy="4069080"/>
          </a:xfrm>
        </p:spPr>
        <p:txBody>
          <a:bodyPr rtlCol="0"/>
          <a:lstStyle>
            <a:lvl1pPr algn="ctr">
              <a:defRPr>
                <a:solidFill>
                  <a:schemeClr val="bg1"/>
                </a:solidFill>
              </a:defRPr>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a:xfrm>
            <a:off x="1682496" y="6356350"/>
            <a:ext cx="1545336" cy="365125"/>
          </a:xfrm>
        </p:spPr>
        <p:txBody>
          <a:bodyPr rtlCol="0"/>
          <a:lstStyle>
            <a:lvl1pPr>
              <a:defRPr>
                <a:latin typeface="+mn-lt"/>
              </a:defRPr>
            </a:lvl1pPr>
          </a:lstStyle>
          <a:p>
            <a:pPr rtl="0">
              <a:defRPr/>
            </a:pPr>
            <a:r>
              <a:rPr lang="en-GB" noProof="0">
                <a:solidFill>
                  <a:prstClr val="black">
                    <a:tint val="75000"/>
                  </a:prstClr>
                </a:solidFill>
              </a:rPr>
              <a:t>9/3/20XX</a:t>
            </a: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a:xfrm>
            <a:off x="6099048" y="6356350"/>
            <a:ext cx="4114800" cy="365125"/>
          </a:xfrm>
        </p:spPr>
        <p:txBody>
          <a:bodyPr rtlCol="0"/>
          <a:lstStyle>
            <a:lvl1pPr algn="l">
              <a:defRPr>
                <a:latin typeface="+mn-lt"/>
              </a:defRPr>
            </a:lvl1pPr>
          </a:lstStyle>
          <a:p>
            <a:pPr algn="l" rtl="0">
              <a:defRPr/>
            </a:pPr>
            <a:r>
              <a:rPr lang="en-GB" noProof="0">
                <a:solidFill>
                  <a:prstClr val="black">
                    <a:tint val="75000"/>
                  </a:prstClr>
                </a:solidFill>
              </a:rPr>
              <a:t>Presentation Title</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a:xfrm>
            <a:off x="10506456" y="6356350"/>
            <a:ext cx="850392" cy="365125"/>
          </a:xfrm>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6665976" y="2551176"/>
            <a:ext cx="4709160" cy="1755648"/>
          </a:xfrm>
        </p:spPr>
        <p:txBody>
          <a:bodyPr rtlCol="0"/>
          <a:lstStyle>
            <a:lvl1pPr marL="0" indent="0">
              <a:buNone/>
              <a:defRPr sz="2400"/>
            </a:lvl1pPr>
            <a:lvl2pPr marL="228600">
              <a:defRPr sz="1800"/>
            </a:lvl2pPr>
            <a:lvl3pPr marL="457200">
              <a:defRPr sz="1800"/>
            </a:lvl3pPr>
          </a:lstStyle>
          <a:p>
            <a:pPr lvl="0" rtl="0"/>
            <a:r>
              <a:rPr lang="en-US" noProof="0"/>
              <a:t>Click to edit Master text styles</a:t>
            </a:r>
          </a:p>
          <a:p>
            <a:pPr lvl="1" rtl="0"/>
            <a:r>
              <a:rPr lang="en-US" noProof="0"/>
              <a:t>Second level</a:t>
            </a:r>
          </a:p>
          <a:p>
            <a:pPr lvl="2" rtl="0"/>
            <a:r>
              <a:rPr lang="en-US" noProof="0"/>
              <a:t>Third level</a:t>
            </a:r>
          </a:p>
        </p:txBody>
      </p:sp>
    </p:spTree>
    <p:extLst>
      <p:ext uri="{BB962C8B-B14F-4D97-AF65-F5344CB8AC3E}">
        <p14:creationId xmlns:p14="http://schemas.microsoft.com/office/powerpoint/2010/main" val="826779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46489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C9A1C714-6A0E-456D-A2E2-6288C0EA077B}"/>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36354056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86281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4012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pPr rtl="0">
              <a:defRPr/>
            </a:pPr>
            <a:r>
              <a:rPr lang="en-GB" noProof="0">
                <a:solidFill>
                  <a:prstClr val="black">
                    <a:tint val="75000"/>
                  </a:prstClr>
                </a:solidFill>
              </a:rPr>
              <a:t>9/3/20XX</a:t>
            </a:r>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pPr rtl="0">
              <a:defRPr/>
            </a:pPr>
            <a:r>
              <a:rPr lang="en-GB" noProof="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Tree>
    <p:extLst>
      <p:ext uri="{BB962C8B-B14F-4D97-AF65-F5344CB8AC3E}">
        <p14:creationId xmlns:p14="http://schemas.microsoft.com/office/powerpoint/2010/main" val="3067668650"/>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71" r:id="rId4"/>
    <p:sldLayoutId id="2147483770" r:id="rId5"/>
    <p:sldLayoutId id="2147483774" r:id="rId6"/>
    <p:sldLayoutId id="2147483783" r:id="rId7"/>
    <p:sldLayoutId id="2147483772" r:id="rId8"/>
    <p:sldLayoutId id="2147483773" r:id="rId9"/>
    <p:sldLayoutId id="2147483785" r:id="rId10"/>
    <p:sldLayoutId id="2147483786" r:id="rId11"/>
    <p:sldLayoutId id="2147483787" r:id="rId12"/>
    <p:sldLayoutId id="2147483775" r:id="rId13"/>
    <p:sldLayoutId id="2147483788" r:id="rId14"/>
    <p:sldLayoutId id="2147483776" r:id="rId15"/>
    <p:sldLayoutId id="2147483777" r:id="rId16"/>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8" Type="http://schemas.openxmlformats.org/officeDocument/2006/relationships/hyperlink" Target="https://www.worldobesity.org/about/about-obesity/obesity-classification" TargetMode="External"/><Relationship Id="rId3" Type="http://schemas.openxmlformats.org/officeDocument/2006/relationships/hyperlink" Target="https://www.verywellmind.com/cope-with-social-anxiety-at-the-gym-4125214" TargetMode="External"/><Relationship Id="rId7" Type="http://schemas.openxmlformats.org/officeDocument/2006/relationships/hyperlink" Target="https://www.who.int/health-topics/obesity/#tab=tab_1" TargetMode="External"/><Relationship Id="rId2" Type="http://schemas.openxmlformats.org/officeDocument/2006/relationships/notesSlide" Target="../notesSlides/notesSlide8.xml"/><Relationship Id="rId1" Type="http://schemas.openxmlformats.org/officeDocument/2006/relationships/slideLayout" Target="../slideLayouts/slideLayout12.xml"/><Relationship Id="rId6" Type="http://schemas.openxmlformats.org/officeDocument/2006/relationships/hyperlink" Target="https://www.pat.nhs.uk/education-and-research/why-is-research-important.htm#:~:text=Some%20of%20the%20common%20aims%20for%20conducting%20research,research%20helps%20the%20NHS%20to%20improve%20future%20healthcare" TargetMode="External"/><Relationship Id="rId5" Type="http://schemas.openxmlformats.org/officeDocument/2006/relationships/hyperlink" Target="https://www.gov.uk/government/publications/the-evidence-base-of-the-public-health-contribution-of-nurses-and-midwives" TargetMode="External"/><Relationship Id="rId4" Type="http://schemas.openxmlformats.org/officeDocument/2006/relationships/hyperlink" Target="https://www.thecommunityguide.org/findings/obesity-technology-supported-multicomponent-coaching-or-counseling-interventions-maintain.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08836-40C5-46C2-81BA-21AA27176925}"/>
              </a:ext>
            </a:extLst>
          </p:cNvPr>
          <p:cNvSpPr>
            <a:spLocks noGrp="1"/>
          </p:cNvSpPr>
          <p:nvPr>
            <p:ph type="ctrTitle"/>
          </p:nvPr>
        </p:nvSpPr>
        <p:spPr/>
        <p:txBody>
          <a:bodyPr rtlCol="0"/>
          <a:lstStyle/>
          <a:p>
            <a:pPr rtl="0"/>
            <a:r>
              <a:rPr lang="en-GB" dirty="0"/>
              <a:t>Research in Nursing: Obesity</a:t>
            </a:r>
          </a:p>
        </p:txBody>
      </p:sp>
      <p:sp>
        <p:nvSpPr>
          <p:cNvPr id="3" name="Subtitle 2">
            <a:extLst>
              <a:ext uri="{FF2B5EF4-FFF2-40B4-BE49-F238E27FC236}">
                <a16:creationId xmlns:a16="http://schemas.microsoft.com/office/drawing/2014/main" id="{72CC4EC4-809C-4FD2-AA20-009F08590DA6}"/>
              </a:ext>
            </a:extLst>
          </p:cNvPr>
          <p:cNvSpPr>
            <a:spLocks noGrp="1"/>
          </p:cNvSpPr>
          <p:nvPr>
            <p:ph type="subTitle" idx="1"/>
          </p:nvPr>
        </p:nvSpPr>
        <p:spPr/>
        <p:txBody>
          <a:bodyPr rtlCol="0"/>
          <a:lstStyle/>
          <a:p>
            <a:pPr rtl="0"/>
            <a:r>
              <a:rPr lang="en-GB" dirty="0">
                <a:solidFill>
                  <a:srgbClr val="FFFFFF"/>
                </a:solidFill>
              </a:rPr>
              <a:t>Olivia Farr</a:t>
            </a:r>
          </a:p>
          <a:p>
            <a:pPr rtl="0"/>
            <a:endParaRPr lang="en-GB" dirty="0"/>
          </a:p>
        </p:txBody>
      </p:sp>
    </p:spTree>
    <p:extLst>
      <p:ext uri="{BB962C8B-B14F-4D97-AF65-F5344CB8AC3E}">
        <p14:creationId xmlns:p14="http://schemas.microsoft.com/office/powerpoint/2010/main" val="800962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6E49C-11A0-4C95-8A6E-FC7E9C57C105}"/>
              </a:ext>
            </a:extLst>
          </p:cNvPr>
          <p:cNvSpPr>
            <a:spLocks noGrp="1"/>
          </p:cNvSpPr>
          <p:nvPr>
            <p:ph type="title"/>
          </p:nvPr>
        </p:nvSpPr>
        <p:spPr/>
        <p:txBody>
          <a:bodyPr rtlCol="0"/>
          <a:lstStyle/>
          <a:p>
            <a:pPr rtl="0"/>
            <a:r>
              <a:rPr lang="en-GB" dirty="0">
                <a:solidFill>
                  <a:srgbClr val="FFFFFF"/>
                </a:solidFill>
              </a:rPr>
              <a:t>What is research in Nursing and what is it’s importance?</a:t>
            </a:r>
            <a:endParaRPr lang="en-GB" dirty="0"/>
          </a:p>
        </p:txBody>
      </p:sp>
      <p:sp>
        <p:nvSpPr>
          <p:cNvPr id="3" name="Content Placeholder 2">
            <a:extLst>
              <a:ext uri="{FF2B5EF4-FFF2-40B4-BE49-F238E27FC236}">
                <a16:creationId xmlns:a16="http://schemas.microsoft.com/office/drawing/2014/main" id="{869C3FD2-AF88-4EF1-AFB7-5D31BD5AA0BF}"/>
              </a:ext>
            </a:extLst>
          </p:cNvPr>
          <p:cNvSpPr>
            <a:spLocks noGrp="1"/>
          </p:cNvSpPr>
          <p:nvPr>
            <p:ph idx="1"/>
          </p:nvPr>
        </p:nvSpPr>
        <p:spPr>
          <a:xfrm>
            <a:off x="5788152" y="283326"/>
            <a:ext cx="5111496" cy="6059170"/>
          </a:xfrm>
        </p:spPr>
        <p:txBody>
          <a:bodyPr rtlCol="0"/>
          <a:lstStyle/>
          <a:p>
            <a:pPr marL="457200" indent="-457200" rtl="0">
              <a:buFont typeface="Arial" panose="020B0604020202020204" pitchFamily="34" charset="0"/>
              <a:buChar char="•"/>
            </a:pPr>
            <a:r>
              <a:rPr lang="en-US" sz="1800" dirty="0">
                <a:ea typeface="Calibri" panose="020F0502020204030204" pitchFamily="34" charset="0"/>
                <a:cs typeface="Times New Roman" panose="02020603050405020304" pitchFamily="18" charset="0"/>
              </a:rPr>
              <a:t>I</a:t>
            </a:r>
            <a:r>
              <a:rPr lang="en-US" sz="1800" dirty="0">
                <a:effectLst/>
                <a:ea typeface="Calibri" panose="020F0502020204030204" pitchFamily="34" charset="0"/>
                <a:cs typeface="Times New Roman" panose="02020603050405020304" pitchFamily="18" charset="0"/>
              </a:rPr>
              <a:t>mproved care in Nursing and healthcare sectors</a:t>
            </a:r>
          </a:p>
          <a:p>
            <a:pPr marL="457200" indent="-457200" rtl="0">
              <a:buFont typeface="Arial" panose="020B0604020202020204" pitchFamily="34" charset="0"/>
              <a:buChar char="•"/>
            </a:pPr>
            <a:r>
              <a:rPr lang="en-US" sz="1800" dirty="0">
                <a:ea typeface="Calibri" panose="020F0502020204030204" pitchFamily="34" charset="0"/>
                <a:cs typeface="Times New Roman" panose="02020603050405020304" pitchFamily="18" charset="0"/>
              </a:rPr>
              <a:t>P</a:t>
            </a:r>
            <a:r>
              <a:rPr lang="en-US" sz="1800" dirty="0">
                <a:effectLst/>
                <a:ea typeface="Calibri" panose="020F0502020204030204" pitchFamily="34" charset="0"/>
                <a:cs typeface="Times New Roman" panose="02020603050405020304" pitchFamily="18" charset="0"/>
              </a:rPr>
              <a:t>rovided </a:t>
            </a:r>
            <a:r>
              <a:rPr lang="en-US" sz="1800" dirty="0" err="1">
                <a:effectLst/>
                <a:ea typeface="Calibri" panose="020F0502020204030204" pitchFamily="34" charset="0"/>
                <a:cs typeface="Times New Roman" panose="02020603050405020304" pitchFamily="18" charset="0"/>
              </a:rPr>
              <a:t>organisations</a:t>
            </a:r>
            <a:r>
              <a:rPr lang="en-US" sz="1800" dirty="0">
                <a:effectLst/>
                <a:ea typeface="Calibri" panose="020F0502020204030204" pitchFamily="34" charset="0"/>
                <a:cs typeface="Times New Roman" panose="02020603050405020304" pitchFamily="18" charset="0"/>
              </a:rPr>
              <a:t>, such as the National Health Service (NHS) with a wider range of knowledge about many aspects to care </a:t>
            </a:r>
          </a:p>
          <a:p>
            <a:pPr marL="457200" indent="-457200" rtl="0">
              <a:buFont typeface="Arial" panose="020B0604020202020204" pitchFamily="34" charset="0"/>
              <a:buChar char="•"/>
            </a:pPr>
            <a:r>
              <a:rPr lang="en-US" sz="1800" dirty="0">
                <a:effectLst/>
                <a:ea typeface="Calibri" panose="020F0502020204030204" pitchFamily="34" charset="0"/>
                <a:cs typeface="Times New Roman" panose="02020603050405020304" pitchFamily="18" charset="0"/>
              </a:rPr>
              <a:t>It provides a deeper understanding of practice in healthcare, symptoms and treatments of conditions and prevention of diseases, disorders or illness.</a:t>
            </a:r>
          </a:p>
          <a:p>
            <a:pPr rtl="0"/>
            <a:r>
              <a:rPr lang="en-US" sz="1800" dirty="0">
                <a:effectLst/>
                <a:ea typeface="Calibri" panose="020F0502020204030204" pitchFamily="34" charset="0"/>
                <a:cs typeface="Times New Roman" panose="02020603050405020304" pitchFamily="18" charset="0"/>
              </a:rPr>
              <a:t> (The </a:t>
            </a:r>
            <a:r>
              <a:rPr lang="en-US" sz="1800" dirty="0" err="1">
                <a:effectLst/>
                <a:ea typeface="Calibri" panose="020F0502020204030204" pitchFamily="34" charset="0"/>
                <a:cs typeface="Times New Roman" panose="02020603050405020304" pitchFamily="18" charset="0"/>
              </a:rPr>
              <a:t>Pennine</a:t>
            </a:r>
            <a:r>
              <a:rPr lang="en-US" sz="1800" dirty="0">
                <a:effectLst/>
                <a:ea typeface="Calibri" panose="020F0502020204030204" pitchFamily="34" charset="0"/>
                <a:cs typeface="Times New Roman" panose="02020603050405020304" pitchFamily="18" charset="0"/>
              </a:rPr>
              <a:t> Acute Hospitals NHS Trust, 2020). </a:t>
            </a:r>
          </a:p>
          <a:p>
            <a:pPr marL="457200" indent="-457200" rtl="0">
              <a:buFont typeface="Arial" panose="020B0604020202020204" pitchFamily="34" charset="0"/>
              <a:buChar char="•"/>
            </a:pPr>
            <a:endParaRPr lang="en-GB" dirty="0"/>
          </a:p>
        </p:txBody>
      </p:sp>
      <p:sp>
        <p:nvSpPr>
          <p:cNvPr id="6" name="Slide Number Placeholder 5">
            <a:extLst>
              <a:ext uri="{FF2B5EF4-FFF2-40B4-BE49-F238E27FC236}">
                <a16:creationId xmlns:a16="http://schemas.microsoft.com/office/drawing/2014/main" id="{88AB1A36-2D6E-4392-AAA4-996FFE03208D}"/>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GB" sz="1200" b="0" i="0" u="none" strike="noStrike" kern="1200" cap="none" spc="0" normalizeH="0" baseline="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1602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B290457-2071-4F7C-9327-CE85A282B4D5}"/>
              </a:ext>
            </a:extLst>
          </p:cNvPr>
          <p:cNvSpPr>
            <a:spLocks noGrp="1"/>
          </p:cNvSpPr>
          <p:nvPr>
            <p:ph type="title"/>
          </p:nvPr>
        </p:nvSpPr>
        <p:spPr/>
        <p:txBody>
          <a:bodyPr rtlCol="0">
            <a:normAutofit/>
          </a:bodyPr>
          <a:lstStyle/>
          <a:p>
            <a:pPr rtl="0"/>
            <a:r>
              <a:rPr lang="en-GB" dirty="0"/>
              <a:t>What is Evidence based Practice?</a:t>
            </a:r>
          </a:p>
        </p:txBody>
      </p:sp>
      <p:sp>
        <p:nvSpPr>
          <p:cNvPr id="5" name="Content Placeholder 4">
            <a:extLst>
              <a:ext uri="{FF2B5EF4-FFF2-40B4-BE49-F238E27FC236}">
                <a16:creationId xmlns:a16="http://schemas.microsoft.com/office/drawing/2014/main" id="{B67B1E24-2840-4BB0-AE5A-2320A01CB80F}"/>
              </a:ext>
            </a:extLst>
          </p:cNvPr>
          <p:cNvSpPr>
            <a:spLocks noGrp="1"/>
          </p:cNvSpPr>
          <p:nvPr>
            <p:ph idx="1"/>
          </p:nvPr>
        </p:nvSpPr>
        <p:spPr/>
        <p:txBody>
          <a:bodyPr rtlCol="0"/>
          <a:lstStyle/>
          <a:p>
            <a:pPr marL="342900" indent="-342900" rtl="0">
              <a:buFont typeface="Arial" panose="020B0604020202020204" pitchFamily="34" charset="0"/>
              <a:buChar char="•"/>
            </a:pPr>
            <a:r>
              <a:rPr lang="en-GB" sz="1800" dirty="0"/>
              <a:t>When research is gathered and applied to every-day living </a:t>
            </a:r>
            <a:r>
              <a:rPr lang="en-US" sz="1800" dirty="0">
                <a:effectLst/>
                <a:ea typeface="Calibri" panose="020F0502020204030204" pitchFamily="34" charset="0"/>
                <a:cs typeface="Times New Roman" panose="02020603050405020304" pitchFamily="18" charset="0"/>
              </a:rPr>
              <a:t>(</a:t>
            </a:r>
            <a:r>
              <a:rPr lang="en-US" sz="1800" dirty="0" err="1">
                <a:effectLst/>
                <a:ea typeface="Calibri" panose="020F0502020204030204" pitchFamily="34" charset="0"/>
                <a:cs typeface="Times New Roman" panose="02020603050405020304" pitchFamily="18" charset="0"/>
              </a:rPr>
              <a:t>Glatstein</a:t>
            </a:r>
            <a:r>
              <a:rPr lang="en-US" sz="1800" dirty="0">
                <a:effectLst/>
                <a:ea typeface="Calibri" panose="020F0502020204030204" pitchFamily="34" charset="0"/>
                <a:cs typeface="Times New Roman" panose="02020603050405020304" pitchFamily="18" charset="0"/>
              </a:rPr>
              <a:t>, 2002)</a:t>
            </a:r>
            <a:endParaRPr lang="en-GB" sz="1800" dirty="0">
              <a:effectLst/>
              <a:ea typeface="Calibri" panose="020F0502020204030204" pitchFamily="34" charset="0"/>
              <a:cs typeface="Times New Roman" panose="02020603050405020304" pitchFamily="18" charset="0"/>
            </a:endParaRPr>
          </a:p>
          <a:p>
            <a:pPr marL="342900" indent="-342900" rtl="0">
              <a:buFont typeface="Arial" panose="020B0604020202020204" pitchFamily="34" charset="0"/>
              <a:buChar char="•"/>
            </a:pPr>
            <a:r>
              <a:rPr lang="en-GB" sz="1800" dirty="0">
                <a:cs typeface="Times New Roman" panose="02020603050405020304" pitchFamily="18" charset="0"/>
              </a:rPr>
              <a:t>It is thought to have </a:t>
            </a:r>
            <a:r>
              <a:rPr lang="en-US" sz="1800" dirty="0">
                <a:effectLst/>
                <a:ea typeface="Calibri" panose="020F0502020204030204" pitchFamily="34" charset="0"/>
                <a:cs typeface="Times New Roman" panose="02020603050405020304" pitchFamily="18" charset="0"/>
              </a:rPr>
              <a:t>“emerged as an innovation for quality improvement in health care” (</a:t>
            </a:r>
            <a:r>
              <a:rPr lang="en-US" sz="1800" dirty="0" err="1">
                <a:effectLst/>
                <a:ea typeface="Calibri" panose="020F0502020204030204" pitchFamily="34" charset="0"/>
                <a:cs typeface="Times New Roman" panose="02020603050405020304" pitchFamily="18" charset="0"/>
              </a:rPr>
              <a:t>Farokhzadian</a:t>
            </a:r>
            <a:r>
              <a:rPr lang="en-US" sz="1800" dirty="0">
                <a:effectLst/>
                <a:ea typeface="Calibri" panose="020F0502020204030204" pitchFamily="34" charset="0"/>
                <a:cs typeface="Times New Roman" panose="02020603050405020304" pitchFamily="18" charset="0"/>
              </a:rPr>
              <a:t>, </a:t>
            </a:r>
            <a:r>
              <a:rPr lang="en-US" sz="1800" dirty="0" err="1">
                <a:effectLst/>
                <a:ea typeface="Calibri" panose="020F0502020204030204" pitchFamily="34" charset="0"/>
                <a:cs typeface="Times New Roman" panose="02020603050405020304" pitchFamily="18" charset="0"/>
              </a:rPr>
              <a:t>Khajouei</a:t>
            </a:r>
            <a:r>
              <a:rPr lang="en-US" sz="1800" dirty="0">
                <a:effectLst/>
                <a:ea typeface="Calibri" panose="020F0502020204030204" pitchFamily="34" charset="0"/>
                <a:cs typeface="Times New Roman" panose="02020603050405020304" pitchFamily="18" charset="0"/>
              </a:rPr>
              <a:t> and Ahmadian, 2015). </a:t>
            </a:r>
          </a:p>
          <a:p>
            <a:pPr marL="342900" indent="-342900" rtl="0">
              <a:buFont typeface="Arial" panose="020B0604020202020204" pitchFamily="34" charset="0"/>
              <a:buChar char="•"/>
            </a:pPr>
            <a:r>
              <a:rPr lang="en-US" sz="1800" dirty="0">
                <a:ea typeface="Calibri" panose="020F0502020204030204" pitchFamily="34" charset="0"/>
                <a:cs typeface="Times New Roman" panose="02020603050405020304" pitchFamily="18" charset="0"/>
              </a:rPr>
              <a:t>Uses research on the effectiveness of past and current practices to ensure best quality of care is provided.</a:t>
            </a:r>
          </a:p>
          <a:p>
            <a:pPr marL="342900" indent="-342900" rtl="0">
              <a:buFont typeface="Arial" panose="020B0604020202020204" pitchFamily="34" charset="0"/>
              <a:buChar char="•"/>
            </a:pPr>
            <a:r>
              <a:rPr lang="en-US" sz="1800" dirty="0" err="1">
                <a:effectLst/>
                <a:ea typeface="Calibri" panose="020F0502020204030204" pitchFamily="34" charset="0"/>
                <a:cs typeface="Times New Roman" panose="02020603050405020304" pitchFamily="18" charset="0"/>
              </a:rPr>
              <a:t>Prio</a:t>
            </a:r>
            <a:r>
              <a:rPr lang="en-US" sz="1800" dirty="0" err="1">
                <a:ea typeface="Calibri" panose="020F0502020204030204" pitchFamily="34" charset="0"/>
                <a:cs typeface="Times New Roman" panose="02020603050405020304" pitchFamily="18" charset="0"/>
              </a:rPr>
              <a:t>ritses</a:t>
            </a:r>
            <a:r>
              <a:rPr lang="en-US" sz="1800" dirty="0">
                <a:ea typeface="Calibri" panose="020F0502020204030204" pitchFamily="34" charset="0"/>
                <a:cs typeface="Times New Roman" panose="02020603050405020304" pitchFamily="18" charset="0"/>
              </a:rPr>
              <a:t> patient’s health and safety, while minimizing costs </a:t>
            </a:r>
            <a:r>
              <a:rPr lang="en-US" sz="1800" dirty="0">
                <a:solidFill>
                  <a:srgbClr val="000000"/>
                </a:solidFill>
                <a:effectLst/>
                <a:ea typeface="Calibri" panose="020F0502020204030204" pitchFamily="34" charset="0"/>
              </a:rPr>
              <a:t>(Public Health England and Department of Health and Social Care, 2013). </a:t>
            </a:r>
            <a:endParaRPr lang="en-US" sz="1800" dirty="0">
              <a:effectLst/>
              <a:ea typeface="Calibri" panose="020F0502020204030204" pitchFamily="34" charset="0"/>
              <a:cs typeface="Times New Roman" panose="02020603050405020304" pitchFamily="18" charset="0"/>
            </a:endParaRPr>
          </a:p>
          <a:p>
            <a:pPr marL="342900" indent="-342900" rtl="0">
              <a:buFont typeface="Arial" panose="020B0604020202020204" pitchFamily="34" charset="0"/>
              <a:buChar char="•"/>
            </a:pPr>
            <a:endParaRPr lang="en-GB" dirty="0"/>
          </a:p>
        </p:txBody>
      </p:sp>
      <p:sp>
        <p:nvSpPr>
          <p:cNvPr id="16" name="Slide Number Placeholder 15">
            <a:extLst>
              <a:ext uri="{FF2B5EF4-FFF2-40B4-BE49-F238E27FC236}">
                <a16:creationId xmlns:a16="http://schemas.microsoft.com/office/drawing/2014/main" id="{46EEA4F1-5FA3-4EBF-97F1-DF392077DB76}"/>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GB" sz="1200" b="0" i="0" u="none" strike="noStrike" kern="1200" cap="none" spc="0" normalizeH="0" baseline="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021937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5BAFB9B-C07F-494F-9167-3405AE8A5E92}"/>
              </a:ext>
            </a:extLst>
          </p:cNvPr>
          <p:cNvSpPr>
            <a:spLocks noGrp="1"/>
          </p:cNvSpPr>
          <p:nvPr>
            <p:ph type="title"/>
          </p:nvPr>
        </p:nvSpPr>
        <p:spPr/>
        <p:txBody>
          <a:bodyPr/>
          <a:lstStyle/>
          <a:p>
            <a:r>
              <a:rPr lang="en-GB" dirty="0"/>
              <a:t>What is research literacy?</a:t>
            </a:r>
          </a:p>
        </p:txBody>
      </p:sp>
      <p:sp>
        <p:nvSpPr>
          <p:cNvPr id="5" name="Content Placeholder 4">
            <a:extLst>
              <a:ext uri="{FF2B5EF4-FFF2-40B4-BE49-F238E27FC236}">
                <a16:creationId xmlns:a16="http://schemas.microsoft.com/office/drawing/2014/main" id="{64D53F6E-F06D-64C8-4090-6DF1DAAD942E}"/>
              </a:ext>
            </a:extLst>
          </p:cNvPr>
          <p:cNvSpPr>
            <a:spLocks noGrp="1"/>
          </p:cNvSpPr>
          <p:nvPr>
            <p:ph idx="1"/>
          </p:nvPr>
        </p:nvSpPr>
        <p:spPr/>
        <p:txBody>
          <a:bodyPr>
            <a:normAutofit/>
          </a:bodyPr>
          <a:lstStyle/>
          <a:p>
            <a:pPr marL="285750" indent="-285750">
              <a:buFont typeface="Arial" panose="020B0604020202020204" pitchFamily="34" charset="0"/>
              <a:buChar char="•"/>
            </a:pPr>
            <a:r>
              <a:rPr lang="en-US" sz="1800" dirty="0">
                <a:solidFill>
                  <a:srgbClr val="000000"/>
                </a:solidFill>
                <a:ea typeface="Calibri" panose="020F0502020204030204" pitchFamily="34" charset="0"/>
              </a:rPr>
              <a:t>T</a:t>
            </a:r>
            <a:r>
              <a:rPr lang="en-US" sz="1800" dirty="0">
                <a:solidFill>
                  <a:srgbClr val="000000"/>
                </a:solidFill>
                <a:effectLst/>
                <a:ea typeface="Calibri" panose="020F0502020204030204" pitchFamily="34" charset="0"/>
              </a:rPr>
              <a:t>he ability to fully understand and interpret medical language and apply it to practice after evaluation (Senders, 2014). </a:t>
            </a:r>
          </a:p>
          <a:p>
            <a:pPr marL="285750" indent="-285750">
              <a:buFont typeface="Arial" panose="020B0604020202020204" pitchFamily="34" charset="0"/>
              <a:buChar char="•"/>
            </a:pPr>
            <a:r>
              <a:rPr lang="en-US" sz="1800" dirty="0"/>
              <a:t>A study that was conducted on nurses that concluded that when nurses were “not properly equipped with the knowledge and skills required for EBP”, their attitude towards working and their self- efficiency skills of EBP were poor.</a:t>
            </a:r>
          </a:p>
          <a:p>
            <a:r>
              <a:rPr lang="en-US" sz="1800" dirty="0"/>
              <a:t> (</a:t>
            </a:r>
            <a:r>
              <a:rPr lang="en-US" sz="1800" dirty="0" err="1"/>
              <a:t>Farokhzadian</a:t>
            </a:r>
            <a:r>
              <a:rPr lang="en-US" sz="1800" dirty="0"/>
              <a:t>, </a:t>
            </a:r>
            <a:r>
              <a:rPr lang="en-US" sz="1800" dirty="0" err="1"/>
              <a:t>Khajouei</a:t>
            </a:r>
            <a:r>
              <a:rPr lang="en-US" sz="1800" dirty="0"/>
              <a:t> and Ahmadian, 2015)</a:t>
            </a:r>
            <a:endParaRPr lang="en-GB" sz="1800" dirty="0"/>
          </a:p>
        </p:txBody>
      </p:sp>
      <p:sp>
        <p:nvSpPr>
          <p:cNvPr id="6" name="Date Placeholder 5">
            <a:extLst>
              <a:ext uri="{FF2B5EF4-FFF2-40B4-BE49-F238E27FC236}">
                <a16:creationId xmlns:a16="http://schemas.microsoft.com/office/drawing/2014/main" id="{83B05B31-A2A3-B8FB-C5CF-2397C423C771}"/>
              </a:ext>
            </a:extLst>
          </p:cNvPr>
          <p:cNvSpPr>
            <a:spLocks noGrp="1"/>
          </p:cNvSpPr>
          <p:nvPr>
            <p:ph type="dt" sz="half" idx="10"/>
          </p:nvPr>
        </p:nvSpPr>
        <p:spPr/>
        <p:txBody>
          <a:bodyPr/>
          <a:lstStyle/>
          <a:p>
            <a:pPr rtl="0">
              <a:defRPr/>
            </a:pPr>
            <a:r>
              <a:rPr lang="en-GB" noProof="0">
                <a:solidFill>
                  <a:prstClr val="black">
                    <a:tint val="75000"/>
                  </a:prstClr>
                </a:solidFill>
              </a:rPr>
              <a:t>9/3/20XX</a:t>
            </a:r>
          </a:p>
        </p:txBody>
      </p:sp>
      <p:sp>
        <p:nvSpPr>
          <p:cNvPr id="7" name="Footer Placeholder 6">
            <a:extLst>
              <a:ext uri="{FF2B5EF4-FFF2-40B4-BE49-F238E27FC236}">
                <a16:creationId xmlns:a16="http://schemas.microsoft.com/office/drawing/2014/main" id="{4C834A5B-052C-008D-2734-D3FE3900D010}"/>
              </a:ext>
            </a:extLst>
          </p:cNvPr>
          <p:cNvSpPr>
            <a:spLocks noGrp="1"/>
          </p:cNvSpPr>
          <p:nvPr>
            <p:ph type="ftr" sz="quarter" idx="11"/>
          </p:nvPr>
        </p:nvSpPr>
        <p:spPr/>
        <p:txBody>
          <a:bodyPr/>
          <a:lstStyle/>
          <a:p>
            <a:pPr rtl="0">
              <a:defRPr/>
            </a:pPr>
            <a:r>
              <a:rPr lang="en-GB" noProof="0">
                <a:solidFill>
                  <a:prstClr val="black">
                    <a:tint val="75000"/>
                  </a:prstClr>
                </a:solidFill>
              </a:rPr>
              <a:t>Presentation Title</a:t>
            </a:r>
          </a:p>
        </p:txBody>
      </p:sp>
      <p:sp>
        <p:nvSpPr>
          <p:cNvPr id="8" name="Slide Number Placeholder 7">
            <a:extLst>
              <a:ext uri="{FF2B5EF4-FFF2-40B4-BE49-F238E27FC236}">
                <a16:creationId xmlns:a16="http://schemas.microsoft.com/office/drawing/2014/main" id="{BBB215D8-7302-3942-BC37-608EC51C5584}"/>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4</a:t>
            </a:fld>
            <a:endParaRPr lang="en-GB" noProof="0">
              <a:solidFill>
                <a:prstClr val="black">
                  <a:tint val="75000"/>
                </a:prstClr>
              </a:solidFill>
            </a:endParaRPr>
          </a:p>
        </p:txBody>
      </p:sp>
    </p:spTree>
    <p:extLst>
      <p:ext uri="{BB962C8B-B14F-4D97-AF65-F5344CB8AC3E}">
        <p14:creationId xmlns:p14="http://schemas.microsoft.com/office/powerpoint/2010/main" val="24703786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E78514DD-3FC6-4AEF-9C9C-057CF64C8E2D}"/>
              </a:ext>
            </a:extLst>
          </p:cNvPr>
          <p:cNvSpPr>
            <a:spLocks noGrp="1"/>
          </p:cNvSpPr>
          <p:nvPr>
            <p:ph type="title"/>
          </p:nvPr>
        </p:nvSpPr>
        <p:spPr>
          <a:xfrm>
            <a:off x="539308" y="365125"/>
            <a:ext cx="5809527" cy="1325563"/>
          </a:xfrm>
        </p:spPr>
        <p:txBody>
          <a:bodyPr rtlCol="0"/>
          <a:lstStyle/>
          <a:p>
            <a:pPr rtl="0"/>
            <a:r>
              <a:rPr lang="en-GB" dirty="0"/>
              <a:t>The background of Obesity and statistics</a:t>
            </a:r>
          </a:p>
        </p:txBody>
      </p:sp>
      <p:sp>
        <p:nvSpPr>
          <p:cNvPr id="14" name="Slide Number Placeholder 13">
            <a:extLst>
              <a:ext uri="{FF2B5EF4-FFF2-40B4-BE49-F238E27FC236}">
                <a16:creationId xmlns:a16="http://schemas.microsoft.com/office/drawing/2014/main" id="{47FB0EFA-9228-4C2B-BC70-5B5C93771274}"/>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GB" sz="1200" b="0" i="0" u="none" strike="noStrike" kern="1200" cap="none" spc="0" normalizeH="0" baseline="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dirty="0">
              <a:ln>
                <a:noFill/>
              </a:ln>
              <a:solidFill>
                <a:prstClr val="black">
                  <a:tint val="75000"/>
                </a:prstClr>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81804A6-65A0-84A5-BC0F-CFEB5ED73392}"/>
              </a:ext>
            </a:extLst>
          </p:cNvPr>
          <p:cNvSpPr>
            <a:spLocks noGrp="1"/>
          </p:cNvSpPr>
          <p:nvPr>
            <p:ph idx="1"/>
          </p:nvPr>
        </p:nvSpPr>
        <p:spPr/>
        <p:txBody>
          <a:bodyPr/>
          <a:lstStyle/>
          <a:p>
            <a:r>
              <a:rPr lang="en-GB" sz="1800" dirty="0"/>
              <a:t>Obesity can range from </a:t>
            </a:r>
            <a:r>
              <a:rPr lang="en-US" sz="1800" dirty="0">
                <a:effectLst/>
                <a:ea typeface="Calibri" panose="020F0502020204030204" pitchFamily="34" charset="0"/>
                <a:cs typeface="Times New Roman" panose="02020603050405020304" pitchFamily="18" charset="0"/>
              </a:rPr>
              <a:t>being overweight, which is a Body Mass Index (BMI) of 25 or over, to severely obese, which is classified as a BMI of 40 or over (World Obesity Federation, 2022).</a:t>
            </a:r>
          </a:p>
          <a:p>
            <a:r>
              <a:rPr lang="en-US" sz="1800" dirty="0">
                <a:effectLst/>
                <a:ea typeface="Calibri" panose="020F0502020204030204" pitchFamily="34" charset="0"/>
                <a:cs typeface="Times New Roman" panose="02020603050405020304" pitchFamily="18" charset="0"/>
              </a:rPr>
              <a:t>According to the World Health Organization, being obese or overweight is defined as having “abnormal or excessive fat accumulation that may impair health” (World Health Organization, 2021). </a:t>
            </a:r>
          </a:p>
          <a:p>
            <a:r>
              <a:rPr lang="en-US" sz="1800" dirty="0">
                <a:effectLst/>
                <a:ea typeface="Calibri" panose="020F0502020204030204" pitchFamily="34" charset="0"/>
                <a:cs typeface="Times New Roman" panose="02020603050405020304" pitchFamily="18" charset="0"/>
              </a:rPr>
              <a:t>according to a health survey for England by the NHS, a percentage of 28.0 of adults in England were obese and a percentage of 36.2 of adults in England were overweight (Baker, 2022). </a:t>
            </a:r>
          </a:p>
          <a:p>
            <a:r>
              <a:rPr lang="en-US" sz="1800" dirty="0">
                <a:effectLst/>
                <a:ea typeface="Calibri" panose="020F0502020204030204" pitchFamily="34" charset="0"/>
                <a:cs typeface="Times New Roman" panose="02020603050405020304" pitchFamily="18" charset="0"/>
              </a:rPr>
              <a:t>Obesity is caused by weight gain due to factors such as poor eating habits/ diet, lack of physical activity, medications and social factors (Wright and </a:t>
            </a:r>
            <a:r>
              <a:rPr lang="en-US" sz="1800" dirty="0" err="1">
                <a:effectLst/>
                <a:ea typeface="Calibri" panose="020F0502020204030204" pitchFamily="34" charset="0"/>
                <a:cs typeface="Times New Roman" panose="02020603050405020304" pitchFamily="18" charset="0"/>
              </a:rPr>
              <a:t>Aronne</a:t>
            </a:r>
            <a:r>
              <a:rPr lang="en-US" sz="1800" dirty="0">
                <a:effectLst/>
                <a:ea typeface="Calibri" panose="020F0502020204030204" pitchFamily="34" charset="0"/>
                <a:cs typeface="Times New Roman" panose="02020603050405020304" pitchFamily="18" charset="0"/>
              </a:rPr>
              <a:t>, 2012).</a:t>
            </a:r>
          </a:p>
          <a:p>
            <a:r>
              <a:rPr lang="en-US" sz="1800" dirty="0">
                <a:ea typeface="Calibri" panose="020F0502020204030204" pitchFamily="34" charset="0"/>
                <a:cs typeface="Times New Roman" panose="02020603050405020304" pitchFamily="18" charset="0"/>
              </a:rPr>
              <a:t>Obesity can be common in the elderly as they have lack of mobility.</a:t>
            </a:r>
            <a:endParaRPr lang="en-US" sz="18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19213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78260B10-25FE-445D-A9FD-06B618F1B961}"/>
              </a:ext>
            </a:extLst>
          </p:cNvPr>
          <p:cNvSpPr>
            <a:spLocks noGrp="1"/>
          </p:cNvSpPr>
          <p:nvPr>
            <p:ph type="title"/>
          </p:nvPr>
        </p:nvSpPr>
        <p:spPr/>
        <p:txBody>
          <a:bodyPr rtlCol="0"/>
          <a:lstStyle/>
          <a:p>
            <a:pPr rtl="0"/>
            <a:r>
              <a:rPr lang="en-GB" dirty="0"/>
              <a:t>Impacts and severity of Obesity in relation to society</a:t>
            </a:r>
          </a:p>
        </p:txBody>
      </p:sp>
      <p:sp>
        <p:nvSpPr>
          <p:cNvPr id="14" name="Slide Number Placeholder 13">
            <a:extLst>
              <a:ext uri="{FF2B5EF4-FFF2-40B4-BE49-F238E27FC236}">
                <a16:creationId xmlns:a16="http://schemas.microsoft.com/office/drawing/2014/main" id="{8A5B9DFF-1E65-43C9-B2DE-90CD91DFAE1A}"/>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GB" sz="1200" b="0" i="0" u="none" strike="noStrike" kern="1200" cap="none" spc="0" normalizeH="0" baseline="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a:ln>
                <a:noFill/>
              </a:ln>
              <a:solidFill>
                <a:prstClr val="black">
                  <a:tint val="75000"/>
                </a:prstClr>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7F467D7-5A44-CE5E-B253-C56633886C5C}"/>
              </a:ext>
            </a:extLst>
          </p:cNvPr>
          <p:cNvSpPr>
            <a:spLocks noGrp="1"/>
          </p:cNvSpPr>
          <p:nvPr>
            <p:ph idx="1"/>
          </p:nvPr>
        </p:nvSpPr>
        <p:spPr>
          <a:xfrm>
            <a:off x="1179576" y="1911096"/>
            <a:ext cx="9829800" cy="4445254"/>
          </a:xfrm>
        </p:spPr>
        <p:txBody>
          <a:bodyPr/>
          <a:lstStyle/>
          <a:p>
            <a:r>
              <a:rPr lang="en-US" sz="1800" dirty="0">
                <a:effectLst/>
                <a:ea typeface="Calibri" panose="020F0502020204030204" pitchFamily="34" charset="0"/>
                <a:cs typeface="Times New Roman" panose="02020603050405020304" pitchFamily="18" charset="0"/>
              </a:rPr>
              <a:t>Wright and </a:t>
            </a:r>
            <a:r>
              <a:rPr lang="en-US" sz="1800" dirty="0" err="1">
                <a:effectLst/>
                <a:ea typeface="Calibri" panose="020F0502020204030204" pitchFamily="34" charset="0"/>
                <a:cs typeface="Times New Roman" panose="02020603050405020304" pitchFamily="18" charset="0"/>
              </a:rPr>
              <a:t>Aronne</a:t>
            </a:r>
            <a:r>
              <a:rPr lang="en-US" sz="1800" dirty="0">
                <a:effectLst/>
                <a:ea typeface="Calibri" panose="020F0502020204030204" pitchFamily="34" charset="0"/>
                <a:cs typeface="Times New Roman" panose="02020603050405020304" pitchFamily="18" charset="0"/>
              </a:rPr>
              <a:t> (2012) provided evidence from a study that was performed, it was concluded that if someone has a friend that is obese, their chances of becoming obese increased by 57%. Similarly, if somebody in an adult sibling relationship was obese, the other’s chances of becoming obese then increased by 40% and in a marriage, if one of them became obese, the other’s chances increased by 37%. </a:t>
            </a:r>
          </a:p>
          <a:p>
            <a:r>
              <a:rPr lang="en-US" sz="1800" dirty="0">
                <a:effectLst/>
                <a:ea typeface="Calibri" panose="020F0502020204030204" pitchFamily="34" charset="0"/>
                <a:cs typeface="Times New Roman" panose="02020603050405020304" pitchFamily="18" charset="0"/>
              </a:rPr>
              <a:t>These statistics show the strong relationship between the influence of social networks and the likelihood of becoming obese; they also indicate that there is a high chance of these percentages increasing, unless there is a change and people lose and maintain a healthy weight.</a:t>
            </a:r>
          </a:p>
          <a:p>
            <a:r>
              <a:rPr lang="en-US" sz="1800" dirty="0" err="1">
                <a:effectLst/>
                <a:ea typeface="Calibri" panose="020F0502020204030204" pitchFamily="34" charset="0"/>
                <a:cs typeface="Times New Roman" panose="02020603050405020304" pitchFamily="18" charset="0"/>
              </a:rPr>
              <a:t>Ravussin</a:t>
            </a:r>
            <a:r>
              <a:rPr lang="en-US" sz="1800" dirty="0">
                <a:effectLst/>
                <a:ea typeface="Calibri" panose="020F0502020204030204" pitchFamily="34" charset="0"/>
                <a:cs typeface="Times New Roman" panose="02020603050405020304" pitchFamily="18" charset="0"/>
              </a:rPr>
              <a:t>, Redman and Ryan (2022) implied that an increase in research has had an impact on the number of journals and papers that have been released globally; this implies a direct relationship between an increase in awareness and knowledge around obesity and an increase in the media and literature providing information surrounding obesity.</a:t>
            </a:r>
          </a:p>
          <a:p>
            <a:r>
              <a:rPr lang="en-US" sz="1800" dirty="0">
                <a:cs typeface="Times New Roman" panose="02020603050405020304" pitchFamily="18" charset="0"/>
              </a:rPr>
              <a:t>Research over time, has shown that obesity can lead to other health complications, both physically and mentally.</a:t>
            </a:r>
            <a:endParaRPr lang="en-GB" dirty="0"/>
          </a:p>
        </p:txBody>
      </p:sp>
    </p:spTree>
    <p:extLst>
      <p:ext uri="{BB962C8B-B14F-4D97-AF65-F5344CB8AC3E}">
        <p14:creationId xmlns:p14="http://schemas.microsoft.com/office/powerpoint/2010/main" val="39279506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8AA74-F89F-48A1-B941-897EC05BA69F}"/>
              </a:ext>
            </a:extLst>
          </p:cNvPr>
          <p:cNvSpPr>
            <a:spLocks noGrp="1"/>
          </p:cNvSpPr>
          <p:nvPr>
            <p:ph type="title"/>
          </p:nvPr>
        </p:nvSpPr>
        <p:spPr/>
        <p:txBody>
          <a:bodyPr rtlCol="0"/>
          <a:lstStyle/>
          <a:p>
            <a:pPr rtl="0"/>
            <a:r>
              <a:rPr lang="en-GB" dirty="0"/>
              <a:t>How has the role of research changed weight loss strategies over time?</a:t>
            </a:r>
          </a:p>
        </p:txBody>
      </p:sp>
      <p:sp>
        <p:nvSpPr>
          <p:cNvPr id="8" name="Slide Number Placeholder 7">
            <a:extLst>
              <a:ext uri="{FF2B5EF4-FFF2-40B4-BE49-F238E27FC236}">
                <a16:creationId xmlns:a16="http://schemas.microsoft.com/office/drawing/2014/main" id="{A8C87077-3DA0-43A0-9187-E1AACEF316C0}"/>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GB" sz="1200" b="0" i="0" u="none" strike="noStrike" kern="1200" cap="none" spc="0" normalizeH="0" baseline="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dirty="0">
              <a:ln>
                <a:noFill/>
              </a:ln>
              <a:solidFill>
                <a:prstClr val="black">
                  <a:tint val="75000"/>
                </a:prstClr>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F8901862-C7D8-D8B4-9949-0BEFE4763AC7}"/>
              </a:ext>
            </a:extLst>
          </p:cNvPr>
          <p:cNvSpPr>
            <a:spLocks noGrp="1"/>
          </p:cNvSpPr>
          <p:nvPr>
            <p:ph idx="1"/>
          </p:nvPr>
        </p:nvSpPr>
        <p:spPr>
          <a:xfrm>
            <a:off x="838200" y="1956816"/>
            <a:ext cx="10515600" cy="3859742"/>
          </a:xfrm>
        </p:spPr>
        <p:txBody>
          <a:bodyPr/>
          <a:lstStyle/>
          <a:p>
            <a:r>
              <a:rPr lang="en-US" sz="1800" dirty="0">
                <a:effectLst/>
                <a:ea typeface="Calibri" panose="020F0502020204030204" pitchFamily="34" charset="0"/>
                <a:cs typeface="Times New Roman" panose="02020603050405020304" pitchFamily="18" charset="0"/>
              </a:rPr>
              <a:t>Strategies are put in place to break habits such as poor diets, binge eating and encourage to individuals to partake in physical activity more often. It has allowed for past procedures and strategies to be evaluated and improved to help better healthcare.</a:t>
            </a:r>
          </a:p>
          <a:p>
            <a:r>
              <a:rPr lang="en-US" sz="1800" dirty="0">
                <a:ea typeface="Calibri" panose="020F0502020204030204" pitchFamily="34" charset="0"/>
                <a:cs typeface="Times New Roman" panose="02020603050405020304" pitchFamily="18" charset="0"/>
              </a:rPr>
              <a:t>The sugar tax was put in place to eliminate childhood obesity </a:t>
            </a:r>
            <a:r>
              <a:rPr lang="en-US" sz="1800" dirty="0">
                <a:effectLst/>
                <a:ea typeface="Calibri" panose="020F0502020204030204" pitchFamily="34" charset="0"/>
                <a:cs typeface="Times New Roman" panose="02020603050405020304" pitchFamily="18" charset="0"/>
              </a:rPr>
              <a:t>(Amies-Cull, Briggs and Scarborough, 2019). </a:t>
            </a:r>
          </a:p>
          <a:p>
            <a:r>
              <a:rPr lang="en-US" sz="1800" dirty="0">
                <a:effectLst/>
                <a:ea typeface="Calibri" panose="020F0502020204030204" pitchFamily="34" charset="0"/>
                <a:cs typeface="Times New Roman" panose="02020603050405020304" pitchFamily="18" charset="0"/>
              </a:rPr>
              <a:t>A scenario was performed by scientists to estimate the outcome of the sugar tax and if it appeared to be beneficial; this study estimated that the sugar tax that was implemented appeared to be effective and that there would be a decrease in sugar intake and calorie consumption which would, in time, result in weight loss in individuals (Amies-Cull, Briggs and Scarborough, 2019)</a:t>
            </a:r>
          </a:p>
          <a:p>
            <a:r>
              <a:rPr lang="en-GB" sz="1800" dirty="0"/>
              <a:t>Using EBP, technologies such as mobile apps and pedometers are introduced to work around time schedules and social anxiety </a:t>
            </a:r>
            <a:r>
              <a:rPr lang="en-US" sz="1800" dirty="0">
                <a:effectLst/>
                <a:ea typeface="Calibri" panose="020F0502020204030204" pitchFamily="34" charset="0"/>
                <a:cs typeface="Times New Roman" panose="02020603050405020304" pitchFamily="18" charset="0"/>
              </a:rPr>
              <a:t>(USA.gov, 2021) (</a:t>
            </a:r>
            <a:r>
              <a:rPr lang="en-US" sz="1800" dirty="0" err="1">
                <a:effectLst/>
                <a:ea typeface="Calibri" panose="020F0502020204030204" pitchFamily="34" charset="0"/>
                <a:cs typeface="Times New Roman" panose="02020603050405020304" pitchFamily="18" charset="0"/>
              </a:rPr>
              <a:t>Cucnic</a:t>
            </a:r>
            <a:r>
              <a:rPr lang="en-US" sz="1800" dirty="0">
                <a:effectLst/>
                <a:ea typeface="Calibri" panose="020F0502020204030204" pitchFamily="34" charset="0"/>
                <a:cs typeface="Times New Roman" panose="02020603050405020304" pitchFamily="18" charset="0"/>
              </a:rPr>
              <a:t>, 2020).</a:t>
            </a:r>
            <a:endParaRPr lang="en-GB" sz="1800" dirty="0"/>
          </a:p>
        </p:txBody>
      </p:sp>
    </p:spTree>
    <p:extLst>
      <p:ext uri="{BB962C8B-B14F-4D97-AF65-F5344CB8AC3E}">
        <p14:creationId xmlns:p14="http://schemas.microsoft.com/office/powerpoint/2010/main" val="17915356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16DAA-1ACF-4343-A637-D55C4A5DE05B}"/>
              </a:ext>
            </a:extLst>
          </p:cNvPr>
          <p:cNvSpPr>
            <a:spLocks noGrp="1"/>
          </p:cNvSpPr>
          <p:nvPr>
            <p:ph type="title"/>
          </p:nvPr>
        </p:nvSpPr>
        <p:spPr/>
        <p:txBody>
          <a:bodyPr rtlCol="0"/>
          <a:lstStyle/>
          <a:p>
            <a:pPr rtl="0"/>
            <a:r>
              <a:rPr lang="en-GB" dirty="0"/>
              <a:t>Recommendations</a:t>
            </a:r>
          </a:p>
        </p:txBody>
      </p:sp>
      <p:sp>
        <p:nvSpPr>
          <p:cNvPr id="7" name="Slide Number Placeholder 6">
            <a:extLst>
              <a:ext uri="{FF2B5EF4-FFF2-40B4-BE49-F238E27FC236}">
                <a16:creationId xmlns:a16="http://schemas.microsoft.com/office/drawing/2014/main" id="{AB8B6466-CC56-4078-BB0C-7A0D5CB3F0F4}"/>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GB" sz="1200" b="0" i="0" u="none" strike="noStrike" kern="1200" cap="none" spc="0" normalizeH="0" baseline="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dirty="0">
              <a:ln>
                <a:noFill/>
              </a:ln>
              <a:solidFill>
                <a:prstClr val="black">
                  <a:tint val="75000"/>
                </a:prstClr>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264E2FA6-88CB-C0A6-A4D7-6CA0C8267330}"/>
              </a:ext>
            </a:extLst>
          </p:cNvPr>
          <p:cNvSpPr>
            <a:spLocks noGrp="1"/>
          </p:cNvSpPr>
          <p:nvPr>
            <p:ph idx="1"/>
          </p:nvPr>
        </p:nvSpPr>
        <p:spPr/>
        <p:txBody>
          <a:bodyPr/>
          <a:lstStyle/>
          <a:p>
            <a:endParaRPr lang="en-GB" sz="1800"/>
          </a:p>
          <a:p>
            <a:r>
              <a:rPr lang="en-GB" sz="1800"/>
              <a:t>Based on the findings and research about this topic, it has been shown that there has been progress made with new strategies that aim towards weight loss using practices such as Evidence-based Practice.</a:t>
            </a:r>
          </a:p>
          <a:p>
            <a:endParaRPr lang="en-GB" sz="1800"/>
          </a:p>
          <a:p>
            <a:r>
              <a:rPr lang="en-US" sz="1800">
                <a:effectLst/>
                <a:ea typeface="Calibri" panose="020F0502020204030204" pitchFamily="34" charset="0"/>
                <a:cs typeface="Times New Roman" panose="02020603050405020304" pitchFamily="18" charset="0"/>
              </a:rPr>
              <a:t>A further recommendation that oranganisations should consider is attempting to prevent obesity more in children. This could be done by evaluating and looking into their diets and amount of exercise at home and in a school environment</a:t>
            </a:r>
            <a:r>
              <a:rPr lang="en-GB" sz="1800">
                <a:ea typeface="Calibri" panose="020F0502020204030204" pitchFamily="34" charset="0"/>
                <a:cs typeface="Times New Roman" panose="02020603050405020304" pitchFamily="18" charset="0"/>
              </a:rPr>
              <a:t>.</a:t>
            </a:r>
            <a:endParaRPr lang="en-GB" sz="1800"/>
          </a:p>
          <a:p>
            <a:endParaRPr lang="en-GB" dirty="0"/>
          </a:p>
        </p:txBody>
      </p:sp>
    </p:spTree>
    <p:extLst>
      <p:ext uri="{BB962C8B-B14F-4D97-AF65-F5344CB8AC3E}">
        <p14:creationId xmlns:p14="http://schemas.microsoft.com/office/powerpoint/2010/main" val="3942647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706C9-F26D-46CA-93BF-8C27012F6B12}"/>
              </a:ext>
            </a:extLst>
          </p:cNvPr>
          <p:cNvSpPr>
            <a:spLocks noGrp="1"/>
          </p:cNvSpPr>
          <p:nvPr>
            <p:ph type="title"/>
          </p:nvPr>
        </p:nvSpPr>
        <p:spPr>
          <a:xfrm>
            <a:off x="363959" y="1028382"/>
            <a:ext cx="3085823" cy="4069080"/>
          </a:xfrm>
        </p:spPr>
        <p:txBody>
          <a:bodyPr rtlCol="0"/>
          <a:lstStyle/>
          <a:p>
            <a:pPr rtl="0"/>
            <a:r>
              <a:rPr lang="en-GB" dirty="0"/>
              <a:t>References</a:t>
            </a:r>
          </a:p>
        </p:txBody>
      </p:sp>
      <p:sp>
        <p:nvSpPr>
          <p:cNvPr id="6" name="Slide Number Placeholder 5">
            <a:extLst>
              <a:ext uri="{FF2B5EF4-FFF2-40B4-BE49-F238E27FC236}">
                <a16:creationId xmlns:a16="http://schemas.microsoft.com/office/drawing/2014/main" id="{7359025F-68D1-4F50-8480-3F981455D4DE}"/>
              </a:ext>
            </a:extLst>
          </p:cNvPr>
          <p:cNvSpPr>
            <a:spLocks noGrp="1"/>
          </p:cNvSpPr>
          <p:nvPr>
            <p:ph type="sldNum" sz="quarter" idx="12"/>
          </p:nvPr>
        </p:nvSpPr>
        <p:spPr/>
        <p:txBody>
          <a:bodyPr rtlCol="0"/>
          <a:lstStyle/>
          <a:p>
            <a:pPr lvl="0" rtl="0"/>
            <a:fld id="{D76B855D-E9CC-4FF8-AD85-6CDC7B89A0DE}" type="slidenum">
              <a:rPr lang="en-GB" smtClean="0"/>
              <a:pPr lvl="0" rtl="0"/>
              <a:t>9</a:t>
            </a:fld>
            <a:endParaRPr lang="en-GB"/>
          </a:p>
        </p:txBody>
      </p:sp>
      <p:sp>
        <p:nvSpPr>
          <p:cNvPr id="3" name="Content Placeholder 2">
            <a:extLst>
              <a:ext uri="{FF2B5EF4-FFF2-40B4-BE49-F238E27FC236}">
                <a16:creationId xmlns:a16="http://schemas.microsoft.com/office/drawing/2014/main" id="{21F0B6E0-1F7C-4E6A-87B1-554ADE739CD1}"/>
              </a:ext>
            </a:extLst>
          </p:cNvPr>
          <p:cNvSpPr>
            <a:spLocks noGrp="1"/>
          </p:cNvSpPr>
          <p:nvPr>
            <p:ph idx="1"/>
          </p:nvPr>
        </p:nvSpPr>
        <p:spPr>
          <a:xfrm>
            <a:off x="3144982" y="346364"/>
            <a:ext cx="9047018" cy="6857999"/>
          </a:xfrm>
        </p:spPr>
        <p:txBody>
          <a:bodyPr rtlCol="0">
            <a:normAutofit fontScale="62500" lnSpcReduction="20000"/>
          </a:bodyPr>
          <a:lstStyle/>
          <a:p>
            <a:pPr marL="285750" indent="-285750">
              <a:lnSpc>
                <a:spcPct val="107000"/>
              </a:lnSpc>
              <a:spcAft>
                <a:spcPts val="800"/>
              </a:spcAft>
              <a:buFont typeface="Arial" panose="020B0604020202020204" pitchFamily="34" charset="0"/>
              <a:buChar char="•"/>
            </a:pPr>
            <a:r>
              <a:rPr lang="en-US" sz="1800" b="1" dirty="0">
                <a:effectLst/>
                <a:latin typeface="Calibri" panose="020F0502020204030204" pitchFamily="34" charset="0"/>
                <a:ea typeface="Calibri" panose="020F0502020204030204" pitchFamily="34" charset="0"/>
                <a:cs typeface="Times New Roman" panose="02020603050405020304" pitchFamily="18" charset="0"/>
              </a:rPr>
              <a:t>Amies-Cull, B. , Briggs, A.D.M. and Scarborough, P. (2019) ‘Estimating the potential impact of the UK government’s sugar reduction </a:t>
            </a:r>
            <a:r>
              <a:rPr lang="en-US" sz="1800" b="1" dirty="0" err="1">
                <a:effectLst/>
                <a:latin typeface="Calibri" panose="020F0502020204030204" pitchFamily="34" charset="0"/>
                <a:ea typeface="Calibri" panose="020F0502020204030204" pitchFamily="34" charset="0"/>
                <a:cs typeface="Times New Roman" panose="02020603050405020304" pitchFamily="18" charset="0"/>
              </a:rPr>
              <a:t>programme</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on child and adult health: modelling study’ BMJ, 365(1), pp.1-8.</a:t>
            </a:r>
            <a:endParaRPr lang="en-GB" sz="1800" b="1"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US" sz="1800" b="1" dirty="0" err="1">
                <a:effectLst/>
                <a:latin typeface="Calibri" panose="020F0502020204030204" pitchFamily="34" charset="0"/>
                <a:ea typeface="Calibri" panose="020F0502020204030204" pitchFamily="34" charset="0"/>
                <a:cs typeface="Times New Roman" panose="02020603050405020304" pitchFamily="18" charset="0"/>
              </a:rPr>
              <a:t>Cuncic</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A. (2020) </a:t>
            </a:r>
            <a:r>
              <a:rPr lang="en-US" sz="1800" b="1" i="1" dirty="0">
                <a:effectLst/>
                <a:latin typeface="Calibri" panose="020F0502020204030204" pitchFamily="34" charset="0"/>
                <a:ea typeface="Calibri" panose="020F0502020204030204" pitchFamily="34" charset="0"/>
                <a:cs typeface="Times New Roman" panose="02020603050405020304" pitchFamily="18" charset="0"/>
              </a:rPr>
              <a:t>How to Cope With Social Anxiety at the Gym. Available at:</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a:t>
            </a:r>
            <a:r>
              <a:rPr lang="en-US" sz="1800" b="1" i="1"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https://www.verywellmind.com/cope-with-social-anxiety-at-the-gym-4125214</a:t>
            </a:r>
            <a:r>
              <a:rPr lang="en-US" sz="1800" b="1" i="1" dirty="0">
                <a:effectLst/>
                <a:latin typeface="Calibri" panose="020F0502020204030204" pitchFamily="34" charset="0"/>
                <a:ea typeface="Calibri" panose="020F0502020204030204" pitchFamily="34" charset="0"/>
                <a:cs typeface="Times New Roman" panose="02020603050405020304" pitchFamily="18" charset="0"/>
              </a:rPr>
              <a:t>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(accessed 23 November 2022)</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US" sz="1800" b="1" dirty="0" err="1">
                <a:effectLst/>
                <a:latin typeface="Calibri" panose="020F0502020204030204" pitchFamily="34" charset="0"/>
                <a:ea typeface="Calibri" panose="020F0502020204030204" pitchFamily="34" charset="0"/>
                <a:cs typeface="Times New Roman" panose="02020603050405020304" pitchFamily="18" charset="0"/>
              </a:rPr>
              <a:t>Farokhzadian</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J. , </a:t>
            </a:r>
            <a:r>
              <a:rPr lang="en-US" sz="1800" b="1" dirty="0" err="1">
                <a:effectLst/>
                <a:latin typeface="Calibri" panose="020F0502020204030204" pitchFamily="34" charset="0"/>
                <a:ea typeface="Calibri" panose="020F0502020204030204" pitchFamily="34" charset="0"/>
                <a:cs typeface="Times New Roman" panose="02020603050405020304" pitchFamily="18" charset="0"/>
              </a:rPr>
              <a:t>Khajouei</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R. and Ahmadian L. (2015) ‘Evaluating factors associated with implementing evidence-based practice in nursing’, </a:t>
            </a:r>
            <a:r>
              <a:rPr lang="en-US" sz="1800" b="1" i="1" dirty="0">
                <a:effectLst/>
                <a:latin typeface="Calibri" panose="020F0502020204030204" pitchFamily="34" charset="0"/>
                <a:ea typeface="Calibri" panose="020F0502020204030204" pitchFamily="34" charset="0"/>
                <a:cs typeface="Times New Roman" panose="02020603050405020304" pitchFamily="18" charset="0"/>
              </a:rPr>
              <a:t>Journal of Evaluation in Clinical Practice</a:t>
            </a:r>
            <a:r>
              <a:rPr lang="en-US" sz="1800" b="1" dirty="0">
                <a:effectLst/>
                <a:latin typeface="Calibri" panose="020F0502020204030204" pitchFamily="34" charset="0"/>
                <a:ea typeface="Calibri" panose="020F0502020204030204" pitchFamily="34" charset="0"/>
                <a:cs typeface="Times New Roman" panose="02020603050405020304" pitchFamily="18" charset="0"/>
              </a:rPr>
              <a:t>,10(6), pp. 1107-1113.</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US" sz="1800" b="1" dirty="0">
                <a:effectLst/>
                <a:latin typeface="Calibri" panose="020F0502020204030204" pitchFamily="34" charset="0"/>
                <a:ea typeface="Calibri" panose="020F0502020204030204" pitchFamily="34" charset="0"/>
                <a:cs typeface="Times New Roman" panose="02020603050405020304" pitchFamily="18" charset="0"/>
              </a:rPr>
              <a:t>Fisher, G. , Hunter, G. and Allison, D. (2013) ‘Commentary: physical activity does influence obesity risk when it actually occurs in sufficient amount’, </a:t>
            </a:r>
            <a:r>
              <a:rPr lang="en-US" sz="1800" b="1" i="1" dirty="0">
                <a:effectLst/>
                <a:latin typeface="Calibri" panose="020F0502020204030204" pitchFamily="34" charset="0"/>
                <a:ea typeface="Calibri" panose="020F0502020204030204" pitchFamily="34" charset="0"/>
                <a:cs typeface="Times New Roman" panose="02020603050405020304" pitchFamily="18" charset="0"/>
              </a:rPr>
              <a:t>International journal of epidemiology</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42(6), pp.1845-1848.</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US" sz="1800" b="1" dirty="0" err="1">
                <a:effectLst/>
                <a:latin typeface="Calibri" panose="020F0502020204030204" pitchFamily="34" charset="0"/>
                <a:ea typeface="Calibri" panose="020F0502020204030204" pitchFamily="34" charset="0"/>
                <a:cs typeface="Times New Roman" panose="02020603050405020304" pitchFamily="18" charset="0"/>
              </a:rPr>
              <a:t>Glatstein</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E. (2002) ‘What is Research?’, </a:t>
            </a:r>
            <a:r>
              <a:rPr lang="en-US" sz="1800" b="1" i="1" dirty="0">
                <a:effectLst/>
                <a:latin typeface="Calibri" panose="020F0502020204030204" pitchFamily="34" charset="0"/>
                <a:ea typeface="Calibri" panose="020F0502020204030204" pitchFamily="34" charset="0"/>
                <a:cs typeface="Times New Roman" panose="02020603050405020304" pitchFamily="18" charset="0"/>
              </a:rPr>
              <a:t>The Oncologist</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7(1), pp 6-8.</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US" sz="1800" b="1" dirty="0">
                <a:effectLst/>
                <a:latin typeface="Calibri" panose="020F0502020204030204" pitchFamily="34" charset="0"/>
                <a:ea typeface="Calibri" panose="020F0502020204030204" pitchFamily="34" charset="0"/>
                <a:cs typeface="Times New Roman" panose="02020603050405020304" pitchFamily="18" charset="0"/>
              </a:rPr>
              <a:t>Guide to Community Preventive Services (2021) </a:t>
            </a:r>
            <a:r>
              <a:rPr lang="en-US" sz="1800" b="1" i="1" dirty="0">
                <a:effectLst/>
                <a:latin typeface="Calibri" panose="020F0502020204030204" pitchFamily="34" charset="0"/>
                <a:ea typeface="Calibri" panose="020F0502020204030204" pitchFamily="34" charset="0"/>
                <a:cs typeface="Times New Roman" panose="02020603050405020304" pitchFamily="18" charset="0"/>
              </a:rPr>
              <a:t>Obesity: Technology-Supported Multicomponent Coaching or Counseling Interventions To Maintain Weight Loss.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b="1"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Obesity: Tech-Based Coaching/Counseling Maintain Weight Loss | The Commhttps://www.thecommunityguide.org/findings/obesity-technology-supported-multicomponent-coaching-or-counseling-interventions-maintain.htmlunity Guide</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(accessed 23 November 2022)</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US" sz="1800" b="1" dirty="0">
                <a:effectLst/>
                <a:latin typeface="Calibri" panose="020F0502020204030204" pitchFamily="34" charset="0"/>
                <a:ea typeface="Calibri" panose="020F0502020204030204" pitchFamily="34" charset="0"/>
                <a:cs typeface="Times New Roman" panose="02020603050405020304" pitchFamily="18" charset="0"/>
              </a:rPr>
              <a:t>Public Health England and Department of Health and Social Care (2013) </a:t>
            </a:r>
            <a:r>
              <a:rPr lang="en-US" sz="1800" b="1" i="1" dirty="0">
                <a:effectLst/>
                <a:latin typeface="Calibri" panose="020F0502020204030204" pitchFamily="34" charset="0"/>
                <a:ea typeface="Calibri" panose="020F0502020204030204" pitchFamily="34" charset="0"/>
                <a:cs typeface="Times New Roman" panose="02020603050405020304" pitchFamily="18" charset="0"/>
              </a:rPr>
              <a:t>The evidence base of the public health contribution of nurses and midwives.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b="1"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https://www.gov.uk/government/publications/the-evidence-base-of-the-public-health-contribution-of-nurses-and-midwives</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(accessed 11 November 2022).</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US" sz="1800" b="1" dirty="0" err="1">
                <a:effectLst/>
                <a:latin typeface="Calibri" panose="020F0502020204030204" pitchFamily="34" charset="0"/>
                <a:ea typeface="Calibri" panose="020F0502020204030204" pitchFamily="34" charset="0"/>
                <a:cs typeface="Times New Roman" panose="02020603050405020304" pitchFamily="18" charset="0"/>
              </a:rPr>
              <a:t>Ravussin</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E. , Redman, L.M. and Ryan, D.H. (2022) ‘Obesity 2012-2022: It’s been </a:t>
            </a:r>
            <a:r>
              <a:rPr lang="en-US" sz="1800" b="1" i="1" dirty="0">
                <a:effectLst/>
                <a:latin typeface="Calibri" panose="020F0502020204030204" pitchFamily="34" charset="0"/>
                <a:ea typeface="Calibri" panose="020F0502020204030204" pitchFamily="34" charset="0"/>
                <a:cs typeface="Times New Roman" panose="02020603050405020304" pitchFamily="18" charset="0"/>
              </a:rPr>
              <a:t>quite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a party!’, </a:t>
            </a:r>
            <a:r>
              <a:rPr lang="en-US" sz="1800" b="1" i="1" dirty="0">
                <a:effectLst/>
                <a:latin typeface="Calibri" panose="020F0502020204030204" pitchFamily="34" charset="0"/>
                <a:ea typeface="Calibri" panose="020F0502020204030204" pitchFamily="34" charset="0"/>
                <a:cs typeface="Times New Roman" panose="02020603050405020304" pitchFamily="18" charset="0"/>
              </a:rPr>
              <a:t>Obesity: A Research Journal</a:t>
            </a:r>
            <a:r>
              <a:rPr lang="en-US" sz="1800" b="1" dirty="0">
                <a:effectLst/>
                <a:latin typeface="Calibri" panose="020F0502020204030204" pitchFamily="34" charset="0"/>
                <a:ea typeface="Calibri" panose="020F0502020204030204" pitchFamily="34" charset="0"/>
                <a:cs typeface="Times New Roman" panose="02020603050405020304" pitchFamily="18" charset="0"/>
              </a:rPr>
              <a:t>,30 (1), pp.2109-2110.</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US" sz="1800" b="1" dirty="0">
                <a:effectLst/>
                <a:latin typeface="Calibri" panose="020F0502020204030204" pitchFamily="34" charset="0"/>
                <a:ea typeface="Calibri" panose="020F0502020204030204" pitchFamily="34" charset="0"/>
                <a:cs typeface="Times New Roman" panose="02020603050405020304" pitchFamily="18" charset="0"/>
              </a:rPr>
              <a:t>The </a:t>
            </a:r>
            <a:r>
              <a:rPr lang="en-US" sz="1800" b="1" dirty="0" err="1">
                <a:effectLst/>
                <a:latin typeface="Calibri" panose="020F0502020204030204" pitchFamily="34" charset="0"/>
                <a:ea typeface="Calibri" panose="020F0502020204030204" pitchFamily="34" charset="0"/>
                <a:cs typeface="Times New Roman" panose="02020603050405020304" pitchFamily="18" charset="0"/>
              </a:rPr>
              <a:t>Pennine</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Acute Hospitals NHS Trust (2020) Why is research important? Available at: </a:t>
            </a:r>
            <a:r>
              <a:rPr lang="en-US" sz="1800" b="1"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https://www.pat.nhs.uk/education-and-research/why-is-research-important.htm#:~:text=Some%20of%20the%20common%20aims%20for%20conducting%20research,research%20helps%20the%20NHS%20to%20improve%20future%20healthcare</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(Accessed 11 November 2022)</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US" sz="1800" b="1" dirty="0">
                <a:effectLst/>
                <a:latin typeface="Calibri" panose="020F0502020204030204" pitchFamily="34" charset="0"/>
                <a:ea typeface="Calibri" panose="020F0502020204030204" pitchFamily="34" charset="0"/>
                <a:cs typeface="Times New Roman" panose="02020603050405020304" pitchFamily="18" charset="0"/>
              </a:rPr>
              <a:t>World Health </a:t>
            </a:r>
            <a:r>
              <a:rPr lang="en-US" sz="1800" b="1" dirty="0" err="1">
                <a:effectLst/>
                <a:latin typeface="Calibri" panose="020F0502020204030204" pitchFamily="34" charset="0"/>
                <a:ea typeface="Calibri" panose="020F0502020204030204" pitchFamily="34" charset="0"/>
                <a:cs typeface="Times New Roman" panose="02020603050405020304" pitchFamily="18" charset="0"/>
              </a:rPr>
              <a:t>Organisation</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(2021) </a:t>
            </a:r>
            <a:r>
              <a:rPr lang="en-US" sz="1800" b="1" i="1" dirty="0">
                <a:effectLst/>
                <a:latin typeface="Calibri" panose="020F0502020204030204" pitchFamily="34" charset="0"/>
                <a:ea typeface="Calibri" panose="020F0502020204030204" pitchFamily="34" charset="0"/>
                <a:cs typeface="Times New Roman" panose="02020603050405020304" pitchFamily="18" charset="0"/>
              </a:rPr>
              <a:t>Obesity</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800" b="1"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7"/>
              </a:rPr>
              <a:t>https://www.who.int/health-topics/obesity/#tab=tab_1</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(Accessed 11 November 2022)</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US" sz="1800" b="1" dirty="0">
                <a:effectLst/>
                <a:latin typeface="Calibri" panose="020F0502020204030204" pitchFamily="34" charset="0"/>
                <a:ea typeface="Calibri" panose="020F0502020204030204" pitchFamily="34" charset="0"/>
                <a:cs typeface="Times New Roman" panose="02020603050405020304" pitchFamily="18" charset="0"/>
              </a:rPr>
              <a:t>World Obesity Federation (2022) </a:t>
            </a:r>
            <a:r>
              <a:rPr lang="en-US" sz="1800" b="1" i="1" dirty="0">
                <a:effectLst/>
                <a:latin typeface="Calibri" panose="020F0502020204030204" pitchFamily="34" charset="0"/>
                <a:ea typeface="Calibri" panose="020F0502020204030204" pitchFamily="34" charset="0"/>
                <a:cs typeface="Times New Roman" panose="02020603050405020304" pitchFamily="18" charset="0"/>
              </a:rPr>
              <a:t>Obesity Classification</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800" b="1"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8"/>
              </a:rPr>
              <a:t>https://www.worldobesity.org/about/about-obesity/obesity-classification</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(Accessed 15 November 2022)</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US" sz="1800" b="1" dirty="0">
                <a:effectLst/>
                <a:latin typeface="Calibri" panose="020F0502020204030204" pitchFamily="34" charset="0"/>
                <a:ea typeface="Calibri" panose="020F0502020204030204" pitchFamily="34" charset="0"/>
                <a:cs typeface="Times New Roman" panose="02020603050405020304" pitchFamily="18" charset="0"/>
              </a:rPr>
              <a:t>Wright, S.M. and </a:t>
            </a:r>
            <a:r>
              <a:rPr lang="en-US" sz="1800" b="1" dirty="0" err="1">
                <a:effectLst/>
                <a:latin typeface="Calibri" panose="020F0502020204030204" pitchFamily="34" charset="0"/>
                <a:ea typeface="Calibri" panose="020F0502020204030204" pitchFamily="34" charset="0"/>
                <a:cs typeface="Times New Roman" panose="02020603050405020304" pitchFamily="18" charset="0"/>
              </a:rPr>
              <a:t>Aronne</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L.J. (2012) ‘Causes of Obesity’, </a:t>
            </a:r>
            <a:r>
              <a:rPr lang="en-US" sz="1800" b="1" i="1" dirty="0" err="1">
                <a:effectLst/>
                <a:latin typeface="Calibri" panose="020F0502020204030204" pitchFamily="34" charset="0"/>
                <a:ea typeface="Calibri" panose="020F0502020204030204" pitchFamily="34" charset="0"/>
                <a:cs typeface="Times New Roman" panose="02020603050405020304" pitchFamily="18" charset="0"/>
              </a:rPr>
              <a:t>Abdom</a:t>
            </a:r>
            <a:r>
              <a:rPr lang="en-US" sz="1800" b="1" i="1" dirty="0">
                <a:effectLst/>
                <a:latin typeface="Calibri" panose="020F0502020204030204" pitchFamily="34" charset="0"/>
                <a:ea typeface="Calibri" panose="020F0502020204030204" pitchFamily="34" charset="0"/>
                <a:cs typeface="Times New Roman" panose="02020603050405020304" pitchFamily="18" charset="0"/>
              </a:rPr>
              <a:t> </a:t>
            </a:r>
            <a:r>
              <a:rPr lang="en-US" sz="1800" b="1" i="1" dirty="0" err="1">
                <a:effectLst/>
                <a:latin typeface="Calibri" panose="020F0502020204030204" pitchFamily="34" charset="0"/>
                <a:ea typeface="Calibri" panose="020F0502020204030204" pitchFamily="34" charset="0"/>
                <a:cs typeface="Times New Roman" panose="02020603050405020304" pitchFamily="18" charset="0"/>
              </a:rPr>
              <a:t>Radiol</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37(5), pp.730-732.</a:t>
            </a:r>
            <a:endParaRPr lang="en-GB" b="1" dirty="0"/>
          </a:p>
        </p:txBody>
      </p:sp>
    </p:spTree>
    <p:extLst>
      <p:ext uri="{BB962C8B-B14F-4D97-AF65-F5344CB8AC3E}">
        <p14:creationId xmlns:p14="http://schemas.microsoft.com/office/powerpoint/2010/main" val="962258905"/>
      </p:ext>
    </p:extLst>
  </p:cSld>
  <p:clrMapOvr>
    <a:masterClrMapping/>
  </p:clrMapOvr>
</p:sld>
</file>

<file path=ppt/theme/theme1.xml><?xml version="1.0" encoding="utf-8"?>
<a:theme xmlns:a="http://schemas.openxmlformats.org/drawingml/2006/main" name="ShapesVTI">
  <a:themeElements>
    <a:clrScheme name="Shapes">
      <a:dk1>
        <a:sysClr val="windowText" lastClr="000000"/>
      </a:dk1>
      <a:lt1>
        <a:sysClr val="window" lastClr="FFFFFF"/>
      </a:lt1>
      <a:dk2>
        <a:srgbClr val="281B10"/>
      </a:dk2>
      <a:lt2>
        <a:srgbClr val="FFF9F5"/>
      </a:lt2>
      <a:accent1>
        <a:srgbClr val="EE7661"/>
      </a:accent1>
      <a:accent2>
        <a:srgbClr val="4E91F0"/>
      </a:accent2>
      <a:accent3>
        <a:srgbClr val="5B5260"/>
      </a:accent3>
      <a:accent4>
        <a:srgbClr val="2CC3B4"/>
      </a:accent4>
      <a:accent5>
        <a:srgbClr val="C097F8"/>
      </a:accent5>
      <a:accent6>
        <a:srgbClr val="FF9514"/>
      </a:accent6>
      <a:hlink>
        <a:srgbClr val="E50CBC"/>
      </a:hlink>
      <a:folHlink>
        <a:srgbClr val="6257FF"/>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8167138_TF78504181_Win32" id="{C0282433-D7EF-45DF-A8F6-65451AB0B295}" vid="{7A5F5F68-7204-400F-A78C-9EE75BE45B5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413533D-8C39-401E-8B75-B1AEEEC56B9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BDEF148-1770-458F-8F5B-C3D0A278AA97}">
  <ds:schemaRefs>
    <ds:schemaRef ds:uri="http://schemas.microsoft.com/office/infopath/2007/PartnerControls"/>
    <ds:schemaRef ds:uri="http://purl.org/dc/elements/1.1/"/>
    <ds:schemaRef ds:uri="http://schemas.microsoft.com/office/2006/documentManagement/types"/>
    <ds:schemaRef ds:uri="http://purl.org/dc/dcmitype/"/>
    <ds:schemaRef ds:uri="16c05727-aa75-4e4a-9b5f-8a80a1165891"/>
    <ds:schemaRef ds:uri="http://purl.org/dc/terms/"/>
    <ds:schemaRef ds:uri="http://www.w3.org/XML/1998/namespace"/>
    <ds:schemaRef ds:uri="http://schemas.openxmlformats.org/package/2006/metadata/core-properties"/>
    <ds:schemaRef ds:uri="71af3243-3dd4-4a8d-8c0d-dd76da1f02a5"/>
    <ds:schemaRef ds:uri="http://schemas.microsoft.com/office/2006/metadata/properties"/>
  </ds:schemaRefs>
</ds:datastoreItem>
</file>

<file path=customXml/itemProps3.xml><?xml version="1.0" encoding="utf-8"?>
<ds:datastoreItem xmlns:ds="http://schemas.openxmlformats.org/officeDocument/2006/customXml" ds:itemID="{1A449C04-64B3-4403-94B7-8D2284C38D1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{328A2B18-1CDE-4701-BB8A-5375B8251CFF}tf78504181_win32</Template>
  <TotalTime>298</TotalTime>
  <Words>1403</Words>
  <Application>Microsoft Office PowerPoint</Application>
  <PresentationFormat>Widescreen</PresentationFormat>
  <Paragraphs>68</Paragraphs>
  <Slides>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Avenir Next LT Pro</vt:lpstr>
      <vt:lpstr>Calibri</vt:lpstr>
      <vt:lpstr>Tw Cen MT</vt:lpstr>
      <vt:lpstr>ShapesVTI</vt:lpstr>
      <vt:lpstr>Research in Nursing: Obesity</vt:lpstr>
      <vt:lpstr>What is research in Nursing and what is it’s importance?</vt:lpstr>
      <vt:lpstr>What is Evidence based Practice?</vt:lpstr>
      <vt:lpstr>What is research literacy?</vt:lpstr>
      <vt:lpstr>The background of Obesity and statistics</vt:lpstr>
      <vt:lpstr>Impacts and severity of Obesity in relation to society</vt:lpstr>
      <vt:lpstr>How has the role of research changed weight loss strategies over time?</vt:lpstr>
      <vt:lpstr>Recommendations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Shapes</dc:title>
  <dc:creator>olivia farr</dc:creator>
  <cp:lastModifiedBy>olivia farr</cp:lastModifiedBy>
  <cp:revision>2</cp:revision>
  <dcterms:created xsi:type="dcterms:W3CDTF">2023-04-14T15:12:35Z</dcterms:created>
  <dcterms:modified xsi:type="dcterms:W3CDTF">2023-04-24T20:41:52Z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