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8" r:id="rId3"/>
    <p:sldId id="290" r:id="rId4"/>
    <p:sldId id="281" r:id="rId5"/>
    <p:sldId id="291" r:id="rId6"/>
    <p:sldId id="285" r:id="rId7"/>
    <p:sldId id="286" r:id="rId8"/>
    <p:sldId id="287" r:id="rId9"/>
    <p:sldId id="288" r:id="rId10"/>
    <p:sldId id="289" r:id="rId11"/>
    <p:sldId id="278" r:id="rId12"/>
    <p:sldId id="293" r:id="rId13"/>
    <p:sldId id="282" r:id="rId14"/>
    <p:sldId id="283" r:id="rId15"/>
    <p:sldId id="284" r:id="rId16"/>
    <p:sldId id="279" r:id="rId1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3/22/16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Globalised Food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682" y="3696828"/>
            <a:ext cx="5838230" cy="277704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66656"/>
            <a:ext cx="8913813" cy="914400"/>
          </a:xfrm>
        </p:spPr>
        <p:txBody>
          <a:bodyPr/>
          <a:lstStyle/>
          <a:p>
            <a:r>
              <a:rPr lang="en-GB" dirty="0" smtClean="0"/>
              <a:t>Ritzer, </a:t>
            </a:r>
            <a:r>
              <a:rPr lang="en-GB" i="1" dirty="0" smtClean="0"/>
              <a:t>McDonaldization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810308"/>
            <a:ext cx="7610476" cy="4212850"/>
          </a:xfrm>
        </p:spPr>
        <p:txBody>
          <a:bodyPr>
            <a:normAutofit/>
          </a:bodyPr>
          <a:lstStyle/>
          <a:p>
            <a:r>
              <a:rPr lang="en-GB" dirty="0" smtClean="0"/>
              <a:t>Originally a thesis of relations of production</a:t>
            </a:r>
          </a:p>
          <a:p>
            <a:r>
              <a:rPr lang="en-GB" dirty="0" smtClean="0"/>
              <a:t>“the process by which the principles of the fast-food restaurant are coming to dominate more of the sectors of American society as well as the rest of the world” (2010: 4) </a:t>
            </a:r>
          </a:p>
          <a:p>
            <a:r>
              <a:rPr lang="en-GB" dirty="0" smtClean="0"/>
              <a:t>Four dimensions of McDonalds rationality</a:t>
            </a:r>
          </a:p>
          <a:p>
            <a:pPr lvl="1"/>
            <a:r>
              <a:rPr lang="en-GB" dirty="0" smtClean="0"/>
              <a:t>Efficiency: following the steps of a pre-designed process </a:t>
            </a:r>
          </a:p>
          <a:p>
            <a:pPr lvl="1"/>
            <a:r>
              <a:rPr lang="en-GB" dirty="0" smtClean="0"/>
              <a:t>Calculability: quantity over quality</a:t>
            </a:r>
          </a:p>
          <a:p>
            <a:pPr lvl="1"/>
            <a:r>
              <a:rPr lang="en-GB" dirty="0" smtClean="0"/>
              <a:t>Predictability: homogeneity and uniformity</a:t>
            </a:r>
          </a:p>
          <a:p>
            <a:pPr lvl="1"/>
            <a:r>
              <a:rPr lang="en-GB" dirty="0" smtClean="0"/>
              <a:t>Control: consumers and workers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14551" y="901425"/>
            <a:ext cx="4069209" cy="537555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Aspects of the contemporary world that have ‘escaped’ </a:t>
            </a:r>
            <a:r>
              <a:rPr lang="en-GB" sz="2000" dirty="0" err="1" smtClean="0"/>
              <a:t>McDonalidization</a:t>
            </a:r>
            <a:r>
              <a:rPr lang="en-GB" sz="2000" dirty="0" smtClean="0"/>
              <a:t> are;</a:t>
            </a:r>
          </a:p>
          <a:p>
            <a:pPr lvl="1"/>
            <a:r>
              <a:rPr lang="en-GB" sz="2000" dirty="0" smtClean="0"/>
              <a:t>Traceable to a ‘pre-modern’ age</a:t>
            </a:r>
          </a:p>
          <a:p>
            <a:pPr lvl="1"/>
            <a:r>
              <a:rPr lang="en-GB" sz="2000" dirty="0" smtClean="0"/>
              <a:t>Postmodern responses to McDonaldization</a:t>
            </a:r>
          </a:p>
          <a:p>
            <a:r>
              <a:rPr lang="en-GB" sz="2000" dirty="0" smtClean="0"/>
              <a:t>Rationality of McDonalds replaces indigenous and ‘authentic’ meanings and forms with its own sets of values and practices</a:t>
            </a:r>
          </a:p>
          <a:p>
            <a:endParaRPr lang="en-GB" sz="20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7374" y="901425"/>
            <a:ext cx="3679842" cy="475296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Imperialism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155" y="2595563"/>
            <a:ext cx="4212605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Implies that globalisation leads to the homogenisation of culture</a:t>
            </a:r>
          </a:p>
          <a:p>
            <a:r>
              <a:rPr lang="en-GB" dirty="0" smtClean="0"/>
              <a:t>Western driven process leading to the dominance of Western cultural and economic values</a:t>
            </a:r>
          </a:p>
          <a:p>
            <a:r>
              <a:rPr lang="en-GB" dirty="0" smtClean="0"/>
              <a:t>This results in the extinction of ‘traditional’ practices and products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3"/>
            <a:ext cx="3566160" cy="3681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Implies a passive consumer living within </a:t>
            </a:r>
            <a:r>
              <a:rPr lang="en-GB" dirty="0" err="1" smtClean="0"/>
              <a:t>essentialised</a:t>
            </a:r>
            <a:r>
              <a:rPr lang="en-GB" dirty="0" smtClean="0"/>
              <a:t> cultures are being manipulated by the ‘forces’ of global capitalism</a:t>
            </a:r>
          </a:p>
          <a:p>
            <a:r>
              <a:rPr lang="en-GB" dirty="0" smtClean="0"/>
              <a:t>Implies that meaning and the symbolic value of commodities are fixed</a:t>
            </a:r>
          </a:p>
          <a:p>
            <a:r>
              <a:rPr lang="en-GB" dirty="0" err="1" smtClean="0"/>
              <a:t>Unilineal</a:t>
            </a:r>
            <a:r>
              <a:rPr lang="en-GB" dirty="0" smtClean="0"/>
              <a:t> and overly simplistic for exploring cultural aspects of globalisation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Transforming Symbols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800" y="2536473"/>
            <a:ext cx="4127289" cy="343918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709" y="2614928"/>
            <a:ext cx="3680282" cy="30992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20531" y="1045740"/>
            <a:ext cx="7190074" cy="4743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392" y="1269827"/>
            <a:ext cx="6050868" cy="43136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909" y="1363197"/>
            <a:ext cx="6797887" cy="4275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9210" y="915600"/>
            <a:ext cx="4668879" cy="36034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983" y="3922104"/>
            <a:ext cx="32893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825" y="1302295"/>
            <a:ext cx="3492500" cy="2324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Caldwell, Domestication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incorporation of McDonald’s in Moscow into intimate spaces and discourses of what it means to be Russian.</a:t>
            </a:r>
          </a:p>
          <a:p>
            <a:r>
              <a:rPr lang="en-GB" dirty="0" smtClean="0"/>
              <a:t>Through their consumption, Muscovites localize McDonald’s</a:t>
            </a:r>
          </a:p>
          <a:p>
            <a:pPr lvl="1"/>
            <a:r>
              <a:rPr lang="en-GB" dirty="0" smtClean="0"/>
              <a:t>‘Local’ is reinvented, and the boundaries between local and global are blurred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3"/>
            <a:ext cx="3492500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not Global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through which McDonald’s is domesticated </a:t>
            </a:r>
          </a:p>
          <a:p>
            <a:pPr lvl="2"/>
            <a:r>
              <a:rPr lang="en-GB" sz="2000" dirty="0" smtClean="0"/>
              <a:t>Builds trust and friendship by situating itself in the community and emphasising the use of national produce</a:t>
            </a:r>
          </a:p>
          <a:p>
            <a:pPr lvl="2"/>
            <a:r>
              <a:rPr lang="en-GB" sz="2000" dirty="0" smtClean="0"/>
              <a:t>Seen as ordinary, not exotic </a:t>
            </a:r>
          </a:p>
          <a:p>
            <a:pPr lvl="2"/>
            <a:r>
              <a:rPr lang="en-GB" sz="2000" dirty="0" smtClean="0"/>
              <a:t>Imitate the foods at home, and transferred their social lives into McDonalds</a:t>
            </a:r>
          </a:p>
          <a:p>
            <a:pPr lvl="2"/>
            <a:r>
              <a:rPr lang="en-GB" sz="2000" dirty="0" smtClean="0"/>
              <a:t>Perceived as indigenous, not ‘foreign’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770" y="1101762"/>
            <a:ext cx="6256298" cy="49859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 (1997) </a:t>
            </a:r>
            <a:r>
              <a:rPr lang="en-GB" i="1" dirty="0" smtClean="0"/>
              <a:t>Material Cultures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Despite it’s North American associations, Coca-Cola has become a defining symbol of Trinidad national identity</a:t>
            </a:r>
          </a:p>
          <a:p>
            <a:r>
              <a:rPr lang="en-GB" dirty="0" smtClean="0"/>
              <a:t>The national drink is Rum and Coke (a hybrid rooted in historical identity)</a:t>
            </a:r>
          </a:p>
          <a:p>
            <a:r>
              <a:rPr lang="en-GB" dirty="0" smtClean="0"/>
              <a:t>It’s bottled in Trinidad by a national corporation, not by Coca-Cola’s parent organisation</a:t>
            </a:r>
          </a:p>
          <a:p>
            <a:r>
              <a:rPr lang="en-GB" dirty="0" smtClean="0"/>
              <a:t>Not seen as a luxury item, but an essential</a:t>
            </a:r>
          </a:p>
          <a:p>
            <a:pPr lvl="1"/>
            <a:r>
              <a:rPr lang="en-GB" dirty="0" smtClean="0"/>
              <a:t>Price controls in place to ensure affordability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Miller’s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813511"/>
          </a:xfrm>
        </p:spPr>
        <p:txBody>
          <a:bodyPr>
            <a:normAutofit/>
          </a:bodyPr>
          <a:lstStyle/>
          <a:p>
            <a:r>
              <a:rPr lang="en-GB" dirty="0" smtClean="0"/>
              <a:t>We need to rethink our assumptions regarding homogenisation</a:t>
            </a:r>
          </a:p>
          <a:p>
            <a:r>
              <a:rPr lang="en-GB" dirty="0" smtClean="0"/>
              <a:t>Western producers have to transform their advertising and product offering in line with local cultures and values</a:t>
            </a:r>
          </a:p>
          <a:p>
            <a:r>
              <a:rPr lang="en-GB" dirty="0" smtClean="0"/>
              <a:t>Global brands are subject to local meanings and interpretations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Consumption here is a creative transformative act</a:t>
            </a:r>
            <a:endParaRPr lang="en-GB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Local-Global Dynamic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408878"/>
            <a:ext cx="7610476" cy="3857452"/>
          </a:xfrm>
        </p:spPr>
        <p:txBody>
          <a:bodyPr/>
          <a:lstStyle/>
          <a:p>
            <a:r>
              <a:rPr lang="en-GB" dirty="0" smtClean="0"/>
              <a:t>Homogenisation or Hybridisation?</a:t>
            </a:r>
          </a:p>
          <a:p>
            <a:r>
              <a:rPr lang="en-GB" dirty="0" smtClean="0"/>
              <a:t>What is ‘local’ and what is ‘global’?</a:t>
            </a:r>
          </a:p>
          <a:p>
            <a:r>
              <a:rPr lang="en-GB" dirty="0" smtClean="0"/>
              <a:t>How do we allow for structural asymmetries, the agency of consumers and the domestication of transnational products and brands? </a:t>
            </a:r>
          </a:p>
          <a:p>
            <a:pPr lvl="1"/>
            <a:r>
              <a:rPr lang="en-GB" dirty="0" smtClean="0"/>
              <a:t>The value of ethnography</a:t>
            </a:r>
          </a:p>
          <a:p>
            <a:pPr lvl="2"/>
            <a:r>
              <a:rPr lang="en-GB" dirty="0" smtClean="0"/>
              <a:t>Rather than assuming meaning, we can start to understand how symbols are appropriated and localised.</a:t>
            </a:r>
          </a:p>
          <a:p>
            <a:pPr lvl="2"/>
            <a:r>
              <a:rPr lang="en-GB" dirty="0" smtClean="0"/>
              <a:t>Dislocated</a:t>
            </a:r>
            <a:r>
              <a:rPr lang="en-GB" dirty="0" smtClean="0"/>
              <a:t> foods </a:t>
            </a:r>
            <a:r>
              <a:rPr lang="en-GB" dirty="0" smtClean="0"/>
              <a:t>are (</a:t>
            </a:r>
            <a:r>
              <a:rPr lang="en-GB" dirty="0" err="1" smtClean="0"/>
              <a:t>re)inserted</a:t>
            </a:r>
            <a:r>
              <a:rPr lang="en-GB" dirty="0" smtClean="0"/>
              <a:t> and embedded into</a:t>
            </a:r>
            <a:r>
              <a:rPr lang="en-GB" dirty="0" smtClean="0"/>
              <a:t> existing cultural </a:t>
            </a:r>
            <a:r>
              <a:rPr lang="en-GB" dirty="0" smtClean="0"/>
              <a:t>frameworks</a:t>
            </a:r>
            <a:r>
              <a:rPr lang="en-GB" dirty="0" smtClean="0"/>
              <a:t> about what </a:t>
            </a:r>
            <a:r>
              <a:rPr lang="en-GB" smtClean="0"/>
              <a:t>food means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550</TotalTime>
  <Words>499</Words>
  <Application>Microsoft Macintosh PowerPoint</Application>
  <PresentationFormat>On-screen Show (4:3)</PresentationFormat>
  <Paragraphs>52</Paragraphs>
  <Slides>16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Perspective</vt:lpstr>
      <vt:lpstr>Globalised Food</vt:lpstr>
      <vt:lpstr>Ritzer, McDonaldization</vt:lpstr>
      <vt:lpstr>Slide 3</vt:lpstr>
      <vt:lpstr>Cultural Imperialism</vt:lpstr>
      <vt:lpstr>Criticisms</vt:lpstr>
      <vt:lpstr>Transforming Symbols</vt:lpstr>
      <vt:lpstr>Slide 7</vt:lpstr>
      <vt:lpstr>Slide 8</vt:lpstr>
      <vt:lpstr>Slide 9</vt:lpstr>
      <vt:lpstr>Slide 10</vt:lpstr>
      <vt:lpstr>Caldwell, Domestication</vt:lpstr>
      <vt:lpstr>Local not Global </vt:lpstr>
      <vt:lpstr>Slide 13</vt:lpstr>
      <vt:lpstr>Miller (1997) Material Cultures</vt:lpstr>
      <vt:lpstr>Miller’s Conclusions</vt:lpstr>
      <vt:lpstr>The Local-Global Dynamic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40</cp:revision>
  <dcterms:created xsi:type="dcterms:W3CDTF">2016-03-22T14:24:39Z</dcterms:created>
  <dcterms:modified xsi:type="dcterms:W3CDTF">2016-03-22T14:28:15Z</dcterms:modified>
</cp:coreProperties>
</file>