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750" r:id="rId4"/>
  </p:sldMasterIdLst>
  <p:notesMasterIdLst>
    <p:notesMasterId r:id="rId27"/>
  </p:notesMasterIdLst>
  <p:handoutMasterIdLst>
    <p:handoutMasterId r:id="rId28"/>
  </p:handoutMasterIdLst>
  <p:sldIdLst>
    <p:sldId id="257" r:id="rId5"/>
    <p:sldId id="303" r:id="rId6"/>
    <p:sldId id="274" r:id="rId7"/>
    <p:sldId id="276" r:id="rId8"/>
    <p:sldId id="277" r:id="rId9"/>
    <p:sldId id="302" r:id="rId10"/>
    <p:sldId id="299" r:id="rId11"/>
    <p:sldId id="284" r:id="rId12"/>
    <p:sldId id="305" r:id="rId13"/>
    <p:sldId id="287" r:id="rId14"/>
    <p:sldId id="296" r:id="rId15"/>
    <p:sldId id="292" r:id="rId16"/>
    <p:sldId id="290" r:id="rId17"/>
    <p:sldId id="294" r:id="rId18"/>
    <p:sldId id="295" r:id="rId19"/>
    <p:sldId id="288" r:id="rId20"/>
    <p:sldId id="289" r:id="rId21"/>
    <p:sldId id="275" r:id="rId22"/>
    <p:sldId id="301" r:id="rId23"/>
    <p:sldId id="297" r:id="rId24"/>
    <p:sldId id="300" r:id="rId25"/>
    <p:sldId id="298" r:id="rId26"/>
  </p:sldIdLst>
  <p:sldSz cx="12188825"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5" pos="3839">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achel Williams" initials="RW" lastIdx="2" clrIdx="0">
    <p:extLst>
      <p:ext uri="{19B8F6BF-5375-455C-9EA6-DF929625EA0E}">
        <p15:presenceInfo xmlns:p15="http://schemas.microsoft.com/office/powerpoint/2012/main" userId="3addf519d5ef1795" providerId="Windows Live"/>
      </p:ext>
    </p:extLst>
  </p:cmAuthor>
  <p:cmAuthor id="2" name="GamesStudent" initials="G" lastIdx="2" clrIdx="1">
    <p:extLst>
      <p:ext uri="{19B8F6BF-5375-455C-9EA6-DF929625EA0E}">
        <p15:presenceInfo xmlns:p15="http://schemas.microsoft.com/office/powerpoint/2012/main" userId="GamesStudent" providerId="None"/>
      </p:ext>
    </p:extLst>
  </p:cmAuthor>
  <p:cmAuthor id="3" name="The Captain" initials="TC" lastIdx="1" clrIdx="2">
    <p:extLst>
      <p:ext uri="{19B8F6BF-5375-455C-9EA6-DF929625EA0E}">
        <p15:presenceInfo xmlns:p15="http://schemas.microsoft.com/office/powerpoint/2012/main" userId="The Captai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4DD"/>
    <a:srgbClr val="DCC0A1"/>
    <a:srgbClr val="DFAC8F"/>
    <a:srgbClr val="BC6974"/>
    <a:srgbClr val="C4757B"/>
    <a:srgbClr val="DA868E"/>
    <a:srgbClr val="D5AF98"/>
    <a:srgbClr val="E06A75"/>
    <a:srgbClr val="875067"/>
    <a:srgbClr val="C0707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14" autoAdjust="0"/>
    <p:restoredTop sz="81277" autoAdjust="0"/>
  </p:normalViewPr>
  <p:slideViewPr>
    <p:cSldViewPr>
      <p:cViewPr>
        <p:scale>
          <a:sx n="75" d="100"/>
          <a:sy n="75" d="100"/>
        </p:scale>
        <p:origin x="1092" y="420"/>
      </p:cViewPr>
      <p:guideLst>
        <p:guide orient="horz" pos="2160"/>
        <p:guide pos="3839"/>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howGuides="1">
      <p:cViewPr varScale="1">
        <p:scale>
          <a:sx n="88" d="100"/>
          <a:sy n="88" d="100"/>
        </p:scale>
        <p:origin x="3822" y="10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FE5B4EDC-59C0-49C7-8ADA-5A781B329E02}" type="datetimeFigureOut">
              <a:rPr lang="en-US"/>
              <a:t>1/10/2019</a:t>
            </a:fld>
            <a:endParaRPr/>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79429053-DC2A-4342-ADD4-2FD729D91E2C}" type="slidenum">
              <a:rPr/>
              <a:t>‹#›</a:t>
            </a:fld>
            <a:endParaRPr/>
          </a:p>
        </p:txBody>
      </p:sp>
    </p:spTree>
    <p:extLst>
      <p:ext uri="{BB962C8B-B14F-4D97-AF65-F5344CB8AC3E}">
        <p14:creationId xmlns:p14="http://schemas.microsoft.com/office/powerpoint/2010/main" val="423204575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2D8D46A-B586-417D-BFBD-8C8FE0AAF762}" type="datetimeFigureOut">
              <a:rPr lang="en-US"/>
              <a:t>1/10/2019</a:t>
            </a:fld>
            <a:endParaRPr/>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EBA5BD7-F043-4D1B-AA17-CD412FC534DE}" type="slidenum">
              <a:rPr/>
              <a:t>‹#›</a:t>
            </a:fld>
            <a:endParaRPr/>
          </a:p>
        </p:txBody>
      </p:sp>
    </p:spTree>
    <p:extLst>
      <p:ext uri="{BB962C8B-B14F-4D97-AF65-F5344CB8AC3E}">
        <p14:creationId xmlns:p14="http://schemas.microsoft.com/office/powerpoint/2010/main" val="276705785"/>
      </p:ext>
    </p:extLst>
  </p:cSld>
  <p:clrMap bg1="lt1" tx1="dk1" bg2="lt2" tx2="dk2" accent1="accent1" accent2="accent2" accent3="accent3" accent4="accent4" accent5="accent5" accent6="accent6" hlink="hlink" folHlink="folHlink"/>
  <p:notesStyle>
    <a:lvl1pPr marL="0" algn="l" defTabSz="1218987" rtl="0" eaLnBrk="1" latinLnBrk="0" hangingPunct="1">
      <a:defRPr sz="1600" kern="1200">
        <a:solidFill>
          <a:schemeClr val="tx1"/>
        </a:solidFill>
        <a:latin typeface="+mn-lt"/>
        <a:ea typeface="+mn-ea"/>
        <a:cs typeface="+mn-cs"/>
      </a:defRPr>
    </a:lvl1pPr>
    <a:lvl2pPr marL="609493" algn="l" defTabSz="1218987" rtl="0" eaLnBrk="1" latinLnBrk="0" hangingPunct="1">
      <a:defRPr sz="1600" kern="1200">
        <a:solidFill>
          <a:schemeClr val="tx1"/>
        </a:solidFill>
        <a:latin typeface="+mn-lt"/>
        <a:ea typeface="+mn-ea"/>
        <a:cs typeface="+mn-cs"/>
      </a:defRPr>
    </a:lvl2pPr>
    <a:lvl3pPr marL="1218987" algn="l" defTabSz="1218987" rtl="0" eaLnBrk="1" latinLnBrk="0" hangingPunct="1">
      <a:defRPr sz="1600" kern="1200">
        <a:solidFill>
          <a:schemeClr val="tx1"/>
        </a:solidFill>
        <a:latin typeface="+mn-lt"/>
        <a:ea typeface="+mn-ea"/>
        <a:cs typeface="+mn-cs"/>
      </a:defRPr>
    </a:lvl3pPr>
    <a:lvl4pPr marL="1828480" algn="l" defTabSz="1218987" rtl="0" eaLnBrk="1" latinLnBrk="0" hangingPunct="1">
      <a:defRPr sz="1600" kern="1200">
        <a:solidFill>
          <a:schemeClr val="tx1"/>
        </a:solidFill>
        <a:latin typeface="+mn-lt"/>
        <a:ea typeface="+mn-ea"/>
        <a:cs typeface="+mn-cs"/>
      </a:defRPr>
    </a:lvl4pPr>
    <a:lvl5pPr marL="2437973" algn="l" defTabSz="1218987" rtl="0" eaLnBrk="1" latinLnBrk="0" hangingPunct="1">
      <a:defRPr sz="1600" kern="1200">
        <a:solidFill>
          <a:schemeClr val="tx1"/>
        </a:solidFill>
        <a:latin typeface="+mn-lt"/>
        <a:ea typeface="+mn-ea"/>
        <a:cs typeface="+mn-cs"/>
      </a:defRPr>
    </a:lvl5pPr>
    <a:lvl6pPr marL="3047467" algn="l" defTabSz="1218987" rtl="0" eaLnBrk="1" latinLnBrk="0" hangingPunct="1">
      <a:defRPr sz="1600" kern="1200">
        <a:solidFill>
          <a:schemeClr val="tx1"/>
        </a:solidFill>
        <a:latin typeface="+mn-lt"/>
        <a:ea typeface="+mn-ea"/>
        <a:cs typeface="+mn-cs"/>
      </a:defRPr>
    </a:lvl6pPr>
    <a:lvl7pPr marL="3656960" algn="l" defTabSz="1218987" rtl="0" eaLnBrk="1" latinLnBrk="0" hangingPunct="1">
      <a:defRPr sz="1600" kern="1200">
        <a:solidFill>
          <a:schemeClr val="tx1"/>
        </a:solidFill>
        <a:latin typeface="+mn-lt"/>
        <a:ea typeface="+mn-ea"/>
        <a:cs typeface="+mn-cs"/>
      </a:defRPr>
    </a:lvl7pPr>
    <a:lvl8pPr marL="4266453" algn="l" defTabSz="1218987" rtl="0" eaLnBrk="1" latinLnBrk="0" hangingPunct="1">
      <a:defRPr sz="1600" kern="1200">
        <a:solidFill>
          <a:schemeClr val="tx1"/>
        </a:solidFill>
        <a:latin typeface="+mn-lt"/>
        <a:ea typeface="+mn-ea"/>
        <a:cs typeface="+mn-cs"/>
      </a:defRPr>
    </a:lvl8pPr>
    <a:lvl9pPr marL="4875947" algn="l" defTabSz="1218987" rtl="0" eaLnBrk="1" latinLnBrk="0" hangingPunct="1">
      <a:defRPr sz="1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Get on a dragon companion and go explore; big map, not empty like Skyward Sword</a:t>
            </a:r>
          </a:p>
          <a:p>
            <a:r>
              <a:rPr lang="en-GB" dirty="0"/>
              <a:t>Find cool stuff</a:t>
            </a:r>
            <a:r>
              <a:rPr lang="en-GB" baseline="0" dirty="0"/>
              <a:t> like abandoned forest villages and old caves, treasure and materials and equipment; eventually find new bases and new flying companions</a:t>
            </a:r>
          </a:p>
          <a:p>
            <a:r>
              <a:rPr lang="en-GB" baseline="0" dirty="0"/>
              <a:t>Level up skills like fighting and foraging; excel at what you enjoy</a:t>
            </a:r>
          </a:p>
          <a:p>
            <a:r>
              <a:rPr lang="en-GB" baseline="0" dirty="0"/>
              <a:t>Uncovering secrets by exploring eventually disturbs the Sky Beast; fight it in the sky</a:t>
            </a:r>
          </a:p>
          <a:p>
            <a:r>
              <a:rPr lang="en-GB" baseline="0" dirty="0"/>
              <a:t>Building new bases allows you to explore further each time you go out</a:t>
            </a:r>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2</a:t>
            </a:fld>
            <a:endParaRPr lang="en-GB"/>
          </a:p>
        </p:txBody>
      </p:sp>
    </p:spTree>
    <p:extLst>
      <p:ext uri="{BB962C8B-B14F-4D97-AF65-F5344CB8AC3E}">
        <p14:creationId xmlns:p14="http://schemas.microsoft.com/office/powerpoint/2010/main" val="2530019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Aimed at people who want a break from reality, who want to see new and interesting places.</a:t>
            </a:r>
          </a:p>
          <a:p>
            <a:r>
              <a:rPr lang="en-GB" dirty="0"/>
              <a:t>Primary 12-16: kids stuck in school, want to break free</a:t>
            </a:r>
          </a:p>
          <a:p>
            <a:r>
              <a:rPr lang="en-GB" dirty="0"/>
              <a:t>Secondary 20-30: people stuck in limbo- work, learning, travelling?</a:t>
            </a:r>
          </a:p>
        </p:txBody>
      </p:sp>
      <p:sp>
        <p:nvSpPr>
          <p:cNvPr id="4" name="Slide Number Placeholder 3"/>
          <p:cNvSpPr>
            <a:spLocks noGrp="1"/>
          </p:cNvSpPr>
          <p:nvPr>
            <p:ph type="sldNum" sz="quarter" idx="10"/>
          </p:nvPr>
        </p:nvSpPr>
        <p:spPr/>
        <p:txBody>
          <a:bodyPr/>
          <a:lstStyle/>
          <a:p>
            <a:fld id="{3EBA5BD7-F043-4D1B-AA17-CD412FC534DE}" type="slidenum">
              <a:rPr lang="en-GB" smtClean="0"/>
              <a:t>3</a:t>
            </a:fld>
            <a:endParaRPr lang="en-GB"/>
          </a:p>
        </p:txBody>
      </p:sp>
    </p:spTree>
    <p:extLst>
      <p:ext uri="{BB962C8B-B14F-4D97-AF65-F5344CB8AC3E}">
        <p14:creationId xmlns:p14="http://schemas.microsoft.com/office/powerpoint/2010/main" val="26526810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Player Character</a:t>
            </a:r>
          </a:p>
          <a:p>
            <a:r>
              <a:rPr lang="en-GB" dirty="0"/>
              <a:t>Girl, 16-18- Gender neutral to appeal to everyone</a:t>
            </a:r>
          </a:p>
          <a:p>
            <a:r>
              <a:rPr lang="en-GB" dirty="0"/>
              <a:t>Classic </a:t>
            </a:r>
            <a:r>
              <a:rPr lang="en-GB" dirty="0" err="1"/>
              <a:t>celtic</a:t>
            </a:r>
            <a:r>
              <a:rPr lang="en-GB" dirty="0"/>
              <a:t> colours: outfit is inspired by classic </a:t>
            </a:r>
            <a:r>
              <a:rPr lang="en-GB" dirty="0" err="1"/>
              <a:t>celtic</a:t>
            </a:r>
            <a:r>
              <a:rPr lang="en-GB" dirty="0"/>
              <a:t> clothes with more modern touches</a:t>
            </a:r>
          </a:p>
          <a:p>
            <a:r>
              <a:rPr lang="en-GB" dirty="0"/>
              <a:t>RED: raise metabolism, sometimes used to promote healing, dark </a:t>
            </a:r>
            <a:r>
              <a:rPr lang="en-GB" dirty="0" err="1"/>
              <a:t>redindicates</a:t>
            </a:r>
            <a:r>
              <a:rPr lang="en-GB" dirty="0"/>
              <a:t> high energy, determination, passion, pride and strength</a:t>
            </a:r>
          </a:p>
          <a:p>
            <a:r>
              <a:rPr lang="en-GB" dirty="0"/>
              <a:t>GREEN: freshness, renewal, springtime PROSPERITY</a:t>
            </a:r>
          </a:p>
          <a:p>
            <a:r>
              <a:rPr lang="en-GB" dirty="0"/>
              <a:t>BLUE: calming friendship and hope, healing, loyalty wisdom </a:t>
            </a:r>
            <a:r>
              <a:rPr lang="en-GB"/>
              <a:t>and trust</a:t>
            </a:r>
            <a:endParaRPr lang="en-GB" dirty="0"/>
          </a:p>
          <a:p>
            <a:r>
              <a:rPr lang="en-GB" dirty="0"/>
              <a:t>GLOVES – </a:t>
            </a:r>
            <a:r>
              <a:rPr lang="en-GB" dirty="0" err="1"/>
              <a:t>torc</a:t>
            </a:r>
            <a:endParaRPr lang="en-GB" dirty="0"/>
          </a:p>
          <a:p>
            <a:r>
              <a:rPr lang="en-GB" dirty="0"/>
              <a:t>Family symbol</a:t>
            </a:r>
          </a:p>
        </p:txBody>
      </p:sp>
      <p:sp>
        <p:nvSpPr>
          <p:cNvPr id="4" name="Slide Number Placeholder 3"/>
          <p:cNvSpPr>
            <a:spLocks noGrp="1"/>
          </p:cNvSpPr>
          <p:nvPr>
            <p:ph type="sldNum" sz="quarter" idx="5"/>
          </p:nvPr>
        </p:nvSpPr>
        <p:spPr/>
        <p:txBody>
          <a:bodyPr/>
          <a:lstStyle/>
          <a:p>
            <a:fld id="{3EBA5BD7-F043-4D1B-AA17-CD412FC534DE}" type="slidenum">
              <a:rPr lang="en-GB" smtClean="0"/>
              <a:t>4</a:t>
            </a:fld>
            <a:endParaRPr lang="en-GB"/>
          </a:p>
        </p:txBody>
      </p:sp>
    </p:spTree>
    <p:extLst>
      <p:ext uri="{BB962C8B-B14F-4D97-AF65-F5344CB8AC3E}">
        <p14:creationId xmlns:p14="http://schemas.microsoft.com/office/powerpoint/2010/main" val="11899115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Dragon mount</a:t>
            </a:r>
          </a:p>
          <a:p>
            <a:r>
              <a:rPr lang="en-GB" dirty="0"/>
              <a:t>Based of welsh dragon</a:t>
            </a:r>
          </a:p>
        </p:txBody>
      </p:sp>
      <p:sp>
        <p:nvSpPr>
          <p:cNvPr id="4" name="Slide Number Placeholder 3"/>
          <p:cNvSpPr>
            <a:spLocks noGrp="1"/>
          </p:cNvSpPr>
          <p:nvPr>
            <p:ph type="sldNum" sz="quarter" idx="5"/>
          </p:nvPr>
        </p:nvSpPr>
        <p:spPr/>
        <p:txBody>
          <a:bodyPr/>
          <a:lstStyle/>
          <a:p>
            <a:fld id="{3EBA5BD7-F043-4D1B-AA17-CD412FC534DE}" type="slidenum">
              <a:rPr lang="en-GB" smtClean="0"/>
              <a:t>5</a:t>
            </a:fld>
            <a:endParaRPr lang="en-GB"/>
          </a:p>
        </p:txBody>
      </p:sp>
    </p:spTree>
    <p:extLst>
      <p:ext uri="{BB962C8B-B14F-4D97-AF65-F5344CB8AC3E}">
        <p14:creationId xmlns:p14="http://schemas.microsoft.com/office/powerpoint/2010/main" val="79913327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NPCS, tied in with main pc. Follow same </a:t>
            </a:r>
            <a:r>
              <a:rPr lang="en-GB" dirty="0" err="1" smtClean="0"/>
              <a:t>celtic</a:t>
            </a:r>
            <a:r>
              <a:rPr lang="en-GB" dirty="0" smtClean="0"/>
              <a:t> theme.</a:t>
            </a:r>
            <a:endParaRPr lang="en-GB" dirty="0"/>
          </a:p>
        </p:txBody>
      </p:sp>
      <p:sp>
        <p:nvSpPr>
          <p:cNvPr id="4" name="Slide Number Placeholder 3"/>
          <p:cNvSpPr>
            <a:spLocks noGrp="1"/>
          </p:cNvSpPr>
          <p:nvPr>
            <p:ph type="sldNum" sz="quarter" idx="5"/>
          </p:nvPr>
        </p:nvSpPr>
        <p:spPr/>
        <p:txBody>
          <a:bodyPr/>
          <a:lstStyle/>
          <a:p>
            <a:fld id="{3EBA5BD7-F043-4D1B-AA17-CD412FC534DE}" type="slidenum">
              <a:rPr lang="en-GB" smtClean="0"/>
              <a:t>6</a:t>
            </a:fld>
            <a:endParaRPr lang="en-GB"/>
          </a:p>
        </p:txBody>
      </p:sp>
    </p:spTree>
    <p:extLst>
      <p:ext uri="{BB962C8B-B14F-4D97-AF65-F5344CB8AC3E}">
        <p14:creationId xmlns:p14="http://schemas.microsoft.com/office/powerpoint/2010/main" val="198466834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More colours</a:t>
            </a:r>
          </a:p>
          <a:p>
            <a:r>
              <a:rPr lang="en-GB" dirty="0"/>
              <a:t>Beacon shown in distance to show the way (similar to journey): show’s currently unknown location of hidden laboratory</a:t>
            </a:r>
          </a:p>
        </p:txBody>
      </p:sp>
      <p:sp>
        <p:nvSpPr>
          <p:cNvPr id="4" name="Slide Number Placeholder 3"/>
          <p:cNvSpPr>
            <a:spLocks noGrp="1"/>
          </p:cNvSpPr>
          <p:nvPr>
            <p:ph type="sldNum" sz="quarter" idx="5"/>
          </p:nvPr>
        </p:nvSpPr>
        <p:spPr/>
        <p:txBody>
          <a:bodyPr/>
          <a:lstStyle/>
          <a:p>
            <a:fld id="{3EBA5BD7-F043-4D1B-AA17-CD412FC534DE}" type="slidenum">
              <a:rPr lang="en-GB" smtClean="0"/>
              <a:t>7</a:t>
            </a:fld>
            <a:endParaRPr lang="en-GB"/>
          </a:p>
        </p:txBody>
      </p:sp>
    </p:spTree>
    <p:extLst>
      <p:ext uri="{BB962C8B-B14F-4D97-AF65-F5344CB8AC3E}">
        <p14:creationId xmlns:p14="http://schemas.microsoft.com/office/powerpoint/2010/main" val="42707892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218987" rtl="0" eaLnBrk="1" fontAlgn="auto" latinLnBrk="0" hangingPunct="1">
              <a:lnSpc>
                <a:spcPct val="100000"/>
              </a:lnSpc>
              <a:spcBef>
                <a:spcPts val="0"/>
              </a:spcBef>
              <a:spcAft>
                <a:spcPts val="0"/>
              </a:spcAft>
              <a:buClrTx/>
              <a:buSzTx/>
              <a:buFontTx/>
              <a:buNone/>
              <a:tabLst/>
              <a:defRPr/>
            </a:pPr>
            <a:r>
              <a:rPr lang="en-GB" dirty="0"/>
              <a:t>A selection of</a:t>
            </a:r>
            <a:r>
              <a:rPr lang="en-GB" baseline="0" dirty="0"/>
              <a:t> games that are already popular. </a:t>
            </a:r>
            <a:r>
              <a:rPr lang="en-GB" i="0" baseline="0" dirty="0"/>
              <a:t>2 of these are aimed at younger (same) audience. Bright colours, bold shapes, but still visually appealing. 2 are aimed at older audience: God of War still has bright colours, and is more situated in fantasy (</a:t>
            </a:r>
            <a:r>
              <a:rPr lang="en-GB" i="0" baseline="0"/>
              <a:t>target audience)</a:t>
            </a:r>
            <a:endParaRPr lang="en-GB" i="0" baseline="0" dirty="0"/>
          </a:p>
          <a:p>
            <a:r>
              <a:rPr lang="en-GB" dirty="0"/>
              <a:t>They all have exploration as a key point, whether</a:t>
            </a:r>
            <a:r>
              <a:rPr lang="en-GB" baseline="0" dirty="0"/>
              <a:t> it’s hunting gems, dragons, gods, or the world itself</a:t>
            </a:r>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8</a:t>
            </a:fld>
            <a:endParaRPr lang="en-GB"/>
          </a:p>
        </p:txBody>
      </p:sp>
    </p:spTree>
    <p:extLst>
      <p:ext uri="{BB962C8B-B14F-4D97-AF65-F5344CB8AC3E}">
        <p14:creationId xmlns:p14="http://schemas.microsoft.com/office/powerpoint/2010/main" val="115925911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Games that are already popular: heavy</a:t>
            </a:r>
            <a:r>
              <a:rPr lang="en-GB" baseline="0" dirty="0" smtClean="0"/>
              <a:t> </a:t>
            </a:r>
            <a:r>
              <a:rPr lang="en-GB" baseline="0" dirty="0" err="1" smtClean="0"/>
              <a:t>norse</a:t>
            </a:r>
            <a:r>
              <a:rPr lang="en-GB" baseline="0" dirty="0" smtClean="0"/>
              <a:t> mythology, as seen in God of war, Skyrim and Game of Thrones.</a:t>
            </a:r>
          </a:p>
          <a:p>
            <a:r>
              <a:rPr lang="en-GB" baseline="0" dirty="0" smtClean="0"/>
              <a:t>Breath of the wild: highly rated (97 </a:t>
            </a:r>
            <a:r>
              <a:rPr lang="en-GB" baseline="0" dirty="0" err="1" smtClean="0"/>
              <a:t>metacritic</a:t>
            </a:r>
            <a:r>
              <a:rPr lang="en-GB" baseline="0" dirty="0" smtClean="0"/>
              <a:t>, highest rated 2017) holds most perfect scores for any game for that year, 230k copies sold on switch and </a:t>
            </a:r>
            <a:r>
              <a:rPr lang="en-GB" baseline="0" dirty="0" err="1" smtClean="0"/>
              <a:t>wii</a:t>
            </a:r>
            <a:r>
              <a:rPr lang="en-GB" baseline="0" dirty="0" smtClean="0"/>
              <a:t> u combined in japan during first week, second bestselling game of the week in the </a:t>
            </a:r>
            <a:r>
              <a:rPr lang="en-GB" baseline="0" dirty="0" err="1" smtClean="0"/>
              <a:t>uk</a:t>
            </a:r>
            <a:r>
              <a:rPr lang="en-GB" baseline="0" dirty="0" smtClean="0"/>
              <a:t> after horizon zero dawn, bestselling Zelda game by 2018.</a:t>
            </a:r>
          </a:p>
          <a:p>
            <a:r>
              <a:rPr lang="en-GB" baseline="0" dirty="0" smtClean="0"/>
              <a:t>Skyrim: </a:t>
            </a:r>
            <a:r>
              <a:rPr lang="en-GB" sz="1600" kern="1200" dirty="0" smtClean="0">
                <a:solidFill>
                  <a:schemeClr val="tx1"/>
                </a:solidFill>
                <a:effectLst/>
                <a:latin typeface="+mn-lt"/>
                <a:ea typeface="+mn-ea"/>
                <a:cs typeface="+mn-cs"/>
              </a:rPr>
              <a:t>3.4 million physical copies were sold on the game’s launch day, </a:t>
            </a:r>
            <a:r>
              <a:rPr lang="en-US" sz="1600" kern="1200" dirty="0" smtClean="0">
                <a:solidFill>
                  <a:schemeClr val="tx1"/>
                </a:solidFill>
                <a:effectLst/>
                <a:latin typeface="+mn-lt"/>
                <a:ea typeface="+mn-ea"/>
                <a:cs typeface="+mn-cs"/>
              </a:rPr>
              <a:t>30 million copies had been sold by</a:t>
            </a:r>
            <a:r>
              <a:rPr lang="en-US" sz="1600" kern="1200" baseline="0" dirty="0" smtClean="0">
                <a:solidFill>
                  <a:schemeClr val="tx1"/>
                </a:solidFill>
                <a:effectLst/>
                <a:latin typeface="+mn-lt"/>
                <a:ea typeface="+mn-ea"/>
                <a:cs typeface="+mn-cs"/>
              </a:rPr>
              <a:t> 2015 (stated by </a:t>
            </a:r>
            <a:r>
              <a:rPr lang="en-US" sz="1600" kern="1200" baseline="0" dirty="0" err="1" smtClean="0">
                <a:solidFill>
                  <a:schemeClr val="tx1"/>
                </a:solidFill>
                <a:effectLst/>
                <a:latin typeface="+mn-lt"/>
                <a:ea typeface="+mn-ea"/>
                <a:cs typeface="+mn-cs"/>
              </a:rPr>
              <a:t>todd</a:t>
            </a:r>
            <a:r>
              <a:rPr lang="en-US" sz="1600" kern="1200" baseline="0" dirty="0" smtClean="0">
                <a:solidFill>
                  <a:schemeClr val="tx1"/>
                </a:solidFill>
                <a:effectLst/>
                <a:latin typeface="+mn-lt"/>
                <a:ea typeface="+mn-ea"/>
                <a:cs typeface="+mn-cs"/>
              </a:rPr>
              <a:t> </a:t>
            </a:r>
            <a:r>
              <a:rPr lang="en-US" sz="1600" kern="1200" baseline="0" dirty="0" err="1" smtClean="0">
                <a:solidFill>
                  <a:schemeClr val="tx1"/>
                </a:solidFill>
                <a:effectLst/>
                <a:latin typeface="+mn-lt"/>
                <a:ea typeface="+mn-ea"/>
                <a:cs typeface="+mn-cs"/>
              </a:rPr>
              <a:t>howard</a:t>
            </a:r>
            <a:r>
              <a:rPr lang="en-US" sz="1600" kern="1200" baseline="0" dirty="0" smtClean="0">
                <a:solidFill>
                  <a:schemeClr val="tx1"/>
                </a:solidFill>
                <a:effectLst/>
                <a:latin typeface="+mn-lt"/>
                <a:ea typeface="+mn-ea"/>
                <a:cs typeface="+mn-cs"/>
              </a:rPr>
              <a:t>), fastest selling Bethesda game of the year (2011), has multiple re-releases across a variety of consoles (long life and dozens of popularity resurges) high scores on </a:t>
            </a:r>
            <a:r>
              <a:rPr lang="en-US" sz="1600" kern="1200" baseline="0" dirty="0" err="1" smtClean="0">
                <a:solidFill>
                  <a:schemeClr val="tx1"/>
                </a:solidFill>
                <a:effectLst/>
                <a:latin typeface="+mn-lt"/>
                <a:ea typeface="+mn-ea"/>
                <a:cs typeface="+mn-cs"/>
              </a:rPr>
              <a:t>metacritic</a:t>
            </a:r>
            <a:endParaRPr lang="en-US" sz="1600" kern="1200" baseline="0" dirty="0" smtClean="0">
              <a:solidFill>
                <a:schemeClr val="tx1"/>
              </a:solidFill>
              <a:effectLst/>
              <a:latin typeface="+mn-lt"/>
              <a:ea typeface="+mn-ea"/>
              <a:cs typeface="+mn-cs"/>
            </a:endParaRPr>
          </a:p>
          <a:p>
            <a:r>
              <a:rPr lang="en-US" sz="1600" kern="1200" baseline="0" dirty="0" err="1" smtClean="0">
                <a:solidFill>
                  <a:schemeClr val="tx1"/>
                </a:solidFill>
                <a:effectLst/>
                <a:latin typeface="+mn-lt"/>
                <a:ea typeface="+mn-ea"/>
                <a:cs typeface="+mn-cs"/>
              </a:rPr>
              <a:t>Spyro</a:t>
            </a:r>
            <a:r>
              <a:rPr lang="en-US" sz="1600" kern="1200" baseline="0" dirty="0" smtClean="0">
                <a:solidFill>
                  <a:schemeClr val="tx1"/>
                </a:solidFill>
                <a:effectLst/>
                <a:latin typeface="+mn-lt"/>
                <a:ea typeface="+mn-ea"/>
                <a:cs typeface="+mn-cs"/>
              </a:rPr>
              <a:t> Reignited: Original trilogy highly rated (</a:t>
            </a:r>
            <a:r>
              <a:rPr lang="en-US" sz="1600" kern="1200" baseline="0" dirty="0" err="1" smtClean="0">
                <a:solidFill>
                  <a:schemeClr val="tx1"/>
                </a:solidFill>
                <a:effectLst/>
                <a:latin typeface="+mn-lt"/>
                <a:ea typeface="+mn-ea"/>
                <a:cs typeface="+mn-cs"/>
              </a:rPr>
              <a:t>spyro</a:t>
            </a:r>
            <a:r>
              <a:rPr lang="en-US" sz="1600" kern="1200" baseline="0" dirty="0" smtClean="0">
                <a:solidFill>
                  <a:schemeClr val="tx1"/>
                </a:solidFill>
                <a:effectLst/>
                <a:latin typeface="+mn-lt"/>
                <a:ea typeface="+mn-ea"/>
                <a:cs typeface="+mn-cs"/>
              </a:rPr>
              <a:t> 1 average 85%, 3</a:t>
            </a:r>
            <a:r>
              <a:rPr lang="en-US" sz="1600" kern="1200" baseline="30000" dirty="0" smtClean="0">
                <a:solidFill>
                  <a:schemeClr val="tx1"/>
                </a:solidFill>
                <a:effectLst/>
                <a:latin typeface="+mn-lt"/>
                <a:ea typeface="+mn-ea"/>
                <a:cs typeface="+mn-cs"/>
              </a:rPr>
              <a:t>rd</a:t>
            </a:r>
            <a:r>
              <a:rPr lang="en-US" sz="1600" kern="1200" baseline="0" dirty="0" smtClean="0">
                <a:solidFill>
                  <a:schemeClr val="tx1"/>
                </a:solidFill>
                <a:effectLst/>
                <a:latin typeface="+mn-lt"/>
                <a:ea typeface="+mn-ea"/>
                <a:cs typeface="+mn-cs"/>
              </a:rPr>
              <a:t> best selling game of November 1998, 5 million copies sold (according to Los Angeles Times); 2 87%, received gold for sales indicating 200k in sales in the </a:t>
            </a:r>
            <a:r>
              <a:rPr lang="en-US" sz="1600" kern="1200" baseline="0" dirty="0" err="1" smtClean="0">
                <a:solidFill>
                  <a:schemeClr val="tx1"/>
                </a:solidFill>
                <a:effectLst/>
                <a:latin typeface="+mn-lt"/>
                <a:ea typeface="+mn-ea"/>
                <a:cs typeface="+mn-cs"/>
              </a:rPr>
              <a:t>uk</a:t>
            </a:r>
            <a:r>
              <a:rPr lang="en-US" sz="1600" kern="1200" baseline="0" dirty="0" smtClean="0">
                <a:solidFill>
                  <a:schemeClr val="tx1"/>
                </a:solidFill>
                <a:effectLst/>
                <a:latin typeface="+mn-lt"/>
                <a:ea typeface="+mn-ea"/>
                <a:cs typeface="+mn-cs"/>
              </a:rPr>
              <a:t>; 3 91 on </a:t>
            </a:r>
            <a:r>
              <a:rPr lang="en-US" sz="1600" kern="1200" baseline="0" dirty="0" err="1" smtClean="0">
                <a:solidFill>
                  <a:schemeClr val="tx1"/>
                </a:solidFill>
                <a:effectLst/>
                <a:latin typeface="+mn-lt"/>
                <a:ea typeface="+mn-ea"/>
                <a:cs typeface="+mn-cs"/>
              </a:rPr>
              <a:t>metacritic</a:t>
            </a:r>
            <a:r>
              <a:rPr lang="en-US" sz="1600" kern="1200" baseline="0" dirty="0" smtClean="0">
                <a:solidFill>
                  <a:schemeClr val="tx1"/>
                </a:solidFill>
                <a:effectLst/>
                <a:latin typeface="+mn-lt"/>
                <a:ea typeface="+mn-ea"/>
                <a:cs typeface="+mn-cs"/>
              </a:rPr>
              <a:t>, earned platinum for units sold in the </a:t>
            </a:r>
            <a:r>
              <a:rPr lang="en-US" sz="1600" kern="1200" baseline="0" dirty="0" err="1" smtClean="0">
                <a:solidFill>
                  <a:schemeClr val="tx1"/>
                </a:solidFill>
                <a:effectLst/>
                <a:latin typeface="+mn-lt"/>
                <a:ea typeface="+mn-ea"/>
                <a:cs typeface="+mn-cs"/>
              </a:rPr>
              <a:t>uk</a:t>
            </a:r>
            <a:r>
              <a:rPr lang="en-US" sz="1600" kern="1200" baseline="0" dirty="0" smtClean="0">
                <a:solidFill>
                  <a:schemeClr val="tx1"/>
                </a:solidFill>
                <a:effectLst/>
                <a:latin typeface="+mn-lt"/>
                <a:ea typeface="+mn-ea"/>
                <a:cs typeface="+mn-cs"/>
              </a:rPr>
              <a:t> indicating sales of over 300k) (estimated sales figures taken from ESPA), enough popularity for original trilogy for the remake. Sold more than </a:t>
            </a:r>
            <a:r>
              <a:rPr lang="en-US" sz="1600" kern="1200" baseline="0" dirty="0" err="1" smtClean="0">
                <a:solidFill>
                  <a:schemeClr val="tx1"/>
                </a:solidFill>
                <a:effectLst/>
                <a:latin typeface="+mn-lt"/>
                <a:ea typeface="+mn-ea"/>
                <a:cs typeface="+mn-cs"/>
              </a:rPr>
              <a:t>Pokemon</a:t>
            </a:r>
            <a:r>
              <a:rPr lang="en-US" sz="1600" kern="1200" baseline="0" dirty="0" smtClean="0">
                <a:solidFill>
                  <a:schemeClr val="tx1"/>
                </a:solidFill>
                <a:effectLst/>
                <a:latin typeface="+mn-lt"/>
                <a:ea typeface="+mn-ea"/>
                <a:cs typeface="+mn-cs"/>
              </a:rPr>
              <a:t> Let’s go Pikachu and </a:t>
            </a:r>
            <a:r>
              <a:rPr lang="en-US" sz="1600" kern="1200" baseline="0" dirty="0" err="1" smtClean="0">
                <a:solidFill>
                  <a:schemeClr val="tx1"/>
                </a:solidFill>
                <a:effectLst/>
                <a:latin typeface="+mn-lt"/>
                <a:ea typeface="+mn-ea"/>
                <a:cs typeface="+mn-cs"/>
              </a:rPr>
              <a:t>Eevee</a:t>
            </a:r>
            <a:r>
              <a:rPr lang="en-US" sz="1600" kern="1200" baseline="0" dirty="0" smtClean="0">
                <a:solidFill>
                  <a:schemeClr val="tx1"/>
                </a:solidFill>
                <a:effectLst/>
                <a:latin typeface="+mn-lt"/>
                <a:ea typeface="+mn-ea"/>
                <a:cs typeface="+mn-cs"/>
              </a:rPr>
              <a:t> (as separate games), Fallout 76, </a:t>
            </a:r>
            <a:r>
              <a:rPr lang="en-US" sz="1600" kern="1200" baseline="0" dirty="0" err="1" smtClean="0">
                <a:solidFill>
                  <a:schemeClr val="tx1"/>
                </a:solidFill>
                <a:effectLst/>
                <a:latin typeface="+mn-lt"/>
                <a:ea typeface="+mn-ea"/>
                <a:cs typeface="+mn-cs"/>
              </a:rPr>
              <a:t>Hitman</a:t>
            </a:r>
            <a:r>
              <a:rPr lang="en-US" sz="1600" kern="1200" baseline="0" dirty="0" smtClean="0">
                <a:solidFill>
                  <a:schemeClr val="tx1"/>
                </a:solidFill>
                <a:effectLst/>
                <a:latin typeface="+mn-lt"/>
                <a:ea typeface="+mn-ea"/>
                <a:cs typeface="+mn-cs"/>
              </a:rPr>
              <a:t> 2 (https://www.eurogamer.net/articles/2018-11-19-spyro-sold-more-physical-copies-at-launch-than-fallout-76) SKYLANDERS</a:t>
            </a:r>
          </a:p>
          <a:p>
            <a:r>
              <a:rPr lang="en-US" sz="1600" kern="1200" baseline="0" dirty="0" smtClean="0">
                <a:solidFill>
                  <a:schemeClr val="tx1"/>
                </a:solidFill>
                <a:effectLst/>
                <a:latin typeface="+mn-lt"/>
                <a:ea typeface="+mn-ea"/>
                <a:cs typeface="+mn-cs"/>
              </a:rPr>
              <a:t>God Of war: one of the fastest selling PS4 games, selling 3,1 million units during first 3 days, one of highest rated games on ps4 to date (number 1for 2018, 3</a:t>
            </a:r>
            <a:r>
              <a:rPr lang="en-US" sz="1600" kern="1200" baseline="30000" dirty="0" smtClean="0">
                <a:solidFill>
                  <a:schemeClr val="tx1"/>
                </a:solidFill>
                <a:effectLst/>
                <a:latin typeface="+mn-lt"/>
                <a:ea typeface="+mn-ea"/>
                <a:cs typeface="+mn-cs"/>
              </a:rPr>
              <a:t>rd</a:t>
            </a:r>
            <a:r>
              <a:rPr lang="en-US" sz="1600" kern="1200" baseline="0" dirty="0" smtClean="0">
                <a:solidFill>
                  <a:schemeClr val="tx1"/>
                </a:solidFill>
                <a:effectLst/>
                <a:latin typeface="+mn-lt"/>
                <a:ea typeface="+mn-ea"/>
                <a:cs typeface="+mn-cs"/>
              </a:rPr>
              <a:t> of all time (1</a:t>
            </a:r>
            <a:r>
              <a:rPr lang="en-US" sz="1600" kern="1200" baseline="30000" dirty="0" smtClean="0">
                <a:solidFill>
                  <a:schemeClr val="tx1"/>
                </a:solidFill>
                <a:effectLst/>
                <a:latin typeface="+mn-lt"/>
                <a:ea typeface="+mn-ea"/>
                <a:cs typeface="+mn-cs"/>
              </a:rPr>
              <a:t>st</a:t>
            </a:r>
            <a:r>
              <a:rPr lang="en-US" sz="1600" kern="1200" baseline="0" dirty="0" smtClean="0">
                <a:solidFill>
                  <a:schemeClr val="tx1"/>
                </a:solidFill>
                <a:effectLst/>
                <a:latin typeface="+mn-lt"/>
                <a:ea typeface="+mn-ea"/>
                <a:cs typeface="+mn-cs"/>
              </a:rPr>
              <a:t> GTA5 and 2</a:t>
            </a:r>
            <a:r>
              <a:rPr lang="en-US" sz="1600" kern="1200" baseline="30000" dirty="0" smtClean="0">
                <a:solidFill>
                  <a:schemeClr val="tx1"/>
                </a:solidFill>
                <a:effectLst/>
                <a:latin typeface="+mn-lt"/>
                <a:ea typeface="+mn-ea"/>
                <a:cs typeface="+mn-cs"/>
              </a:rPr>
              <a:t>nd</a:t>
            </a:r>
            <a:r>
              <a:rPr lang="en-US" sz="1600" kern="1200" baseline="0" dirty="0" smtClean="0">
                <a:solidFill>
                  <a:schemeClr val="tx1"/>
                </a:solidFill>
                <a:effectLst/>
                <a:latin typeface="+mn-lt"/>
                <a:ea typeface="+mn-ea"/>
                <a:cs typeface="+mn-cs"/>
              </a:rPr>
              <a:t> Last of us </a:t>
            </a:r>
            <a:r>
              <a:rPr lang="en-US" sz="1600" kern="1200" baseline="0" dirty="0" err="1" smtClean="0">
                <a:solidFill>
                  <a:schemeClr val="tx1"/>
                </a:solidFill>
                <a:effectLst/>
                <a:latin typeface="+mn-lt"/>
                <a:ea typeface="+mn-ea"/>
                <a:cs typeface="+mn-cs"/>
              </a:rPr>
              <a:t>remastered</a:t>
            </a:r>
            <a:r>
              <a:rPr lang="en-US" sz="1600" kern="1200" baseline="0" dirty="0" smtClean="0">
                <a:solidFill>
                  <a:schemeClr val="tx1"/>
                </a:solidFill>
                <a:effectLst/>
                <a:latin typeface="+mn-lt"/>
                <a:ea typeface="+mn-ea"/>
                <a:cs typeface="+mn-cs"/>
              </a:rPr>
              <a:t>)</a:t>
            </a:r>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9</a:t>
            </a:fld>
            <a:endParaRPr lang="en-GB"/>
          </a:p>
        </p:txBody>
      </p:sp>
    </p:spTree>
    <p:extLst>
      <p:ext uri="{BB962C8B-B14F-4D97-AF65-F5344CB8AC3E}">
        <p14:creationId xmlns:p14="http://schemas.microsoft.com/office/powerpoint/2010/main" val="266219521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218987" rtl="0" eaLnBrk="1" fontAlgn="auto" latinLnBrk="0" hangingPunct="1">
              <a:lnSpc>
                <a:spcPct val="100000"/>
              </a:lnSpc>
              <a:spcBef>
                <a:spcPts val="0"/>
              </a:spcBef>
              <a:spcAft>
                <a:spcPts val="0"/>
              </a:spcAft>
              <a:buClrTx/>
              <a:buSzTx/>
              <a:buFontTx/>
              <a:buNone/>
              <a:tabLst/>
              <a:defRPr/>
            </a:pPr>
            <a:r>
              <a:rPr lang="en-GB" baseline="0" dirty="0"/>
              <a:t>Skylanders: released 2011, </a:t>
            </a:r>
            <a:r>
              <a:rPr lang="en-GB" baseline="0" dirty="0" err="1"/>
              <a:t>Spyro</a:t>
            </a:r>
            <a:r>
              <a:rPr lang="en-GB" baseline="0" dirty="0"/>
              <a:t> spinoff, still popular, currently running an animated series on Netflix: already a huge player fanbase with popular figurines, aimed at ages 10 and up; no games lined up for release on console (mobile game coming 2019), parents spending money because of good quality game and figurines. Skylanders </a:t>
            </a:r>
            <a:r>
              <a:rPr lang="en-GB" baseline="0" dirty="0" err="1"/>
              <a:t>Immaginators</a:t>
            </a:r>
            <a:r>
              <a:rPr lang="en-GB" baseline="0" dirty="0"/>
              <a:t> (next game; mobile) bringing fresh audience because of custom </a:t>
            </a:r>
            <a:r>
              <a:rPr lang="en-GB" baseline="0" dirty="0" err="1"/>
              <a:t>skylanders</a:t>
            </a:r>
            <a:r>
              <a:rPr lang="en-GB" baseline="0" dirty="0"/>
              <a:t>.</a:t>
            </a:r>
            <a:endParaRPr lang="en-GB" dirty="0"/>
          </a:p>
          <a:p>
            <a:r>
              <a:rPr lang="en-GB" dirty="0" smtClean="0"/>
              <a:t>HTTYD 3</a:t>
            </a:r>
            <a:r>
              <a:rPr lang="en-GB" baseline="30000" dirty="0" smtClean="0"/>
              <a:t>rd</a:t>
            </a:r>
            <a:r>
              <a:rPr lang="en-GB" dirty="0" smtClean="0"/>
              <a:t> film coming out, seen great success since</a:t>
            </a:r>
            <a:r>
              <a:rPr lang="en-GB" baseline="0" dirty="0" smtClean="0"/>
              <a:t> its release in 2010, has different </a:t>
            </a:r>
            <a:r>
              <a:rPr lang="en-GB" baseline="0" dirty="0" err="1" smtClean="0"/>
              <a:t>tv</a:t>
            </a:r>
            <a:r>
              <a:rPr lang="en-GB" baseline="0" dirty="0" smtClean="0"/>
              <a:t> series running adjacent to the films</a:t>
            </a:r>
            <a:endParaRPr lang="en-GB" baseline="0" dirty="0"/>
          </a:p>
          <a:p>
            <a:r>
              <a:rPr lang="en-GB" baseline="0" dirty="0"/>
              <a:t>Big audiences in both age groups; no </a:t>
            </a:r>
            <a:r>
              <a:rPr lang="en-GB" baseline="0" dirty="0" err="1"/>
              <a:t>skylanders</a:t>
            </a:r>
            <a:r>
              <a:rPr lang="en-GB" baseline="0" dirty="0"/>
              <a:t> game on home console, gap to be filled</a:t>
            </a:r>
          </a:p>
        </p:txBody>
      </p:sp>
      <p:sp>
        <p:nvSpPr>
          <p:cNvPr id="4" name="Slide Number Placeholder 3"/>
          <p:cNvSpPr>
            <a:spLocks noGrp="1"/>
          </p:cNvSpPr>
          <p:nvPr>
            <p:ph type="sldNum" sz="quarter" idx="10"/>
          </p:nvPr>
        </p:nvSpPr>
        <p:spPr/>
        <p:txBody>
          <a:bodyPr/>
          <a:lstStyle/>
          <a:p>
            <a:fld id="{3EBA5BD7-F043-4D1B-AA17-CD412FC534DE}" type="slidenum">
              <a:rPr lang="en-GB" smtClean="0"/>
              <a:t>10</a:t>
            </a:fld>
            <a:endParaRPr lang="en-GB"/>
          </a:p>
        </p:txBody>
      </p:sp>
    </p:spTree>
    <p:extLst>
      <p:ext uri="{BB962C8B-B14F-4D97-AF65-F5344CB8AC3E}">
        <p14:creationId xmlns:p14="http://schemas.microsoft.com/office/powerpoint/2010/main" val="7963653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Start up: UK Games Fund</a:t>
            </a:r>
          </a:p>
          <a:p>
            <a:r>
              <a:rPr lang="en-GB" baseline="0" dirty="0"/>
              <a:t>Research and development tax credits: claim back development costs.</a:t>
            </a:r>
          </a:p>
          <a:p>
            <a:r>
              <a:rPr lang="en-GB" baseline="0" dirty="0"/>
              <a:t>Video Games Tax Relief: repayment or tax relief from government after spending on game development</a:t>
            </a:r>
          </a:p>
          <a:p>
            <a:r>
              <a:rPr lang="en-GB" baseline="0" dirty="0"/>
              <a:t>UKIE Suggested a few, but this game wouldn’t qualify: Innovate UK (only games that show new technology or algorithms etc), Creative Europe MEDIA (funds pre-established companies only)</a:t>
            </a:r>
          </a:p>
          <a:p>
            <a:endParaRPr lang="en-GB" baseline="0" dirty="0"/>
          </a:p>
          <a:p>
            <a:r>
              <a:rPr lang="en-GB" baseline="0" dirty="0"/>
              <a:t>http://www.arts.wales/search?q=grant&amp;btnG=</a:t>
            </a:r>
          </a:p>
          <a:p>
            <a:r>
              <a:rPr lang="en-GB" baseline="0" dirty="0"/>
              <a:t>http://www.arts.wales/funding</a:t>
            </a:r>
          </a:p>
          <a:p>
            <a:r>
              <a:rPr lang="en-GB" baseline="0" dirty="0"/>
              <a:t>https://www.nesta.org.uk/project/digital-innovation-fund-arts-wales/</a:t>
            </a:r>
          </a:p>
          <a:p>
            <a:r>
              <a:rPr lang="en-GB" baseline="0" dirty="0"/>
              <a:t>https://entrepreneurhandbook.co.uk/grants-loans/</a:t>
            </a:r>
          </a:p>
          <a:p>
            <a:r>
              <a:rPr lang="en-GB" baseline="0" dirty="0"/>
              <a:t>https://www.gov.uk/guidance/innovation-get-details-about-innovate-uk-funding-competitions#eurostars</a:t>
            </a:r>
          </a:p>
          <a:p>
            <a:r>
              <a:rPr lang="en-GB" baseline="0" dirty="0"/>
              <a:t>https://www.artscouncil.org.uk/funding-finder/grants-arts</a:t>
            </a:r>
          </a:p>
          <a:p>
            <a:r>
              <a:rPr lang="en-GB" baseline="0" dirty="0"/>
              <a:t>http://www.grantforbusinessinvestment.com/</a:t>
            </a:r>
          </a:p>
          <a:p>
            <a:r>
              <a:rPr lang="en-GB" baseline="0" dirty="0"/>
              <a:t>https://www.gov.uk/hmrc-internal-manuals/corporate-intangibles-research-and-development-manual/cird80150</a:t>
            </a:r>
          </a:p>
          <a:p>
            <a:r>
              <a:rPr lang="en-GB" baseline="0" dirty="0"/>
              <a:t>https://startups.co.uk/business-grants-wales/</a:t>
            </a:r>
          </a:p>
          <a:p>
            <a:r>
              <a:rPr lang="en-GB" baseline="0" dirty="0"/>
              <a:t>https://www.nesta.org.uk/search/?search=funding&amp;area_of_work=10&amp;order=-first_published_at</a:t>
            </a:r>
          </a:p>
          <a:p>
            <a:r>
              <a:rPr lang="en-GB" baseline="0" dirty="0"/>
              <a:t>https://www.nesta.org.uk/blog/making-money-work-harder-how-nesta-funds-innovation/</a:t>
            </a:r>
          </a:p>
          <a:p>
            <a:r>
              <a:rPr lang="en-GB" baseline="0" dirty="0"/>
              <a:t>https://gov.wales/funding/eu-funds/?lang=en</a:t>
            </a:r>
          </a:p>
          <a:p>
            <a:r>
              <a:rPr lang="en-GB" baseline="0" dirty="0"/>
              <a:t>https://www.iwa.wales/wp-content/uploads/2016/04/CreativeIndustries.pdf</a:t>
            </a:r>
          </a:p>
          <a:p>
            <a:r>
              <a:rPr lang="en-GB" baseline="0" dirty="0"/>
              <a:t>http://www.arts.wales/funding/other-sources-of-funding/trusts-and-foundations</a:t>
            </a:r>
          </a:p>
          <a:p>
            <a:r>
              <a:rPr lang="en-GB" baseline="0" dirty="0"/>
              <a:t>https://gov.wales/topics/welshlanguage/promoting/grants/?lang=en</a:t>
            </a:r>
          </a:p>
          <a:p>
            <a:r>
              <a:rPr lang="en-GB" baseline="0" dirty="0"/>
              <a:t>https://www.grantsonline.org.uk/region-news/wales/?category=arts-culture-and-heritage</a:t>
            </a:r>
          </a:p>
          <a:p>
            <a:r>
              <a:rPr lang="en-GB" baseline="0" dirty="0"/>
              <a:t>https://www.artsculturefinance.org/our-funds/cultural-impact-development-fund/</a:t>
            </a:r>
          </a:p>
          <a:p>
            <a:r>
              <a:rPr lang="en-GB" baseline="0" dirty="0"/>
              <a:t>https://startups.co.uk/business-grants-for-women/</a:t>
            </a:r>
          </a:p>
          <a:p>
            <a:r>
              <a:rPr lang="en-GB" baseline="0" dirty="0"/>
              <a:t>https://gov.wales/topics/educationandskills/allsectorpolicies/europeansocialfund/?lang=en</a:t>
            </a:r>
          </a:p>
          <a:p>
            <a:r>
              <a:rPr lang="en-GB" baseline="0" dirty="0"/>
              <a:t>https://gov.wales/topics/science-and-technology/digital/digital-inclusion/?lang=en</a:t>
            </a:r>
          </a:p>
          <a:p>
            <a:r>
              <a:rPr lang="en-GB" baseline="0" dirty="0"/>
              <a:t>https://gov.wales/topics/welshlanguage/?lang=en</a:t>
            </a:r>
          </a:p>
          <a:p>
            <a:r>
              <a:rPr lang="en-GB" baseline="0" dirty="0"/>
              <a:t>https://ukie.org.uk/a2f/Crowdfunding</a:t>
            </a:r>
          </a:p>
          <a:p>
            <a:endParaRPr lang="en-GB" baseline="0" dirty="0"/>
          </a:p>
        </p:txBody>
      </p:sp>
      <p:sp>
        <p:nvSpPr>
          <p:cNvPr id="4" name="Slide Number Placeholder 3"/>
          <p:cNvSpPr>
            <a:spLocks noGrp="1"/>
          </p:cNvSpPr>
          <p:nvPr>
            <p:ph type="sldNum" sz="quarter" idx="10"/>
          </p:nvPr>
        </p:nvSpPr>
        <p:spPr/>
        <p:txBody>
          <a:bodyPr/>
          <a:lstStyle/>
          <a:p>
            <a:fld id="{3EBA5BD7-F043-4D1B-AA17-CD412FC534DE}" type="slidenum">
              <a:rPr lang="en-GB" smtClean="0"/>
              <a:t>11</a:t>
            </a:fld>
            <a:endParaRPr lang="en-GB"/>
          </a:p>
        </p:txBody>
      </p:sp>
    </p:spTree>
    <p:extLst>
      <p:ext uri="{BB962C8B-B14F-4D97-AF65-F5344CB8AC3E}">
        <p14:creationId xmlns:p14="http://schemas.microsoft.com/office/powerpoint/2010/main" val="12617397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While the game will initially</a:t>
            </a:r>
            <a:r>
              <a:rPr lang="en-GB" baseline="0" dirty="0"/>
              <a:t> be released on Steam (easier to self publish), the target console is the Switch. The majority of the target audience already own or want to buy a Nintendo switch (handy chart), so once popularity is established attempts will be made to port to switch.</a:t>
            </a:r>
          </a:p>
          <a:p>
            <a:r>
              <a:rPr lang="en-GB" baseline="0" dirty="0"/>
              <a:t>Target consoles: Steam/PC then switch</a:t>
            </a:r>
          </a:p>
          <a:p>
            <a:r>
              <a:rPr lang="en-GB" baseline="0" dirty="0"/>
              <a:t>If there’s demand: PS4 and Xbox 1</a:t>
            </a:r>
          </a:p>
          <a:p>
            <a:r>
              <a:rPr lang="en-GB" baseline="0" dirty="0"/>
              <a:t>Skylanders for mobile: look into bringing to mobile (at least a condensed version</a:t>
            </a:r>
            <a:r>
              <a:rPr lang="en-GB" baseline="0" dirty="0" smtClean="0"/>
              <a:t>).</a:t>
            </a:r>
          </a:p>
          <a:p>
            <a:r>
              <a:rPr lang="en-GB" baseline="0" dirty="0" smtClean="0"/>
              <a:t>Nintendo want to keep switch support for over six years if possible</a:t>
            </a:r>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12</a:t>
            </a:fld>
            <a:endParaRPr lang="en-GB"/>
          </a:p>
        </p:txBody>
      </p:sp>
    </p:spTree>
    <p:extLst>
      <p:ext uri="{BB962C8B-B14F-4D97-AF65-F5344CB8AC3E}">
        <p14:creationId xmlns:p14="http://schemas.microsoft.com/office/powerpoint/2010/main" val="29308469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Start with demo on PC/Steam, testing the features of flying exploration, combat, and island expeditions. Feedback, updates, leading to full game. From there, provide interesting tie in media (books, comics, mobile </a:t>
            </a:r>
            <a:r>
              <a:rPr lang="en-GB" baseline="0" dirty="0" err="1"/>
              <a:t>etc</a:t>
            </a:r>
            <a:r>
              <a:rPr lang="en-GB" baseline="0" dirty="0"/>
              <a:t>), try and bring in more of a market, leading to expanded map/more islands to explore, leading on to a sequel/prequel (if all goes well)</a:t>
            </a:r>
          </a:p>
          <a:p>
            <a:r>
              <a:rPr lang="en-GB" baseline="0" dirty="0"/>
              <a:t>When popularity is growing, re-release on Switch/PS4/Xbox etc</a:t>
            </a:r>
          </a:p>
          <a:p>
            <a:r>
              <a:rPr lang="en-GB" baseline="0" dirty="0"/>
              <a:t>Concept Stage &gt; Pre-production &gt; Production &gt; LAUNCH &gt; Post-Launch</a:t>
            </a:r>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13</a:t>
            </a:fld>
            <a:endParaRPr lang="en-GB"/>
          </a:p>
        </p:txBody>
      </p:sp>
    </p:spTree>
    <p:extLst>
      <p:ext uri="{BB962C8B-B14F-4D97-AF65-F5344CB8AC3E}">
        <p14:creationId xmlns:p14="http://schemas.microsoft.com/office/powerpoint/2010/main" val="352596705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a:t>Start with demo on PC/Steam, testing the features of flying exploration, combat, and island expeditions. Feedback, updates, leading to full game. From there, provide interesting tie in media (books, comics, mobile </a:t>
            </a:r>
            <a:r>
              <a:rPr lang="en-GB" baseline="0" dirty="0" err="1"/>
              <a:t>etc</a:t>
            </a:r>
            <a:r>
              <a:rPr lang="en-GB" baseline="0" dirty="0"/>
              <a:t>), try and bring in more of a market, leading to expanded map/more islands to explore, leading on to a sequel/prequel (if all goes well)</a:t>
            </a:r>
          </a:p>
          <a:p>
            <a:r>
              <a:rPr lang="en-GB" baseline="0" dirty="0"/>
              <a:t>When popularity is growing, re-release on Switch/PS4/Xbox etc</a:t>
            </a:r>
          </a:p>
          <a:p>
            <a:r>
              <a:rPr lang="en-GB" baseline="0" dirty="0"/>
              <a:t>Concept Stage &gt; Pre-production &gt; Production &gt; LAUNCH &gt; Post-Launch</a:t>
            </a:r>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14</a:t>
            </a:fld>
            <a:endParaRPr lang="en-GB"/>
          </a:p>
        </p:txBody>
      </p:sp>
    </p:spTree>
    <p:extLst>
      <p:ext uri="{BB962C8B-B14F-4D97-AF65-F5344CB8AC3E}">
        <p14:creationId xmlns:p14="http://schemas.microsoft.com/office/powerpoint/2010/main" val="39739893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15 people, paid £19k a year, remain competitive but give decent wage</a:t>
            </a:r>
          </a:p>
        </p:txBody>
      </p:sp>
      <p:sp>
        <p:nvSpPr>
          <p:cNvPr id="4" name="Slide Number Placeholder 3"/>
          <p:cNvSpPr>
            <a:spLocks noGrp="1"/>
          </p:cNvSpPr>
          <p:nvPr>
            <p:ph type="sldNum" sz="quarter" idx="10"/>
          </p:nvPr>
        </p:nvSpPr>
        <p:spPr/>
        <p:txBody>
          <a:bodyPr/>
          <a:lstStyle/>
          <a:p>
            <a:fld id="{3EBA5BD7-F043-4D1B-AA17-CD412FC534DE}" type="slidenum">
              <a:rPr lang="en-GB" smtClean="0"/>
              <a:t>15</a:t>
            </a:fld>
            <a:endParaRPr lang="en-GB"/>
          </a:p>
        </p:txBody>
      </p:sp>
    </p:spTree>
    <p:extLst>
      <p:ext uri="{BB962C8B-B14F-4D97-AF65-F5344CB8AC3E}">
        <p14:creationId xmlns:p14="http://schemas.microsoft.com/office/powerpoint/2010/main" val="107304419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Tie-in Tv shows/</a:t>
            </a:r>
            <a:r>
              <a:rPr lang="en-GB" baseline="0" dirty="0"/>
              <a:t> Novels (</a:t>
            </a:r>
            <a:r>
              <a:rPr lang="en-GB" baseline="0" dirty="0" err="1"/>
              <a:t>skylanders</a:t>
            </a:r>
            <a:r>
              <a:rPr lang="en-GB" baseline="0" dirty="0"/>
              <a:t>)</a:t>
            </a:r>
          </a:p>
          <a:p>
            <a:r>
              <a:rPr lang="en-GB" baseline="0" dirty="0"/>
              <a:t>Colouring books/ professional artwork: colouring books are a source of inspiration for the game</a:t>
            </a:r>
          </a:p>
          <a:p>
            <a:r>
              <a:rPr lang="en-GB" baseline="0" dirty="0"/>
              <a:t>Comics: close tie in with the artwork option above, but adds story element</a:t>
            </a:r>
          </a:p>
          <a:p>
            <a:r>
              <a:rPr lang="en-GB" baseline="0" dirty="0"/>
              <a:t>Story-focused exploration game, large world to explore both in and out of the game.</a:t>
            </a:r>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16</a:t>
            </a:fld>
            <a:endParaRPr lang="en-GB"/>
          </a:p>
        </p:txBody>
      </p:sp>
    </p:spTree>
    <p:extLst>
      <p:ext uri="{BB962C8B-B14F-4D97-AF65-F5344CB8AC3E}">
        <p14:creationId xmlns:p14="http://schemas.microsoft.com/office/powerpoint/2010/main" val="138658645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the game gets more popular, start creating figurines and costumes for both</a:t>
            </a:r>
            <a:r>
              <a:rPr lang="en-GB" baseline="0" dirty="0"/>
              <a:t> younger and older audiences. People love dressing as their favourite characters– children/teenager costumes and equipment/props for older cosplayers too. </a:t>
            </a:r>
          </a:p>
          <a:p>
            <a:r>
              <a:rPr lang="en-GB" baseline="0" dirty="0" err="1"/>
              <a:t>Amiibo</a:t>
            </a:r>
            <a:r>
              <a:rPr lang="en-GB" baseline="0" dirty="0"/>
              <a:t> are Nintendo staple: used for multiple games across the company. Same as Skylanders figurines, they store date for gameplay, such as additional equipment or additional characters. These days more popular as collectible figurines than actual gameplay additions.</a:t>
            </a:r>
          </a:p>
          <a:p>
            <a:r>
              <a:rPr lang="en-GB" baseline="0" dirty="0"/>
              <a:t>Skylanders figures are more interactable, being a way that players can add more characters to their game. A year after the sale of the first game (Skylanders: </a:t>
            </a:r>
            <a:r>
              <a:rPr lang="en-GB" baseline="0" dirty="0" err="1"/>
              <a:t>Spyro’s</a:t>
            </a:r>
            <a:r>
              <a:rPr lang="en-GB" baseline="0" dirty="0"/>
              <a:t> Adventure) they had sold over 20 million figurines. No new game this year, but Netflix show popular and continued to tie in figurines. </a:t>
            </a:r>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17</a:t>
            </a:fld>
            <a:endParaRPr lang="en-GB"/>
          </a:p>
        </p:txBody>
      </p:sp>
    </p:spTree>
    <p:extLst>
      <p:ext uri="{BB962C8B-B14F-4D97-AF65-F5344CB8AC3E}">
        <p14:creationId xmlns:p14="http://schemas.microsoft.com/office/powerpoint/2010/main" val="393753263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EBA5BD7-F043-4D1B-AA17-CD412FC534DE}" type="slidenum">
              <a:rPr lang="en-GB" smtClean="0"/>
              <a:t>21</a:t>
            </a:fld>
            <a:endParaRPr lang="en-GB"/>
          </a:p>
        </p:txBody>
      </p:sp>
    </p:spTree>
    <p:extLst>
      <p:ext uri="{BB962C8B-B14F-4D97-AF65-F5344CB8AC3E}">
        <p14:creationId xmlns:p14="http://schemas.microsoft.com/office/powerpoint/2010/main" val="12900384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BA5BD7-F043-4D1B-AA17-CD412FC534DE}" type="slidenum">
              <a:rPr lang="en-GB" smtClean="0"/>
              <a:t>22</a:t>
            </a:fld>
            <a:endParaRPr lang="en-GB"/>
          </a:p>
        </p:txBody>
      </p:sp>
    </p:spTree>
    <p:extLst>
      <p:ext uri="{BB962C8B-B14F-4D97-AF65-F5344CB8AC3E}">
        <p14:creationId xmlns:p14="http://schemas.microsoft.com/office/powerpoint/2010/main" val="264550876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261544" y="758952"/>
            <a:ext cx="9415867" cy="4041648"/>
          </a:xfrm>
        </p:spPr>
        <p:txBody>
          <a:bodyPr anchor="b">
            <a:normAutofit/>
          </a:bodyPr>
          <a:lstStyle>
            <a:lvl1pPr algn="l">
              <a:lnSpc>
                <a:spcPct val="85000"/>
              </a:lnSpc>
              <a:defRPr sz="7198"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1261544" y="4800600"/>
            <a:ext cx="9415867" cy="1691640"/>
          </a:xfrm>
        </p:spPr>
        <p:txBody>
          <a:bodyPr>
            <a:normAutofit/>
          </a:bodyPr>
          <a:lstStyle>
            <a:lvl1pPr marL="0" indent="0" algn="l">
              <a:buNone/>
              <a:defRPr sz="2199" baseline="0">
                <a:solidFill>
                  <a:schemeClr val="tx1">
                    <a:lumMod val="75000"/>
                  </a:schemeClr>
                </a:solidFill>
              </a:defRPr>
            </a:lvl1pPr>
            <a:lvl2pPr marL="457063" indent="0" algn="ctr">
              <a:buNone/>
              <a:defRPr sz="2199"/>
            </a:lvl2pPr>
            <a:lvl3pPr marL="914126" indent="0" algn="ctr">
              <a:buNone/>
              <a:defRPr sz="2199"/>
            </a:lvl3pPr>
            <a:lvl4pPr marL="1371189" indent="0" algn="ctr">
              <a:buNone/>
              <a:defRPr sz="1999"/>
            </a:lvl4pPr>
            <a:lvl5pPr marL="1828251" indent="0" algn="ctr">
              <a:buNone/>
              <a:defRPr sz="1999"/>
            </a:lvl5pPr>
            <a:lvl6pPr marL="2285314" indent="0" algn="ctr">
              <a:buNone/>
              <a:defRPr sz="1999"/>
            </a:lvl6pPr>
            <a:lvl7pPr marL="2742377" indent="0" algn="ctr">
              <a:buNone/>
              <a:defRPr sz="1999"/>
            </a:lvl7pPr>
            <a:lvl8pPr marL="3199440" indent="0" algn="ctr">
              <a:buNone/>
              <a:defRPr sz="1999"/>
            </a:lvl8pPr>
            <a:lvl9pPr marL="3656503" indent="0" algn="ctr">
              <a:buNone/>
              <a:defRPr sz="1999"/>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90A2E439-A2F3-4355-8C44-476F3A051105}" type="datetime1">
              <a:rPr lang="en-US" smtClean="0"/>
              <a:t>1/10/2019</a:t>
            </a:fld>
            <a:endParaRPr lang="en-US"/>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r>
              <a:rPr lang="en-GB"/>
              <a:t>Tale of Two Dragons (working title) | Ruth Heneghan</a:t>
            </a:r>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C014DD1E-5D91-48A3-AD6D-45FBA980D106}" type="slidenum">
              <a:rPr lang="en-GB" smtClean="0"/>
              <a:t>‹#›</a:t>
            </a:fld>
            <a:endParaRPr lang="en-GB"/>
          </a:p>
        </p:txBody>
      </p:sp>
      <p:sp>
        <p:nvSpPr>
          <p:cNvPr id="7" name="Rectangle 6"/>
          <p:cNvSpPr/>
          <p:nvPr/>
        </p:nvSpPr>
        <p:spPr>
          <a:xfrm>
            <a:off x="0" y="0"/>
            <a:ext cx="45708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21954763"/>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8D1300A-FDF9-4B6A-B2C7-C4ABE7D08D19}" type="datetime1">
              <a:rPr lang="en-US" smtClean="0"/>
              <a:t>1/10/2019</a:t>
            </a:fld>
            <a:endParaRPr lang="en-US"/>
          </a:p>
        </p:txBody>
      </p:sp>
      <p:sp>
        <p:nvSpPr>
          <p:cNvPr id="5" name="Footer Placeholder 4"/>
          <p:cNvSpPr>
            <a:spLocks noGrp="1"/>
          </p:cNvSpPr>
          <p:nvPr>
            <p:ph type="ftr" sz="quarter" idx="11"/>
          </p:nvPr>
        </p:nvSpPr>
        <p:spPr/>
        <p:txBody>
          <a:bodyPr/>
          <a:lstStyle/>
          <a:p>
            <a:r>
              <a:rPr lang="en-GB"/>
              <a:t>Tale of Two Dragons (working title) | Ruth Heneghan</a:t>
            </a:r>
          </a:p>
        </p:txBody>
      </p:sp>
      <p:sp>
        <p:nvSpPr>
          <p:cNvPr id="6" name="Slide Number Placeholder 5"/>
          <p:cNvSpPr>
            <a:spLocks noGrp="1"/>
          </p:cNvSpPr>
          <p:nvPr>
            <p:ph type="sldNum" sz="quarter" idx="12"/>
          </p:nvPr>
        </p:nvSpPr>
        <p:spPr/>
        <p:txBody>
          <a:bodyPr/>
          <a:lstStyle/>
          <a:p>
            <a:fld id="{C014DD1E-5D91-48A3-AD6D-45FBA980D106}" type="slidenum">
              <a:rPr lang="en-GB" smtClean="0"/>
              <a:t>‹#›</a:t>
            </a:fld>
            <a:endParaRPr lang="en-GB"/>
          </a:p>
        </p:txBody>
      </p:sp>
    </p:spTree>
    <p:extLst>
      <p:ext uri="{BB962C8B-B14F-4D97-AF65-F5344CB8AC3E}">
        <p14:creationId xmlns:p14="http://schemas.microsoft.com/office/powerpoint/2010/main" val="2099159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544" y="758952"/>
            <a:ext cx="9415867" cy="4041648"/>
          </a:xfrm>
        </p:spPr>
        <p:txBody>
          <a:bodyPr anchor="b">
            <a:normAutofit/>
          </a:bodyPr>
          <a:lstStyle>
            <a:lvl1pPr>
              <a:lnSpc>
                <a:spcPct val="85000"/>
              </a:lnSpc>
              <a:defRPr sz="7198" b="0"/>
            </a:lvl1pPr>
          </a:lstStyle>
          <a:p>
            <a:r>
              <a:rPr lang="en-US"/>
              <a:t>Click to edit Master title style</a:t>
            </a:r>
            <a:endParaRPr lang="en-US" dirty="0"/>
          </a:p>
        </p:txBody>
      </p:sp>
      <p:sp>
        <p:nvSpPr>
          <p:cNvPr id="3" name="Text Placeholder 2"/>
          <p:cNvSpPr>
            <a:spLocks noGrp="1"/>
          </p:cNvSpPr>
          <p:nvPr>
            <p:ph type="body" idx="1"/>
          </p:nvPr>
        </p:nvSpPr>
        <p:spPr>
          <a:xfrm>
            <a:off x="1261544" y="4800600"/>
            <a:ext cx="9415867" cy="1691640"/>
          </a:xfrm>
        </p:spPr>
        <p:txBody>
          <a:bodyPr anchor="t">
            <a:normAutofit/>
          </a:bodyPr>
          <a:lstStyle>
            <a:lvl1pPr marL="0" indent="0">
              <a:buNone/>
              <a:defRPr sz="2199">
                <a:solidFill>
                  <a:schemeClr val="tx1">
                    <a:lumMod val="65000"/>
                    <a:lumOff val="35000"/>
                  </a:schemeClr>
                </a:solidFill>
              </a:defRPr>
            </a:lvl1pPr>
            <a:lvl2pPr marL="457063" indent="0">
              <a:buNone/>
              <a:defRPr sz="1799">
                <a:solidFill>
                  <a:schemeClr val="tx1">
                    <a:tint val="75000"/>
                  </a:schemeClr>
                </a:solidFill>
              </a:defRPr>
            </a:lvl2pPr>
            <a:lvl3pPr marL="914126" indent="0">
              <a:buNone/>
              <a:defRPr sz="1600">
                <a:solidFill>
                  <a:schemeClr val="tx1">
                    <a:tint val="75000"/>
                  </a:schemeClr>
                </a:solidFill>
              </a:defRPr>
            </a:lvl3pPr>
            <a:lvl4pPr marL="1371189" indent="0">
              <a:buNone/>
              <a:defRPr sz="1400">
                <a:solidFill>
                  <a:schemeClr val="tx1">
                    <a:tint val="75000"/>
                  </a:schemeClr>
                </a:solidFill>
              </a:defRPr>
            </a:lvl4pPr>
            <a:lvl5pPr marL="1828251" indent="0">
              <a:buNone/>
              <a:defRPr sz="1400">
                <a:solidFill>
                  <a:schemeClr val="tx1">
                    <a:tint val="75000"/>
                  </a:schemeClr>
                </a:solidFill>
              </a:defRPr>
            </a:lvl5pPr>
            <a:lvl6pPr marL="2285314" indent="0">
              <a:buNone/>
              <a:defRPr sz="1400">
                <a:solidFill>
                  <a:schemeClr val="tx1">
                    <a:tint val="75000"/>
                  </a:schemeClr>
                </a:solidFill>
              </a:defRPr>
            </a:lvl6pPr>
            <a:lvl7pPr marL="2742377" indent="0">
              <a:buNone/>
              <a:defRPr sz="1400">
                <a:solidFill>
                  <a:schemeClr val="tx1">
                    <a:tint val="75000"/>
                  </a:schemeClr>
                </a:solidFill>
              </a:defRPr>
            </a:lvl7pPr>
            <a:lvl8pPr marL="3199440" indent="0">
              <a:buNone/>
              <a:defRPr sz="1400">
                <a:solidFill>
                  <a:schemeClr val="tx1">
                    <a:tint val="75000"/>
                  </a:schemeClr>
                </a:solidFill>
              </a:defRPr>
            </a:lvl8pPr>
            <a:lvl9pPr marL="3656503"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0510C53-3F23-48E3-87DF-188F102815B8}" type="datetime1">
              <a:rPr lang="en-US" smtClean="0"/>
              <a:t>1/10/2019</a:t>
            </a:fld>
            <a:endParaRPr lang="en-US"/>
          </a:p>
        </p:txBody>
      </p:sp>
      <p:sp>
        <p:nvSpPr>
          <p:cNvPr id="5" name="Footer Placeholder 4"/>
          <p:cNvSpPr>
            <a:spLocks noGrp="1"/>
          </p:cNvSpPr>
          <p:nvPr>
            <p:ph type="ftr" sz="quarter" idx="11"/>
          </p:nvPr>
        </p:nvSpPr>
        <p:spPr/>
        <p:txBody>
          <a:bodyPr/>
          <a:lstStyle/>
          <a:p>
            <a:r>
              <a:rPr lang="en-GB"/>
              <a:t>Tale of Two Dragons (working title) | Ruth Heneghan</a:t>
            </a:r>
          </a:p>
        </p:txBody>
      </p:sp>
      <p:sp>
        <p:nvSpPr>
          <p:cNvPr id="6" name="Slide Number Placeholder 5"/>
          <p:cNvSpPr>
            <a:spLocks noGrp="1"/>
          </p:cNvSpPr>
          <p:nvPr>
            <p:ph type="sldNum" sz="quarter" idx="12"/>
          </p:nvPr>
        </p:nvSpPr>
        <p:spPr/>
        <p:txBody>
          <a:bodyPr/>
          <a:lstStyle/>
          <a:p>
            <a:fld id="{C014DD1E-5D91-48A3-AD6D-45FBA980D106}" type="slidenum">
              <a:rPr lang="en-GB" smtClean="0"/>
              <a:t>‹#›</a:t>
            </a:fld>
            <a:endParaRPr lang="en-GB"/>
          </a:p>
        </p:txBody>
      </p:sp>
      <p:sp>
        <p:nvSpPr>
          <p:cNvPr id="7" name="Rectangle 6"/>
          <p:cNvSpPr/>
          <p:nvPr/>
        </p:nvSpPr>
        <p:spPr>
          <a:xfrm>
            <a:off x="0" y="0"/>
            <a:ext cx="457081"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201040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61543" y="1828801"/>
            <a:ext cx="4479393" cy="4351337"/>
          </a:xfrm>
        </p:spPr>
        <p:txBody>
          <a:bodyPr/>
          <a:lstStyle>
            <a:lvl1pPr>
              <a:defRPr sz="1799"/>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24885" y="1828801"/>
            <a:ext cx="4479393" cy="4351337"/>
          </a:xfrm>
        </p:spPr>
        <p:txBody>
          <a:bodyPr/>
          <a:lstStyle>
            <a:lvl1pPr>
              <a:defRPr sz="1799"/>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36BB82-2040-4EB1-9045-CA80DE667324}" type="datetime1">
              <a:rPr lang="en-US" smtClean="0"/>
              <a:t>1/10/2019</a:t>
            </a:fld>
            <a:endParaRPr lang="en-US"/>
          </a:p>
        </p:txBody>
      </p:sp>
      <p:sp>
        <p:nvSpPr>
          <p:cNvPr id="6" name="Footer Placeholder 5"/>
          <p:cNvSpPr>
            <a:spLocks noGrp="1"/>
          </p:cNvSpPr>
          <p:nvPr>
            <p:ph type="ftr" sz="quarter" idx="11"/>
          </p:nvPr>
        </p:nvSpPr>
        <p:spPr/>
        <p:txBody>
          <a:bodyPr/>
          <a:lstStyle/>
          <a:p>
            <a:r>
              <a:rPr lang="en-GB"/>
              <a:t>Tale of Two Dragons (working title) | Ruth Heneghan</a:t>
            </a:r>
          </a:p>
        </p:txBody>
      </p:sp>
      <p:sp>
        <p:nvSpPr>
          <p:cNvPr id="7" name="Slide Number Placeholder 6"/>
          <p:cNvSpPr>
            <a:spLocks noGrp="1"/>
          </p:cNvSpPr>
          <p:nvPr>
            <p:ph type="sldNum" sz="quarter" idx="12"/>
          </p:nvPr>
        </p:nvSpPr>
        <p:spPr/>
        <p:txBody>
          <a:bodyPr/>
          <a:lstStyle/>
          <a:p>
            <a:fld id="{C014DD1E-5D91-48A3-AD6D-45FBA980D106}" type="slidenum">
              <a:rPr lang="en-GB" smtClean="0"/>
              <a:t>‹#›</a:t>
            </a:fld>
            <a:endParaRPr lang="en-GB"/>
          </a:p>
        </p:txBody>
      </p:sp>
    </p:spTree>
    <p:extLst>
      <p:ext uri="{BB962C8B-B14F-4D97-AF65-F5344CB8AC3E}">
        <p14:creationId xmlns:p14="http://schemas.microsoft.com/office/powerpoint/2010/main" val="10326166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61543" y="1713655"/>
            <a:ext cx="4479393" cy="731520"/>
          </a:xfrm>
        </p:spPr>
        <p:txBody>
          <a:bodyPr anchor="b">
            <a:normAutofit/>
          </a:bodyPr>
          <a:lstStyle>
            <a:lvl1pPr marL="0" indent="0">
              <a:spcBef>
                <a:spcPts val="0"/>
              </a:spcBef>
              <a:buNone/>
              <a:defRPr sz="1999" b="0">
                <a:solidFill>
                  <a:schemeClr val="tx2"/>
                </a:solidFill>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lvl="0"/>
            <a:r>
              <a:rPr lang="en-US"/>
              <a:t>Edit Master text styles</a:t>
            </a:r>
          </a:p>
        </p:txBody>
      </p:sp>
      <p:sp>
        <p:nvSpPr>
          <p:cNvPr id="4" name="Content Placeholder 3"/>
          <p:cNvSpPr>
            <a:spLocks noGrp="1"/>
          </p:cNvSpPr>
          <p:nvPr>
            <p:ph sz="half" idx="2"/>
          </p:nvPr>
        </p:nvSpPr>
        <p:spPr>
          <a:xfrm>
            <a:off x="1261543" y="2507550"/>
            <a:ext cx="4479393" cy="3664650"/>
          </a:xfrm>
        </p:spPr>
        <p:txBody>
          <a:bodyPr/>
          <a:lstStyle>
            <a:lvl1pPr>
              <a:defRPr sz="1799"/>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24885" y="1713655"/>
            <a:ext cx="4479393" cy="731520"/>
          </a:xfrm>
        </p:spPr>
        <p:txBody>
          <a:bodyPr anchor="b">
            <a:normAutofit/>
          </a:bodyPr>
          <a:lstStyle>
            <a:lvl1pPr marL="0" indent="0">
              <a:lnSpc>
                <a:spcPct val="95000"/>
              </a:lnSpc>
              <a:spcBef>
                <a:spcPts val="0"/>
              </a:spcBef>
              <a:buNone/>
              <a:defRPr lang="en-US" sz="1999" b="0" kern="1200" dirty="0">
                <a:solidFill>
                  <a:schemeClr val="tx2"/>
                </a:solidFill>
                <a:latin typeface="+mn-lt"/>
                <a:ea typeface="+mn-ea"/>
                <a:cs typeface="+mn-cs"/>
              </a:defRPr>
            </a:lvl1pPr>
            <a:lvl2pPr marL="457063" indent="0">
              <a:buNone/>
              <a:defRPr sz="1999" b="1"/>
            </a:lvl2pPr>
            <a:lvl3pPr marL="914126" indent="0">
              <a:buNone/>
              <a:defRPr sz="1799" b="1"/>
            </a:lvl3pPr>
            <a:lvl4pPr marL="1371189" indent="0">
              <a:buNone/>
              <a:defRPr sz="1600" b="1"/>
            </a:lvl4pPr>
            <a:lvl5pPr marL="1828251" indent="0">
              <a:buNone/>
              <a:defRPr sz="1600" b="1"/>
            </a:lvl5pPr>
            <a:lvl6pPr marL="2285314" indent="0">
              <a:buNone/>
              <a:defRPr sz="1600" b="1"/>
            </a:lvl6pPr>
            <a:lvl7pPr marL="2742377" indent="0">
              <a:buNone/>
              <a:defRPr sz="1600" b="1"/>
            </a:lvl7pPr>
            <a:lvl8pPr marL="3199440" indent="0">
              <a:buNone/>
              <a:defRPr sz="1600" b="1"/>
            </a:lvl8pPr>
            <a:lvl9pPr marL="3656503" indent="0">
              <a:buNone/>
              <a:defRPr sz="1600" b="1"/>
            </a:lvl9pPr>
          </a:lstStyle>
          <a:p>
            <a:pPr marL="0" lvl="0" indent="0" algn="l" defTabSz="914126" rtl="0" eaLnBrk="1" latinLnBrk="0" hangingPunct="1">
              <a:lnSpc>
                <a:spcPct val="90000"/>
              </a:lnSpc>
              <a:spcBef>
                <a:spcPts val="1999"/>
              </a:spcBef>
              <a:buFontTx/>
              <a:buNone/>
            </a:pPr>
            <a:r>
              <a:rPr lang="en-US"/>
              <a:t>Edit Master text styles</a:t>
            </a:r>
          </a:p>
        </p:txBody>
      </p:sp>
      <p:sp>
        <p:nvSpPr>
          <p:cNvPr id="6" name="Content Placeholder 5"/>
          <p:cNvSpPr>
            <a:spLocks noGrp="1"/>
          </p:cNvSpPr>
          <p:nvPr>
            <p:ph sz="quarter" idx="4"/>
          </p:nvPr>
        </p:nvSpPr>
        <p:spPr>
          <a:xfrm>
            <a:off x="6124885" y="2507550"/>
            <a:ext cx="4479393" cy="3664650"/>
          </a:xfrm>
        </p:spPr>
        <p:txBody>
          <a:bodyPr/>
          <a:lstStyle>
            <a:lvl1pPr>
              <a:defRPr sz="1799"/>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1FDBCC1-C38B-49B8-A9F0-33D25E0A27A7}" type="datetime1">
              <a:rPr lang="en-US" smtClean="0"/>
              <a:t>1/10/2019</a:t>
            </a:fld>
            <a:endParaRPr lang="en-US"/>
          </a:p>
        </p:txBody>
      </p:sp>
      <p:sp>
        <p:nvSpPr>
          <p:cNvPr id="8" name="Footer Placeholder 7"/>
          <p:cNvSpPr>
            <a:spLocks noGrp="1"/>
          </p:cNvSpPr>
          <p:nvPr>
            <p:ph type="ftr" sz="quarter" idx="11"/>
          </p:nvPr>
        </p:nvSpPr>
        <p:spPr/>
        <p:txBody>
          <a:bodyPr/>
          <a:lstStyle/>
          <a:p>
            <a:r>
              <a:rPr lang="en-GB"/>
              <a:t>Tale of Two Dragons (working title) | Ruth Heneghan</a:t>
            </a:r>
          </a:p>
        </p:txBody>
      </p:sp>
      <p:sp>
        <p:nvSpPr>
          <p:cNvPr id="9" name="Slide Number Placeholder 8"/>
          <p:cNvSpPr>
            <a:spLocks noGrp="1"/>
          </p:cNvSpPr>
          <p:nvPr>
            <p:ph type="sldNum" sz="quarter" idx="12"/>
          </p:nvPr>
        </p:nvSpPr>
        <p:spPr/>
        <p:txBody>
          <a:bodyPr/>
          <a:lstStyle/>
          <a:p>
            <a:fld id="{C014DD1E-5D91-48A3-AD6D-45FBA980D106}" type="slidenum">
              <a:rPr lang="en-GB" smtClean="0"/>
              <a:t>‹#›</a:t>
            </a:fld>
            <a:endParaRPr lang="en-GB"/>
          </a:p>
        </p:txBody>
      </p:sp>
    </p:spTree>
    <p:extLst>
      <p:ext uri="{BB962C8B-B14F-4D97-AF65-F5344CB8AC3E}">
        <p14:creationId xmlns:p14="http://schemas.microsoft.com/office/powerpoint/2010/main" val="8101150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C21CB07-A6E4-45F0-820F-180FB8280A0F}" type="datetime1">
              <a:rPr lang="en-US" smtClean="0"/>
              <a:t>1/10/2019</a:t>
            </a:fld>
            <a:endParaRPr lang="en-US"/>
          </a:p>
        </p:txBody>
      </p:sp>
      <p:sp>
        <p:nvSpPr>
          <p:cNvPr id="4" name="Footer Placeholder 3"/>
          <p:cNvSpPr>
            <a:spLocks noGrp="1"/>
          </p:cNvSpPr>
          <p:nvPr>
            <p:ph type="ftr" sz="quarter" idx="11"/>
          </p:nvPr>
        </p:nvSpPr>
        <p:spPr/>
        <p:txBody>
          <a:bodyPr/>
          <a:lstStyle/>
          <a:p>
            <a:r>
              <a:rPr lang="en-GB"/>
              <a:t>Tale of Two Dragons (working title) | Ruth Heneghan</a:t>
            </a:r>
          </a:p>
        </p:txBody>
      </p:sp>
      <p:sp>
        <p:nvSpPr>
          <p:cNvPr id="5" name="Slide Number Placeholder 4"/>
          <p:cNvSpPr>
            <a:spLocks noGrp="1"/>
          </p:cNvSpPr>
          <p:nvPr>
            <p:ph type="sldNum" sz="quarter" idx="12"/>
          </p:nvPr>
        </p:nvSpPr>
        <p:spPr/>
        <p:txBody>
          <a:bodyPr/>
          <a:lstStyle/>
          <a:p>
            <a:fld id="{C014DD1E-5D91-48A3-AD6D-45FBA980D106}" type="slidenum">
              <a:rPr lang="en-GB" smtClean="0"/>
              <a:t>‹#›</a:t>
            </a:fld>
            <a:endParaRPr lang="en-GB"/>
          </a:p>
        </p:txBody>
      </p:sp>
    </p:spTree>
    <p:extLst>
      <p:ext uri="{BB962C8B-B14F-4D97-AF65-F5344CB8AC3E}">
        <p14:creationId xmlns:p14="http://schemas.microsoft.com/office/powerpoint/2010/main" val="9645808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CCB6E4-A20E-425E-AAD8-C04BC323A997}" type="datetime1">
              <a:rPr lang="en-US" smtClean="0"/>
              <a:t>1/10/2019</a:t>
            </a:fld>
            <a:endParaRPr lang="en-US"/>
          </a:p>
        </p:txBody>
      </p:sp>
      <p:sp>
        <p:nvSpPr>
          <p:cNvPr id="3" name="Footer Placeholder 2"/>
          <p:cNvSpPr>
            <a:spLocks noGrp="1"/>
          </p:cNvSpPr>
          <p:nvPr>
            <p:ph type="ftr" sz="quarter" idx="11"/>
          </p:nvPr>
        </p:nvSpPr>
        <p:spPr/>
        <p:txBody>
          <a:bodyPr/>
          <a:lstStyle/>
          <a:p>
            <a:r>
              <a:rPr lang="en-GB"/>
              <a:t>Tale of Two Dragons (working title) | Ruth Heneghan</a:t>
            </a:r>
          </a:p>
        </p:txBody>
      </p:sp>
      <p:sp>
        <p:nvSpPr>
          <p:cNvPr id="4" name="Slide Number Placeholder 3"/>
          <p:cNvSpPr>
            <a:spLocks noGrp="1"/>
          </p:cNvSpPr>
          <p:nvPr>
            <p:ph type="sldNum" sz="quarter" idx="12"/>
          </p:nvPr>
        </p:nvSpPr>
        <p:spPr/>
        <p:txBody>
          <a:bodyPr/>
          <a:lstStyle/>
          <a:p>
            <a:fld id="{C014DD1E-5D91-48A3-AD6D-45FBA980D106}" type="slidenum">
              <a:rPr lang="en-GB" smtClean="0"/>
              <a:t>‹#›</a:t>
            </a:fld>
            <a:endParaRPr lang="en-GB"/>
          </a:p>
        </p:txBody>
      </p:sp>
    </p:spTree>
    <p:extLst>
      <p:ext uri="{BB962C8B-B14F-4D97-AF65-F5344CB8AC3E}">
        <p14:creationId xmlns:p14="http://schemas.microsoft.com/office/powerpoint/2010/main" val="7795063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029" y="457201"/>
            <a:ext cx="3199567" cy="1600197"/>
          </a:xfrm>
        </p:spPr>
        <p:txBody>
          <a:bodyPr anchor="b">
            <a:normAutofit/>
          </a:bodyPr>
          <a:lstStyle>
            <a:lvl1pPr>
              <a:defRPr sz="3199" b="0" baseline="0"/>
            </a:lvl1pPr>
          </a:lstStyle>
          <a:p>
            <a:r>
              <a:rPr lang="en-US"/>
              <a:t>Click to edit Master title style</a:t>
            </a:r>
            <a:endParaRPr lang="en-US" dirty="0"/>
          </a:p>
        </p:txBody>
      </p:sp>
      <p:sp>
        <p:nvSpPr>
          <p:cNvPr id="3" name="Content Placeholder 2"/>
          <p:cNvSpPr>
            <a:spLocks noGrp="1"/>
          </p:cNvSpPr>
          <p:nvPr>
            <p:ph idx="1"/>
          </p:nvPr>
        </p:nvSpPr>
        <p:spPr>
          <a:xfrm>
            <a:off x="4503094" y="685800"/>
            <a:ext cx="6077483" cy="5486400"/>
          </a:xfrm>
        </p:spPr>
        <p:txBody>
          <a:bodyPr/>
          <a:lstStyle>
            <a:lvl1pPr>
              <a:defRPr sz="1999"/>
            </a:lvl1pPr>
            <a:lvl2pPr>
              <a:defRPr sz="1799"/>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1029" y="2099735"/>
            <a:ext cx="3199567" cy="3810001"/>
          </a:xfrm>
        </p:spPr>
        <p:txBody>
          <a:bodyPr>
            <a:normAutofit/>
          </a:bodyPr>
          <a:lstStyle>
            <a:lvl1pPr marL="0" indent="0">
              <a:lnSpc>
                <a:spcPct val="114000"/>
              </a:lnSpc>
              <a:spcBef>
                <a:spcPts val="800"/>
              </a:spcBef>
              <a:buNone/>
              <a:defRPr sz="1300"/>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0E52A27C-1AF8-440A-B51F-1BDE6BC346A5}" type="datetime1">
              <a:rPr lang="en-US" smtClean="0"/>
              <a:t>1/10/2019</a:t>
            </a:fld>
            <a:endParaRPr lang="en-US"/>
          </a:p>
        </p:txBody>
      </p:sp>
      <p:sp>
        <p:nvSpPr>
          <p:cNvPr id="6" name="Footer Placeholder 5"/>
          <p:cNvSpPr>
            <a:spLocks noGrp="1"/>
          </p:cNvSpPr>
          <p:nvPr>
            <p:ph type="ftr" sz="quarter" idx="11"/>
          </p:nvPr>
        </p:nvSpPr>
        <p:spPr/>
        <p:txBody>
          <a:bodyPr/>
          <a:lstStyle/>
          <a:p>
            <a:r>
              <a:rPr lang="en-GB"/>
              <a:t>Tale of Two Dragons (working title) | Ruth Heneghan</a:t>
            </a:r>
          </a:p>
        </p:txBody>
      </p:sp>
      <p:sp>
        <p:nvSpPr>
          <p:cNvPr id="7" name="Slide Number Placeholder 6"/>
          <p:cNvSpPr>
            <a:spLocks noGrp="1"/>
          </p:cNvSpPr>
          <p:nvPr>
            <p:ph type="sldNum" sz="quarter" idx="12"/>
          </p:nvPr>
        </p:nvSpPr>
        <p:spPr/>
        <p:txBody>
          <a:bodyPr/>
          <a:lstStyle/>
          <a:p>
            <a:fld id="{C014DD1E-5D91-48A3-AD6D-45FBA980D106}" type="slidenum">
              <a:rPr lang="en-GB" smtClean="0"/>
              <a:t>‹#›</a:t>
            </a:fld>
            <a:endParaRPr lang="en-GB"/>
          </a:p>
        </p:txBody>
      </p:sp>
    </p:spTree>
    <p:extLst>
      <p:ext uri="{BB962C8B-B14F-4D97-AF65-F5344CB8AC3E}">
        <p14:creationId xmlns:p14="http://schemas.microsoft.com/office/powerpoint/2010/main" val="35286921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89899"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162" y="5257800"/>
            <a:ext cx="9979600" cy="914400"/>
          </a:xfrm>
        </p:spPr>
        <p:txBody>
          <a:bodyPr anchor="b">
            <a:normAutofit/>
          </a:bodyPr>
          <a:lstStyle>
            <a:lvl1pPr>
              <a:defRPr sz="2799" b="0">
                <a:solidFill>
                  <a:schemeClr val="bg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1289899" cy="5128923"/>
          </a:xfrm>
          <a:solidFill>
            <a:schemeClr val="accent1"/>
          </a:solidFill>
        </p:spPr>
        <p:txBody>
          <a:bodyPr anchor="t"/>
          <a:lstStyle>
            <a:lvl1pPr marL="0" indent="0">
              <a:buNone/>
              <a:defRPr sz="3199">
                <a:solidFill>
                  <a:schemeClr val="bg1"/>
                </a:solidFill>
              </a:defRPr>
            </a:lvl1pPr>
            <a:lvl2pPr marL="457063" indent="0">
              <a:buNone/>
              <a:defRPr sz="2799"/>
            </a:lvl2pPr>
            <a:lvl3pPr marL="914126" indent="0">
              <a:buNone/>
              <a:defRPr sz="2399"/>
            </a:lvl3pPr>
            <a:lvl4pPr marL="1371189" indent="0">
              <a:buNone/>
              <a:defRPr sz="1999"/>
            </a:lvl4pPr>
            <a:lvl5pPr marL="1828251" indent="0">
              <a:buNone/>
              <a:defRPr sz="1999"/>
            </a:lvl5pPr>
            <a:lvl6pPr marL="2285314" indent="0">
              <a:buNone/>
              <a:defRPr sz="1999"/>
            </a:lvl6pPr>
            <a:lvl7pPr marL="2742377" indent="0">
              <a:buNone/>
              <a:defRPr sz="1999"/>
            </a:lvl7pPr>
            <a:lvl8pPr marL="3199440" indent="0">
              <a:buNone/>
              <a:defRPr sz="1999"/>
            </a:lvl8pPr>
            <a:lvl9pPr marL="3656503" indent="0">
              <a:buNone/>
              <a:defRPr sz="1999"/>
            </a:lvl9pPr>
          </a:lstStyle>
          <a:p>
            <a:r>
              <a:rPr lang="en-US"/>
              <a:t>Click icon to add picture</a:t>
            </a:r>
            <a:endParaRPr lang="en-US" dirty="0"/>
          </a:p>
        </p:txBody>
      </p:sp>
      <p:sp>
        <p:nvSpPr>
          <p:cNvPr id="4" name="Text Placeholder 3"/>
          <p:cNvSpPr>
            <a:spLocks noGrp="1"/>
          </p:cNvSpPr>
          <p:nvPr>
            <p:ph type="body" sz="half" idx="2"/>
          </p:nvPr>
        </p:nvSpPr>
        <p:spPr>
          <a:xfrm>
            <a:off x="914162" y="6108590"/>
            <a:ext cx="99796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063" indent="0">
              <a:buNone/>
              <a:defRPr sz="1200"/>
            </a:lvl2pPr>
            <a:lvl3pPr marL="914126" indent="0">
              <a:buNone/>
              <a:defRPr sz="1000"/>
            </a:lvl3pPr>
            <a:lvl4pPr marL="1371189" indent="0">
              <a:buNone/>
              <a:defRPr sz="900"/>
            </a:lvl4pPr>
            <a:lvl5pPr marL="1828251" indent="0">
              <a:buNone/>
              <a:defRPr sz="900"/>
            </a:lvl5pPr>
            <a:lvl6pPr marL="2285314" indent="0">
              <a:buNone/>
              <a:defRPr sz="900"/>
            </a:lvl6pPr>
            <a:lvl7pPr marL="2742377" indent="0">
              <a:buNone/>
              <a:defRPr sz="900"/>
            </a:lvl7pPr>
            <a:lvl8pPr marL="3199440" indent="0">
              <a:buNone/>
              <a:defRPr sz="900"/>
            </a:lvl8pPr>
            <a:lvl9pPr marL="3656503"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4059FF0D-3970-4506-B3AD-DE6ED0F186F2}" type="datetime1">
              <a:rPr lang="en-US" smtClean="0"/>
              <a:t>1/10/2019</a:t>
            </a:fld>
            <a:endParaRPr lang="en-US"/>
          </a:p>
        </p:txBody>
      </p:sp>
      <p:sp>
        <p:nvSpPr>
          <p:cNvPr id="6" name="Footer Placeholder 5"/>
          <p:cNvSpPr>
            <a:spLocks noGrp="1"/>
          </p:cNvSpPr>
          <p:nvPr>
            <p:ph type="ftr" sz="quarter" idx="11"/>
          </p:nvPr>
        </p:nvSpPr>
        <p:spPr/>
        <p:txBody>
          <a:bodyPr/>
          <a:lstStyle/>
          <a:p>
            <a:r>
              <a:rPr lang="en-GB"/>
              <a:t>Tale of Two Dragons (working title) | Ruth Heneghan</a:t>
            </a:r>
          </a:p>
        </p:txBody>
      </p:sp>
      <p:sp>
        <p:nvSpPr>
          <p:cNvPr id="7" name="Slide Number Placeholder 6"/>
          <p:cNvSpPr>
            <a:spLocks noGrp="1"/>
          </p:cNvSpPr>
          <p:nvPr>
            <p:ph type="sldNum" sz="quarter" idx="12"/>
          </p:nvPr>
        </p:nvSpPr>
        <p:spPr/>
        <p:txBody>
          <a:bodyPr/>
          <a:lstStyle/>
          <a:p>
            <a:fld id="{C014DD1E-5D91-48A3-AD6D-45FBA980D106}" type="slidenum">
              <a:rPr lang="en-GB" smtClean="0"/>
              <a:t>‹#›</a:t>
            </a:fld>
            <a:endParaRPr lang="en-GB"/>
          </a:p>
        </p:txBody>
      </p:sp>
    </p:spTree>
    <p:extLst>
      <p:ext uri="{BB962C8B-B14F-4D97-AF65-F5344CB8AC3E}">
        <p14:creationId xmlns:p14="http://schemas.microsoft.com/office/powerpoint/2010/main" val="40928747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3BD898-3BA2-4578-86CF-F70FE221D410}" type="datetime1">
              <a:rPr lang="en-US" smtClean="0"/>
              <a:t>1/10/2019</a:t>
            </a:fld>
            <a:endParaRPr lang="en-US"/>
          </a:p>
        </p:txBody>
      </p:sp>
      <p:sp>
        <p:nvSpPr>
          <p:cNvPr id="5" name="Footer Placeholder 4"/>
          <p:cNvSpPr>
            <a:spLocks noGrp="1"/>
          </p:cNvSpPr>
          <p:nvPr>
            <p:ph type="ftr" sz="quarter" idx="11"/>
          </p:nvPr>
        </p:nvSpPr>
        <p:spPr/>
        <p:txBody>
          <a:bodyPr/>
          <a:lstStyle/>
          <a:p>
            <a:r>
              <a:rPr lang="en-GB"/>
              <a:t>Tale of Two Dragons (working title) | Ruth Heneghan</a:t>
            </a:r>
          </a:p>
        </p:txBody>
      </p:sp>
      <p:sp>
        <p:nvSpPr>
          <p:cNvPr id="6" name="Slide Number Placeholder 5"/>
          <p:cNvSpPr>
            <a:spLocks noGrp="1"/>
          </p:cNvSpPr>
          <p:nvPr>
            <p:ph type="sldNum" sz="quarter" idx="12"/>
          </p:nvPr>
        </p:nvSpPr>
        <p:spPr/>
        <p:txBody>
          <a:bodyPr/>
          <a:lstStyle/>
          <a:p>
            <a:fld id="{C014DD1E-5D91-48A3-AD6D-45FBA980D106}" type="slidenum">
              <a:rPr lang="en-GB" smtClean="0"/>
              <a:t>‹#›</a:t>
            </a:fld>
            <a:endParaRPr lang="en-GB"/>
          </a:p>
        </p:txBody>
      </p:sp>
    </p:spTree>
    <p:extLst>
      <p:ext uri="{BB962C8B-B14F-4D97-AF65-F5344CB8AC3E}">
        <p14:creationId xmlns:p14="http://schemas.microsoft.com/office/powerpoint/2010/main" val="13026864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6448" y="381000"/>
            <a:ext cx="2475855"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61801" y="381000"/>
            <a:ext cx="7732286"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AC76B50-C28F-4F80-9633-08D1752F2375}" type="datetime1">
              <a:rPr lang="en-US" smtClean="0"/>
              <a:t>1/10/2019</a:t>
            </a:fld>
            <a:endParaRPr lang="en-US"/>
          </a:p>
        </p:txBody>
      </p:sp>
      <p:sp>
        <p:nvSpPr>
          <p:cNvPr id="5" name="Footer Placeholder 4"/>
          <p:cNvSpPr>
            <a:spLocks noGrp="1"/>
          </p:cNvSpPr>
          <p:nvPr>
            <p:ph type="ftr" sz="quarter" idx="11"/>
          </p:nvPr>
        </p:nvSpPr>
        <p:spPr/>
        <p:txBody>
          <a:bodyPr/>
          <a:lstStyle/>
          <a:p>
            <a:r>
              <a:rPr lang="en-GB"/>
              <a:t>Tale of Two Dragons (working title) | Ruth Heneghan</a:t>
            </a:r>
          </a:p>
        </p:txBody>
      </p:sp>
      <p:sp>
        <p:nvSpPr>
          <p:cNvPr id="6" name="Slide Number Placeholder 5"/>
          <p:cNvSpPr>
            <a:spLocks noGrp="1"/>
          </p:cNvSpPr>
          <p:nvPr>
            <p:ph type="sldNum" sz="quarter" idx="12"/>
          </p:nvPr>
        </p:nvSpPr>
        <p:spPr/>
        <p:txBody>
          <a:bodyPr/>
          <a:lstStyle/>
          <a:p>
            <a:fld id="{C014DD1E-5D91-48A3-AD6D-45FBA980D106}" type="slidenum">
              <a:rPr lang="en-GB" smtClean="0"/>
              <a:t>‹#›</a:t>
            </a:fld>
            <a:endParaRPr lang="en-GB"/>
          </a:p>
        </p:txBody>
      </p:sp>
    </p:spTree>
    <p:extLst>
      <p:ext uri="{BB962C8B-B14F-4D97-AF65-F5344CB8AC3E}">
        <p14:creationId xmlns:p14="http://schemas.microsoft.com/office/powerpoint/2010/main" val="2214297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NUL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t="-3000" b="-3000"/>
          </a:stretch>
        </a:blipFill>
        <a:effectLst/>
      </p:bgPr>
    </p:bg>
    <p:spTree>
      <p:nvGrpSpPr>
        <p:cNvPr id="1" name=""/>
        <p:cNvGrpSpPr/>
        <p:nvPr/>
      </p:nvGrpSpPr>
      <p:grpSpPr>
        <a:xfrm>
          <a:off x="0" y="0"/>
          <a:ext cx="0" cy="0"/>
          <a:chOff x="0" y="0"/>
          <a:chExt cx="0" cy="0"/>
        </a:xfrm>
      </p:grpSpPr>
      <p:sp>
        <p:nvSpPr>
          <p:cNvPr id="7" name="Rectangle 6"/>
          <p:cNvSpPr/>
          <p:nvPr/>
        </p:nvSpPr>
        <p:spPr>
          <a:xfrm>
            <a:off x="11289899" y="0"/>
            <a:ext cx="914162"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543" y="365760"/>
            <a:ext cx="9690116" cy="1325562"/>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261543" y="1828801"/>
            <a:ext cx="8593122" cy="435133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6200000">
            <a:off x="10794483" y="998585"/>
            <a:ext cx="1904999" cy="365030"/>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0B25F923-4AA1-42FC-87BA-1FFC35DE7FB8}" type="datetime1">
              <a:rPr lang="en-US" smtClean="0"/>
              <a:t>1/10/2019</a:t>
            </a:fld>
            <a:endParaRPr lang="en-US"/>
          </a:p>
        </p:txBody>
      </p:sp>
      <p:sp>
        <p:nvSpPr>
          <p:cNvPr id="5" name="Footer Placeholder 4"/>
          <p:cNvSpPr>
            <a:spLocks noGrp="1"/>
          </p:cNvSpPr>
          <p:nvPr>
            <p:ph type="ftr" sz="quarter" idx="3"/>
          </p:nvPr>
        </p:nvSpPr>
        <p:spPr>
          <a:xfrm rot="16200000">
            <a:off x="9956281" y="4046585"/>
            <a:ext cx="3581400" cy="365030"/>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r>
              <a:rPr lang="en-GB"/>
              <a:t>Tale of Two Dragons (working title) | Ruth Heneghan</a:t>
            </a:r>
          </a:p>
        </p:txBody>
      </p:sp>
      <p:sp>
        <p:nvSpPr>
          <p:cNvPr id="6" name="Slide Number Placeholder 5"/>
          <p:cNvSpPr>
            <a:spLocks noGrp="1"/>
          </p:cNvSpPr>
          <p:nvPr>
            <p:ph type="sldNum" sz="quarter" idx="4"/>
          </p:nvPr>
        </p:nvSpPr>
        <p:spPr>
          <a:xfrm>
            <a:off x="11289899" y="6172201"/>
            <a:ext cx="914162" cy="593725"/>
          </a:xfrm>
          <a:prstGeom prst="rect">
            <a:avLst/>
          </a:prstGeom>
        </p:spPr>
        <p:txBody>
          <a:bodyPr vert="horz" lIns="45720" tIns="45720" rIns="45720" bIns="45720" rtlCol="0" anchor="ctr">
            <a:normAutofit/>
          </a:bodyPr>
          <a:lstStyle>
            <a:lvl1pPr algn="ctr">
              <a:defRPr sz="3599">
                <a:solidFill>
                  <a:schemeClr val="tx2">
                    <a:lumMod val="60000"/>
                    <a:lumOff val="40000"/>
                  </a:schemeClr>
                </a:solidFill>
              </a:defRPr>
            </a:lvl1pPr>
          </a:lstStyle>
          <a:p>
            <a:fld id="{C014DD1E-5D91-48A3-AD6D-45FBA980D106}" type="slidenum">
              <a:rPr lang="en-GB" smtClean="0"/>
              <a:pPr/>
              <a:t>‹#›</a:t>
            </a:fld>
            <a:endParaRPr lang="en-GB"/>
          </a:p>
        </p:txBody>
      </p:sp>
    </p:spTree>
    <p:extLst>
      <p:ext uri="{BB962C8B-B14F-4D97-AF65-F5344CB8AC3E}">
        <p14:creationId xmlns:p14="http://schemas.microsoft.com/office/powerpoint/2010/main" val="448021097"/>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dt="0"/>
  <p:txStyles>
    <p:titleStyle>
      <a:lvl1pPr algn="l" defTabSz="914126" rtl="0" eaLnBrk="1" latinLnBrk="0" hangingPunct="1">
        <a:lnSpc>
          <a:spcPct val="90000"/>
        </a:lnSpc>
        <a:spcBef>
          <a:spcPct val="0"/>
        </a:spcBef>
        <a:buNone/>
        <a:defRPr sz="4399" kern="1200" spc="-50" baseline="0">
          <a:solidFill>
            <a:schemeClr val="tx1"/>
          </a:solidFill>
          <a:latin typeface="+mj-lt"/>
          <a:ea typeface="+mj-ea"/>
          <a:cs typeface="+mj-cs"/>
        </a:defRPr>
      </a:lvl1pPr>
    </p:titleStyle>
    <p:bodyStyle>
      <a:lvl1pPr marL="182825" indent="-182825" algn="l" defTabSz="914126" rtl="0" eaLnBrk="1" latinLnBrk="0" hangingPunct="1">
        <a:lnSpc>
          <a:spcPct val="95000"/>
        </a:lnSpc>
        <a:spcBef>
          <a:spcPts val="1400"/>
        </a:spcBef>
        <a:spcAft>
          <a:spcPts val="200"/>
        </a:spcAft>
        <a:buClr>
          <a:schemeClr val="accent1"/>
        </a:buClr>
        <a:buSzPct val="80000"/>
        <a:buFont typeface="Arial" pitchFamily="34" charset="0"/>
        <a:buChar char="•"/>
        <a:defRPr sz="1799" kern="1200" spc="10" baseline="0">
          <a:solidFill>
            <a:schemeClr val="tx1"/>
          </a:solidFill>
          <a:latin typeface="+mn-lt"/>
          <a:ea typeface="+mn-ea"/>
          <a:cs typeface="+mn-cs"/>
        </a:defRPr>
      </a:lvl1pPr>
      <a:lvl2pPr marL="457063" indent="-182825" algn="l" defTabSz="914126"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301" indent="-182825" algn="l" defTabSz="914126"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538" indent="-182825" algn="l" defTabSz="914126"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79776" indent="-182825" algn="l" defTabSz="914126"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599520" indent="-228531" algn="l" defTabSz="914126"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899430" indent="-228531" algn="l" defTabSz="914126"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199340" indent="-228531" algn="l" defTabSz="914126"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499250" indent="-228531" algn="l" defTabSz="914126"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126" rtl="0" eaLnBrk="1" latinLnBrk="0" hangingPunct="1">
        <a:defRPr sz="1799" kern="1200">
          <a:solidFill>
            <a:schemeClr val="tx1"/>
          </a:solidFill>
          <a:latin typeface="+mn-lt"/>
          <a:ea typeface="+mn-ea"/>
          <a:cs typeface="+mn-cs"/>
        </a:defRPr>
      </a:lvl1pPr>
      <a:lvl2pPr marL="457063" algn="l" defTabSz="914126" rtl="0" eaLnBrk="1" latinLnBrk="0" hangingPunct="1">
        <a:defRPr sz="1799" kern="1200">
          <a:solidFill>
            <a:schemeClr val="tx1"/>
          </a:solidFill>
          <a:latin typeface="+mn-lt"/>
          <a:ea typeface="+mn-ea"/>
          <a:cs typeface="+mn-cs"/>
        </a:defRPr>
      </a:lvl2pPr>
      <a:lvl3pPr marL="914126" algn="l" defTabSz="914126" rtl="0" eaLnBrk="1" latinLnBrk="0" hangingPunct="1">
        <a:defRPr sz="1799" kern="1200">
          <a:solidFill>
            <a:schemeClr val="tx1"/>
          </a:solidFill>
          <a:latin typeface="+mn-lt"/>
          <a:ea typeface="+mn-ea"/>
          <a:cs typeface="+mn-cs"/>
        </a:defRPr>
      </a:lvl3pPr>
      <a:lvl4pPr marL="1371189" algn="l" defTabSz="914126" rtl="0" eaLnBrk="1" latinLnBrk="0" hangingPunct="1">
        <a:defRPr sz="1799" kern="1200">
          <a:solidFill>
            <a:schemeClr val="tx1"/>
          </a:solidFill>
          <a:latin typeface="+mn-lt"/>
          <a:ea typeface="+mn-ea"/>
          <a:cs typeface="+mn-cs"/>
        </a:defRPr>
      </a:lvl4pPr>
      <a:lvl5pPr marL="1828251" algn="l" defTabSz="914126" rtl="0" eaLnBrk="1" latinLnBrk="0" hangingPunct="1">
        <a:defRPr sz="1799" kern="1200">
          <a:solidFill>
            <a:schemeClr val="tx1"/>
          </a:solidFill>
          <a:latin typeface="+mn-lt"/>
          <a:ea typeface="+mn-ea"/>
          <a:cs typeface="+mn-cs"/>
        </a:defRPr>
      </a:lvl5pPr>
      <a:lvl6pPr marL="2285314" algn="l" defTabSz="914126" rtl="0" eaLnBrk="1" latinLnBrk="0" hangingPunct="1">
        <a:defRPr sz="1799" kern="1200">
          <a:solidFill>
            <a:schemeClr val="tx1"/>
          </a:solidFill>
          <a:latin typeface="+mn-lt"/>
          <a:ea typeface="+mn-ea"/>
          <a:cs typeface="+mn-cs"/>
        </a:defRPr>
      </a:lvl6pPr>
      <a:lvl7pPr marL="2742377" algn="l" defTabSz="914126" rtl="0" eaLnBrk="1" latinLnBrk="0" hangingPunct="1">
        <a:defRPr sz="1799" kern="1200">
          <a:solidFill>
            <a:schemeClr val="tx1"/>
          </a:solidFill>
          <a:latin typeface="+mn-lt"/>
          <a:ea typeface="+mn-ea"/>
          <a:cs typeface="+mn-cs"/>
        </a:defRPr>
      </a:lvl7pPr>
      <a:lvl8pPr marL="3199440" algn="l" defTabSz="914126" rtl="0" eaLnBrk="1" latinLnBrk="0" hangingPunct="1">
        <a:defRPr sz="1799" kern="1200">
          <a:solidFill>
            <a:schemeClr val="tx1"/>
          </a:solidFill>
          <a:latin typeface="+mn-lt"/>
          <a:ea typeface="+mn-ea"/>
          <a:cs typeface="+mn-cs"/>
        </a:defRPr>
      </a:lvl8pPr>
      <a:lvl9pPr marL="3656503" algn="l" defTabSz="914126" rtl="0" eaLnBrk="1" latinLnBrk="0" hangingPunct="1">
        <a:defRPr sz="1799"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image" Target="../media/image1.png"/><Relationship Id="rId7"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7.png"/><Relationship Id="rId5" Type="http://schemas.openxmlformats.org/officeDocument/2006/relationships/image" Target="../media/image6.png"/><Relationship Id="rId10" Type="http://schemas.openxmlformats.org/officeDocument/2006/relationships/image" Target="../media/image3.png"/><Relationship Id="rId4" Type="http://schemas.openxmlformats.org/officeDocument/2006/relationships/image" Target="../media/image5.png"/><Relationship Id="rId9"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2.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14.png"/><Relationship Id="rId4" Type="http://schemas.openxmlformats.org/officeDocument/2006/relationships/image" Target="../media/image13.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image" Target="../media/image3.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9.jpe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19.jpeg"/><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3.pn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image" Target="../media/image22.png"/><Relationship Id="rId5" Type="http://schemas.openxmlformats.org/officeDocument/2006/relationships/image" Target="../media/image21.jpeg"/><Relationship Id="rId4" Type="http://schemas.openxmlformats.org/officeDocument/2006/relationships/image" Target="../media/image20.jpe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27.png"/><Relationship Id="rId2" Type="http://schemas.openxmlformats.org/officeDocument/2006/relationships/notesSlide" Target="../notesSlides/notesSlide11.xml"/><Relationship Id="rId1" Type="http://schemas.openxmlformats.org/officeDocument/2006/relationships/slideLayout" Target="../slideLayouts/slideLayout4.xml"/><Relationship Id="rId6" Type="http://schemas.openxmlformats.org/officeDocument/2006/relationships/image" Target="../media/image26.png"/><Relationship Id="rId5" Type="http://schemas.openxmlformats.org/officeDocument/2006/relationships/image" Target="../media/image25.png"/><Relationship Id="rId4" Type="http://schemas.openxmlformats.org/officeDocument/2006/relationships/image" Target="../media/image24.jpeg"/></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4.xml"/><Relationship Id="rId6" Type="http://schemas.openxmlformats.org/officeDocument/2006/relationships/image" Target="../media/image30.png"/><Relationship Id="rId5" Type="http://schemas.openxmlformats.org/officeDocument/2006/relationships/image" Target="../media/image29.jpeg"/><Relationship Id="rId4" Type="http://schemas.openxmlformats.org/officeDocument/2006/relationships/image" Target="../media/image28.png"/></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6.xml"/><Relationship Id="rId1" Type="http://schemas.openxmlformats.org/officeDocument/2006/relationships/slideLayout" Target="../slideLayouts/slideLayout4.xml"/><Relationship Id="rId6" Type="http://schemas.openxmlformats.org/officeDocument/2006/relationships/image" Target="../media/image23.png"/><Relationship Id="rId5" Type="http://schemas.openxmlformats.org/officeDocument/2006/relationships/image" Target="../media/image22.png"/><Relationship Id="rId4" Type="http://schemas.openxmlformats.org/officeDocument/2006/relationships/image" Target="../media/image31.png"/></Relationships>
</file>

<file path=ppt/slides/_rels/slide1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image" Target="../media/image33.jp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hyperlink" Target="https://www.nintendo.co.uk/Games/Nintendo-Switch/The-Elder-Scrolls-V-Skyrim--1177455.html" TargetMode="External"/><Relationship Id="rId3" Type="http://schemas.openxmlformats.org/officeDocument/2006/relationships/hyperlink" Target="https://gameify.de/games/the-legend-of-zelda-breath-of-the-wild-switch-130#!media" TargetMode="External"/><Relationship Id="rId7" Type="http://schemas.openxmlformats.org/officeDocument/2006/relationships/hyperlink" Target="https://www.nintendo.co.jp/ir/pdf/2017/170428_2e.pdf" TargetMode="Externa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hyperlink" Target="Available%20at%20https:/www.playstation.com/en-us/games/spyro-reignited-trilogy-ps4/" TargetMode="External"/><Relationship Id="rId5" Type="http://schemas.openxmlformats.org/officeDocument/2006/relationships/hyperlink" Target="http://skylanders.wikia.com/wiki/File:Skylanders_Academy_Netflix_banner.jpg" TargetMode="External"/><Relationship Id="rId10" Type="http://schemas.openxmlformats.org/officeDocument/2006/relationships/hyperlink" Target="https://fancaps.net/movies/Image.php?name=Castle_in_the_Sky_Screenshot_2829&amp;imageid=648707" TargetMode="External"/><Relationship Id="rId4" Type="http://schemas.openxmlformats.org/officeDocument/2006/relationships/hyperlink" Target="https://twitter.com/skylanders/status/981992102576848896" TargetMode="External"/><Relationship Id="rId9" Type="http://schemas.openxmlformats.org/officeDocument/2006/relationships/hyperlink" Target="http://mabinogi.nexon.net/" TargetMode="External"/></Relationships>
</file>

<file path=ppt/slides/_rels/slide21.xml.rels><?xml version="1.0" encoding="UTF-8" standalone="yes"?>
<Relationships xmlns="http://schemas.openxmlformats.org/package/2006/relationships"><Relationship Id="rId8" Type="http://schemas.openxmlformats.org/officeDocument/2006/relationships/hyperlink" Target="https://www.designtoscano.com/product/pondering+sylvester,+the+cynical+gnome+troll+statue+-+cl6142.do" TargetMode="External"/><Relationship Id="rId3" Type="http://schemas.openxmlformats.org/officeDocument/2006/relationships/image" Target="../media/image1.png"/><Relationship Id="rId7" Type="http://schemas.openxmlformats.org/officeDocument/2006/relationships/hyperlink" Target="https://www.ylolfa.com/cy" TargetMode="External"/><Relationship Id="rId12" Type="http://schemas.openxmlformats.org/officeDocument/2006/relationships/hyperlink" Target="https://images-na.ssl-images-amazon.com/images/I/51h-CtwrVUL.jpg"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hyperlink" Target="https://gearnuke.com/god-of-war-standard-ed-is-unavailable-on-eu-ps-store-forcing-users-to-buy-expensive-deluxe-ed/" TargetMode="External"/><Relationship Id="rId11" Type="http://schemas.openxmlformats.org/officeDocument/2006/relationships/hyperlink" Target="https://images-na.ssl-images-amazon.com/images/I/51N6jLGIGrL._SL1000_.jpg" TargetMode="External"/><Relationship Id="rId5" Type="http://schemas.openxmlformats.org/officeDocument/2006/relationships/hyperlink" Target="https://zelda.gamepedia.com/File:BotW_Bokoblin_Artwork.png" TargetMode="External"/><Relationship Id="rId10" Type="http://schemas.openxmlformats.org/officeDocument/2006/relationships/hyperlink" Target="https://www.nintendo.com/amiibo/games/detail/GHbaBYuv3zqQeW1CVQlmTSehZ45KTV78" TargetMode="External"/><Relationship Id="rId4" Type="http://schemas.openxmlformats.org/officeDocument/2006/relationships/hyperlink" Target="https://fancaps.net/movies/Image.php?name=Nausicaa_of_the_Valley_of_the_Wind_Screenshot_1550&amp;imageid=601627" TargetMode="External"/><Relationship Id="rId9" Type="http://schemas.openxmlformats.org/officeDocument/2006/relationships/hyperlink" Target="http://www.portalcharacters.com/figures.asp"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2.xml"/><Relationship Id="rId5" Type="http://schemas.openxmlformats.org/officeDocument/2006/relationships/hyperlink" Target="https://www.forbes.com/sites/davidthier/2018/10/02/spider-man-is-the-second-best-selling-game-of-the-year-in-the-uk-even-though-its-a-ps4-exvlusive/#5c291b3c6917" TargetMode="External"/><Relationship Id="rId4" Type="http://schemas.openxmlformats.org/officeDocument/2006/relationships/hyperlink" Target="https://www.nintendo.co.jp/ir/pdf/2017/170428_2e.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158308" y="1349010"/>
            <a:ext cx="6242010" cy="2079990"/>
          </a:xfrm>
          <a:effectLst/>
        </p:spPr>
        <p:txBody>
          <a:bodyPr anchor="ctr">
            <a:normAutofit/>
          </a:bodyPr>
          <a:lstStyle/>
          <a:p>
            <a:pPr algn="l"/>
            <a:r>
              <a:rPr lang="en-US" dirty="0">
                <a:solidFill>
                  <a:srgbClr val="FFF4DD"/>
                </a:solidFill>
                <a:latin typeface="Bahnschrift Light Condensed" panose="020B0502040204020203" pitchFamily="34" charset="0"/>
                <a:cs typeface="Aldhabi" panose="020B0604020202020204" pitchFamily="2" charset="-78"/>
              </a:rPr>
              <a:t>Tale of Two Dragons </a:t>
            </a:r>
            <a:r>
              <a:rPr lang="en-US" sz="2000" dirty="0">
                <a:solidFill>
                  <a:srgbClr val="FFF4DD"/>
                </a:solidFill>
                <a:latin typeface="Bahnschrift Light Condensed" panose="020B0502040204020203" pitchFamily="34" charset="0"/>
                <a:cs typeface="Aldhabi" panose="020B0604020202020204" pitchFamily="2" charset="-78"/>
              </a:rPr>
              <a:t>(working title)</a:t>
            </a:r>
          </a:p>
        </p:txBody>
      </p:sp>
      <p:sp>
        <p:nvSpPr>
          <p:cNvPr id="5" name="Subtitle 4"/>
          <p:cNvSpPr>
            <a:spLocks noGrp="1"/>
          </p:cNvSpPr>
          <p:nvPr>
            <p:ph type="subTitle" idx="1"/>
          </p:nvPr>
        </p:nvSpPr>
        <p:spPr>
          <a:xfrm>
            <a:off x="5446340" y="3140968"/>
            <a:ext cx="2934556" cy="2244307"/>
          </a:xfrm>
          <a:effectLst/>
        </p:spPr>
        <p:txBody>
          <a:bodyPr anchor="ctr">
            <a:normAutofit/>
          </a:bodyPr>
          <a:lstStyle/>
          <a:p>
            <a:pPr algn="l"/>
            <a:r>
              <a:rPr lang="en-US" sz="2400" cap="none" dirty="0">
                <a:solidFill>
                  <a:srgbClr val="FFF4DD"/>
                </a:solidFill>
                <a:latin typeface="Bahnschrift Light" panose="020B0502040204020203" pitchFamily="34" charset="0"/>
              </a:rPr>
              <a:t>An Adventure Exploration Game based in Welsh Mythology</a:t>
            </a:r>
          </a:p>
          <a:p>
            <a:pPr algn="l"/>
            <a:r>
              <a:rPr lang="en-US" sz="2400" cap="none" dirty="0">
                <a:solidFill>
                  <a:srgbClr val="FFF4DD"/>
                </a:solidFill>
                <a:latin typeface="Bahnschrift Light" panose="020B0502040204020203" pitchFamily="34" charset="0"/>
              </a:rPr>
              <a:t>By Ruth Heneghan</a:t>
            </a:r>
          </a:p>
        </p:txBody>
      </p:sp>
      <p:pic>
        <p:nvPicPr>
          <p:cNvPr id="3" name="Picture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0" y="0"/>
            <a:ext cx="4849887" cy="6858000"/>
          </a:xfrm>
          <a:prstGeom prst="rect">
            <a:avLst/>
          </a:prstGeom>
        </p:spPr>
      </p:pic>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405" y="6247667"/>
            <a:ext cx="629209" cy="610333"/>
          </a:xfrm>
          <a:prstGeom prst="rect">
            <a:avLst/>
          </a:prstGeom>
        </p:spPr>
      </p:pic>
    </p:spTree>
    <p:extLst>
      <p:ext uri="{BB962C8B-B14F-4D97-AF65-F5344CB8AC3E}">
        <p14:creationId xmlns:p14="http://schemas.microsoft.com/office/powerpoint/2010/main" val="13322918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a:xfrm>
            <a:off x="325439" y="260648"/>
            <a:ext cx="9729413" cy="686976"/>
          </a:xfrm>
        </p:spPr>
        <p:txBody>
          <a:bodyPr>
            <a:normAutofit fontScale="90000"/>
          </a:bodyPr>
          <a:lstStyle/>
          <a:p>
            <a:r>
              <a:rPr lang="en-US" dirty="0">
                <a:solidFill>
                  <a:srgbClr val="FFF4DD"/>
                </a:solidFill>
                <a:latin typeface="Bahnschrift Light Condensed" panose="020B0502040204020203" pitchFamily="34" charset="0"/>
              </a:rPr>
              <a:t>Tale of Two Dragons </a:t>
            </a:r>
            <a:r>
              <a:rPr lang="en-US" sz="1600" dirty="0">
                <a:solidFill>
                  <a:srgbClr val="FFF4DD"/>
                </a:solidFill>
                <a:latin typeface="Bahnschrift Light Condensed" panose="020B0502040204020203" pitchFamily="34" charset="0"/>
              </a:rPr>
              <a:t>(working title)</a:t>
            </a:r>
          </a:p>
        </p:txBody>
      </p:sp>
      <p:sp>
        <p:nvSpPr>
          <p:cNvPr id="14" name="Content Placeholder 13"/>
          <p:cNvSpPr>
            <a:spLocks noGrp="1"/>
          </p:cNvSpPr>
          <p:nvPr>
            <p:ph idx="1"/>
          </p:nvPr>
        </p:nvSpPr>
        <p:spPr>
          <a:xfrm>
            <a:off x="325377" y="3212976"/>
            <a:ext cx="5768973" cy="2304256"/>
          </a:xfrm>
        </p:spPr>
        <p:txBody>
          <a:bodyPr>
            <a:normAutofit/>
          </a:bodyPr>
          <a:lstStyle/>
          <a:p>
            <a:r>
              <a:rPr lang="en-US" sz="1400" dirty="0">
                <a:solidFill>
                  <a:srgbClr val="FFF4DD"/>
                </a:solidFill>
                <a:latin typeface="Bahnschrift Light" panose="020B0502040204020203" pitchFamily="34" charset="0"/>
                <a:cs typeface="Aldhabi" panose="01000000000000000000" pitchFamily="2" charset="-78"/>
              </a:rPr>
              <a:t>Explore the sky on the back of a dragon </a:t>
            </a:r>
          </a:p>
          <a:p>
            <a:r>
              <a:rPr lang="en-US" sz="1400" dirty="0">
                <a:solidFill>
                  <a:srgbClr val="FFF4DD"/>
                </a:solidFill>
                <a:latin typeface="Bahnschrift Light" panose="020B0502040204020203" pitchFamily="34" charset="0"/>
                <a:cs typeface="Aldhabi" panose="01000000000000000000" pitchFamily="2" charset="-78"/>
              </a:rPr>
              <a:t>Uncover the creation of the islands and their source of power</a:t>
            </a:r>
          </a:p>
          <a:p>
            <a:r>
              <a:rPr lang="en-US" sz="1400" dirty="0">
                <a:solidFill>
                  <a:srgbClr val="FFF4DD"/>
                </a:solidFill>
                <a:latin typeface="Bahnschrift Light" panose="020B0502040204020203" pitchFamily="34" charset="0"/>
                <a:cs typeface="Aldhabi" panose="01000000000000000000" pitchFamily="2" charset="-78"/>
              </a:rPr>
              <a:t>Train to fight and survive, fighting monsters and hunting treasure and power</a:t>
            </a:r>
          </a:p>
          <a:p>
            <a:r>
              <a:rPr lang="en-US" sz="1400" dirty="0">
                <a:solidFill>
                  <a:srgbClr val="FFF4DD"/>
                </a:solidFill>
                <a:latin typeface="Bahnschrift Light" panose="020B0502040204020203" pitchFamily="34" charset="0"/>
                <a:cs typeface="Aldhabi" panose="01000000000000000000" pitchFamily="2" charset="-78"/>
              </a:rPr>
              <a:t>Battle the vicious Sky Beast</a:t>
            </a:r>
          </a:p>
          <a:p>
            <a:r>
              <a:rPr lang="en-US" sz="1400" dirty="0">
                <a:solidFill>
                  <a:srgbClr val="FFF4DD"/>
                </a:solidFill>
                <a:latin typeface="Bahnschrift Light" panose="020B0502040204020203" pitchFamily="34" charset="0"/>
                <a:cs typeface="Aldhabi" panose="01000000000000000000" pitchFamily="2" charset="-78"/>
              </a:rPr>
              <a:t>Find and build new bases to explore all corners of the sky</a:t>
            </a:r>
          </a:p>
        </p:txBody>
      </p:sp>
      <p:sp>
        <p:nvSpPr>
          <p:cNvPr id="2" name="Footer Placeholder 1"/>
          <p:cNvSpPr>
            <a:spLocks noGrp="1"/>
          </p:cNvSpPr>
          <p:nvPr>
            <p:ph type="ftr" sz="quarter" idx="11"/>
          </p:nvPr>
        </p:nvSpPr>
        <p:spPr/>
        <p:txBody>
          <a:bodyPr/>
          <a:lstStyle/>
          <a:p>
            <a:r>
              <a:rPr lang="en-GB" dirty="0">
                <a:solidFill>
                  <a:schemeClr val="bg1">
                    <a:lumMod val="85000"/>
                  </a:schemeClr>
                </a:solidFill>
              </a:rPr>
              <a:t>Tale of Two Dragons (working title) | Ruth </a:t>
            </a:r>
            <a:r>
              <a:rPr lang="en-GB" dirty="0" err="1">
                <a:solidFill>
                  <a:schemeClr val="bg1">
                    <a:lumMod val="85000"/>
                  </a:schemeClr>
                </a:solidFill>
              </a:rPr>
              <a:t>Heneghan</a:t>
            </a:r>
            <a:endParaRPr lang="en-GB" dirty="0">
              <a:solidFill>
                <a:schemeClr val="bg1">
                  <a:lumMod val="85000"/>
                </a:schemeClr>
              </a:solidFill>
            </a:endParaRPr>
          </a:p>
        </p:txBody>
      </p:sp>
      <p:sp>
        <p:nvSpPr>
          <p:cNvPr id="3" name="TextBox 2"/>
          <p:cNvSpPr txBox="1"/>
          <p:nvPr/>
        </p:nvSpPr>
        <p:spPr>
          <a:xfrm>
            <a:off x="325377" y="1835605"/>
            <a:ext cx="5768973" cy="923330"/>
          </a:xfrm>
          <a:prstGeom prst="rect">
            <a:avLst/>
          </a:prstGeom>
          <a:noFill/>
        </p:spPr>
        <p:txBody>
          <a:bodyPr wrap="square" rtlCol="0">
            <a:spAutoFit/>
          </a:bodyPr>
          <a:lstStyle/>
          <a:p>
            <a:r>
              <a:rPr lang="en-GB" dirty="0">
                <a:solidFill>
                  <a:srgbClr val="FFF4DD"/>
                </a:solidFill>
                <a:latin typeface="Bahnschrift Light" panose="020B0502040204020203" pitchFamily="34" charset="0"/>
              </a:rPr>
              <a:t>A dragon turned loose threatens the castle village of </a:t>
            </a:r>
            <a:r>
              <a:rPr lang="en-GB" dirty="0" err="1">
                <a:solidFill>
                  <a:srgbClr val="FFF4DD"/>
                </a:solidFill>
                <a:latin typeface="Bahnschrift Light" panose="020B0502040204020203" pitchFamily="34" charset="0"/>
              </a:rPr>
              <a:t>Caerawel</a:t>
            </a:r>
            <a:r>
              <a:rPr lang="en-GB" dirty="0">
                <a:solidFill>
                  <a:srgbClr val="FFF4DD"/>
                </a:solidFill>
                <a:latin typeface="Bahnschrift Light" panose="020B0502040204020203" pitchFamily="34" charset="0"/>
              </a:rPr>
              <a:t>, and a hunt amongst the floating islands begins.</a:t>
            </a:r>
          </a:p>
        </p:txBody>
      </p:sp>
      <p:pic>
        <p:nvPicPr>
          <p:cNvPr id="4" name="Picture 3"/>
          <p:cNvPicPr>
            <a:picLocks noChangeAspect="1"/>
          </p:cNvPicPr>
          <p:nvPr/>
        </p:nvPicPr>
        <p:blipFill rotWithShape="1">
          <a:blip r:embed="rId4" cstate="print">
            <a:extLst>
              <a:ext uri="{28A0092B-C50C-407E-A947-70E740481C1C}">
                <a14:useLocalDpi xmlns:a14="http://schemas.microsoft.com/office/drawing/2010/main" val="0"/>
              </a:ext>
            </a:extLst>
          </a:blip>
          <a:srcRect l="44548"/>
          <a:stretch/>
        </p:blipFill>
        <p:spPr>
          <a:xfrm>
            <a:off x="5950396" y="0"/>
            <a:ext cx="5378077" cy="6858000"/>
          </a:xfrm>
          <a:prstGeom prst="rect">
            <a:avLst/>
          </a:prstGeom>
        </p:spPr>
      </p:pic>
      <p:pic>
        <p:nvPicPr>
          <p:cNvPr id="5" name="Picture 4"/>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950396" y="6184601"/>
            <a:ext cx="694225" cy="673399"/>
          </a:xfrm>
          <a:prstGeom prst="rect">
            <a:avLst/>
          </a:prstGeom>
        </p:spPr>
      </p:pic>
    </p:spTree>
    <p:extLst>
      <p:ext uri="{BB962C8B-B14F-4D97-AF65-F5344CB8AC3E}">
        <p14:creationId xmlns:p14="http://schemas.microsoft.com/office/powerpoint/2010/main" val="647118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a:xfrm>
            <a:off x="333772" y="260648"/>
            <a:ext cx="9657405" cy="686976"/>
          </a:xfrm>
        </p:spPr>
        <p:txBody>
          <a:bodyPr>
            <a:normAutofit fontScale="90000"/>
          </a:bodyPr>
          <a:lstStyle/>
          <a:p>
            <a:r>
              <a:rPr lang="en-US" dirty="0">
                <a:solidFill>
                  <a:srgbClr val="FFF4DD"/>
                </a:solidFill>
                <a:latin typeface="Bahnschrift Light Condensed" panose="020B0502040204020203" pitchFamily="34" charset="0"/>
              </a:rPr>
              <a:t>Target Audience</a:t>
            </a:r>
            <a:endParaRPr lang="en-US" sz="1600" dirty="0">
              <a:solidFill>
                <a:srgbClr val="FFF4DD"/>
              </a:solidFill>
              <a:latin typeface="Bahnschrift Light Condensed" panose="020B0502040204020203" pitchFamily="34" charset="0"/>
            </a:endParaRPr>
          </a:p>
        </p:txBody>
      </p:sp>
      <p:sp>
        <p:nvSpPr>
          <p:cNvPr id="7" name="Content Placeholder 13"/>
          <p:cNvSpPr>
            <a:spLocks noGrp="1"/>
          </p:cNvSpPr>
          <p:nvPr>
            <p:ph idx="1"/>
          </p:nvPr>
        </p:nvSpPr>
        <p:spPr>
          <a:xfrm>
            <a:off x="1269876" y="1772816"/>
            <a:ext cx="8593122" cy="3744415"/>
          </a:xfrm>
        </p:spPr>
        <p:txBody>
          <a:bodyPr>
            <a:normAutofit/>
          </a:bodyPr>
          <a:lstStyle/>
          <a:p>
            <a:r>
              <a:rPr lang="en-GB" sz="2400" dirty="0">
                <a:solidFill>
                  <a:srgbClr val="FFF4DD"/>
                </a:solidFill>
                <a:latin typeface="Bahnschrift Light" panose="020B0502040204020203" pitchFamily="34" charset="0"/>
                <a:cs typeface="Aldhabi" panose="01000000000000000000" pitchFamily="2" charset="-78"/>
              </a:rPr>
              <a:t>Primary: 12-16 year olds</a:t>
            </a:r>
          </a:p>
          <a:p>
            <a:r>
              <a:rPr lang="en-GB" sz="2400" dirty="0">
                <a:solidFill>
                  <a:srgbClr val="FFF4DD"/>
                </a:solidFill>
                <a:latin typeface="Bahnschrift Light" panose="020B0502040204020203" pitchFamily="34" charset="0"/>
                <a:cs typeface="Aldhabi" panose="01000000000000000000" pitchFamily="2" charset="-78"/>
              </a:rPr>
              <a:t>Secondary: 20-30 year olds</a:t>
            </a:r>
          </a:p>
          <a:p>
            <a:r>
              <a:rPr lang="en-GB" sz="2400" dirty="0">
                <a:solidFill>
                  <a:srgbClr val="FFF4DD"/>
                </a:solidFill>
                <a:latin typeface="Bahnschrift Light" panose="020B0502040204020203" pitchFamily="34" charset="0"/>
                <a:cs typeface="Aldhabi" panose="01000000000000000000" pitchFamily="2" charset="-78"/>
              </a:rPr>
              <a:t>Exploring colourful and interesting environments</a:t>
            </a:r>
          </a:p>
          <a:p>
            <a:r>
              <a:rPr lang="en-GB" sz="2400" dirty="0">
                <a:solidFill>
                  <a:srgbClr val="FFF4DD"/>
                </a:solidFill>
                <a:latin typeface="Bahnschrift Light" panose="020B0502040204020203" pitchFamily="34" charset="0"/>
                <a:cs typeface="Aldhabi" panose="01000000000000000000" pitchFamily="2" charset="-78"/>
              </a:rPr>
              <a:t>Enjoy customising their own bases and characters</a:t>
            </a:r>
          </a:p>
          <a:p>
            <a:r>
              <a:rPr lang="en-GB" sz="2400" dirty="0">
                <a:solidFill>
                  <a:srgbClr val="FFF4DD"/>
                </a:solidFill>
                <a:latin typeface="Bahnschrift Light" panose="020B0502040204020203" pitchFamily="34" charset="0"/>
                <a:cs typeface="Aldhabi" panose="01000000000000000000" pitchFamily="2" charset="-78"/>
              </a:rPr>
              <a:t>Find interest in ancient mythology such as Nordic and Arthurian history</a:t>
            </a:r>
          </a:p>
          <a:p>
            <a:r>
              <a:rPr lang="en-GB" sz="2400" dirty="0">
                <a:solidFill>
                  <a:srgbClr val="FFF4DD"/>
                </a:solidFill>
                <a:latin typeface="Bahnschrift Light" panose="020B0502040204020203" pitchFamily="34" charset="0"/>
                <a:cs typeface="Aldhabi" panose="01000000000000000000" pitchFamily="2" charset="-78"/>
              </a:rPr>
              <a:t>Fighting monsters and giant dragons in the sky</a:t>
            </a:r>
          </a:p>
        </p:txBody>
      </p:sp>
      <p:sp>
        <p:nvSpPr>
          <p:cNvPr id="4" name="Footer Placeholder 3"/>
          <p:cNvSpPr>
            <a:spLocks noGrp="1"/>
          </p:cNvSpPr>
          <p:nvPr>
            <p:ph type="ftr" sz="quarter" idx="11"/>
          </p:nvPr>
        </p:nvSpPr>
        <p:spPr/>
        <p:txBody>
          <a:bodyPr/>
          <a:lstStyle/>
          <a:p>
            <a:r>
              <a:rPr lang="en-GB" dirty="0">
                <a:solidFill>
                  <a:schemeClr val="bg1">
                    <a:lumMod val="85000"/>
                  </a:schemeClr>
                </a:solidFill>
              </a:rPr>
              <a:t>Tale of Two Dragons (working title) | Ruth </a:t>
            </a:r>
            <a:r>
              <a:rPr lang="en-GB" dirty="0" err="1">
                <a:solidFill>
                  <a:schemeClr val="bg1">
                    <a:lumMod val="85000"/>
                  </a:schemeClr>
                </a:solidFill>
              </a:rPr>
              <a:t>Heneghan</a:t>
            </a:r>
            <a:endParaRPr lang="en-GB" dirty="0">
              <a:solidFill>
                <a:schemeClr val="bg1">
                  <a:lumMod val="85000"/>
                </a:schemeClr>
              </a:solidFill>
            </a:endParaRPr>
          </a:p>
        </p:txBody>
      </p:sp>
    </p:spTree>
    <p:extLst>
      <p:ext uri="{BB962C8B-B14F-4D97-AF65-F5344CB8AC3E}">
        <p14:creationId xmlns:p14="http://schemas.microsoft.com/office/powerpoint/2010/main" val="2613311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93910" y="0"/>
            <a:ext cx="5056486" cy="6641976"/>
          </a:xfrm>
          <a:prstGeom prst="rect">
            <a:avLst/>
          </a:prstGeom>
        </p:spPr>
      </p:pic>
      <p:sp>
        <p:nvSpPr>
          <p:cNvPr id="4" name="Footer Placeholder 3">
            <a:extLst>
              <a:ext uri="{FF2B5EF4-FFF2-40B4-BE49-F238E27FC236}">
                <a16:creationId xmlns="" xmlns:a16="http://schemas.microsoft.com/office/drawing/2014/main" id="{7592F416-5A5C-4D45-BEE7-09545804F8EF}"/>
              </a:ext>
            </a:extLst>
          </p:cNvPr>
          <p:cNvSpPr>
            <a:spLocks noGrp="1"/>
          </p:cNvSpPr>
          <p:nvPr>
            <p:ph type="ftr" sz="quarter" idx="11"/>
          </p:nvPr>
        </p:nvSpPr>
        <p:spPr/>
        <p:txBody>
          <a:bodyPr/>
          <a:lstStyle/>
          <a:p>
            <a:r>
              <a:rPr lang="en-GB"/>
              <a:t>Tale of Two Dragons (working title) | Ruth Heneghan</a:t>
            </a:r>
          </a:p>
        </p:txBody>
      </p:sp>
      <p:sp>
        <p:nvSpPr>
          <p:cNvPr id="14" name="Title 6">
            <a:extLst>
              <a:ext uri="{FF2B5EF4-FFF2-40B4-BE49-F238E27FC236}">
                <a16:creationId xmlns="" xmlns:a16="http://schemas.microsoft.com/office/drawing/2014/main" id="{BBB6724E-E78F-4ED1-B30A-7A54D570026C}"/>
              </a:ext>
            </a:extLst>
          </p:cNvPr>
          <p:cNvSpPr>
            <a:spLocks noGrp="1"/>
          </p:cNvSpPr>
          <p:nvPr>
            <p:ph type="title"/>
          </p:nvPr>
        </p:nvSpPr>
        <p:spPr>
          <a:xfrm>
            <a:off x="333772" y="332656"/>
            <a:ext cx="9513389" cy="1152128"/>
          </a:xfrm>
        </p:spPr>
        <p:txBody>
          <a:bodyPr>
            <a:normAutofit fontScale="90000"/>
          </a:bodyPr>
          <a:lstStyle/>
          <a:p>
            <a:r>
              <a:rPr lang="en-US" dirty="0">
                <a:solidFill>
                  <a:srgbClr val="FFF4DD"/>
                </a:solidFill>
                <a:latin typeface="Bahnschrift Light Condensed" panose="020B0502040204020203" pitchFamily="34" charset="0"/>
              </a:rPr>
              <a:t>Player</a:t>
            </a:r>
            <a:br>
              <a:rPr lang="en-US" dirty="0">
                <a:solidFill>
                  <a:srgbClr val="FFF4DD"/>
                </a:solidFill>
                <a:latin typeface="Bahnschrift Light Condensed" panose="020B0502040204020203" pitchFamily="34" charset="0"/>
              </a:rPr>
            </a:br>
            <a:r>
              <a:rPr lang="en-US" dirty="0">
                <a:solidFill>
                  <a:srgbClr val="FFF4DD"/>
                </a:solidFill>
                <a:latin typeface="Bahnschrift Light Condensed" panose="020B0502040204020203" pitchFamily="34" charset="0"/>
              </a:rPr>
              <a:t>Character</a:t>
            </a:r>
          </a:p>
        </p:txBody>
      </p:sp>
      <p:pic>
        <p:nvPicPr>
          <p:cNvPr id="3" name="Picture 2"/>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333772" y="3494170"/>
            <a:ext cx="2288394" cy="2749980"/>
          </a:xfrm>
          <a:prstGeom prst="rect">
            <a:avLst/>
          </a:prstGeom>
        </p:spPr>
      </p:pic>
      <p:pic>
        <p:nvPicPr>
          <p:cNvPr id="5" name="Picture 4"/>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722654" y="260648"/>
            <a:ext cx="2762837" cy="6381328"/>
          </a:xfrm>
          <a:prstGeom prst="rect">
            <a:avLst/>
          </a:prstGeom>
        </p:spPr>
      </p:pic>
      <p:pic>
        <p:nvPicPr>
          <p:cNvPr id="6" name="Picture 5"/>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7245591" y="3441424"/>
            <a:ext cx="1559224" cy="3156208"/>
          </a:xfrm>
          <a:prstGeom prst="rect">
            <a:avLst/>
          </a:prstGeom>
        </p:spPr>
      </p:pic>
      <p:pic>
        <p:nvPicPr>
          <p:cNvPr id="7" name="Picture 6"/>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9405943" y="2996952"/>
            <a:ext cx="1525637" cy="3674930"/>
          </a:xfrm>
          <a:prstGeom prst="rect">
            <a:avLst/>
          </a:prstGeom>
        </p:spPr>
      </p:pic>
      <p:pic>
        <p:nvPicPr>
          <p:cNvPr id="8" name="Picture 7"/>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775566" y="332656"/>
            <a:ext cx="2949701" cy="3213960"/>
          </a:xfrm>
          <a:prstGeom prst="rect">
            <a:avLst/>
          </a:prstGeom>
        </p:spPr>
      </p:pic>
      <p:pic>
        <p:nvPicPr>
          <p:cNvPr id="12" name="Picture 11"/>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1" y="6165304"/>
            <a:ext cx="716428" cy="694936"/>
          </a:xfrm>
          <a:prstGeom prst="rect">
            <a:avLst/>
          </a:prstGeom>
        </p:spPr>
      </p:pic>
    </p:spTree>
    <p:extLst>
      <p:ext uri="{BB962C8B-B14F-4D97-AF65-F5344CB8AC3E}">
        <p14:creationId xmlns:p14="http://schemas.microsoft.com/office/powerpoint/2010/main" val="874713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687684" y="0"/>
            <a:ext cx="9721080" cy="6712804"/>
          </a:xfrm>
          <a:prstGeom prst="rect">
            <a:avLst/>
          </a:prstGeom>
        </p:spPr>
      </p:pic>
      <p:sp>
        <p:nvSpPr>
          <p:cNvPr id="4" name="Footer Placeholder 3">
            <a:extLst>
              <a:ext uri="{FF2B5EF4-FFF2-40B4-BE49-F238E27FC236}">
                <a16:creationId xmlns="" xmlns:a16="http://schemas.microsoft.com/office/drawing/2014/main" id="{B9F8443D-3697-4F83-9C11-752241E7DE55}"/>
              </a:ext>
            </a:extLst>
          </p:cNvPr>
          <p:cNvSpPr>
            <a:spLocks noGrp="1"/>
          </p:cNvSpPr>
          <p:nvPr>
            <p:ph type="ftr" sz="quarter" idx="11"/>
          </p:nvPr>
        </p:nvSpPr>
        <p:spPr/>
        <p:txBody>
          <a:bodyPr/>
          <a:lstStyle/>
          <a:p>
            <a:r>
              <a:rPr lang="en-GB"/>
              <a:t>Tale of Two Dragons (working title) | Ruth Heneghan</a:t>
            </a:r>
          </a:p>
        </p:txBody>
      </p:sp>
      <p:sp>
        <p:nvSpPr>
          <p:cNvPr id="9" name="Title 12">
            <a:extLst>
              <a:ext uri="{FF2B5EF4-FFF2-40B4-BE49-F238E27FC236}">
                <a16:creationId xmlns="" xmlns:a16="http://schemas.microsoft.com/office/drawing/2014/main" id="{9F1770D2-EBDF-4128-B02A-7A8E627EF844}"/>
              </a:ext>
            </a:extLst>
          </p:cNvPr>
          <p:cNvSpPr>
            <a:spLocks noGrp="1"/>
          </p:cNvSpPr>
          <p:nvPr>
            <p:ph type="title"/>
          </p:nvPr>
        </p:nvSpPr>
        <p:spPr>
          <a:xfrm>
            <a:off x="333772" y="260648"/>
            <a:ext cx="9657405" cy="686976"/>
          </a:xfrm>
        </p:spPr>
        <p:txBody>
          <a:bodyPr>
            <a:normAutofit fontScale="90000"/>
          </a:bodyPr>
          <a:lstStyle/>
          <a:p>
            <a:r>
              <a:rPr lang="en-US" dirty="0">
                <a:solidFill>
                  <a:srgbClr val="FFF4DD"/>
                </a:solidFill>
                <a:latin typeface="Bahnschrift Light Condensed" panose="020B0502040204020203" pitchFamily="34" charset="0"/>
              </a:rPr>
              <a:t>Dragon Mount</a:t>
            </a:r>
            <a:endParaRPr lang="en-US" sz="1600" dirty="0">
              <a:solidFill>
                <a:srgbClr val="FFF4DD"/>
              </a:solidFill>
              <a:latin typeface="Bahnschrift Light Condensed" panose="020B0502040204020203" pitchFamily="34" charset="0"/>
            </a:endParaRPr>
          </a:p>
        </p:txBody>
      </p:sp>
      <p:pic>
        <p:nvPicPr>
          <p:cNvPr id="2" name="Picture 2" descr="Flag of Wales (1959âpresent).sv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9174383" y="5491297"/>
            <a:ext cx="1761676" cy="1057006"/>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7"/>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 y="6165304"/>
            <a:ext cx="716428" cy="694936"/>
          </a:xfrm>
          <a:prstGeom prst="rect">
            <a:avLst/>
          </a:prstGeom>
        </p:spPr>
      </p:pic>
    </p:spTree>
    <p:extLst>
      <p:ext uri="{BB962C8B-B14F-4D97-AF65-F5344CB8AC3E}">
        <p14:creationId xmlns:p14="http://schemas.microsoft.com/office/powerpoint/2010/main" val="29529741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 xmlns:a16="http://schemas.microsoft.com/office/drawing/2014/main" id="{B9F8443D-3697-4F83-9C11-752241E7DE55}"/>
              </a:ext>
            </a:extLst>
          </p:cNvPr>
          <p:cNvSpPr>
            <a:spLocks noGrp="1"/>
          </p:cNvSpPr>
          <p:nvPr>
            <p:ph type="ftr" sz="quarter" idx="11"/>
          </p:nvPr>
        </p:nvSpPr>
        <p:spPr/>
        <p:txBody>
          <a:bodyPr/>
          <a:lstStyle/>
          <a:p>
            <a:r>
              <a:rPr lang="en-GB"/>
              <a:t>Tale of Two Dragons (working title) | Ruth Heneghan</a:t>
            </a:r>
          </a:p>
        </p:txBody>
      </p:sp>
      <p:sp>
        <p:nvSpPr>
          <p:cNvPr id="9" name="Title 12">
            <a:extLst>
              <a:ext uri="{FF2B5EF4-FFF2-40B4-BE49-F238E27FC236}">
                <a16:creationId xmlns="" xmlns:a16="http://schemas.microsoft.com/office/drawing/2014/main" id="{9F1770D2-EBDF-4128-B02A-7A8E627EF844}"/>
              </a:ext>
            </a:extLst>
          </p:cNvPr>
          <p:cNvSpPr>
            <a:spLocks noGrp="1"/>
          </p:cNvSpPr>
          <p:nvPr>
            <p:ph type="title"/>
          </p:nvPr>
        </p:nvSpPr>
        <p:spPr>
          <a:xfrm>
            <a:off x="333772" y="260648"/>
            <a:ext cx="9657405" cy="686976"/>
          </a:xfrm>
        </p:spPr>
        <p:txBody>
          <a:bodyPr>
            <a:normAutofit fontScale="90000"/>
          </a:bodyPr>
          <a:lstStyle/>
          <a:p>
            <a:r>
              <a:rPr lang="en-US" dirty="0" smtClean="0">
                <a:solidFill>
                  <a:srgbClr val="FFF4DD"/>
                </a:solidFill>
                <a:latin typeface="Bahnschrift Light Condensed" panose="020B0502040204020203" pitchFamily="34" charset="0"/>
              </a:rPr>
              <a:t>Other Non-Player Characters</a:t>
            </a:r>
            <a:endParaRPr lang="en-US" sz="1600" dirty="0">
              <a:solidFill>
                <a:srgbClr val="FFF4DD"/>
              </a:solidFill>
              <a:latin typeface="Bahnschrift Light Condensed" panose="020B0502040204020203" pitchFamily="34" charset="0"/>
            </a:endParaRPr>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287723" y="1052736"/>
            <a:ext cx="3969186" cy="5091704"/>
          </a:xfrm>
          <a:prstGeom prst="rect">
            <a:avLst/>
          </a:prstGeom>
        </p:spPr>
      </p:pic>
      <p:pic>
        <p:nvPicPr>
          <p:cNvPr id="5" name="Picture 4"/>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6210860" y="947624"/>
            <a:ext cx="3999789" cy="4985792"/>
          </a:xfrm>
          <a:prstGeom prst="rect">
            <a:avLst/>
          </a:prstGeom>
        </p:spPr>
      </p:pic>
      <p:pic>
        <p:nvPicPr>
          <p:cNvPr id="7" name="Picture 6"/>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 y="6165304"/>
            <a:ext cx="716428" cy="694936"/>
          </a:xfrm>
          <a:prstGeom prst="rect">
            <a:avLst/>
          </a:prstGeom>
        </p:spPr>
      </p:pic>
    </p:spTree>
    <p:extLst>
      <p:ext uri="{BB962C8B-B14F-4D97-AF65-F5344CB8AC3E}">
        <p14:creationId xmlns:p14="http://schemas.microsoft.com/office/powerpoint/2010/main" val="28430754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 xmlns:a16="http://schemas.microsoft.com/office/drawing/2014/main" id="{4DFF35A5-CD2F-49C4-8A21-90E7247DA18C}"/>
              </a:ext>
            </a:extLst>
          </p:cNvPr>
          <p:cNvSpPr>
            <a:spLocks noGrp="1"/>
          </p:cNvSpPr>
          <p:nvPr>
            <p:ph type="ftr" sz="quarter" idx="11"/>
          </p:nvPr>
        </p:nvSpPr>
        <p:spPr/>
        <p:txBody>
          <a:bodyPr/>
          <a:lstStyle/>
          <a:p>
            <a:r>
              <a:rPr lang="en-GB"/>
              <a:t>Tale of Two Dragons (working title) | Ruth Heneghan</a:t>
            </a:r>
          </a:p>
        </p:txBody>
      </p:sp>
      <p:sp>
        <p:nvSpPr>
          <p:cNvPr id="9" name="Title 12">
            <a:extLst>
              <a:ext uri="{FF2B5EF4-FFF2-40B4-BE49-F238E27FC236}">
                <a16:creationId xmlns="" xmlns:a16="http://schemas.microsoft.com/office/drawing/2014/main" id="{7A369420-679F-4C3C-A10F-6DE293B13160}"/>
              </a:ext>
            </a:extLst>
          </p:cNvPr>
          <p:cNvSpPr>
            <a:spLocks noGrp="1"/>
          </p:cNvSpPr>
          <p:nvPr>
            <p:ph type="title"/>
          </p:nvPr>
        </p:nvSpPr>
        <p:spPr>
          <a:xfrm>
            <a:off x="333772" y="260648"/>
            <a:ext cx="9657405" cy="686976"/>
          </a:xfrm>
        </p:spPr>
        <p:txBody>
          <a:bodyPr>
            <a:normAutofit fontScale="90000"/>
          </a:bodyPr>
          <a:lstStyle/>
          <a:p>
            <a:r>
              <a:rPr lang="en-US" dirty="0">
                <a:solidFill>
                  <a:srgbClr val="FFF4DD"/>
                </a:solidFill>
                <a:latin typeface="Bahnschrift Light Condensed" panose="020B0502040204020203" pitchFamily="34" charset="0"/>
              </a:rPr>
              <a:t>Landscape</a:t>
            </a:r>
            <a:endParaRPr lang="en-US" sz="1600" dirty="0">
              <a:solidFill>
                <a:srgbClr val="FFF4DD"/>
              </a:solidFill>
              <a:latin typeface="Bahnschrift Light Condensed" panose="020B0502040204020203" pitchFamily="34" charset="0"/>
            </a:endParaRPr>
          </a:p>
        </p:txBody>
      </p:sp>
      <p:pic>
        <p:nvPicPr>
          <p:cNvPr id="2" name="Picture 1"/>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205980" y="1196752"/>
            <a:ext cx="7369559" cy="5211129"/>
          </a:xfrm>
          <a:prstGeom prst="rect">
            <a:avLst/>
          </a:prstGeom>
          <a:ln w="15875">
            <a:solidFill>
              <a:srgbClr val="DCC0A1"/>
            </a:solidFill>
          </a:ln>
        </p:spPr>
      </p:pic>
      <p:pic>
        <p:nvPicPr>
          <p:cNvPr id="7" name="Picture 6"/>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205980" y="5712945"/>
            <a:ext cx="716428" cy="694936"/>
          </a:xfrm>
          <a:prstGeom prst="rect">
            <a:avLst/>
          </a:prstGeom>
        </p:spPr>
      </p:pic>
    </p:spTree>
    <p:extLst>
      <p:ext uri="{BB962C8B-B14F-4D97-AF65-F5344CB8AC3E}">
        <p14:creationId xmlns:p14="http://schemas.microsoft.com/office/powerpoint/2010/main" val="21822513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a:xfrm>
            <a:off x="333772" y="260648"/>
            <a:ext cx="9657405" cy="686976"/>
          </a:xfrm>
        </p:spPr>
        <p:txBody>
          <a:bodyPr>
            <a:normAutofit fontScale="90000"/>
          </a:bodyPr>
          <a:lstStyle/>
          <a:p>
            <a:r>
              <a:rPr lang="en-US" dirty="0">
                <a:solidFill>
                  <a:srgbClr val="FFF4DD"/>
                </a:solidFill>
                <a:latin typeface="Bahnschrift Light Condensed" panose="020B0502040204020203" pitchFamily="34" charset="0"/>
              </a:rPr>
              <a:t>Already Popular</a:t>
            </a:r>
            <a:endParaRPr lang="en-US" sz="1600" dirty="0">
              <a:solidFill>
                <a:srgbClr val="FFF4DD"/>
              </a:solidFill>
              <a:latin typeface="Bahnschrift Light Condensed" panose="020B0502040204020203" pitchFamily="34" charset="0"/>
            </a:endParaRPr>
          </a:p>
        </p:txBody>
      </p:sp>
      <p:sp>
        <p:nvSpPr>
          <p:cNvPr id="4" name="Footer Placeholder 3"/>
          <p:cNvSpPr>
            <a:spLocks noGrp="1"/>
          </p:cNvSpPr>
          <p:nvPr>
            <p:ph type="ftr" sz="quarter" idx="11"/>
          </p:nvPr>
        </p:nvSpPr>
        <p:spPr/>
        <p:txBody>
          <a:bodyPr/>
          <a:lstStyle/>
          <a:p>
            <a:r>
              <a:rPr lang="en-GB" dirty="0">
                <a:solidFill>
                  <a:schemeClr val="bg1">
                    <a:lumMod val="85000"/>
                  </a:schemeClr>
                </a:solidFill>
              </a:rPr>
              <a:t>Tale of Two Dragons (working title) | Ruth </a:t>
            </a:r>
            <a:r>
              <a:rPr lang="en-GB" dirty="0" err="1">
                <a:solidFill>
                  <a:schemeClr val="bg1">
                    <a:lumMod val="85000"/>
                  </a:schemeClr>
                </a:solidFill>
              </a:rPr>
              <a:t>Heneghan</a:t>
            </a:r>
            <a:endParaRPr lang="en-GB" dirty="0">
              <a:solidFill>
                <a:schemeClr val="bg1">
                  <a:lumMod val="85000"/>
                </a:schemeClr>
              </a:solidFill>
            </a:endParaRPr>
          </a:p>
        </p:txBody>
      </p:sp>
      <p:sp>
        <p:nvSpPr>
          <p:cNvPr id="3" name="TextBox 2"/>
          <p:cNvSpPr txBox="1"/>
          <p:nvPr/>
        </p:nvSpPr>
        <p:spPr>
          <a:xfrm>
            <a:off x="731599" y="3573016"/>
            <a:ext cx="4800533" cy="246221"/>
          </a:xfrm>
          <a:prstGeom prst="rect">
            <a:avLst/>
          </a:prstGeom>
          <a:noFill/>
        </p:spPr>
        <p:txBody>
          <a:bodyPr wrap="square" rtlCol="0">
            <a:spAutoFit/>
          </a:bodyPr>
          <a:lstStyle/>
          <a:p>
            <a:r>
              <a:rPr lang="en-GB" sz="1000" dirty="0">
                <a:solidFill>
                  <a:schemeClr val="bg1"/>
                </a:solidFill>
                <a:latin typeface="Bahnschrift Light Condensed" panose="020B0502040204020203" pitchFamily="34" charset="0"/>
              </a:rPr>
              <a:t>The Legend of Zelda: Breath of the Wild (2016)</a:t>
            </a:r>
          </a:p>
        </p:txBody>
      </p:sp>
      <p:sp>
        <p:nvSpPr>
          <p:cNvPr id="6" name="TextBox 5"/>
          <p:cNvSpPr txBox="1"/>
          <p:nvPr/>
        </p:nvSpPr>
        <p:spPr>
          <a:xfrm>
            <a:off x="5828839" y="6479405"/>
            <a:ext cx="4800533" cy="246221"/>
          </a:xfrm>
          <a:prstGeom prst="rect">
            <a:avLst/>
          </a:prstGeom>
          <a:noFill/>
        </p:spPr>
        <p:txBody>
          <a:bodyPr wrap="square" rtlCol="0">
            <a:spAutoFit/>
          </a:bodyPr>
          <a:lstStyle/>
          <a:p>
            <a:r>
              <a:rPr lang="en-GB" sz="1000" dirty="0">
                <a:solidFill>
                  <a:schemeClr val="bg1"/>
                </a:solidFill>
                <a:latin typeface="Bahnschrift Light Condensed" panose="020B0502040204020203" pitchFamily="34" charset="0"/>
              </a:rPr>
              <a:t>God of War (2018)</a:t>
            </a:r>
          </a:p>
        </p:txBody>
      </p:sp>
      <p:sp>
        <p:nvSpPr>
          <p:cNvPr id="7" name="TextBox 6"/>
          <p:cNvSpPr txBox="1"/>
          <p:nvPr/>
        </p:nvSpPr>
        <p:spPr>
          <a:xfrm>
            <a:off x="5815827" y="3573016"/>
            <a:ext cx="5112568" cy="246221"/>
          </a:xfrm>
          <a:prstGeom prst="rect">
            <a:avLst/>
          </a:prstGeom>
          <a:noFill/>
        </p:spPr>
        <p:txBody>
          <a:bodyPr wrap="square" rtlCol="0">
            <a:spAutoFit/>
          </a:bodyPr>
          <a:lstStyle/>
          <a:p>
            <a:r>
              <a:rPr lang="en-GB" sz="1000" dirty="0">
                <a:solidFill>
                  <a:schemeClr val="bg1"/>
                </a:solidFill>
                <a:latin typeface="Bahnschrift Light Condensed" panose="020B0502040204020203" pitchFamily="34" charset="0"/>
              </a:rPr>
              <a:t>The Elder Scrolls V: Skyrim (2011)</a:t>
            </a:r>
          </a:p>
        </p:txBody>
      </p:sp>
      <p:sp>
        <p:nvSpPr>
          <p:cNvPr id="8" name="TextBox 7"/>
          <p:cNvSpPr txBox="1"/>
          <p:nvPr/>
        </p:nvSpPr>
        <p:spPr>
          <a:xfrm>
            <a:off x="814609" y="6479405"/>
            <a:ext cx="4631731" cy="246221"/>
          </a:xfrm>
          <a:prstGeom prst="rect">
            <a:avLst/>
          </a:prstGeom>
          <a:noFill/>
        </p:spPr>
        <p:txBody>
          <a:bodyPr wrap="square" rtlCol="0">
            <a:spAutoFit/>
          </a:bodyPr>
          <a:lstStyle/>
          <a:p>
            <a:r>
              <a:rPr lang="en-GB" sz="1000" dirty="0" err="1">
                <a:solidFill>
                  <a:schemeClr val="bg1"/>
                </a:solidFill>
                <a:latin typeface="Bahnschrift Light Condensed" panose="020B0502040204020203" pitchFamily="34" charset="0"/>
              </a:rPr>
              <a:t>Spryo</a:t>
            </a:r>
            <a:r>
              <a:rPr lang="en-GB" sz="1000" dirty="0">
                <a:solidFill>
                  <a:schemeClr val="bg1"/>
                </a:solidFill>
                <a:latin typeface="Bahnschrift Light Condensed" panose="020B0502040204020203" pitchFamily="34" charset="0"/>
              </a:rPr>
              <a:t> Reignited Trilogy (2018)</a:t>
            </a:r>
          </a:p>
        </p:txBody>
      </p:sp>
      <p:pic>
        <p:nvPicPr>
          <p:cNvPr id="2050" name="Picture 2" descr="Image result for breath of the wild"/>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5002" r="1326"/>
          <a:stretch/>
        </p:blipFill>
        <p:spPr bwMode="auto">
          <a:xfrm>
            <a:off x="837828" y="1006406"/>
            <a:ext cx="4464496" cy="250220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skyrim"/>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5772"/>
          <a:stretch/>
        </p:blipFill>
        <p:spPr bwMode="auto">
          <a:xfrm>
            <a:off x="5851886" y="1006406"/>
            <a:ext cx="4490998" cy="250220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6" descr="Image result for spyro reignited trilogy release"/>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8001" t="6870" r="8053" b="8180"/>
          <a:stretch/>
        </p:blipFill>
        <p:spPr bwMode="auto">
          <a:xfrm>
            <a:off x="837828" y="3933056"/>
            <a:ext cx="4464496" cy="25413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Image result for god of wa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2511" r="5260"/>
          <a:stretch/>
        </p:blipFill>
        <p:spPr bwMode="auto">
          <a:xfrm>
            <a:off x="5878388" y="3933057"/>
            <a:ext cx="4464496" cy="2541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658559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13" name="Title 12"/>
          <p:cNvSpPr>
            <a:spLocks noGrp="1"/>
          </p:cNvSpPr>
          <p:nvPr>
            <p:ph type="title"/>
          </p:nvPr>
        </p:nvSpPr>
        <p:spPr>
          <a:xfrm>
            <a:off x="333772" y="260648"/>
            <a:ext cx="9657405" cy="686976"/>
          </a:xfrm>
        </p:spPr>
        <p:txBody>
          <a:bodyPr>
            <a:normAutofit fontScale="90000"/>
          </a:bodyPr>
          <a:lstStyle/>
          <a:p>
            <a:r>
              <a:rPr lang="en-US" dirty="0">
                <a:solidFill>
                  <a:srgbClr val="FFF4DD"/>
                </a:solidFill>
                <a:latin typeface="Bahnschrift Light Condensed" panose="020B0502040204020203" pitchFamily="34" charset="0"/>
              </a:rPr>
              <a:t>Already Popular</a:t>
            </a:r>
            <a:endParaRPr lang="en-US" sz="1600" dirty="0">
              <a:solidFill>
                <a:srgbClr val="FFF4DD"/>
              </a:solidFill>
              <a:latin typeface="Bahnschrift Light Condensed" panose="020B0502040204020203" pitchFamily="34" charset="0"/>
            </a:endParaRPr>
          </a:p>
        </p:txBody>
      </p:sp>
      <p:sp>
        <p:nvSpPr>
          <p:cNvPr id="4" name="Footer Placeholder 3"/>
          <p:cNvSpPr>
            <a:spLocks noGrp="1"/>
          </p:cNvSpPr>
          <p:nvPr>
            <p:ph type="ftr" sz="quarter" idx="11"/>
          </p:nvPr>
        </p:nvSpPr>
        <p:spPr/>
        <p:txBody>
          <a:bodyPr/>
          <a:lstStyle/>
          <a:p>
            <a:r>
              <a:rPr lang="en-GB" dirty="0">
                <a:solidFill>
                  <a:schemeClr val="bg1">
                    <a:lumMod val="85000"/>
                  </a:schemeClr>
                </a:solidFill>
              </a:rPr>
              <a:t>Tale of Two Dragons (working title) | Ruth </a:t>
            </a:r>
            <a:r>
              <a:rPr lang="en-GB" dirty="0" err="1">
                <a:solidFill>
                  <a:schemeClr val="bg1">
                    <a:lumMod val="85000"/>
                  </a:schemeClr>
                </a:solidFill>
              </a:rPr>
              <a:t>Heneghan</a:t>
            </a:r>
            <a:endParaRPr lang="en-GB" dirty="0">
              <a:solidFill>
                <a:schemeClr val="bg1">
                  <a:lumMod val="85000"/>
                </a:schemeClr>
              </a:solidFill>
            </a:endParaRPr>
          </a:p>
        </p:txBody>
      </p:sp>
      <p:sp>
        <p:nvSpPr>
          <p:cNvPr id="3" name="TextBox 2"/>
          <p:cNvSpPr txBox="1"/>
          <p:nvPr/>
        </p:nvSpPr>
        <p:spPr>
          <a:xfrm>
            <a:off x="731599" y="3573016"/>
            <a:ext cx="4800533" cy="246221"/>
          </a:xfrm>
          <a:prstGeom prst="rect">
            <a:avLst/>
          </a:prstGeom>
          <a:noFill/>
        </p:spPr>
        <p:txBody>
          <a:bodyPr wrap="square" rtlCol="0">
            <a:spAutoFit/>
          </a:bodyPr>
          <a:lstStyle/>
          <a:p>
            <a:r>
              <a:rPr lang="en-GB" sz="1000" dirty="0">
                <a:solidFill>
                  <a:srgbClr val="FFF4DD"/>
                </a:solidFill>
                <a:latin typeface="Bahnschrift Light Condensed" panose="020B0502040204020203" pitchFamily="34" charset="0"/>
              </a:rPr>
              <a:t>The Legend of Zelda: Breath of the Wild (2016)</a:t>
            </a:r>
          </a:p>
        </p:txBody>
      </p:sp>
      <p:sp>
        <p:nvSpPr>
          <p:cNvPr id="6" name="TextBox 5"/>
          <p:cNvSpPr txBox="1"/>
          <p:nvPr/>
        </p:nvSpPr>
        <p:spPr>
          <a:xfrm>
            <a:off x="5828839" y="6479405"/>
            <a:ext cx="4800533" cy="246221"/>
          </a:xfrm>
          <a:prstGeom prst="rect">
            <a:avLst/>
          </a:prstGeom>
          <a:noFill/>
        </p:spPr>
        <p:txBody>
          <a:bodyPr wrap="square" rtlCol="0">
            <a:spAutoFit/>
          </a:bodyPr>
          <a:lstStyle/>
          <a:p>
            <a:r>
              <a:rPr lang="en-GB" sz="1000" dirty="0">
                <a:solidFill>
                  <a:srgbClr val="FFF4DD"/>
                </a:solidFill>
                <a:latin typeface="Bahnschrift Light Condensed" panose="020B0502040204020203" pitchFamily="34" charset="0"/>
              </a:rPr>
              <a:t>God of War (2018)</a:t>
            </a:r>
          </a:p>
        </p:txBody>
      </p:sp>
      <p:sp>
        <p:nvSpPr>
          <p:cNvPr id="7" name="TextBox 6"/>
          <p:cNvSpPr txBox="1"/>
          <p:nvPr/>
        </p:nvSpPr>
        <p:spPr>
          <a:xfrm>
            <a:off x="5815827" y="3573016"/>
            <a:ext cx="5112568" cy="246221"/>
          </a:xfrm>
          <a:prstGeom prst="rect">
            <a:avLst/>
          </a:prstGeom>
          <a:noFill/>
        </p:spPr>
        <p:txBody>
          <a:bodyPr wrap="square" rtlCol="0">
            <a:spAutoFit/>
          </a:bodyPr>
          <a:lstStyle/>
          <a:p>
            <a:r>
              <a:rPr lang="en-GB" sz="1000" dirty="0">
                <a:solidFill>
                  <a:srgbClr val="FFF4DD"/>
                </a:solidFill>
                <a:latin typeface="Bahnschrift Light Condensed" panose="020B0502040204020203" pitchFamily="34" charset="0"/>
              </a:rPr>
              <a:t>The Elder Scrolls V: Skyrim (2011)</a:t>
            </a:r>
          </a:p>
        </p:txBody>
      </p:sp>
      <p:sp>
        <p:nvSpPr>
          <p:cNvPr id="8" name="TextBox 7"/>
          <p:cNvSpPr txBox="1"/>
          <p:nvPr/>
        </p:nvSpPr>
        <p:spPr>
          <a:xfrm>
            <a:off x="814609" y="6479405"/>
            <a:ext cx="4631731" cy="246221"/>
          </a:xfrm>
          <a:prstGeom prst="rect">
            <a:avLst/>
          </a:prstGeom>
          <a:noFill/>
        </p:spPr>
        <p:txBody>
          <a:bodyPr wrap="square" rtlCol="0">
            <a:spAutoFit/>
          </a:bodyPr>
          <a:lstStyle/>
          <a:p>
            <a:r>
              <a:rPr lang="en-GB" sz="1000" dirty="0" err="1">
                <a:solidFill>
                  <a:srgbClr val="FFF4DD"/>
                </a:solidFill>
                <a:latin typeface="Bahnschrift Light Condensed" panose="020B0502040204020203" pitchFamily="34" charset="0"/>
              </a:rPr>
              <a:t>Spryo</a:t>
            </a:r>
            <a:r>
              <a:rPr lang="en-GB" sz="1000" dirty="0">
                <a:solidFill>
                  <a:srgbClr val="FFF4DD"/>
                </a:solidFill>
                <a:latin typeface="Bahnschrift Light Condensed" panose="020B0502040204020203" pitchFamily="34" charset="0"/>
              </a:rPr>
              <a:t> Reignited Trilogy (2018)</a:t>
            </a:r>
          </a:p>
        </p:txBody>
      </p:sp>
      <p:pic>
        <p:nvPicPr>
          <p:cNvPr id="2050" name="Picture 2" descr="Image result for breath of the wild"/>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5002" r="1326"/>
          <a:stretch/>
        </p:blipFill>
        <p:spPr bwMode="auto">
          <a:xfrm>
            <a:off x="837828" y="1006406"/>
            <a:ext cx="4464496" cy="2502204"/>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skyrim"/>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r="5772"/>
          <a:stretch/>
        </p:blipFill>
        <p:spPr bwMode="auto">
          <a:xfrm>
            <a:off x="5851886" y="1006406"/>
            <a:ext cx="4490998" cy="2502204"/>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6" descr="Image result for spyro reignited trilogy release"/>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l="8001" t="6870" r="8053" b="8180"/>
          <a:stretch/>
        </p:blipFill>
        <p:spPr bwMode="auto">
          <a:xfrm>
            <a:off x="837828" y="3933056"/>
            <a:ext cx="4464496" cy="2541328"/>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8" descr="Image result for god of wa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l="2511" r="5260"/>
          <a:stretch/>
        </p:blipFill>
        <p:spPr bwMode="auto">
          <a:xfrm>
            <a:off x="5878388" y="3933057"/>
            <a:ext cx="4464496" cy="2541328"/>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p:cNvSpPr txBox="1"/>
          <p:nvPr/>
        </p:nvSpPr>
        <p:spPr>
          <a:xfrm>
            <a:off x="826932" y="1001048"/>
            <a:ext cx="4500000" cy="2520000"/>
          </a:xfrm>
          <a:prstGeom prst="rect">
            <a:avLst/>
          </a:prstGeom>
          <a:solidFill>
            <a:srgbClr val="312D43">
              <a:alpha val="65000"/>
            </a:srgbClr>
          </a:solidFill>
        </p:spPr>
        <p:txBody>
          <a:bodyPr wrap="square" rtlCol="0">
            <a:spAutoFit/>
          </a:bodyPr>
          <a:lstStyle/>
          <a:p>
            <a:pPr marL="285750" indent="-285750">
              <a:lnSpc>
                <a:spcPct val="150000"/>
              </a:lnSpc>
              <a:buFont typeface="Arial" panose="020B0604020202020204" pitchFamily="34" charset="0"/>
              <a:buChar char="•"/>
            </a:pPr>
            <a:r>
              <a:rPr lang="en-GB" sz="1400" dirty="0">
                <a:solidFill>
                  <a:srgbClr val="FFF4DD"/>
                </a:solidFill>
                <a:latin typeface="Bahnschrift Light Condensed" panose="020B0502040204020203" pitchFamily="34" charset="0"/>
              </a:rPr>
              <a:t>Highest rated game of 2017, with most perfect scores of any game for that year</a:t>
            </a:r>
          </a:p>
          <a:p>
            <a:pPr marL="285750" indent="-285750">
              <a:lnSpc>
                <a:spcPct val="150000"/>
              </a:lnSpc>
              <a:buFont typeface="Arial" panose="020B0604020202020204" pitchFamily="34" charset="0"/>
              <a:buChar char="•"/>
            </a:pPr>
            <a:r>
              <a:rPr lang="en-GB" sz="1400" dirty="0">
                <a:solidFill>
                  <a:srgbClr val="FFF4DD"/>
                </a:solidFill>
                <a:latin typeface="Bahnschrift Light Condensed" panose="020B0502040204020203" pitchFamily="34" charset="0"/>
              </a:rPr>
              <a:t>230k copies sold on Nintendo Switch and Wii U consoles in Japan during first week</a:t>
            </a:r>
          </a:p>
          <a:p>
            <a:pPr marL="285750" indent="-285750">
              <a:lnSpc>
                <a:spcPct val="150000"/>
              </a:lnSpc>
              <a:buFont typeface="Arial" panose="020B0604020202020204" pitchFamily="34" charset="0"/>
              <a:buChar char="•"/>
            </a:pPr>
            <a:r>
              <a:rPr lang="en-GB" sz="1400" dirty="0">
                <a:solidFill>
                  <a:srgbClr val="FFF4DD"/>
                </a:solidFill>
                <a:latin typeface="Bahnschrift Light Condensed" panose="020B0502040204020203" pitchFamily="34" charset="0"/>
              </a:rPr>
              <a:t>Second bestselling game of the week after Horizon Zero Dawn</a:t>
            </a:r>
          </a:p>
          <a:p>
            <a:pPr marL="285750" indent="-285750">
              <a:lnSpc>
                <a:spcPct val="150000"/>
              </a:lnSpc>
              <a:buFont typeface="Arial" panose="020B0604020202020204" pitchFamily="34" charset="0"/>
              <a:buChar char="•"/>
            </a:pPr>
            <a:r>
              <a:rPr lang="en-GB" sz="1400" dirty="0">
                <a:solidFill>
                  <a:srgbClr val="FFF4DD"/>
                </a:solidFill>
                <a:latin typeface="Bahnschrift Light Condensed" panose="020B0502040204020203" pitchFamily="34" charset="0"/>
              </a:rPr>
              <a:t>Best Selling Zelda game by 2018: 10.28 million copies sold.</a:t>
            </a:r>
          </a:p>
        </p:txBody>
      </p:sp>
      <p:sp>
        <p:nvSpPr>
          <p:cNvPr id="15" name="TextBox 14"/>
          <p:cNvSpPr txBox="1"/>
          <p:nvPr/>
        </p:nvSpPr>
        <p:spPr>
          <a:xfrm>
            <a:off x="5842884" y="1013801"/>
            <a:ext cx="4500000" cy="2484000"/>
          </a:xfrm>
          <a:prstGeom prst="rect">
            <a:avLst/>
          </a:prstGeom>
          <a:solidFill>
            <a:srgbClr val="312D43">
              <a:alpha val="65000"/>
            </a:srgbClr>
          </a:solidFill>
        </p:spPr>
        <p:txBody>
          <a:bodyPr wrap="square" rtlCol="0">
            <a:spAutoFit/>
          </a:bodyPr>
          <a:lstStyle/>
          <a:p>
            <a:pPr marL="285750" indent="-285750">
              <a:lnSpc>
                <a:spcPct val="150000"/>
              </a:lnSpc>
              <a:buFont typeface="Arial" panose="020B0604020202020204" pitchFamily="34" charset="0"/>
              <a:buChar char="•"/>
            </a:pPr>
            <a:r>
              <a:rPr lang="en-GB" sz="1400" dirty="0">
                <a:solidFill>
                  <a:srgbClr val="FFF4DD"/>
                </a:solidFill>
                <a:latin typeface="Bahnschrift Light Condensed" panose="020B0502040204020203" pitchFamily="34" charset="0"/>
              </a:rPr>
              <a:t>3.4 million copies sold on launch day</a:t>
            </a:r>
          </a:p>
          <a:p>
            <a:pPr marL="285750" indent="-285750">
              <a:lnSpc>
                <a:spcPct val="150000"/>
              </a:lnSpc>
              <a:buFont typeface="Arial" panose="020B0604020202020204" pitchFamily="34" charset="0"/>
              <a:buChar char="•"/>
            </a:pPr>
            <a:r>
              <a:rPr lang="en-GB" sz="1400" dirty="0">
                <a:solidFill>
                  <a:srgbClr val="FFF4DD"/>
                </a:solidFill>
                <a:latin typeface="Bahnschrift Light Condensed" panose="020B0502040204020203" pitchFamily="34" charset="0"/>
              </a:rPr>
              <a:t>30 million copies sold by 2015</a:t>
            </a:r>
          </a:p>
          <a:p>
            <a:pPr marL="285750" indent="-285750">
              <a:lnSpc>
                <a:spcPct val="150000"/>
              </a:lnSpc>
              <a:buFont typeface="Arial" panose="020B0604020202020204" pitchFamily="34" charset="0"/>
              <a:buChar char="•"/>
            </a:pPr>
            <a:r>
              <a:rPr lang="en-GB" sz="1400" dirty="0">
                <a:solidFill>
                  <a:srgbClr val="FFF4DD"/>
                </a:solidFill>
                <a:latin typeface="Bahnschrift Light Condensed" panose="020B0502040204020203" pitchFamily="34" charset="0"/>
              </a:rPr>
              <a:t>Fastest selling Bethesda game of the year</a:t>
            </a:r>
          </a:p>
          <a:p>
            <a:pPr marL="285750" indent="-285750">
              <a:lnSpc>
                <a:spcPct val="150000"/>
              </a:lnSpc>
              <a:buFont typeface="Arial" panose="020B0604020202020204" pitchFamily="34" charset="0"/>
              <a:buChar char="•"/>
            </a:pPr>
            <a:r>
              <a:rPr lang="en-GB" sz="1400" dirty="0">
                <a:solidFill>
                  <a:srgbClr val="FFF4DD"/>
                </a:solidFill>
                <a:latin typeface="Bahnschrift Light Condensed" panose="020B0502040204020203" pitchFamily="34" charset="0"/>
              </a:rPr>
              <a:t>Released on multiple consoles = long life</a:t>
            </a:r>
          </a:p>
          <a:p>
            <a:pPr marL="285750" indent="-285750">
              <a:lnSpc>
                <a:spcPct val="150000"/>
              </a:lnSpc>
              <a:buFont typeface="Arial" panose="020B0604020202020204" pitchFamily="34" charset="0"/>
              <a:buChar char="•"/>
            </a:pPr>
            <a:r>
              <a:rPr lang="en-GB" sz="1400" dirty="0">
                <a:solidFill>
                  <a:srgbClr val="FFF4DD"/>
                </a:solidFill>
                <a:latin typeface="Bahnschrift Light Condensed" panose="020B0502040204020203" pitchFamily="34" charset="0"/>
              </a:rPr>
              <a:t>Highly rated on all consoles</a:t>
            </a:r>
          </a:p>
        </p:txBody>
      </p:sp>
      <p:sp>
        <p:nvSpPr>
          <p:cNvPr id="16" name="TextBox 15"/>
          <p:cNvSpPr txBox="1"/>
          <p:nvPr/>
        </p:nvSpPr>
        <p:spPr>
          <a:xfrm>
            <a:off x="826932" y="3928033"/>
            <a:ext cx="4500000" cy="2556000"/>
          </a:xfrm>
          <a:prstGeom prst="rect">
            <a:avLst/>
          </a:prstGeom>
          <a:solidFill>
            <a:srgbClr val="312D43">
              <a:alpha val="65000"/>
            </a:srgbClr>
          </a:solidFill>
        </p:spPr>
        <p:txBody>
          <a:bodyPr wrap="square" rtlCol="0">
            <a:spAutoFit/>
          </a:bodyPr>
          <a:lstStyle/>
          <a:p>
            <a:pPr marL="285750" indent="-285750">
              <a:lnSpc>
                <a:spcPct val="150000"/>
              </a:lnSpc>
              <a:buFont typeface="Arial" panose="020B0604020202020204" pitchFamily="34" charset="0"/>
              <a:buChar char="•"/>
            </a:pPr>
            <a:r>
              <a:rPr lang="en-GB" sz="1400" dirty="0">
                <a:solidFill>
                  <a:srgbClr val="FFF4DD"/>
                </a:solidFill>
                <a:latin typeface="Bahnschrift Light Condensed" panose="020B0502040204020203" pitchFamily="34" charset="0"/>
              </a:rPr>
              <a:t>Original games sold well – large </a:t>
            </a:r>
            <a:r>
              <a:rPr lang="en-GB" sz="1400" dirty="0" err="1">
                <a:solidFill>
                  <a:srgbClr val="FFF4DD"/>
                </a:solidFill>
                <a:latin typeface="Bahnschrift Light Condensed" panose="020B0502040204020203" pitchFamily="34" charset="0"/>
              </a:rPr>
              <a:t>fanbase</a:t>
            </a:r>
            <a:r>
              <a:rPr lang="en-GB" sz="1400" dirty="0">
                <a:solidFill>
                  <a:srgbClr val="FFF4DD"/>
                </a:solidFill>
                <a:latin typeface="Bahnschrift Light Condensed" panose="020B0502040204020203" pitchFamily="34" charset="0"/>
              </a:rPr>
              <a:t> prompted demand for remake</a:t>
            </a:r>
          </a:p>
          <a:p>
            <a:pPr marL="285750" indent="-285750">
              <a:lnSpc>
                <a:spcPct val="150000"/>
              </a:lnSpc>
              <a:buFont typeface="Arial" panose="020B0604020202020204" pitchFamily="34" charset="0"/>
              <a:buChar char="•"/>
            </a:pPr>
            <a:r>
              <a:rPr lang="en-GB" sz="1400" dirty="0">
                <a:solidFill>
                  <a:srgbClr val="FFF4DD"/>
                </a:solidFill>
                <a:latin typeface="Bahnschrift Light Condensed" panose="020B0502040204020203" pitchFamily="34" charset="0"/>
              </a:rPr>
              <a:t>High average scores</a:t>
            </a:r>
          </a:p>
          <a:p>
            <a:pPr marL="285750" indent="-285750">
              <a:lnSpc>
                <a:spcPct val="150000"/>
              </a:lnSpc>
              <a:buFont typeface="Arial" panose="020B0604020202020204" pitchFamily="34" charset="0"/>
              <a:buChar char="•"/>
            </a:pPr>
            <a:r>
              <a:rPr lang="en-GB" sz="1400" i="1" dirty="0">
                <a:solidFill>
                  <a:srgbClr val="FFF4DD"/>
                </a:solidFill>
                <a:latin typeface="Bahnschrift Light Condensed" panose="020B0502040204020203" pitchFamily="34" charset="0"/>
              </a:rPr>
              <a:t>Reignited</a:t>
            </a:r>
            <a:r>
              <a:rPr lang="en-GB" sz="1400" dirty="0">
                <a:solidFill>
                  <a:srgbClr val="FFF4DD"/>
                </a:solidFill>
                <a:latin typeface="Bahnschrift Light Condensed" panose="020B0502040204020203" pitchFamily="34" charset="0"/>
              </a:rPr>
              <a:t>  outsold </a:t>
            </a:r>
            <a:r>
              <a:rPr lang="en-GB" sz="1400" i="1" dirty="0" err="1">
                <a:solidFill>
                  <a:srgbClr val="FFF4DD"/>
                </a:solidFill>
                <a:latin typeface="Bahnschrift Light Condensed" panose="020B0502040204020203" pitchFamily="34" charset="0"/>
              </a:rPr>
              <a:t>Pokemon</a:t>
            </a:r>
            <a:r>
              <a:rPr lang="en-GB" sz="1400" i="1" dirty="0">
                <a:solidFill>
                  <a:srgbClr val="FFF4DD"/>
                </a:solidFill>
                <a:latin typeface="Bahnschrift Light Condensed" panose="020B0502040204020203" pitchFamily="34" charset="0"/>
              </a:rPr>
              <a:t>: Let’s go Pikachu</a:t>
            </a:r>
            <a:r>
              <a:rPr lang="en-GB" sz="1400" dirty="0">
                <a:solidFill>
                  <a:srgbClr val="FFF4DD"/>
                </a:solidFill>
                <a:latin typeface="Bahnschrift Light Condensed" panose="020B0502040204020203" pitchFamily="34" charset="0"/>
              </a:rPr>
              <a:t>  and </a:t>
            </a:r>
            <a:r>
              <a:rPr lang="en-GB" sz="1400" i="1" dirty="0">
                <a:solidFill>
                  <a:srgbClr val="FFF4DD"/>
                </a:solidFill>
                <a:latin typeface="Bahnschrift Light Condensed" panose="020B0502040204020203" pitchFamily="34" charset="0"/>
              </a:rPr>
              <a:t>Let’s go </a:t>
            </a:r>
            <a:r>
              <a:rPr lang="en-GB" sz="1400" i="1" dirty="0" err="1">
                <a:solidFill>
                  <a:srgbClr val="FFF4DD"/>
                </a:solidFill>
                <a:latin typeface="Bahnschrift Light Condensed" panose="020B0502040204020203" pitchFamily="34" charset="0"/>
              </a:rPr>
              <a:t>Eevee</a:t>
            </a:r>
            <a:r>
              <a:rPr lang="en-GB" sz="1400" dirty="0">
                <a:solidFill>
                  <a:srgbClr val="FFF4DD"/>
                </a:solidFill>
                <a:latin typeface="Bahnschrift Light Condensed" panose="020B0502040204020203" pitchFamily="34" charset="0"/>
              </a:rPr>
              <a:t>, </a:t>
            </a:r>
            <a:r>
              <a:rPr lang="en-GB" sz="1400" i="1" dirty="0">
                <a:solidFill>
                  <a:srgbClr val="FFF4DD"/>
                </a:solidFill>
                <a:latin typeface="Bahnschrift Light Condensed" panose="020B0502040204020203" pitchFamily="34" charset="0"/>
              </a:rPr>
              <a:t>Fallout 76</a:t>
            </a:r>
            <a:r>
              <a:rPr lang="en-GB" sz="1400" dirty="0">
                <a:solidFill>
                  <a:srgbClr val="FFF4DD"/>
                </a:solidFill>
                <a:latin typeface="Bahnschrift Light Condensed" panose="020B0502040204020203" pitchFamily="34" charset="0"/>
              </a:rPr>
              <a:t>, and </a:t>
            </a:r>
            <a:r>
              <a:rPr lang="en-GB" sz="1400" i="1" dirty="0">
                <a:solidFill>
                  <a:srgbClr val="FFF4DD"/>
                </a:solidFill>
                <a:latin typeface="Bahnschrift Light Condensed" panose="020B0502040204020203" pitchFamily="34" charset="0"/>
              </a:rPr>
              <a:t>Hitman 2</a:t>
            </a:r>
          </a:p>
          <a:p>
            <a:pPr marL="285750" indent="-285750">
              <a:lnSpc>
                <a:spcPct val="150000"/>
              </a:lnSpc>
              <a:buFont typeface="Arial" panose="020B0604020202020204" pitchFamily="34" charset="0"/>
              <a:buChar char="•"/>
            </a:pPr>
            <a:r>
              <a:rPr lang="en-GB" sz="1400" i="1" dirty="0">
                <a:solidFill>
                  <a:srgbClr val="FFF4DD"/>
                </a:solidFill>
                <a:latin typeface="Bahnschrift Light Condensed" panose="020B0502040204020203" pitchFamily="34" charset="0"/>
              </a:rPr>
              <a:t>Skylanders</a:t>
            </a:r>
            <a:r>
              <a:rPr lang="en-GB" sz="1400" dirty="0">
                <a:solidFill>
                  <a:srgbClr val="FFF4DD"/>
                </a:solidFill>
                <a:latin typeface="Bahnschrift Light Condensed" panose="020B0502040204020203" pitchFamily="34" charset="0"/>
              </a:rPr>
              <a:t>  series expanded from original </a:t>
            </a:r>
            <a:r>
              <a:rPr lang="en-GB" sz="1400" dirty="0" err="1">
                <a:solidFill>
                  <a:srgbClr val="FFF4DD"/>
                </a:solidFill>
                <a:latin typeface="Bahnschrift Light Condensed" panose="020B0502040204020203" pitchFamily="34" charset="0"/>
              </a:rPr>
              <a:t>Spyro</a:t>
            </a:r>
            <a:r>
              <a:rPr lang="en-GB" sz="1400" dirty="0">
                <a:solidFill>
                  <a:srgbClr val="FFF4DD"/>
                </a:solidFill>
                <a:latin typeface="Bahnschrift Light Condensed" panose="020B0502040204020203" pitchFamily="34" charset="0"/>
              </a:rPr>
              <a:t> world</a:t>
            </a:r>
          </a:p>
          <a:p>
            <a:pPr marL="285750" indent="-285750">
              <a:lnSpc>
                <a:spcPct val="150000"/>
              </a:lnSpc>
              <a:buFont typeface="Arial" panose="020B0604020202020204" pitchFamily="34" charset="0"/>
              <a:buChar char="•"/>
            </a:pPr>
            <a:r>
              <a:rPr lang="en-GB" sz="1400" i="1" dirty="0">
                <a:solidFill>
                  <a:srgbClr val="FFF4DD"/>
                </a:solidFill>
                <a:latin typeface="Bahnschrift Light Condensed" panose="020B0502040204020203" pitchFamily="34" charset="0"/>
              </a:rPr>
              <a:t>Skylanders: Ring of Heroes  </a:t>
            </a:r>
            <a:r>
              <a:rPr lang="en-GB" sz="1400" dirty="0">
                <a:solidFill>
                  <a:srgbClr val="FFF4DD"/>
                </a:solidFill>
                <a:latin typeface="Bahnschrift Light Condensed" panose="020B0502040204020203" pitchFamily="34" charset="0"/>
              </a:rPr>
              <a:t>to release on mobile</a:t>
            </a:r>
          </a:p>
        </p:txBody>
      </p:sp>
      <p:sp>
        <p:nvSpPr>
          <p:cNvPr id="17" name="TextBox 16"/>
          <p:cNvSpPr txBox="1"/>
          <p:nvPr/>
        </p:nvSpPr>
        <p:spPr>
          <a:xfrm>
            <a:off x="5874013" y="3928032"/>
            <a:ext cx="4468871" cy="2556000"/>
          </a:xfrm>
          <a:prstGeom prst="rect">
            <a:avLst/>
          </a:prstGeom>
          <a:solidFill>
            <a:srgbClr val="312D43">
              <a:alpha val="65000"/>
            </a:srgbClr>
          </a:solidFill>
        </p:spPr>
        <p:txBody>
          <a:bodyPr wrap="square" rtlCol="0">
            <a:spAutoFit/>
          </a:bodyPr>
          <a:lstStyle/>
          <a:p>
            <a:pPr marL="285750" indent="-285750">
              <a:lnSpc>
                <a:spcPct val="150000"/>
              </a:lnSpc>
              <a:buFont typeface="Arial" panose="020B0604020202020204" pitchFamily="34" charset="0"/>
              <a:buChar char="•"/>
            </a:pPr>
            <a:r>
              <a:rPr lang="en-GB" sz="1400" dirty="0">
                <a:solidFill>
                  <a:srgbClr val="FFF4DD"/>
                </a:solidFill>
                <a:latin typeface="Bahnschrift Light Condensed" panose="020B0502040204020203" pitchFamily="34" charset="0"/>
              </a:rPr>
              <a:t>Was the fastest selling PS4 game for 5 months</a:t>
            </a:r>
          </a:p>
          <a:p>
            <a:pPr marL="285750" indent="-285750">
              <a:lnSpc>
                <a:spcPct val="150000"/>
              </a:lnSpc>
              <a:buFont typeface="Arial" panose="020B0604020202020204" pitchFamily="34" charset="0"/>
              <a:buChar char="•"/>
            </a:pPr>
            <a:r>
              <a:rPr lang="en-GB" sz="1400" dirty="0">
                <a:solidFill>
                  <a:srgbClr val="FFF4DD"/>
                </a:solidFill>
                <a:latin typeface="Bahnschrift Light Condensed" panose="020B0502040204020203" pitchFamily="34" charset="0"/>
              </a:rPr>
              <a:t>Sold 3.1 million units during first three days</a:t>
            </a:r>
          </a:p>
          <a:p>
            <a:pPr marL="285750" indent="-285750">
              <a:lnSpc>
                <a:spcPct val="150000"/>
              </a:lnSpc>
              <a:buFont typeface="Arial" panose="020B0604020202020204" pitchFamily="34" charset="0"/>
              <a:buChar char="•"/>
            </a:pPr>
            <a:r>
              <a:rPr lang="en-GB" sz="1400" dirty="0">
                <a:solidFill>
                  <a:srgbClr val="FFF4DD"/>
                </a:solidFill>
                <a:latin typeface="Bahnschrift Light Condensed" panose="020B0502040204020203" pitchFamily="34" charset="0"/>
              </a:rPr>
              <a:t>One of highest rated games for PS4 to date</a:t>
            </a:r>
          </a:p>
        </p:txBody>
      </p:sp>
    </p:spTree>
    <p:extLst>
      <p:ext uri="{BB962C8B-B14F-4D97-AF65-F5344CB8AC3E}">
        <p14:creationId xmlns:p14="http://schemas.microsoft.com/office/powerpoint/2010/main" val="51414074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5439" y="241803"/>
            <a:ext cx="9729413" cy="686976"/>
          </a:xfrm>
        </p:spPr>
        <p:txBody>
          <a:bodyPr>
            <a:normAutofit fontScale="90000"/>
          </a:bodyPr>
          <a:lstStyle/>
          <a:p>
            <a:r>
              <a:rPr lang="en-US" dirty="0">
                <a:solidFill>
                  <a:srgbClr val="FFF4DD"/>
                </a:solidFill>
                <a:latin typeface="Bahnschrift Light Condensed" panose="020B0502040204020203" pitchFamily="34" charset="0"/>
              </a:rPr>
              <a:t>Marketability</a:t>
            </a:r>
          </a:p>
        </p:txBody>
      </p:sp>
      <p:sp>
        <p:nvSpPr>
          <p:cNvPr id="5" name="Footer Placeholder 4"/>
          <p:cNvSpPr>
            <a:spLocks noGrp="1"/>
          </p:cNvSpPr>
          <p:nvPr>
            <p:ph type="ftr" sz="quarter" idx="11"/>
          </p:nvPr>
        </p:nvSpPr>
        <p:spPr/>
        <p:txBody>
          <a:bodyPr/>
          <a:lstStyle/>
          <a:p>
            <a:r>
              <a:rPr lang="en-GB" dirty="0">
                <a:solidFill>
                  <a:schemeClr val="bg1">
                    <a:lumMod val="85000"/>
                  </a:schemeClr>
                </a:solidFill>
              </a:rPr>
              <a:t>Tale of Two Dragons (working title) | Ruth </a:t>
            </a:r>
            <a:r>
              <a:rPr lang="en-GB" dirty="0" err="1">
                <a:solidFill>
                  <a:schemeClr val="bg1">
                    <a:lumMod val="85000"/>
                  </a:schemeClr>
                </a:solidFill>
              </a:rPr>
              <a:t>Heneghan</a:t>
            </a:r>
            <a:endParaRPr lang="en-GB" dirty="0">
              <a:solidFill>
                <a:schemeClr val="bg1">
                  <a:lumMod val="85000"/>
                </a:schemeClr>
              </a:solidFill>
            </a:endParaRPr>
          </a:p>
        </p:txBody>
      </p:sp>
      <p:sp>
        <p:nvSpPr>
          <p:cNvPr id="3" name="TextBox 2">
            <a:extLst>
              <a:ext uri="{FF2B5EF4-FFF2-40B4-BE49-F238E27FC236}">
                <a16:creationId xmlns="" xmlns:a16="http://schemas.microsoft.com/office/drawing/2014/main" id="{4B226CB8-FDB2-4C15-9FBE-CF486643B249}"/>
              </a:ext>
            </a:extLst>
          </p:cNvPr>
          <p:cNvSpPr txBox="1"/>
          <p:nvPr/>
        </p:nvSpPr>
        <p:spPr>
          <a:xfrm>
            <a:off x="5345882" y="4181806"/>
            <a:ext cx="2841522" cy="246221"/>
          </a:xfrm>
          <a:prstGeom prst="rect">
            <a:avLst/>
          </a:prstGeom>
          <a:noFill/>
        </p:spPr>
        <p:txBody>
          <a:bodyPr wrap="square" rtlCol="0">
            <a:spAutoFit/>
          </a:bodyPr>
          <a:lstStyle/>
          <a:p>
            <a:r>
              <a:rPr lang="en-GB" sz="1000" i="1" dirty="0">
                <a:solidFill>
                  <a:srgbClr val="FFF4DD"/>
                </a:solidFill>
                <a:latin typeface="Bahnschrift SemiLight Condensed" panose="020B0502040204020203" pitchFamily="34" charset="0"/>
              </a:rPr>
              <a:t>Skylanders Academy</a:t>
            </a:r>
            <a:r>
              <a:rPr lang="en-GB" sz="1000" dirty="0">
                <a:solidFill>
                  <a:srgbClr val="FFF4DD"/>
                </a:solidFill>
                <a:latin typeface="Bahnschrift SemiLight Condensed" panose="020B0502040204020203" pitchFamily="34" charset="0"/>
              </a:rPr>
              <a:t> (2016-Present) Activision Blizzard Studios</a:t>
            </a:r>
            <a:endParaRPr lang="en-GB" sz="1000" i="1" dirty="0">
              <a:solidFill>
                <a:srgbClr val="FFF4DD"/>
              </a:solidFill>
              <a:latin typeface="Bahnschrift SemiLight Condensed" panose="020B0502040204020203" pitchFamily="34" charset="0"/>
            </a:endParaRPr>
          </a:p>
        </p:txBody>
      </p:sp>
      <p:sp>
        <p:nvSpPr>
          <p:cNvPr id="4" name="TextBox 3">
            <a:extLst>
              <a:ext uri="{FF2B5EF4-FFF2-40B4-BE49-F238E27FC236}">
                <a16:creationId xmlns="" xmlns:a16="http://schemas.microsoft.com/office/drawing/2014/main" id="{48FF332F-F85C-47DE-A032-F622CAB7779F}"/>
              </a:ext>
            </a:extLst>
          </p:cNvPr>
          <p:cNvSpPr txBox="1"/>
          <p:nvPr/>
        </p:nvSpPr>
        <p:spPr>
          <a:xfrm>
            <a:off x="6094412" y="6045669"/>
            <a:ext cx="4464496" cy="246221"/>
          </a:xfrm>
          <a:prstGeom prst="rect">
            <a:avLst/>
          </a:prstGeom>
          <a:noFill/>
        </p:spPr>
        <p:txBody>
          <a:bodyPr wrap="square" rtlCol="0">
            <a:spAutoFit/>
          </a:bodyPr>
          <a:lstStyle/>
          <a:p>
            <a:r>
              <a:rPr lang="en-GB" sz="1000" i="1" dirty="0">
                <a:solidFill>
                  <a:srgbClr val="FFF4DD"/>
                </a:solidFill>
                <a:latin typeface="Bahnschrift SemiLight Condensed" panose="020B0502040204020203" pitchFamily="34" charset="0"/>
              </a:rPr>
              <a:t>Skylanders </a:t>
            </a:r>
            <a:r>
              <a:rPr lang="en-GB" sz="1000" dirty="0">
                <a:solidFill>
                  <a:srgbClr val="FFF4DD"/>
                </a:solidFill>
                <a:latin typeface="Bahnschrift SemiLight Condensed" panose="020B0502040204020203" pitchFamily="34" charset="0"/>
              </a:rPr>
              <a:t>Figurines, Activision Blizzard Studios (image taken from PortalCharacters.com</a:t>
            </a:r>
            <a:endParaRPr lang="en-GB" sz="1000" i="1" dirty="0">
              <a:solidFill>
                <a:srgbClr val="FFF4DD"/>
              </a:solidFill>
              <a:latin typeface="Bahnschrift SemiLight Condensed" panose="020B0502040204020203" pitchFamily="34" charset="0"/>
            </a:endParaRPr>
          </a:p>
        </p:txBody>
      </p:sp>
      <p:pic>
        <p:nvPicPr>
          <p:cNvPr id="1026" name="Picture 2" descr="The Art of How To Train Your Dragon: The Hidden Worl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572340" y="1484784"/>
            <a:ext cx="4400488" cy="3960440"/>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77788" y="5445224"/>
            <a:ext cx="3384376" cy="261610"/>
          </a:xfrm>
          <a:prstGeom prst="rect">
            <a:avLst/>
          </a:prstGeom>
          <a:noFill/>
        </p:spPr>
        <p:txBody>
          <a:bodyPr wrap="square" rtlCol="0">
            <a:spAutoFit/>
          </a:bodyPr>
          <a:lstStyle/>
          <a:p>
            <a:r>
              <a:rPr lang="en-GB" sz="1100" dirty="0" smtClean="0">
                <a:solidFill>
                  <a:srgbClr val="FFF4DD"/>
                </a:solidFill>
                <a:latin typeface="Bahnschrift Light Condensed" panose="020B0502040204020203" pitchFamily="34" charset="0"/>
              </a:rPr>
              <a:t>How To Train Your Dragon: The Hidden World, </a:t>
            </a:r>
            <a:r>
              <a:rPr lang="en-GB" sz="1100" dirty="0" err="1" smtClean="0">
                <a:solidFill>
                  <a:srgbClr val="FFF4DD"/>
                </a:solidFill>
                <a:latin typeface="Bahnschrift Light Condensed" panose="020B0502040204020203" pitchFamily="34" charset="0"/>
              </a:rPr>
              <a:t>Dreamworks</a:t>
            </a:r>
            <a:endParaRPr lang="en-GB" sz="1100" dirty="0">
              <a:solidFill>
                <a:srgbClr val="FFF4DD"/>
              </a:solidFill>
              <a:latin typeface="Bahnschrift Light Condensed" panose="020B0502040204020203" pitchFamily="34" charset="0"/>
            </a:endParaRPr>
          </a:p>
        </p:txBody>
      </p:sp>
      <p:pic>
        <p:nvPicPr>
          <p:cNvPr id="3074" name="Picture 2" descr="Image result for skylanders academy"/>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446341" y="1153320"/>
            <a:ext cx="5257718" cy="2957992"/>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702867" y="4428027"/>
            <a:ext cx="2191745" cy="1621891"/>
          </a:xfrm>
          <a:prstGeom prst="rect">
            <a:avLst/>
          </a:prstGeom>
        </p:spPr>
      </p:pic>
      <p:pic>
        <p:nvPicPr>
          <p:cNvPr id="11" name="Picture 10"/>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469621" y="4335853"/>
            <a:ext cx="1709816" cy="1709816"/>
          </a:xfrm>
          <a:prstGeom prst="rect">
            <a:avLst/>
          </a:prstGeom>
        </p:spPr>
      </p:pic>
    </p:spTree>
    <p:extLst>
      <p:ext uri="{BB962C8B-B14F-4D97-AF65-F5344CB8AC3E}">
        <p14:creationId xmlns:p14="http://schemas.microsoft.com/office/powerpoint/2010/main" val="34722740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5439" y="241803"/>
            <a:ext cx="9729413" cy="686976"/>
          </a:xfrm>
        </p:spPr>
        <p:txBody>
          <a:bodyPr>
            <a:normAutofit fontScale="90000"/>
          </a:bodyPr>
          <a:lstStyle/>
          <a:p>
            <a:r>
              <a:rPr lang="en-US" dirty="0">
                <a:solidFill>
                  <a:srgbClr val="FFF4DD"/>
                </a:solidFill>
                <a:latin typeface="Bahnschrift Light Condensed" panose="020B0502040204020203" pitchFamily="34" charset="0"/>
              </a:rPr>
              <a:t>Funding</a:t>
            </a:r>
          </a:p>
        </p:txBody>
      </p:sp>
      <p:sp>
        <p:nvSpPr>
          <p:cNvPr id="5" name="Footer Placeholder 4"/>
          <p:cNvSpPr>
            <a:spLocks noGrp="1"/>
          </p:cNvSpPr>
          <p:nvPr>
            <p:ph type="ftr" sz="quarter" idx="11"/>
          </p:nvPr>
        </p:nvSpPr>
        <p:spPr/>
        <p:txBody>
          <a:bodyPr/>
          <a:lstStyle/>
          <a:p>
            <a:r>
              <a:rPr lang="en-GB">
                <a:solidFill>
                  <a:schemeClr val="bg1">
                    <a:lumMod val="85000"/>
                  </a:schemeClr>
                </a:solidFill>
              </a:rPr>
              <a:t>Tale of Two Dragons (working title) | Ruth Heneghan</a:t>
            </a:r>
            <a:endParaRPr lang="en-GB" dirty="0">
              <a:solidFill>
                <a:schemeClr val="bg1">
                  <a:lumMod val="85000"/>
                </a:schemeClr>
              </a:solidFill>
            </a:endParaRPr>
          </a:p>
        </p:txBody>
      </p:sp>
      <p:sp>
        <p:nvSpPr>
          <p:cNvPr id="3" name="TextBox 2">
            <a:extLst>
              <a:ext uri="{FF2B5EF4-FFF2-40B4-BE49-F238E27FC236}">
                <a16:creationId xmlns="" xmlns:a16="http://schemas.microsoft.com/office/drawing/2014/main" id="{57AD4C35-5A4C-4694-B534-E01F74E47F69}"/>
              </a:ext>
            </a:extLst>
          </p:cNvPr>
          <p:cNvSpPr txBox="1"/>
          <p:nvPr/>
        </p:nvSpPr>
        <p:spPr>
          <a:xfrm>
            <a:off x="981844" y="2035381"/>
            <a:ext cx="7848872" cy="286232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UK Games Fund: £25,000</a:t>
            </a:r>
          </a:p>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Crowdfunding </a:t>
            </a:r>
            <a:r>
              <a:rPr lang="en-GB" sz="2400" dirty="0" err="1">
                <a:solidFill>
                  <a:srgbClr val="FFF4DD"/>
                </a:solidFill>
                <a:latin typeface="Bahnschrift Light" panose="020B0502040204020203" pitchFamily="34" charset="0"/>
              </a:rPr>
              <a:t>Campaings</a:t>
            </a:r>
            <a:endParaRPr lang="en-GB" sz="2400" dirty="0">
              <a:solidFill>
                <a:srgbClr val="FFF4DD"/>
              </a:solidFill>
              <a:latin typeface="Bahnschrift Light" panose="020B0502040204020203" pitchFamily="34" charset="0"/>
            </a:endParaRPr>
          </a:p>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Publishers</a:t>
            </a:r>
          </a:p>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Welsh Government</a:t>
            </a:r>
          </a:p>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Business Wales: Finance Locator</a:t>
            </a:r>
          </a:p>
        </p:txBody>
      </p:sp>
    </p:spTree>
    <p:extLst>
      <p:ext uri="{BB962C8B-B14F-4D97-AF65-F5344CB8AC3E}">
        <p14:creationId xmlns:p14="http://schemas.microsoft.com/office/powerpoint/2010/main" val="14833147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5" name="Footer Placeholder 4"/>
          <p:cNvSpPr>
            <a:spLocks noGrp="1"/>
          </p:cNvSpPr>
          <p:nvPr>
            <p:ph type="ftr" sz="quarter" idx="11"/>
          </p:nvPr>
        </p:nvSpPr>
        <p:spPr/>
        <p:txBody>
          <a:bodyPr/>
          <a:lstStyle/>
          <a:p>
            <a:r>
              <a:rPr lang="en-GB"/>
              <a:t>Tale of Two Dragons (working title) | Ruth Heneghan</a:t>
            </a:r>
          </a:p>
        </p:txBody>
      </p:sp>
      <p:sp>
        <p:nvSpPr>
          <p:cNvPr id="8" name="Title 1"/>
          <p:cNvSpPr>
            <a:spLocks noGrp="1"/>
          </p:cNvSpPr>
          <p:nvPr>
            <p:ph type="title"/>
          </p:nvPr>
        </p:nvSpPr>
        <p:spPr>
          <a:xfrm>
            <a:off x="325439" y="241803"/>
            <a:ext cx="9729413" cy="686976"/>
          </a:xfrm>
        </p:spPr>
        <p:txBody>
          <a:bodyPr>
            <a:normAutofit fontScale="90000"/>
          </a:bodyPr>
          <a:lstStyle/>
          <a:p>
            <a:r>
              <a:rPr lang="en-US" dirty="0">
                <a:solidFill>
                  <a:srgbClr val="FFF4DD"/>
                </a:solidFill>
                <a:latin typeface="Bahnschrift Light Condensed" panose="020B0502040204020203" pitchFamily="34" charset="0"/>
              </a:rPr>
              <a:t>Release</a:t>
            </a:r>
          </a:p>
        </p:txBody>
      </p:sp>
      <p:pic>
        <p:nvPicPr>
          <p:cNvPr id="6146" name="Picture 2" descr="Image result for steam"/>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294212" y="928780"/>
            <a:ext cx="2808312" cy="1579676"/>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Image result for switch logo 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4646204" y="3076972"/>
            <a:ext cx="2104327" cy="2104327"/>
          </a:xfrm>
          <a:prstGeom prst="rect">
            <a:avLst/>
          </a:prstGeom>
          <a:noFill/>
          <a:extLst>
            <a:ext uri="{909E8E84-426E-40DD-AFC4-6F175D3DCCD1}">
              <a14:hiddenFill xmlns:a14="http://schemas.microsoft.com/office/drawing/2010/main">
                <a:solidFill>
                  <a:srgbClr val="FFFFFF"/>
                </a:solidFill>
              </a14:hiddenFill>
            </a:ext>
          </a:extLst>
        </p:spPr>
      </p:pic>
      <p:pic>
        <p:nvPicPr>
          <p:cNvPr id="6150" name="Picture 6" descr="Image result for xbox logo"/>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1958586" y="3076972"/>
            <a:ext cx="2304256" cy="2304256"/>
          </a:xfrm>
          <a:prstGeom prst="rect">
            <a:avLst/>
          </a:prstGeom>
          <a:noFill/>
          <a:extLst>
            <a:ext uri="{909E8E84-426E-40DD-AFC4-6F175D3DCCD1}">
              <a14:hiddenFill xmlns:a14="http://schemas.microsoft.com/office/drawing/2010/main">
                <a:solidFill>
                  <a:srgbClr val="FFFFFF"/>
                </a:solidFill>
              </a14:hiddenFill>
            </a:ext>
          </a:extLst>
        </p:spPr>
      </p:pic>
      <p:pic>
        <p:nvPicPr>
          <p:cNvPr id="6154" name="Picture 10" descr="Image result for playstation logo 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6886500" y="3076972"/>
            <a:ext cx="2906050" cy="230425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86994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47F8C930-5277-4692-9B8D-62F90C3BCE2C}"/>
              </a:ext>
            </a:extLst>
          </p:cNvPr>
          <p:cNvSpPr/>
          <p:nvPr/>
        </p:nvSpPr>
        <p:spPr>
          <a:xfrm>
            <a:off x="325439" y="2060848"/>
            <a:ext cx="5406535" cy="936104"/>
          </a:xfrm>
          <a:prstGeom prst="rect">
            <a:avLst/>
          </a:prstGeom>
          <a:solidFill>
            <a:srgbClr val="67465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325439" y="241803"/>
            <a:ext cx="9729413" cy="686976"/>
          </a:xfrm>
        </p:spPr>
        <p:txBody>
          <a:bodyPr>
            <a:normAutofit fontScale="90000"/>
          </a:bodyPr>
          <a:lstStyle/>
          <a:p>
            <a:r>
              <a:rPr lang="en-US" dirty="0">
                <a:solidFill>
                  <a:srgbClr val="FFF4DD"/>
                </a:solidFill>
                <a:latin typeface="Bahnschrift Light Condensed" panose="020B0502040204020203" pitchFamily="34" charset="0"/>
              </a:rPr>
              <a:t>Development and Release Timeline</a:t>
            </a:r>
          </a:p>
        </p:txBody>
      </p:sp>
      <p:sp>
        <p:nvSpPr>
          <p:cNvPr id="5" name="Footer Placeholder 4"/>
          <p:cNvSpPr>
            <a:spLocks noGrp="1"/>
          </p:cNvSpPr>
          <p:nvPr>
            <p:ph type="ftr" sz="quarter" idx="11"/>
          </p:nvPr>
        </p:nvSpPr>
        <p:spPr/>
        <p:txBody>
          <a:bodyPr/>
          <a:lstStyle/>
          <a:p>
            <a:r>
              <a:rPr lang="en-GB" dirty="0">
                <a:solidFill>
                  <a:schemeClr val="bg1">
                    <a:lumMod val="85000"/>
                  </a:schemeClr>
                </a:solidFill>
              </a:rPr>
              <a:t>Tale of Two Dragons (working title) | Ruth </a:t>
            </a:r>
            <a:r>
              <a:rPr lang="en-GB" dirty="0" err="1">
                <a:solidFill>
                  <a:schemeClr val="bg1">
                    <a:lumMod val="85000"/>
                  </a:schemeClr>
                </a:solidFill>
              </a:rPr>
              <a:t>Heneghan</a:t>
            </a:r>
            <a:endParaRPr lang="en-GB" dirty="0">
              <a:solidFill>
                <a:schemeClr val="bg1">
                  <a:lumMod val="85000"/>
                </a:schemeClr>
              </a:solidFill>
            </a:endParaRPr>
          </a:p>
        </p:txBody>
      </p:sp>
      <p:sp>
        <p:nvSpPr>
          <p:cNvPr id="3" name="TextBox 2">
            <a:extLst>
              <a:ext uri="{FF2B5EF4-FFF2-40B4-BE49-F238E27FC236}">
                <a16:creationId xmlns="" xmlns:a16="http://schemas.microsoft.com/office/drawing/2014/main" id="{6CF8A19E-7CC6-4522-B3AB-1ED64587FC20}"/>
              </a:ext>
            </a:extLst>
          </p:cNvPr>
          <p:cNvSpPr txBox="1"/>
          <p:nvPr/>
        </p:nvSpPr>
        <p:spPr>
          <a:xfrm>
            <a:off x="449604" y="2497777"/>
            <a:ext cx="904505" cy="369332"/>
          </a:xfrm>
          <a:prstGeom prst="rect">
            <a:avLst/>
          </a:prstGeom>
          <a:solidFill>
            <a:srgbClr val="4A3F58"/>
          </a:solidFill>
          <a:ln cap="rnd">
            <a:noFill/>
          </a:ln>
          <a:effectLst>
            <a:softEdge rad="0"/>
          </a:effectLst>
        </p:spPr>
        <p:txBody>
          <a:bodyPr wrap="square" rtlCol="0">
            <a:spAutoFit/>
          </a:bodyPr>
          <a:lstStyle/>
          <a:p>
            <a:pPr algn="ctr"/>
            <a:r>
              <a:rPr lang="en-GB" dirty="0">
                <a:solidFill>
                  <a:schemeClr val="bg1"/>
                </a:solidFill>
                <a:latin typeface="Bahnschrift SemiLight Condensed" panose="020B0502040204020203" pitchFamily="34" charset="0"/>
              </a:rPr>
              <a:t>Concept</a:t>
            </a:r>
          </a:p>
        </p:txBody>
      </p:sp>
      <p:sp>
        <p:nvSpPr>
          <p:cNvPr id="4" name="TextBox 3">
            <a:extLst>
              <a:ext uri="{FF2B5EF4-FFF2-40B4-BE49-F238E27FC236}">
                <a16:creationId xmlns="" xmlns:a16="http://schemas.microsoft.com/office/drawing/2014/main" id="{A4E6439D-BB11-430E-A243-D17717E18D63}"/>
              </a:ext>
            </a:extLst>
          </p:cNvPr>
          <p:cNvSpPr txBox="1"/>
          <p:nvPr/>
        </p:nvSpPr>
        <p:spPr>
          <a:xfrm>
            <a:off x="1557908" y="2497777"/>
            <a:ext cx="2736304" cy="369332"/>
          </a:xfrm>
          <a:prstGeom prst="rect">
            <a:avLst/>
          </a:prstGeom>
          <a:solidFill>
            <a:srgbClr val="4A3F58"/>
          </a:solidFill>
        </p:spPr>
        <p:txBody>
          <a:bodyPr wrap="square" rtlCol="0">
            <a:spAutoFit/>
          </a:bodyPr>
          <a:lstStyle/>
          <a:p>
            <a:pPr algn="ctr"/>
            <a:r>
              <a:rPr lang="en-GB" dirty="0">
                <a:solidFill>
                  <a:schemeClr val="bg1"/>
                </a:solidFill>
                <a:latin typeface="Bahnschrift SemiLight Condensed" panose="020B0502040204020203" pitchFamily="34" charset="0"/>
              </a:rPr>
              <a:t>Pre-Production</a:t>
            </a:r>
          </a:p>
        </p:txBody>
      </p:sp>
      <p:sp>
        <p:nvSpPr>
          <p:cNvPr id="12" name="TextBox 11">
            <a:extLst>
              <a:ext uri="{FF2B5EF4-FFF2-40B4-BE49-F238E27FC236}">
                <a16:creationId xmlns="" xmlns:a16="http://schemas.microsoft.com/office/drawing/2014/main" id="{B91686D6-60C6-4CC6-859D-6B4800937FDF}"/>
              </a:ext>
            </a:extLst>
          </p:cNvPr>
          <p:cNvSpPr txBox="1"/>
          <p:nvPr/>
        </p:nvSpPr>
        <p:spPr>
          <a:xfrm>
            <a:off x="2653386" y="1703882"/>
            <a:ext cx="1262276" cy="369332"/>
          </a:xfrm>
          <a:prstGeom prst="rect">
            <a:avLst/>
          </a:prstGeom>
          <a:noFill/>
        </p:spPr>
        <p:txBody>
          <a:bodyPr wrap="square" rtlCol="0">
            <a:spAutoFit/>
          </a:bodyPr>
          <a:lstStyle/>
          <a:p>
            <a:pPr algn="ctr"/>
            <a:r>
              <a:rPr lang="en-GB" dirty="0">
                <a:solidFill>
                  <a:srgbClr val="FFF4DD"/>
                </a:solidFill>
                <a:latin typeface="Bahnschrift SemiLight Condensed" panose="020B0502040204020203" pitchFamily="34" charset="0"/>
              </a:rPr>
              <a:t>2019</a:t>
            </a:r>
          </a:p>
        </p:txBody>
      </p:sp>
      <p:sp>
        <p:nvSpPr>
          <p:cNvPr id="18" name="TextBox 17">
            <a:extLst>
              <a:ext uri="{FF2B5EF4-FFF2-40B4-BE49-F238E27FC236}">
                <a16:creationId xmlns="" xmlns:a16="http://schemas.microsoft.com/office/drawing/2014/main" id="{5BDE7FEA-E212-42D9-B9E2-24434C75F4C4}"/>
              </a:ext>
            </a:extLst>
          </p:cNvPr>
          <p:cNvSpPr txBox="1"/>
          <p:nvPr/>
        </p:nvSpPr>
        <p:spPr>
          <a:xfrm>
            <a:off x="726022" y="2080623"/>
            <a:ext cx="351667"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Q1</a:t>
            </a:r>
          </a:p>
        </p:txBody>
      </p:sp>
      <p:sp>
        <p:nvSpPr>
          <p:cNvPr id="19" name="TextBox 18">
            <a:extLst>
              <a:ext uri="{FF2B5EF4-FFF2-40B4-BE49-F238E27FC236}">
                <a16:creationId xmlns="" xmlns:a16="http://schemas.microsoft.com/office/drawing/2014/main" id="{37D3A6AD-A720-44EB-A2DD-16EC4D22D197}"/>
              </a:ext>
            </a:extLst>
          </p:cNvPr>
          <p:cNvSpPr txBox="1"/>
          <p:nvPr/>
        </p:nvSpPr>
        <p:spPr>
          <a:xfrm>
            <a:off x="2089078" y="2094647"/>
            <a:ext cx="396539"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Q2</a:t>
            </a:r>
          </a:p>
        </p:txBody>
      </p:sp>
      <p:sp>
        <p:nvSpPr>
          <p:cNvPr id="20" name="TextBox 19">
            <a:extLst>
              <a:ext uri="{FF2B5EF4-FFF2-40B4-BE49-F238E27FC236}">
                <a16:creationId xmlns="" xmlns:a16="http://schemas.microsoft.com/office/drawing/2014/main" id="{D232582B-49C5-4979-A118-F3D5FACF8E27}"/>
              </a:ext>
            </a:extLst>
          </p:cNvPr>
          <p:cNvSpPr txBox="1"/>
          <p:nvPr/>
        </p:nvSpPr>
        <p:spPr>
          <a:xfrm>
            <a:off x="326793" y="994371"/>
            <a:ext cx="4364601" cy="461665"/>
          </a:xfrm>
          <a:prstGeom prst="rect">
            <a:avLst/>
          </a:prstGeom>
          <a:noFill/>
        </p:spPr>
        <p:txBody>
          <a:bodyPr wrap="square" rtlCol="0">
            <a:spAutoFit/>
          </a:bodyPr>
          <a:lstStyle/>
          <a:p>
            <a:r>
              <a:rPr lang="en-GB" sz="2400" dirty="0">
                <a:solidFill>
                  <a:srgbClr val="FFF4DD"/>
                </a:solidFill>
                <a:latin typeface="Bahnschrift SemiLight Condensed" panose="020B0502040204020203" pitchFamily="34" charset="0"/>
              </a:rPr>
              <a:t>Initial Release Timeline For Steam/PC</a:t>
            </a:r>
          </a:p>
        </p:txBody>
      </p:sp>
      <p:sp>
        <p:nvSpPr>
          <p:cNvPr id="13" name="Rectangle 12">
            <a:extLst>
              <a:ext uri="{FF2B5EF4-FFF2-40B4-BE49-F238E27FC236}">
                <a16:creationId xmlns="" xmlns:a16="http://schemas.microsoft.com/office/drawing/2014/main" id="{64BC0172-C9BA-4B80-8770-B77C18456C4E}"/>
              </a:ext>
            </a:extLst>
          </p:cNvPr>
          <p:cNvSpPr/>
          <p:nvPr/>
        </p:nvSpPr>
        <p:spPr>
          <a:xfrm>
            <a:off x="5731974" y="2060848"/>
            <a:ext cx="5292483" cy="936104"/>
          </a:xfrm>
          <a:prstGeom prst="rect">
            <a:avLst/>
          </a:prstGeom>
          <a:solidFill>
            <a:srgbClr val="87506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 xmlns:a16="http://schemas.microsoft.com/office/drawing/2014/main" id="{6CFF4DE4-0197-4C27-97F4-8F021B01E6C8}"/>
              </a:ext>
            </a:extLst>
          </p:cNvPr>
          <p:cNvSpPr txBox="1"/>
          <p:nvPr/>
        </p:nvSpPr>
        <p:spPr>
          <a:xfrm>
            <a:off x="4498010" y="2497777"/>
            <a:ext cx="6409585" cy="369332"/>
          </a:xfrm>
          <a:prstGeom prst="rect">
            <a:avLst/>
          </a:prstGeom>
          <a:solidFill>
            <a:srgbClr val="BC6974"/>
          </a:solidFill>
        </p:spPr>
        <p:txBody>
          <a:bodyPr wrap="square" rtlCol="0">
            <a:spAutoFit/>
          </a:bodyPr>
          <a:lstStyle/>
          <a:p>
            <a:pPr algn="ctr"/>
            <a:r>
              <a:rPr lang="en-GB" dirty="0">
                <a:solidFill>
                  <a:schemeClr val="bg1"/>
                </a:solidFill>
                <a:latin typeface="Bahnschrift SemiLight Condensed" panose="020B0502040204020203" pitchFamily="34" charset="0"/>
              </a:rPr>
              <a:t>Production</a:t>
            </a:r>
          </a:p>
        </p:txBody>
      </p:sp>
      <p:sp>
        <p:nvSpPr>
          <p:cNvPr id="14" name="TextBox 13">
            <a:extLst>
              <a:ext uri="{FF2B5EF4-FFF2-40B4-BE49-F238E27FC236}">
                <a16:creationId xmlns="" xmlns:a16="http://schemas.microsoft.com/office/drawing/2014/main" id="{17C68CC9-0D32-4A2A-8418-45BEE5F0DE03}"/>
              </a:ext>
            </a:extLst>
          </p:cNvPr>
          <p:cNvSpPr txBox="1"/>
          <p:nvPr/>
        </p:nvSpPr>
        <p:spPr>
          <a:xfrm>
            <a:off x="7827124" y="1703882"/>
            <a:ext cx="1440160" cy="369332"/>
          </a:xfrm>
          <a:prstGeom prst="rect">
            <a:avLst/>
          </a:prstGeom>
          <a:noFill/>
        </p:spPr>
        <p:txBody>
          <a:bodyPr wrap="square" rtlCol="0">
            <a:spAutoFit/>
          </a:bodyPr>
          <a:lstStyle/>
          <a:p>
            <a:pPr algn="ctr"/>
            <a:r>
              <a:rPr lang="en-GB" dirty="0">
                <a:solidFill>
                  <a:srgbClr val="FFF4DD"/>
                </a:solidFill>
                <a:latin typeface="Bahnschrift SemiLight Condensed" panose="020B0502040204020203" pitchFamily="34" charset="0"/>
              </a:rPr>
              <a:t>2020</a:t>
            </a:r>
          </a:p>
        </p:txBody>
      </p:sp>
      <p:sp>
        <p:nvSpPr>
          <p:cNvPr id="49" name="TextBox 48">
            <a:extLst>
              <a:ext uri="{FF2B5EF4-FFF2-40B4-BE49-F238E27FC236}">
                <a16:creationId xmlns="" xmlns:a16="http://schemas.microsoft.com/office/drawing/2014/main" id="{F7639BA0-4636-4B36-A3E8-3E329ECC2CE8}"/>
              </a:ext>
            </a:extLst>
          </p:cNvPr>
          <p:cNvSpPr txBox="1"/>
          <p:nvPr/>
        </p:nvSpPr>
        <p:spPr>
          <a:xfrm>
            <a:off x="3494898" y="2098185"/>
            <a:ext cx="396540"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Q3</a:t>
            </a:r>
          </a:p>
        </p:txBody>
      </p:sp>
      <p:sp>
        <p:nvSpPr>
          <p:cNvPr id="50" name="TextBox 49">
            <a:extLst>
              <a:ext uri="{FF2B5EF4-FFF2-40B4-BE49-F238E27FC236}">
                <a16:creationId xmlns="" xmlns:a16="http://schemas.microsoft.com/office/drawing/2014/main" id="{F8EEBD88-6F59-4E3B-8B54-EE178E0B0ED6}"/>
              </a:ext>
            </a:extLst>
          </p:cNvPr>
          <p:cNvSpPr txBox="1"/>
          <p:nvPr/>
        </p:nvSpPr>
        <p:spPr>
          <a:xfrm>
            <a:off x="4900719" y="2080623"/>
            <a:ext cx="396540"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Q4</a:t>
            </a:r>
          </a:p>
        </p:txBody>
      </p:sp>
      <p:sp>
        <p:nvSpPr>
          <p:cNvPr id="51" name="TextBox 50">
            <a:extLst>
              <a:ext uri="{FF2B5EF4-FFF2-40B4-BE49-F238E27FC236}">
                <a16:creationId xmlns="" xmlns:a16="http://schemas.microsoft.com/office/drawing/2014/main" id="{62760256-A796-484C-9E77-62B70D56A198}"/>
              </a:ext>
            </a:extLst>
          </p:cNvPr>
          <p:cNvSpPr txBox="1"/>
          <p:nvPr/>
        </p:nvSpPr>
        <p:spPr>
          <a:xfrm>
            <a:off x="6059679" y="2089680"/>
            <a:ext cx="351667"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Q1</a:t>
            </a:r>
          </a:p>
        </p:txBody>
      </p:sp>
      <p:sp>
        <p:nvSpPr>
          <p:cNvPr id="52" name="TextBox 51">
            <a:extLst>
              <a:ext uri="{FF2B5EF4-FFF2-40B4-BE49-F238E27FC236}">
                <a16:creationId xmlns="" xmlns:a16="http://schemas.microsoft.com/office/drawing/2014/main" id="{375CA6CB-01C8-4EFF-8E01-4137EA98B540}"/>
              </a:ext>
            </a:extLst>
          </p:cNvPr>
          <p:cNvSpPr txBox="1"/>
          <p:nvPr/>
        </p:nvSpPr>
        <p:spPr>
          <a:xfrm>
            <a:off x="7422735" y="2103704"/>
            <a:ext cx="396539"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Q2</a:t>
            </a:r>
          </a:p>
        </p:txBody>
      </p:sp>
      <p:sp>
        <p:nvSpPr>
          <p:cNvPr id="53" name="TextBox 52">
            <a:extLst>
              <a:ext uri="{FF2B5EF4-FFF2-40B4-BE49-F238E27FC236}">
                <a16:creationId xmlns="" xmlns:a16="http://schemas.microsoft.com/office/drawing/2014/main" id="{5EC3C60A-F348-40EB-BAC2-E261B923C678}"/>
              </a:ext>
            </a:extLst>
          </p:cNvPr>
          <p:cNvSpPr txBox="1"/>
          <p:nvPr/>
        </p:nvSpPr>
        <p:spPr>
          <a:xfrm>
            <a:off x="8828555" y="2107242"/>
            <a:ext cx="396540"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Q3</a:t>
            </a:r>
          </a:p>
        </p:txBody>
      </p:sp>
      <p:sp>
        <p:nvSpPr>
          <p:cNvPr id="54" name="TextBox 53">
            <a:extLst>
              <a:ext uri="{FF2B5EF4-FFF2-40B4-BE49-F238E27FC236}">
                <a16:creationId xmlns="" xmlns:a16="http://schemas.microsoft.com/office/drawing/2014/main" id="{77F3BA1A-1ED0-422A-B4F7-A840774F106A}"/>
              </a:ext>
            </a:extLst>
          </p:cNvPr>
          <p:cNvSpPr txBox="1"/>
          <p:nvPr/>
        </p:nvSpPr>
        <p:spPr>
          <a:xfrm>
            <a:off x="10234376" y="2089680"/>
            <a:ext cx="396540"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Q4</a:t>
            </a:r>
          </a:p>
        </p:txBody>
      </p:sp>
      <p:sp>
        <p:nvSpPr>
          <p:cNvPr id="56" name="Rectangle 55">
            <a:extLst>
              <a:ext uri="{FF2B5EF4-FFF2-40B4-BE49-F238E27FC236}">
                <a16:creationId xmlns="" xmlns:a16="http://schemas.microsoft.com/office/drawing/2014/main" id="{F1980CD2-57C8-4A45-9DD1-9C6FD9939332}"/>
              </a:ext>
            </a:extLst>
          </p:cNvPr>
          <p:cNvSpPr/>
          <p:nvPr/>
        </p:nvSpPr>
        <p:spPr>
          <a:xfrm>
            <a:off x="325439" y="3761565"/>
            <a:ext cx="5406535" cy="936104"/>
          </a:xfrm>
          <a:prstGeom prst="rect">
            <a:avLst/>
          </a:prstGeom>
          <a:solidFill>
            <a:srgbClr val="BC69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7" name="TextBox 56">
            <a:extLst>
              <a:ext uri="{FF2B5EF4-FFF2-40B4-BE49-F238E27FC236}">
                <a16:creationId xmlns="" xmlns:a16="http://schemas.microsoft.com/office/drawing/2014/main" id="{E88D23DF-3126-4663-A653-3E3D1B5F4AFE}"/>
              </a:ext>
            </a:extLst>
          </p:cNvPr>
          <p:cNvSpPr txBox="1"/>
          <p:nvPr/>
        </p:nvSpPr>
        <p:spPr>
          <a:xfrm>
            <a:off x="449604" y="4198494"/>
            <a:ext cx="5140751" cy="369332"/>
          </a:xfrm>
          <a:prstGeom prst="rect">
            <a:avLst/>
          </a:prstGeom>
          <a:solidFill>
            <a:srgbClr val="875067"/>
          </a:solidFill>
        </p:spPr>
        <p:txBody>
          <a:bodyPr wrap="square" rtlCol="0">
            <a:spAutoFit/>
          </a:bodyPr>
          <a:lstStyle/>
          <a:p>
            <a:pPr algn="ctr"/>
            <a:r>
              <a:rPr lang="en-GB" dirty="0">
                <a:solidFill>
                  <a:schemeClr val="bg1"/>
                </a:solidFill>
                <a:latin typeface="Bahnschrift SemiLight Condensed" panose="020B0502040204020203" pitchFamily="34" charset="0"/>
              </a:rPr>
              <a:t>Production</a:t>
            </a:r>
          </a:p>
        </p:txBody>
      </p:sp>
      <p:sp>
        <p:nvSpPr>
          <p:cNvPr id="58" name="TextBox 57">
            <a:extLst>
              <a:ext uri="{FF2B5EF4-FFF2-40B4-BE49-F238E27FC236}">
                <a16:creationId xmlns="" xmlns:a16="http://schemas.microsoft.com/office/drawing/2014/main" id="{DE0EAF4C-340D-45BE-B9F4-F4EAD9071A8A}"/>
              </a:ext>
            </a:extLst>
          </p:cNvPr>
          <p:cNvSpPr txBox="1"/>
          <p:nvPr/>
        </p:nvSpPr>
        <p:spPr>
          <a:xfrm>
            <a:off x="2420589" y="3404599"/>
            <a:ext cx="1440160" cy="369332"/>
          </a:xfrm>
          <a:prstGeom prst="rect">
            <a:avLst/>
          </a:prstGeom>
          <a:noFill/>
        </p:spPr>
        <p:txBody>
          <a:bodyPr wrap="square" rtlCol="0">
            <a:spAutoFit/>
          </a:bodyPr>
          <a:lstStyle/>
          <a:p>
            <a:pPr algn="ctr"/>
            <a:r>
              <a:rPr lang="en-GB" dirty="0">
                <a:solidFill>
                  <a:srgbClr val="FFF4DD"/>
                </a:solidFill>
                <a:latin typeface="Bahnschrift SemiLight Condensed" panose="020B0502040204020203" pitchFamily="34" charset="0"/>
              </a:rPr>
              <a:t>2021</a:t>
            </a:r>
          </a:p>
        </p:txBody>
      </p:sp>
      <p:sp>
        <p:nvSpPr>
          <p:cNvPr id="59" name="TextBox 58">
            <a:extLst>
              <a:ext uri="{FF2B5EF4-FFF2-40B4-BE49-F238E27FC236}">
                <a16:creationId xmlns="" xmlns:a16="http://schemas.microsoft.com/office/drawing/2014/main" id="{D4934C97-BCC2-45FB-8FA3-D582745DF3A9}"/>
              </a:ext>
            </a:extLst>
          </p:cNvPr>
          <p:cNvSpPr txBox="1"/>
          <p:nvPr/>
        </p:nvSpPr>
        <p:spPr>
          <a:xfrm>
            <a:off x="726022" y="3790397"/>
            <a:ext cx="351667"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Q1</a:t>
            </a:r>
          </a:p>
        </p:txBody>
      </p:sp>
      <p:sp>
        <p:nvSpPr>
          <p:cNvPr id="60" name="TextBox 59">
            <a:extLst>
              <a:ext uri="{FF2B5EF4-FFF2-40B4-BE49-F238E27FC236}">
                <a16:creationId xmlns="" xmlns:a16="http://schemas.microsoft.com/office/drawing/2014/main" id="{FB0DE8C7-A7F6-4A75-9CEB-E4020691DB38}"/>
              </a:ext>
            </a:extLst>
          </p:cNvPr>
          <p:cNvSpPr txBox="1"/>
          <p:nvPr/>
        </p:nvSpPr>
        <p:spPr>
          <a:xfrm>
            <a:off x="2086648" y="3804421"/>
            <a:ext cx="396539"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Q2</a:t>
            </a:r>
          </a:p>
        </p:txBody>
      </p:sp>
      <p:sp>
        <p:nvSpPr>
          <p:cNvPr id="61" name="TextBox 60">
            <a:extLst>
              <a:ext uri="{FF2B5EF4-FFF2-40B4-BE49-F238E27FC236}">
                <a16:creationId xmlns="" xmlns:a16="http://schemas.microsoft.com/office/drawing/2014/main" id="{5EF5F754-B32E-4CDD-8198-31C4709B6B17}"/>
              </a:ext>
            </a:extLst>
          </p:cNvPr>
          <p:cNvSpPr txBox="1"/>
          <p:nvPr/>
        </p:nvSpPr>
        <p:spPr>
          <a:xfrm>
            <a:off x="3494898" y="3807959"/>
            <a:ext cx="396540"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Q3</a:t>
            </a:r>
          </a:p>
        </p:txBody>
      </p:sp>
      <p:sp>
        <p:nvSpPr>
          <p:cNvPr id="62" name="TextBox 61">
            <a:extLst>
              <a:ext uri="{FF2B5EF4-FFF2-40B4-BE49-F238E27FC236}">
                <a16:creationId xmlns="" xmlns:a16="http://schemas.microsoft.com/office/drawing/2014/main" id="{8A6EA4B0-5C12-4768-AC38-752A26C2CF06}"/>
              </a:ext>
            </a:extLst>
          </p:cNvPr>
          <p:cNvSpPr txBox="1"/>
          <p:nvPr/>
        </p:nvSpPr>
        <p:spPr>
          <a:xfrm>
            <a:off x="4900719" y="3790397"/>
            <a:ext cx="396540"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Q4</a:t>
            </a:r>
          </a:p>
        </p:txBody>
      </p:sp>
      <p:sp>
        <p:nvSpPr>
          <p:cNvPr id="63" name="TextBox 62">
            <a:extLst>
              <a:ext uri="{FF2B5EF4-FFF2-40B4-BE49-F238E27FC236}">
                <a16:creationId xmlns="" xmlns:a16="http://schemas.microsoft.com/office/drawing/2014/main" id="{25972BB5-E194-40D0-A666-AFFAEA3E26A0}"/>
              </a:ext>
            </a:extLst>
          </p:cNvPr>
          <p:cNvSpPr txBox="1"/>
          <p:nvPr/>
        </p:nvSpPr>
        <p:spPr>
          <a:xfrm>
            <a:off x="1647202" y="4696688"/>
            <a:ext cx="1800200" cy="646331"/>
          </a:xfrm>
          <a:prstGeom prst="rect">
            <a:avLst/>
          </a:prstGeom>
          <a:solidFill>
            <a:srgbClr val="734962"/>
          </a:solidFill>
        </p:spPr>
        <p:txBody>
          <a:bodyPr wrap="square" rtlCol="0">
            <a:spAutoFit/>
          </a:bodyPr>
          <a:lstStyle/>
          <a:p>
            <a:pPr algn="ctr"/>
            <a:r>
              <a:rPr lang="en-GB" dirty="0">
                <a:solidFill>
                  <a:schemeClr val="bg1"/>
                </a:solidFill>
                <a:latin typeface="Bahnschrift SemiLight Condensed" panose="020B0502040204020203" pitchFamily="34" charset="0"/>
              </a:rPr>
              <a:t>Release Demo For Testing</a:t>
            </a:r>
          </a:p>
        </p:txBody>
      </p:sp>
      <p:sp>
        <p:nvSpPr>
          <p:cNvPr id="64" name="TextBox 63">
            <a:extLst>
              <a:ext uri="{FF2B5EF4-FFF2-40B4-BE49-F238E27FC236}">
                <a16:creationId xmlns="" xmlns:a16="http://schemas.microsoft.com/office/drawing/2014/main" id="{EB1EDDE7-34D5-4278-A0F3-DA93F98CEC41}"/>
              </a:ext>
            </a:extLst>
          </p:cNvPr>
          <p:cNvSpPr txBox="1"/>
          <p:nvPr/>
        </p:nvSpPr>
        <p:spPr>
          <a:xfrm>
            <a:off x="3790155" y="4696688"/>
            <a:ext cx="1800200" cy="646331"/>
          </a:xfrm>
          <a:prstGeom prst="rect">
            <a:avLst/>
          </a:prstGeom>
          <a:solidFill>
            <a:srgbClr val="734962"/>
          </a:solidFill>
        </p:spPr>
        <p:txBody>
          <a:bodyPr wrap="square" rtlCol="0">
            <a:spAutoFit/>
          </a:bodyPr>
          <a:lstStyle/>
          <a:p>
            <a:pPr algn="ctr"/>
            <a:r>
              <a:rPr lang="en-GB" dirty="0">
                <a:solidFill>
                  <a:schemeClr val="bg1"/>
                </a:solidFill>
                <a:latin typeface="Bahnschrift SemiLight Condensed" panose="020B0502040204020203" pitchFamily="34" charset="0"/>
              </a:rPr>
              <a:t>Bug Fixing and Feedback Application</a:t>
            </a:r>
          </a:p>
        </p:txBody>
      </p:sp>
      <p:sp>
        <p:nvSpPr>
          <p:cNvPr id="65" name="Rectangle 64">
            <a:extLst>
              <a:ext uri="{FF2B5EF4-FFF2-40B4-BE49-F238E27FC236}">
                <a16:creationId xmlns="" xmlns:a16="http://schemas.microsoft.com/office/drawing/2014/main" id="{0B8741E1-62D1-4C36-8A0B-7B914BC2AE8F}"/>
              </a:ext>
            </a:extLst>
          </p:cNvPr>
          <p:cNvSpPr/>
          <p:nvPr/>
        </p:nvSpPr>
        <p:spPr>
          <a:xfrm>
            <a:off x="5731974" y="3761565"/>
            <a:ext cx="5292483" cy="936104"/>
          </a:xfrm>
          <a:prstGeom prst="rect">
            <a:avLst/>
          </a:prstGeom>
          <a:solidFill>
            <a:srgbClr val="DA868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6" name="TextBox 65">
            <a:extLst>
              <a:ext uri="{FF2B5EF4-FFF2-40B4-BE49-F238E27FC236}">
                <a16:creationId xmlns="" xmlns:a16="http://schemas.microsoft.com/office/drawing/2014/main" id="{5CB814D5-69BB-4ACA-A702-D8A6C5C33B9B}"/>
              </a:ext>
            </a:extLst>
          </p:cNvPr>
          <p:cNvSpPr txBox="1"/>
          <p:nvPr/>
        </p:nvSpPr>
        <p:spPr>
          <a:xfrm>
            <a:off x="5856140" y="4198494"/>
            <a:ext cx="856380" cy="369332"/>
          </a:xfrm>
          <a:prstGeom prst="rect">
            <a:avLst/>
          </a:prstGeom>
          <a:solidFill>
            <a:srgbClr val="BC6974"/>
          </a:solidFill>
        </p:spPr>
        <p:txBody>
          <a:bodyPr wrap="square" rtlCol="0">
            <a:spAutoFit/>
          </a:bodyPr>
          <a:lstStyle/>
          <a:p>
            <a:pPr algn="ctr"/>
            <a:r>
              <a:rPr lang="en-GB" dirty="0">
                <a:solidFill>
                  <a:schemeClr val="bg1"/>
                </a:solidFill>
                <a:latin typeface="Bahnschrift SemiLight Condensed" panose="020B0502040204020203" pitchFamily="34" charset="0"/>
              </a:rPr>
              <a:t>Launch</a:t>
            </a:r>
          </a:p>
        </p:txBody>
      </p:sp>
      <p:sp>
        <p:nvSpPr>
          <p:cNvPr id="67" name="TextBox 66">
            <a:extLst>
              <a:ext uri="{FF2B5EF4-FFF2-40B4-BE49-F238E27FC236}">
                <a16:creationId xmlns="" xmlns:a16="http://schemas.microsoft.com/office/drawing/2014/main" id="{B23D81A0-CFAD-493B-A39F-B6EBEE1AEB4F}"/>
              </a:ext>
            </a:extLst>
          </p:cNvPr>
          <p:cNvSpPr txBox="1"/>
          <p:nvPr/>
        </p:nvSpPr>
        <p:spPr>
          <a:xfrm>
            <a:off x="7827124" y="3404599"/>
            <a:ext cx="1440160" cy="369332"/>
          </a:xfrm>
          <a:prstGeom prst="rect">
            <a:avLst/>
          </a:prstGeom>
          <a:noFill/>
        </p:spPr>
        <p:txBody>
          <a:bodyPr wrap="square" rtlCol="0">
            <a:spAutoFit/>
          </a:bodyPr>
          <a:lstStyle/>
          <a:p>
            <a:pPr algn="ctr"/>
            <a:r>
              <a:rPr lang="en-GB" dirty="0">
                <a:solidFill>
                  <a:srgbClr val="FFF4DD"/>
                </a:solidFill>
                <a:latin typeface="Bahnschrift SemiLight Condensed" panose="020B0502040204020203" pitchFamily="34" charset="0"/>
              </a:rPr>
              <a:t>2022</a:t>
            </a:r>
          </a:p>
        </p:txBody>
      </p:sp>
      <p:sp>
        <p:nvSpPr>
          <p:cNvPr id="68" name="TextBox 67">
            <a:extLst>
              <a:ext uri="{FF2B5EF4-FFF2-40B4-BE49-F238E27FC236}">
                <a16:creationId xmlns="" xmlns:a16="http://schemas.microsoft.com/office/drawing/2014/main" id="{B0E9FB2B-2C64-4611-82AE-50C26AC64FD7}"/>
              </a:ext>
            </a:extLst>
          </p:cNvPr>
          <p:cNvSpPr txBox="1"/>
          <p:nvPr/>
        </p:nvSpPr>
        <p:spPr>
          <a:xfrm>
            <a:off x="6059679" y="3790397"/>
            <a:ext cx="351667"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Q1</a:t>
            </a:r>
          </a:p>
        </p:txBody>
      </p:sp>
      <p:sp>
        <p:nvSpPr>
          <p:cNvPr id="69" name="TextBox 68">
            <a:extLst>
              <a:ext uri="{FF2B5EF4-FFF2-40B4-BE49-F238E27FC236}">
                <a16:creationId xmlns="" xmlns:a16="http://schemas.microsoft.com/office/drawing/2014/main" id="{397D3891-A7AF-440E-91CB-25FE0C4711BB}"/>
              </a:ext>
            </a:extLst>
          </p:cNvPr>
          <p:cNvSpPr txBox="1"/>
          <p:nvPr/>
        </p:nvSpPr>
        <p:spPr>
          <a:xfrm>
            <a:off x="7422735" y="3804421"/>
            <a:ext cx="396539"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Q2</a:t>
            </a:r>
          </a:p>
        </p:txBody>
      </p:sp>
      <p:sp>
        <p:nvSpPr>
          <p:cNvPr id="70" name="TextBox 69">
            <a:extLst>
              <a:ext uri="{FF2B5EF4-FFF2-40B4-BE49-F238E27FC236}">
                <a16:creationId xmlns="" xmlns:a16="http://schemas.microsoft.com/office/drawing/2014/main" id="{CE90BAAC-AAA7-49CD-A6DF-26094AD48025}"/>
              </a:ext>
            </a:extLst>
          </p:cNvPr>
          <p:cNvSpPr txBox="1"/>
          <p:nvPr/>
        </p:nvSpPr>
        <p:spPr>
          <a:xfrm>
            <a:off x="8828555" y="3807959"/>
            <a:ext cx="396540"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Q3</a:t>
            </a:r>
          </a:p>
        </p:txBody>
      </p:sp>
      <p:sp>
        <p:nvSpPr>
          <p:cNvPr id="71" name="TextBox 70">
            <a:extLst>
              <a:ext uri="{FF2B5EF4-FFF2-40B4-BE49-F238E27FC236}">
                <a16:creationId xmlns="" xmlns:a16="http://schemas.microsoft.com/office/drawing/2014/main" id="{62D4AA63-9EF4-4CA7-94E7-A1C42D6033AB}"/>
              </a:ext>
            </a:extLst>
          </p:cNvPr>
          <p:cNvSpPr txBox="1"/>
          <p:nvPr/>
        </p:nvSpPr>
        <p:spPr>
          <a:xfrm>
            <a:off x="10234376" y="3790397"/>
            <a:ext cx="396540"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Q4</a:t>
            </a:r>
          </a:p>
        </p:txBody>
      </p:sp>
      <p:sp>
        <p:nvSpPr>
          <p:cNvPr id="10" name="TextBox 9">
            <a:extLst>
              <a:ext uri="{FF2B5EF4-FFF2-40B4-BE49-F238E27FC236}">
                <a16:creationId xmlns="" xmlns:a16="http://schemas.microsoft.com/office/drawing/2014/main" id="{6998BF75-679A-407B-8BA6-910166B494E4}"/>
              </a:ext>
            </a:extLst>
          </p:cNvPr>
          <p:cNvSpPr txBox="1"/>
          <p:nvPr/>
        </p:nvSpPr>
        <p:spPr>
          <a:xfrm>
            <a:off x="6819870" y="4206245"/>
            <a:ext cx="4087725" cy="369332"/>
          </a:xfrm>
          <a:prstGeom prst="rect">
            <a:avLst/>
          </a:prstGeom>
          <a:solidFill>
            <a:srgbClr val="E06A75"/>
          </a:solidFill>
        </p:spPr>
        <p:txBody>
          <a:bodyPr wrap="square" rtlCol="0">
            <a:spAutoFit/>
          </a:bodyPr>
          <a:lstStyle/>
          <a:p>
            <a:pPr algn="ctr"/>
            <a:r>
              <a:rPr lang="en-GB" dirty="0">
                <a:solidFill>
                  <a:schemeClr val="bg1"/>
                </a:solidFill>
                <a:latin typeface="Bahnschrift SemiLight Condensed" panose="020B0502040204020203" pitchFamily="34" charset="0"/>
              </a:rPr>
              <a:t>Post-Launch</a:t>
            </a:r>
          </a:p>
        </p:txBody>
      </p:sp>
      <p:sp>
        <p:nvSpPr>
          <p:cNvPr id="72" name="TextBox 71">
            <a:extLst>
              <a:ext uri="{FF2B5EF4-FFF2-40B4-BE49-F238E27FC236}">
                <a16:creationId xmlns="" xmlns:a16="http://schemas.microsoft.com/office/drawing/2014/main" id="{04F419EF-3102-453C-ACA6-7CFC627AAA61}"/>
              </a:ext>
            </a:extLst>
          </p:cNvPr>
          <p:cNvSpPr txBox="1"/>
          <p:nvPr/>
        </p:nvSpPr>
        <p:spPr>
          <a:xfrm>
            <a:off x="7290505" y="4696688"/>
            <a:ext cx="3026890" cy="369332"/>
          </a:xfrm>
          <a:prstGeom prst="rect">
            <a:avLst/>
          </a:prstGeom>
          <a:solidFill>
            <a:srgbClr val="E06A75"/>
          </a:solidFill>
        </p:spPr>
        <p:txBody>
          <a:bodyPr wrap="square" rtlCol="0">
            <a:spAutoFit/>
          </a:bodyPr>
          <a:lstStyle/>
          <a:p>
            <a:pPr algn="ctr"/>
            <a:r>
              <a:rPr lang="en-GB" dirty="0">
                <a:solidFill>
                  <a:schemeClr val="bg1"/>
                </a:solidFill>
                <a:latin typeface="Bahnschrift SemiLight Condensed" panose="020B0502040204020203" pitchFamily="34" charset="0"/>
              </a:rPr>
              <a:t>Additional Content Free to Download</a:t>
            </a:r>
          </a:p>
        </p:txBody>
      </p:sp>
      <p:sp>
        <p:nvSpPr>
          <p:cNvPr id="73" name="TextBox 72">
            <a:extLst>
              <a:ext uri="{FF2B5EF4-FFF2-40B4-BE49-F238E27FC236}">
                <a16:creationId xmlns="" xmlns:a16="http://schemas.microsoft.com/office/drawing/2014/main" id="{B2A021C7-A40E-450E-B5D2-D919F018D088}"/>
              </a:ext>
            </a:extLst>
          </p:cNvPr>
          <p:cNvSpPr txBox="1"/>
          <p:nvPr/>
        </p:nvSpPr>
        <p:spPr>
          <a:xfrm>
            <a:off x="7290505" y="5066020"/>
            <a:ext cx="1445577" cy="523220"/>
          </a:xfrm>
          <a:prstGeom prst="rect">
            <a:avLst/>
          </a:prstGeom>
          <a:solidFill>
            <a:srgbClr val="BC6974"/>
          </a:solidFill>
        </p:spPr>
        <p:txBody>
          <a:bodyPr wrap="square" rtlCol="0">
            <a:spAutoFit/>
          </a:bodyPr>
          <a:lstStyle/>
          <a:p>
            <a:pPr algn="ctr"/>
            <a:r>
              <a:rPr lang="en-GB" sz="1400" dirty="0">
                <a:solidFill>
                  <a:schemeClr val="bg1"/>
                </a:solidFill>
                <a:latin typeface="Bahnschrift SemiLight Condensed" panose="020B0502040204020203" pitchFamily="34" charset="0"/>
              </a:rPr>
              <a:t>New Quest and Islands</a:t>
            </a:r>
          </a:p>
        </p:txBody>
      </p:sp>
      <p:sp>
        <p:nvSpPr>
          <p:cNvPr id="74" name="TextBox 73">
            <a:extLst>
              <a:ext uri="{FF2B5EF4-FFF2-40B4-BE49-F238E27FC236}">
                <a16:creationId xmlns="" xmlns:a16="http://schemas.microsoft.com/office/drawing/2014/main" id="{69254401-D426-4642-A1F1-C2AC60E568C1}"/>
              </a:ext>
            </a:extLst>
          </p:cNvPr>
          <p:cNvSpPr txBox="1"/>
          <p:nvPr/>
        </p:nvSpPr>
        <p:spPr>
          <a:xfrm>
            <a:off x="8871818" y="5066020"/>
            <a:ext cx="1445577" cy="523220"/>
          </a:xfrm>
          <a:prstGeom prst="rect">
            <a:avLst/>
          </a:prstGeom>
          <a:solidFill>
            <a:srgbClr val="BC6974"/>
          </a:solidFill>
        </p:spPr>
        <p:txBody>
          <a:bodyPr wrap="square" rtlCol="0">
            <a:spAutoFit/>
          </a:bodyPr>
          <a:lstStyle/>
          <a:p>
            <a:pPr algn="ctr"/>
            <a:r>
              <a:rPr lang="en-GB" sz="1400" dirty="0">
                <a:solidFill>
                  <a:schemeClr val="bg1"/>
                </a:solidFill>
                <a:latin typeface="Bahnschrift SemiLight Condensed" panose="020B0502040204020203" pitchFamily="34" charset="0"/>
              </a:rPr>
              <a:t>New Quest and Islands</a:t>
            </a:r>
          </a:p>
        </p:txBody>
      </p:sp>
    </p:spTree>
    <p:extLst>
      <p:ext uri="{BB962C8B-B14F-4D97-AF65-F5344CB8AC3E}">
        <p14:creationId xmlns:p14="http://schemas.microsoft.com/office/powerpoint/2010/main" val="4099556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5439" y="241803"/>
            <a:ext cx="9729413" cy="686976"/>
          </a:xfrm>
        </p:spPr>
        <p:txBody>
          <a:bodyPr>
            <a:normAutofit fontScale="90000"/>
          </a:bodyPr>
          <a:lstStyle/>
          <a:p>
            <a:r>
              <a:rPr lang="en-US" dirty="0">
                <a:solidFill>
                  <a:srgbClr val="FFF4DD"/>
                </a:solidFill>
                <a:latin typeface="Bahnschrift Light Condensed" panose="020B0502040204020203" pitchFamily="34" charset="0"/>
              </a:rPr>
              <a:t>Development and Release Timeline</a:t>
            </a:r>
          </a:p>
        </p:txBody>
      </p:sp>
      <p:sp>
        <p:nvSpPr>
          <p:cNvPr id="5" name="Footer Placeholder 4"/>
          <p:cNvSpPr>
            <a:spLocks noGrp="1"/>
          </p:cNvSpPr>
          <p:nvPr>
            <p:ph type="ftr" sz="quarter" idx="11"/>
          </p:nvPr>
        </p:nvSpPr>
        <p:spPr/>
        <p:txBody>
          <a:bodyPr/>
          <a:lstStyle/>
          <a:p>
            <a:r>
              <a:rPr lang="en-GB" dirty="0">
                <a:solidFill>
                  <a:schemeClr val="bg1">
                    <a:lumMod val="85000"/>
                  </a:schemeClr>
                </a:solidFill>
              </a:rPr>
              <a:t>Tale of Two Dragons (working title) | Ruth </a:t>
            </a:r>
            <a:r>
              <a:rPr lang="en-GB" dirty="0" err="1">
                <a:solidFill>
                  <a:schemeClr val="bg1">
                    <a:lumMod val="85000"/>
                  </a:schemeClr>
                </a:solidFill>
              </a:rPr>
              <a:t>Heneghan</a:t>
            </a:r>
            <a:endParaRPr lang="en-GB" dirty="0">
              <a:solidFill>
                <a:schemeClr val="bg1">
                  <a:lumMod val="85000"/>
                </a:schemeClr>
              </a:solidFill>
            </a:endParaRPr>
          </a:p>
        </p:txBody>
      </p:sp>
      <p:sp>
        <p:nvSpPr>
          <p:cNvPr id="40" name="Rectangle 39">
            <a:extLst>
              <a:ext uri="{FF2B5EF4-FFF2-40B4-BE49-F238E27FC236}">
                <a16:creationId xmlns="" xmlns:a16="http://schemas.microsoft.com/office/drawing/2014/main" id="{5794FDA8-99B9-4D3F-8CBA-6129B3BA2894}"/>
              </a:ext>
            </a:extLst>
          </p:cNvPr>
          <p:cNvSpPr/>
          <p:nvPr/>
        </p:nvSpPr>
        <p:spPr>
          <a:xfrm>
            <a:off x="325439" y="2633838"/>
            <a:ext cx="5292483" cy="936104"/>
          </a:xfrm>
          <a:prstGeom prst="rect">
            <a:avLst/>
          </a:prstGeom>
          <a:solidFill>
            <a:srgbClr val="DA868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TextBox 40">
            <a:extLst>
              <a:ext uri="{FF2B5EF4-FFF2-40B4-BE49-F238E27FC236}">
                <a16:creationId xmlns="" xmlns:a16="http://schemas.microsoft.com/office/drawing/2014/main" id="{407FF0AA-4B45-407F-BB48-8463A8FF960F}"/>
              </a:ext>
            </a:extLst>
          </p:cNvPr>
          <p:cNvSpPr txBox="1"/>
          <p:nvPr/>
        </p:nvSpPr>
        <p:spPr>
          <a:xfrm>
            <a:off x="449605" y="3070767"/>
            <a:ext cx="856380" cy="369332"/>
          </a:xfrm>
          <a:prstGeom prst="rect">
            <a:avLst/>
          </a:prstGeom>
          <a:solidFill>
            <a:srgbClr val="BC6974"/>
          </a:solidFill>
        </p:spPr>
        <p:txBody>
          <a:bodyPr wrap="square" rtlCol="0">
            <a:spAutoFit/>
          </a:bodyPr>
          <a:lstStyle/>
          <a:p>
            <a:pPr algn="ctr"/>
            <a:r>
              <a:rPr lang="en-GB" dirty="0">
                <a:solidFill>
                  <a:schemeClr val="bg1"/>
                </a:solidFill>
                <a:latin typeface="Bahnschrift SemiLight Condensed" panose="020B0502040204020203" pitchFamily="34" charset="0"/>
              </a:rPr>
              <a:t>Launch</a:t>
            </a:r>
          </a:p>
        </p:txBody>
      </p:sp>
      <p:sp>
        <p:nvSpPr>
          <p:cNvPr id="42" name="TextBox 41">
            <a:extLst>
              <a:ext uri="{FF2B5EF4-FFF2-40B4-BE49-F238E27FC236}">
                <a16:creationId xmlns="" xmlns:a16="http://schemas.microsoft.com/office/drawing/2014/main" id="{63A743E5-CB4A-44FE-9B5B-144C820A02F8}"/>
              </a:ext>
            </a:extLst>
          </p:cNvPr>
          <p:cNvSpPr txBox="1"/>
          <p:nvPr/>
        </p:nvSpPr>
        <p:spPr>
          <a:xfrm>
            <a:off x="2420589" y="2276872"/>
            <a:ext cx="1440160" cy="369332"/>
          </a:xfrm>
          <a:prstGeom prst="rect">
            <a:avLst/>
          </a:prstGeom>
          <a:noFill/>
        </p:spPr>
        <p:txBody>
          <a:bodyPr wrap="square" rtlCol="0">
            <a:spAutoFit/>
          </a:bodyPr>
          <a:lstStyle/>
          <a:p>
            <a:pPr algn="ctr"/>
            <a:r>
              <a:rPr lang="en-GB" dirty="0">
                <a:solidFill>
                  <a:srgbClr val="FFF4DD"/>
                </a:solidFill>
                <a:latin typeface="Bahnschrift SemiLight Condensed" panose="020B0502040204020203" pitchFamily="34" charset="0"/>
              </a:rPr>
              <a:t>2022</a:t>
            </a:r>
          </a:p>
        </p:txBody>
      </p:sp>
      <p:sp>
        <p:nvSpPr>
          <p:cNvPr id="43" name="TextBox 42">
            <a:extLst>
              <a:ext uri="{FF2B5EF4-FFF2-40B4-BE49-F238E27FC236}">
                <a16:creationId xmlns="" xmlns:a16="http://schemas.microsoft.com/office/drawing/2014/main" id="{88CBE029-E4A8-4237-BF05-E7AFC7EBE8EA}"/>
              </a:ext>
            </a:extLst>
          </p:cNvPr>
          <p:cNvSpPr txBox="1"/>
          <p:nvPr/>
        </p:nvSpPr>
        <p:spPr>
          <a:xfrm>
            <a:off x="653144" y="2662670"/>
            <a:ext cx="351667"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Q1</a:t>
            </a:r>
          </a:p>
        </p:txBody>
      </p:sp>
      <p:sp>
        <p:nvSpPr>
          <p:cNvPr id="44" name="TextBox 43">
            <a:extLst>
              <a:ext uri="{FF2B5EF4-FFF2-40B4-BE49-F238E27FC236}">
                <a16:creationId xmlns="" xmlns:a16="http://schemas.microsoft.com/office/drawing/2014/main" id="{900CC783-E1C8-440E-B5EE-76C94A8941B8}"/>
              </a:ext>
            </a:extLst>
          </p:cNvPr>
          <p:cNvSpPr txBox="1"/>
          <p:nvPr/>
        </p:nvSpPr>
        <p:spPr>
          <a:xfrm>
            <a:off x="2016200" y="2676694"/>
            <a:ext cx="396539"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Q2</a:t>
            </a:r>
          </a:p>
        </p:txBody>
      </p:sp>
      <p:sp>
        <p:nvSpPr>
          <p:cNvPr id="45" name="TextBox 44">
            <a:extLst>
              <a:ext uri="{FF2B5EF4-FFF2-40B4-BE49-F238E27FC236}">
                <a16:creationId xmlns="" xmlns:a16="http://schemas.microsoft.com/office/drawing/2014/main" id="{7FB02A5A-235F-489B-864E-8820AEAE152A}"/>
              </a:ext>
            </a:extLst>
          </p:cNvPr>
          <p:cNvSpPr txBox="1"/>
          <p:nvPr/>
        </p:nvSpPr>
        <p:spPr>
          <a:xfrm>
            <a:off x="3422020" y="2680232"/>
            <a:ext cx="396540"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Q3</a:t>
            </a:r>
          </a:p>
        </p:txBody>
      </p:sp>
      <p:sp>
        <p:nvSpPr>
          <p:cNvPr id="46" name="TextBox 45">
            <a:extLst>
              <a:ext uri="{FF2B5EF4-FFF2-40B4-BE49-F238E27FC236}">
                <a16:creationId xmlns="" xmlns:a16="http://schemas.microsoft.com/office/drawing/2014/main" id="{5E96B8DB-6441-492E-BBB0-096323C18DF2}"/>
              </a:ext>
            </a:extLst>
          </p:cNvPr>
          <p:cNvSpPr txBox="1"/>
          <p:nvPr/>
        </p:nvSpPr>
        <p:spPr>
          <a:xfrm>
            <a:off x="4827841" y="2662670"/>
            <a:ext cx="396540"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Q4</a:t>
            </a:r>
          </a:p>
        </p:txBody>
      </p:sp>
      <p:sp>
        <p:nvSpPr>
          <p:cNvPr id="47" name="TextBox 46">
            <a:extLst>
              <a:ext uri="{FF2B5EF4-FFF2-40B4-BE49-F238E27FC236}">
                <a16:creationId xmlns="" xmlns:a16="http://schemas.microsoft.com/office/drawing/2014/main" id="{1BC36CA1-AE02-4ED4-BF8D-7C2383FB0AA9}"/>
              </a:ext>
            </a:extLst>
          </p:cNvPr>
          <p:cNvSpPr txBox="1"/>
          <p:nvPr/>
        </p:nvSpPr>
        <p:spPr>
          <a:xfrm>
            <a:off x="1413335" y="3078518"/>
            <a:ext cx="4087725" cy="369332"/>
          </a:xfrm>
          <a:prstGeom prst="rect">
            <a:avLst/>
          </a:prstGeom>
          <a:solidFill>
            <a:srgbClr val="E06A75"/>
          </a:solidFill>
        </p:spPr>
        <p:txBody>
          <a:bodyPr wrap="square" rtlCol="0">
            <a:spAutoFit/>
          </a:bodyPr>
          <a:lstStyle/>
          <a:p>
            <a:pPr algn="ctr"/>
            <a:r>
              <a:rPr lang="en-GB" dirty="0">
                <a:solidFill>
                  <a:schemeClr val="bg1"/>
                </a:solidFill>
                <a:latin typeface="Bahnschrift SemiLight Condensed" panose="020B0502040204020203" pitchFamily="34" charset="0"/>
              </a:rPr>
              <a:t>Post-Launch</a:t>
            </a:r>
          </a:p>
        </p:txBody>
      </p:sp>
      <p:sp>
        <p:nvSpPr>
          <p:cNvPr id="48" name="TextBox 47">
            <a:extLst>
              <a:ext uri="{FF2B5EF4-FFF2-40B4-BE49-F238E27FC236}">
                <a16:creationId xmlns="" xmlns:a16="http://schemas.microsoft.com/office/drawing/2014/main" id="{9EDB8937-C542-4C7E-9B66-1C741D140E73}"/>
              </a:ext>
            </a:extLst>
          </p:cNvPr>
          <p:cNvSpPr txBox="1"/>
          <p:nvPr/>
        </p:nvSpPr>
        <p:spPr>
          <a:xfrm>
            <a:off x="1883970" y="3568961"/>
            <a:ext cx="3026890" cy="369332"/>
          </a:xfrm>
          <a:prstGeom prst="rect">
            <a:avLst/>
          </a:prstGeom>
          <a:solidFill>
            <a:srgbClr val="E06A75"/>
          </a:solidFill>
        </p:spPr>
        <p:txBody>
          <a:bodyPr wrap="square" rtlCol="0">
            <a:spAutoFit/>
          </a:bodyPr>
          <a:lstStyle/>
          <a:p>
            <a:pPr algn="ctr"/>
            <a:r>
              <a:rPr lang="en-GB" dirty="0">
                <a:solidFill>
                  <a:schemeClr val="bg1"/>
                </a:solidFill>
                <a:latin typeface="Bahnschrift SemiLight Condensed" panose="020B0502040204020203" pitchFamily="34" charset="0"/>
              </a:rPr>
              <a:t>Additional Content Free to Download</a:t>
            </a:r>
          </a:p>
        </p:txBody>
      </p:sp>
      <p:sp>
        <p:nvSpPr>
          <p:cNvPr id="55" name="TextBox 54">
            <a:extLst>
              <a:ext uri="{FF2B5EF4-FFF2-40B4-BE49-F238E27FC236}">
                <a16:creationId xmlns="" xmlns:a16="http://schemas.microsoft.com/office/drawing/2014/main" id="{54FBD0F3-C1E6-45E6-9F57-62D5E7142512}"/>
              </a:ext>
            </a:extLst>
          </p:cNvPr>
          <p:cNvSpPr txBox="1"/>
          <p:nvPr/>
        </p:nvSpPr>
        <p:spPr>
          <a:xfrm>
            <a:off x="1883970" y="3938293"/>
            <a:ext cx="1445577" cy="523220"/>
          </a:xfrm>
          <a:prstGeom prst="rect">
            <a:avLst/>
          </a:prstGeom>
          <a:solidFill>
            <a:srgbClr val="BC6974"/>
          </a:solidFill>
        </p:spPr>
        <p:txBody>
          <a:bodyPr wrap="square" rtlCol="0">
            <a:spAutoFit/>
          </a:bodyPr>
          <a:lstStyle/>
          <a:p>
            <a:pPr algn="ctr"/>
            <a:r>
              <a:rPr lang="en-GB" sz="1400" dirty="0">
                <a:solidFill>
                  <a:schemeClr val="bg1"/>
                </a:solidFill>
                <a:latin typeface="Bahnschrift SemiLight Condensed" panose="020B0502040204020203" pitchFamily="34" charset="0"/>
              </a:rPr>
              <a:t>New Quest and Islands</a:t>
            </a:r>
          </a:p>
        </p:txBody>
      </p:sp>
      <p:sp>
        <p:nvSpPr>
          <p:cNvPr id="75" name="TextBox 74">
            <a:extLst>
              <a:ext uri="{FF2B5EF4-FFF2-40B4-BE49-F238E27FC236}">
                <a16:creationId xmlns="" xmlns:a16="http://schemas.microsoft.com/office/drawing/2014/main" id="{30C18980-73F9-429A-80F6-6AA9D7BE13B4}"/>
              </a:ext>
            </a:extLst>
          </p:cNvPr>
          <p:cNvSpPr txBox="1"/>
          <p:nvPr/>
        </p:nvSpPr>
        <p:spPr>
          <a:xfrm>
            <a:off x="3465283" y="3938293"/>
            <a:ext cx="1445577" cy="523220"/>
          </a:xfrm>
          <a:prstGeom prst="rect">
            <a:avLst/>
          </a:prstGeom>
          <a:solidFill>
            <a:srgbClr val="BC6974"/>
          </a:solidFill>
        </p:spPr>
        <p:txBody>
          <a:bodyPr wrap="square" rtlCol="0">
            <a:spAutoFit/>
          </a:bodyPr>
          <a:lstStyle/>
          <a:p>
            <a:pPr algn="ctr"/>
            <a:r>
              <a:rPr lang="en-GB" sz="1400" dirty="0">
                <a:solidFill>
                  <a:schemeClr val="bg1"/>
                </a:solidFill>
                <a:latin typeface="Bahnschrift SemiLight Condensed" panose="020B0502040204020203" pitchFamily="34" charset="0"/>
              </a:rPr>
              <a:t>New Quest and Islands</a:t>
            </a:r>
          </a:p>
        </p:txBody>
      </p:sp>
      <p:sp>
        <p:nvSpPr>
          <p:cNvPr id="76" name="TextBox 75">
            <a:extLst>
              <a:ext uri="{FF2B5EF4-FFF2-40B4-BE49-F238E27FC236}">
                <a16:creationId xmlns="" xmlns:a16="http://schemas.microsoft.com/office/drawing/2014/main" id="{BA8765CF-1F89-4797-85AA-AFF91C7A6AE8}"/>
              </a:ext>
            </a:extLst>
          </p:cNvPr>
          <p:cNvSpPr txBox="1"/>
          <p:nvPr/>
        </p:nvSpPr>
        <p:spPr>
          <a:xfrm>
            <a:off x="1413335" y="4532002"/>
            <a:ext cx="4087725" cy="369332"/>
          </a:xfrm>
          <a:prstGeom prst="rect">
            <a:avLst/>
          </a:prstGeom>
          <a:solidFill>
            <a:srgbClr val="E06A75"/>
          </a:solidFill>
        </p:spPr>
        <p:txBody>
          <a:bodyPr wrap="square" rtlCol="0">
            <a:spAutoFit/>
          </a:bodyPr>
          <a:lstStyle/>
          <a:p>
            <a:pPr algn="ctr"/>
            <a:r>
              <a:rPr lang="en-GB" dirty="0">
                <a:solidFill>
                  <a:schemeClr val="bg1"/>
                </a:solidFill>
                <a:latin typeface="Bahnschrift SemiLight Condensed" panose="020B0502040204020203" pitchFamily="34" charset="0"/>
              </a:rPr>
              <a:t>Adaptation for Nintendo Switch</a:t>
            </a:r>
          </a:p>
        </p:txBody>
      </p:sp>
      <p:sp>
        <p:nvSpPr>
          <p:cNvPr id="77" name="TextBox 76">
            <a:extLst>
              <a:ext uri="{FF2B5EF4-FFF2-40B4-BE49-F238E27FC236}">
                <a16:creationId xmlns="" xmlns:a16="http://schemas.microsoft.com/office/drawing/2014/main" id="{5FD9C364-D7E3-4EDA-B5FD-27EADD1768C7}"/>
              </a:ext>
            </a:extLst>
          </p:cNvPr>
          <p:cNvSpPr txBox="1"/>
          <p:nvPr/>
        </p:nvSpPr>
        <p:spPr>
          <a:xfrm>
            <a:off x="3422020" y="4900353"/>
            <a:ext cx="2079899" cy="646331"/>
          </a:xfrm>
          <a:prstGeom prst="rect">
            <a:avLst/>
          </a:prstGeom>
          <a:solidFill>
            <a:srgbClr val="BC6974"/>
          </a:solidFill>
        </p:spPr>
        <p:txBody>
          <a:bodyPr wrap="square" rtlCol="0">
            <a:spAutoFit/>
          </a:bodyPr>
          <a:lstStyle/>
          <a:p>
            <a:pPr algn="ctr"/>
            <a:r>
              <a:rPr lang="en-GB" dirty="0">
                <a:solidFill>
                  <a:schemeClr val="bg1"/>
                </a:solidFill>
                <a:latin typeface="Bahnschrift SemiLight Condensed" panose="020B0502040204020203" pitchFamily="34" charset="0"/>
              </a:rPr>
              <a:t>Release Updated Demo For Nintendo Switch</a:t>
            </a:r>
          </a:p>
        </p:txBody>
      </p:sp>
      <p:sp>
        <p:nvSpPr>
          <p:cNvPr id="78" name="Rectangle 77">
            <a:extLst>
              <a:ext uri="{FF2B5EF4-FFF2-40B4-BE49-F238E27FC236}">
                <a16:creationId xmlns="" xmlns:a16="http://schemas.microsoft.com/office/drawing/2014/main" id="{21784EF7-5343-40FD-B503-A30D34E610C2}"/>
              </a:ext>
            </a:extLst>
          </p:cNvPr>
          <p:cNvSpPr/>
          <p:nvPr/>
        </p:nvSpPr>
        <p:spPr>
          <a:xfrm>
            <a:off x="5617922" y="2633838"/>
            <a:ext cx="5292483" cy="936104"/>
          </a:xfrm>
          <a:prstGeom prst="rect">
            <a:avLst/>
          </a:prstGeom>
          <a:solidFill>
            <a:srgbClr val="DFAC8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9" name="TextBox 78">
            <a:extLst>
              <a:ext uri="{FF2B5EF4-FFF2-40B4-BE49-F238E27FC236}">
                <a16:creationId xmlns="" xmlns:a16="http://schemas.microsoft.com/office/drawing/2014/main" id="{72D976BD-2E83-4431-993D-FF9F00418957}"/>
              </a:ext>
            </a:extLst>
          </p:cNvPr>
          <p:cNvSpPr txBox="1"/>
          <p:nvPr/>
        </p:nvSpPr>
        <p:spPr>
          <a:xfrm>
            <a:off x="5742088" y="3070767"/>
            <a:ext cx="856380" cy="369332"/>
          </a:xfrm>
          <a:prstGeom prst="rect">
            <a:avLst/>
          </a:prstGeom>
          <a:solidFill>
            <a:srgbClr val="DA868E"/>
          </a:solidFill>
        </p:spPr>
        <p:txBody>
          <a:bodyPr wrap="square" rtlCol="0">
            <a:spAutoFit/>
          </a:bodyPr>
          <a:lstStyle/>
          <a:p>
            <a:pPr algn="ctr"/>
            <a:r>
              <a:rPr lang="en-GB" dirty="0">
                <a:solidFill>
                  <a:schemeClr val="bg1"/>
                </a:solidFill>
                <a:latin typeface="Bahnschrift SemiLight Condensed" panose="020B0502040204020203" pitchFamily="34" charset="0"/>
              </a:rPr>
              <a:t>Launch</a:t>
            </a:r>
          </a:p>
        </p:txBody>
      </p:sp>
      <p:sp>
        <p:nvSpPr>
          <p:cNvPr id="80" name="TextBox 79">
            <a:extLst>
              <a:ext uri="{FF2B5EF4-FFF2-40B4-BE49-F238E27FC236}">
                <a16:creationId xmlns="" xmlns:a16="http://schemas.microsoft.com/office/drawing/2014/main" id="{50464FC1-4DEF-4E71-B013-3093E3289EA9}"/>
              </a:ext>
            </a:extLst>
          </p:cNvPr>
          <p:cNvSpPr txBox="1"/>
          <p:nvPr/>
        </p:nvSpPr>
        <p:spPr>
          <a:xfrm>
            <a:off x="7713072" y="2276872"/>
            <a:ext cx="1440160" cy="369332"/>
          </a:xfrm>
          <a:prstGeom prst="rect">
            <a:avLst/>
          </a:prstGeom>
          <a:noFill/>
        </p:spPr>
        <p:txBody>
          <a:bodyPr wrap="square" rtlCol="0">
            <a:spAutoFit/>
          </a:bodyPr>
          <a:lstStyle/>
          <a:p>
            <a:pPr algn="ctr"/>
            <a:r>
              <a:rPr lang="en-GB" dirty="0">
                <a:solidFill>
                  <a:srgbClr val="FFF4DD"/>
                </a:solidFill>
                <a:latin typeface="Bahnschrift SemiLight Condensed" panose="020B0502040204020203" pitchFamily="34" charset="0"/>
              </a:rPr>
              <a:t>2023</a:t>
            </a:r>
          </a:p>
        </p:txBody>
      </p:sp>
      <p:sp>
        <p:nvSpPr>
          <p:cNvPr id="81" name="TextBox 80">
            <a:extLst>
              <a:ext uri="{FF2B5EF4-FFF2-40B4-BE49-F238E27FC236}">
                <a16:creationId xmlns="" xmlns:a16="http://schemas.microsoft.com/office/drawing/2014/main" id="{9D4992AF-E0A9-494F-AC17-1FACE1AD114E}"/>
              </a:ext>
            </a:extLst>
          </p:cNvPr>
          <p:cNvSpPr txBox="1"/>
          <p:nvPr/>
        </p:nvSpPr>
        <p:spPr>
          <a:xfrm>
            <a:off x="5945627" y="2662670"/>
            <a:ext cx="351667"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Q1</a:t>
            </a:r>
          </a:p>
        </p:txBody>
      </p:sp>
      <p:sp>
        <p:nvSpPr>
          <p:cNvPr id="82" name="TextBox 81">
            <a:extLst>
              <a:ext uri="{FF2B5EF4-FFF2-40B4-BE49-F238E27FC236}">
                <a16:creationId xmlns="" xmlns:a16="http://schemas.microsoft.com/office/drawing/2014/main" id="{CDB741A1-668A-4446-BB39-DD6E962981A0}"/>
              </a:ext>
            </a:extLst>
          </p:cNvPr>
          <p:cNvSpPr txBox="1"/>
          <p:nvPr/>
        </p:nvSpPr>
        <p:spPr>
          <a:xfrm>
            <a:off x="7308683" y="2676694"/>
            <a:ext cx="396539"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Q2</a:t>
            </a:r>
          </a:p>
        </p:txBody>
      </p:sp>
      <p:sp>
        <p:nvSpPr>
          <p:cNvPr id="83" name="TextBox 82">
            <a:extLst>
              <a:ext uri="{FF2B5EF4-FFF2-40B4-BE49-F238E27FC236}">
                <a16:creationId xmlns="" xmlns:a16="http://schemas.microsoft.com/office/drawing/2014/main" id="{5139C8EA-A803-46EF-9E51-317291F5CC95}"/>
              </a:ext>
            </a:extLst>
          </p:cNvPr>
          <p:cNvSpPr txBox="1"/>
          <p:nvPr/>
        </p:nvSpPr>
        <p:spPr>
          <a:xfrm>
            <a:off x="8714503" y="2680232"/>
            <a:ext cx="396540"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Q3</a:t>
            </a:r>
          </a:p>
        </p:txBody>
      </p:sp>
      <p:sp>
        <p:nvSpPr>
          <p:cNvPr id="84" name="TextBox 83">
            <a:extLst>
              <a:ext uri="{FF2B5EF4-FFF2-40B4-BE49-F238E27FC236}">
                <a16:creationId xmlns="" xmlns:a16="http://schemas.microsoft.com/office/drawing/2014/main" id="{F1D40411-4C9A-4CDA-B318-71F7414C537A}"/>
              </a:ext>
            </a:extLst>
          </p:cNvPr>
          <p:cNvSpPr txBox="1"/>
          <p:nvPr/>
        </p:nvSpPr>
        <p:spPr>
          <a:xfrm>
            <a:off x="10120324" y="2662670"/>
            <a:ext cx="396540" cy="369332"/>
          </a:xfrm>
          <a:prstGeom prst="rect">
            <a:avLst/>
          </a:prstGeom>
          <a:noFill/>
        </p:spPr>
        <p:txBody>
          <a:bodyPr wrap="square" rtlCol="0">
            <a:spAutoFit/>
          </a:bodyPr>
          <a:lstStyle/>
          <a:p>
            <a:pPr algn="ctr"/>
            <a:r>
              <a:rPr lang="en-GB" dirty="0">
                <a:solidFill>
                  <a:schemeClr val="bg1"/>
                </a:solidFill>
                <a:latin typeface="Bahnschrift SemiLight Condensed" panose="020B0502040204020203" pitchFamily="34" charset="0"/>
              </a:rPr>
              <a:t>Q4</a:t>
            </a:r>
          </a:p>
        </p:txBody>
      </p:sp>
      <p:sp>
        <p:nvSpPr>
          <p:cNvPr id="85" name="TextBox 84">
            <a:extLst>
              <a:ext uri="{FF2B5EF4-FFF2-40B4-BE49-F238E27FC236}">
                <a16:creationId xmlns="" xmlns:a16="http://schemas.microsoft.com/office/drawing/2014/main" id="{623CF869-03E4-4255-887E-7F95E942B934}"/>
              </a:ext>
            </a:extLst>
          </p:cNvPr>
          <p:cNvSpPr txBox="1"/>
          <p:nvPr/>
        </p:nvSpPr>
        <p:spPr>
          <a:xfrm>
            <a:off x="6705818" y="3078518"/>
            <a:ext cx="4087725" cy="369332"/>
          </a:xfrm>
          <a:prstGeom prst="rect">
            <a:avLst/>
          </a:prstGeom>
          <a:solidFill>
            <a:srgbClr val="DA868E"/>
          </a:solidFill>
        </p:spPr>
        <p:txBody>
          <a:bodyPr wrap="square" rtlCol="0">
            <a:spAutoFit/>
          </a:bodyPr>
          <a:lstStyle/>
          <a:p>
            <a:pPr algn="ctr"/>
            <a:r>
              <a:rPr lang="en-GB" dirty="0">
                <a:solidFill>
                  <a:schemeClr val="bg1"/>
                </a:solidFill>
                <a:latin typeface="Bahnschrift SemiLight Condensed" panose="020B0502040204020203" pitchFamily="34" charset="0"/>
              </a:rPr>
              <a:t>Post-Launch</a:t>
            </a:r>
          </a:p>
        </p:txBody>
      </p:sp>
      <p:sp>
        <p:nvSpPr>
          <p:cNvPr id="86" name="TextBox 85">
            <a:extLst>
              <a:ext uri="{FF2B5EF4-FFF2-40B4-BE49-F238E27FC236}">
                <a16:creationId xmlns="" xmlns:a16="http://schemas.microsoft.com/office/drawing/2014/main" id="{7539F9DB-BDD4-4ACE-AACD-BC909C33DFD9}"/>
              </a:ext>
            </a:extLst>
          </p:cNvPr>
          <p:cNvSpPr txBox="1"/>
          <p:nvPr/>
        </p:nvSpPr>
        <p:spPr>
          <a:xfrm>
            <a:off x="8007484" y="4486705"/>
            <a:ext cx="1445577" cy="523220"/>
          </a:xfrm>
          <a:prstGeom prst="rect">
            <a:avLst/>
          </a:prstGeom>
          <a:solidFill>
            <a:srgbClr val="BC6974"/>
          </a:solidFill>
        </p:spPr>
        <p:txBody>
          <a:bodyPr wrap="square" rtlCol="0">
            <a:spAutoFit/>
          </a:bodyPr>
          <a:lstStyle/>
          <a:p>
            <a:pPr algn="ctr"/>
            <a:r>
              <a:rPr lang="en-GB" sz="1400" dirty="0">
                <a:solidFill>
                  <a:schemeClr val="bg1"/>
                </a:solidFill>
                <a:latin typeface="Bahnschrift SemiLight Condensed" panose="020B0502040204020203" pitchFamily="34" charset="0"/>
              </a:rPr>
              <a:t>New Quest and Islands</a:t>
            </a:r>
          </a:p>
        </p:txBody>
      </p:sp>
      <p:sp>
        <p:nvSpPr>
          <p:cNvPr id="87" name="TextBox 86">
            <a:extLst>
              <a:ext uri="{FF2B5EF4-FFF2-40B4-BE49-F238E27FC236}">
                <a16:creationId xmlns="" xmlns:a16="http://schemas.microsoft.com/office/drawing/2014/main" id="{6D05C775-F5AF-4C2A-83F7-AC2E2A0C8BA2}"/>
              </a:ext>
            </a:extLst>
          </p:cNvPr>
          <p:cNvSpPr txBox="1"/>
          <p:nvPr/>
        </p:nvSpPr>
        <p:spPr>
          <a:xfrm>
            <a:off x="7417284" y="3568961"/>
            <a:ext cx="2637568" cy="923330"/>
          </a:xfrm>
          <a:prstGeom prst="rect">
            <a:avLst/>
          </a:prstGeom>
          <a:solidFill>
            <a:srgbClr val="DA868E"/>
          </a:solidFill>
        </p:spPr>
        <p:txBody>
          <a:bodyPr wrap="square" rtlCol="0">
            <a:spAutoFit/>
          </a:bodyPr>
          <a:lstStyle/>
          <a:p>
            <a:pPr algn="ctr"/>
            <a:r>
              <a:rPr lang="en-GB" dirty="0">
                <a:solidFill>
                  <a:schemeClr val="bg1"/>
                </a:solidFill>
                <a:latin typeface="Bahnschrift SemiLight Condensed" panose="020B0502040204020203" pitchFamily="34" charset="0"/>
              </a:rPr>
              <a:t>Additional Content Free to Download for both Steam and Switch</a:t>
            </a:r>
          </a:p>
        </p:txBody>
      </p:sp>
      <p:sp>
        <p:nvSpPr>
          <p:cNvPr id="89" name="TextBox 88">
            <a:extLst>
              <a:ext uri="{FF2B5EF4-FFF2-40B4-BE49-F238E27FC236}">
                <a16:creationId xmlns="" xmlns:a16="http://schemas.microsoft.com/office/drawing/2014/main" id="{A48C7B6A-E759-43F1-9DA1-4261A9139051}"/>
              </a:ext>
            </a:extLst>
          </p:cNvPr>
          <p:cNvSpPr txBox="1"/>
          <p:nvPr/>
        </p:nvSpPr>
        <p:spPr>
          <a:xfrm>
            <a:off x="326793" y="994371"/>
            <a:ext cx="4975531" cy="461665"/>
          </a:xfrm>
          <a:prstGeom prst="rect">
            <a:avLst/>
          </a:prstGeom>
          <a:noFill/>
        </p:spPr>
        <p:txBody>
          <a:bodyPr wrap="square" rtlCol="0">
            <a:spAutoFit/>
          </a:bodyPr>
          <a:lstStyle/>
          <a:p>
            <a:r>
              <a:rPr lang="en-GB" sz="2400" dirty="0">
                <a:solidFill>
                  <a:srgbClr val="FFF4DD"/>
                </a:solidFill>
                <a:latin typeface="Bahnschrift SemiLight Condensed" panose="020B0502040204020203" pitchFamily="34" charset="0"/>
              </a:rPr>
              <a:t>Re-Release and Second Life on Nintendo Switch</a:t>
            </a:r>
          </a:p>
        </p:txBody>
      </p:sp>
    </p:spTree>
    <p:extLst>
      <p:ext uri="{BB962C8B-B14F-4D97-AF65-F5344CB8AC3E}">
        <p14:creationId xmlns:p14="http://schemas.microsoft.com/office/powerpoint/2010/main" val="32834307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5439" y="241803"/>
            <a:ext cx="9729413" cy="686976"/>
          </a:xfrm>
        </p:spPr>
        <p:txBody>
          <a:bodyPr>
            <a:normAutofit fontScale="90000"/>
          </a:bodyPr>
          <a:lstStyle/>
          <a:p>
            <a:r>
              <a:rPr lang="en-US" dirty="0">
                <a:solidFill>
                  <a:srgbClr val="FFF4DD"/>
                </a:solidFill>
                <a:latin typeface="Bahnschrift Light Condensed" panose="020B0502040204020203" pitchFamily="34" charset="0"/>
              </a:rPr>
              <a:t>Team</a:t>
            </a:r>
          </a:p>
        </p:txBody>
      </p:sp>
      <p:sp>
        <p:nvSpPr>
          <p:cNvPr id="5" name="Footer Placeholder 4"/>
          <p:cNvSpPr>
            <a:spLocks noGrp="1"/>
          </p:cNvSpPr>
          <p:nvPr>
            <p:ph type="ftr" sz="quarter" idx="11"/>
          </p:nvPr>
        </p:nvSpPr>
        <p:spPr/>
        <p:txBody>
          <a:bodyPr/>
          <a:lstStyle/>
          <a:p>
            <a:r>
              <a:rPr lang="en-GB" dirty="0">
                <a:solidFill>
                  <a:schemeClr val="bg1">
                    <a:lumMod val="85000"/>
                  </a:schemeClr>
                </a:solidFill>
              </a:rPr>
              <a:t>Tale of Two Dragons (working title) | Ruth </a:t>
            </a:r>
            <a:r>
              <a:rPr lang="en-GB" dirty="0" err="1">
                <a:solidFill>
                  <a:schemeClr val="bg1">
                    <a:lumMod val="85000"/>
                  </a:schemeClr>
                </a:solidFill>
              </a:rPr>
              <a:t>Heneghan</a:t>
            </a:r>
            <a:endParaRPr lang="en-GB" dirty="0">
              <a:solidFill>
                <a:schemeClr val="bg1">
                  <a:lumMod val="85000"/>
                </a:schemeClr>
              </a:solidFill>
            </a:endParaRPr>
          </a:p>
        </p:txBody>
      </p:sp>
      <p:sp>
        <p:nvSpPr>
          <p:cNvPr id="3" name="TextBox 2">
            <a:extLst>
              <a:ext uri="{FF2B5EF4-FFF2-40B4-BE49-F238E27FC236}">
                <a16:creationId xmlns="" xmlns:a16="http://schemas.microsoft.com/office/drawing/2014/main" id="{EEF94155-B1A6-43C3-9A61-08F1FEB734A4}"/>
              </a:ext>
            </a:extLst>
          </p:cNvPr>
          <p:cNvSpPr txBox="1"/>
          <p:nvPr/>
        </p:nvSpPr>
        <p:spPr>
          <a:xfrm>
            <a:off x="693812" y="1204384"/>
            <a:ext cx="9505056" cy="452431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2 Artists (concepts &gt; texturing)</a:t>
            </a:r>
          </a:p>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4 3D Modellers (2 for character sculpting; 2 for environmental assets)</a:t>
            </a:r>
          </a:p>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Level Designer</a:t>
            </a:r>
          </a:p>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2 Programmers</a:t>
            </a:r>
          </a:p>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2 Animators (Rigging and Animation)</a:t>
            </a:r>
          </a:p>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Sound Designer and Composer</a:t>
            </a:r>
          </a:p>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Narrative Designer</a:t>
            </a:r>
          </a:p>
        </p:txBody>
      </p:sp>
    </p:spTree>
    <p:extLst>
      <p:ext uri="{BB962C8B-B14F-4D97-AF65-F5344CB8AC3E}">
        <p14:creationId xmlns:p14="http://schemas.microsoft.com/office/powerpoint/2010/main" val="26549854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5439" y="241803"/>
            <a:ext cx="9729413" cy="686976"/>
          </a:xfrm>
        </p:spPr>
        <p:txBody>
          <a:bodyPr>
            <a:normAutofit fontScale="90000"/>
          </a:bodyPr>
          <a:lstStyle/>
          <a:p>
            <a:r>
              <a:rPr lang="en-US" dirty="0">
                <a:solidFill>
                  <a:srgbClr val="FFF4DD"/>
                </a:solidFill>
                <a:latin typeface="Bahnschrift Light Condensed" panose="020B0502040204020203" pitchFamily="34" charset="0"/>
              </a:rPr>
              <a:t>As Popularity Grows</a:t>
            </a:r>
          </a:p>
        </p:txBody>
      </p:sp>
      <p:sp>
        <p:nvSpPr>
          <p:cNvPr id="5" name="Footer Placeholder 4"/>
          <p:cNvSpPr>
            <a:spLocks noGrp="1"/>
          </p:cNvSpPr>
          <p:nvPr>
            <p:ph type="ftr" sz="quarter" idx="11"/>
          </p:nvPr>
        </p:nvSpPr>
        <p:spPr/>
        <p:txBody>
          <a:bodyPr/>
          <a:lstStyle/>
          <a:p>
            <a:r>
              <a:rPr lang="en-GB" dirty="0">
                <a:solidFill>
                  <a:schemeClr val="bg1">
                    <a:lumMod val="85000"/>
                  </a:schemeClr>
                </a:solidFill>
              </a:rPr>
              <a:t>Tale of Two Dragons (working title) | Ruth </a:t>
            </a:r>
            <a:r>
              <a:rPr lang="en-GB" dirty="0" err="1">
                <a:solidFill>
                  <a:schemeClr val="bg1">
                    <a:lumMod val="85000"/>
                  </a:schemeClr>
                </a:solidFill>
              </a:rPr>
              <a:t>Heneghan</a:t>
            </a:r>
            <a:endParaRPr lang="en-GB" dirty="0">
              <a:solidFill>
                <a:schemeClr val="bg1">
                  <a:lumMod val="85000"/>
                </a:schemeClr>
              </a:solidFill>
            </a:endParaRPr>
          </a:p>
        </p:txBody>
      </p:sp>
      <p:sp>
        <p:nvSpPr>
          <p:cNvPr id="3" name="TextBox 2">
            <a:extLst>
              <a:ext uri="{FF2B5EF4-FFF2-40B4-BE49-F238E27FC236}">
                <a16:creationId xmlns="" xmlns:a16="http://schemas.microsoft.com/office/drawing/2014/main" id="{797B0269-94F5-4180-AA6A-DA4E7AA6DF37}"/>
              </a:ext>
            </a:extLst>
          </p:cNvPr>
          <p:cNvSpPr txBox="1"/>
          <p:nvPr/>
        </p:nvSpPr>
        <p:spPr>
          <a:xfrm>
            <a:off x="623546" y="1589759"/>
            <a:ext cx="4756695" cy="3970318"/>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Tie-in book series</a:t>
            </a:r>
          </a:p>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Cartoon series</a:t>
            </a:r>
          </a:p>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Colouring books</a:t>
            </a:r>
          </a:p>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Comics</a:t>
            </a:r>
          </a:p>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Sequels or Additional content</a:t>
            </a:r>
          </a:p>
          <a:p>
            <a:pPr marL="285750" indent="-285750">
              <a:lnSpc>
                <a:spcPct val="150000"/>
              </a:lnSpc>
              <a:buFont typeface="Arial" panose="020B0604020202020204" pitchFamily="34" charset="0"/>
              <a:buChar char="•"/>
            </a:pPr>
            <a:r>
              <a:rPr lang="en-GB" sz="2400" dirty="0">
                <a:solidFill>
                  <a:srgbClr val="FFF4DD"/>
                </a:solidFill>
                <a:latin typeface="Bahnschrift Light" panose="020B0502040204020203" pitchFamily="34" charset="0"/>
              </a:rPr>
              <a:t>Costumes and </a:t>
            </a:r>
            <a:r>
              <a:rPr lang="en-GB" sz="2400" dirty="0" smtClean="0">
                <a:solidFill>
                  <a:srgbClr val="FFF4DD"/>
                </a:solidFill>
                <a:latin typeface="Bahnschrift Light" panose="020B0502040204020203" pitchFamily="34" charset="0"/>
              </a:rPr>
              <a:t>accessories</a:t>
            </a:r>
          </a:p>
          <a:p>
            <a:pPr marL="285750" indent="-285750">
              <a:lnSpc>
                <a:spcPct val="150000"/>
              </a:lnSpc>
              <a:buFont typeface="Arial" panose="020B0604020202020204" pitchFamily="34" charset="0"/>
              <a:buChar char="•"/>
            </a:pPr>
            <a:r>
              <a:rPr lang="en-GB" sz="2400" dirty="0" smtClean="0">
                <a:solidFill>
                  <a:srgbClr val="FFF4DD"/>
                </a:solidFill>
                <a:latin typeface="Bahnschrift Light" panose="020B0502040204020203" pitchFamily="34" charset="0"/>
              </a:rPr>
              <a:t>Toys</a:t>
            </a:r>
            <a:endParaRPr lang="en-GB" sz="2400" dirty="0">
              <a:solidFill>
                <a:srgbClr val="FFF4DD"/>
              </a:solidFill>
              <a:latin typeface="Bahnschrift Light" panose="020B0502040204020203" pitchFamily="34" charset="0"/>
            </a:endParaRPr>
          </a:p>
        </p:txBody>
      </p:sp>
      <p:sp>
        <p:nvSpPr>
          <p:cNvPr id="11" name="TextBox 10">
            <a:extLst>
              <a:ext uri="{FF2B5EF4-FFF2-40B4-BE49-F238E27FC236}">
                <a16:creationId xmlns="" xmlns:a16="http://schemas.microsoft.com/office/drawing/2014/main" id="{56610CD3-D05E-45EE-AA76-7F3E8107D252}"/>
              </a:ext>
            </a:extLst>
          </p:cNvPr>
          <p:cNvSpPr txBox="1"/>
          <p:nvPr/>
        </p:nvSpPr>
        <p:spPr>
          <a:xfrm>
            <a:off x="6526460" y="3251296"/>
            <a:ext cx="2880320" cy="246221"/>
          </a:xfrm>
          <a:prstGeom prst="rect">
            <a:avLst/>
          </a:prstGeom>
          <a:noFill/>
        </p:spPr>
        <p:txBody>
          <a:bodyPr wrap="square" rtlCol="0">
            <a:spAutoFit/>
          </a:bodyPr>
          <a:lstStyle/>
          <a:p>
            <a:r>
              <a:rPr lang="en-GB" sz="1000" i="1" dirty="0">
                <a:solidFill>
                  <a:schemeClr val="bg1"/>
                </a:solidFill>
                <a:latin typeface="Bahnschrift SemiLight Condensed" panose="020B0502040204020203" pitchFamily="34" charset="0"/>
              </a:rPr>
              <a:t>Skylanders Academy</a:t>
            </a:r>
            <a:r>
              <a:rPr lang="en-GB" sz="1000" dirty="0">
                <a:solidFill>
                  <a:schemeClr val="bg1"/>
                </a:solidFill>
                <a:latin typeface="Bahnschrift SemiLight Condensed" panose="020B0502040204020203" pitchFamily="34" charset="0"/>
              </a:rPr>
              <a:t> (2016-Present) Activision Blizzard Studios</a:t>
            </a:r>
            <a:endParaRPr lang="en-GB" sz="1000" i="1" dirty="0">
              <a:solidFill>
                <a:schemeClr val="bg1"/>
              </a:solidFill>
              <a:latin typeface="Bahnschrift SemiLight Condensed" panose="020B0502040204020203" pitchFamily="34" charset="0"/>
            </a:endParaRPr>
          </a:p>
        </p:txBody>
      </p:sp>
      <p:sp>
        <p:nvSpPr>
          <p:cNvPr id="9" name="TextBox 8">
            <a:extLst>
              <a:ext uri="{FF2B5EF4-FFF2-40B4-BE49-F238E27FC236}">
                <a16:creationId xmlns="" xmlns:a16="http://schemas.microsoft.com/office/drawing/2014/main" id="{032625F0-F80A-452D-A48C-F7CA5FF7A362}"/>
              </a:ext>
            </a:extLst>
          </p:cNvPr>
          <p:cNvSpPr txBox="1"/>
          <p:nvPr/>
        </p:nvSpPr>
        <p:spPr>
          <a:xfrm>
            <a:off x="5590356" y="6251681"/>
            <a:ext cx="2036868" cy="246221"/>
          </a:xfrm>
          <a:prstGeom prst="rect">
            <a:avLst/>
          </a:prstGeom>
          <a:noFill/>
        </p:spPr>
        <p:txBody>
          <a:bodyPr wrap="square" rtlCol="0">
            <a:spAutoFit/>
          </a:bodyPr>
          <a:lstStyle/>
          <a:p>
            <a:r>
              <a:rPr lang="en-GB" sz="1000" i="1" dirty="0">
                <a:solidFill>
                  <a:schemeClr val="bg1"/>
                </a:solidFill>
                <a:latin typeface="Bahnschrift SemiLight Condensed" panose="020B0502040204020203" pitchFamily="34" charset="0"/>
              </a:rPr>
              <a:t>The Legend of Zelda </a:t>
            </a:r>
            <a:r>
              <a:rPr lang="en-GB" sz="1000" dirty="0">
                <a:solidFill>
                  <a:schemeClr val="bg1"/>
                </a:solidFill>
                <a:latin typeface="Bahnschrift SemiLight Condensed" panose="020B0502040204020203" pitchFamily="34" charset="0"/>
              </a:rPr>
              <a:t>replica Master Sword </a:t>
            </a:r>
            <a:endParaRPr lang="en-GB" sz="1000" i="1" dirty="0">
              <a:solidFill>
                <a:schemeClr val="bg1"/>
              </a:solidFill>
              <a:latin typeface="Bahnschrift SemiLight Condensed" panose="020B0502040204020203" pitchFamily="34" charset="0"/>
            </a:endParaRPr>
          </a:p>
        </p:txBody>
      </p:sp>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478250" y="4036818"/>
            <a:ext cx="2465553" cy="2229633"/>
          </a:xfrm>
          <a:prstGeom prst="rect">
            <a:avLst/>
          </a:prstGeom>
        </p:spPr>
      </p:pic>
      <p:sp>
        <p:nvSpPr>
          <p:cNvPr id="12" name="TextBox 11">
            <a:extLst>
              <a:ext uri="{FF2B5EF4-FFF2-40B4-BE49-F238E27FC236}">
                <a16:creationId xmlns="" xmlns:a16="http://schemas.microsoft.com/office/drawing/2014/main" id="{032625F0-F80A-452D-A48C-F7CA5FF7A362}"/>
              </a:ext>
            </a:extLst>
          </p:cNvPr>
          <p:cNvSpPr txBox="1"/>
          <p:nvPr/>
        </p:nvSpPr>
        <p:spPr>
          <a:xfrm>
            <a:off x="8548465" y="6251681"/>
            <a:ext cx="2036868" cy="246221"/>
          </a:xfrm>
          <a:prstGeom prst="rect">
            <a:avLst/>
          </a:prstGeom>
          <a:noFill/>
        </p:spPr>
        <p:txBody>
          <a:bodyPr wrap="square" rtlCol="0">
            <a:spAutoFit/>
          </a:bodyPr>
          <a:lstStyle/>
          <a:p>
            <a:r>
              <a:rPr lang="en-GB" sz="1000" i="1" dirty="0" smtClean="0">
                <a:solidFill>
                  <a:schemeClr val="bg1"/>
                </a:solidFill>
                <a:latin typeface="Bahnschrift SemiLight Condensed" panose="020B0502040204020203" pitchFamily="34" charset="0"/>
              </a:rPr>
              <a:t>How to Train Your Dragon</a:t>
            </a:r>
            <a:r>
              <a:rPr lang="en-GB" sz="1000" dirty="0" smtClean="0">
                <a:solidFill>
                  <a:schemeClr val="bg1"/>
                </a:solidFill>
                <a:latin typeface="Bahnschrift SemiLight Condensed" panose="020B0502040204020203" pitchFamily="34" charset="0"/>
              </a:rPr>
              <a:t> Toothless Toy</a:t>
            </a:r>
            <a:endParaRPr lang="en-GB" sz="1000" i="1" dirty="0">
              <a:solidFill>
                <a:schemeClr val="bg1"/>
              </a:solidFill>
              <a:latin typeface="Bahnschrift SemiLight Condensed" panose="020B0502040204020203" pitchFamily="34" charset="0"/>
            </a:endParaRPr>
          </a:p>
        </p:txBody>
      </p:sp>
      <p:pic>
        <p:nvPicPr>
          <p:cNvPr id="7170" name="Picture 2" descr="Image result for skylanders academy"/>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731618" y="752441"/>
            <a:ext cx="4470003" cy="2514377"/>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rot="19728292">
            <a:off x="5632959" y="3102048"/>
            <a:ext cx="1303307" cy="3080544"/>
          </a:xfrm>
          <a:prstGeom prst="rect">
            <a:avLst/>
          </a:prstGeom>
        </p:spPr>
      </p:pic>
    </p:spTree>
    <p:extLst>
      <p:ext uri="{BB962C8B-B14F-4D97-AF65-F5344CB8AC3E}">
        <p14:creationId xmlns:p14="http://schemas.microsoft.com/office/powerpoint/2010/main" val="41314337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25439" y="241803"/>
            <a:ext cx="9729413" cy="686976"/>
          </a:xfrm>
        </p:spPr>
        <p:txBody>
          <a:bodyPr>
            <a:normAutofit fontScale="90000"/>
          </a:bodyPr>
          <a:lstStyle/>
          <a:p>
            <a:r>
              <a:rPr lang="en-US" dirty="0">
                <a:solidFill>
                  <a:srgbClr val="FFF4DD"/>
                </a:solidFill>
                <a:latin typeface="Bahnschrift Light Condensed" panose="020B0502040204020203" pitchFamily="34" charset="0"/>
              </a:rPr>
              <a:t>As Popularity Grows</a:t>
            </a:r>
          </a:p>
        </p:txBody>
      </p:sp>
      <p:sp>
        <p:nvSpPr>
          <p:cNvPr id="5" name="Footer Placeholder 4"/>
          <p:cNvSpPr>
            <a:spLocks noGrp="1"/>
          </p:cNvSpPr>
          <p:nvPr>
            <p:ph type="ftr" sz="quarter" idx="11"/>
          </p:nvPr>
        </p:nvSpPr>
        <p:spPr/>
        <p:txBody>
          <a:bodyPr/>
          <a:lstStyle/>
          <a:p>
            <a:r>
              <a:rPr lang="en-GB" dirty="0">
                <a:solidFill>
                  <a:schemeClr val="bg1">
                    <a:lumMod val="85000"/>
                  </a:schemeClr>
                </a:solidFill>
              </a:rPr>
              <a:t>Tale of Two Dragons (working title) | Ruth </a:t>
            </a:r>
            <a:r>
              <a:rPr lang="en-GB" dirty="0" err="1">
                <a:solidFill>
                  <a:schemeClr val="bg1">
                    <a:lumMod val="85000"/>
                  </a:schemeClr>
                </a:solidFill>
              </a:rPr>
              <a:t>Heneghan</a:t>
            </a:r>
            <a:endParaRPr lang="en-GB" dirty="0">
              <a:solidFill>
                <a:schemeClr val="bg1">
                  <a:lumMod val="85000"/>
                </a:schemeClr>
              </a:solidFill>
            </a:endParaRPr>
          </a:p>
        </p:txBody>
      </p:sp>
      <p:sp>
        <p:nvSpPr>
          <p:cNvPr id="9" name="TextBox 8">
            <a:extLst>
              <a:ext uri="{FF2B5EF4-FFF2-40B4-BE49-F238E27FC236}">
                <a16:creationId xmlns="" xmlns:a16="http://schemas.microsoft.com/office/drawing/2014/main" id="{11BFE7C5-0AA9-4A52-B6DE-72FDD4278F5C}"/>
              </a:ext>
            </a:extLst>
          </p:cNvPr>
          <p:cNvSpPr txBox="1"/>
          <p:nvPr/>
        </p:nvSpPr>
        <p:spPr>
          <a:xfrm>
            <a:off x="5590356" y="5773579"/>
            <a:ext cx="4464496" cy="246221"/>
          </a:xfrm>
          <a:prstGeom prst="rect">
            <a:avLst/>
          </a:prstGeom>
          <a:noFill/>
        </p:spPr>
        <p:txBody>
          <a:bodyPr wrap="square" rtlCol="0">
            <a:spAutoFit/>
          </a:bodyPr>
          <a:lstStyle/>
          <a:p>
            <a:r>
              <a:rPr lang="en-GB" sz="1000" i="1" dirty="0">
                <a:solidFill>
                  <a:srgbClr val="FFF4DD"/>
                </a:solidFill>
                <a:latin typeface="Bahnschrift SemiLight Condensed" panose="020B0502040204020203" pitchFamily="34" charset="0"/>
              </a:rPr>
              <a:t>Skylanders </a:t>
            </a:r>
            <a:r>
              <a:rPr lang="en-GB" sz="1000" dirty="0">
                <a:solidFill>
                  <a:srgbClr val="FFF4DD"/>
                </a:solidFill>
                <a:latin typeface="Bahnschrift SemiLight Condensed" panose="020B0502040204020203" pitchFamily="34" charset="0"/>
              </a:rPr>
              <a:t>Figurines, Activision Blizzard Studios (image taken from PortalCharacters.com)</a:t>
            </a:r>
            <a:endParaRPr lang="en-GB" sz="1000" i="1" dirty="0">
              <a:solidFill>
                <a:srgbClr val="FFF4DD"/>
              </a:solidFill>
              <a:latin typeface="Bahnschrift SemiLight Condensed" panose="020B0502040204020203" pitchFamily="34" charset="0"/>
            </a:endParaRPr>
          </a:p>
        </p:txBody>
      </p:sp>
      <p:sp>
        <p:nvSpPr>
          <p:cNvPr id="3" name="TextBox 2"/>
          <p:cNvSpPr txBox="1"/>
          <p:nvPr/>
        </p:nvSpPr>
        <p:spPr>
          <a:xfrm>
            <a:off x="549796" y="5925665"/>
            <a:ext cx="4032448" cy="246221"/>
          </a:xfrm>
          <a:prstGeom prst="rect">
            <a:avLst/>
          </a:prstGeom>
          <a:noFill/>
        </p:spPr>
        <p:txBody>
          <a:bodyPr wrap="square" rtlCol="0">
            <a:spAutoFit/>
          </a:bodyPr>
          <a:lstStyle/>
          <a:p>
            <a:r>
              <a:rPr lang="en-GB" sz="1000" i="1" dirty="0">
                <a:solidFill>
                  <a:srgbClr val="FFF4DD"/>
                </a:solidFill>
                <a:latin typeface="Bahnschrift Light Condensed" panose="020B0502040204020203" pitchFamily="34" charset="0"/>
              </a:rPr>
              <a:t>The Legend of Zelda: Breath of the Wild  </a:t>
            </a:r>
            <a:r>
              <a:rPr lang="en-GB" sz="1000" dirty="0" err="1">
                <a:solidFill>
                  <a:srgbClr val="FFF4DD"/>
                </a:solidFill>
                <a:latin typeface="Bahnschrift Light Condensed" panose="020B0502040204020203" pitchFamily="34" charset="0"/>
              </a:rPr>
              <a:t>Amiibos</a:t>
            </a:r>
            <a:r>
              <a:rPr lang="en-GB" sz="1000" dirty="0">
                <a:solidFill>
                  <a:srgbClr val="FFF4DD"/>
                </a:solidFill>
                <a:latin typeface="Bahnschrift Light Condensed" panose="020B0502040204020203" pitchFamily="34" charset="0"/>
              </a:rPr>
              <a:t>, Nintendo (Image taken from Nintendo.com)</a:t>
            </a:r>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34124" y="1340768"/>
            <a:ext cx="4536151" cy="4536151"/>
          </a:xfrm>
          <a:prstGeom prst="rect">
            <a:avLst/>
          </a:prstGeom>
        </p:spPr>
      </p:pic>
      <p:pic>
        <p:nvPicPr>
          <p:cNvPr id="11" name="Picture 10"/>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594783" y="2913666"/>
            <a:ext cx="3751787" cy="2776323"/>
          </a:xfrm>
          <a:prstGeom prst="rect">
            <a:avLst/>
          </a:prstGeom>
        </p:spPr>
      </p:pic>
      <p:pic>
        <p:nvPicPr>
          <p:cNvPr id="12" name="Picture 11"/>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345241" y="292044"/>
            <a:ext cx="2650470" cy="2650470"/>
          </a:xfrm>
          <a:prstGeom prst="rect">
            <a:avLst/>
          </a:prstGeom>
        </p:spPr>
      </p:pic>
    </p:spTree>
    <p:extLst>
      <p:ext uri="{BB962C8B-B14F-4D97-AF65-F5344CB8AC3E}">
        <p14:creationId xmlns:p14="http://schemas.microsoft.com/office/powerpoint/2010/main" val="3036242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549796" y="1988840"/>
            <a:ext cx="8735325" cy="2000251"/>
          </a:xfrm>
        </p:spPr>
        <p:txBody>
          <a:bodyPr/>
          <a:lstStyle/>
          <a:p>
            <a:r>
              <a:rPr lang="en-US" dirty="0">
                <a:solidFill>
                  <a:srgbClr val="FFF4DD"/>
                </a:solidFill>
                <a:latin typeface="Bahnschrift Light Condensed" panose="020B0502040204020203" pitchFamily="34" charset="0"/>
                <a:cs typeface="Aldhabi" panose="020B0604020202020204" pitchFamily="2" charset="-78"/>
              </a:rPr>
              <a:t>Thank you</a:t>
            </a:r>
            <a:endParaRPr lang="en-US" sz="2000" dirty="0">
              <a:solidFill>
                <a:srgbClr val="FFF4DD"/>
              </a:solidFill>
              <a:latin typeface="Bahnschrift Light Condensed" panose="020B0502040204020203" pitchFamily="34" charset="0"/>
              <a:cs typeface="Aldhabi" panose="020B0604020202020204" pitchFamily="2" charset="-78"/>
            </a:endParaRPr>
          </a:p>
        </p:txBody>
      </p:sp>
      <p:pic>
        <p:nvPicPr>
          <p:cNvPr id="4" name="Picture 3"/>
          <p:cNvPicPr>
            <a:picLocks noChangeAspect="1"/>
          </p:cNvPicPr>
          <p:nvPr/>
        </p:nvPicPr>
        <p:blipFill rotWithShape="1">
          <a:blip r:embed="rId3" cstate="print">
            <a:extLst>
              <a:ext uri="{28A0092B-C50C-407E-A947-70E740481C1C}">
                <a14:useLocalDpi xmlns:a14="http://schemas.microsoft.com/office/drawing/2010/main" val="0"/>
              </a:ext>
            </a:extLst>
          </a:blip>
          <a:srcRect t="13937" b="15344"/>
          <a:stretch/>
        </p:blipFill>
        <p:spPr>
          <a:xfrm>
            <a:off x="5302324" y="-27384"/>
            <a:ext cx="6912768" cy="6912768"/>
          </a:xfrm>
          <a:prstGeom prst="rect">
            <a:avLst/>
          </a:prstGeom>
        </p:spPr>
      </p:pic>
    </p:spTree>
    <p:extLst>
      <p:ext uri="{BB962C8B-B14F-4D97-AF65-F5344CB8AC3E}">
        <p14:creationId xmlns:p14="http://schemas.microsoft.com/office/powerpoint/2010/main" val="9819327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 xmlns:a16="http://schemas.microsoft.com/office/drawing/2014/main" id="{CA1DAA05-7146-45ED-9FEC-76B6299E0C79}"/>
              </a:ext>
            </a:extLst>
          </p:cNvPr>
          <p:cNvSpPr>
            <a:spLocks noGrp="1"/>
          </p:cNvSpPr>
          <p:nvPr>
            <p:ph type="ftr" sz="quarter" idx="11"/>
          </p:nvPr>
        </p:nvSpPr>
        <p:spPr/>
        <p:txBody>
          <a:bodyPr/>
          <a:lstStyle/>
          <a:p>
            <a:r>
              <a:rPr lang="en-GB"/>
              <a:t>Tale of Two Dragons (working title) | Ruth Heneghan</a:t>
            </a:r>
          </a:p>
        </p:txBody>
      </p:sp>
      <p:sp>
        <p:nvSpPr>
          <p:cNvPr id="6" name="TextBox 5">
            <a:extLst>
              <a:ext uri="{FF2B5EF4-FFF2-40B4-BE49-F238E27FC236}">
                <a16:creationId xmlns="" xmlns:a16="http://schemas.microsoft.com/office/drawing/2014/main" id="{EEF53F14-E526-480D-869F-CE99AF3E7C06}"/>
              </a:ext>
            </a:extLst>
          </p:cNvPr>
          <p:cNvSpPr txBox="1"/>
          <p:nvPr/>
        </p:nvSpPr>
        <p:spPr>
          <a:xfrm>
            <a:off x="2926060" y="4869160"/>
            <a:ext cx="5316839" cy="646331"/>
          </a:xfrm>
          <a:prstGeom prst="rect">
            <a:avLst/>
          </a:prstGeom>
          <a:noFill/>
        </p:spPr>
        <p:txBody>
          <a:bodyPr wrap="square" rtlCol="0">
            <a:spAutoFit/>
          </a:bodyPr>
          <a:lstStyle/>
          <a:p>
            <a:r>
              <a:rPr lang="en-GB" dirty="0">
                <a:solidFill>
                  <a:srgbClr val="FFF4DD"/>
                </a:solidFill>
                <a:latin typeface="Bahnschrift Light Condensed" panose="020B0502040204020203" pitchFamily="34" charset="0"/>
              </a:rPr>
              <a:t>Fig 1: Usage of Nintendo Switch by Household in the US as of April 2017, Nintendo</a:t>
            </a:r>
          </a:p>
        </p:txBody>
      </p:sp>
      <p:sp>
        <p:nvSpPr>
          <p:cNvPr id="7" name="Title 1">
            <a:extLst>
              <a:ext uri="{FF2B5EF4-FFF2-40B4-BE49-F238E27FC236}">
                <a16:creationId xmlns="" xmlns:a16="http://schemas.microsoft.com/office/drawing/2014/main" id="{2AEA9E5C-FB68-4D57-AE5F-1C2B269E50A2}"/>
              </a:ext>
            </a:extLst>
          </p:cNvPr>
          <p:cNvSpPr>
            <a:spLocks noGrp="1"/>
          </p:cNvSpPr>
          <p:nvPr>
            <p:ph type="title"/>
          </p:nvPr>
        </p:nvSpPr>
        <p:spPr>
          <a:xfrm>
            <a:off x="325439" y="241803"/>
            <a:ext cx="9729413" cy="686976"/>
          </a:xfrm>
        </p:spPr>
        <p:txBody>
          <a:bodyPr>
            <a:normAutofit fontScale="90000"/>
          </a:bodyPr>
          <a:lstStyle/>
          <a:p>
            <a:r>
              <a:rPr lang="en-US" dirty="0">
                <a:solidFill>
                  <a:srgbClr val="FFF4DD"/>
                </a:solidFill>
                <a:latin typeface="Bahnschrift Light Condensed" panose="020B0502040204020203" pitchFamily="34" charset="0"/>
              </a:rPr>
              <a:t>Appendices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703512" y="1509713"/>
            <a:ext cx="5935303" cy="3359448"/>
          </a:xfrm>
          <a:prstGeom prst="rect">
            <a:avLst/>
          </a:prstGeom>
        </p:spPr>
      </p:pic>
    </p:spTree>
    <p:extLst>
      <p:ext uri="{BB962C8B-B14F-4D97-AF65-F5344CB8AC3E}">
        <p14:creationId xmlns:p14="http://schemas.microsoft.com/office/powerpoint/2010/main" val="63657065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 xmlns:a16="http://schemas.microsoft.com/office/drawing/2014/main" id="{132F21B0-6B91-4632-B255-3CDF68DAAB58}"/>
              </a:ext>
            </a:extLst>
          </p:cNvPr>
          <p:cNvSpPr>
            <a:spLocks noGrp="1"/>
          </p:cNvSpPr>
          <p:nvPr>
            <p:ph type="ftr" sz="quarter" idx="11"/>
          </p:nvPr>
        </p:nvSpPr>
        <p:spPr/>
        <p:txBody>
          <a:bodyPr/>
          <a:lstStyle/>
          <a:p>
            <a:r>
              <a:rPr lang="en-GB"/>
              <a:t>Tale of Two Dragons (working title) | Ruth Heneghan</a:t>
            </a:r>
          </a:p>
        </p:txBody>
      </p:sp>
      <p:sp>
        <p:nvSpPr>
          <p:cNvPr id="5" name="Title 1">
            <a:extLst>
              <a:ext uri="{FF2B5EF4-FFF2-40B4-BE49-F238E27FC236}">
                <a16:creationId xmlns="" xmlns:a16="http://schemas.microsoft.com/office/drawing/2014/main" id="{BD850275-65AA-4DEE-98CE-F611B4E35F76}"/>
              </a:ext>
            </a:extLst>
          </p:cNvPr>
          <p:cNvSpPr>
            <a:spLocks noGrp="1"/>
          </p:cNvSpPr>
          <p:nvPr>
            <p:ph type="title"/>
          </p:nvPr>
        </p:nvSpPr>
        <p:spPr>
          <a:xfrm>
            <a:off x="325439" y="241803"/>
            <a:ext cx="9729413" cy="686976"/>
          </a:xfrm>
        </p:spPr>
        <p:txBody>
          <a:bodyPr>
            <a:normAutofit fontScale="90000"/>
          </a:bodyPr>
          <a:lstStyle/>
          <a:p>
            <a:r>
              <a:rPr lang="en-US" dirty="0">
                <a:solidFill>
                  <a:srgbClr val="FFF4DD"/>
                </a:solidFill>
                <a:latin typeface="Bahnschrift Light Condensed" panose="020B0502040204020203" pitchFamily="34" charset="0"/>
              </a:rPr>
              <a:t>Images</a:t>
            </a:r>
          </a:p>
        </p:txBody>
      </p:sp>
      <p:sp>
        <p:nvSpPr>
          <p:cNvPr id="6" name="TextBox 5">
            <a:extLst>
              <a:ext uri="{FF2B5EF4-FFF2-40B4-BE49-F238E27FC236}">
                <a16:creationId xmlns="" xmlns:a16="http://schemas.microsoft.com/office/drawing/2014/main" id="{2E92BC97-04C7-4336-9354-8AD6507926E2}"/>
              </a:ext>
            </a:extLst>
          </p:cNvPr>
          <p:cNvSpPr txBox="1"/>
          <p:nvPr/>
        </p:nvSpPr>
        <p:spPr>
          <a:xfrm>
            <a:off x="765820" y="881298"/>
            <a:ext cx="10369152" cy="5483552"/>
          </a:xfrm>
          <a:prstGeom prst="rect">
            <a:avLst/>
          </a:prstGeom>
          <a:noFill/>
        </p:spPr>
        <p:txBody>
          <a:bodyPr wrap="square" rtlCol="0">
            <a:spAutoFit/>
          </a:bodyPr>
          <a:lstStyle/>
          <a:p>
            <a:pPr marL="342900" lvl="0" indent="-342900">
              <a:lnSpc>
                <a:spcPct val="150000"/>
              </a:lnSpc>
              <a:spcAft>
                <a:spcPts val="800"/>
              </a:spcAft>
              <a:buFont typeface="Arial" panose="020B0604020202020204" pitchFamily="34" charset="0"/>
              <a:buChar char="•"/>
              <a:tabLst>
                <a:tab pos="457200" algn="l"/>
              </a:tabLst>
            </a:pPr>
            <a:r>
              <a:rPr lang="en-GB" sz="1100" i="1" dirty="0" err="1">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Aonuma</a:t>
            </a:r>
            <a:r>
              <a:rPr lang="en-GB" sz="1100" i="1"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 E; Fujibayashi, H </a:t>
            </a:r>
            <a:r>
              <a:rPr lang="en-GB" sz="1100"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(2017) The Legend of Zelda: Breath of the Wild [Online]. [Accessed 6 December 2018] Available at </a:t>
            </a:r>
            <a:r>
              <a:rPr lang="en-GB" sz="1100" u="sng"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hlinkClick r:id="rId3">
                  <a:extLst>
                    <a:ext uri="{A12FA001-AC4F-418D-AE19-62706E023703}">
                      <ahyp:hlinkClr xmlns="" xmlns:ahyp="http://schemas.microsoft.com/office/drawing/2018/hyperlinkcolor" val="tx"/>
                    </a:ext>
                  </a:extLst>
                </a:hlinkClick>
              </a:rPr>
              <a:t>https://gameify.de/games/the-legend-of-zelda-breath-of-the-wild-switch-130#!media</a:t>
            </a:r>
            <a:endParaRPr lang="en-GB" sz="1100"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GB" sz="1100" i="1" dirty="0" err="1" smtClean="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Francini</a:t>
            </a:r>
            <a:r>
              <a:rPr lang="en-GB" sz="1100" i="1"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 C; Levitan, E; </a:t>
            </a:r>
            <a:r>
              <a:rPr lang="en-GB" sz="1100" i="1" dirty="0" err="1">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Qwak</a:t>
            </a:r>
            <a:r>
              <a:rPr lang="en-GB" sz="1100" i="1"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 A; </a:t>
            </a:r>
            <a:r>
              <a:rPr lang="en-GB" sz="1100" i="1" dirty="0" err="1">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Azernour</a:t>
            </a:r>
            <a:r>
              <a:rPr lang="en-GB" sz="1100" i="1"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 S; Rodriquez, A </a:t>
            </a:r>
            <a:r>
              <a:rPr lang="en-GB" sz="1100"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(2016 – Present) Skylanders Academy [Online]. [Accessed 6 December 2018] Available at </a:t>
            </a:r>
            <a:r>
              <a:rPr lang="en-GB" sz="1100" u="sng"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hlinkClick r:id="rId4">
                  <a:extLst>
                    <a:ext uri="{A12FA001-AC4F-418D-AE19-62706E023703}">
                      <ahyp:hlinkClr xmlns="" xmlns:ahyp="http://schemas.microsoft.com/office/drawing/2018/hyperlinkcolor" val="tx"/>
                    </a:ext>
                  </a:extLst>
                </a:hlinkClick>
              </a:rPr>
              <a:t>https://twitter.com/skylanders/status/981992102576848896</a:t>
            </a:r>
            <a:endParaRPr lang="en-GB" sz="1100" u="sng"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GB" sz="1100" i="1" dirty="0" err="1">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Francini</a:t>
            </a:r>
            <a:r>
              <a:rPr lang="en-GB" sz="1100" i="1"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 C; Levitan, E; </a:t>
            </a:r>
            <a:r>
              <a:rPr lang="en-GB" sz="1100" i="1" dirty="0" err="1">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Qwak</a:t>
            </a:r>
            <a:r>
              <a:rPr lang="en-GB" sz="1100" i="1"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 A; </a:t>
            </a:r>
            <a:r>
              <a:rPr lang="en-GB" sz="1100" i="1" dirty="0" err="1">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Azernour</a:t>
            </a:r>
            <a:r>
              <a:rPr lang="en-GB" sz="1100" i="1"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 S; Rodriquez, A </a:t>
            </a:r>
            <a:r>
              <a:rPr lang="en-GB" sz="1100"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(2016 – Present) Skylanders Academy [Online]. [Accessed 6 December 2018] Available at </a:t>
            </a:r>
            <a:r>
              <a:rPr lang="en-GB" sz="1100"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hlinkClick r:id="rId5">
                  <a:extLst>
                    <a:ext uri="{A12FA001-AC4F-418D-AE19-62706E023703}">
                      <ahyp:hlinkClr xmlns="" xmlns:ahyp="http://schemas.microsoft.com/office/drawing/2018/hyperlinkcolor" val="tx"/>
                    </a:ext>
                  </a:extLst>
                </a:hlinkClick>
              </a:rPr>
              <a:t>http://skylanders.wikia.com/wiki/File:Skylanders_Academy_Netflix_banner.jpg</a:t>
            </a:r>
            <a:endParaRPr lang="en-GB" sz="1100"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GB" sz="1100" i="1" dirty="0" err="1" smtClean="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Hostrawser</a:t>
            </a:r>
            <a:r>
              <a:rPr lang="en-GB" sz="1100" i="1"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 B; Neil, D </a:t>
            </a:r>
            <a:r>
              <a:rPr lang="en-GB" sz="1100"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(2018) </a:t>
            </a:r>
            <a:r>
              <a:rPr lang="en-GB" sz="1100" dirty="0" err="1">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Spyro</a:t>
            </a:r>
            <a:r>
              <a:rPr lang="en-GB" sz="1100"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 Reignited Trilogy [Online]. [Accessed 6 December 2018] </a:t>
            </a:r>
            <a:r>
              <a:rPr lang="en-GB" sz="1100" u="sng"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hlinkClick r:id="rId6">
                  <a:extLst>
                    <a:ext uri="{A12FA001-AC4F-418D-AE19-62706E023703}">
                      <ahyp:hlinkClr xmlns="" xmlns:ahyp="http://schemas.microsoft.com/office/drawing/2018/hyperlinkcolor" val="tx"/>
                    </a:ext>
                  </a:extLst>
                </a:hlinkClick>
              </a:rPr>
              <a:t>Available at https://www.playstation.com/en-us/games/spyro-reignited-trilogy-ps4/</a:t>
            </a:r>
            <a:endParaRPr lang="en-GB" sz="1100"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GB" sz="1100" i="1" dirty="0" err="1" smtClean="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Kimishima</a:t>
            </a:r>
            <a:r>
              <a:rPr lang="en-GB" sz="1100" i="1"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 T </a:t>
            </a:r>
            <a:r>
              <a:rPr lang="en-GB" sz="1100"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(2017) Financial results Briefing for Fiscal Year Ending March 2017 [Online]. [Accessed 6 December 2018] Available at </a:t>
            </a:r>
            <a:r>
              <a:rPr lang="en-GB" sz="1100" u="sng"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hlinkClick r:id="rId7">
                  <a:extLst>
                    <a:ext uri="{A12FA001-AC4F-418D-AE19-62706E023703}">
                      <ahyp:hlinkClr xmlns="" xmlns:ahyp="http://schemas.microsoft.com/office/drawing/2018/hyperlinkcolor" val="tx"/>
                    </a:ext>
                  </a:extLst>
                </a:hlinkClick>
              </a:rPr>
              <a:t>https://</a:t>
            </a:r>
            <a:r>
              <a:rPr lang="en-GB" sz="1100" u="sng" dirty="0" smtClean="0">
                <a:solidFill>
                  <a:srgbClr val="FFF4DD"/>
                </a:solidFill>
                <a:latin typeface="Bahnschrift Light" panose="020B0502040204020203" pitchFamily="34" charset="0"/>
                <a:ea typeface="Calibri" panose="020F0502020204030204" pitchFamily="34" charset="0"/>
                <a:cs typeface="Times New Roman" panose="02020603050405020304" pitchFamily="18" charset="0"/>
                <a:hlinkClick r:id="rId7">
                  <a:extLst>
                    <a:ext uri="{A12FA001-AC4F-418D-AE19-62706E023703}">
                      <ahyp:hlinkClr xmlns="" xmlns:ahyp="http://schemas.microsoft.com/office/drawing/2018/hyperlinkcolor" val="tx"/>
                    </a:ext>
                  </a:extLst>
                </a:hlinkClick>
              </a:rPr>
              <a:t>www.nintendo.co.jp/ir/pdf/2017/170428_2e.pdf</a:t>
            </a:r>
            <a:r>
              <a:rPr lang="en-GB" sz="1100" i="1"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Lafferty, C; Cheng, A; Howard, T </a:t>
            </a:r>
            <a:r>
              <a:rPr lang="en-GB" sz="1100"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(2011) The Elder </a:t>
            </a:r>
            <a:r>
              <a:rPr lang="en-GB" sz="1100" dirty="0" err="1">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Scorlls</a:t>
            </a:r>
            <a:r>
              <a:rPr lang="en-GB" sz="1100"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 V: Skyrim [Online]. [Accessed 6 December 2018] Available at </a:t>
            </a:r>
            <a:r>
              <a:rPr lang="en-GB" sz="1100" u="sng"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hlinkClick r:id="rId8"/>
              </a:rPr>
              <a:t>https://www.nintendo.co.uk/Games/Nintendo-Switch/The-Elder-Scrolls-V-Skyrim--</a:t>
            </a:r>
            <a:r>
              <a:rPr lang="en-GB" sz="1100" u="sng" dirty="0" smtClean="0">
                <a:solidFill>
                  <a:srgbClr val="FFF4DD"/>
                </a:solidFill>
                <a:latin typeface="Bahnschrift Light" panose="020B0502040204020203" pitchFamily="34" charset="0"/>
                <a:ea typeface="Calibri" panose="020F0502020204030204" pitchFamily="34" charset="0"/>
                <a:cs typeface="Times New Roman" panose="02020603050405020304" pitchFamily="18" charset="0"/>
                <a:hlinkClick r:id="rId8"/>
              </a:rPr>
              <a:t>1177455.html</a:t>
            </a:r>
            <a:endParaRPr lang="en-GB" sz="1100" u="sng" dirty="0" smtClean="0">
              <a:solidFill>
                <a:srgbClr val="FFF4DD"/>
              </a:solidFill>
              <a:latin typeface="Bahnschrift Light" panose="020B0502040204020203"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GB" sz="1100" u="sng"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Linda Sunshine, (2019), The Art of How to Train Your Dragon: The Hidden World [ONLINE]. Available at: https://vignette.wikia.nocookie.net/howtotrainyourdragon/images/e/e1/TAO_HTTYD_THW.png/revision/latest?cb=20180813174347&amp;format=original [Accessed 10 January 2019</a:t>
            </a:r>
            <a:r>
              <a:rPr lang="en-GB" sz="1100" u="sng" dirty="0" smtClean="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a:t>
            </a:r>
            <a:endParaRPr lang="en-GB" sz="1100" u="sng"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en-GB" sz="1100" i="1" dirty="0" err="1">
                <a:solidFill>
                  <a:srgbClr val="FFF4DD"/>
                </a:solidFill>
                <a:latin typeface="Bahnschrift Light" panose="020B0502040204020203" pitchFamily="34" charset="0"/>
              </a:rPr>
              <a:t>Nexon</a:t>
            </a:r>
            <a:r>
              <a:rPr lang="en-GB" sz="1100" i="1" dirty="0">
                <a:solidFill>
                  <a:srgbClr val="FFF4DD"/>
                </a:solidFill>
                <a:latin typeface="Bahnschrift Light" panose="020B0502040204020203" pitchFamily="34" charset="0"/>
              </a:rPr>
              <a:t> Korea; </a:t>
            </a:r>
            <a:r>
              <a:rPr lang="en-GB" sz="1100" i="1" dirty="0" err="1">
                <a:solidFill>
                  <a:srgbClr val="FFF4DD"/>
                </a:solidFill>
                <a:latin typeface="Bahnschrift Light" panose="020B0502040204020203" pitchFamily="34" charset="0"/>
              </a:rPr>
              <a:t>devCAT</a:t>
            </a:r>
            <a:r>
              <a:rPr lang="en-GB" sz="1100" dirty="0">
                <a:solidFill>
                  <a:srgbClr val="FFF4DD"/>
                </a:solidFill>
                <a:latin typeface="Bahnschrift Light" panose="020B0502040204020203" pitchFamily="34" charset="0"/>
              </a:rPr>
              <a:t> (2004 – Present) </a:t>
            </a:r>
            <a:r>
              <a:rPr lang="en-GB" sz="1100" dirty="0" err="1">
                <a:solidFill>
                  <a:srgbClr val="FFF4DD"/>
                </a:solidFill>
                <a:latin typeface="Bahnschrift Light" panose="020B0502040204020203" pitchFamily="34" charset="0"/>
              </a:rPr>
              <a:t>Mabinogi</a:t>
            </a:r>
            <a:r>
              <a:rPr lang="en-GB" sz="1100" dirty="0">
                <a:solidFill>
                  <a:srgbClr val="FFF4DD"/>
                </a:solidFill>
                <a:latin typeface="Bahnschrift Light" panose="020B0502040204020203" pitchFamily="34" charset="0"/>
              </a:rPr>
              <a:t> [Online]. [Accessed 6 December 2018] Available at </a:t>
            </a:r>
            <a:r>
              <a:rPr lang="en-GB" sz="1100" u="sng" dirty="0">
                <a:solidFill>
                  <a:srgbClr val="FFF4DD"/>
                </a:solidFill>
                <a:latin typeface="Bahnschrift Light" panose="020B0502040204020203" pitchFamily="34" charset="0"/>
                <a:hlinkClick r:id="rId9">
                  <a:extLst>
                    <a:ext uri="{A12FA001-AC4F-418D-AE19-62706E023703}">
                      <ahyp:hlinkClr xmlns:ahyp="http://schemas.microsoft.com/office/drawing/2018/hyperlinkcolor" xmlns="" xmlns:lc="http://schemas.openxmlformats.org/drawingml/2006/lockedCanvas" val="tx"/>
                    </a:ext>
                  </a:extLst>
                </a:hlinkClick>
              </a:rPr>
              <a:t>http://mabinogi.nexon.net</a:t>
            </a:r>
            <a:endParaRPr lang="en-GB" sz="1100" u="sng" dirty="0">
              <a:solidFill>
                <a:srgbClr val="FFF4DD"/>
              </a:solidFill>
              <a:latin typeface="Bahnschrift Light" panose="020B0502040204020203" pitchFamily="34" charset="0"/>
            </a:endParaRPr>
          </a:p>
          <a:p>
            <a:pPr marL="342900" lvl="0" indent="-342900">
              <a:lnSpc>
                <a:spcPct val="150000"/>
              </a:lnSpc>
              <a:spcAft>
                <a:spcPts val="800"/>
              </a:spcAft>
              <a:buFont typeface="Arial" panose="020B0604020202020204" pitchFamily="34" charset="0"/>
              <a:buChar char="•"/>
              <a:tabLst>
                <a:tab pos="457200" algn="l"/>
              </a:tabLst>
            </a:pPr>
            <a:r>
              <a:rPr lang="en-GB" sz="1100" i="1" dirty="0" err="1">
                <a:solidFill>
                  <a:srgbClr val="FFF4DD"/>
                </a:solidFill>
                <a:latin typeface="Bahnschrift Light" panose="020B0502040204020203" pitchFamily="34" charset="0"/>
              </a:rPr>
              <a:t>Takahata</a:t>
            </a:r>
            <a:r>
              <a:rPr lang="en-GB" sz="1100" i="1" dirty="0">
                <a:solidFill>
                  <a:srgbClr val="FFF4DD"/>
                </a:solidFill>
                <a:latin typeface="Bahnschrift Light" panose="020B0502040204020203" pitchFamily="34" charset="0"/>
              </a:rPr>
              <a:t>, I; </a:t>
            </a:r>
            <a:r>
              <a:rPr lang="en-GB" sz="1100" i="1" dirty="0" err="1">
                <a:solidFill>
                  <a:srgbClr val="FFF4DD"/>
                </a:solidFill>
                <a:latin typeface="Bahnschrift Light" panose="020B0502040204020203" pitchFamily="34" charset="0"/>
              </a:rPr>
              <a:t>Myazaki</a:t>
            </a:r>
            <a:r>
              <a:rPr lang="en-GB" sz="1100" i="1" dirty="0">
                <a:solidFill>
                  <a:srgbClr val="FFF4DD"/>
                </a:solidFill>
                <a:latin typeface="Bahnschrift Light" panose="020B0502040204020203" pitchFamily="34" charset="0"/>
              </a:rPr>
              <a:t>, H (1986)</a:t>
            </a:r>
            <a:r>
              <a:rPr lang="en-GB" sz="1100" dirty="0">
                <a:solidFill>
                  <a:srgbClr val="FFF4DD"/>
                </a:solidFill>
                <a:latin typeface="Bahnschrift Light" panose="020B0502040204020203" pitchFamily="34" charset="0"/>
              </a:rPr>
              <a:t> </a:t>
            </a:r>
            <a:r>
              <a:rPr lang="en-GB" sz="1100" dirty="0" err="1">
                <a:solidFill>
                  <a:srgbClr val="FFF4DD"/>
                </a:solidFill>
                <a:latin typeface="Bahnschrift Light" panose="020B0502040204020203" pitchFamily="34" charset="0"/>
              </a:rPr>
              <a:t>Laputa</a:t>
            </a:r>
            <a:r>
              <a:rPr lang="en-GB" sz="1100" dirty="0">
                <a:solidFill>
                  <a:srgbClr val="FFF4DD"/>
                </a:solidFill>
                <a:latin typeface="Bahnschrift Light" panose="020B0502040204020203" pitchFamily="34" charset="0"/>
              </a:rPr>
              <a:t>: Castle in the Sky [Online]. [Accessed 6 December 2018] Available at </a:t>
            </a:r>
            <a:r>
              <a:rPr lang="en-GB" sz="1100" u="sng" dirty="0">
                <a:solidFill>
                  <a:srgbClr val="FFF4DD"/>
                </a:solidFill>
                <a:latin typeface="Bahnschrift Light" panose="020B0502040204020203" pitchFamily="34" charset="0"/>
                <a:hlinkClick r:id="rId10">
                  <a:extLst>
                    <a:ext uri="{A12FA001-AC4F-418D-AE19-62706E023703}">
                      <ahyp:hlinkClr xmlns:ahyp="http://schemas.microsoft.com/office/drawing/2018/hyperlinkcolor" xmlns="" xmlns:lc="http://schemas.openxmlformats.org/drawingml/2006/lockedCanvas" val="tx"/>
                    </a:ext>
                  </a:extLst>
                </a:hlinkClick>
              </a:rPr>
              <a:t>https://fancaps.net/movies/Image.php?name=Castle_in_the_Sky_Screenshot_2829&amp;imageid=648707</a:t>
            </a:r>
            <a:endParaRPr lang="en-GB" sz="1100" u="sng" dirty="0">
              <a:solidFill>
                <a:srgbClr val="FFF4DD"/>
              </a:solidFill>
              <a:latin typeface="Bahnschrift Light" panose="020B0502040204020203" pitchFamily="34" charset="0"/>
            </a:endParaRPr>
          </a:p>
          <a:p>
            <a:pPr marL="342900" lvl="0" indent="-342900">
              <a:lnSpc>
                <a:spcPct val="150000"/>
              </a:lnSpc>
              <a:spcAft>
                <a:spcPts val="800"/>
              </a:spcAft>
              <a:buFont typeface="Arial" panose="020B0604020202020204" pitchFamily="34" charset="0"/>
              <a:buChar char="•"/>
              <a:tabLst>
                <a:tab pos="457200" algn="l"/>
              </a:tabLst>
            </a:pPr>
            <a:endParaRPr lang="en-GB" sz="1100"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28874642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 xmlns:a16="http://schemas.microsoft.com/office/drawing/2014/main" id="{132F21B0-6B91-4632-B255-3CDF68DAAB58}"/>
              </a:ext>
            </a:extLst>
          </p:cNvPr>
          <p:cNvSpPr>
            <a:spLocks noGrp="1"/>
          </p:cNvSpPr>
          <p:nvPr>
            <p:ph type="ftr" sz="quarter" idx="11"/>
          </p:nvPr>
        </p:nvSpPr>
        <p:spPr/>
        <p:txBody>
          <a:bodyPr/>
          <a:lstStyle/>
          <a:p>
            <a:r>
              <a:rPr lang="en-GB"/>
              <a:t>Tale of Two Dragons (working title) | Ruth Heneghan</a:t>
            </a:r>
          </a:p>
        </p:txBody>
      </p:sp>
      <p:sp>
        <p:nvSpPr>
          <p:cNvPr id="5" name="Title 1">
            <a:extLst>
              <a:ext uri="{FF2B5EF4-FFF2-40B4-BE49-F238E27FC236}">
                <a16:creationId xmlns="" xmlns:a16="http://schemas.microsoft.com/office/drawing/2014/main" id="{BD850275-65AA-4DEE-98CE-F611B4E35F76}"/>
              </a:ext>
            </a:extLst>
          </p:cNvPr>
          <p:cNvSpPr>
            <a:spLocks noGrp="1"/>
          </p:cNvSpPr>
          <p:nvPr>
            <p:ph type="title"/>
          </p:nvPr>
        </p:nvSpPr>
        <p:spPr>
          <a:xfrm>
            <a:off x="325439" y="241803"/>
            <a:ext cx="9729413" cy="686976"/>
          </a:xfrm>
        </p:spPr>
        <p:txBody>
          <a:bodyPr>
            <a:normAutofit fontScale="90000"/>
          </a:bodyPr>
          <a:lstStyle/>
          <a:p>
            <a:r>
              <a:rPr lang="en-US" dirty="0">
                <a:solidFill>
                  <a:srgbClr val="FFF4DD"/>
                </a:solidFill>
                <a:latin typeface="Bahnschrift Light Condensed" panose="020B0502040204020203" pitchFamily="34" charset="0"/>
              </a:rPr>
              <a:t>Images</a:t>
            </a:r>
          </a:p>
        </p:txBody>
      </p:sp>
      <p:sp>
        <p:nvSpPr>
          <p:cNvPr id="6" name="TextBox 5">
            <a:extLst>
              <a:ext uri="{FF2B5EF4-FFF2-40B4-BE49-F238E27FC236}">
                <a16:creationId xmlns="" xmlns:a16="http://schemas.microsoft.com/office/drawing/2014/main" id="{2E92BC97-04C7-4336-9354-8AD6507926E2}"/>
              </a:ext>
            </a:extLst>
          </p:cNvPr>
          <p:cNvSpPr txBox="1"/>
          <p:nvPr/>
        </p:nvSpPr>
        <p:spPr>
          <a:xfrm>
            <a:off x="765820" y="1006056"/>
            <a:ext cx="10369152" cy="5273238"/>
          </a:xfrm>
          <a:prstGeom prst="rect">
            <a:avLst/>
          </a:prstGeom>
          <a:noFill/>
        </p:spPr>
        <p:txBody>
          <a:bodyPr wrap="square" rtlCol="0">
            <a:spAutoFit/>
          </a:bodyPr>
          <a:lstStyle/>
          <a:p>
            <a:pPr marL="285750" lvl="0" indent="-285750">
              <a:lnSpc>
                <a:spcPct val="150000"/>
              </a:lnSpc>
              <a:buFont typeface="Arial" panose="020B0604020202020204" pitchFamily="34" charset="0"/>
              <a:buChar char="•"/>
            </a:pPr>
            <a:r>
              <a:rPr lang="en-GB" sz="1100" i="1" dirty="0" err="1">
                <a:solidFill>
                  <a:srgbClr val="FFF4DD"/>
                </a:solidFill>
                <a:latin typeface="Bahnschrift Light" panose="020B0502040204020203" pitchFamily="34" charset="0"/>
              </a:rPr>
              <a:t>Takahata</a:t>
            </a:r>
            <a:r>
              <a:rPr lang="en-GB" sz="1100" i="1" dirty="0">
                <a:solidFill>
                  <a:srgbClr val="FFF4DD"/>
                </a:solidFill>
                <a:latin typeface="Bahnschrift Light" panose="020B0502040204020203" pitchFamily="34" charset="0"/>
              </a:rPr>
              <a:t>, I;  </a:t>
            </a:r>
            <a:r>
              <a:rPr lang="en-GB" sz="1100" i="1" dirty="0" err="1">
                <a:solidFill>
                  <a:srgbClr val="FFF4DD"/>
                </a:solidFill>
                <a:latin typeface="Bahnschrift Light" panose="020B0502040204020203" pitchFamily="34" charset="0"/>
              </a:rPr>
              <a:t>Myazaki</a:t>
            </a:r>
            <a:r>
              <a:rPr lang="en-GB" sz="1100" i="1" dirty="0">
                <a:solidFill>
                  <a:srgbClr val="FFF4DD"/>
                </a:solidFill>
                <a:latin typeface="Bahnschrift Light" panose="020B0502040204020203" pitchFamily="34" charset="0"/>
              </a:rPr>
              <a:t>, H (1984)</a:t>
            </a:r>
            <a:r>
              <a:rPr lang="en-GB" sz="1100" dirty="0">
                <a:solidFill>
                  <a:srgbClr val="FFF4DD"/>
                </a:solidFill>
                <a:latin typeface="Bahnschrift Light" panose="020B0502040204020203" pitchFamily="34" charset="0"/>
              </a:rPr>
              <a:t> </a:t>
            </a:r>
            <a:r>
              <a:rPr lang="en-GB" sz="1100" dirty="0" err="1">
                <a:solidFill>
                  <a:srgbClr val="FFF4DD"/>
                </a:solidFill>
                <a:latin typeface="Bahnschrift Light" panose="020B0502040204020203" pitchFamily="34" charset="0"/>
              </a:rPr>
              <a:t>Nausicaä</a:t>
            </a:r>
            <a:r>
              <a:rPr lang="en-GB" sz="1100" dirty="0">
                <a:solidFill>
                  <a:srgbClr val="FFF4DD"/>
                </a:solidFill>
                <a:latin typeface="Bahnschrift Light" panose="020B0502040204020203" pitchFamily="34" charset="0"/>
              </a:rPr>
              <a:t> of the Valley of the Wind [Online]. [Accessed 6 December 2018] Available at </a:t>
            </a:r>
            <a:r>
              <a:rPr lang="en-GB" sz="1100" u="sng" dirty="0">
                <a:solidFill>
                  <a:srgbClr val="FFF4DD"/>
                </a:solidFill>
                <a:latin typeface="Bahnschrift Light" panose="020B0502040204020203" pitchFamily="34" charset="0"/>
                <a:hlinkClick r:id="rId4">
                  <a:extLst>
                    <a:ext uri="{A12FA001-AC4F-418D-AE19-62706E023703}">
                      <ahyp:hlinkClr xmlns="" xmlns:ahyp="http://schemas.microsoft.com/office/drawing/2018/hyperlinkcolor" xmlns:lc="http://schemas.openxmlformats.org/drawingml/2006/lockedCanvas" val="tx"/>
                    </a:ext>
                  </a:extLst>
                </a:hlinkClick>
              </a:rPr>
              <a:t>https://fancaps.net/movies/Image.php?name=Nausicaa_of_the_Valley_of_the_Wind_Screenshot_1550&amp;imageid=601627</a:t>
            </a:r>
            <a:endParaRPr lang="en-GB" sz="1100" dirty="0">
              <a:solidFill>
                <a:srgbClr val="FFF4DD"/>
              </a:solidFill>
              <a:latin typeface="Bahnschrift Light" panose="020B0502040204020203" pitchFamily="34" charset="0"/>
            </a:endParaRPr>
          </a:p>
          <a:p>
            <a:pPr marL="285750" lvl="0" indent="-285750">
              <a:lnSpc>
                <a:spcPct val="150000"/>
              </a:lnSpc>
              <a:buFont typeface="Arial" panose="020B0604020202020204" pitchFamily="34" charset="0"/>
              <a:buChar char="•"/>
            </a:pPr>
            <a:r>
              <a:rPr lang="en-GB" sz="1100" i="1" dirty="0">
                <a:solidFill>
                  <a:srgbClr val="FFF4DD"/>
                </a:solidFill>
                <a:latin typeface="Bahnschrift Light" panose="020B0502040204020203" pitchFamily="34" charset="0"/>
              </a:rPr>
              <a:t>Takizawa, S  </a:t>
            </a:r>
            <a:r>
              <a:rPr lang="en-GB" sz="1100" dirty="0">
                <a:solidFill>
                  <a:srgbClr val="FFF4DD"/>
                </a:solidFill>
                <a:latin typeface="Bahnschrift Light" panose="020B0502040204020203" pitchFamily="34" charset="0"/>
              </a:rPr>
              <a:t>(2017) The Legend of Zelda: Breath of the Wild [Online]. [Accessed 6 December 2018] Available at </a:t>
            </a:r>
            <a:r>
              <a:rPr lang="en-GB" sz="1100" u="sng" dirty="0">
                <a:solidFill>
                  <a:srgbClr val="FFF4DD"/>
                </a:solidFill>
                <a:latin typeface="Bahnschrift Light" panose="020B0502040204020203" pitchFamily="34" charset="0"/>
                <a:hlinkClick r:id="rId5">
                  <a:extLst>
                    <a:ext uri="{A12FA001-AC4F-418D-AE19-62706E023703}">
                      <ahyp:hlinkClr xmlns="" xmlns:ahyp="http://schemas.microsoft.com/office/drawing/2018/hyperlinkcolor" xmlns:lc="http://schemas.openxmlformats.org/drawingml/2006/lockedCanvas" val="tx"/>
                    </a:ext>
                  </a:extLst>
                </a:hlinkClick>
              </a:rPr>
              <a:t>https://zelda.gamepedia.com/File:BotW_Bokoblin_Artwork.png</a:t>
            </a:r>
            <a:endParaRPr lang="en-GB" sz="1100" dirty="0">
              <a:solidFill>
                <a:srgbClr val="FFF4DD"/>
              </a:solidFill>
              <a:latin typeface="Bahnschrift Light" panose="020B0502040204020203" pitchFamily="34" charset="0"/>
            </a:endParaRPr>
          </a:p>
          <a:p>
            <a:pPr marL="285750" lvl="0" indent="-285750">
              <a:lnSpc>
                <a:spcPct val="150000"/>
              </a:lnSpc>
              <a:buFont typeface="Arial" panose="020B0604020202020204" pitchFamily="34" charset="0"/>
              <a:buChar char="•"/>
            </a:pPr>
            <a:r>
              <a:rPr lang="en-GB" sz="1100" i="1" dirty="0" smtClean="0">
                <a:solidFill>
                  <a:srgbClr val="FFF4DD"/>
                </a:solidFill>
                <a:latin typeface="Bahnschrift Light" panose="020B0502040204020203" pitchFamily="34" charset="0"/>
              </a:rPr>
              <a:t>Wang</a:t>
            </a:r>
            <a:r>
              <a:rPr lang="en-GB" sz="1100" i="1" dirty="0">
                <a:solidFill>
                  <a:srgbClr val="FFF4DD"/>
                </a:solidFill>
                <a:latin typeface="Bahnschrift Light" panose="020B0502040204020203" pitchFamily="34" charset="0"/>
              </a:rPr>
              <a:t>, E. D.; Llewellyn, S; Cox, C; Fong, E; </a:t>
            </a:r>
            <a:r>
              <a:rPr lang="en-GB" sz="1100" i="1" dirty="0" err="1">
                <a:solidFill>
                  <a:srgbClr val="FFF4DD"/>
                </a:solidFill>
                <a:latin typeface="Bahnschrift Light" panose="020B0502040204020203" pitchFamily="34" charset="0"/>
              </a:rPr>
              <a:t>Barlog</a:t>
            </a:r>
            <a:r>
              <a:rPr lang="en-GB" sz="1100" i="1" dirty="0">
                <a:solidFill>
                  <a:srgbClr val="FFF4DD"/>
                </a:solidFill>
                <a:latin typeface="Bahnschrift Light" panose="020B0502040204020203" pitchFamily="34" charset="0"/>
              </a:rPr>
              <a:t>, C </a:t>
            </a:r>
            <a:r>
              <a:rPr lang="en-GB" sz="1100" dirty="0">
                <a:solidFill>
                  <a:srgbClr val="FFF4DD"/>
                </a:solidFill>
                <a:latin typeface="Bahnschrift Light" panose="020B0502040204020203" pitchFamily="34" charset="0"/>
              </a:rPr>
              <a:t>(2018) God of War [Online]. [Accessed 6 December 2018] Available at </a:t>
            </a:r>
            <a:r>
              <a:rPr lang="en-GB" sz="1100" u="sng" dirty="0">
                <a:solidFill>
                  <a:srgbClr val="FFF4DD"/>
                </a:solidFill>
                <a:latin typeface="Bahnschrift Light" panose="020B0502040204020203" pitchFamily="34" charset="0"/>
                <a:hlinkClick r:id="rId6">
                  <a:extLst>
                    <a:ext uri="{A12FA001-AC4F-418D-AE19-62706E023703}">
                      <ahyp:hlinkClr xmlns="" xmlns:ahyp="http://schemas.microsoft.com/office/drawing/2018/hyperlinkcolor" xmlns:lc="http://schemas.openxmlformats.org/drawingml/2006/lockedCanvas" val="tx"/>
                    </a:ext>
                  </a:extLst>
                </a:hlinkClick>
              </a:rPr>
              <a:t>https://gearnuke.com/god-of-war-standard-ed-is-unavailable-on-eu-ps-store-forcing-users-to-buy-expensive-deluxe-ed/</a:t>
            </a:r>
            <a:endParaRPr lang="en-GB" sz="1100" dirty="0">
              <a:solidFill>
                <a:srgbClr val="FFF4DD"/>
              </a:solidFill>
              <a:latin typeface="Bahnschrift Light" panose="020B0502040204020203" pitchFamily="34" charset="0"/>
            </a:endParaRPr>
          </a:p>
          <a:p>
            <a:pPr marL="285750" lvl="0" indent="-285750">
              <a:lnSpc>
                <a:spcPct val="150000"/>
              </a:lnSpc>
              <a:buFont typeface="Arial" panose="020B0604020202020204" pitchFamily="34" charset="0"/>
              <a:buChar char="•"/>
            </a:pPr>
            <a:r>
              <a:rPr lang="en-GB" sz="1100" i="1" dirty="0">
                <a:solidFill>
                  <a:srgbClr val="FFF4DD"/>
                </a:solidFill>
                <a:latin typeface="Bahnschrift Light" panose="020B0502040204020203" pitchFamily="34" charset="0"/>
              </a:rPr>
              <a:t>Williams, D (2017)</a:t>
            </a:r>
            <a:r>
              <a:rPr lang="en-GB" sz="1100" dirty="0">
                <a:solidFill>
                  <a:srgbClr val="FFF4DD"/>
                </a:solidFill>
                <a:latin typeface="Bahnschrift Light" panose="020B0502040204020203" pitchFamily="34" charset="0"/>
              </a:rPr>
              <a:t> </a:t>
            </a:r>
            <a:r>
              <a:rPr lang="en-GB" sz="1100" dirty="0" err="1">
                <a:solidFill>
                  <a:srgbClr val="FFF4DD"/>
                </a:solidFill>
                <a:latin typeface="Bahnschrift Light" panose="020B0502040204020203" pitchFamily="34" charset="0"/>
              </a:rPr>
              <a:t>Lliwio’r</a:t>
            </a:r>
            <a:r>
              <a:rPr lang="en-GB" sz="1100" dirty="0">
                <a:solidFill>
                  <a:srgbClr val="FFF4DD"/>
                </a:solidFill>
                <a:latin typeface="Bahnschrift Light" panose="020B0502040204020203" pitchFamily="34" charset="0"/>
              </a:rPr>
              <a:t> </a:t>
            </a:r>
            <a:r>
              <a:rPr lang="en-GB" sz="1100" dirty="0" err="1">
                <a:solidFill>
                  <a:srgbClr val="FFF4DD"/>
                </a:solidFill>
                <a:latin typeface="Bahnschrift Light" panose="020B0502040204020203" pitchFamily="34" charset="0"/>
              </a:rPr>
              <a:t>Chwedlau</a:t>
            </a:r>
            <a:r>
              <a:rPr lang="en-GB" sz="1100" dirty="0">
                <a:solidFill>
                  <a:srgbClr val="FFF4DD"/>
                </a:solidFill>
                <a:latin typeface="Bahnschrift Light" panose="020B0502040204020203" pitchFamily="34" charset="0"/>
              </a:rPr>
              <a:t>/ Colouring Welsh Tales [Online]. [Accessed 6 December 2018] Available at </a:t>
            </a:r>
            <a:r>
              <a:rPr lang="en-GB" sz="1100" u="sng" dirty="0">
                <a:solidFill>
                  <a:srgbClr val="FFF4DD"/>
                </a:solidFill>
                <a:latin typeface="Bahnschrift Light" panose="020B0502040204020203" pitchFamily="34" charset="0"/>
                <a:hlinkClick r:id="rId7">
                  <a:extLst>
                    <a:ext uri="{A12FA001-AC4F-418D-AE19-62706E023703}">
                      <ahyp:hlinkClr xmlns="" xmlns:ahyp="http://schemas.microsoft.com/office/drawing/2018/hyperlinkcolor" xmlns:lc="http://schemas.openxmlformats.org/drawingml/2006/lockedCanvas" val="tx"/>
                    </a:ext>
                  </a:extLst>
                </a:hlinkClick>
              </a:rPr>
              <a:t>https://www.ylolfa.com/cy</a:t>
            </a:r>
            <a:endParaRPr lang="en-GB" sz="1100" dirty="0">
              <a:solidFill>
                <a:srgbClr val="FFF4DD"/>
              </a:solidFill>
              <a:latin typeface="Bahnschrift Light" panose="020B0502040204020203" pitchFamily="34" charset="0"/>
            </a:endParaRPr>
          </a:p>
          <a:p>
            <a:pPr marL="285750" lvl="0" indent="-285750">
              <a:lnSpc>
                <a:spcPct val="150000"/>
              </a:lnSpc>
              <a:buFont typeface="Arial" panose="020B0604020202020204" pitchFamily="34" charset="0"/>
              <a:buChar char="•"/>
            </a:pPr>
            <a:r>
              <a:rPr lang="en-GB" sz="1100" i="1" dirty="0">
                <a:solidFill>
                  <a:srgbClr val="FFF4DD"/>
                </a:solidFill>
                <a:latin typeface="Bahnschrift Light" panose="020B0502040204020203" pitchFamily="34" charset="0"/>
              </a:rPr>
              <a:t>Pondering Sylvester, the Cynical Gnome (</a:t>
            </a:r>
            <a:r>
              <a:rPr lang="en-GB" sz="1100" i="1" dirty="0" err="1">
                <a:solidFill>
                  <a:srgbClr val="FFF4DD"/>
                </a:solidFill>
                <a:latin typeface="Bahnschrift Light" panose="020B0502040204020203" pitchFamily="34" charset="0"/>
              </a:rPr>
              <a:t>n.d.</a:t>
            </a:r>
            <a:r>
              <a:rPr lang="en-GB" sz="1100" i="1" dirty="0">
                <a:solidFill>
                  <a:srgbClr val="FFF4DD"/>
                </a:solidFill>
                <a:latin typeface="Bahnschrift Light" panose="020B0502040204020203" pitchFamily="34" charset="0"/>
              </a:rPr>
              <a:t>) </a:t>
            </a:r>
            <a:r>
              <a:rPr lang="en-GB" sz="1100" dirty="0">
                <a:solidFill>
                  <a:srgbClr val="FFF4DD"/>
                </a:solidFill>
                <a:latin typeface="Bahnschrift Light" panose="020B0502040204020203" pitchFamily="34" charset="0"/>
              </a:rPr>
              <a:t>[Accessed 6 December 2018] Available at </a:t>
            </a:r>
            <a:r>
              <a:rPr lang="en-GB" sz="1100" u="sng" dirty="0">
                <a:solidFill>
                  <a:srgbClr val="FFF4DD"/>
                </a:solidFill>
                <a:latin typeface="Bahnschrift Light" panose="020B0502040204020203" pitchFamily="34" charset="0"/>
                <a:hlinkClick r:id="rId8">
                  <a:extLst>
                    <a:ext uri="{A12FA001-AC4F-418D-AE19-62706E023703}">
                      <ahyp:hlinkClr xmlns="" xmlns:ahyp="http://schemas.microsoft.com/office/drawing/2018/hyperlinkcolor" xmlns:lc="http://schemas.openxmlformats.org/drawingml/2006/lockedCanvas" val="tx"/>
                    </a:ext>
                  </a:extLst>
                </a:hlinkClick>
              </a:rPr>
              <a:t>https://www.designtoscano.com/product/pondering+sylvester%2C+the+cynical+gnome+troll+statue+-+cl6142.do</a:t>
            </a:r>
            <a:endParaRPr lang="en-GB" sz="1100" dirty="0">
              <a:solidFill>
                <a:srgbClr val="FFF4DD"/>
              </a:solidFill>
              <a:latin typeface="Bahnschrift Light" panose="020B0502040204020203" pitchFamily="34" charset="0"/>
            </a:endParaRPr>
          </a:p>
          <a:p>
            <a:pPr marL="285750" lvl="0" indent="-285750">
              <a:lnSpc>
                <a:spcPct val="150000"/>
              </a:lnSpc>
              <a:buFont typeface="Arial" panose="020B0604020202020204" pitchFamily="34" charset="0"/>
              <a:buChar char="•"/>
            </a:pPr>
            <a:r>
              <a:rPr lang="en-GB" sz="1100" i="1" dirty="0" err="1">
                <a:solidFill>
                  <a:srgbClr val="FFF4DD"/>
                </a:solidFill>
                <a:latin typeface="Bahnschrift Light" panose="020B0502040204020203" pitchFamily="34" charset="0"/>
              </a:rPr>
              <a:t>Skylanders</a:t>
            </a:r>
            <a:r>
              <a:rPr lang="en-GB" sz="1100" dirty="0">
                <a:solidFill>
                  <a:srgbClr val="FFF4DD"/>
                </a:solidFill>
                <a:latin typeface="Bahnschrift Light" panose="020B0502040204020203" pitchFamily="34" charset="0"/>
              </a:rPr>
              <a:t> Figurines (2011) [accessed 6 December 2018] Available at </a:t>
            </a:r>
            <a:r>
              <a:rPr lang="en-GB" sz="1100" u="sng" dirty="0">
                <a:solidFill>
                  <a:srgbClr val="FFF4DD"/>
                </a:solidFill>
                <a:latin typeface="Bahnschrift Light" panose="020B0502040204020203" pitchFamily="34" charset="0"/>
                <a:hlinkClick r:id="rId9">
                  <a:extLst>
                    <a:ext uri="{A12FA001-AC4F-418D-AE19-62706E023703}">
                      <ahyp:hlinkClr xmlns="" xmlns:ahyp="http://schemas.microsoft.com/office/drawing/2018/hyperlinkcolor" xmlns:lc="http://schemas.openxmlformats.org/drawingml/2006/lockedCanvas" val="tx"/>
                    </a:ext>
                  </a:extLst>
                </a:hlinkClick>
              </a:rPr>
              <a:t>http://www.portalcharacters.com/figures.asp</a:t>
            </a:r>
            <a:endParaRPr lang="en-GB" sz="1100" dirty="0">
              <a:solidFill>
                <a:srgbClr val="FFF4DD"/>
              </a:solidFill>
              <a:latin typeface="Bahnschrift Light" panose="020B0502040204020203" pitchFamily="34" charset="0"/>
            </a:endParaRPr>
          </a:p>
          <a:p>
            <a:pPr marL="285750" lvl="0" indent="-285750">
              <a:lnSpc>
                <a:spcPct val="150000"/>
              </a:lnSpc>
              <a:buFont typeface="Arial" panose="020B0604020202020204" pitchFamily="34" charset="0"/>
              <a:buChar char="•"/>
            </a:pPr>
            <a:r>
              <a:rPr lang="en-GB" sz="1100" i="1" dirty="0">
                <a:solidFill>
                  <a:srgbClr val="FFF4DD"/>
                </a:solidFill>
                <a:latin typeface="Bahnschrift Light" panose="020B0502040204020203" pitchFamily="34" charset="0"/>
              </a:rPr>
              <a:t>The Legend of Zelda: Breath of the </a:t>
            </a:r>
            <a:r>
              <a:rPr lang="en-GB" sz="1100" dirty="0">
                <a:solidFill>
                  <a:srgbClr val="FFF4DD"/>
                </a:solidFill>
                <a:latin typeface="Bahnschrift Light" panose="020B0502040204020203" pitchFamily="34" charset="0"/>
              </a:rPr>
              <a:t>Wild </a:t>
            </a:r>
            <a:r>
              <a:rPr lang="en-GB" sz="1100" dirty="0" err="1">
                <a:solidFill>
                  <a:srgbClr val="FFF4DD"/>
                </a:solidFill>
                <a:latin typeface="Bahnschrift Light" panose="020B0502040204020203" pitchFamily="34" charset="0"/>
              </a:rPr>
              <a:t>Amiibos</a:t>
            </a:r>
            <a:r>
              <a:rPr lang="en-GB" sz="1100" dirty="0">
                <a:solidFill>
                  <a:srgbClr val="FFF4DD"/>
                </a:solidFill>
                <a:latin typeface="Bahnschrift Light" panose="020B0502040204020203" pitchFamily="34" charset="0"/>
              </a:rPr>
              <a:t> (2017) [Image] Image taken from Nintendo.com. Available at </a:t>
            </a:r>
            <a:r>
              <a:rPr lang="en-GB" sz="1100" u="sng" dirty="0">
                <a:solidFill>
                  <a:srgbClr val="FFF4DD"/>
                </a:solidFill>
                <a:latin typeface="Bahnschrift Light" panose="020B0502040204020203" pitchFamily="34" charset="0"/>
                <a:hlinkClick r:id="rId10">
                  <a:extLst>
                    <a:ext uri="{A12FA001-AC4F-418D-AE19-62706E023703}">
                      <ahyp:hlinkClr xmlns="" xmlns:ahyp="http://schemas.microsoft.com/office/drawing/2018/hyperlinkcolor" xmlns:lc="http://schemas.openxmlformats.org/drawingml/2006/lockedCanvas" val="tx"/>
                    </a:ext>
                  </a:extLst>
                </a:hlinkClick>
              </a:rPr>
              <a:t>https://www.nintendo.com/amiibo/games/detail/GHbaBYuv3zqQeW1CVQlmTSehZ45KTV78</a:t>
            </a:r>
            <a:endParaRPr lang="en-GB" sz="1100" dirty="0">
              <a:solidFill>
                <a:srgbClr val="FFF4DD"/>
              </a:solidFill>
              <a:latin typeface="Bahnschrift Light" panose="020B0502040204020203" pitchFamily="34" charset="0"/>
            </a:endParaRPr>
          </a:p>
          <a:p>
            <a:pPr marL="285750" lvl="0" indent="-285750">
              <a:lnSpc>
                <a:spcPct val="150000"/>
              </a:lnSpc>
              <a:buFont typeface="Arial" panose="020B0604020202020204" pitchFamily="34" charset="0"/>
              <a:buChar char="•"/>
            </a:pPr>
            <a:r>
              <a:rPr lang="en-GB" sz="1100" i="1" dirty="0">
                <a:solidFill>
                  <a:srgbClr val="FFF4DD"/>
                </a:solidFill>
                <a:latin typeface="Bahnschrift Light" panose="020B0502040204020203" pitchFamily="34" charset="0"/>
              </a:rPr>
              <a:t>The Legend of Zelda Link’s Master Sword replica </a:t>
            </a:r>
            <a:r>
              <a:rPr lang="en-GB" sz="1100" dirty="0">
                <a:solidFill>
                  <a:srgbClr val="FFF4DD"/>
                </a:solidFill>
                <a:latin typeface="Bahnschrift Light" panose="020B0502040204020203" pitchFamily="34" charset="0"/>
              </a:rPr>
              <a:t>[Online] [Accessed 6 December 2018] Available at </a:t>
            </a:r>
            <a:r>
              <a:rPr lang="en-GB" sz="1100" u="sng" dirty="0">
                <a:solidFill>
                  <a:srgbClr val="FFF4DD"/>
                </a:solidFill>
                <a:latin typeface="Bahnschrift Light" panose="020B0502040204020203" pitchFamily="34" charset="0"/>
                <a:hlinkClick r:id="rId11">
                  <a:extLst>
                    <a:ext uri="{A12FA001-AC4F-418D-AE19-62706E023703}">
                      <ahyp:hlinkClr xmlns="" xmlns:ahyp="http://schemas.microsoft.com/office/drawing/2018/hyperlinkcolor" xmlns:lc="http://schemas.openxmlformats.org/drawingml/2006/lockedCanvas" val="tx"/>
                    </a:ext>
                  </a:extLst>
                </a:hlinkClick>
              </a:rPr>
              <a:t>https://images-na.ssl-images-amazon.com/images/I/51N6jLGIGrL._SL1000_.jpg</a:t>
            </a:r>
            <a:endParaRPr lang="en-GB" sz="1100" dirty="0">
              <a:solidFill>
                <a:srgbClr val="FFF4DD"/>
              </a:solidFill>
              <a:latin typeface="Bahnschrift Light" panose="020B0502040204020203" pitchFamily="34" charset="0"/>
            </a:endParaRPr>
          </a:p>
          <a:p>
            <a:pPr marL="285750" lvl="0" indent="-285750">
              <a:lnSpc>
                <a:spcPct val="150000"/>
              </a:lnSpc>
              <a:buFont typeface="Arial" panose="020B0604020202020204" pitchFamily="34" charset="0"/>
              <a:buChar char="•"/>
            </a:pPr>
            <a:r>
              <a:rPr lang="en-GB" sz="1100" i="1" dirty="0">
                <a:solidFill>
                  <a:srgbClr val="FFF4DD"/>
                </a:solidFill>
                <a:latin typeface="Bahnschrift Light" panose="020B0502040204020203" pitchFamily="34" charset="0"/>
              </a:rPr>
              <a:t>The Legend of Zelda Link </a:t>
            </a:r>
            <a:r>
              <a:rPr lang="en-GB" sz="1100" i="1" dirty="0" err="1">
                <a:solidFill>
                  <a:srgbClr val="FFF4DD"/>
                </a:solidFill>
                <a:latin typeface="Bahnschrift Light" panose="020B0502040204020203" pitchFamily="34" charset="0"/>
              </a:rPr>
              <a:t>Hylian</a:t>
            </a:r>
            <a:r>
              <a:rPr lang="en-GB" sz="1100" i="1" dirty="0">
                <a:solidFill>
                  <a:srgbClr val="FFF4DD"/>
                </a:solidFill>
                <a:latin typeface="Bahnschrift Light" panose="020B0502040204020203" pitchFamily="34" charset="0"/>
              </a:rPr>
              <a:t> Shield Fibreglass Replica </a:t>
            </a:r>
            <a:r>
              <a:rPr lang="en-GB" sz="1100" dirty="0">
                <a:solidFill>
                  <a:srgbClr val="FFF4DD"/>
                </a:solidFill>
                <a:latin typeface="Bahnschrift Light" panose="020B0502040204020203" pitchFamily="34" charset="0"/>
              </a:rPr>
              <a:t>[Online] [Accessed 6 December 2018] Available at </a:t>
            </a:r>
            <a:r>
              <a:rPr lang="en-GB" sz="1100" u="sng" dirty="0">
                <a:solidFill>
                  <a:srgbClr val="FFF4DD"/>
                </a:solidFill>
                <a:latin typeface="Bahnschrift Light" panose="020B0502040204020203" pitchFamily="34" charset="0"/>
                <a:hlinkClick r:id="rId12"/>
              </a:rPr>
              <a:t>https://images-na.ssl-images-amazon.com/images/I/51h-CtwrVUL.jpg</a:t>
            </a:r>
            <a:endParaRPr lang="en-GB" sz="1100" u="sng" dirty="0">
              <a:solidFill>
                <a:srgbClr val="FFF4DD"/>
              </a:solidFill>
              <a:latin typeface="Bahnschrift Light" panose="020B0502040204020203" pitchFamily="34" charset="0"/>
            </a:endParaRPr>
          </a:p>
          <a:p>
            <a:pPr marL="285750" lvl="0" indent="-285750">
              <a:lnSpc>
                <a:spcPct val="150000"/>
              </a:lnSpc>
              <a:buFont typeface="Arial" panose="020B0604020202020204" pitchFamily="34" charset="0"/>
              <a:buChar char="•"/>
            </a:pPr>
            <a:r>
              <a:rPr lang="en-GB" sz="1100" dirty="0" err="1">
                <a:solidFill>
                  <a:srgbClr val="FFF4DD"/>
                </a:solidFill>
                <a:latin typeface="Bahnschrift Light" panose="020B0502040204020203" pitchFamily="34" charset="0"/>
              </a:rPr>
              <a:t>WikiCommons</a:t>
            </a:r>
            <a:r>
              <a:rPr lang="en-GB" sz="1100" dirty="0">
                <a:solidFill>
                  <a:srgbClr val="FFF4DD"/>
                </a:solidFill>
                <a:latin typeface="Bahnschrift Light" panose="020B0502040204020203" pitchFamily="34" charset="0"/>
              </a:rPr>
              <a:t>, (2019), Welsh Flag [ONLINE]. Available at: https://en.wikipedia.org/wiki/Flag_of_Wales#/media/File:Flag_of_Wales_(1959%E2%80%93present).svg [Accessed 10 January 2019].</a:t>
            </a:r>
          </a:p>
          <a:p>
            <a:pPr marL="342900" lvl="0" indent="-342900">
              <a:lnSpc>
                <a:spcPct val="150000"/>
              </a:lnSpc>
              <a:spcAft>
                <a:spcPts val="800"/>
              </a:spcAft>
              <a:buFont typeface="Arial" panose="020B0604020202020204" pitchFamily="34" charset="0"/>
              <a:buChar char="•"/>
              <a:tabLst>
                <a:tab pos="457200" algn="l"/>
              </a:tabLst>
            </a:pPr>
            <a:endParaRPr lang="en-GB" sz="1100"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endParaRPr lang="en-GB" sz="1100"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964476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3000" b="-3000"/>
          </a:stretch>
        </a:blipFill>
        <a:effectLst/>
      </p:bgPr>
    </p:bg>
    <p:spTree>
      <p:nvGrpSpPr>
        <p:cNvPr id="1" name=""/>
        <p:cNvGrpSpPr/>
        <p:nvPr/>
      </p:nvGrpSpPr>
      <p:grpSpPr>
        <a:xfrm>
          <a:off x="0" y="0"/>
          <a:ext cx="0" cy="0"/>
          <a:chOff x="0" y="0"/>
          <a:chExt cx="0" cy="0"/>
        </a:xfrm>
      </p:grpSpPr>
      <p:sp>
        <p:nvSpPr>
          <p:cNvPr id="4" name="Footer Placeholder 3">
            <a:extLst>
              <a:ext uri="{FF2B5EF4-FFF2-40B4-BE49-F238E27FC236}">
                <a16:creationId xmlns="" xmlns:a16="http://schemas.microsoft.com/office/drawing/2014/main" id="{132F21B0-6B91-4632-B255-3CDF68DAAB58}"/>
              </a:ext>
            </a:extLst>
          </p:cNvPr>
          <p:cNvSpPr>
            <a:spLocks noGrp="1"/>
          </p:cNvSpPr>
          <p:nvPr>
            <p:ph type="ftr" sz="quarter" idx="11"/>
          </p:nvPr>
        </p:nvSpPr>
        <p:spPr/>
        <p:txBody>
          <a:bodyPr/>
          <a:lstStyle/>
          <a:p>
            <a:r>
              <a:rPr lang="en-GB"/>
              <a:t>Tale of Two Dragons (working title) | Ruth Heneghan</a:t>
            </a:r>
          </a:p>
        </p:txBody>
      </p:sp>
      <p:sp>
        <p:nvSpPr>
          <p:cNvPr id="5" name="Title 1">
            <a:extLst>
              <a:ext uri="{FF2B5EF4-FFF2-40B4-BE49-F238E27FC236}">
                <a16:creationId xmlns="" xmlns:a16="http://schemas.microsoft.com/office/drawing/2014/main" id="{BD850275-65AA-4DEE-98CE-F611B4E35F76}"/>
              </a:ext>
            </a:extLst>
          </p:cNvPr>
          <p:cNvSpPr>
            <a:spLocks noGrp="1"/>
          </p:cNvSpPr>
          <p:nvPr>
            <p:ph type="title"/>
          </p:nvPr>
        </p:nvSpPr>
        <p:spPr>
          <a:xfrm>
            <a:off x="325439" y="241803"/>
            <a:ext cx="9729413" cy="686976"/>
          </a:xfrm>
        </p:spPr>
        <p:txBody>
          <a:bodyPr>
            <a:normAutofit fontScale="90000"/>
          </a:bodyPr>
          <a:lstStyle/>
          <a:p>
            <a:r>
              <a:rPr lang="en-US" dirty="0">
                <a:solidFill>
                  <a:srgbClr val="FFF4DD"/>
                </a:solidFill>
                <a:latin typeface="Bahnschrift Light Condensed" panose="020B0502040204020203" pitchFamily="34" charset="0"/>
              </a:rPr>
              <a:t>References</a:t>
            </a:r>
          </a:p>
        </p:txBody>
      </p:sp>
      <p:sp>
        <p:nvSpPr>
          <p:cNvPr id="2" name="TextBox 1">
            <a:extLst>
              <a:ext uri="{FF2B5EF4-FFF2-40B4-BE49-F238E27FC236}">
                <a16:creationId xmlns="" xmlns:a16="http://schemas.microsoft.com/office/drawing/2014/main" id="{B1BEFB04-3727-48CE-9E20-B4BA30BAE287}"/>
              </a:ext>
            </a:extLst>
          </p:cNvPr>
          <p:cNvSpPr txBox="1"/>
          <p:nvPr/>
        </p:nvSpPr>
        <p:spPr>
          <a:xfrm>
            <a:off x="837828" y="928779"/>
            <a:ext cx="10225136" cy="6155531"/>
          </a:xfrm>
          <a:prstGeom prst="rect">
            <a:avLst/>
          </a:prstGeom>
          <a:noFill/>
        </p:spPr>
        <p:txBody>
          <a:bodyPr wrap="square" rtlCol="0">
            <a:spAutoFit/>
          </a:bodyPr>
          <a:lstStyle/>
          <a:p>
            <a:pPr marL="285750" indent="-285750">
              <a:buFont typeface="Arial" panose="020B0604020202020204" pitchFamily="34" charset="0"/>
              <a:buChar char="•"/>
            </a:pPr>
            <a:r>
              <a:rPr lang="en-GB" sz="1400" dirty="0">
                <a:solidFill>
                  <a:srgbClr val="FFF4DD"/>
                </a:solidFill>
                <a:latin typeface="Bahnschrift Light" panose="020B0502040204020203" pitchFamily="34" charset="0"/>
              </a:rPr>
              <a:t>All ratings taken from </a:t>
            </a:r>
            <a:r>
              <a:rPr lang="en-GB" sz="1400" i="1" dirty="0" smtClean="0">
                <a:solidFill>
                  <a:srgbClr val="FFF4DD"/>
                </a:solidFill>
                <a:latin typeface="Bahnschrift Light" panose="020B0502040204020203" pitchFamily="34" charset="0"/>
              </a:rPr>
              <a:t>metacritic.com</a:t>
            </a:r>
          </a:p>
          <a:p>
            <a:pPr marL="285750" indent="-285750">
              <a:buFont typeface="Arial" panose="020B0604020202020204" pitchFamily="34" charset="0"/>
              <a:buChar char="•"/>
            </a:pPr>
            <a:endParaRPr lang="en-GB" sz="1400" i="1" dirty="0" smtClean="0">
              <a:solidFill>
                <a:srgbClr val="FFF4DD"/>
              </a:solidFill>
              <a:latin typeface="Bahnschrift Light" panose="020B0502040204020203" pitchFamily="34" charset="0"/>
            </a:endParaRPr>
          </a:p>
          <a:p>
            <a:pPr marL="285750" indent="-285750">
              <a:buFont typeface="Arial" panose="020B0604020202020204" pitchFamily="34" charset="0"/>
              <a:buChar char="•"/>
            </a:pPr>
            <a:r>
              <a:rPr lang="en-GB" sz="1400" dirty="0" smtClean="0">
                <a:solidFill>
                  <a:srgbClr val="FFF4DD"/>
                </a:solidFill>
                <a:latin typeface="Bahnschrift Light" panose="020B0502040204020203" pitchFamily="34" charset="0"/>
              </a:rPr>
              <a:t>Batchelor</a:t>
            </a:r>
            <a:r>
              <a:rPr lang="en-GB" sz="1400" dirty="0">
                <a:solidFill>
                  <a:srgbClr val="FFF4DD"/>
                </a:solidFill>
                <a:latin typeface="Bahnschrift Light" panose="020B0502040204020203" pitchFamily="34" charset="0"/>
              </a:rPr>
              <a:t>, J. (2018). </a:t>
            </a:r>
            <a:r>
              <a:rPr lang="en-GB" sz="1400" i="1" dirty="0">
                <a:solidFill>
                  <a:srgbClr val="FFF4DD"/>
                </a:solidFill>
                <a:latin typeface="Bahnschrift Light" panose="020B0502040204020203" pitchFamily="34" charset="0"/>
              </a:rPr>
              <a:t>Nintendo's advice for indies trying to get games on Switch</a:t>
            </a:r>
            <a:r>
              <a:rPr lang="en-GB" sz="1400" dirty="0">
                <a:solidFill>
                  <a:srgbClr val="FFF4DD"/>
                </a:solidFill>
                <a:latin typeface="Bahnschrift Light" panose="020B0502040204020203" pitchFamily="34" charset="0"/>
              </a:rPr>
              <a:t>. [online] GamesIndustry.biz. Available at: https://www.gamesindustry.biz/articles/2018-03-27-nintendos-advice-for-indies-trying-to-get-games-on-switch [Accessed 10 Jan. 2019].</a:t>
            </a:r>
          </a:p>
          <a:p>
            <a:pPr marL="285750" indent="-285750">
              <a:buFont typeface="Arial" panose="020B0604020202020204" pitchFamily="34" charset="0"/>
              <a:buChar char="•"/>
            </a:pPr>
            <a:endParaRPr lang="en-GB" sz="1400" dirty="0">
              <a:solidFill>
                <a:srgbClr val="FFF4DD"/>
              </a:solidFill>
              <a:latin typeface="Bahnschrift Light" panose="020B0502040204020203" pitchFamily="34" charset="0"/>
            </a:endParaRPr>
          </a:p>
          <a:p>
            <a:pPr marL="342900" indent="-342900">
              <a:lnSpc>
                <a:spcPct val="150000"/>
              </a:lnSpc>
              <a:spcAft>
                <a:spcPts val="800"/>
              </a:spcAft>
              <a:buFont typeface="Arial" panose="020B0604020202020204" pitchFamily="34" charset="0"/>
              <a:buChar char="•"/>
              <a:tabLst>
                <a:tab pos="457200" algn="l"/>
              </a:tabLst>
            </a:pPr>
            <a:r>
              <a:rPr lang="en-GB" sz="1400" i="1" dirty="0" err="1">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Kimishima</a:t>
            </a:r>
            <a:r>
              <a:rPr lang="en-GB" sz="1400" i="1"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 T </a:t>
            </a:r>
            <a:r>
              <a:rPr lang="en-GB" sz="1400"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rPr>
              <a:t>(2017) Financial results Briefing for Fiscal Year Ending March 2017 [Online]. [Accessed 6 December 2018] Available at </a:t>
            </a:r>
            <a:r>
              <a:rPr lang="en-GB" sz="1400" u="sng"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hlinkClick r:id="rId4"/>
              </a:rPr>
              <a:t>https://</a:t>
            </a:r>
            <a:r>
              <a:rPr lang="en-GB" sz="1400" u="sng" dirty="0" smtClean="0">
                <a:solidFill>
                  <a:srgbClr val="FFF4DD"/>
                </a:solidFill>
                <a:latin typeface="Bahnschrift Light" panose="020B0502040204020203" pitchFamily="34" charset="0"/>
                <a:ea typeface="Calibri" panose="020F0502020204030204" pitchFamily="34" charset="0"/>
                <a:cs typeface="Times New Roman" panose="02020603050405020304" pitchFamily="18" charset="0"/>
                <a:hlinkClick r:id="rId4"/>
              </a:rPr>
              <a:t>www.nintendo.co.jp/ir/pdf/2017/170428_2e.pdf</a:t>
            </a:r>
            <a:endParaRPr lang="en-GB" sz="1400" u="sng" dirty="0" smtClean="0">
              <a:solidFill>
                <a:srgbClr val="FFF4DD"/>
              </a:solidFill>
              <a:latin typeface="Bahnschrift Light" panose="020B0502040204020203" pitchFamily="34" charset="0"/>
              <a:ea typeface="Calibri" panose="020F0502020204030204" pitchFamily="34" charset="0"/>
              <a:cs typeface="Times New Roman" panose="02020603050405020304" pitchFamily="18" charset="0"/>
            </a:endParaRPr>
          </a:p>
          <a:p>
            <a:pPr marL="342900" indent="-342900">
              <a:lnSpc>
                <a:spcPct val="150000"/>
              </a:lnSpc>
              <a:spcAft>
                <a:spcPts val="800"/>
              </a:spcAft>
              <a:buFont typeface="Arial" panose="020B0604020202020204" pitchFamily="34" charset="0"/>
              <a:buChar char="•"/>
              <a:tabLst>
                <a:tab pos="457200" algn="l"/>
              </a:tabLst>
            </a:pPr>
            <a:r>
              <a:rPr lang="en-GB" sz="1400" dirty="0" err="1" smtClean="0">
                <a:solidFill>
                  <a:srgbClr val="FFF4DD"/>
                </a:solidFill>
                <a:latin typeface="Bahnschrift Light" panose="020B0502040204020203" pitchFamily="34" charset="0"/>
              </a:rPr>
              <a:t>Thier</a:t>
            </a:r>
            <a:r>
              <a:rPr lang="en-GB" sz="1400" dirty="0">
                <a:solidFill>
                  <a:srgbClr val="FFF4DD"/>
                </a:solidFill>
                <a:latin typeface="Bahnschrift Light" panose="020B0502040204020203" pitchFamily="34" charset="0"/>
              </a:rPr>
              <a:t>, D. (2018). </a:t>
            </a:r>
            <a:r>
              <a:rPr lang="en-GB" sz="1400" i="1" dirty="0">
                <a:solidFill>
                  <a:srgbClr val="FFF4DD"/>
                </a:solidFill>
                <a:latin typeface="Bahnschrift Light" panose="020B0502040204020203" pitchFamily="34" charset="0"/>
              </a:rPr>
              <a:t>'Spider-Man' Is The Second-Best Selling Game Of The Year In The UK, Even Though It's A PS4 Exclusive</a:t>
            </a:r>
            <a:r>
              <a:rPr lang="en-GB" sz="1400" dirty="0">
                <a:solidFill>
                  <a:srgbClr val="FFF4DD"/>
                </a:solidFill>
                <a:latin typeface="Bahnschrift Light" panose="020B0502040204020203" pitchFamily="34" charset="0"/>
              </a:rPr>
              <a:t>. [online] Forbes.com. Available at: https://www.forbes.com/sites/davidthier/2018/10/02/spider-man-is-the-second-best-selling-game-of-the-year-in-the-uk-even-though-its-a-ps4-exvlusive/#5c291b3c6917 [Accessed 10 Jan. 2019].</a:t>
            </a:r>
          </a:p>
          <a:p>
            <a:pPr marL="342900" indent="-342900">
              <a:lnSpc>
                <a:spcPct val="150000"/>
              </a:lnSpc>
              <a:spcAft>
                <a:spcPts val="800"/>
              </a:spcAft>
              <a:buFont typeface="Arial" panose="020B0604020202020204" pitchFamily="34" charset="0"/>
              <a:buChar char="•"/>
              <a:tabLst>
                <a:tab pos="457200" algn="l"/>
              </a:tabLst>
            </a:pPr>
            <a:r>
              <a:rPr lang="en-GB" sz="1400" dirty="0" err="1" smtClean="0">
                <a:solidFill>
                  <a:srgbClr val="FFF4DD"/>
                </a:solidFill>
                <a:latin typeface="Bahnschrift Light" panose="020B0502040204020203" pitchFamily="34" charset="0"/>
              </a:rPr>
              <a:t>Siegal</a:t>
            </a:r>
            <a:r>
              <a:rPr lang="en-GB" sz="1400" dirty="0">
                <a:solidFill>
                  <a:srgbClr val="FFF4DD"/>
                </a:solidFill>
                <a:latin typeface="Bahnschrift Light" panose="020B0502040204020203" pitchFamily="34" charset="0"/>
              </a:rPr>
              <a:t>, J. (2019). </a:t>
            </a:r>
            <a:r>
              <a:rPr lang="en-GB" sz="1400" i="1" dirty="0">
                <a:solidFill>
                  <a:srgbClr val="FFF4DD"/>
                </a:solidFill>
                <a:latin typeface="Bahnschrift Light" panose="020B0502040204020203" pitchFamily="34" charset="0"/>
              </a:rPr>
              <a:t>Nintendo wants to ‘prolong the life cycle’ of the Switch beyond six years</a:t>
            </a:r>
            <a:r>
              <a:rPr lang="en-GB" sz="1400" dirty="0">
                <a:solidFill>
                  <a:srgbClr val="FFF4DD"/>
                </a:solidFill>
                <a:latin typeface="Bahnschrift Light" panose="020B0502040204020203" pitchFamily="34" charset="0"/>
              </a:rPr>
              <a:t>. [online] BGR. Available at: https://bgr.com/2018/02/12/nintendo-switch-life-cycle-six-years-or-more/ [Accessed 10 Jan. 2019].</a:t>
            </a:r>
          </a:p>
          <a:p>
            <a:pPr marL="342900" lvl="0" indent="-342900">
              <a:lnSpc>
                <a:spcPct val="150000"/>
              </a:lnSpc>
              <a:spcAft>
                <a:spcPts val="800"/>
              </a:spcAft>
              <a:buFont typeface="Arial" panose="020B0604020202020204" pitchFamily="34" charset="0"/>
              <a:buChar char="•"/>
              <a:tabLst>
                <a:tab pos="457200" algn="l"/>
              </a:tabLst>
            </a:pPr>
            <a:r>
              <a:rPr lang="en-GB" sz="1400" dirty="0" smtClean="0">
                <a:solidFill>
                  <a:srgbClr val="FFF4DD"/>
                </a:solidFill>
                <a:latin typeface="Bahnschrift Light" panose="020B0502040204020203" pitchFamily="34" charset="0"/>
                <a:ea typeface="Calibri" panose="020F0502020204030204" pitchFamily="34" charset="0"/>
                <a:cs typeface="Times New Roman" panose="02020603050405020304" pitchFamily="18" charset="0"/>
                <a:hlinkClick r:id="rId5"/>
              </a:rPr>
              <a:t>https</a:t>
            </a:r>
            <a:r>
              <a:rPr lang="en-GB" sz="1400" dirty="0">
                <a:solidFill>
                  <a:srgbClr val="FFF4DD"/>
                </a:solidFill>
                <a:latin typeface="Bahnschrift Light" panose="020B0502040204020203" pitchFamily="34" charset="0"/>
                <a:ea typeface="Calibri" panose="020F0502020204030204" pitchFamily="34" charset="0"/>
                <a:cs typeface="Times New Roman" panose="02020603050405020304" pitchFamily="18" charset="0"/>
                <a:hlinkClick r:id="rId5"/>
              </a:rPr>
              <a:t>://www.forbes.com/sites/davidthier/2018/10/02/spider-man-is-the-second-best-selling-game-of-the-year-in-the-uk-even-though-its-a-ps4-exvlusive/#</a:t>
            </a:r>
            <a:r>
              <a:rPr lang="en-GB" sz="1400" dirty="0" smtClean="0">
                <a:solidFill>
                  <a:srgbClr val="FFF4DD"/>
                </a:solidFill>
                <a:latin typeface="Bahnschrift Light" panose="020B0502040204020203" pitchFamily="34" charset="0"/>
                <a:ea typeface="Calibri" panose="020F0502020204030204" pitchFamily="34" charset="0"/>
                <a:cs typeface="Times New Roman" panose="02020603050405020304" pitchFamily="18" charset="0"/>
                <a:hlinkClick r:id="rId5"/>
              </a:rPr>
              <a:t>5c291b3c6917</a:t>
            </a:r>
            <a:endParaRPr lang="en-GB" sz="1400" dirty="0" smtClean="0">
              <a:solidFill>
                <a:srgbClr val="FFF4DD"/>
              </a:solidFill>
              <a:latin typeface="Bahnschrift Light" panose="020B0502040204020203" pitchFamily="34" charset="0"/>
              <a:ea typeface="Calibri" panose="020F0502020204030204" pitchFamily="34" charset="0"/>
              <a:cs typeface="Times New Roman" panose="02020603050405020304" pitchFamily="18" charset="0"/>
            </a:endParaRPr>
          </a:p>
          <a:p>
            <a:pPr marL="342900" lvl="0" indent="-342900">
              <a:lnSpc>
                <a:spcPct val="150000"/>
              </a:lnSpc>
              <a:spcAft>
                <a:spcPts val="800"/>
              </a:spcAft>
              <a:buFont typeface="Arial" panose="020B0604020202020204" pitchFamily="34" charset="0"/>
              <a:buChar char="•"/>
              <a:tabLst>
                <a:tab pos="457200" algn="l"/>
              </a:tabLst>
            </a:pPr>
            <a:r>
              <a:rPr lang="ja-JP" altLang="en-US" sz="1400" dirty="0" smtClean="0">
                <a:solidFill>
                  <a:srgbClr val="FFF4DD"/>
                </a:solidFill>
                <a:latin typeface="Bahnschrift Light" panose="020B0502040204020203" pitchFamily="34" charset="0"/>
              </a:rPr>
              <a:t>日</a:t>
            </a:r>
            <a:r>
              <a:rPr lang="ja-JP" altLang="en-US" sz="1400" dirty="0">
                <a:solidFill>
                  <a:srgbClr val="FFF4DD"/>
                </a:solidFill>
                <a:latin typeface="Bahnschrift Light" panose="020B0502040204020203" pitchFamily="34" charset="0"/>
              </a:rPr>
              <a:t>本経済新聞 電子版</a:t>
            </a:r>
            <a:r>
              <a:rPr lang="en-US" altLang="ja-JP" sz="1400" dirty="0">
                <a:solidFill>
                  <a:srgbClr val="FFF4DD"/>
                </a:solidFill>
                <a:latin typeface="Bahnschrift Light" panose="020B0502040204020203" pitchFamily="34" charset="0"/>
              </a:rPr>
              <a:t>. (2019). </a:t>
            </a:r>
            <a:r>
              <a:rPr lang="en-GB" sz="1400" i="1" dirty="0">
                <a:solidFill>
                  <a:srgbClr val="FFF4DD"/>
                </a:solidFill>
                <a:latin typeface="Bahnschrift Light" panose="020B0502040204020203" pitchFamily="34" charset="0"/>
              </a:rPr>
              <a:t>Switch, President of Nintendo Wii Overview "Longer than 6 years"</a:t>
            </a:r>
            <a:r>
              <a:rPr lang="en-GB" sz="1400" dirty="0">
                <a:solidFill>
                  <a:srgbClr val="FFF4DD"/>
                </a:solidFill>
                <a:latin typeface="Bahnschrift Light" panose="020B0502040204020203" pitchFamily="34" charset="0"/>
              </a:rPr>
              <a:t>. [online] Available at: https://www.nikkei.com/article/DGXMZO26430020R00C18A2TJ2000/ [Accessed 10 Jan. 2019</a:t>
            </a:r>
            <a:r>
              <a:rPr lang="en-GB" sz="1400" dirty="0" smtClean="0">
                <a:solidFill>
                  <a:srgbClr val="FFF4DD"/>
                </a:solidFill>
                <a:latin typeface="Bahnschrift Light" panose="020B0502040204020203" pitchFamily="34" charset="0"/>
              </a:rPr>
              <a:t>].</a:t>
            </a:r>
          </a:p>
          <a:p>
            <a:pPr marL="342900" lvl="0" indent="-342900">
              <a:lnSpc>
                <a:spcPct val="150000"/>
              </a:lnSpc>
              <a:spcAft>
                <a:spcPts val="800"/>
              </a:spcAft>
              <a:buFont typeface="Arial" panose="020B0604020202020204" pitchFamily="34" charset="0"/>
              <a:buChar char="•"/>
              <a:tabLst>
                <a:tab pos="457200" algn="l"/>
              </a:tabLst>
            </a:pPr>
            <a:endParaRPr lang="en-GB" sz="1400" dirty="0">
              <a:solidFill>
                <a:srgbClr val="FFF4DD"/>
              </a:solidFill>
              <a:latin typeface="Bahnschrift Light" panose="020B0502040204020203" pitchFamily="34" charset="0"/>
            </a:endParaRPr>
          </a:p>
          <a:p>
            <a:pPr marL="342900" lvl="0" indent="-342900">
              <a:lnSpc>
                <a:spcPct val="150000"/>
              </a:lnSpc>
              <a:spcAft>
                <a:spcPts val="800"/>
              </a:spcAft>
              <a:buFont typeface="Arial" panose="020B0604020202020204" pitchFamily="34" charset="0"/>
              <a:buChar char="•"/>
              <a:tabLst>
                <a:tab pos="457200" algn="l"/>
              </a:tabLst>
            </a:pPr>
            <a:endParaRPr lang="en-GB" sz="1200" dirty="0">
              <a:solidFill>
                <a:schemeClr val="bg1"/>
              </a:solidFill>
              <a:latin typeface="Bahnschrift Light" panose="020B0502040204020203"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3446842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ppt/theme/theme3.xml><?xml version="1.0" encoding="utf-8"?>
<a:theme xmlns:a="http://schemas.openxmlformats.org/drawingml/2006/main" name="Office Theme">
  <a:themeElements>
    <a:clrScheme name="Tech_16x9">
      <a:dk1>
        <a:sysClr val="windowText" lastClr="000000"/>
      </a:dk1>
      <a:lt1>
        <a:sysClr val="window" lastClr="FFFFFF"/>
      </a:lt1>
      <a:dk2>
        <a:srgbClr val="192A52"/>
      </a:dk2>
      <a:lt2>
        <a:srgbClr val="C0C0C0"/>
      </a:lt2>
      <a:accent1>
        <a:srgbClr val="009999"/>
      </a:accent1>
      <a:accent2>
        <a:srgbClr val="E98915"/>
      </a:accent2>
      <a:accent3>
        <a:srgbClr val="A419A7"/>
      </a:accent3>
      <a:accent4>
        <a:srgbClr val="AFC34D"/>
      </a:accent4>
      <a:accent5>
        <a:srgbClr val="E5572B"/>
      </a:accent5>
      <a:accent6>
        <a:srgbClr val="6868C4"/>
      </a:accent6>
      <a:hlink>
        <a:srgbClr val="009999"/>
      </a:hlink>
      <a:folHlink>
        <a:srgbClr val="7F7F7F"/>
      </a:folHlink>
    </a:clrScheme>
    <a:fontScheme name="Calibri">
      <a:maj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libri"/>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Tech_16x9">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schemeClr>
            </a:gs>
          </a:gsLst>
          <a:lin ang="5040000" scaled="1"/>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100000"/>
                <a:shade val="100000"/>
                <a:satMod val="155000"/>
              </a:schemeClr>
            </a:gs>
          </a:gsLst>
          <a:lin ang="16200000" scaled="0"/>
        </a:gradFill>
      </a:fillStyleLst>
      <a:lnStyleLst>
        <a:ln w="9525" cap="flat" cmpd="sng" algn="ctr">
          <a:solidFill>
            <a:schemeClr val="phClr"/>
          </a:solidFill>
          <a:miter lim="800000"/>
        </a:ln>
        <a:ln w="25400" cap="flat" cmpd="sng" algn="ctr">
          <a:solidFill>
            <a:schemeClr val="phClr"/>
          </a:solidFill>
          <a:miter lim="800000"/>
        </a:ln>
        <a:ln w="38100" cap="flat" cmpd="sng" algn="ctr">
          <a:solidFill>
            <a:schemeClr val="phClr"/>
          </a:solidFill>
          <a:miter lim="800000"/>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atMod val="300000"/>
              </a:schemeClr>
            </a:contourClr>
          </a:sp3d>
        </a:effectStyle>
      </a:effectStyleLst>
      <a:bgFillStyleLst>
        <a:solidFill>
          <a:schemeClr val="phClr"/>
        </a:solidFill>
        <a:gradFill rotWithShape="1">
          <a:gsLst>
            <a:gs pos="0">
              <a:schemeClr val="phClr">
                <a:tint val="100000"/>
                <a:shade val="0"/>
                <a:satMod val="100000"/>
              </a:schemeClr>
            </a:gs>
            <a:gs pos="85000">
              <a:schemeClr val="phClr">
                <a:tint val="100000"/>
                <a:shade val="30000"/>
                <a:satMod val="100000"/>
              </a:schemeClr>
            </a:gs>
            <a:gs pos="100000">
              <a:schemeClr val="phClr">
                <a:shade val="60000"/>
                <a:satMod val="100000"/>
              </a:schemeClr>
            </a:gs>
          </a:gsLst>
          <a:lin ang="13500000" scaled="0"/>
        </a:gradFill>
        <a:gradFill rotWithShape="1">
          <a:gsLst>
            <a:gs pos="0">
              <a:schemeClr val="phClr">
                <a:tint val="100000"/>
                <a:shade val="0"/>
                <a:satMod val="100000"/>
              </a:schemeClr>
            </a:gs>
            <a:gs pos="85000">
              <a:schemeClr val="phClr">
                <a:shade val="30000"/>
                <a:satMod val="100000"/>
              </a:schemeClr>
            </a:gs>
            <a:gs pos="100000">
              <a:schemeClr val="phClr">
                <a:shade val="60000"/>
                <a:satMod val="100000"/>
              </a:schemeClr>
            </a:gs>
          </a:gsLst>
          <a:lin ang="189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ocPublishedLinkedAssetsLookup xmlns="4873beb7-5857-4685-be1f-d57550cc96cc" xsi:nil="true"/>
    <ApprovalStatus xmlns="4873beb7-5857-4685-be1f-d57550cc96cc">InProgress</ApprovalStatus>
    <MarketSpecific xmlns="4873beb7-5857-4685-be1f-d57550cc96cc">false</MarketSpecific>
    <LocComments xmlns="4873beb7-5857-4685-be1f-d57550cc96cc" xsi:nil="true"/>
    <LocLastLocAttemptVersionTypeLookup xmlns="4873beb7-5857-4685-be1f-d57550cc96cc" xsi:nil="true"/>
    <DirectSourceMarket xmlns="4873beb7-5857-4685-be1f-d57550cc96cc" xsi:nil="true"/>
    <ThumbnailAssetId xmlns="4873beb7-5857-4685-be1f-d57550cc96cc" xsi:nil="true"/>
    <PrimaryImageGen xmlns="4873beb7-5857-4685-be1f-d57550cc96cc">false</PrimaryImageGen>
    <LocNewPublishedVersionLookup xmlns="4873beb7-5857-4685-be1f-d57550cc96cc" xsi:nil="true"/>
    <LegacyData xmlns="4873beb7-5857-4685-be1f-d57550cc96cc" xsi:nil="true"/>
    <LocRecommendedHandoff xmlns="4873beb7-5857-4685-be1f-d57550cc96cc" xsi:nil="true"/>
    <BusinessGroup xmlns="4873beb7-5857-4685-be1f-d57550cc96cc" xsi:nil="true"/>
    <BlockPublish xmlns="4873beb7-5857-4685-be1f-d57550cc96cc">false</BlockPublish>
    <TPFriendlyName xmlns="4873beb7-5857-4685-be1f-d57550cc96cc" xsi:nil="true"/>
    <LocOverallPublishStatusLookup xmlns="4873beb7-5857-4685-be1f-d57550cc96cc" xsi:nil="true"/>
    <NumericId xmlns="4873beb7-5857-4685-be1f-d57550cc96cc" xsi:nil="true"/>
    <APEditor xmlns="4873beb7-5857-4685-be1f-d57550cc96cc">
      <UserInfo>
        <DisplayName/>
        <AccountId xsi:nil="true"/>
        <AccountType/>
      </UserInfo>
    </APEditor>
    <SourceTitle xmlns="4873beb7-5857-4685-be1f-d57550cc96cc" xsi:nil="true"/>
    <OpenTemplate xmlns="4873beb7-5857-4685-be1f-d57550cc96cc">true</OpenTemplate>
    <LocOverallLocStatusLookup xmlns="4873beb7-5857-4685-be1f-d57550cc96cc" xsi:nil="true"/>
    <UALocComments xmlns="4873beb7-5857-4685-be1f-d57550cc96cc" xsi:nil="true"/>
    <ParentAssetId xmlns="4873beb7-5857-4685-be1f-d57550cc96cc" xsi:nil="true"/>
    <IntlLangReviewDate xmlns="4873beb7-5857-4685-be1f-d57550cc96cc" xsi:nil="true"/>
    <FeatureTagsTaxHTField0 xmlns="4873beb7-5857-4685-be1f-d57550cc96cc">
      <Terms xmlns="http://schemas.microsoft.com/office/infopath/2007/PartnerControls"/>
    </FeatureTagsTaxHTField0>
    <PublishStatusLookup xmlns="4873beb7-5857-4685-be1f-d57550cc96cc">
      <Value>1345093</Value>
    </PublishStatusLookup>
    <Providers xmlns="4873beb7-5857-4685-be1f-d57550cc96cc" xsi:nil="true"/>
    <MachineTranslated xmlns="4873beb7-5857-4685-be1f-d57550cc96cc">false</MachineTranslated>
    <OriginalSourceMarket xmlns="4873beb7-5857-4685-be1f-d57550cc96cc" xsi:nil="true"/>
    <APDescription xmlns="4873beb7-5857-4685-be1f-d57550cc96cc">This simple template design works for technology and  businesses, but it's versatile enough to use in other contexts.  It features multiple slide layouts designed for widescreen (16x9 resolution) and includes a sample SmartArt list and chart that are easily editable.</APDescription>
    <ClipArtFilename xmlns="4873beb7-5857-4685-be1f-d57550cc96cc" xsi:nil="true"/>
    <ContentItem xmlns="4873beb7-5857-4685-be1f-d57550cc96cc" xsi:nil="true"/>
    <TPInstallLocation xmlns="4873beb7-5857-4685-be1f-d57550cc96cc" xsi:nil="true"/>
    <PublishTargets xmlns="4873beb7-5857-4685-be1f-d57550cc96cc">OfficeOnlineVNext</PublishTargets>
    <TimesCloned xmlns="4873beb7-5857-4685-be1f-d57550cc96cc" xsi:nil="true"/>
    <AssetStart xmlns="4873beb7-5857-4685-be1f-d57550cc96cc">2011-11-26T00:30:00+00:00</AssetStart>
    <Provider xmlns="4873beb7-5857-4685-be1f-d57550cc96cc" xsi:nil="true"/>
    <AcquiredFrom xmlns="4873beb7-5857-4685-be1f-d57550cc96cc">Internal MS</AcquiredFrom>
    <FriendlyTitle xmlns="4873beb7-5857-4685-be1f-d57550cc96cc" xsi:nil="true"/>
    <LastHandOff xmlns="4873beb7-5857-4685-be1f-d57550cc96cc" xsi:nil="true"/>
    <TPClientViewer xmlns="4873beb7-5857-4685-be1f-d57550cc96cc" xsi:nil="true"/>
    <TemplateStatus xmlns="4873beb7-5857-4685-be1f-d57550cc96cc">Complete</TemplateStatus>
    <Downloads xmlns="4873beb7-5857-4685-be1f-d57550cc96cc">0</Downloads>
    <OOCacheId xmlns="4873beb7-5857-4685-be1f-d57550cc96cc" xsi:nil="true"/>
    <IsDeleted xmlns="4873beb7-5857-4685-be1f-d57550cc96cc">false</IsDeleted>
    <LocPublishedDependentAssetsLookup xmlns="4873beb7-5857-4685-be1f-d57550cc96cc" xsi:nil="true"/>
    <TPExecutable xmlns="4873beb7-5857-4685-be1f-d57550cc96cc" xsi:nil="true"/>
    <EditorialTags xmlns="4873beb7-5857-4685-be1f-d57550cc96cc" xsi:nil="true"/>
    <SubmitterId xmlns="4873beb7-5857-4685-be1f-d57550cc96cc" xsi:nil="true"/>
    <ApprovalLog xmlns="4873beb7-5857-4685-be1f-d57550cc96cc" xsi:nil="true"/>
    <AssetType xmlns="4873beb7-5857-4685-be1f-d57550cc96cc">TP</AssetType>
    <BugNumber xmlns="4873beb7-5857-4685-be1f-d57550cc96cc" xsi:nil="true"/>
    <CSXSubmissionDate xmlns="4873beb7-5857-4685-be1f-d57550cc96cc" xsi:nil="true"/>
    <CSXUpdate xmlns="4873beb7-5857-4685-be1f-d57550cc96cc">false</CSXUpdate>
    <Milestone xmlns="4873beb7-5857-4685-be1f-d57550cc96cc" xsi:nil="true"/>
    <RecommendationsModifier xmlns="4873beb7-5857-4685-be1f-d57550cc96cc" xsi:nil="true"/>
    <OriginAsset xmlns="4873beb7-5857-4685-be1f-d57550cc96cc" xsi:nil="true"/>
    <TPComponent xmlns="4873beb7-5857-4685-be1f-d57550cc96cc" xsi:nil="true"/>
    <AssetId xmlns="4873beb7-5857-4685-be1f-d57550cc96cc">TP102787989</AssetId>
    <IntlLocPriority xmlns="4873beb7-5857-4685-be1f-d57550cc96cc" xsi:nil="true"/>
    <PolicheckWords xmlns="4873beb7-5857-4685-be1f-d57550cc96cc" xsi:nil="true"/>
    <TPLaunchHelpLink xmlns="4873beb7-5857-4685-be1f-d57550cc96cc" xsi:nil="true"/>
    <TPApplication xmlns="4873beb7-5857-4685-be1f-d57550cc96cc" xsi:nil="true"/>
    <CrawlForDependencies xmlns="4873beb7-5857-4685-be1f-d57550cc96cc">false</CrawlForDependencies>
    <HandoffToMSDN xmlns="4873beb7-5857-4685-be1f-d57550cc96cc" xsi:nil="true"/>
    <PlannedPubDate xmlns="4873beb7-5857-4685-be1f-d57550cc96cc" xsi:nil="true"/>
    <IntlLangReviewer xmlns="4873beb7-5857-4685-be1f-d57550cc96cc" xsi:nil="true"/>
    <TrustLevel xmlns="4873beb7-5857-4685-be1f-d57550cc96cc">1 Microsoft Managed Content</TrustLevel>
    <LocLastLocAttemptVersionLookup xmlns="4873beb7-5857-4685-be1f-d57550cc96cc">694266</LocLastLocAttemptVersionLookup>
    <LocProcessedForHandoffsLookup xmlns="4873beb7-5857-4685-be1f-d57550cc96cc" xsi:nil="true"/>
    <IsSearchable xmlns="4873beb7-5857-4685-be1f-d57550cc96cc">true</IsSearchable>
    <TemplateTemplateType xmlns="4873beb7-5857-4685-be1f-d57550cc96cc">PowerPoint Presentation Template</TemplateTemplateType>
    <CampaignTagsTaxHTField0 xmlns="4873beb7-5857-4685-be1f-d57550cc96cc">
      <Terms xmlns="http://schemas.microsoft.com/office/infopath/2007/PartnerControls"/>
    </CampaignTagsTaxHTField0>
    <TPNamespace xmlns="4873beb7-5857-4685-be1f-d57550cc96cc" xsi:nil="true"/>
    <LocOverallPreviewStatusLookup xmlns="4873beb7-5857-4685-be1f-d57550cc96cc" xsi:nil="true"/>
    <TaxCatchAll xmlns="4873beb7-5857-4685-be1f-d57550cc96cc"/>
    <Markets xmlns="4873beb7-5857-4685-be1f-d57550cc96cc"/>
    <UAProjectedTotalWords xmlns="4873beb7-5857-4685-be1f-d57550cc96cc" xsi:nil="true"/>
    <IntlLangReview xmlns="4873beb7-5857-4685-be1f-d57550cc96cc" xsi:nil="true"/>
    <OutputCachingOn xmlns="4873beb7-5857-4685-be1f-d57550cc96cc">false</OutputCachingOn>
    <AverageRating xmlns="4873beb7-5857-4685-be1f-d57550cc96cc" xsi:nil="true"/>
    <APAuthor xmlns="4873beb7-5857-4685-be1f-d57550cc96cc">
      <UserInfo>
        <DisplayName>REDMOND\kristaa</DisplayName>
        <AccountId>136</AccountId>
        <AccountType/>
      </UserInfo>
    </APAuthor>
    <LocManualTestRequired xmlns="4873beb7-5857-4685-be1f-d57550cc96cc">false</LocManualTestRequired>
    <TPCommandLine xmlns="4873beb7-5857-4685-be1f-d57550cc96cc" xsi:nil="true"/>
    <TPAppVersion xmlns="4873beb7-5857-4685-be1f-d57550cc96cc" xsi:nil="true"/>
    <EditorialStatus xmlns="4873beb7-5857-4685-be1f-d57550cc96cc">Complete</EditorialStatus>
    <LastModifiedDateTime xmlns="4873beb7-5857-4685-be1f-d57550cc96cc" xsi:nil="true"/>
    <ScenarioTagsTaxHTField0 xmlns="4873beb7-5857-4685-be1f-d57550cc96cc">
      <Terms xmlns="http://schemas.microsoft.com/office/infopath/2007/PartnerControls"/>
    </ScenarioTagsTaxHTField0>
    <LocProcessedForMarketsLookup xmlns="4873beb7-5857-4685-be1f-d57550cc96cc" xsi:nil="true"/>
    <TPLaunchHelpLinkType xmlns="4873beb7-5857-4685-be1f-d57550cc96cc">Template</TPLaunchHelpLinkType>
    <OriginalRelease xmlns="4873beb7-5857-4685-be1f-d57550cc96cc">15</OriginalRelease>
    <LocalizationTagsTaxHTField0 xmlns="4873beb7-5857-4685-be1f-d57550cc96cc">
      <Terms xmlns="http://schemas.microsoft.com/office/infopath/2007/PartnerControls"/>
    </LocalizationTagsTaxHTField0>
    <UACurrentWords xmlns="4873beb7-5857-4685-be1f-d57550cc96cc" xsi:nil="true"/>
    <ArtSampleDocs xmlns="4873beb7-5857-4685-be1f-d57550cc96cc" xsi:nil="true"/>
    <UALocRecommendation xmlns="4873beb7-5857-4685-be1f-d57550cc96cc">Localize</UALocRecommendation>
    <Manager xmlns="4873beb7-5857-4685-be1f-d57550cc96cc" xsi:nil="true"/>
    <LocOverallHandbackStatusLookup xmlns="4873beb7-5857-4685-be1f-d57550cc96cc" xsi:nil="true"/>
    <ShowIn xmlns="4873beb7-5857-4685-be1f-d57550cc96cc">Show everywhere</ShowIn>
    <UANotes xmlns="4873beb7-5857-4685-be1f-d57550cc96cc" xsi:nil="true"/>
    <InternalTagsTaxHTField0 xmlns="4873beb7-5857-4685-be1f-d57550cc96cc">
      <Terms xmlns="http://schemas.microsoft.com/office/infopath/2007/PartnerControls"/>
    </InternalTagsTaxHTField0>
    <CSXHash xmlns="4873beb7-5857-4685-be1f-d57550cc96cc" xsi:nil="true"/>
    <VoteCount xmlns="4873beb7-5857-4685-be1f-d57550cc96cc" xsi:nil="true"/>
    <AssetExpire xmlns="4873beb7-5857-4685-be1f-d57550cc96cc">2029-05-12T07:00:00+00:00</AssetExpire>
    <DSATActionTaken xmlns="4873beb7-5857-4685-be1f-d57550cc96cc" xsi:nil="true"/>
    <CSXSubmissionMarket xmlns="4873beb7-5857-4685-be1f-d57550cc96cc" xsi:nil="true"/>
    <LocMarketGroupTiers2 xmlns="4873beb7-5857-4685-be1f-d57550cc96cc" xsi:nil="true"/>
  </documentManagement>
</p:properties>
</file>

<file path=customXml/item3.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A09BF4D4-EF60-4196-BFC3-9462D607978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0C67BEE-D13F-4BD2-98A5-34D8A0977F68}">
  <ds:schemaRefs>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http://purl.org/dc/elements/1.1/"/>
    <ds:schemaRef ds:uri="http://schemas.microsoft.com/office/2006/metadata/properties"/>
    <ds:schemaRef ds:uri="4873beb7-5857-4685-be1f-d57550cc96cc"/>
    <ds:schemaRef ds:uri="http://www.w3.org/XML/1998/namespace"/>
    <ds:schemaRef ds:uri="http://purl.org/dc/dcmitype/"/>
  </ds:schemaRefs>
</ds:datastoreItem>
</file>

<file path=customXml/itemProps3.xml><?xml version="1.0" encoding="utf-8"?>
<ds:datastoreItem xmlns:ds="http://schemas.openxmlformats.org/officeDocument/2006/customXml" ds:itemID="{3836F65B-1B07-41EE-A0E8-BC6EF385522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TM03457515[[fn=View]]</Template>
  <TotalTime>6737</TotalTime>
  <Words>2878</Words>
  <Application>Microsoft Office PowerPoint</Application>
  <PresentationFormat>Custom</PresentationFormat>
  <Paragraphs>285</Paragraphs>
  <Slides>22</Slides>
  <Notes>18</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22</vt:i4>
      </vt:variant>
    </vt:vector>
  </HeadingPairs>
  <TitlesOfParts>
    <vt:vector size="33" baseType="lpstr">
      <vt:lpstr>ＭＳ ゴシック</vt:lpstr>
      <vt:lpstr>Aldhabi</vt:lpstr>
      <vt:lpstr>Arial</vt:lpstr>
      <vt:lpstr>Bahnschrift Light</vt:lpstr>
      <vt:lpstr>Bahnschrift Light Condensed</vt:lpstr>
      <vt:lpstr>Bahnschrift SemiLight Condensed</vt:lpstr>
      <vt:lpstr>Calibri</vt:lpstr>
      <vt:lpstr>Century Schoolbook</vt:lpstr>
      <vt:lpstr>Times New Roman</vt:lpstr>
      <vt:lpstr>Wingdings 2</vt:lpstr>
      <vt:lpstr>View</vt:lpstr>
      <vt:lpstr>Tale of Two Dragons (working title)</vt:lpstr>
      <vt:lpstr>Tale of Two Dragons (working title)</vt:lpstr>
      <vt:lpstr>Target Audience</vt:lpstr>
      <vt:lpstr>Player Character</vt:lpstr>
      <vt:lpstr>Dragon Mount</vt:lpstr>
      <vt:lpstr>Other Non-Player Characters</vt:lpstr>
      <vt:lpstr>Landscape</vt:lpstr>
      <vt:lpstr>Already Popular</vt:lpstr>
      <vt:lpstr>Already Popular</vt:lpstr>
      <vt:lpstr>Marketability</vt:lpstr>
      <vt:lpstr>Funding</vt:lpstr>
      <vt:lpstr>Release</vt:lpstr>
      <vt:lpstr>Development and Release Timeline</vt:lpstr>
      <vt:lpstr>Development and Release Timeline</vt:lpstr>
      <vt:lpstr>Team</vt:lpstr>
      <vt:lpstr>As Popularity Grows</vt:lpstr>
      <vt:lpstr>As Popularity Grows</vt:lpstr>
      <vt:lpstr>Thank you</vt:lpstr>
      <vt:lpstr>Appendices</vt:lpstr>
      <vt:lpstr>Images</vt:lpstr>
      <vt:lpstr>Images</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Tale of Two Dragons (working title)</dc:title>
  <dc:creator>The Captain</dc:creator>
  <cp:lastModifiedBy>GamesStudent</cp:lastModifiedBy>
  <cp:revision>154</cp:revision>
  <dcterms:created xsi:type="dcterms:W3CDTF">2018-11-21T18:02:53Z</dcterms:created>
  <dcterms:modified xsi:type="dcterms:W3CDTF">2019-01-10T15:32:34Z</dcterms:modified>
</cp:coreProperties>
</file>