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0" r:id="rId3"/>
    <p:sldId id="261" r:id="rId4"/>
    <p:sldId id="257" r:id="rId5"/>
    <p:sldId id="258" r:id="rId6"/>
    <p:sldId id="263" r:id="rId7"/>
    <p:sldId id="259"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99CCFF"/>
    <a:srgbClr val="F961CE"/>
    <a:srgbClr val="F612B5"/>
    <a:srgbClr val="347A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84225" autoAdjust="0"/>
  </p:normalViewPr>
  <p:slideViewPr>
    <p:cSldViewPr snapToGrid="0">
      <p:cViewPr varScale="1">
        <p:scale>
          <a:sx n="74" d="100"/>
          <a:sy n="74" d="100"/>
        </p:scale>
        <p:origin x="72"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A77379-FD27-4B04-9273-04196A4AE441}" type="datetimeFigureOut">
              <a:rPr lang="en-GB" smtClean="0"/>
              <a:t>13/03/2018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4FD61A-8530-431C-8F74-B56030ABC56A}" type="slidenum">
              <a:rPr lang="en-GB" smtClean="0"/>
              <a:t>‹#›</a:t>
            </a:fld>
            <a:endParaRPr lang="en-GB"/>
          </a:p>
        </p:txBody>
      </p:sp>
    </p:spTree>
    <p:extLst>
      <p:ext uri="{BB962C8B-B14F-4D97-AF65-F5344CB8AC3E}">
        <p14:creationId xmlns:p14="http://schemas.microsoft.com/office/powerpoint/2010/main" val="1835988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https://www.quora.com/What-are-the-negative-aspects-of-British-colonialism-in-India – IMAGE 15/02</a:t>
            </a:r>
          </a:p>
          <a:p>
            <a:endParaRPr lang="en-GB" dirty="0"/>
          </a:p>
          <a:p>
            <a:r>
              <a:rPr lang="en-GB" dirty="0"/>
              <a:t>http://www.bbc.co.uk/history/british/modern/independence1947_01.shtml – Information. 15/02</a:t>
            </a:r>
          </a:p>
          <a:p>
            <a:endParaRPr lang="en-GB" dirty="0"/>
          </a:p>
          <a:p>
            <a:r>
              <a:rPr lang="en-GB" dirty="0"/>
              <a:t>http://www.independent.co.uk/news/long_reads/how-the-partition-of-india-happened-and-why-its-effects-are-still-felt-today-a7888131.html – 26/02</a:t>
            </a:r>
          </a:p>
          <a:p>
            <a:endParaRPr lang="en-GB" dirty="0"/>
          </a:p>
          <a:p>
            <a:r>
              <a:rPr lang="en-GB" dirty="0"/>
              <a:t>https://en.oxforddictionaries.com/definition/colonialism – 27/02</a:t>
            </a:r>
          </a:p>
        </p:txBody>
      </p:sp>
      <p:sp>
        <p:nvSpPr>
          <p:cNvPr id="4" name="Slide Number Placeholder 3"/>
          <p:cNvSpPr>
            <a:spLocks noGrp="1"/>
          </p:cNvSpPr>
          <p:nvPr>
            <p:ph type="sldNum" sz="quarter" idx="10"/>
          </p:nvPr>
        </p:nvSpPr>
        <p:spPr/>
        <p:txBody>
          <a:bodyPr/>
          <a:lstStyle/>
          <a:p>
            <a:fld id="{B34FD61A-8530-431C-8F74-B56030ABC56A}" type="slidenum">
              <a:rPr lang="en-GB" smtClean="0"/>
              <a:t>2</a:t>
            </a:fld>
            <a:endParaRPr lang="en-GB"/>
          </a:p>
        </p:txBody>
      </p:sp>
    </p:spTree>
    <p:extLst>
      <p:ext uri="{BB962C8B-B14F-4D97-AF65-F5344CB8AC3E}">
        <p14:creationId xmlns:p14="http://schemas.microsoft.com/office/powerpoint/2010/main" val="252706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https://en.oxforddictionaries.com/definition/historiography – </a:t>
            </a:r>
            <a:r>
              <a:rPr lang="en-GB" dirty="0" err="1"/>
              <a:t>defention</a:t>
            </a:r>
            <a:r>
              <a:rPr lang="en-GB" dirty="0"/>
              <a:t> 19/02</a:t>
            </a:r>
          </a:p>
          <a:p>
            <a:r>
              <a:rPr lang="en-GB" dirty="0"/>
              <a:t>https://books.google.co.uk/books/about/Culture_And_Imperialism.html?id=pC8aBAAAQBAJ&amp;source=kp_cover&amp;redir_esc=y 22/02</a:t>
            </a:r>
          </a:p>
        </p:txBody>
      </p:sp>
      <p:sp>
        <p:nvSpPr>
          <p:cNvPr id="4" name="Slide Number Placeholder 3"/>
          <p:cNvSpPr>
            <a:spLocks noGrp="1"/>
          </p:cNvSpPr>
          <p:nvPr>
            <p:ph type="sldNum" sz="quarter" idx="10"/>
          </p:nvPr>
        </p:nvSpPr>
        <p:spPr/>
        <p:txBody>
          <a:bodyPr/>
          <a:lstStyle/>
          <a:p>
            <a:fld id="{B34FD61A-8530-431C-8F74-B56030ABC56A}" type="slidenum">
              <a:rPr lang="en-GB" smtClean="0"/>
              <a:t>3</a:t>
            </a:fld>
            <a:endParaRPr lang="en-GB"/>
          </a:p>
        </p:txBody>
      </p:sp>
    </p:spTree>
    <p:extLst>
      <p:ext uri="{BB962C8B-B14F-4D97-AF65-F5344CB8AC3E}">
        <p14:creationId xmlns:p14="http://schemas.microsoft.com/office/powerpoint/2010/main" val="3710084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he is</a:t>
            </a:r>
          </a:p>
          <a:p>
            <a:r>
              <a:rPr lang="en-GB" dirty="0"/>
              <a:t>What he is arguing</a:t>
            </a:r>
          </a:p>
          <a:p>
            <a:r>
              <a:rPr lang="en-GB" dirty="0"/>
              <a:t>What is his perspective?</a:t>
            </a:r>
          </a:p>
          <a:p>
            <a:r>
              <a:rPr lang="en-GB" dirty="0"/>
              <a:t>Refer to the text.</a:t>
            </a:r>
          </a:p>
          <a:p>
            <a:r>
              <a:rPr lang="en-GB" dirty="0"/>
              <a:t>https://www.goodreads.com/author/show/176946.Ranajit_Guha 22/02</a:t>
            </a:r>
          </a:p>
        </p:txBody>
      </p:sp>
      <p:sp>
        <p:nvSpPr>
          <p:cNvPr id="4" name="Slide Number Placeholder 3"/>
          <p:cNvSpPr>
            <a:spLocks noGrp="1"/>
          </p:cNvSpPr>
          <p:nvPr>
            <p:ph type="sldNum" sz="quarter" idx="10"/>
          </p:nvPr>
        </p:nvSpPr>
        <p:spPr/>
        <p:txBody>
          <a:bodyPr/>
          <a:lstStyle/>
          <a:p>
            <a:fld id="{B34FD61A-8530-431C-8F74-B56030ABC56A}" type="slidenum">
              <a:rPr lang="en-GB" smtClean="0"/>
              <a:t>4</a:t>
            </a:fld>
            <a:endParaRPr lang="en-GB"/>
          </a:p>
        </p:txBody>
      </p:sp>
    </p:spTree>
    <p:extLst>
      <p:ext uri="{BB962C8B-B14F-4D97-AF65-F5344CB8AC3E}">
        <p14:creationId xmlns:p14="http://schemas.microsoft.com/office/powerpoint/2010/main" val="3755088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http://www.independent.co.uk/voices/think-india-should-be-grateful-for-colonialism-here-are-five-reasons-why-youre-unbelievably-ignorant-a6729106.html -22/02</a:t>
            </a:r>
          </a:p>
          <a:p>
            <a:endParaRPr lang="en-GB" dirty="0"/>
          </a:p>
          <a:p>
            <a:r>
              <a:rPr lang="en-GB" dirty="0"/>
              <a:t>https://www.theatlantic.com/national/archive/2010/11/was-british-colonialism-good-or-bad-for-india/343366/ - 22/02</a:t>
            </a:r>
          </a:p>
        </p:txBody>
      </p:sp>
      <p:sp>
        <p:nvSpPr>
          <p:cNvPr id="4" name="Slide Number Placeholder 3"/>
          <p:cNvSpPr>
            <a:spLocks noGrp="1"/>
          </p:cNvSpPr>
          <p:nvPr>
            <p:ph type="sldNum" sz="quarter" idx="10"/>
          </p:nvPr>
        </p:nvSpPr>
        <p:spPr/>
        <p:txBody>
          <a:bodyPr/>
          <a:lstStyle/>
          <a:p>
            <a:fld id="{B34FD61A-8530-431C-8F74-B56030ABC56A}" type="slidenum">
              <a:rPr lang="en-GB" smtClean="0"/>
              <a:t>5</a:t>
            </a:fld>
            <a:endParaRPr lang="en-GB"/>
          </a:p>
        </p:txBody>
      </p:sp>
    </p:spTree>
    <p:extLst>
      <p:ext uri="{BB962C8B-B14F-4D97-AF65-F5344CB8AC3E}">
        <p14:creationId xmlns:p14="http://schemas.microsoft.com/office/powerpoint/2010/main" val="1333235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http://www.independent.co.uk/voices/think-india-should-be-grateful-for-colonialism-here-are-five-reasons-why-youre-unbelievably-ignorant-a6729106.html -22/02</a:t>
            </a:r>
          </a:p>
          <a:p>
            <a:endParaRPr lang="en-GB" dirty="0"/>
          </a:p>
          <a:p>
            <a:r>
              <a:rPr lang="en-GB" dirty="0"/>
              <a:t>https://www.theatlantic.com/national/archive/2010/11/was-british-colonialism-good-or-bad-for-india/343366/ - 22/02</a:t>
            </a:r>
          </a:p>
          <a:p>
            <a:endParaRPr lang="en-GB" dirty="0"/>
          </a:p>
        </p:txBody>
      </p:sp>
      <p:sp>
        <p:nvSpPr>
          <p:cNvPr id="4" name="Slide Number Placeholder 3"/>
          <p:cNvSpPr>
            <a:spLocks noGrp="1"/>
          </p:cNvSpPr>
          <p:nvPr>
            <p:ph type="sldNum" sz="quarter" idx="10"/>
          </p:nvPr>
        </p:nvSpPr>
        <p:spPr/>
        <p:txBody>
          <a:bodyPr/>
          <a:lstStyle/>
          <a:p>
            <a:fld id="{B34FD61A-8530-431C-8F74-B56030ABC56A}" type="slidenum">
              <a:rPr lang="en-GB" smtClean="0"/>
              <a:t>6</a:t>
            </a:fld>
            <a:endParaRPr lang="en-GB"/>
          </a:p>
        </p:txBody>
      </p:sp>
    </p:spTree>
    <p:extLst>
      <p:ext uri="{BB962C8B-B14F-4D97-AF65-F5344CB8AC3E}">
        <p14:creationId xmlns:p14="http://schemas.microsoft.com/office/powerpoint/2010/main" val="467308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http://foreignpolicy.com/2010/11/16/how-helpful-was-british-colonialism/ - 22/02</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https://www.theatlantic.com/national/archive/2010/11/was-british-colonialism-good-or-bad-for-india/343366/ - 22/02</a:t>
            </a:r>
          </a:p>
          <a:p>
            <a:endParaRPr lang="en-GB" dirty="0"/>
          </a:p>
          <a:p>
            <a:r>
              <a:rPr lang="en-GB" dirty="0"/>
              <a:t>https://www.researchgate.net/profile/Olumide_Abimbola – 22/02</a:t>
            </a:r>
          </a:p>
          <a:p>
            <a:endParaRPr lang="en-GB" dirty="0"/>
          </a:p>
          <a:p>
            <a:r>
              <a:rPr lang="en-GB" dirty="0"/>
              <a:t>http://www.hbs.edu/faculty/Publication%20Files/05-041_1feff996-f50e-4e5a-b057-e0119cd19a62.pdf – 25/02</a:t>
            </a:r>
          </a:p>
          <a:p>
            <a:endParaRPr lang="en-GB" dirty="0"/>
          </a:p>
          <a:p>
            <a:r>
              <a:rPr lang="en-GB" dirty="0"/>
              <a:t>http://economics.nd.edu/faculty/lakshmi-iyer/ - 25/02</a:t>
            </a:r>
          </a:p>
          <a:p>
            <a:endParaRPr lang="en-GB" dirty="0"/>
          </a:p>
        </p:txBody>
      </p:sp>
      <p:sp>
        <p:nvSpPr>
          <p:cNvPr id="4" name="Slide Number Placeholder 3"/>
          <p:cNvSpPr>
            <a:spLocks noGrp="1"/>
          </p:cNvSpPr>
          <p:nvPr>
            <p:ph type="sldNum" sz="quarter" idx="10"/>
          </p:nvPr>
        </p:nvSpPr>
        <p:spPr/>
        <p:txBody>
          <a:bodyPr/>
          <a:lstStyle/>
          <a:p>
            <a:fld id="{B34FD61A-8530-431C-8F74-B56030ABC56A}" type="slidenum">
              <a:rPr lang="en-GB" smtClean="0"/>
              <a:t>7</a:t>
            </a:fld>
            <a:endParaRPr lang="en-GB"/>
          </a:p>
        </p:txBody>
      </p:sp>
    </p:spTree>
    <p:extLst>
      <p:ext uri="{BB962C8B-B14F-4D97-AF65-F5344CB8AC3E}">
        <p14:creationId xmlns:p14="http://schemas.microsoft.com/office/powerpoint/2010/main" val="721063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http://foreignpolicy.com/2010/11/16/how-helpful-was-british-colonialism/ - 22/02</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https://www.theatlantic.com/national/archive/2010/11/was-british-colonialism-good-or-bad-for-india/343366/ - 22/02</a:t>
            </a:r>
          </a:p>
          <a:p>
            <a:endParaRPr lang="en-GB" dirty="0"/>
          </a:p>
          <a:p>
            <a:r>
              <a:rPr lang="en-GB" dirty="0"/>
              <a:t>https://www.researchgate.net/profile/Olumide_Abimbola – 22/02</a:t>
            </a:r>
          </a:p>
          <a:p>
            <a:endParaRPr lang="en-GB" dirty="0"/>
          </a:p>
        </p:txBody>
      </p:sp>
      <p:sp>
        <p:nvSpPr>
          <p:cNvPr id="4" name="Slide Number Placeholder 3"/>
          <p:cNvSpPr>
            <a:spLocks noGrp="1"/>
          </p:cNvSpPr>
          <p:nvPr>
            <p:ph type="sldNum" sz="quarter" idx="10"/>
          </p:nvPr>
        </p:nvSpPr>
        <p:spPr/>
        <p:txBody>
          <a:bodyPr/>
          <a:lstStyle/>
          <a:p>
            <a:fld id="{B34FD61A-8530-431C-8F74-B56030ABC56A}" type="slidenum">
              <a:rPr lang="en-GB" smtClean="0"/>
              <a:t>8</a:t>
            </a:fld>
            <a:endParaRPr lang="en-GB"/>
          </a:p>
        </p:txBody>
      </p:sp>
    </p:spTree>
    <p:extLst>
      <p:ext uri="{BB962C8B-B14F-4D97-AF65-F5344CB8AC3E}">
        <p14:creationId xmlns:p14="http://schemas.microsoft.com/office/powerpoint/2010/main" val="3470592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https://scholarblogs.emory.edu/postcolonialstudies/2014/06/21/partition-of-india/  - 25/02</a:t>
            </a:r>
          </a:p>
          <a:p>
            <a:endParaRPr lang="en-GB" dirty="0"/>
          </a:p>
          <a:p>
            <a:r>
              <a:rPr lang="en-GB" dirty="0"/>
              <a:t>http://www.india.com/travel/articles/people-different-ethnicities-make-india-home/ -25/02</a:t>
            </a:r>
          </a:p>
        </p:txBody>
      </p:sp>
      <p:sp>
        <p:nvSpPr>
          <p:cNvPr id="4" name="Slide Number Placeholder 3"/>
          <p:cNvSpPr>
            <a:spLocks noGrp="1"/>
          </p:cNvSpPr>
          <p:nvPr>
            <p:ph type="sldNum" sz="quarter" idx="10"/>
          </p:nvPr>
        </p:nvSpPr>
        <p:spPr/>
        <p:txBody>
          <a:bodyPr/>
          <a:lstStyle/>
          <a:p>
            <a:fld id="{B34FD61A-8530-431C-8F74-B56030ABC56A}" type="slidenum">
              <a:rPr lang="en-GB" smtClean="0"/>
              <a:t>9</a:t>
            </a:fld>
            <a:endParaRPr lang="en-GB"/>
          </a:p>
        </p:txBody>
      </p:sp>
    </p:spTree>
    <p:extLst>
      <p:ext uri="{BB962C8B-B14F-4D97-AF65-F5344CB8AC3E}">
        <p14:creationId xmlns:p14="http://schemas.microsoft.com/office/powerpoint/2010/main" val="3596986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274AC-0A8E-415C-8D06-C0309FB659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FE7CA3-0188-48BF-9815-9B76D9EA58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43D3EC-8758-439B-AA4D-4683DAC554D6}"/>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5" name="Footer Placeholder 4">
            <a:extLst>
              <a:ext uri="{FF2B5EF4-FFF2-40B4-BE49-F238E27FC236}">
                <a16:creationId xmlns:a16="http://schemas.microsoft.com/office/drawing/2014/main" id="{94D60E87-3DF6-4ADD-BEBE-76B9A8AF4B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CB3CB7-0DE9-4665-A73A-20D095A96ED6}"/>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903183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C6EBB-42E1-4824-B058-88DB6BCC08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F90450-3636-4C5A-848F-42A006087F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7F998A-7528-43F3-9493-3FC369CDCFC9}"/>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5" name="Footer Placeholder 4">
            <a:extLst>
              <a:ext uri="{FF2B5EF4-FFF2-40B4-BE49-F238E27FC236}">
                <a16:creationId xmlns:a16="http://schemas.microsoft.com/office/drawing/2014/main" id="{2A3EDD83-FBA2-43F8-A198-5C1FF9DBB3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BAE8D-93C3-418E-8B33-1EF7162F2185}"/>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3901938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172B3-B533-4D94-B760-7B4D837FCA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B59FF3-22A7-4F9E-B111-03395BBD7D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7CDAC03-ADFF-4D20-B87B-61E6CC6D3DF8}"/>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5" name="Footer Placeholder 4">
            <a:extLst>
              <a:ext uri="{FF2B5EF4-FFF2-40B4-BE49-F238E27FC236}">
                <a16:creationId xmlns:a16="http://schemas.microsoft.com/office/drawing/2014/main" id="{A7F990F3-3447-451D-AF3C-9A36AB19EE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8406BA-62DA-4091-8002-D858525B61ED}"/>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2895081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A6395-BA78-4A3F-9489-5A78FB79D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9FFB09-DD12-44EA-B243-F30646883A3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81B92C-EA1F-4170-A3DB-CF2A8680C26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B2FC5B-B685-4686-B268-9F921BA78C37}"/>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6" name="Footer Placeholder 5">
            <a:extLst>
              <a:ext uri="{FF2B5EF4-FFF2-40B4-BE49-F238E27FC236}">
                <a16:creationId xmlns:a16="http://schemas.microsoft.com/office/drawing/2014/main" id="{3DAA26FB-515E-4DD8-88AC-7B4FEB85E0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729756-B214-4B7F-99CA-826D58B4003B}"/>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3991959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106F3-832A-4242-8AF4-9B2CE48F72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145327-E5D8-47B6-9D1C-F3E289705F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66AD61C-EED8-4642-AAF2-315195D88A0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504A5D-A8B0-4E1F-B7A7-A25D53C770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E1E2E99-D1BB-4D61-BBB0-FC87CCF44C4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6A640E-28C7-425F-8356-FFBA27505C12}"/>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8" name="Footer Placeholder 7">
            <a:extLst>
              <a:ext uri="{FF2B5EF4-FFF2-40B4-BE49-F238E27FC236}">
                <a16:creationId xmlns:a16="http://schemas.microsoft.com/office/drawing/2014/main" id="{9AFDB946-2CCD-4AD2-AEAD-CC506CC4F0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FC69F3-DB01-4575-904B-4D7CD869B90D}"/>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2408269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0ACEF-1C7D-4B3D-9307-ADB9CC296F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4210C2-1EC9-4253-B6C6-991F63920925}"/>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4" name="Footer Placeholder 3">
            <a:extLst>
              <a:ext uri="{FF2B5EF4-FFF2-40B4-BE49-F238E27FC236}">
                <a16:creationId xmlns:a16="http://schemas.microsoft.com/office/drawing/2014/main" id="{41E8757A-C612-4859-A02E-F9BE8702CD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D5176A2-E82B-42C1-AD55-35561A6579D5}"/>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355057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4B4C5A-C053-423C-A8C9-5380ED572C3E}"/>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3" name="Footer Placeholder 2">
            <a:extLst>
              <a:ext uri="{FF2B5EF4-FFF2-40B4-BE49-F238E27FC236}">
                <a16:creationId xmlns:a16="http://schemas.microsoft.com/office/drawing/2014/main" id="{1EBE76CF-2EAB-4A99-951F-5708E0DF81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C4F32B-091A-4CE1-B911-D316FE90E430}"/>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3422534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706E9-DA92-49EA-A001-E668FB89CB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2AECCA-D7FD-4F88-AF65-CFB54DE082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607BD6-C88D-4426-A73B-08B7DEE40F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B80789-9BDE-4832-BE9C-D8A53B766649}"/>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6" name="Footer Placeholder 5">
            <a:extLst>
              <a:ext uri="{FF2B5EF4-FFF2-40B4-BE49-F238E27FC236}">
                <a16:creationId xmlns:a16="http://schemas.microsoft.com/office/drawing/2014/main" id="{965C3CF6-B64C-41A1-9E94-CFAAA2BD44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21CE47-A8F1-4880-A8A4-58D5B4880632}"/>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2163552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94B51-3C06-4F55-984A-47ECB215D7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9CB6C1-648D-42AE-B374-E123010420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3BC87A-9F02-4BDA-A600-FE33190BE9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EFAAE0E-FCF6-4319-A56A-0FB8BC987FD3}"/>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6" name="Footer Placeholder 5">
            <a:extLst>
              <a:ext uri="{FF2B5EF4-FFF2-40B4-BE49-F238E27FC236}">
                <a16:creationId xmlns:a16="http://schemas.microsoft.com/office/drawing/2014/main" id="{C2B55100-A63E-4DB7-BBBB-6B03B7F9E2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A7D9C-6225-4A4B-B779-8FD7958BCCFC}"/>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550488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C77DE-973E-48F4-BA67-014A5331CA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5E5DF2-74AE-4A15-8017-A19DE734696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5A6645-B2EC-440C-BE4A-E4BF3AEF7D57}"/>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5" name="Footer Placeholder 4">
            <a:extLst>
              <a:ext uri="{FF2B5EF4-FFF2-40B4-BE49-F238E27FC236}">
                <a16:creationId xmlns:a16="http://schemas.microsoft.com/office/drawing/2014/main" id="{D4F7DBC9-D035-488E-9AC0-986F60736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A1955D-B553-4D33-8ACF-4E13517DE682}"/>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105181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413AFE-F604-4CA0-9744-A79C7DA5FD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730958-754C-42AF-BA86-A3FFEDE0ECE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0513B-F040-43A8-9469-DF3C8F21CC8B}"/>
              </a:ext>
            </a:extLst>
          </p:cNvPr>
          <p:cNvSpPr>
            <a:spLocks noGrp="1"/>
          </p:cNvSpPr>
          <p:nvPr>
            <p:ph type="dt" sz="half" idx="10"/>
          </p:nvPr>
        </p:nvSpPr>
        <p:spPr/>
        <p:txBody>
          <a:bodyPr/>
          <a:lstStyle/>
          <a:p>
            <a:fld id="{F3A11C58-89E1-4A05-AF7E-D19B6D7B566F}" type="datetimeFigureOut">
              <a:rPr lang="en-GB" smtClean="0"/>
              <a:t>13/03/2018</a:t>
            </a:fld>
            <a:endParaRPr lang="en-GB"/>
          </a:p>
        </p:txBody>
      </p:sp>
      <p:sp>
        <p:nvSpPr>
          <p:cNvPr id="5" name="Footer Placeholder 4">
            <a:extLst>
              <a:ext uri="{FF2B5EF4-FFF2-40B4-BE49-F238E27FC236}">
                <a16:creationId xmlns:a16="http://schemas.microsoft.com/office/drawing/2014/main" id="{2395A086-A234-4332-86D5-183078713A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386EE-B1D1-4302-B40B-1FBA1C6CDD71}"/>
              </a:ext>
            </a:extLst>
          </p:cNvPr>
          <p:cNvSpPr>
            <a:spLocks noGrp="1"/>
          </p:cNvSpPr>
          <p:nvPr>
            <p:ph type="sldNum" sz="quarter" idx="12"/>
          </p:nvPr>
        </p:nvSpPr>
        <p:spPr/>
        <p:txBody>
          <a:bodyPr/>
          <a:lstStyle/>
          <a:p>
            <a:fld id="{30757926-C3EA-4A18-A673-D52BBE9EBB69}" type="slidenum">
              <a:rPr lang="en-GB" smtClean="0"/>
              <a:t>‹#›</a:t>
            </a:fld>
            <a:endParaRPr lang="en-GB"/>
          </a:p>
        </p:txBody>
      </p:sp>
    </p:spTree>
    <p:extLst>
      <p:ext uri="{BB962C8B-B14F-4D97-AF65-F5344CB8AC3E}">
        <p14:creationId xmlns:p14="http://schemas.microsoft.com/office/powerpoint/2010/main" val="206607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2D0238-9016-4EA1-AD1C-3D076F136F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ED754C-0DD5-417A-ACE4-65E16CBBD2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BAF4A1-2D37-46A7-A10B-AEC2A8E0F0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A11C58-89E1-4A05-AF7E-D19B6D7B566F}" type="datetimeFigureOut">
              <a:rPr lang="en-GB" smtClean="0"/>
              <a:t>13/03/2018</a:t>
            </a:fld>
            <a:endParaRPr lang="en-GB"/>
          </a:p>
        </p:txBody>
      </p:sp>
      <p:sp>
        <p:nvSpPr>
          <p:cNvPr id="5" name="Footer Placeholder 4">
            <a:extLst>
              <a:ext uri="{FF2B5EF4-FFF2-40B4-BE49-F238E27FC236}">
                <a16:creationId xmlns:a16="http://schemas.microsoft.com/office/drawing/2014/main" id="{19A8151E-6325-42BF-8C9F-62CD6C1C8B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76FBC5-14AA-447E-9FEC-3228067D96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757926-C3EA-4A18-A673-D52BBE9EBB69}" type="slidenum">
              <a:rPr lang="en-GB" smtClean="0"/>
              <a:t>‹#›</a:t>
            </a:fld>
            <a:endParaRPr lang="en-GB"/>
          </a:p>
        </p:txBody>
      </p:sp>
    </p:spTree>
    <p:extLst>
      <p:ext uri="{BB962C8B-B14F-4D97-AF65-F5344CB8AC3E}">
        <p14:creationId xmlns:p14="http://schemas.microsoft.com/office/powerpoint/2010/main" val="20499975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3B95629-921B-4E53-9070-2389F1809EFF}"/>
              </a:ext>
            </a:extLst>
          </p:cNvPr>
          <p:cNvSpPr/>
          <p:nvPr/>
        </p:nvSpPr>
        <p:spPr>
          <a:xfrm>
            <a:off x="0" y="0"/>
            <a:ext cx="12192000" cy="6858000"/>
          </a:xfrm>
          <a:prstGeom prst="rect">
            <a:avLst/>
          </a:prstGeom>
          <a:solidFill>
            <a:srgbClr val="FFC000"/>
          </a:solidFill>
          <a:ln>
            <a:solidFill>
              <a:srgbClr val="FFC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097A4EBA-1786-4020-ACFB-472BD41E5971}"/>
              </a:ext>
            </a:extLst>
          </p:cNvPr>
          <p:cNvSpPr/>
          <p:nvPr/>
        </p:nvSpPr>
        <p:spPr>
          <a:xfrm>
            <a:off x="654627" y="311727"/>
            <a:ext cx="11336482" cy="338743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05291A0-139F-455E-B39F-A3BD7F6A3B62}"/>
              </a:ext>
            </a:extLst>
          </p:cNvPr>
          <p:cNvSpPr>
            <a:spLocks noGrp="1"/>
          </p:cNvSpPr>
          <p:nvPr>
            <p:ph type="ctrTitle"/>
          </p:nvPr>
        </p:nvSpPr>
        <p:spPr>
          <a:xfrm>
            <a:off x="1750868" y="1041400"/>
            <a:ext cx="9144000" cy="2387600"/>
          </a:xfrm>
        </p:spPr>
        <p:txBody>
          <a:bodyPr>
            <a:normAutofit fontScale="90000"/>
          </a:bodyPr>
          <a:lstStyle/>
          <a:p>
            <a:r>
              <a:rPr lang="en-GB" dirty="0"/>
              <a:t>The Effect of Elitist, Nationalist Historiography on Representations of Colonial India </a:t>
            </a:r>
          </a:p>
        </p:txBody>
      </p:sp>
      <p:sp>
        <p:nvSpPr>
          <p:cNvPr id="3" name="Rectangle: Rounded Corners 2">
            <a:extLst>
              <a:ext uri="{FF2B5EF4-FFF2-40B4-BE49-F238E27FC236}">
                <a16:creationId xmlns:a16="http://schemas.microsoft.com/office/drawing/2014/main" id="{068EC0FF-931A-49AE-9AC2-D49A0EB73EE4}"/>
              </a:ext>
            </a:extLst>
          </p:cNvPr>
          <p:cNvSpPr/>
          <p:nvPr/>
        </p:nvSpPr>
        <p:spPr>
          <a:xfrm>
            <a:off x="3834063" y="3807448"/>
            <a:ext cx="4523874" cy="926431"/>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BE6769C-F594-4D0F-BA67-BAC3F9247FDD}"/>
              </a:ext>
            </a:extLst>
          </p:cNvPr>
          <p:cNvSpPr txBox="1"/>
          <p:nvPr/>
        </p:nvSpPr>
        <p:spPr>
          <a:xfrm>
            <a:off x="5269831" y="4059505"/>
            <a:ext cx="4114800" cy="369332"/>
          </a:xfrm>
          <a:prstGeom prst="rect">
            <a:avLst/>
          </a:prstGeom>
          <a:noFill/>
        </p:spPr>
        <p:txBody>
          <a:bodyPr wrap="square" rtlCol="0">
            <a:spAutoFit/>
          </a:bodyPr>
          <a:lstStyle/>
          <a:p>
            <a:r>
              <a:rPr lang="en-GB" dirty="0"/>
              <a:t>Hollie </a:t>
            </a:r>
            <a:r>
              <a:rPr lang="en-GB" dirty="0" err="1"/>
              <a:t>Mcdonald</a:t>
            </a:r>
            <a:endParaRPr lang="en-GB" dirty="0"/>
          </a:p>
        </p:txBody>
      </p:sp>
    </p:spTree>
    <p:extLst>
      <p:ext uri="{BB962C8B-B14F-4D97-AF65-F5344CB8AC3E}">
        <p14:creationId xmlns:p14="http://schemas.microsoft.com/office/powerpoint/2010/main" val="4150512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73DF27-2C43-4088-A95D-AFB65F60AF58}"/>
              </a:ext>
            </a:extLst>
          </p:cNvPr>
          <p:cNvSpPr/>
          <p:nvPr/>
        </p:nvSpPr>
        <p:spPr>
          <a:xfrm>
            <a:off x="0" y="0"/>
            <a:ext cx="12192000" cy="6858000"/>
          </a:xfrm>
          <a:prstGeom prst="rect">
            <a:avLst/>
          </a:prstGeom>
          <a:solidFill>
            <a:srgbClr val="00B0F0"/>
          </a:solidFill>
          <a:ln>
            <a:solidFill>
              <a:srgbClr val="00B0F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65898A8C-1805-4764-8A80-6F170F01CC62}"/>
              </a:ext>
            </a:extLst>
          </p:cNvPr>
          <p:cNvSpPr/>
          <p:nvPr/>
        </p:nvSpPr>
        <p:spPr>
          <a:xfrm>
            <a:off x="187036" y="51955"/>
            <a:ext cx="5559174" cy="72736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DCCA644-62BF-4050-832B-1888570804E9}"/>
              </a:ext>
            </a:extLst>
          </p:cNvPr>
          <p:cNvSpPr txBox="1"/>
          <p:nvPr/>
        </p:nvSpPr>
        <p:spPr>
          <a:xfrm>
            <a:off x="457200" y="207462"/>
            <a:ext cx="10349345" cy="369332"/>
          </a:xfrm>
          <a:prstGeom prst="rect">
            <a:avLst/>
          </a:prstGeom>
          <a:noFill/>
        </p:spPr>
        <p:txBody>
          <a:bodyPr wrap="square" rtlCol="0">
            <a:spAutoFit/>
          </a:bodyPr>
          <a:lstStyle/>
          <a:p>
            <a:r>
              <a:rPr lang="en-GB" dirty="0"/>
              <a:t>What is Colonialism and how has it affected India?</a:t>
            </a:r>
          </a:p>
        </p:txBody>
      </p:sp>
      <p:pic>
        <p:nvPicPr>
          <p:cNvPr id="7" name="Picture 6">
            <a:extLst>
              <a:ext uri="{FF2B5EF4-FFF2-40B4-BE49-F238E27FC236}">
                <a16:creationId xmlns:a16="http://schemas.microsoft.com/office/drawing/2014/main" id="{C7A9058F-F3C9-42C2-927E-87C8A59A172D}"/>
              </a:ext>
            </a:extLst>
          </p:cNvPr>
          <p:cNvPicPr>
            <a:picLocks noChangeAspect="1"/>
          </p:cNvPicPr>
          <p:nvPr/>
        </p:nvPicPr>
        <p:blipFill>
          <a:blip r:embed="rId3"/>
          <a:stretch>
            <a:fillRect/>
          </a:stretch>
        </p:blipFill>
        <p:spPr>
          <a:xfrm>
            <a:off x="9553680" y="392128"/>
            <a:ext cx="2304964" cy="3036872"/>
          </a:xfrm>
          <a:prstGeom prst="rect">
            <a:avLst/>
          </a:prstGeom>
          <a:ln>
            <a:noFill/>
          </a:ln>
          <a:effectLst>
            <a:outerShdw blurRad="292100" dist="139700" dir="2700000" algn="tl" rotWithShape="0">
              <a:srgbClr val="333333">
                <a:alpha val="65000"/>
              </a:srgbClr>
            </a:outerShdw>
          </a:effectLst>
        </p:spPr>
      </p:pic>
      <p:sp>
        <p:nvSpPr>
          <p:cNvPr id="11" name="Rectangle: Rounded Corners 10">
            <a:extLst>
              <a:ext uri="{FF2B5EF4-FFF2-40B4-BE49-F238E27FC236}">
                <a16:creationId xmlns:a16="http://schemas.microsoft.com/office/drawing/2014/main" id="{6397B5DB-8E38-413B-9E25-EEAECF09CC89}"/>
              </a:ext>
            </a:extLst>
          </p:cNvPr>
          <p:cNvSpPr/>
          <p:nvPr/>
        </p:nvSpPr>
        <p:spPr>
          <a:xfrm>
            <a:off x="233641" y="997171"/>
            <a:ext cx="5289010" cy="4904865"/>
          </a:xfrm>
          <a:prstGeom prst="roundRect">
            <a:avLst/>
          </a:prstGeom>
          <a:solidFill>
            <a:srgbClr val="0070C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750361A5-35E6-4F0D-B769-C3BB180FC233}"/>
              </a:ext>
            </a:extLst>
          </p:cNvPr>
          <p:cNvSpPr/>
          <p:nvPr/>
        </p:nvSpPr>
        <p:spPr>
          <a:xfrm>
            <a:off x="620065" y="1292363"/>
            <a:ext cx="4481872" cy="4370681"/>
          </a:xfrm>
          <a:prstGeom prst="roundRect">
            <a:avLst/>
          </a:prstGeom>
          <a:solidFill>
            <a:schemeClr val="bg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13639C9D-2127-42C5-BF7A-5E93DF330506}"/>
              </a:ext>
            </a:extLst>
          </p:cNvPr>
          <p:cNvSpPr txBox="1"/>
          <p:nvPr/>
        </p:nvSpPr>
        <p:spPr>
          <a:xfrm>
            <a:off x="923096" y="1461766"/>
            <a:ext cx="3875809" cy="4031873"/>
          </a:xfrm>
          <a:prstGeom prst="rect">
            <a:avLst/>
          </a:prstGeom>
          <a:noFill/>
        </p:spPr>
        <p:txBody>
          <a:bodyPr wrap="square" rtlCol="0">
            <a:spAutoFit/>
          </a:bodyPr>
          <a:lstStyle/>
          <a:p>
            <a:pPr marL="285750" indent="-285750">
              <a:buFont typeface="Arial" panose="020B0604020202020204" pitchFamily="34" charset="0"/>
              <a:buChar char="•"/>
            </a:pPr>
            <a:r>
              <a:rPr lang="en-GB" sz="1600" dirty="0"/>
              <a:t>Colonialism by definition is the action of gaining complete or partial control over another country and exploiting its economy</a:t>
            </a:r>
          </a:p>
          <a:p>
            <a:pPr marL="285750" indent="-285750">
              <a:buFont typeface="Arial" panose="020B0604020202020204" pitchFamily="34" charset="0"/>
              <a:buChar char="•"/>
            </a:pPr>
            <a:r>
              <a:rPr lang="en-GB" sz="1600" dirty="0"/>
              <a:t>Britain colonised India multiple times throughout t the years starting at 1612 to 1947. </a:t>
            </a:r>
          </a:p>
          <a:p>
            <a:pPr marL="285750" indent="-285750">
              <a:buFont typeface="Arial" panose="020B0604020202020204" pitchFamily="34" charset="0"/>
              <a:buChar char="•"/>
            </a:pPr>
            <a:r>
              <a:rPr lang="en-GB" sz="1600" dirty="0"/>
              <a:t>When Britain first occupied and colonised India it was via the east India trading company which maintained its control until 1757.</a:t>
            </a:r>
          </a:p>
          <a:p>
            <a:pPr marL="285750" indent="-285750">
              <a:buFont typeface="Arial" panose="020B0604020202020204" pitchFamily="34" charset="0"/>
              <a:buChar char="•"/>
            </a:pPr>
            <a:r>
              <a:rPr lang="en-GB" sz="1600" dirty="0"/>
              <a:t>Company rule then occupied India until 1858 when the British Raj took over which famously Queen Victoria became Empress of India despite never actually having been to India.</a:t>
            </a:r>
          </a:p>
        </p:txBody>
      </p:sp>
      <p:sp>
        <p:nvSpPr>
          <p:cNvPr id="14" name="Rectangle: Rounded Corners 13">
            <a:extLst>
              <a:ext uri="{FF2B5EF4-FFF2-40B4-BE49-F238E27FC236}">
                <a16:creationId xmlns:a16="http://schemas.microsoft.com/office/drawing/2014/main" id="{8F8E6264-77E2-4491-B9B2-668FA553702B}"/>
              </a:ext>
            </a:extLst>
          </p:cNvPr>
          <p:cNvSpPr/>
          <p:nvPr/>
        </p:nvSpPr>
        <p:spPr>
          <a:xfrm>
            <a:off x="5929818" y="997171"/>
            <a:ext cx="3290506" cy="4904865"/>
          </a:xfrm>
          <a:prstGeom prst="roundRect">
            <a:avLst/>
          </a:prstGeom>
          <a:solidFill>
            <a:srgbClr val="0070C0"/>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15" name="Rectangle: Rounded Corners 14">
            <a:extLst>
              <a:ext uri="{FF2B5EF4-FFF2-40B4-BE49-F238E27FC236}">
                <a16:creationId xmlns:a16="http://schemas.microsoft.com/office/drawing/2014/main" id="{A8529A42-5EA0-4669-9CFF-CAD8AD4F7558}"/>
              </a:ext>
            </a:extLst>
          </p:cNvPr>
          <p:cNvSpPr/>
          <p:nvPr/>
        </p:nvSpPr>
        <p:spPr>
          <a:xfrm>
            <a:off x="6226132" y="1222963"/>
            <a:ext cx="2683274" cy="4440082"/>
          </a:xfrm>
          <a:prstGeom prst="roundRect">
            <a:avLst/>
          </a:prstGeom>
          <a:solidFill>
            <a:schemeClr val="bg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FA4C6A5F-CAC4-47D8-B7A0-72A84F3ED05B}"/>
              </a:ext>
            </a:extLst>
          </p:cNvPr>
          <p:cNvSpPr txBox="1"/>
          <p:nvPr/>
        </p:nvSpPr>
        <p:spPr>
          <a:xfrm>
            <a:off x="6297821" y="1397521"/>
            <a:ext cx="2611585" cy="3970318"/>
          </a:xfrm>
          <a:prstGeom prst="rect">
            <a:avLst/>
          </a:prstGeom>
          <a:noFill/>
        </p:spPr>
        <p:txBody>
          <a:bodyPr wrap="square" rtlCol="0">
            <a:spAutoFit/>
          </a:bodyPr>
          <a:lstStyle/>
          <a:p>
            <a:pPr marL="285750" indent="-285750">
              <a:buFont typeface="Arial" panose="020B0604020202020204" pitchFamily="34" charset="0"/>
              <a:buChar char="•"/>
            </a:pPr>
            <a:r>
              <a:rPr lang="en-GB" sz="1400" dirty="0"/>
              <a:t>By 1947 the Partition in India took place which is the order still in place today. The </a:t>
            </a:r>
            <a:r>
              <a:rPr lang="en-GB" sz="1400" dirty="0" err="1"/>
              <a:t>partion</a:t>
            </a:r>
            <a:r>
              <a:rPr lang="en-GB" sz="1400" dirty="0"/>
              <a:t> involved splitting the country in half to created two independent dominions.</a:t>
            </a:r>
          </a:p>
          <a:p>
            <a:pPr marL="285750" indent="-285750">
              <a:buFont typeface="Arial" panose="020B0604020202020204" pitchFamily="34" charset="0"/>
              <a:buChar char="•"/>
            </a:pPr>
            <a:r>
              <a:rPr lang="en-GB" sz="1400" dirty="0"/>
              <a:t> These dominions are known as the People’s Republic of Bangladesh and the Islamic Republic of Pakistan .</a:t>
            </a:r>
          </a:p>
          <a:p>
            <a:pPr marL="285750" indent="-285750">
              <a:buFont typeface="Arial" panose="020B0604020202020204" pitchFamily="34" charset="0"/>
              <a:buChar char="•"/>
            </a:pPr>
            <a:r>
              <a:rPr lang="en-GB" sz="1400" dirty="0"/>
              <a:t>This partition was decided upon district wide Hindu or Islam majorities. </a:t>
            </a:r>
          </a:p>
          <a:p>
            <a:pPr marL="285750" indent="-285750">
              <a:buFont typeface="Arial" panose="020B0604020202020204" pitchFamily="34" charset="0"/>
              <a:buChar char="•"/>
            </a:pPr>
            <a:r>
              <a:rPr lang="en-GB" sz="1400" dirty="0"/>
              <a:t>As a consequence this Partition created a very large and serious refugee crisis which displaced around 14 million people.</a:t>
            </a:r>
          </a:p>
        </p:txBody>
      </p:sp>
    </p:spTree>
    <p:extLst>
      <p:ext uri="{BB962C8B-B14F-4D97-AF65-F5344CB8AC3E}">
        <p14:creationId xmlns:p14="http://schemas.microsoft.com/office/powerpoint/2010/main" val="2671363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701701D-274A-4D08-B906-7DB959C0184A}"/>
              </a:ext>
            </a:extLst>
          </p:cNvPr>
          <p:cNvSpPr/>
          <p:nvPr/>
        </p:nvSpPr>
        <p:spPr>
          <a:xfrm>
            <a:off x="0" y="0"/>
            <a:ext cx="12192000" cy="6858000"/>
          </a:xfrm>
          <a:prstGeom prst="rect">
            <a:avLst/>
          </a:prstGeom>
          <a:solidFill>
            <a:srgbClr val="7030A0"/>
          </a:solidFill>
          <a:ln>
            <a:solidFill>
              <a:srgbClr val="7030A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AA6E8942-D4D7-48F1-AAAB-DE847810D477}"/>
              </a:ext>
            </a:extLst>
          </p:cNvPr>
          <p:cNvSpPr/>
          <p:nvPr/>
        </p:nvSpPr>
        <p:spPr>
          <a:xfrm>
            <a:off x="187036" y="51955"/>
            <a:ext cx="5559174" cy="72736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426EA7C-E9C6-470C-907B-9747C314ADA2}"/>
              </a:ext>
            </a:extLst>
          </p:cNvPr>
          <p:cNvSpPr txBox="1"/>
          <p:nvPr/>
        </p:nvSpPr>
        <p:spPr>
          <a:xfrm>
            <a:off x="342900" y="197427"/>
            <a:ext cx="5268191" cy="369332"/>
          </a:xfrm>
          <a:prstGeom prst="rect">
            <a:avLst/>
          </a:prstGeom>
          <a:noFill/>
        </p:spPr>
        <p:txBody>
          <a:bodyPr wrap="square" rtlCol="0">
            <a:spAutoFit/>
          </a:bodyPr>
          <a:lstStyle/>
          <a:p>
            <a:r>
              <a:rPr lang="en-GB" dirty="0"/>
              <a:t>Histography; What is it? </a:t>
            </a:r>
          </a:p>
        </p:txBody>
      </p:sp>
      <p:sp>
        <p:nvSpPr>
          <p:cNvPr id="12" name="Rectangle: Diagonal Corners Rounded 11">
            <a:extLst>
              <a:ext uri="{FF2B5EF4-FFF2-40B4-BE49-F238E27FC236}">
                <a16:creationId xmlns:a16="http://schemas.microsoft.com/office/drawing/2014/main" id="{91F90BA4-53F2-491E-BBD1-99DAABA6EA29}"/>
              </a:ext>
            </a:extLst>
          </p:cNvPr>
          <p:cNvSpPr/>
          <p:nvPr/>
        </p:nvSpPr>
        <p:spPr>
          <a:xfrm>
            <a:off x="635487" y="1468576"/>
            <a:ext cx="8489372" cy="3917372"/>
          </a:xfrm>
          <a:prstGeom prst="round2Diag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79AA82F-050F-4AC1-A76A-1B3B9DEF1D4C}"/>
              </a:ext>
            </a:extLst>
          </p:cNvPr>
          <p:cNvSpPr txBox="1"/>
          <p:nvPr/>
        </p:nvSpPr>
        <p:spPr>
          <a:xfrm>
            <a:off x="1064613" y="2352534"/>
            <a:ext cx="7533409" cy="2585323"/>
          </a:xfrm>
          <a:prstGeom prst="rect">
            <a:avLst/>
          </a:prstGeom>
          <a:noFill/>
        </p:spPr>
        <p:txBody>
          <a:bodyPr wrap="square" rtlCol="0">
            <a:spAutoFit/>
          </a:bodyPr>
          <a:lstStyle/>
          <a:p>
            <a:pPr algn="ctr"/>
            <a:r>
              <a:rPr lang="en-GB" dirty="0"/>
              <a:t>By Dictionary Definition Histography is in fact the study of writing history and of written histories.</a:t>
            </a:r>
          </a:p>
          <a:p>
            <a:pPr algn="ctr"/>
            <a:endParaRPr lang="en-GB" dirty="0"/>
          </a:p>
          <a:p>
            <a:pPr algn="ctr"/>
            <a:r>
              <a:rPr lang="en-GB" dirty="0"/>
              <a:t>An example of a Histography is Culture and Imperialism by Edward W. Said, a book where he goes into depth the affect of Colonisation on Empires and the side effects from Colonialism culturally in these countries. It’s a histography because he is describing what happened during that era but not by telling a fictional story but rather stating facts and including some of his opinions towards the end.</a:t>
            </a:r>
          </a:p>
        </p:txBody>
      </p:sp>
      <p:cxnSp>
        <p:nvCxnSpPr>
          <p:cNvPr id="15" name="Straight Connector 14">
            <a:extLst>
              <a:ext uri="{FF2B5EF4-FFF2-40B4-BE49-F238E27FC236}">
                <a16:creationId xmlns:a16="http://schemas.microsoft.com/office/drawing/2014/main" id="{CD7717DD-9B8E-468D-A576-E888EA00C90D}"/>
              </a:ext>
            </a:extLst>
          </p:cNvPr>
          <p:cNvCxnSpPr>
            <a:cxnSpLocks/>
          </p:cNvCxnSpPr>
          <p:nvPr/>
        </p:nvCxnSpPr>
        <p:spPr>
          <a:xfrm>
            <a:off x="1064613" y="2688276"/>
            <a:ext cx="7533409" cy="0"/>
          </a:xfrm>
          <a:prstGeom prst="line">
            <a:avLst/>
          </a:prstGeom>
        </p:spPr>
        <p:style>
          <a:lnRef idx="1">
            <a:schemeClr val="dk1"/>
          </a:lnRef>
          <a:fillRef idx="0">
            <a:schemeClr val="dk1"/>
          </a:fillRef>
          <a:effectRef idx="0">
            <a:schemeClr val="dk1"/>
          </a:effectRef>
          <a:fontRef idx="minor">
            <a:schemeClr val="tx1"/>
          </a:fontRef>
        </p:style>
      </p:cxnSp>
      <p:cxnSp>
        <p:nvCxnSpPr>
          <p:cNvPr id="18" name="Straight Connector 17">
            <a:extLst>
              <a:ext uri="{FF2B5EF4-FFF2-40B4-BE49-F238E27FC236}">
                <a16:creationId xmlns:a16="http://schemas.microsoft.com/office/drawing/2014/main" id="{E53007A5-1B04-4B74-AEB4-8A1A2912CAFC}"/>
              </a:ext>
            </a:extLst>
          </p:cNvPr>
          <p:cNvCxnSpPr/>
          <p:nvPr/>
        </p:nvCxnSpPr>
        <p:spPr>
          <a:xfrm>
            <a:off x="3958481" y="2968972"/>
            <a:ext cx="1745672" cy="0"/>
          </a:xfrm>
          <a:prstGeom prst="line">
            <a:avLst/>
          </a:prstGeom>
        </p:spPr>
        <p:style>
          <a:lnRef idx="1">
            <a:schemeClr val="dk1"/>
          </a:lnRef>
          <a:fillRef idx="0">
            <a:schemeClr val="dk1"/>
          </a:fillRef>
          <a:effectRef idx="0">
            <a:schemeClr val="dk1"/>
          </a:effectRef>
          <a:fontRef idx="minor">
            <a:schemeClr val="tx1"/>
          </a:fontRef>
        </p:style>
      </p:cxnSp>
      <p:pic>
        <p:nvPicPr>
          <p:cNvPr id="1026" name="Picture 2" descr="Image result">
            <a:extLst>
              <a:ext uri="{FF2B5EF4-FFF2-40B4-BE49-F238E27FC236}">
                <a16:creationId xmlns:a16="http://schemas.microsoft.com/office/drawing/2014/main" id="{D7B900F1-CF59-4279-9ED8-02F44B0E40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1827" y="1912718"/>
            <a:ext cx="1974516" cy="3029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1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5319518-81FD-45F8-BEF9-C3268179BCC4}"/>
              </a:ext>
            </a:extLst>
          </p:cNvPr>
          <p:cNvSpPr/>
          <p:nvPr/>
        </p:nvSpPr>
        <p:spPr>
          <a:xfrm>
            <a:off x="0" y="0"/>
            <a:ext cx="12192000" cy="6858000"/>
          </a:xfrm>
          <a:prstGeom prst="rect">
            <a:avLst/>
          </a:prstGeom>
          <a:solidFill>
            <a:srgbClr val="FFFF00"/>
          </a:solidFill>
          <a:ln>
            <a:solidFill>
              <a:srgbClr val="FFFF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3957491C-60FF-41EA-B75C-363834000D8A}"/>
              </a:ext>
            </a:extLst>
          </p:cNvPr>
          <p:cNvSpPr/>
          <p:nvPr/>
        </p:nvSpPr>
        <p:spPr>
          <a:xfrm>
            <a:off x="505326" y="162926"/>
            <a:ext cx="8778131" cy="242545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11ADDB8-FCDB-4744-AC00-1F04F77ED235}"/>
              </a:ext>
            </a:extLst>
          </p:cNvPr>
          <p:cNvSpPr txBox="1"/>
          <p:nvPr/>
        </p:nvSpPr>
        <p:spPr>
          <a:xfrm>
            <a:off x="709862" y="498491"/>
            <a:ext cx="8099440" cy="1754326"/>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Key Debate in Modern History: Postcolonialism</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Historian </a:t>
            </a:r>
            <a:r>
              <a:rPr lang="en-GB" dirty="0" err="1">
                <a:latin typeface="Arial" panose="020B0604020202020204" pitchFamily="34" charset="0"/>
                <a:cs typeface="Arial" panose="020B0604020202020204" pitchFamily="34" charset="0"/>
              </a:rPr>
              <a:t>Ranajit</a:t>
            </a:r>
            <a:r>
              <a:rPr lang="en-GB" dirty="0">
                <a:latin typeface="Arial" panose="020B0604020202020204" pitchFamily="34" charset="0"/>
                <a:cs typeface="Arial" panose="020B0604020202020204" pitchFamily="34" charset="0"/>
              </a:rPr>
              <a:t> Guha has written that the historiography of India “has for a long time been dominated by elitism – colonialist elitism and bourgeois nationalist historiography.” </a:t>
            </a:r>
            <a:r>
              <a:rPr lang="en-US" dirty="0">
                <a:latin typeface="Arial" panose="020B0604020202020204" pitchFamily="34" charset="0"/>
                <a:cs typeface="Arial" panose="020B0604020202020204" pitchFamily="34" charset="0"/>
              </a:rPr>
              <a:t>How do you interpret this quotation, and what does it reveal about postcolonial scholars' approach to the historiography of empire? </a:t>
            </a:r>
            <a:endParaRPr lang="en-GB" dirty="0">
              <a:latin typeface="Arial" panose="020B0604020202020204" pitchFamily="34" charset="0"/>
              <a:cs typeface="Arial" panose="020B0604020202020204" pitchFamily="34" charset="0"/>
            </a:endParaRPr>
          </a:p>
        </p:txBody>
      </p:sp>
      <p:sp>
        <p:nvSpPr>
          <p:cNvPr id="2" name="Rectangle: Rounded Corners 1">
            <a:extLst>
              <a:ext uri="{FF2B5EF4-FFF2-40B4-BE49-F238E27FC236}">
                <a16:creationId xmlns:a16="http://schemas.microsoft.com/office/drawing/2014/main" id="{FE49E628-47AB-4AA6-94F8-985302DB939B}"/>
              </a:ext>
            </a:extLst>
          </p:cNvPr>
          <p:cNvSpPr/>
          <p:nvPr/>
        </p:nvSpPr>
        <p:spPr>
          <a:xfrm>
            <a:off x="505326" y="2923673"/>
            <a:ext cx="3585411" cy="289375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C58B8C32-5657-43B2-906B-D0D1E8675197}"/>
              </a:ext>
            </a:extLst>
          </p:cNvPr>
          <p:cNvSpPr txBox="1"/>
          <p:nvPr/>
        </p:nvSpPr>
        <p:spPr>
          <a:xfrm>
            <a:off x="709862" y="3016662"/>
            <a:ext cx="3176337" cy="2800767"/>
          </a:xfrm>
          <a:prstGeom prst="rect">
            <a:avLst/>
          </a:prstGeom>
          <a:noFill/>
        </p:spPr>
        <p:txBody>
          <a:bodyPr wrap="square" rtlCol="0">
            <a:spAutoFit/>
          </a:bodyPr>
          <a:lstStyle/>
          <a:p>
            <a:r>
              <a:rPr lang="en-GB" sz="1400" u="sng" dirty="0">
                <a:latin typeface="Arial" panose="020B0604020202020204" pitchFamily="34" charset="0"/>
                <a:cs typeface="Arial" panose="020B0604020202020204" pitchFamily="34" charset="0"/>
              </a:rPr>
              <a:t>Who Is </a:t>
            </a:r>
            <a:r>
              <a:rPr lang="en-GB" sz="1400" u="sng" dirty="0" err="1">
                <a:latin typeface="Arial" panose="020B0604020202020204" pitchFamily="34" charset="0"/>
                <a:cs typeface="Arial" panose="020B0604020202020204" pitchFamily="34" charset="0"/>
              </a:rPr>
              <a:t>Ranajit</a:t>
            </a:r>
            <a:r>
              <a:rPr lang="en-GB" sz="1400" u="sng" dirty="0">
                <a:latin typeface="Arial" panose="020B0604020202020204" pitchFamily="34" charset="0"/>
                <a:cs typeface="Arial" panose="020B0604020202020204" pitchFamily="34" charset="0"/>
              </a:rPr>
              <a:t> Guha?</a:t>
            </a:r>
          </a:p>
          <a:p>
            <a:endParaRPr lang="en-GB" u="sng" dirty="0"/>
          </a:p>
          <a:p>
            <a:r>
              <a:rPr lang="en-GB" sz="1400" dirty="0" err="1">
                <a:latin typeface="Arial" panose="020B0604020202020204" pitchFamily="34" charset="0"/>
                <a:cs typeface="Arial" panose="020B0604020202020204" pitchFamily="34" charset="0"/>
              </a:rPr>
              <a:t>Ranajit</a:t>
            </a:r>
            <a:r>
              <a:rPr lang="en-GB" sz="1400" dirty="0">
                <a:latin typeface="Arial" panose="020B0604020202020204" pitchFamily="34" charset="0"/>
                <a:cs typeface="Arial" panose="020B0604020202020204" pitchFamily="34" charset="0"/>
              </a:rPr>
              <a:t> Guha is a Historian mainly focusing on the History of South Asia, with a very Marxist perspective. His book called ’</a:t>
            </a:r>
            <a:r>
              <a:rPr lang="en-GB" sz="1400" i="1" dirty="0">
                <a:latin typeface="Arial" panose="020B0604020202020204" pitchFamily="34" charset="0"/>
                <a:cs typeface="Arial" panose="020B0604020202020204" pitchFamily="34" charset="0"/>
              </a:rPr>
              <a:t>Elementary Aspects of Peasant Insurgency in Colonial India’</a:t>
            </a:r>
            <a:r>
              <a:rPr lang="en-GB" sz="1400" dirty="0">
                <a:latin typeface="Arial" panose="020B0604020202020204" pitchFamily="34" charset="0"/>
                <a:cs typeface="Arial" panose="020B0604020202020204" pitchFamily="34" charset="0"/>
              </a:rPr>
              <a:t> is widely considered to be a classic by historians focusing on this side of history and allowed it to become the agenda for the Subaltern Studies Group.</a:t>
            </a:r>
            <a:endParaRPr lang="en-GB" sz="1400" u="sng"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37A5C737-CFA0-48DE-A3FD-281CC08432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88783" y="357031"/>
            <a:ext cx="2021032" cy="3071969"/>
          </a:xfrm>
          <a:prstGeom prst="rect">
            <a:avLst/>
          </a:prstGeom>
          <a:ln>
            <a:noFill/>
          </a:ln>
          <a:effectLst>
            <a:outerShdw blurRad="292100" dist="139700" dir="2700000" algn="tl" rotWithShape="0">
              <a:srgbClr val="333333">
                <a:alpha val="65000"/>
              </a:srgbClr>
            </a:outerShdw>
          </a:effectLst>
        </p:spPr>
      </p:pic>
      <p:sp>
        <p:nvSpPr>
          <p:cNvPr id="14" name="Rectangle: Rounded Corners 13">
            <a:extLst>
              <a:ext uri="{FF2B5EF4-FFF2-40B4-BE49-F238E27FC236}">
                <a16:creationId xmlns:a16="http://schemas.microsoft.com/office/drawing/2014/main" id="{B4D78A97-A00F-4A45-A9FC-D60EC90D2497}"/>
              </a:ext>
            </a:extLst>
          </p:cNvPr>
          <p:cNvSpPr/>
          <p:nvPr/>
        </p:nvSpPr>
        <p:spPr>
          <a:xfrm>
            <a:off x="4295273" y="2923673"/>
            <a:ext cx="4944979" cy="289375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12042588-FBDA-4CFC-BEB9-30517537FADE}"/>
              </a:ext>
            </a:extLst>
          </p:cNvPr>
          <p:cNvSpPr txBox="1"/>
          <p:nvPr/>
        </p:nvSpPr>
        <p:spPr>
          <a:xfrm>
            <a:off x="4617664" y="3147661"/>
            <a:ext cx="4547937" cy="2585323"/>
          </a:xfrm>
          <a:prstGeom prst="rect">
            <a:avLst/>
          </a:prstGeom>
          <a:noFill/>
        </p:spPr>
        <p:txBody>
          <a:bodyPr wrap="square" rtlCol="0">
            <a:spAutoFit/>
          </a:bodyPr>
          <a:lstStyle/>
          <a:p>
            <a:r>
              <a:rPr lang="en-GB" sz="1600" u="sng" dirty="0"/>
              <a:t>Guha’s </a:t>
            </a:r>
            <a:r>
              <a:rPr lang="en-GB" sz="1600" u="sng" dirty="0" err="1"/>
              <a:t>Pespective</a:t>
            </a:r>
            <a:r>
              <a:rPr lang="en-GB" sz="1600" u="sng" dirty="0"/>
              <a:t>:</a:t>
            </a:r>
          </a:p>
          <a:p>
            <a:endParaRPr lang="en-GB" sz="1600" dirty="0"/>
          </a:p>
          <a:p>
            <a:r>
              <a:rPr lang="en-GB" sz="1600" dirty="0"/>
              <a:t>Guha’s perspective is very Marxist, he stands by the idea that the masses (the workers) were oppressed not only during Britain’s time occupying India but also in the Historiography afterwards. Therefore the representation of Colonialised India is poor as it only acknowledges the elite bourgeois and not the workers.</a:t>
            </a:r>
          </a:p>
          <a:p>
            <a:endParaRPr lang="en-GB" dirty="0"/>
          </a:p>
        </p:txBody>
      </p:sp>
    </p:spTree>
    <p:extLst>
      <p:ext uri="{BB962C8B-B14F-4D97-AF65-F5344CB8AC3E}">
        <p14:creationId xmlns:p14="http://schemas.microsoft.com/office/powerpoint/2010/main" val="3102748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825702F-A438-4FC3-A53B-C16A955B814E}"/>
              </a:ext>
            </a:extLst>
          </p:cNvPr>
          <p:cNvSpPr/>
          <p:nvPr/>
        </p:nvSpPr>
        <p:spPr>
          <a:xfrm>
            <a:off x="0" y="0"/>
            <a:ext cx="12192000" cy="6858000"/>
          </a:xfrm>
          <a:prstGeom prst="rect">
            <a:avLst/>
          </a:prstGeom>
          <a:solidFill>
            <a:srgbClr val="FF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CB153665-196B-4A3F-852E-29BBA14E355E}"/>
              </a:ext>
            </a:extLst>
          </p:cNvPr>
          <p:cNvSpPr/>
          <p:nvPr/>
        </p:nvSpPr>
        <p:spPr>
          <a:xfrm>
            <a:off x="654627" y="197428"/>
            <a:ext cx="11064131" cy="135081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C2FE22E-985C-4523-8008-E7D5B470208E}"/>
              </a:ext>
            </a:extLst>
          </p:cNvPr>
          <p:cNvSpPr txBox="1"/>
          <p:nvPr/>
        </p:nvSpPr>
        <p:spPr>
          <a:xfrm>
            <a:off x="1433945" y="426027"/>
            <a:ext cx="9725891"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What is meant by ‘India has for a long time been dominated by elitism – colonialist elitism and bourgeois nationalist historiography.’ - </a:t>
            </a:r>
            <a:r>
              <a:rPr lang="en-GB" dirty="0" err="1">
                <a:latin typeface="Arial" panose="020B0604020202020204" pitchFamily="34" charset="0"/>
                <a:cs typeface="Arial" panose="020B0604020202020204" pitchFamily="34" charset="0"/>
              </a:rPr>
              <a:t>Ranajit</a:t>
            </a:r>
            <a:r>
              <a:rPr lang="en-GB" dirty="0">
                <a:latin typeface="Arial" panose="020B0604020202020204" pitchFamily="34" charset="0"/>
                <a:cs typeface="Arial" panose="020B0604020202020204" pitchFamily="34" charset="0"/>
              </a:rPr>
              <a:t> Guha </a:t>
            </a:r>
          </a:p>
        </p:txBody>
      </p:sp>
      <p:sp>
        <p:nvSpPr>
          <p:cNvPr id="7" name="Rectangle: Rounded Corners 6">
            <a:extLst>
              <a:ext uri="{FF2B5EF4-FFF2-40B4-BE49-F238E27FC236}">
                <a16:creationId xmlns:a16="http://schemas.microsoft.com/office/drawing/2014/main" id="{154DB200-A273-409E-917B-E99248B1F15B}"/>
              </a:ext>
            </a:extLst>
          </p:cNvPr>
          <p:cNvSpPr/>
          <p:nvPr/>
        </p:nvSpPr>
        <p:spPr>
          <a:xfrm>
            <a:off x="654627" y="1745674"/>
            <a:ext cx="11064131" cy="488372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F7E93A8-0C6A-46D3-AD41-AEA58A304805}"/>
              </a:ext>
            </a:extLst>
          </p:cNvPr>
          <p:cNvSpPr txBox="1"/>
          <p:nvPr/>
        </p:nvSpPr>
        <p:spPr>
          <a:xfrm>
            <a:off x="1021498" y="2443213"/>
            <a:ext cx="10550783" cy="3693319"/>
          </a:xfrm>
          <a:prstGeom prst="rect">
            <a:avLst/>
          </a:prstGeom>
          <a:noFill/>
        </p:spPr>
        <p:txBody>
          <a:bodyPr wrap="square" rtlCol="0">
            <a:spAutoFit/>
          </a:bodyPr>
          <a:lstStyle/>
          <a:p>
            <a:r>
              <a:rPr lang="en-GB" sz="2000" dirty="0"/>
              <a:t>Guha is arguing that ‘India has for a long time been dominated by elitism’ through current popular historiography of colonised India. Essentially arguing that when it comes the writing of history with colonialist India it tends to focus on the elite British and elite Indians and ignores the rest of the population that he refers to as subaltern aka the proletariat therefore the writings are insufficient and poorly represent the actual history of India by refusing to acknowledge the peasantry and workers revolts against the elite.  This historiography was down to British writings but not forgetting Elite British writings.</a:t>
            </a:r>
          </a:p>
          <a:p>
            <a:endParaRPr lang="en-GB" sz="2000" dirty="0"/>
          </a:p>
          <a:p>
            <a:r>
              <a:rPr lang="en-GB" sz="2000" dirty="0"/>
              <a:t>‘Elitist Historiography of the colonialist or neo-colonialist type counts British writers and institutions among its principal protagonist.’  - Page 37.</a:t>
            </a:r>
          </a:p>
          <a:p>
            <a:endParaRPr lang="en-GB" sz="1600" dirty="0"/>
          </a:p>
          <a:p>
            <a:endParaRPr lang="en-GB" dirty="0"/>
          </a:p>
        </p:txBody>
      </p:sp>
    </p:spTree>
    <p:extLst>
      <p:ext uri="{BB962C8B-B14F-4D97-AF65-F5344CB8AC3E}">
        <p14:creationId xmlns:p14="http://schemas.microsoft.com/office/powerpoint/2010/main" val="3915992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98FF055-4DA7-4B90-AE9D-14985B9754EE}"/>
              </a:ext>
            </a:extLst>
          </p:cNvPr>
          <p:cNvSpPr/>
          <p:nvPr/>
        </p:nvSpPr>
        <p:spPr>
          <a:xfrm>
            <a:off x="0" y="0"/>
            <a:ext cx="12192000" cy="6858000"/>
          </a:xfrm>
          <a:prstGeom prst="rect">
            <a:avLst/>
          </a:prstGeom>
          <a:solidFill>
            <a:srgbClr val="99CCFF"/>
          </a:solidFill>
          <a:ln>
            <a:solidFill>
              <a:srgbClr val="99CCFF"/>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4BDBDFB0-A175-4EBD-9326-692D2F566BBA}"/>
              </a:ext>
            </a:extLst>
          </p:cNvPr>
          <p:cNvSpPr/>
          <p:nvPr/>
        </p:nvSpPr>
        <p:spPr>
          <a:xfrm>
            <a:off x="654627" y="197428"/>
            <a:ext cx="11064131" cy="135081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23B6B6E-E2EE-4C66-9962-3983D94B867E}"/>
              </a:ext>
            </a:extLst>
          </p:cNvPr>
          <p:cNvSpPr txBox="1"/>
          <p:nvPr/>
        </p:nvSpPr>
        <p:spPr>
          <a:xfrm>
            <a:off x="1433945" y="426027"/>
            <a:ext cx="9725891"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What is meant by ‘India has for a long time been dominated by elitism – colonialist elitism and bourgeois nationalist historiography.’ - </a:t>
            </a:r>
            <a:r>
              <a:rPr lang="en-GB" dirty="0" err="1">
                <a:latin typeface="Arial" panose="020B0604020202020204" pitchFamily="34" charset="0"/>
                <a:cs typeface="Arial" panose="020B0604020202020204" pitchFamily="34" charset="0"/>
              </a:rPr>
              <a:t>Ranajit</a:t>
            </a:r>
            <a:r>
              <a:rPr lang="en-GB" dirty="0">
                <a:latin typeface="Arial" panose="020B0604020202020204" pitchFamily="34" charset="0"/>
                <a:cs typeface="Arial" panose="020B0604020202020204" pitchFamily="34" charset="0"/>
              </a:rPr>
              <a:t> Guha </a:t>
            </a:r>
          </a:p>
        </p:txBody>
      </p:sp>
      <p:sp>
        <p:nvSpPr>
          <p:cNvPr id="7" name="Rectangle: Rounded Corners 6">
            <a:extLst>
              <a:ext uri="{FF2B5EF4-FFF2-40B4-BE49-F238E27FC236}">
                <a16:creationId xmlns:a16="http://schemas.microsoft.com/office/drawing/2014/main" id="{B0882166-23AB-4085-8338-DAE73DF02234}"/>
              </a:ext>
            </a:extLst>
          </p:cNvPr>
          <p:cNvSpPr/>
          <p:nvPr/>
        </p:nvSpPr>
        <p:spPr>
          <a:xfrm>
            <a:off x="654627" y="1745674"/>
            <a:ext cx="11064131" cy="488372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1E246E1-067C-4CD5-8641-6E541527C6FB}"/>
              </a:ext>
            </a:extLst>
          </p:cNvPr>
          <p:cNvSpPr txBox="1"/>
          <p:nvPr/>
        </p:nvSpPr>
        <p:spPr>
          <a:xfrm>
            <a:off x="1951121" y="2202378"/>
            <a:ext cx="8289758" cy="3970318"/>
          </a:xfrm>
          <a:prstGeom prst="rect">
            <a:avLst/>
          </a:prstGeom>
          <a:noFill/>
        </p:spPr>
        <p:txBody>
          <a:bodyPr wrap="square" rtlCol="0">
            <a:spAutoFit/>
          </a:bodyPr>
          <a:lstStyle/>
          <a:p>
            <a:r>
              <a:rPr lang="en-GB" dirty="0"/>
              <a:t>Other historians such as Andrew Roberts have argued that this statement is false and believes that British involvement in India “led to the modernisation, development, protection, agrarian advance, linguistic unification and ultimately the democratisation of the sub-continent.” This can be used in support of Guha’s argument as Roberts is a British Historian and has come under fire a lot for his opinions on colonial India. However that being said it is not just British Historians who believe that Britain's Presence in India was welcomed Fareed Zakaria wrote in his 2008 book, </a:t>
            </a:r>
            <a:r>
              <a:rPr lang="en-GB" i="1" dirty="0"/>
              <a:t>The Post-American World</a:t>
            </a:r>
            <a:r>
              <a:rPr lang="en-GB" dirty="0"/>
              <a:t>: ‘India's democracy is truly extraordinary. ... India's political system owes much to the institutions put in place by the British over two hundred years ago.’</a:t>
            </a:r>
          </a:p>
          <a:p>
            <a:endParaRPr lang="en-GB" dirty="0"/>
          </a:p>
          <a:p>
            <a:r>
              <a:rPr lang="en-GB" dirty="0"/>
              <a:t>Overall Guha believes current historiography  ignores the ‘politics of the people’ and believes that Britain's involvement in India throughout the years exploited the labour of the Indian people and ignored the Subaltern classes.</a:t>
            </a:r>
          </a:p>
          <a:p>
            <a:endParaRPr lang="en-GB" dirty="0"/>
          </a:p>
        </p:txBody>
      </p:sp>
    </p:spTree>
    <p:extLst>
      <p:ext uri="{BB962C8B-B14F-4D97-AF65-F5344CB8AC3E}">
        <p14:creationId xmlns:p14="http://schemas.microsoft.com/office/powerpoint/2010/main" val="229289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F09A0F-61F9-405C-8EF2-0BE55B66DA12}"/>
              </a:ext>
            </a:extLst>
          </p:cNvPr>
          <p:cNvSpPr/>
          <p:nvPr/>
        </p:nvSpPr>
        <p:spPr>
          <a:xfrm>
            <a:off x="0" y="0"/>
            <a:ext cx="12192000" cy="6858000"/>
          </a:xfrm>
          <a:prstGeom prst="rect">
            <a:avLst/>
          </a:prstGeom>
          <a:solidFill>
            <a:srgbClr val="92D050"/>
          </a:solidFill>
          <a:ln>
            <a:solidFill>
              <a:srgbClr val="92D05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889CFDA3-B2D5-42D2-A72D-B732DE3B76AF}"/>
              </a:ext>
            </a:extLst>
          </p:cNvPr>
          <p:cNvSpPr/>
          <p:nvPr/>
        </p:nvSpPr>
        <p:spPr>
          <a:xfrm>
            <a:off x="502227" y="153219"/>
            <a:ext cx="11187546" cy="644783"/>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43FE47E-E523-4857-9359-D0FD227E5703}"/>
              </a:ext>
            </a:extLst>
          </p:cNvPr>
          <p:cNvSpPr txBox="1"/>
          <p:nvPr/>
        </p:nvSpPr>
        <p:spPr>
          <a:xfrm>
            <a:off x="910936" y="290944"/>
            <a:ext cx="10370128" cy="369332"/>
          </a:xfrm>
          <a:prstGeom prst="rect">
            <a:avLst/>
          </a:prstGeom>
          <a:noFill/>
        </p:spPr>
        <p:txBody>
          <a:bodyPr wrap="square" rtlCol="0">
            <a:spAutoFit/>
          </a:bodyPr>
          <a:lstStyle/>
          <a:p>
            <a:r>
              <a:rPr lang="en-GB" dirty="0"/>
              <a:t>How does this show in other Historians Writings? And how does it show in the Historiography of Empires?</a:t>
            </a:r>
          </a:p>
        </p:txBody>
      </p:sp>
      <p:sp>
        <p:nvSpPr>
          <p:cNvPr id="2" name="Rectangle: Rounded Corners 1">
            <a:extLst>
              <a:ext uri="{FF2B5EF4-FFF2-40B4-BE49-F238E27FC236}">
                <a16:creationId xmlns:a16="http://schemas.microsoft.com/office/drawing/2014/main" id="{82345966-247B-4072-9744-6F49871FE1D3}"/>
              </a:ext>
            </a:extLst>
          </p:cNvPr>
          <p:cNvSpPr/>
          <p:nvPr/>
        </p:nvSpPr>
        <p:spPr>
          <a:xfrm>
            <a:off x="609600" y="1059491"/>
            <a:ext cx="3753853" cy="529389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81FC6D0F-1E16-40AF-88EF-914C3D6A17FD}"/>
              </a:ext>
            </a:extLst>
          </p:cNvPr>
          <p:cNvSpPr/>
          <p:nvPr/>
        </p:nvSpPr>
        <p:spPr>
          <a:xfrm>
            <a:off x="7907255" y="1059491"/>
            <a:ext cx="3753853" cy="529389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A9F9243-F131-4A02-82E9-36B5CB70D03A}"/>
              </a:ext>
            </a:extLst>
          </p:cNvPr>
          <p:cNvSpPr txBox="1"/>
          <p:nvPr/>
        </p:nvSpPr>
        <p:spPr>
          <a:xfrm>
            <a:off x="1048752" y="1570529"/>
            <a:ext cx="2875548" cy="3970318"/>
          </a:xfrm>
          <a:prstGeom prst="rect">
            <a:avLst/>
          </a:prstGeom>
          <a:noFill/>
        </p:spPr>
        <p:txBody>
          <a:bodyPr wrap="square" rtlCol="0">
            <a:spAutoFit/>
          </a:bodyPr>
          <a:lstStyle/>
          <a:p>
            <a:pPr algn="ctr"/>
            <a:r>
              <a:rPr lang="en-GB" dirty="0"/>
              <a:t>"Of course, the ideal would be not to be colonised at all. Having said that, let me add this: one cannot overstate the advantage of having English and not French as the national language. It opens a wider world of possibilities. I am thinking of migration, studying abroad, outsourcing, etc.“</a:t>
            </a:r>
          </a:p>
          <a:p>
            <a:pPr marL="285750" indent="-285750" algn="ctr">
              <a:buFontTx/>
              <a:buChar char="-"/>
            </a:pPr>
            <a:r>
              <a:rPr lang="en-GB" dirty="0"/>
              <a:t> Olumide Abimbola, </a:t>
            </a:r>
          </a:p>
          <a:p>
            <a:pPr algn="ctr"/>
            <a:r>
              <a:rPr lang="en-GB" dirty="0"/>
              <a:t>Anthropology Professor and blogger.</a:t>
            </a:r>
          </a:p>
        </p:txBody>
      </p:sp>
      <p:sp>
        <p:nvSpPr>
          <p:cNvPr id="9" name="TextBox 8">
            <a:extLst>
              <a:ext uri="{FF2B5EF4-FFF2-40B4-BE49-F238E27FC236}">
                <a16:creationId xmlns:a16="http://schemas.microsoft.com/office/drawing/2014/main" id="{6423417B-897B-43E7-891D-4669707B7F6F}"/>
              </a:ext>
            </a:extLst>
          </p:cNvPr>
          <p:cNvSpPr txBox="1"/>
          <p:nvPr/>
        </p:nvSpPr>
        <p:spPr>
          <a:xfrm>
            <a:off x="8299786" y="1259614"/>
            <a:ext cx="3019926" cy="4893647"/>
          </a:xfrm>
          <a:prstGeom prst="rect">
            <a:avLst/>
          </a:prstGeom>
          <a:noFill/>
        </p:spPr>
        <p:txBody>
          <a:bodyPr wrap="square" rtlCol="0">
            <a:spAutoFit/>
          </a:bodyPr>
          <a:lstStyle/>
          <a:p>
            <a:pPr algn="ctr"/>
            <a:r>
              <a:rPr lang="en-GB" dirty="0"/>
              <a:t>"Controlling for selective annexation using a specific policy rule, I find that areas that experienced direct [British] rule have significantly lower levels of access to schools, health </a:t>
            </a:r>
            <a:r>
              <a:rPr lang="en-GB" dirty="0" err="1"/>
              <a:t>centers</a:t>
            </a:r>
            <a:r>
              <a:rPr lang="en-GB" dirty="0"/>
              <a:t>, and roads in the postcolonial period. I find evidence that the quality of governance in the colonial period has a significant and persistent [and often negative] effect on postcolonial outcomes.“</a:t>
            </a:r>
          </a:p>
          <a:p>
            <a:pPr algn="ctr"/>
            <a:r>
              <a:rPr lang="en-GB" dirty="0"/>
              <a:t> - </a:t>
            </a:r>
            <a:r>
              <a:rPr lang="en-GB" sz="2400" dirty="0"/>
              <a:t> </a:t>
            </a:r>
            <a:r>
              <a:rPr lang="en-GB" dirty="0"/>
              <a:t>Lakshmi </a:t>
            </a:r>
            <a:r>
              <a:rPr lang="en-GB" dirty="0" err="1"/>
              <a:t>Iyer</a:t>
            </a:r>
            <a:r>
              <a:rPr lang="en-GB" dirty="0"/>
              <a:t>, Harvard Business school Study on India's Colonel Legacy </a:t>
            </a:r>
          </a:p>
        </p:txBody>
      </p:sp>
      <p:pic>
        <p:nvPicPr>
          <p:cNvPr id="2050" name="Picture 2" descr="Image result for Olumide Abimbola">
            <a:extLst>
              <a:ext uri="{FF2B5EF4-FFF2-40B4-BE49-F238E27FC236}">
                <a16:creationId xmlns:a16="http://schemas.microsoft.com/office/drawing/2014/main" id="{200D636F-9BC3-4EC2-90CF-D86DB961D2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6010" y="3063995"/>
            <a:ext cx="1528011" cy="1528011"/>
          </a:xfrm>
          <a:prstGeom prst="rect">
            <a:avLst/>
          </a:prstGeom>
          <a:noFill/>
          <a:extLst>
            <a:ext uri="{909E8E84-426E-40DD-AFC4-6F175D3DCCD1}">
              <a14:hiddenFill xmlns:a14="http://schemas.microsoft.com/office/drawing/2010/main">
                <a:solidFill>
                  <a:srgbClr val="FFFFFF"/>
                </a:solidFill>
              </a14:hiddenFill>
            </a:ext>
          </a:extLst>
        </p:spPr>
      </p:pic>
      <p:sp>
        <p:nvSpPr>
          <p:cNvPr id="12" name="Arrow: Bent-Up 11">
            <a:extLst>
              <a:ext uri="{FF2B5EF4-FFF2-40B4-BE49-F238E27FC236}">
                <a16:creationId xmlns:a16="http://schemas.microsoft.com/office/drawing/2014/main" id="{70FD82A6-7BA1-4F4E-AC0F-FE60C2FE245C}"/>
              </a:ext>
            </a:extLst>
          </p:cNvPr>
          <p:cNvSpPr/>
          <p:nvPr/>
        </p:nvSpPr>
        <p:spPr>
          <a:xfrm rot="16200000">
            <a:off x="4181476" y="1628864"/>
            <a:ext cx="1343526" cy="1251284"/>
          </a:xfrm>
          <a:prstGeom prst="bentUpArrow">
            <a:avLst>
              <a:gd name="adj1" fmla="val 25000"/>
              <a:gd name="adj2" fmla="val 27404"/>
              <a:gd name="adj3" fmla="val 2500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2052" name="Picture 4" descr="Lakshmi Iyer">
            <a:extLst>
              <a:ext uri="{FF2B5EF4-FFF2-40B4-BE49-F238E27FC236}">
                <a16:creationId xmlns:a16="http://schemas.microsoft.com/office/drawing/2014/main" id="{539085C5-614A-4AAF-970C-D263770C4D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2611" y="1535985"/>
            <a:ext cx="1528010" cy="1528010"/>
          </a:xfrm>
          <a:prstGeom prst="rect">
            <a:avLst/>
          </a:prstGeom>
          <a:noFill/>
          <a:extLst>
            <a:ext uri="{909E8E84-426E-40DD-AFC4-6F175D3DCCD1}">
              <a14:hiddenFill xmlns:a14="http://schemas.microsoft.com/office/drawing/2010/main">
                <a:solidFill>
                  <a:srgbClr val="FFFFFF"/>
                </a:solidFill>
              </a14:hiddenFill>
            </a:ext>
          </a:extLst>
        </p:spPr>
      </p:pic>
      <p:sp>
        <p:nvSpPr>
          <p:cNvPr id="15" name="Arrow: Bent-Up 14">
            <a:extLst>
              <a:ext uri="{FF2B5EF4-FFF2-40B4-BE49-F238E27FC236}">
                <a16:creationId xmlns:a16="http://schemas.microsoft.com/office/drawing/2014/main" id="{5E835CA7-021A-4015-BC93-2D8071F9015A}"/>
              </a:ext>
            </a:extLst>
          </p:cNvPr>
          <p:cNvSpPr/>
          <p:nvPr/>
        </p:nvSpPr>
        <p:spPr>
          <a:xfrm rot="5400000">
            <a:off x="6796339" y="3294601"/>
            <a:ext cx="1343526" cy="1251284"/>
          </a:xfrm>
          <a:prstGeom prst="bentUpArrow">
            <a:avLst>
              <a:gd name="adj1" fmla="val 25000"/>
              <a:gd name="adj2" fmla="val 27404"/>
              <a:gd name="adj3" fmla="val 2500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1254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2050"/>
                                        </p:tgtEl>
                                        <p:attrNameLst>
                                          <p:attrName>style.visibility</p:attrName>
                                        </p:attrNameLst>
                                      </p:cBhvr>
                                      <p:to>
                                        <p:strVal val="visible"/>
                                      </p:to>
                                    </p:set>
                                    <p:anim calcmode="lin" valueType="num">
                                      <p:cBhvr additive="base">
                                        <p:cTn id="15" dur="500" fill="hold"/>
                                        <p:tgtEl>
                                          <p:spTgt spid="2050"/>
                                        </p:tgtEl>
                                        <p:attrNameLst>
                                          <p:attrName>ppt_x</p:attrName>
                                        </p:attrNameLst>
                                      </p:cBhvr>
                                      <p:tavLst>
                                        <p:tav tm="0">
                                          <p:val>
                                            <p:strVal val="#ppt_x"/>
                                          </p:val>
                                        </p:tav>
                                        <p:tav tm="100000">
                                          <p:val>
                                            <p:strVal val="#ppt_x"/>
                                          </p:val>
                                        </p:tav>
                                      </p:tavLst>
                                    </p:anim>
                                    <p:anim calcmode="lin" valueType="num">
                                      <p:cBhvr additive="base">
                                        <p:cTn id="16"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052"/>
                                        </p:tgtEl>
                                        <p:attrNameLst>
                                          <p:attrName>style.visibility</p:attrName>
                                        </p:attrNameLst>
                                      </p:cBhvr>
                                      <p:to>
                                        <p:strVal val="visible"/>
                                      </p:to>
                                    </p:set>
                                    <p:anim calcmode="lin" valueType="num">
                                      <p:cBhvr additive="base">
                                        <p:cTn id="27" dur="500" fill="hold"/>
                                        <p:tgtEl>
                                          <p:spTgt spid="2052"/>
                                        </p:tgtEl>
                                        <p:attrNameLst>
                                          <p:attrName>ppt_x</p:attrName>
                                        </p:attrNameLst>
                                      </p:cBhvr>
                                      <p:tavLst>
                                        <p:tav tm="0">
                                          <p:val>
                                            <p:strVal val="#ppt_x"/>
                                          </p:val>
                                        </p:tav>
                                        <p:tav tm="100000">
                                          <p:val>
                                            <p:strVal val="#ppt_x"/>
                                          </p:val>
                                        </p:tav>
                                      </p:tavLst>
                                    </p:anim>
                                    <p:anim calcmode="lin" valueType="num">
                                      <p:cBhvr additive="base">
                                        <p:cTn id="28"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F8208D-ED29-4CCF-A2AD-27F502D44FAE}"/>
              </a:ext>
            </a:extLst>
          </p:cNvPr>
          <p:cNvSpPr/>
          <p:nvPr/>
        </p:nvSpPr>
        <p:spPr>
          <a:xfrm>
            <a:off x="0" y="0"/>
            <a:ext cx="12192000" cy="6858000"/>
          </a:xfrm>
          <a:prstGeom prst="rect">
            <a:avLst/>
          </a:prstGeom>
          <a:solidFill>
            <a:srgbClr val="FF6600"/>
          </a:solidFill>
          <a:ln>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00E33587-7E94-4E77-A923-5656EB9D8790}"/>
              </a:ext>
            </a:extLst>
          </p:cNvPr>
          <p:cNvSpPr/>
          <p:nvPr/>
        </p:nvSpPr>
        <p:spPr>
          <a:xfrm>
            <a:off x="1022684" y="2298032"/>
            <a:ext cx="10262937" cy="3392903"/>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865585AD-A9FD-4C0A-81B8-60891B945300}"/>
              </a:ext>
            </a:extLst>
          </p:cNvPr>
          <p:cNvSpPr/>
          <p:nvPr/>
        </p:nvSpPr>
        <p:spPr>
          <a:xfrm>
            <a:off x="502227" y="153219"/>
            <a:ext cx="11187546" cy="1374790"/>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F0B3F7D5-801F-461E-9179-49AC14DACE40}"/>
              </a:ext>
            </a:extLst>
          </p:cNvPr>
          <p:cNvSpPr txBox="1"/>
          <p:nvPr/>
        </p:nvSpPr>
        <p:spPr>
          <a:xfrm>
            <a:off x="1427747" y="378949"/>
            <a:ext cx="9336505" cy="923330"/>
          </a:xfrm>
          <a:prstGeom prst="rect">
            <a:avLst/>
          </a:prstGeom>
          <a:noFill/>
        </p:spPr>
        <p:txBody>
          <a:bodyPr wrap="square" rtlCol="0">
            <a:spAutoFit/>
          </a:bodyPr>
          <a:lstStyle/>
          <a:p>
            <a:pPr algn="ctr"/>
            <a:r>
              <a:rPr lang="en-GB" dirty="0"/>
              <a:t>How does this show in other Historians Writings? And how does it show in the Historiography of Empires?</a:t>
            </a:r>
          </a:p>
          <a:p>
            <a:endParaRPr lang="en-GB" dirty="0"/>
          </a:p>
        </p:txBody>
      </p:sp>
      <p:sp>
        <p:nvSpPr>
          <p:cNvPr id="8" name="TextBox 7">
            <a:extLst>
              <a:ext uri="{FF2B5EF4-FFF2-40B4-BE49-F238E27FC236}">
                <a16:creationId xmlns:a16="http://schemas.microsoft.com/office/drawing/2014/main" id="{6FFDE290-4886-4054-90E1-3AB5F9F49938}"/>
              </a:ext>
            </a:extLst>
          </p:cNvPr>
          <p:cNvSpPr txBox="1"/>
          <p:nvPr/>
        </p:nvSpPr>
        <p:spPr>
          <a:xfrm>
            <a:off x="1393657" y="2335423"/>
            <a:ext cx="9520990" cy="3416320"/>
          </a:xfrm>
          <a:prstGeom prst="rect">
            <a:avLst/>
          </a:prstGeom>
          <a:noFill/>
        </p:spPr>
        <p:txBody>
          <a:bodyPr wrap="square" rtlCol="0">
            <a:spAutoFit/>
          </a:bodyPr>
          <a:lstStyle/>
          <a:p>
            <a:r>
              <a:rPr lang="en-GB" dirty="0"/>
              <a:t>The further back in historiography you go the more  generalised feeling that Britain's colonisation of India was an amazing thing and the idea that India should thank us is recurring and as a matter of fact this is still happening in modern historiography, while there has been a rise in people condemning India's Colonisation the main counter argument is that India advanced economically while being colonised.</a:t>
            </a:r>
          </a:p>
          <a:p>
            <a:endParaRPr lang="en-GB" dirty="0"/>
          </a:p>
          <a:p>
            <a:r>
              <a:rPr lang="en-GB" dirty="0"/>
              <a:t>Because of the reoccurring theme of people arguing that Britain colonising India is such a good thing it just goes and shows that Guha is correct in arguing that historians ignore the Indian perspective even if the historian is Indian themselves. </a:t>
            </a:r>
          </a:p>
          <a:p>
            <a:endParaRPr lang="en-GB" dirty="0"/>
          </a:p>
          <a:p>
            <a:r>
              <a:rPr lang="en-GB" dirty="0"/>
              <a:t>‘ What is clearly left out of this un-historical Historiography is the politics of the people’ – page 40</a:t>
            </a:r>
          </a:p>
          <a:p>
            <a:endParaRPr lang="en-GB" dirty="0"/>
          </a:p>
        </p:txBody>
      </p:sp>
    </p:spTree>
    <p:extLst>
      <p:ext uri="{BB962C8B-B14F-4D97-AF65-F5344CB8AC3E}">
        <p14:creationId xmlns:p14="http://schemas.microsoft.com/office/powerpoint/2010/main" val="421499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B10F4B-C993-46A9-AF4A-61EA5E997198}"/>
              </a:ext>
            </a:extLst>
          </p:cNvPr>
          <p:cNvSpPr/>
          <p:nvPr/>
        </p:nvSpPr>
        <p:spPr>
          <a:xfrm>
            <a:off x="0" y="0"/>
            <a:ext cx="12192000" cy="6858000"/>
          </a:xfrm>
          <a:prstGeom prst="rect">
            <a:avLst/>
          </a:prstGeom>
          <a:solidFill>
            <a:srgbClr val="F961CE"/>
          </a:solidFill>
          <a:ln>
            <a:solidFill>
              <a:srgbClr val="F961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CE8E983B-3858-494C-8821-2ADA50F92EC0}"/>
              </a:ext>
            </a:extLst>
          </p:cNvPr>
          <p:cNvSpPr/>
          <p:nvPr/>
        </p:nvSpPr>
        <p:spPr>
          <a:xfrm>
            <a:off x="517358" y="255032"/>
            <a:ext cx="11141242" cy="56311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972F1A7-500D-4F44-AF85-DA2371DE939C}"/>
              </a:ext>
            </a:extLst>
          </p:cNvPr>
          <p:cNvSpPr txBox="1"/>
          <p:nvPr/>
        </p:nvSpPr>
        <p:spPr>
          <a:xfrm>
            <a:off x="854242" y="312821"/>
            <a:ext cx="10647947" cy="369332"/>
          </a:xfrm>
          <a:prstGeom prst="rect">
            <a:avLst/>
          </a:prstGeom>
          <a:noFill/>
        </p:spPr>
        <p:txBody>
          <a:bodyPr wrap="square" rtlCol="0">
            <a:spAutoFit/>
          </a:bodyPr>
          <a:lstStyle/>
          <a:p>
            <a:pPr algn="ctr"/>
            <a:r>
              <a:rPr lang="en-GB" dirty="0"/>
              <a:t>Historical Debate : Is Histography on India dominated by elitism and colonialist elitism ?</a:t>
            </a:r>
          </a:p>
        </p:txBody>
      </p:sp>
      <p:sp>
        <p:nvSpPr>
          <p:cNvPr id="7" name="Rectangle: Rounded Corners 6">
            <a:extLst>
              <a:ext uri="{FF2B5EF4-FFF2-40B4-BE49-F238E27FC236}">
                <a16:creationId xmlns:a16="http://schemas.microsoft.com/office/drawing/2014/main" id="{F8FDBCAA-5B5E-4D45-9C06-7EE48CC249A0}"/>
              </a:ext>
            </a:extLst>
          </p:cNvPr>
          <p:cNvSpPr/>
          <p:nvPr/>
        </p:nvSpPr>
        <p:spPr>
          <a:xfrm>
            <a:off x="517358" y="1155032"/>
            <a:ext cx="4355431" cy="524576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52561020-F202-4DE5-904F-882AB41C26BD}"/>
              </a:ext>
            </a:extLst>
          </p:cNvPr>
          <p:cNvSpPr txBox="1"/>
          <p:nvPr/>
        </p:nvSpPr>
        <p:spPr>
          <a:xfrm>
            <a:off x="1034716" y="1419726"/>
            <a:ext cx="3416968" cy="4247317"/>
          </a:xfrm>
          <a:prstGeom prst="rect">
            <a:avLst/>
          </a:prstGeom>
          <a:noFill/>
        </p:spPr>
        <p:txBody>
          <a:bodyPr wrap="square" rtlCol="0">
            <a:spAutoFit/>
          </a:bodyPr>
          <a:lstStyle/>
          <a:p>
            <a:r>
              <a:rPr lang="en-GB" dirty="0"/>
              <a:t>The Short answer is yes. As of now the majority of historiography of India ignores the base vs superstructure reality the Guha argues in his work. Most historians ( British and others ) would rather focus on the ‘good’ things Colonisation did for India such as the infamous railway but ignores the suffering the Indian people faced such as the effects of the Partition which led to mass amounts of refugees seeking refuge in other countries including Britain. </a:t>
            </a:r>
          </a:p>
        </p:txBody>
      </p:sp>
      <p:pic>
        <p:nvPicPr>
          <p:cNvPr id="1026" name="Picture 2" descr="Image result for indian partition">
            <a:extLst>
              <a:ext uri="{FF2B5EF4-FFF2-40B4-BE49-F238E27FC236}">
                <a16:creationId xmlns:a16="http://schemas.microsoft.com/office/drawing/2014/main" id="{B12AAAD7-84D6-4B78-9422-E79FEA3D9E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1179" y="1061148"/>
            <a:ext cx="2827421" cy="29694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28" name="Picture 4" descr="Image result for colonised india">
            <a:extLst>
              <a:ext uri="{FF2B5EF4-FFF2-40B4-BE49-F238E27FC236}">
                <a16:creationId xmlns:a16="http://schemas.microsoft.com/office/drawing/2014/main" id="{CF3299B7-8CA3-413F-A19E-77A90DD9E5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0147" y="4273580"/>
            <a:ext cx="3964871" cy="22203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576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1705</TotalTime>
  <Words>1495</Words>
  <Application>Microsoft Office PowerPoint</Application>
  <PresentationFormat>Widescreen</PresentationFormat>
  <Paragraphs>90</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The Effect of Elitist, Nationalist Historiography on Representations of Colonial India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 of Colonialist India on historiography</dc:title>
  <dc:creator>Hollie x</dc:creator>
  <cp:lastModifiedBy>Hollie x</cp:lastModifiedBy>
  <cp:revision>24</cp:revision>
  <dcterms:created xsi:type="dcterms:W3CDTF">2018-02-15T13:27:46Z</dcterms:created>
  <dcterms:modified xsi:type="dcterms:W3CDTF">2018-03-13T13:11:36Z</dcterms:modified>
</cp:coreProperties>
</file>