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19"/>
  </p:normalViewPr>
  <p:slideViewPr>
    <p:cSldViewPr snapToGrid="0" snapToObjects="1">
      <p:cViewPr varScale="1">
        <p:scale>
          <a:sx n="90" d="100"/>
          <a:sy n="90" d="100"/>
        </p:scale>
        <p:origin x="232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C1C145-CE39-7044-9CD8-20B812A5DFB7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AAAA422-A4A5-724D-99A4-9B75579D309E}">
      <dgm:prSet/>
      <dgm:spPr/>
      <dgm:t>
        <a:bodyPr/>
        <a:lstStyle/>
        <a:p>
          <a:r>
            <a:rPr lang="en-GB" dirty="0"/>
            <a:t>Launch of the new chocolate bar was a success.​</a:t>
          </a:r>
        </a:p>
      </dgm:t>
    </dgm:pt>
    <dgm:pt modelId="{04C11341-88EB-674F-A2E0-0C404ABE8120}" type="parTrans" cxnId="{F9CD0286-C293-8345-8293-D95009402AA7}">
      <dgm:prSet/>
      <dgm:spPr/>
      <dgm:t>
        <a:bodyPr/>
        <a:lstStyle/>
        <a:p>
          <a:endParaRPr lang="en-GB"/>
        </a:p>
      </dgm:t>
    </dgm:pt>
    <dgm:pt modelId="{5304C723-2701-6742-8201-E820B6E71958}" type="sibTrans" cxnId="{F9CD0286-C293-8345-8293-D95009402AA7}">
      <dgm:prSet/>
      <dgm:spPr/>
      <dgm:t>
        <a:bodyPr/>
        <a:lstStyle/>
        <a:p>
          <a:endParaRPr lang="en-GB"/>
        </a:p>
      </dgm:t>
    </dgm:pt>
    <dgm:pt modelId="{02B15D2F-1639-EE44-8835-0AFEBCD690B8}">
      <dgm:prSet/>
      <dgm:spPr/>
      <dgm:t>
        <a:bodyPr/>
        <a:lstStyle/>
        <a:p>
          <a:r>
            <a:rPr lang="en-GB" b="0" i="0" u="none" dirty="0"/>
            <a:t>Certain ingredients were not declared. </a:t>
          </a:r>
          <a:r>
            <a:rPr lang="en-GB" b="0" i="0" dirty="0"/>
            <a:t>​</a:t>
          </a:r>
          <a:endParaRPr lang="en-GB" dirty="0"/>
        </a:p>
      </dgm:t>
    </dgm:pt>
    <dgm:pt modelId="{04A1301D-A6D2-C148-B1E4-0BA3E8F39C53}" type="parTrans" cxnId="{9DEE8CDE-F518-EC43-BEEF-FAE28F522199}">
      <dgm:prSet/>
      <dgm:spPr/>
      <dgm:t>
        <a:bodyPr/>
        <a:lstStyle/>
        <a:p>
          <a:endParaRPr lang="en-GB"/>
        </a:p>
      </dgm:t>
    </dgm:pt>
    <dgm:pt modelId="{667C96FF-383A-6342-8088-A99DD1101EEB}" type="sibTrans" cxnId="{9DEE8CDE-F518-EC43-BEEF-FAE28F522199}">
      <dgm:prSet/>
      <dgm:spPr/>
      <dgm:t>
        <a:bodyPr/>
        <a:lstStyle/>
        <a:p>
          <a:endParaRPr lang="en-GB"/>
        </a:p>
      </dgm:t>
    </dgm:pt>
    <dgm:pt modelId="{81AC4303-C8CC-254F-BF32-923E63B5835C}">
      <dgm:prSet/>
      <dgm:spPr/>
      <dgm:t>
        <a:bodyPr/>
        <a:lstStyle/>
        <a:p>
          <a:r>
            <a:rPr lang="en-GB" b="0" i="0" u="none" dirty="0"/>
            <a:t>Must recall the batch of chocolates.</a:t>
          </a:r>
          <a:endParaRPr lang="en-US" dirty="0"/>
        </a:p>
      </dgm:t>
    </dgm:pt>
    <dgm:pt modelId="{8999CABB-C433-C445-9AFC-18A4AEF81196}" type="parTrans" cxnId="{9D235D21-3A36-D744-B201-2E1BCF9EED3E}">
      <dgm:prSet/>
      <dgm:spPr/>
      <dgm:t>
        <a:bodyPr/>
        <a:lstStyle/>
        <a:p>
          <a:endParaRPr lang="en-GB"/>
        </a:p>
      </dgm:t>
    </dgm:pt>
    <dgm:pt modelId="{40BC9A28-D8EE-3144-8267-C37AA58F41BB}" type="sibTrans" cxnId="{9D235D21-3A36-D744-B201-2E1BCF9EED3E}">
      <dgm:prSet/>
      <dgm:spPr/>
      <dgm:t>
        <a:bodyPr/>
        <a:lstStyle/>
        <a:p>
          <a:endParaRPr lang="en-GB"/>
        </a:p>
      </dgm:t>
    </dgm:pt>
    <dgm:pt modelId="{A2A050F5-30FC-F24F-B7B0-72C517AA9AE2}" type="pres">
      <dgm:prSet presAssocID="{8BC1C145-CE39-7044-9CD8-20B812A5DFB7}" presName="linear" presStyleCnt="0">
        <dgm:presLayoutVars>
          <dgm:animLvl val="lvl"/>
          <dgm:resizeHandles val="exact"/>
        </dgm:presLayoutVars>
      </dgm:prSet>
      <dgm:spPr/>
    </dgm:pt>
    <dgm:pt modelId="{E49243D7-F28E-C345-AE73-E9050C70B414}" type="pres">
      <dgm:prSet presAssocID="{EAAAA422-A4A5-724D-99A4-9B75579D309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3EF6925-7D00-C349-AFF3-C9CF705B3896}" type="pres">
      <dgm:prSet presAssocID="{5304C723-2701-6742-8201-E820B6E71958}" presName="spacer" presStyleCnt="0"/>
      <dgm:spPr/>
    </dgm:pt>
    <dgm:pt modelId="{F285B1F2-49BF-484F-ADB6-AB534457B439}" type="pres">
      <dgm:prSet presAssocID="{02B15D2F-1639-EE44-8835-0AFEBCD690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CE74F76-0A70-4548-A5E7-ED5C1875899E}" type="pres">
      <dgm:prSet presAssocID="{667C96FF-383A-6342-8088-A99DD1101EEB}" presName="spacer" presStyleCnt="0"/>
      <dgm:spPr/>
    </dgm:pt>
    <dgm:pt modelId="{173B7DF3-179A-934D-B4AB-CF26B5B4BE7F}" type="pres">
      <dgm:prSet presAssocID="{81AC4303-C8CC-254F-BF32-923E63B5835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D235D21-3A36-D744-B201-2E1BCF9EED3E}" srcId="{8BC1C145-CE39-7044-9CD8-20B812A5DFB7}" destId="{81AC4303-C8CC-254F-BF32-923E63B5835C}" srcOrd="2" destOrd="0" parTransId="{8999CABB-C433-C445-9AFC-18A4AEF81196}" sibTransId="{40BC9A28-D8EE-3144-8267-C37AA58F41BB}"/>
    <dgm:cxn modelId="{B689C331-E005-3A4D-9DC8-7FAA6866AF1B}" type="presOf" srcId="{81AC4303-C8CC-254F-BF32-923E63B5835C}" destId="{173B7DF3-179A-934D-B4AB-CF26B5B4BE7F}" srcOrd="0" destOrd="0" presId="urn:microsoft.com/office/officeart/2005/8/layout/vList2"/>
    <dgm:cxn modelId="{F9CD0286-C293-8345-8293-D95009402AA7}" srcId="{8BC1C145-CE39-7044-9CD8-20B812A5DFB7}" destId="{EAAAA422-A4A5-724D-99A4-9B75579D309E}" srcOrd="0" destOrd="0" parTransId="{04C11341-88EB-674F-A2E0-0C404ABE8120}" sibTransId="{5304C723-2701-6742-8201-E820B6E71958}"/>
    <dgm:cxn modelId="{6553708B-7D26-3E42-86E9-757168AD9F10}" type="presOf" srcId="{02B15D2F-1639-EE44-8835-0AFEBCD690B8}" destId="{F285B1F2-49BF-484F-ADB6-AB534457B439}" srcOrd="0" destOrd="0" presId="urn:microsoft.com/office/officeart/2005/8/layout/vList2"/>
    <dgm:cxn modelId="{E4F9049E-5AE0-684D-9192-7C414676C8DE}" type="presOf" srcId="{8BC1C145-CE39-7044-9CD8-20B812A5DFB7}" destId="{A2A050F5-30FC-F24F-B7B0-72C517AA9AE2}" srcOrd="0" destOrd="0" presId="urn:microsoft.com/office/officeart/2005/8/layout/vList2"/>
    <dgm:cxn modelId="{612724BB-5AC7-2E45-807B-AD64108B4543}" type="presOf" srcId="{EAAAA422-A4A5-724D-99A4-9B75579D309E}" destId="{E49243D7-F28E-C345-AE73-E9050C70B414}" srcOrd="0" destOrd="0" presId="urn:microsoft.com/office/officeart/2005/8/layout/vList2"/>
    <dgm:cxn modelId="{9DEE8CDE-F518-EC43-BEEF-FAE28F522199}" srcId="{8BC1C145-CE39-7044-9CD8-20B812A5DFB7}" destId="{02B15D2F-1639-EE44-8835-0AFEBCD690B8}" srcOrd="1" destOrd="0" parTransId="{04A1301D-A6D2-C148-B1E4-0BA3E8F39C53}" sibTransId="{667C96FF-383A-6342-8088-A99DD1101EEB}"/>
    <dgm:cxn modelId="{62728692-88A1-334E-85CF-EBB970C2A0F7}" type="presParOf" srcId="{A2A050F5-30FC-F24F-B7B0-72C517AA9AE2}" destId="{E49243D7-F28E-C345-AE73-E9050C70B414}" srcOrd="0" destOrd="0" presId="urn:microsoft.com/office/officeart/2005/8/layout/vList2"/>
    <dgm:cxn modelId="{50A1BB47-5CD0-DA4E-A9A4-AC983B2AAE54}" type="presParOf" srcId="{A2A050F5-30FC-F24F-B7B0-72C517AA9AE2}" destId="{E3EF6925-7D00-C349-AFF3-C9CF705B3896}" srcOrd="1" destOrd="0" presId="urn:microsoft.com/office/officeart/2005/8/layout/vList2"/>
    <dgm:cxn modelId="{10846059-18D3-9442-A1A2-784D27D1EABB}" type="presParOf" srcId="{A2A050F5-30FC-F24F-B7B0-72C517AA9AE2}" destId="{F285B1F2-49BF-484F-ADB6-AB534457B439}" srcOrd="2" destOrd="0" presId="urn:microsoft.com/office/officeart/2005/8/layout/vList2"/>
    <dgm:cxn modelId="{346737F5-A949-E642-8AEE-961B74AA93AF}" type="presParOf" srcId="{A2A050F5-30FC-F24F-B7B0-72C517AA9AE2}" destId="{6CE74F76-0A70-4548-A5E7-ED5C1875899E}" srcOrd="3" destOrd="0" presId="urn:microsoft.com/office/officeart/2005/8/layout/vList2"/>
    <dgm:cxn modelId="{39A5D31E-04C6-5B4B-AC04-23DB8FC7A0B4}" type="presParOf" srcId="{A2A050F5-30FC-F24F-B7B0-72C517AA9AE2}" destId="{173B7DF3-179A-934D-B4AB-CF26B5B4BE7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9243D7-F28E-C345-AE73-E9050C70B414}">
      <dsp:nvSpPr>
        <dsp:cNvPr id="0" name=""/>
        <dsp:cNvSpPr/>
      </dsp:nvSpPr>
      <dsp:spPr>
        <a:xfrm>
          <a:off x="0" y="13030"/>
          <a:ext cx="7161017" cy="13127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Launch of the new chocolate bar was a success.​</a:t>
          </a:r>
        </a:p>
      </dsp:txBody>
      <dsp:txXfrm>
        <a:off x="64083" y="77113"/>
        <a:ext cx="7032851" cy="1184574"/>
      </dsp:txXfrm>
    </dsp:sp>
    <dsp:sp modelId="{F285B1F2-49BF-484F-ADB6-AB534457B439}">
      <dsp:nvSpPr>
        <dsp:cNvPr id="0" name=""/>
        <dsp:cNvSpPr/>
      </dsp:nvSpPr>
      <dsp:spPr>
        <a:xfrm>
          <a:off x="0" y="1420810"/>
          <a:ext cx="7161017" cy="13127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u="none" kern="1200" dirty="0"/>
            <a:t>Certain ingredients were not declared. </a:t>
          </a:r>
          <a:r>
            <a:rPr lang="en-GB" sz="3300" b="0" i="0" kern="1200" dirty="0"/>
            <a:t>​</a:t>
          </a:r>
          <a:endParaRPr lang="en-GB" sz="3300" kern="1200" dirty="0"/>
        </a:p>
      </dsp:txBody>
      <dsp:txXfrm>
        <a:off x="64083" y="1484893"/>
        <a:ext cx="7032851" cy="1184574"/>
      </dsp:txXfrm>
    </dsp:sp>
    <dsp:sp modelId="{173B7DF3-179A-934D-B4AB-CF26B5B4BE7F}">
      <dsp:nvSpPr>
        <dsp:cNvPr id="0" name=""/>
        <dsp:cNvSpPr/>
      </dsp:nvSpPr>
      <dsp:spPr>
        <a:xfrm>
          <a:off x="0" y="2828590"/>
          <a:ext cx="7161017" cy="13127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i="0" u="none" kern="1200" dirty="0"/>
            <a:t>Must recall the batch of chocolates.</a:t>
          </a:r>
          <a:endParaRPr lang="en-US" sz="3300" kern="1200" dirty="0"/>
        </a:p>
      </dsp:txBody>
      <dsp:txXfrm>
        <a:off x="64083" y="2892673"/>
        <a:ext cx="7032851" cy="118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19A69-965F-A548-B662-A3BF5CB46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57F7F7-B860-3246-8C9A-0E8A214CF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0767D-1A8F-F244-9A38-70127BF72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8B16B-994C-0A48-8ED1-96DF73B5E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3BD70F-26F0-5741-BBBA-75400DCF9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10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2FCBC-81EB-3C44-82FB-6354AAA49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E0827-B0A2-4D4E-B59B-0C873090E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1D069-84B6-0843-99D1-F2AD8C96C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597CB-AF93-9647-A50B-070ED477F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93ECE-B137-7943-8F84-EBA44B790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926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8F499-D044-1943-B7B3-C5FB7A4AF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F6E17-EF16-4847-AD66-644FAFF62A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89FB3-D6B2-2D47-A31E-F407AE865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05468-5E51-FA4D-8EB1-2FD2160F5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8B02F-EB66-ED43-B748-5904D3649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777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5F6C-26B0-B54D-8D63-5736BF719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74815-AD24-4041-A3B8-CAD89F4BF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0CBF4-2DF4-EF40-96AC-3E536B5EE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A7ADBB-14BA-6945-9F86-A16757C92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6BE1E-A29E-384B-9A4F-91BCFFA87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0845F-A3FA-1241-A6AA-F5CFB4AEF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4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2216-335B-4C46-969B-1263C56CE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47050-32C7-5A4D-8FA3-E1510505A7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5CDC2-744A-0647-9209-4386C74AB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36410-8B29-E04B-A7CC-7467C21E0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A6BCD-600F-5B48-A222-F695E6E4DE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658578-B8AE-EC42-8F44-A1C8CF87C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D8B0C2-E7BD-BD4A-81B4-8E148ABAE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9F5B3F-55DC-F240-A41F-898E7A44A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280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A11E6-EE88-314B-A0FD-816C0163F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7E9BF1-DAEC-D147-B2BB-687A7AA42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CE52E-0491-3D49-9988-D549AA84A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4CE74F-3530-D146-AF13-DBF549DBB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340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3827D1-F101-D841-B7B5-0603613C7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400ED6-04DE-F748-B836-32550ED8D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E74E49-940A-BF49-A37B-B1A062FC4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16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9789-25A6-C740-A7CA-657EDAD4E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49284-8FC7-424F-B916-50FBD7AAC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5F4E76-20DA-0D41-B6F8-ABCDB9ED8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CA827D-54CE-9743-B8FD-6C5EBACB0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C9C0F-C6A4-FC4D-BA69-E42AFF56F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36778E-3A5A-5E40-AAF7-77B864454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24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0D1B9-6E2D-624A-8676-939BB5007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FE20C5-D83E-F74B-B06F-2299D16D72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92F611-1F73-6F49-98F8-8AD4C5777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0808BA-65B5-024A-A310-07BCABD2B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AB05E-C61B-CD48-9317-1876960D9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4543D-C3ED-1F4D-BD88-2A25D414F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749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1FF4F-54D1-6743-ACCC-9AFE52AC4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215554-9E85-5540-ADEC-39FE512495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93533-5D47-174D-8672-2CD686CBE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6820E-276D-8F46-8847-4DF630095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B4F6F-E85E-2044-B058-B1934BD85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1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0F3E84-F31A-FA43-99E2-330EE96A96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B457F5-C23C-CB44-AB37-977DACAED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2A5C1-8BE7-FE4D-B70D-8C706FCFD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B22D8-66BD-B142-B3D0-29BE3432E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65ECD-F34D-6446-8178-CB5E155E0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18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734BD1-44E7-FA44-B106-DA0B8769E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A9C1BC-C800-4046-B411-977229B84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F0339-489C-6547-A52B-89F87A5E8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2CAC3-454E-D54B-8CD6-E66BF98E520A}" type="datetimeFigureOut">
              <a:rPr lang="en-US" smtClean="0"/>
              <a:t>11/20/19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BCCCC-9EA4-E14D-9817-E95EF0413B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7C383-D59B-DB4F-9377-1753E7B593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84E7B8-F4A0-A341-B4E6-25C422854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307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17B7A-0984-F049-B319-156EBD2E83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9AB36C-5091-0A46-BDDF-80835B1AEF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person, man, woman, ball&#10;&#10;Description automatically generated">
            <a:extLst>
              <a:ext uri="{FF2B5EF4-FFF2-40B4-BE49-F238E27FC236}">
                <a16:creationId xmlns:a16="http://schemas.microsoft.com/office/drawing/2014/main" id="{9F7A78F1-3D50-C641-A14E-494310F50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205" y="-426655"/>
            <a:ext cx="10833589" cy="728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009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C724C-4154-3E41-89D3-E8AEC2470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US" dirty="0"/>
              <a:t>This is the crisis at hand…</a:t>
            </a:r>
          </a:p>
        </p:txBody>
      </p:sp>
      <p:pic>
        <p:nvPicPr>
          <p:cNvPr id="6" name="Picture 5" descr="A stop sign&#10;&#10;Description automatically generated">
            <a:extLst>
              <a:ext uri="{FF2B5EF4-FFF2-40B4-BE49-F238E27FC236}">
                <a16:creationId xmlns:a16="http://schemas.microsoft.com/office/drawing/2014/main" id="{EE77E608-7F24-B14D-883B-7002DE724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" y="1924550"/>
            <a:ext cx="3425957" cy="3008418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F5A3FF6-11EA-EB40-B3C6-690F68BE4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103075"/>
              </p:ext>
            </p:extLst>
          </p:nvPr>
        </p:nvGraphicFramePr>
        <p:xfrm>
          <a:off x="4387515" y="2022601"/>
          <a:ext cx="7161017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6490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9243D7-F28E-C345-AE73-E9050C7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49243D7-F28E-C345-AE73-E9050C7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49243D7-F28E-C345-AE73-E9050C7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85B1F2-49BF-484F-ADB6-AB534457B4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285B1F2-49BF-484F-ADB6-AB534457B4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285B1F2-49BF-484F-ADB6-AB534457B4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3B7DF3-179A-934D-B4AB-CF26B5B4B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3B7DF3-179A-934D-B4AB-CF26B5B4B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3B7DF3-179A-934D-B4AB-CF26B5B4B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9BCB4-AA0F-C547-826B-A2CABB261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US" sz="2800"/>
              <a:t>This is how we are going to resolve it…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1EA1B-D42D-3742-A9BB-4C2DC68B6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 lnSpcReduction="10000"/>
          </a:bodyPr>
          <a:lstStyle/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Appoint a Response Team. </a:t>
            </a:r>
            <a:r>
              <a:rPr lang="en-US" sz="2000" dirty="0"/>
              <a:t>​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Devise a strategy and brief the team</a:t>
            </a:r>
            <a:r>
              <a:rPr lang="en-US" sz="2000" dirty="0"/>
              <a:t>​.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Craft a message</a:t>
            </a:r>
            <a:r>
              <a:rPr lang="en-US" sz="2000" dirty="0"/>
              <a:t>​.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Identify and address the affected parties.</a:t>
            </a:r>
            <a:r>
              <a:rPr lang="en-US" sz="2000" dirty="0"/>
              <a:t>​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Monitoring the situation.</a:t>
            </a:r>
            <a:r>
              <a:rPr lang="en-US" sz="2000" dirty="0"/>
              <a:t>​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 dirty="0"/>
              <a:t>Review and learn from the situation.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DE0AD3-F496-274C-AD20-7E8107E8B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1454394"/>
            <a:ext cx="6250769" cy="3788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171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CAC1D-ACB7-7146-A867-E8537609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sz="4100" dirty="0"/>
              <a:t>1) Appoint a Response Team</a:t>
            </a:r>
            <a:endParaRPr lang="en-US" sz="41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940667A-D920-4671-9CDF-26C16BFA7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dirty="0"/>
              <a:t>In-house professionals </a:t>
            </a:r>
          </a:p>
          <a:p>
            <a:r>
              <a:rPr lang="en-US" dirty="0"/>
              <a:t>External experts </a:t>
            </a:r>
          </a:p>
          <a:p>
            <a:endParaRPr lang="en-US" dirty="0"/>
          </a:p>
          <a:p>
            <a:r>
              <a:rPr lang="en-US" dirty="0"/>
              <a:t>Response </a:t>
            </a:r>
          </a:p>
          <a:p>
            <a:pPr lvl="1"/>
            <a:r>
              <a:rPr lang="en-US" dirty="0"/>
              <a:t>Quick</a:t>
            </a:r>
          </a:p>
          <a:p>
            <a:pPr lvl="1"/>
            <a:r>
              <a:rPr lang="en-US" dirty="0"/>
              <a:t>One voice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8318CB-94AE-134C-BE26-F55BC99495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68" r="6632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7899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856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8325A6-35C2-4648-B9F4-2E1B3C3A6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02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2) Devise a strategy and brief the team</a:t>
            </a:r>
            <a:r>
              <a:rPr lang="en-US" sz="2800" dirty="0">
                <a:solidFill>
                  <a:schemeClr val="bg1"/>
                </a:solidFill>
              </a:rPr>
              <a:t>​</a:t>
            </a:r>
          </a:p>
        </p:txBody>
      </p:sp>
      <p:pic>
        <p:nvPicPr>
          <p:cNvPr id="8" name="Picture 7" descr="A picture containing toy&#10;&#10;Description automatically generated">
            <a:extLst>
              <a:ext uri="{FF2B5EF4-FFF2-40B4-BE49-F238E27FC236}">
                <a16:creationId xmlns:a16="http://schemas.microsoft.com/office/drawing/2014/main" id="{9BD13D04-FAEB-804F-BDC6-C070A5264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563" y="1004528"/>
            <a:ext cx="6250769" cy="46880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D36C5-F054-A44B-9208-255614E8C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2028" y="2386013"/>
            <a:ext cx="3363974" cy="4186237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External stakeholders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Customers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Media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Regulators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Suppliers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Elected officials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Investors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Non-profit partners and NGO’s</a:t>
            </a:r>
            <a:r>
              <a:rPr lang="en-GB" sz="1900" dirty="0">
                <a:solidFill>
                  <a:schemeClr val="bg1"/>
                </a:solidFill>
                <a:effectLst/>
              </a:rPr>
              <a:t> </a:t>
            </a:r>
            <a:endParaRPr lang="en-US" sz="1900" dirty="0">
              <a:solidFill>
                <a:schemeClr val="bg1"/>
              </a:solidFill>
              <a:effectLst/>
            </a:endParaRPr>
          </a:p>
          <a:p>
            <a:pPr marL="457200" lvl="1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Internal stakeholders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Employees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Managers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Owners</a:t>
            </a:r>
            <a:endParaRPr lang="en-US" sz="18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81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9A7A4-87CF-D14E-B8FC-E99FBAD70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/>
              <a:t>3) Craft a message</a:t>
            </a:r>
            <a:r>
              <a:rPr lang="en-US" sz="280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9E8C9-BF83-F248-8DEA-66D47ACFD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US" sz="2000" dirty="0"/>
              <a:t>Key message</a:t>
            </a:r>
          </a:p>
          <a:p>
            <a:pPr lvl="1"/>
            <a:r>
              <a:rPr lang="en-US" sz="1800" dirty="0"/>
              <a:t>Well established</a:t>
            </a:r>
          </a:p>
          <a:p>
            <a:pPr lvl="1"/>
            <a:r>
              <a:rPr lang="en-US" sz="1800" dirty="0"/>
              <a:t>Open and honest </a:t>
            </a:r>
          </a:p>
          <a:p>
            <a:pPr lvl="1"/>
            <a:r>
              <a:rPr lang="en-US" sz="1800" dirty="0"/>
              <a:t>Timely manner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Making it personal</a:t>
            </a:r>
          </a:p>
          <a:p>
            <a:pPr lvl="1"/>
            <a:r>
              <a:rPr lang="en-US" sz="1800" dirty="0"/>
              <a:t>Apologize </a:t>
            </a:r>
          </a:p>
          <a:p>
            <a:pPr lvl="1"/>
            <a:r>
              <a:rPr lang="en-US" sz="1800" dirty="0"/>
              <a:t>Reassure </a:t>
            </a:r>
          </a:p>
          <a:p>
            <a:pPr lvl="1"/>
            <a:endParaRPr lang="en-US" sz="2000" dirty="0"/>
          </a:p>
        </p:txBody>
      </p:sp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E747DDBC-197F-B446-8BFB-370258A83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1598351"/>
            <a:ext cx="6250769" cy="350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652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A9C82-80B5-E04E-80F2-A54ECAA13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US" sz="2800" dirty="0"/>
              <a:t>4) </a:t>
            </a:r>
            <a:r>
              <a:rPr lang="en-GB" sz="2800" dirty="0"/>
              <a:t>Identify and address the affected parties</a:t>
            </a:r>
            <a:r>
              <a:rPr lang="en-US" sz="2800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6EBFA-8BF1-A64D-B8AA-5D4A49713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3" y="2638043"/>
            <a:ext cx="4300537" cy="3415623"/>
          </a:xfrm>
        </p:spPr>
        <p:txBody>
          <a:bodyPr>
            <a:normAutofit/>
          </a:bodyPr>
          <a:lstStyle/>
          <a:p>
            <a:r>
              <a:rPr lang="en-US" sz="2400" dirty="0"/>
              <a:t>Who organization will inform</a:t>
            </a:r>
          </a:p>
          <a:p>
            <a:pPr lvl="1"/>
            <a:r>
              <a:rPr lang="en-GB" sz="2000" dirty="0"/>
              <a:t>Employees</a:t>
            </a:r>
          </a:p>
          <a:p>
            <a:pPr lvl="1"/>
            <a:r>
              <a:rPr lang="en-GB" sz="2000" dirty="0"/>
              <a:t>Stakeholders</a:t>
            </a:r>
          </a:p>
          <a:p>
            <a:pPr lvl="1"/>
            <a:r>
              <a:rPr lang="en-GB" sz="2000" dirty="0"/>
              <a:t>Business partners</a:t>
            </a:r>
          </a:p>
          <a:p>
            <a:pPr lvl="1"/>
            <a:r>
              <a:rPr lang="en-GB" sz="2000" dirty="0"/>
              <a:t>Customers </a:t>
            </a:r>
          </a:p>
          <a:p>
            <a:pPr lvl="1"/>
            <a:r>
              <a:rPr lang="en-GB" sz="2000" dirty="0"/>
              <a:t>Media</a:t>
            </a:r>
            <a:r>
              <a:rPr lang="en-GB" sz="2000" dirty="0">
                <a:effectLst/>
              </a:rPr>
              <a:t> </a:t>
            </a:r>
          </a:p>
          <a:p>
            <a:r>
              <a:rPr lang="en-GB" sz="2400" dirty="0"/>
              <a:t>Press release </a:t>
            </a:r>
          </a:p>
          <a:p>
            <a:pPr lvl="1"/>
            <a:r>
              <a:rPr lang="en-GB" sz="2000" dirty="0"/>
              <a:t>Friendly press contacts</a:t>
            </a:r>
          </a:p>
          <a:p>
            <a:pPr lvl="2"/>
            <a:r>
              <a:rPr lang="en-GB" sz="1800" dirty="0"/>
              <a:t>Fair and favourable light </a:t>
            </a:r>
            <a:endParaRPr lang="en-GB" sz="1800" dirty="0">
              <a:effectLst/>
            </a:endParaRPr>
          </a:p>
          <a:p>
            <a:pPr marL="457200" lvl="1" indent="0">
              <a:buNone/>
            </a:pPr>
            <a:endParaRPr lang="en-US" sz="1900" dirty="0"/>
          </a:p>
          <a:p>
            <a:pPr lvl="1"/>
            <a:endParaRPr lang="en-US" sz="19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F2344A8-10EE-F648-A336-0926C8D802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2059345"/>
            <a:ext cx="6250769" cy="2578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616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FDF5B-4398-F647-AEDC-54BF0874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en-US" dirty="0"/>
              <a:t>5) </a:t>
            </a:r>
            <a:r>
              <a:rPr lang="en-GB" dirty="0"/>
              <a:t>Monitoring the situation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2691CC-4AB8-48AF-B822-EBF7F4E9E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1407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kite&#10;&#10;Description automatically generated">
            <a:extLst>
              <a:ext uri="{FF2B5EF4-FFF2-40B4-BE49-F238E27FC236}">
                <a16:creationId xmlns:a16="http://schemas.microsoft.com/office/drawing/2014/main" id="{A5853185-5520-1448-8DC5-83A13872F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7" r="5547" b="-1"/>
          <a:stretch/>
        </p:blipFill>
        <p:spPr>
          <a:xfrm>
            <a:off x="6355999" y="1"/>
            <a:ext cx="4151376" cy="2349401"/>
          </a:xfrm>
          <a:custGeom>
            <a:avLst/>
            <a:gdLst>
              <a:gd name="connsiteX0" fmla="*/ 20101 w 4151376"/>
              <a:gd name="connsiteY0" fmla="*/ 0 h 2349401"/>
              <a:gd name="connsiteX1" fmla="*/ 4131276 w 4151376"/>
              <a:gd name="connsiteY1" fmla="*/ 0 h 2349401"/>
              <a:gd name="connsiteX2" fmla="*/ 4140659 w 4151376"/>
              <a:gd name="connsiteY2" fmla="*/ 61486 h 2349401"/>
              <a:gd name="connsiteX3" fmla="*/ 4151376 w 4151376"/>
              <a:gd name="connsiteY3" fmla="*/ 273713 h 2349401"/>
              <a:gd name="connsiteX4" fmla="*/ 2075688 w 4151376"/>
              <a:gd name="connsiteY4" fmla="*/ 2349401 h 2349401"/>
              <a:gd name="connsiteX5" fmla="*/ 0 w 4151376"/>
              <a:gd name="connsiteY5" fmla="*/ 273713 h 2349401"/>
              <a:gd name="connsiteX6" fmla="*/ 10717 w 4151376"/>
              <a:gd name="connsiteY6" fmla="*/ 61486 h 2349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BFC20-0928-1F4B-9294-8A1268657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anchor="t">
            <a:normAutofit/>
          </a:bodyPr>
          <a:lstStyle/>
          <a:p>
            <a:r>
              <a:rPr lang="en-US" sz="2000" dirty="0"/>
              <a:t>Outbound and inbound communication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GB" sz="2000" dirty="0"/>
              <a:t>Companies are at risk of losing 22% of their business! </a:t>
            </a:r>
            <a:r>
              <a:rPr lang="en-GB" sz="2000"/>
              <a:t>(Caramela</a:t>
            </a:r>
            <a:r>
              <a:rPr lang="en-GB" sz="2000" dirty="0"/>
              <a:t>, 2018)</a:t>
            </a:r>
          </a:p>
          <a:p>
            <a:endParaRPr lang="en-GB" sz="2000" dirty="0"/>
          </a:p>
          <a:p>
            <a:r>
              <a:rPr lang="en-GB" sz="2000" dirty="0"/>
              <a:t>Important to note: social media monitoring can be a great way of turning complaints and negative feedback into positive publicity. 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6A8E1B4-B839-4C58-B08A-F0B094580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5130" y="2909477"/>
            <a:ext cx="4966870" cy="3948522"/>
          </a:xfrm>
          <a:custGeom>
            <a:avLst/>
            <a:gdLst>
              <a:gd name="connsiteX0" fmla="*/ 2748962 w 4966870"/>
              <a:gd name="connsiteY0" fmla="*/ 0 h 3948522"/>
              <a:gd name="connsiteX1" fmla="*/ 4870195 w 4966870"/>
              <a:gd name="connsiteY1" fmla="*/ 1000367 h 3948522"/>
              <a:gd name="connsiteX2" fmla="*/ 4966870 w 4966870"/>
              <a:gd name="connsiteY2" fmla="*/ 1129649 h 3948522"/>
              <a:gd name="connsiteX3" fmla="*/ 4966870 w 4966870"/>
              <a:gd name="connsiteY3" fmla="*/ 3948522 h 3948522"/>
              <a:gd name="connsiteX4" fmla="*/ 278430 w 4966870"/>
              <a:gd name="connsiteY4" fmla="*/ 3948522 h 3948522"/>
              <a:gd name="connsiteX5" fmla="*/ 216027 w 4966870"/>
              <a:gd name="connsiteY5" fmla="*/ 3818982 h 3948522"/>
              <a:gd name="connsiteX6" fmla="*/ 0 w 4966870"/>
              <a:gd name="connsiteY6" fmla="*/ 2748962 h 3948522"/>
              <a:gd name="connsiteX7" fmla="*/ 2748962 w 4966870"/>
              <a:gd name="connsiteY7" fmla="*/ 0 h 3948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66870" h="3948522">
                <a:moveTo>
                  <a:pt x="2748962" y="0"/>
                </a:moveTo>
                <a:cubicBezTo>
                  <a:pt x="3602955" y="0"/>
                  <a:pt x="4365995" y="389418"/>
                  <a:pt x="4870195" y="1000367"/>
                </a:cubicBezTo>
                <a:lnTo>
                  <a:pt x="4966870" y="1129649"/>
                </a:lnTo>
                <a:lnTo>
                  <a:pt x="4966870" y="3948522"/>
                </a:lnTo>
                <a:lnTo>
                  <a:pt x="278430" y="3948522"/>
                </a:lnTo>
                <a:lnTo>
                  <a:pt x="216027" y="3818982"/>
                </a:lnTo>
                <a:cubicBezTo>
                  <a:pt x="76922" y="3490101"/>
                  <a:pt x="0" y="3128515"/>
                  <a:pt x="0" y="2748962"/>
                </a:cubicBezTo>
                <a:cubicBezTo>
                  <a:pt x="0" y="1230752"/>
                  <a:pt x="1230752" y="0"/>
                  <a:pt x="274896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EA03025E-59D4-A849-AE10-CDC7EACBE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129" r="2" b="9083"/>
          <a:stretch/>
        </p:blipFill>
        <p:spPr>
          <a:xfrm>
            <a:off x="7390912" y="3075259"/>
            <a:ext cx="4801088" cy="3782741"/>
          </a:xfrm>
          <a:custGeom>
            <a:avLst/>
            <a:gdLst>
              <a:gd name="connsiteX0" fmla="*/ 2583180 w 4801088"/>
              <a:gd name="connsiteY0" fmla="*/ 0 h 3782741"/>
              <a:gd name="connsiteX1" fmla="*/ 4725194 w 4801088"/>
              <a:gd name="connsiteY1" fmla="*/ 1138900 h 3782741"/>
              <a:gd name="connsiteX2" fmla="*/ 4801088 w 4801088"/>
              <a:gd name="connsiteY2" fmla="*/ 1263826 h 3782741"/>
              <a:gd name="connsiteX3" fmla="*/ 4801088 w 4801088"/>
              <a:gd name="connsiteY3" fmla="*/ 3782741 h 3782741"/>
              <a:gd name="connsiteX4" fmla="*/ 296488 w 4801088"/>
              <a:gd name="connsiteY4" fmla="*/ 3782741 h 3782741"/>
              <a:gd name="connsiteX5" fmla="*/ 202999 w 4801088"/>
              <a:gd name="connsiteY5" fmla="*/ 3588671 h 3782741"/>
              <a:gd name="connsiteX6" fmla="*/ 0 w 4801088"/>
              <a:gd name="connsiteY6" fmla="*/ 2583180 h 3782741"/>
              <a:gd name="connsiteX7" fmla="*/ 2583180 w 4801088"/>
              <a:gd name="connsiteY7" fmla="*/ 0 h 378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01088" h="3782741">
                <a:moveTo>
                  <a:pt x="2583180" y="0"/>
                </a:moveTo>
                <a:cubicBezTo>
                  <a:pt x="3474837" y="0"/>
                  <a:pt x="4260977" y="451769"/>
                  <a:pt x="4725194" y="1138900"/>
                </a:cubicBezTo>
                <a:lnTo>
                  <a:pt x="4801088" y="1263826"/>
                </a:lnTo>
                <a:lnTo>
                  <a:pt x="4801088" y="3782741"/>
                </a:lnTo>
                <a:lnTo>
                  <a:pt x="296488" y="3782741"/>
                </a:lnTo>
                <a:lnTo>
                  <a:pt x="202999" y="3588671"/>
                </a:lnTo>
                <a:cubicBezTo>
                  <a:pt x="72283" y="3279623"/>
                  <a:pt x="0" y="2939843"/>
                  <a:pt x="0" y="2583180"/>
                </a:cubicBezTo>
                <a:cubicBezTo>
                  <a:pt x="0" y="1156529"/>
                  <a:pt x="1156529" y="0"/>
                  <a:pt x="25831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46866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F1F43-549F-8748-A020-2187EB7BD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1053711"/>
            <a:ext cx="5638994" cy="142444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6) Review and learn from the situation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EFEA54B-C7AB-804C-8DB7-F79505C10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414" y="478232"/>
            <a:ext cx="1471673" cy="2789902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5D3F675-9A13-554B-B3B8-7F6191C9F5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407"/>
          <a:stretch/>
        </p:blipFill>
        <p:spPr>
          <a:xfrm>
            <a:off x="916426" y="3589867"/>
            <a:ext cx="2793649" cy="27889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4CAE9-3A0E-5D46-820D-8380B6FC6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913" y="2799889"/>
            <a:ext cx="6572249" cy="3443746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Post action review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How well the staff and management handled the situation?</a:t>
            </a:r>
            <a:r>
              <a:rPr lang="en-GB" sz="1800" dirty="0">
                <a:solidFill>
                  <a:srgbClr val="FFFFFF"/>
                </a:solidFill>
                <a:effectLst/>
              </a:rPr>
              <a:t> 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What could have been done differently?</a:t>
            </a:r>
            <a:endParaRPr lang="en-GB" sz="1800" dirty="0">
              <a:solidFill>
                <a:srgbClr val="FFFFFF"/>
              </a:solidFill>
              <a:effectLst/>
            </a:endParaRP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What changes are necessary to prevent a similar situation in the future?</a:t>
            </a:r>
            <a:r>
              <a:rPr lang="en-GB" sz="1800" dirty="0">
                <a:solidFill>
                  <a:srgbClr val="FFFFFF"/>
                </a:solidFill>
                <a:effectLst/>
              </a:rPr>
              <a:t> </a:t>
            </a:r>
          </a:p>
          <a:p>
            <a:pPr lvl="1"/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Repositioning - Spreading positive news about the organisations brand. 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Build their credibility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Reputation</a:t>
            </a:r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04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BED96-D777-C14F-B44B-78C57CA0C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DB2CB-B25F-0440-883A-297C810606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Britton, C. (2019). </a:t>
            </a:r>
            <a:r>
              <a:rPr lang="en-GB" i="1" dirty="0"/>
              <a:t>How Your Public Relations Team Can Help During a Crisis</a:t>
            </a:r>
            <a:r>
              <a:rPr lang="en-GB" dirty="0"/>
              <a:t>. [online] </a:t>
            </a:r>
            <a:r>
              <a:rPr lang="en-GB" dirty="0" err="1"/>
              <a:t>Rockdovesolutions.com</a:t>
            </a:r>
            <a:r>
              <a:rPr lang="en-GB" dirty="0"/>
              <a:t>. Available at: https://</a:t>
            </a:r>
            <a:r>
              <a:rPr lang="en-GB" dirty="0" err="1"/>
              <a:t>www.rockdovesolutions.com</a:t>
            </a:r>
            <a:r>
              <a:rPr lang="en-GB" dirty="0"/>
              <a:t>/blog/how-your-public-relations-team-can-help-during-a-crisis (Accessed 7 Nov. 2019).</a:t>
            </a:r>
          </a:p>
          <a:p>
            <a:r>
              <a:rPr lang="en-GB" dirty="0" err="1"/>
              <a:t>Caramela</a:t>
            </a:r>
            <a:r>
              <a:rPr lang="en-GB" dirty="0"/>
              <a:t>, S. (2018). </a:t>
            </a:r>
            <a:r>
              <a:rPr lang="en-GB" i="1" dirty="0"/>
              <a:t>How to Handle a Public Relations Crisis</a:t>
            </a:r>
            <a:r>
              <a:rPr lang="en-GB" dirty="0"/>
              <a:t>. [online] Business News Daily. Available at: https://</a:t>
            </a:r>
            <a:r>
              <a:rPr lang="en-GB" dirty="0" err="1"/>
              <a:t>www.businessnewsdaily.com</a:t>
            </a:r>
            <a:r>
              <a:rPr lang="en-GB" dirty="0"/>
              <a:t>/8935-recover-from-pr-crisis.html (Accessed 8 Nov. 2019).</a:t>
            </a:r>
          </a:p>
          <a:p>
            <a:r>
              <a:rPr lang="en-GB" dirty="0" err="1"/>
              <a:t>Cudney</a:t>
            </a:r>
            <a:r>
              <a:rPr lang="en-GB" dirty="0"/>
              <a:t>, R. (2019). </a:t>
            </a:r>
            <a:r>
              <a:rPr lang="en-GB" i="1" dirty="0"/>
              <a:t>7 Golden Rules of Effective Recall Communications</a:t>
            </a:r>
            <a:r>
              <a:rPr lang="en-GB" dirty="0"/>
              <a:t>. [online] Edelman. Available at: https://</a:t>
            </a:r>
            <a:r>
              <a:rPr lang="en-GB" dirty="0" err="1"/>
              <a:t>www.edelman.com</a:t>
            </a:r>
            <a:r>
              <a:rPr lang="en-GB" dirty="0"/>
              <a:t>/post/7-golden-rules-of-effective-recall-communications (Accessed 8 Nov. 2019).</a:t>
            </a:r>
          </a:p>
          <a:p>
            <a:r>
              <a:rPr lang="en-GB" dirty="0"/>
              <a:t>IESE Business School. (2019). </a:t>
            </a:r>
            <a:r>
              <a:rPr lang="en-GB" i="1" dirty="0"/>
              <a:t>How To Handle A PR Crisis</a:t>
            </a:r>
            <a:r>
              <a:rPr lang="en-GB" dirty="0"/>
              <a:t>. [online] Available at: https://</a:t>
            </a:r>
            <a:r>
              <a:rPr lang="en-GB" dirty="0" err="1"/>
              <a:t>www.forbes.com</a:t>
            </a:r>
            <a:r>
              <a:rPr lang="en-GB" dirty="0"/>
              <a:t>/sites/</a:t>
            </a:r>
            <a:r>
              <a:rPr lang="en-GB" dirty="0" err="1"/>
              <a:t>iese</a:t>
            </a:r>
            <a:r>
              <a:rPr lang="en-GB" dirty="0"/>
              <a:t>/2015/05/07/how-to-handle-a-</a:t>
            </a:r>
            <a:r>
              <a:rPr lang="en-GB" dirty="0" err="1"/>
              <a:t>pr</a:t>
            </a:r>
            <a:r>
              <a:rPr lang="en-GB" dirty="0"/>
              <a:t>-crisis/#3a8251e176df (Accessed 7 Nov. 2019).</a:t>
            </a:r>
          </a:p>
          <a:p>
            <a:r>
              <a:rPr lang="en-GB" dirty="0" err="1"/>
              <a:t>Mindruta</a:t>
            </a:r>
            <a:r>
              <a:rPr lang="en-GB" dirty="0"/>
              <a:t>, R. (2016). </a:t>
            </a:r>
            <a:r>
              <a:rPr lang="en-GB" i="1" dirty="0"/>
              <a:t>PR Monitoring: 5 Reasons Why Monitoring is Essential for PR</a:t>
            </a:r>
            <a:r>
              <a:rPr lang="en-GB" dirty="0"/>
              <a:t>. [online] </a:t>
            </a:r>
            <a:r>
              <a:rPr lang="en-GB" dirty="0" err="1"/>
              <a:t>Brandwatch</a:t>
            </a:r>
            <a:r>
              <a:rPr lang="en-GB" dirty="0"/>
              <a:t>. Available at: https://</a:t>
            </a:r>
            <a:r>
              <a:rPr lang="en-GB" dirty="0" err="1"/>
              <a:t>www.brandwatch.com</a:t>
            </a:r>
            <a:r>
              <a:rPr lang="en-GB" dirty="0"/>
              <a:t>/blog/5-reasons-why-social-media-monitoring-is-essential-from-a-pr-perspective/ (Accessed 8 Nov. 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715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487</Words>
  <Application>Microsoft Macintosh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This is the crisis at hand…</vt:lpstr>
      <vt:lpstr>This is how we are going to resolve it…</vt:lpstr>
      <vt:lpstr>1) Appoint a Response Team</vt:lpstr>
      <vt:lpstr>2) Devise a strategy and brief the team​</vt:lpstr>
      <vt:lpstr>3) Craft a message​</vt:lpstr>
      <vt:lpstr>4) Identify and address the affected parties​</vt:lpstr>
      <vt:lpstr>5) Monitoring the situation</vt:lpstr>
      <vt:lpstr>6) Review and learn from the situation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WICKHAM M. (690682)</dc:creator>
  <cp:lastModifiedBy>WICKHAM M. (690682)</cp:lastModifiedBy>
  <cp:revision>10</cp:revision>
  <dcterms:created xsi:type="dcterms:W3CDTF">2019-11-20T21:38:47Z</dcterms:created>
  <dcterms:modified xsi:type="dcterms:W3CDTF">2019-11-20T22:04:43Z</dcterms:modified>
</cp:coreProperties>
</file>