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bookmarkIdSeed="3">
  <p:sldMasterIdLst>
    <p:sldMasterId id="2147483648" r:id="rId4"/>
  </p:sldMasterIdLst>
  <p:notesMasterIdLst>
    <p:notesMasterId r:id="rId7"/>
  </p:notesMasterIdLst>
  <p:sldIdLst>
    <p:sldId id="257" r:id="rId5"/>
    <p:sldId id="256" r:id="rId6"/>
  </p:sldIdLst>
  <p:sldSz cx="15113000" cy="213741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58" d="100"/>
          <a:sy n="58" d="100"/>
        </p:scale>
        <p:origin x="32" y="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602844-67E1-443A-B2B7-19837FE04D9A}" type="datetimeFigureOut">
              <a:rPr lang="en-IN" smtClean="0"/>
              <a:t>12-06-2026</a:t>
            </a:fld>
            <a:endParaRPr lang="en-IN"/>
          </a:p>
        </p:txBody>
      </p:sp>
      <p:sp>
        <p:nvSpPr>
          <p:cNvPr id="4" name="Slide Image Placeholder 3"/>
          <p:cNvSpPr>
            <a:spLocks noGrp="1" noRot="1" noChangeAspect="1"/>
          </p:cNvSpPr>
          <p:nvPr>
            <p:ph type="sldImg" idx="2"/>
          </p:nvPr>
        </p:nvSpPr>
        <p:spPr>
          <a:xfrm>
            <a:off x="2338388" y="1143000"/>
            <a:ext cx="2181225"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2E7EBF-D3E5-405D-AE81-C963D371079B}" type="slidenum">
              <a:rPr lang="en-IN" smtClean="0"/>
              <a:t>‹#›</a:t>
            </a:fld>
            <a:endParaRPr lang="en-IN"/>
          </a:p>
        </p:txBody>
      </p:sp>
    </p:spTree>
    <p:extLst>
      <p:ext uri="{BB962C8B-B14F-4D97-AF65-F5344CB8AC3E}">
        <p14:creationId xmlns:p14="http://schemas.microsoft.com/office/powerpoint/2010/main" val="36450676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BA2E7EBF-D3E5-405D-AE81-C963D371079B}" type="slidenum">
              <a:rPr lang="en-IN" smtClean="0"/>
              <a:t>2</a:t>
            </a:fld>
            <a:endParaRPr lang="en-IN"/>
          </a:p>
        </p:txBody>
      </p:sp>
    </p:spTree>
    <p:extLst>
      <p:ext uri="{BB962C8B-B14F-4D97-AF65-F5344CB8AC3E}">
        <p14:creationId xmlns:p14="http://schemas.microsoft.com/office/powerpoint/2010/main" val="20257784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6/12/2026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215944474"/>
              </p:ext>
            </p:extLst>
          </p:nvPr>
        </p:nvGraphicFramePr>
        <p:xfrm>
          <a:off x="0" y="0"/>
          <a:ext cx="19062700" cy="21374099"/>
        </p:xfrm>
        <a:graphic>
          <a:graphicData uri="http://schemas.openxmlformats.org/drawingml/2006/table">
            <a:tbl>
              <a:tblPr firstRow="1" firstCol="1" bandRow="1">
                <a:tableStyleId>{5C22544A-7EE6-4342-B048-85BDC9FD1C3A}</a:tableStyleId>
              </a:tblPr>
              <a:tblGrid>
                <a:gridCol w="6261100">
                  <a:extLst>
                    <a:ext uri="{9D8B030D-6E8A-4147-A177-3AD203B41FA5}">
                      <a16:colId xmlns:a16="http://schemas.microsoft.com/office/drawing/2014/main" val="972092142"/>
                    </a:ext>
                  </a:extLst>
                </a:gridCol>
                <a:gridCol w="12801600">
                  <a:extLst>
                    <a:ext uri="{9D8B030D-6E8A-4147-A177-3AD203B41FA5}">
                      <a16:colId xmlns:a16="http://schemas.microsoft.com/office/drawing/2014/main" val="3690143041"/>
                    </a:ext>
                  </a:extLst>
                </a:gridCol>
              </a:tblGrid>
              <a:tr h="3235049">
                <a:tc>
                  <a:txBody>
                    <a:bodyPr/>
                    <a:lstStyle/>
                    <a:p>
                      <a:pPr marL="0" marR="0" algn="l">
                        <a:lnSpc>
                          <a:spcPct val="150000"/>
                        </a:lnSpc>
                        <a:spcBef>
                          <a:spcPts val="0"/>
                        </a:spcBef>
                        <a:spcAft>
                          <a:spcPts val="0"/>
                        </a:spcAft>
                      </a:pPr>
                      <a:r>
                        <a:rPr lang="en-GB" sz="6000">
                          <a:effectLst/>
                          <a:latin typeface="Times New Roman" panose="02020603050405020304" pitchFamily="18" charset="0"/>
                          <a:cs typeface="Times New Roman" panose="02020603050405020304" pitchFamily="18" charset="0"/>
                        </a:rPr>
                        <a:t>Module</a:t>
                      </a:r>
                      <a:endParaRPr lang="en-US" sz="6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lnSpc>
                          <a:spcPct val="150000"/>
                        </a:lnSpc>
                        <a:spcBef>
                          <a:spcPts val="0"/>
                        </a:spcBef>
                        <a:spcAft>
                          <a:spcPts val="0"/>
                        </a:spcAft>
                      </a:pPr>
                      <a:r>
                        <a:rPr lang="en-GB" sz="6000" dirty="0">
                          <a:effectLst/>
                          <a:latin typeface="Times New Roman" panose="02020603050405020304" pitchFamily="18" charset="0"/>
                          <a:cs typeface="Times New Roman" panose="02020603050405020304" pitchFamily="18" charset="0"/>
                        </a:rPr>
                        <a:t>Developing Emotional Intelligence Skills </a:t>
                      </a:r>
                      <a:endParaRPr lang="en-US" sz="6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60808527"/>
                  </a:ext>
                </a:extLst>
              </a:tr>
              <a:tr h="3038961">
                <a:tc>
                  <a:txBody>
                    <a:bodyPr/>
                    <a:lstStyle/>
                    <a:p>
                      <a:pPr marL="0" marR="0" algn="l">
                        <a:lnSpc>
                          <a:spcPct val="150000"/>
                        </a:lnSpc>
                        <a:spcBef>
                          <a:spcPts val="0"/>
                        </a:spcBef>
                        <a:spcAft>
                          <a:spcPts val="0"/>
                        </a:spcAft>
                      </a:pPr>
                      <a:r>
                        <a:rPr lang="en-GB" sz="6000">
                          <a:effectLst/>
                          <a:latin typeface="Times New Roman" panose="02020603050405020304" pitchFamily="18" charset="0"/>
                          <a:cs typeface="Times New Roman" panose="02020603050405020304" pitchFamily="18" charset="0"/>
                        </a:rPr>
                        <a:t>Module Code</a:t>
                      </a:r>
                      <a:endParaRPr lang="en-US" sz="6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lnSpc>
                          <a:spcPct val="150000"/>
                        </a:lnSpc>
                        <a:spcBef>
                          <a:spcPts val="0"/>
                        </a:spcBef>
                        <a:spcAft>
                          <a:spcPts val="0"/>
                        </a:spcAft>
                      </a:pPr>
                      <a:r>
                        <a:rPr lang="en-GB" sz="6000" dirty="0">
                          <a:effectLst/>
                          <a:latin typeface="Times New Roman" panose="02020603050405020304" pitchFamily="18" charset="0"/>
                          <a:cs typeface="Times New Roman" panose="02020603050405020304" pitchFamily="18" charset="0"/>
                        </a:rPr>
                        <a:t>LCLM 5006 </a:t>
                      </a:r>
                      <a:endParaRPr lang="en-US" sz="6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69558013"/>
                  </a:ext>
                </a:extLst>
              </a:tr>
              <a:tr h="6803983">
                <a:tc>
                  <a:txBody>
                    <a:bodyPr/>
                    <a:lstStyle/>
                    <a:p>
                      <a:pPr marL="0" marR="0" algn="l">
                        <a:lnSpc>
                          <a:spcPct val="150000"/>
                        </a:lnSpc>
                        <a:spcBef>
                          <a:spcPts val="0"/>
                        </a:spcBef>
                        <a:spcAft>
                          <a:spcPts val="0"/>
                        </a:spcAft>
                      </a:pPr>
                      <a:r>
                        <a:rPr lang="en-GB" sz="6000">
                          <a:effectLst/>
                          <a:latin typeface="Times New Roman" panose="02020603050405020304" pitchFamily="18" charset="0"/>
                          <a:cs typeface="Times New Roman" panose="02020603050405020304" pitchFamily="18" charset="0"/>
                        </a:rPr>
                        <a:t>Student Name/ ID </a:t>
                      </a:r>
                      <a:endParaRPr lang="en-US" sz="6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lnSpc>
                          <a:spcPct val="150000"/>
                        </a:lnSpc>
                        <a:spcBef>
                          <a:spcPts val="0"/>
                        </a:spcBef>
                        <a:spcAft>
                          <a:spcPts val="0"/>
                        </a:spcAft>
                      </a:pPr>
                      <a:r>
                        <a:rPr lang="en-GB" sz="6000" dirty="0">
                          <a:effectLst/>
                          <a:latin typeface="Times New Roman" panose="02020603050405020304" pitchFamily="18" charset="0"/>
                          <a:cs typeface="Times New Roman" panose="02020603050405020304" pitchFamily="18" charset="0"/>
                        </a:rPr>
                        <a:t> </a:t>
                      </a:r>
                      <a:r>
                        <a:rPr lang="en-GB" sz="6000" dirty="0" err="1">
                          <a:effectLst/>
                          <a:latin typeface="Times New Roman" panose="02020603050405020304" pitchFamily="18" charset="0"/>
                          <a:cs typeface="Times New Roman" panose="02020603050405020304" pitchFamily="18" charset="0"/>
                        </a:rPr>
                        <a:t>simren</a:t>
                      </a:r>
                      <a:r>
                        <a:rPr lang="en-GB" sz="6000" dirty="0">
                          <a:effectLst/>
                          <a:latin typeface="Times New Roman" panose="02020603050405020304" pitchFamily="18" charset="0"/>
                          <a:cs typeface="Times New Roman" panose="02020603050405020304" pitchFamily="18" charset="0"/>
                        </a:rPr>
                        <a:t> Kaleem 2414630</a:t>
                      </a:r>
                      <a:endParaRPr lang="en-US" sz="6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82585911"/>
                  </a:ext>
                </a:extLst>
              </a:tr>
              <a:tr h="4148053">
                <a:tc>
                  <a:txBody>
                    <a:bodyPr/>
                    <a:lstStyle/>
                    <a:p>
                      <a:pPr marL="0" marR="0" algn="l">
                        <a:lnSpc>
                          <a:spcPct val="150000"/>
                        </a:lnSpc>
                        <a:spcBef>
                          <a:spcPts val="0"/>
                        </a:spcBef>
                        <a:spcAft>
                          <a:spcPts val="0"/>
                        </a:spcAft>
                      </a:pPr>
                      <a:r>
                        <a:rPr lang="en-GB" sz="6000">
                          <a:effectLst/>
                          <a:latin typeface="Times New Roman" panose="02020603050405020304" pitchFamily="18" charset="0"/>
                          <a:cs typeface="Times New Roman" panose="02020603050405020304" pitchFamily="18" charset="0"/>
                        </a:rPr>
                        <a:t>Assignment Title</a:t>
                      </a:r>
                      <a:endParaRPr lang="en-US" sz="6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lnSpc>
                          <a:spcPct val="150000"/>
                        </a:lnSpc>
                        <a:spcBef>
                          <a:spcPts val="0"/>
                        </a:spcBef>
                        <a:spcAft>
                          <a:spcPts val="0"/>
                        </a:spcAft>
                      </a:pPr>
                      <a:r>
                        <a:rPr lang="en-GB" sz="6000">
                          <a:effectLst/>
                          <a:latin typeface="Times New Roman" panose="02020603050405020304" pitchFamily="18" charset="0"/>
                          <a:cs typeface="Times New Roman" panose="02020603050405020304" pitchFamily="18" charset="0"/>
                        </a:rPr>
                        <a:t>C1- Poster Presentation </a:t>
                      </a:r>
                      <a:endParaRPr lang="en-US" sz="6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17229480"/>
                  </a:ext>
                </a:extLst>
              </a:tr>
              <a:tr h="4148053">
                <a:tc>
                  <a:txBody>
                    <a:bodyPr/>
                    <a:lstStyle/>
                    <a:p>
                      <a:pPr marL="0" marR="0" algn="l">
                        <a:lnSpc>
                          <a:spcPct val="150000"/>
                        </a:lnSpc>
                        <a:spcBef>
                          <a:spcPts val="0"/>
                        </a:spcBef>
                        <a:spcAft>
                          <a:spcPts val="0"/>
                        </a:spcAft>
                      </a:pPr>
                      <a:r>
                        <a:rPr lang="en-GB" sz="6000" dirty="0">
                          <a:effectLst/>
                          <a:latin typeface="Times New Roman" panose="02020603050405020304" pitchFamily="18" charset="0"/>
                          <a:cs typeface="Times New Roman" panose="02020603050405020304" pitchFamily="18" charset="0"/>
                        </a:rPr>
                        <a:t>Submission Date</a:t>
                      </a:r>
                      <a:endParaRPr lang="en-US" sz="6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lnSpc>
                          <a:spcPct val="150000"/>
                        </a:lnSpc>
                        <a:spcBef>
                          <a:spcPts val="0"/>
                        </a:spcBef>
                        <a:spcAft>
                          <a:spcPts val="0"/>
                        </a:spcAft>
                      </a:pPr>
                      <a:r>
                        <a:rPr lang="en-GB" sz="6000">
                          <a:effectLst/>
                          <a:latin typeface="Times New Roman" panose="02020603050405020304" pitchFamily="18" charset="0"/>
                          <a:cs typeface="Times New Roman" panose="02020603050405020304" pitchFamily="18" charset="0"/>
                        </a:rPr>
                        <a:t> 15/06/2026</a:t>
                      </a:r>
                      <a:endParaRPr lang="en-US" sz="6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71004594"/>
                  </a:ext>
                </a:extLst>
              </a:tr>
            </a:tbl>
          </a:graphicData>
        </a:graphic>
      </p:graphicFrame>
    </p:spTree>
    <p:extLst>
      <p:ext uri="{BB962C8B-B14F-4D97-AF65-F5344CB8AC3E}">
        <p14:creationId xmlns:p14="http://schemas.microsoft.com/office/powerpoint/2010/main" val="1781655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5050">
                <a:alpha val="100000"/>
              </a:srgbClr>
            </a:gs>
            <a:gs pos="74000">
              <a:srgbClr val="B5D2EC">
                <a:alpha val="100000"/>
              </a:srgbClr>
            </a:gs>
            <a:gs pos="83000">
              <a:srgbClr val="B5D2EC">
                <a:alpha val="100000"/>
              </a:srgbClr>
            </a:gs>
            <a:gs pos="100000">
              <a:srgbClr val="CEE1F2">
                <a:alpha val="100000"/>
              </a:srgbClr>
            </a:gs>
          </a:gsLst>
          <a:lin ang="5400000"/>
        </a:gradFill>
        <a:effectLst/>
      </p:bgPr>
    </p:bg>
    <p:spTree>
      <p:nvGrpSpPr>
        <p:cNvPr id="1" name=""/>
        <p:cNvGrpSpPr/>
        <p:nvPr/>
      </p:nvGrpSpPr>
      <p:grpSpPr>
        <a:xfrm>
          <a:off x="0" y="0"/>
          <a:ext cx="0" cy="0"/>
          <a:chOff x="0" y="0"/>
          <a:chExt cx="0" cy="0"/>
        </a:xfrm>
      </p:grpSpPr>
      <p:grpSp>
        <p:nvGrpSpPr>
          <p:cNvPr id="2" name="Group 2"/>
          <p:cNvGrpSpPr/>
          <p:nvPr/>
        </p:nvGrpSpPr>
        <p:grpSpPr>
          <a:xfrm>
            <a:off x="34756" y="981920"/>
            <a:ext cx="9195519" cy="2423398"/>
            <a:chOff x="-152632" y="0"/>
            <a:chExt cx="4381883" cy="3171829"/>
          </a:xfrm>
          <a:solidFill>
            <a:schemeClr val="bg1">
              <a:lumMod val="95000"/>
            </a:schemeClr>
          </a:solidFill>
        </p:grpSpPr>
        <p:sp>
          <p:nvSpPr>
            <p:cNvPr id="4" name="Freeform 4"/>
            <p:cNvSpPr/>
            <p:nvPr/>
          </p:nvSpPr>
          <p:spPr>
            <a:xfrm>
              <a:off x="0" y="0"/>
              <a:ext cx="4229251" cy="1329057"/>
            </a:xfrm>
            <a:custGeom>
              <a:avLst/>
              <a:gdLst/>
              <a:ahLst/>
              <a:cxnLst/>
              <a:rect l="l" t="t" r="r" b="b"/>
              <a:pathLst>
                <a:path w="4229251" h="1329057">
                  <a:moveTo>
                    <a:pt x="0" y="59563"/>
                  </a:moveTo>
                  <a:cubicBezTo>
                    <a:pt x="0" y="26670"/>
                    <a:pt x="27216" y="0"/>
                    <a:pt x="60624" y="0"/>
                  </a:cubicBezTo>
                  <a:lnTo>
                    <a:pt x="4168627" y="0"/>
                  </a:lnTo>
                  <a:lnTo>
                    <a:pt x="4168627" y="3175"/>
                  </a:lnTo>
                  <a:lnTo>
                    <a:pt x="4168627" y="0"/>
                  </a:lnTo>
                  <a:cubicBezTo>
                    <a:pt x="4202164" y="0"/>
                    <a:pt x="4229251" y="26670"/>
                    <a:pt x="4229251" y="59563"/>
                  </a:cubicBezTo>
                  <a:lnTo>
                    <a:pt x="4226027" y="59563"/>
                  </a:lnTo>
                  <a:lnTo>
                    <a:pt x="4229251" y="59563"/>
                  </a:lnTo>
                  <a:lnTo>
                    <a:pt x="4229251" y="1269494"/>
                  </a:lnTo>
                  <a:lnTo>
                    <a:pt x="4226027" y="1269494"/>
                  </a:lnTo>
                  <a:lnTo>
                    <a:pt x="4229251" y="1269494"/>
                  </a:lnTo>
                  <a:cubicBezTo>
                    <a:pt x="4229251" y="1302387"/>
                    <a:pt x="4202035" y="1329057"/>
                    <a:pt x="4168627" y="1329057"/>
                  </a:cubicBezTo>
                  <a:lnTo>
                    <a:pt x="4168627" y="1325882"/>
                  </a:lnTo>
                  <a:lnTo>
                    <a:pt x="4168627" y="1329057"/>
                  </a:lnTo>
                  <a:lnTo>
                    <a:pt x="60624" y="1329057"/>
                  </a:lnTo>
                  <a:lnTo>
                    <a:pt x="60624" y="1325882"/>
                  </a:lnTo>
                  <a:lnTo>
                    <a:pt x="60624" y="1329057"/>
                  </a:lnTo>
                  <a:cubicBezTo>
                    <a:pt x="27087" y="1329057"/>
                    <a:pt x="0" y="1302387"/>
                    <a:pt x="0" y="1269494"/>
                  </a:cubicBezTo>
                  <a:lnTo>
                    <a:pt x="0" y="59563"/>
                  </a:lnTo>
                  <a:lnTo>
                    <a:pt x="3225" y="59563"/>
                  </a:lnTo>
                  <a:lnTo>
                    <a:pt x="0" y="59563"/>
                  </a:lnTo>
                  <a:moveTo>
                    <a:pt x="6578" y="59563"/>
                  </a:moveTo>
                  <a:lnTo>
                    <a:pt x="6578" y="1269494"/>
                  </a:lnTo>
                  <a:lnTo>
                    <a:pt x="3225" y="1269494"/>
                  </a:lnTo>
                  <a:lnTo>
                    <a:pt x="6578" y="1269494"/>
                  </a:lnTo>
                  <a:cubicBezTo>
                    <a:pt x="6578" y="1298831"/>
                    <a:pt x="30828" y="1322580"/>
                    <a:pt x="60753" y="1322580"/>
                  </a:cubicBezTo>
                  <a:lnTo>
                    <a:pt x="4168627" y="1322580"/>
                  </a:lnTo>
                  <a:cubicBezTo>
                    <a:pt x="4198552" y="1322580"/>
                    <a:pt x="4222802" y="1298831"/>
                    <a:pt x="4222802" y="1269494"/>
                  </a:cubicBezTo>
                  <a:lnTo>
                    <a:pt x="4222802" y="59563"/>
                  </a:lnTo>
                  <a:cubicBezTo>
                    <a:pt x="4222802" y="30226"/>
                    <a:pt x="4198552" y="6477"/>
                    <a:pt x="4168627" y="6477"/>
                  </a:cubicBezTo>
                  <a:lnTo>
                    <a:pt x="60624" y="6477"/>
                  </a:lnTo>
                  <a:lnTo>
                    <a:pt x="60624" y="3175"/>
                  </a:lnTo>
                  <a:lnTo>
                    <a:pt x="60624" y="6477"/>
                  </a:lnTo>
                  <a:cubicBezTo>
                    <a:pt x="30828" y="6477"/>
                    <a:pt x="6578" y="30226"/>
                    <a:pt x="6578" y="59563"/>
                  </a:cubicBezTo>
                  <a:close/>
                </a:path>
              </a:pathLst>
            </a:custGeom>
            <a:grpFill/>
          </p:spPr>
          <p:txBody>
            <a:bodyPr/>
            <a:lstStyle/>
            <a:p>
              <a:endParaRPr lang="en-GB"/>
            </a:p>
          </p:txBody>
        </p:sp>
        <p:sp>
          <p:nvSpPr>
            <p:cNvPr id="5" name="TextBox 5"/>
            <p:cNvSpPr txBox="1"/>
            <p:nvPr/>
          </p:nvSpPr>
          <p:spPr>
            <a:xfrm>
              <a:off x="-152632" y="36196"/>
              <a:ext cx="4377833" cy="3135633"/>
            </a:xfrm>
            <a:prstGeom prst="rect">
              <a:avLst/>
            </a:prstGeom>
            <a:grpFill/>
          </p:spPr>
          <p:txBody>
            <a:bodyPr lIns="78750" tIns="78750" rIns="78750" bIns="78750" rtlCol="0" anchor="t"/>
            <a:lstStyle/>
            <a:p>
              <a:pPr lvl="0" algn="just"/>
              <a:r>
                <a:rPr lang="en-US" sz="1600" b="1" dirty="0">
                  <a:latin typeface="Times New Roman" panose="02020603050405020304" pitchFamily="18" charset="0"/>
                  <a:cs typeface="Times New Roman" panose="02020603050405020304" pitchFamily="18" charset="0"/>
                </a:rPr>
                <a:t>Introduction</a:t>
              </a:r>
            </a:p>
            <a:p>
              <a:pPr lvl="0" algn="just"/>
              <a:r>
                <a:rPr lang="en-US" sz="1600" dirty="0">
                  <a:latin typeface="Times New Roman" panose="02020603050405020304" pitchFamily="18" charset="0"/>
                  <a:cs typeface="Times New Roman" panose="02020603050405020304" pitchFamily="18" charset="0"/>
                </a:rPr>
                <a:t>Emotional intelligence (EI) is the ability to identify, comprehend and control personal and other people emotional state and is generally known to be a key factor in effective group performance. Some of the problems that students experience in academic group projects and will most likely have negative impacts on teamwork and performance are conflicting priorities, tight deadlines and disengagement. However, self-awareness, self-regulation and empathy provide a model of coping with these challenges through EI. Nevertheless, since the gap between the generations in terms of their communication patterns and emotional manifestations may create an obstacle to the successful application of EI, they will be forced to resort to the adaptive strategies that will be based on the nuances of the team dynamics</a:t>
              </a:r>
            </a:p>
            <a:p>
              <a:pPr lvl="0" algn="just"/>
              <a:r>
                <a:rPr lang="en-US" sz="1600" dirty="0">
                  <a:latin typeface="Times New Roman" panose="02020603050405020304" pitchFamily="18" charset="0"/>
                  <a:cs typeface="Times New Roman" panose="02020603050405020304" pitchFamily="18" charset="0"/>
                </a:rPr>
                <a:t>.</a:t>
              </a:r>
            </a:p>
          </p:txBody>
        </p:sp>
      </p:grpSp>
      <p:sp>
        <p:nvSpPr>
          <p:cNvPr id="9" name="TextBox 9"/>
          <p:cNvSpPr txBox="1"/>
          <p:nvPr/>
        </p:nvSpPr>
        <p:spPr>
          <a:xfrm>
            <a:off x="34753" y="44253"/>
            <a:ext cx="15008192" cy="843344"/>
          </a:xfrm>
          <a:prstGeom prst="rect">
            <a:avLst/>
          </a:prstGeom>
          <a:solidFill>
            <a:srgbClr val="FF0000"/>
          </a:solidFill>
        </p:spPr>
        <p:txBody>
          <a:bodyPr lIns="78750" tIns="78750" rIns="78750" bIns="78750" rtlCol="0" anchor="t"/>
          <a:lstStyle/>
          <a:p>
            <a:pPr algn="ctr"/>
            <a:r>
              <a:rPr lang="en-US" sz="2400" b="1" dirty="0">
                <a:solidFill>
                  <a:schemeClr val="bg1"/>
                </a:solidFill>
                <a:latin typeface="Times New Roman" panose="02020603050405020304" pitchFamily="18" charset="0"/>
                <a:cs typeface="Times New Roman" panose="02020603050405020304" pitchFamily="18" charset="0"/>
              </a:rPr>
              <a:t> LCLM 5006 Developing Emotional Intelligence Skills</a:t>
            </a:r>
            <a:endParaRPr lang="en-IN" sz="2400" dirty="0">
              <a:solidFill>
                <a:schemeClr val="bg1"/>
              </a:solidFill>
              <a:latin typeface="Times New Roman" panose="02020603050405020304" pitchFamily="18" charset="0"/>
              <a:cs typeface="Times New Roman" panose="02020603050405020304" pitchFamily="18" charset="0"/>
            </a:endParaRPr>
          </a:p>
        </p:txBody>
      </p:sp>
      <p:sp>
        <p:nvSpPr>
          <p:cNvPr id="21" name="TextBox 21"/>
          <p:cNvSpPr txBox="1"/>
          <p:nvPr/>
        </p:nvSpPr>
        <p:spPr>
          <a:xfrm>
            <a:off x="37039" y="11003274"/>
            <a:ext cx="9184737" cy="4920697"/>
          </a:xfrm>
          <a:prstGeom prst="rect">
            <a:avLst/>
          </a:prstGeom>
          <a:solidFill>
            <a:schemeClr val="bg1">
              <a:lumMod val="95000"/>
            </a:schemeClr>
          </a:solidFill>
        </p:spPr>
        <p:txBody>
          <a:bodyPr lIns="78750" tIns="78750" rIns="78750" bIns="78750" rtlCol="0" anchor="t"/>
          <a:lstStyle/>
          <a:p>
            <a:pPr lvl="0" algn="just"/>
            <a:r>
              <a:rPr lang="en-US" sz="1600" b="1" dirty="0">
                <a:latin typeface="Times New Roman" panose="02020603050405020304" pitchFamily="18" charset="0"/>
                <a:cs typeface="Times New Roman" panose="02020603050405020304" pitchFamily="18" charset="0"/>
              </a:rPr>
              <a:t>Section 1 – EI in Teamwork</a:t>
            </a:r>
          </a:p>
          <a:p>
            <a:pPr lvl="0" algn="just"/>
            <a:r>
              <a:rPr lang="en-US" sz="1600" dirty="0">
                <a:latin typeface="Times New Roman" panose="02020603050405020304" pitchFamily="18" charset="0"/>
                <a:cs typeface="Times New Roman" panose="02020603050405020304" pitchFamily="18" charset="0"/>
              </a:rPr>
              <a:t>Emotional intelligence (EI) is a key component of building a successful teamwork, particularly in the case of the academic group projects, where various personalities and styles come into contact. Two of the most popular models that can offer alternative perspectives are Goleman and the four-branch model of EI by Mayer and Salovey. Goleman concentrates on social competencies and concepts such as self-awareness, self-regulation, motivation, empathy, and social skills as well as highlights practical implications of interpersonal </a:t>
            </a:r>
            <a:r>
              <a:rPr lang="en-US" sz="1600" dirty="0" err="1">
                <a:latin typeface="Times New Roman" panose="02020603050405020304" pitchFamily="18" charset="0"/>
                <a:cs typeface="Times New Roman" panose="02020603050405020304" pitchFamily="18" charset="0"/>
              </a:rPr>
              <a:t>behaviours</a:t>
            </a:r>
            <a:r>
              <a:rPr lang="en-US" sz="1600" dirty="0">
                <a:latin typeface="Times New Roman" panose="02020603050405020304" pitchFamily="18" charset="0"/>
                <a:cs typeface="Times New Roman" panose="02020603050405020304" pitchFamily="18" charset="0"/>
              </a:rPr>
              <a:t> in making teams cohesive (Brackett, Delaney and Salovey, 2025). Comparatively, Mayer and Salovey are worried about the mental processes that surround emotions like the appropriate perception of emotion, ease of thinking, meaning of emotion and control of emotion information.</a:t>
            </a:r>
          </a:p>
          <a:p>
            <a:pPr lvl="0" algn="just"/>
            <a:r>
              <a:rPr lang="en-US" sz="1600" dirty="0">
                <a:latin typeface="Times New Roman" panose="02020603050405020304" pitchFamily="18" charset="0"/>
                <a:cs typeface="Times New Roman" panose="02020603050405020304" pitchFamily="18" charset="0"/>
              </a:rPr>
              <a:t>Where Goleman has concentrated on social skills and motivation, Mayer and Salovey on cognitive theory, in practice, in a student project, there may be disproportionate contribution, conflict or incompatible work habits. As an example, when a team member fails to contain his/her frustration due to tight deadlines, he/she may disrupt the team activity, whereas empathy and perspective-taking may restore collaboration activities when another team member is understanding and perceptive of other team members. The inclusion of EI practices can help students to handle the feedback in a constructive way, to overcome the tension in the relationship, and to be engaged (</a:t>
            </a:r>
            <a:r>
              <a:rPr lang="en-US" sz="1600" dirty="0" err="1">
                <a:latin typeface="Times New Roman" panose="02020603050405020304" pitchFamily="18" charset="0"/>
                <a:cs typeface="Times New Roman" panose="02020603050405020304" pitchFamily="18" charset="0"/>
              </a:rPr>
              <a:t>Fteiha</a:t>
            </a:r>
            <a:r>
              <a:rPr lang="en-US" sz="1600" dirty="0">
                <a:latin typeface="Times New Roman" panose="02020603050405020304" pitchFamily="18" charset="0"/>
                <a:cs typeface="Times New Roman" panose="02020603050405020304" pitchFamily="18" charset="0"/>
              </a:rPr>
              <a:t> and Awwad, 2020). However, the successful realization of the EI concerns the understanding of individual differences and situational factors since not all team members can perceive and respond to emotional cues in a similar manner. These EI models as a combination provides a model of developing individual and team competencies which ultimately leads to a more effective team work.</a:t>
            </a:r>
          </a:p>
        </p:txBody>
      </p:sp>
      <p:sp>
        <p:nvSpPr>
          <p:cNvPr id="44" name="TextBox 21"/>
          <p:cNvSpPr txBox="1"/>
          <p:nvPr/>
        </p:nvSpPr>
        <p:spPr>
          <a:xfrm>
            <a:off x="4932456" y="1383305"/>
            <a:ext cx="10180544" cy="2740470"/>
          </a:xfrm>
          <a:prstGeom prst="rect">
            <a:avLst/>
          </a:prstGeom>
        </p:spPr>
        <p:txBody>
          <a:bodyPr lIns="78750" tIns="78750" rIns="78750" bIns="78750" rtlCol="0" anchor="t"/>
          <a:lstStyle/>
          <a:p>
            <a:pPr algn="just">
              <a:lnSpc>
                <a:spcPts val="992"/>
              </a:lnSpc>
            </a:pPr>
            <a:endParaRPr lang="en-US" sz="1600" dirty="0">
              <a:solidFill>
                <a:srgbClr val="000000"/>
              </a:solidFill>
              <a:latin typeface="Times New Roman"/>
              <a:ea typeface="Times New Roman"/>
              <a:cs typeface="Times New Roman"/>
              <a:sym typeface="Times New Roman"/>
            </a:endParaRPr>
          </a:p>
        </p:txBody>
      </p:sp>
      <p:sp>
        <p:nvSpPr>
          <p:cNvPr id="45" name="Rectangle 44"/>
          <p:cNvSpPr/>
          <p:nvPr/>
        </p:nvSpPr>
        <p:spPr>
          <a:xfrm>
            <a:off x="9300330" y="999263"/>
            <a:ext cx="5777914" cy="6740307"/>
          </a:xfrm>
          <a:prstGeom prst="rect">
            <a:avLst/>
          </a:prstGeom>
          <a:solidFill>
            <a:schemeClr val="bg1">
              <a:lumMod val="95000"/>
            </a:schemeClr>
          </a:solidFill>
        </p:spPr>
        <p:txBody>
          <a:bodyPr wrap="square">
            <a:spAutoFit/>
          </a:bodyPr>
          <a:lstStyle/>
          <a:p>
            <a:pPr lvl="0" algn="just"/>
            <a:r>
              <a:rPr lang="en-US" sz="1600" b="1" dirty="0">
                <a:latin typeface="Times New Roman" panose="02020603050405020304" pitchFamily="18" charset="0"/>
                <a:cs typeface="Times New Roman" panose="02020603050405020304" pitchFamily="18" charset="0"/>
              </a:rPr>
              <a:t>Section 2 – Managing Own Emotions</a:t>
            </a:r>
          </a:p>
          <a:p>
            <a:pPr lvl="0" algn="just"/>
            <a:r>
              <a:rPr lang="en-US" sz="1600" dirty="0">
                <a:latin typeface="Times New Roman" panose="02020603050405020304" pitchFamily="18" charset="0"/>
                <a:cs typeface="Times New Roman" panose="02020603050405020304" pitchFamily="18" charset="0"/>
              </a:rPr>
              <a:t>Individual feelings are essential in order to be productive and reduce stress in group work. Some of the strategies that help students manage their emotional responses, remain focused when in stressful situations, and take a moment to think before they say include mindfulness, reflective journaling, and having a moment to think (Majerová and Sokolová, 2025). Mindfulness, including breathing exercises in short intervals or guided meditation to become more self-aware and less susceptible to impulsive reactions and make better choices. The reflection also allows the students to identify the patterns in their emotional responses and this provides an indication on the source of stress/frustration. In addition, cognitive reframing and time </a:t>
            </a:r>
            <a:r>
              <a:rPr lang="en-US" sz="1600" dirty="0" err="1">
                <a:latin typeface="Times New Roman" panose="02020603050405020304" pitchFamily="18" charset="0"/>
                <a:cs typeface="Times New Roman" panose="02020603050405020304" pitchFamily="18" charset="0"/>
              </a:rPr>
              <a:t>prioritisation</a:t>
            </a:r>
            <a:r>
              <a:rPr lang="en-US" sz="1600" dirty="0">
                <a:latin typeface="Times New Roman" panose="02020603050405020304" pitchFamily="18" charset="0"/>
                <a:cs typeface="Times New Roman" panose="02020603050405020304" pitchFamily="18" charset="0"/>
              </a:rPr>
              <a:t> are strategies of stress management that aid in stress resilience in stressful academia.</a:t>
            </a:r>
          </a:p>
          <a:p>
            <a:pPr lvl="0" algn="just"/>
            <a:r>
              <a:rPr lang="en-US" sz="1600" dirty="0">
                <a:latin typeface="Times New Roman" panose="02020603050405020304" pitchFamily="18" charset="0"/>
                <a:cs typeface="Times New Roman" panose="02020603050405020304" pitchFamily="18" charset="0"/>
              </a:rPr>
              <a:t>However, the success of these techniques depends on such factors as personal motivation and personality. Although there has been proof of the positive impact of mindfulness on stress relief, this might become constrained due to differences in participation levels, attitudes, and the amount of pressure associated with the project itself (</a:t>
            </a:r>
            <a:r>
              <a:rPr lang="en-US" sz="1600" dirty="0" err="1">
                <a:latin typeface="Times New Roman" panose="02020603050405020304" pitchFamily="18" charset="0"/>
                <a:cs typeface="Times New Roman" panose="02020603050405020304" pitchFamily="18" charset="0"/>
              </a:rPr>
              <a:t>Kriakous</a:t>
            </a:r>
            <a:r>
              <a:rPr lang="en-US" sz="1600" dirty="0">
                <a:latin typeface="Times New Roman" panose="02020603050405020304" pitchFamily="18" charset="0"/>
                <a:cs typeface="Times New Roman" panose="02020603050405020304" pitchFamily="18" charset="0"/>
              </a:rPr>
              <a:t> et al., 2021). Similarly, reflection requires much self-control and mental effort from a person, and not all students can sustain this on a consistent basis. Nevertheless, using a few of these techniques together can lead to overcoming these limitations, and thus, provide an effective emotion regulation approach. Finally, the deliberate control of emotions is not only beneficial to individual health but also the cohesion of groups, their performance and ability to manage interpersonal issues effectively.</a:t>
            </a:r>
          </a:p>
        </p:txBody>
      </p:sp>
      <p:sp>
        <p:nvSpPr>
          <p:cNvPr id="10" name="Rectangle 9"/>
          <p:cNvSpPr/>
          <p:nvPr/>
        </p:nvSpPr>
        <p:spPr>
          <a:xfrm>
            <a:off x="9298047" y="13554368"/>
            <a:ext cx="5742615" cy="7725192"/>
          </a:xfrm>
          <a:prstGeom prst="rect">
            <a:avLst/>
          </a:prstGeom>
          <a:solidFill>
            <a:schemeClr val="bg1">
              <a:lumMod val="95000"/>
            </a:schemeClr>
          </a:solidFill>
        </p:spPr>
        <p:txBody>
          <a:bodyPr wrap="square">
            <a:spAutoFit/>
          </a:bodyPr>
          <a:lstStyle/>
          <a:p>
            <a:pPr lvl="0" algn="just">
              <a:spcBef>
                <a:spcPts val="565"/>
              </a:spcBef>
              <a:spcAft>
                <a:spcPts val="0"/>
              </a:spcAft>
            </a:pPr>
            <a:r>
              <a:rPr lang="en-GB" sz="1600" b="1" u="sng" kern="0" dirty="0">
                <a:solidFill>
                  <a:srgbClr val="000000"/>
                </a:solidFill>
                <a:latin typeface="Times New Roman" panose="02020603050405020304" pitchFamily="18" charset="0"/>
              </a:rPr>
              <a:t>References</a:t>
            </a:r>
            <a:r>
              <a:rPr lang="en-GB" sz="1600" b="1" kern="0" dirty="0">
                <a:solidFill>
                  <a:srgbClr val="000000"/>
                </a:solidFill>
                <a:latin typeface="Times New Roman" panose="02020603050405020304" pitchFamily="18" charset="0"/>
              </a:rPr>
              <a:t> </a:t>
            </a:r>
            <a:endParaRPr lang="en-IN" sz="1600" b="1" kern="0" dirty="0">
              <a:solidFill>
                <a:srgbClr val="000000"/>
              </a:solidFill>
              <a:latin typeface="Times New Roman" panose="02020603050405020304" pitchFamily="18" charset="0"/>
            </a:endParaRPr>
          </a:p>
          <a:p>
            <a:pPr marL="285750" indent="-285750" algn="jus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Brackett, M., Delaney, S. and Salovey, P. (2025) Emotional Intelligence, Noba. Available at: https://nobaproject.com/modules/emotional-intelligence.</a:t>
            </a:r>
          </a:p>
          <a:p>
            <a:pPr marL="285750" indent="-285750" algn="just">
              <a:buFont typeface="Arial" panose="020B0604020202020204" pitchFamily="34" charset="0"/>
              <a:buChar char="•"/>
            </a:pPr>
            <a:r>
              <a:rPr lang="en-US" sz="1600" dirty="0" err="1">
                <a:latin typeface="Times New Roman" panose="02020603050405020304" pitchFamily="18" charset="0"/>
                <a:cs typeface="Times New Roman" panose="02020603050405020304" pitchFamily="18" charset="0"/>
              </a:rPr>
              <a:t>Fteiha</a:t>
            </a:r>
            <a:r>
              <a:rPr lang="en-US" sz="1600" dirty="0">
                <a:latin typeface="Times New Roman" panose="02020603050405020304" pitchFamily="18" charset="0"/>
                <a:cs typeface="Times New Roman" panose="02020603050405020304" pitchFamily="18" charset="0"/>
              </a:rPr>
              <a:t>, M. and Awwad, N. (2020) ‘Emotional intelligence and its relationship with stress coping style’, Health Psychology Open, 7(2). Available at: https://doi.org/10.1177/2055102920970416.</a:t>
            </a:r>
          </a:p>
          <a:p>
            <a:pPr marL="285750" indent="-285750" algn="just">
              <a:buFont typeface="Arial" panose="020B0604020202020204" pitchFamily="34" charset="0"/>
              <a:buChar char="•"/>
            </a:pPr>
            <a:r>
              <a:rPr lang="en-US" sz="1600" dirty="0" err="1">
                <a:latin typeface="Times New Roman" panose="02020603050405020304" pitchFamily="18" charset="0"/>
                <a:cs typeface="Times New Roman" panose="02020603050405020304" pitchFamily="18" charset="0"/>
              </a:rPr>
              <a:t>Kriakous</a:t>
            </a:r>
            <a:r>
              <a:rPr lang="en-US" sz="1600" dirty="0">
                <a:latin typeface="Times New Roman" panose="02020603050405020304" pitchFamily="18" charset="0"/>
                <a:cs typeface="Times New Roman" panose="02020603050405020304" pitchFamily="18" charset="0"/>
              </a:rPr>
              <a:t>, S.A., Elliott, K.A., Lamers, C. and Owen, R. (2021) ‘The effectiveness of mindfulness-based stress reduction on the psychological functioning of healthcare professionals: A systematic review’, Mindfulness, 12(1), pp. 1–28. Available at: https://doi.org/10.1007/s12671-020-01500-9.</a:t>
            </a:r>
          </a:p>
          <a:p>
            <a:pPr marL="285750" indent="-285750" algn="jus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Majerová, N. and Sokolová, L. (2025) ‘Well-being and academic stress in higher education students: interview and diary study’, International Journal of Qualitative Studies on Health and Well-being, 20(1). Available at: https://doi.org/10.1080/17482631.2025.2602369.</a:t>
            </a:r>
          </a:p>
          <a:p>
            <a:pPr marL="285750" indent="-285750" algn="jus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Maldonado, I.C. and Márquez, M.-D.B. (2023) ‘Emotional intelligence, leadership, and work teams: a hybrid literature review’, </a:t>
            </a:r>
            <a:r>
              <a:rPr lang="en-US" sz="1600" dirty="0" err="1">
                <a:latin typeface="Times New Roman" panose="02020603050405020304" pitchFamily="18" charset="0"/>
                <a:cs typeface="Times New Roman" panose="02020603050405020304" pitchFamily="18" charset="0"/>
              </a:rPr>
              <a:t>Heliyon</a:t>
            </a:r>
            <a:r>
              <a:rPr lang="en-US" sz="1600" dirty="0">
                <a:latin typeface="Times New Roman" panose="02020603050405020304" pitchFamily="18" charset="0"/>
                <a:cs typeface="Times New Roman" panose="02020603050405020304" pitchFamily="18" charset="0"/>
              </a:rPr>
              <a:t>, 9(10), pp. 1–19. Available at: https://doi.org/10.1016/j.heliyon.2023.e20356.</a:t>
            </a:r>
          </a:p>
          <a:p>
            <a:pPr marL="285750" indent="-285750" algn="just">
              <a:buFont typeface="Arial" panose="020B0604020202020204" pitchFamily="34" charset="0"/>
              <a:buChar char="•"/>
            </a:pPr>
            <a:r>
              <a:rPr lang="en-US" sz="1600" dirty="0" err="1">
                <a:latin typeface="Times New Roman" panose="02020603050405020304" pitchFamily="18" charset="0"/>
                <a:cs typeface="Times New Roman" panose="02020603050405020304" pitchFamily="18" charset="0"/>
              </a:rPr>
              <a:t>Paramole</a:t>
            </a:r>
            <a:r>
              <a:rPr lang="en-US" sz="1600" dirty="0">
                <a:latin typeface="Times New Roman" panose="02020603050405020304" pitchFamily="18" charset="0"/>
                <a:cs typeface="Times New Roman" panose="02020603050405020304" pitchFamily="18" charset="0"/>
              </a:rPr>
              <a:t>, O.C., Adeoye, M.A., </a:t>
            </a:r>
            <a:r>
              <a:rPr lang="en-US" sz="1600" dirty="0" err="1">
                <a:latin typeface="Times New Roman" panose="02020603050405020304" pitchFamily="18" charset="0"/>
                <a:cs typeface="Times New Roman" panose="02020603050405020304" pitchFamily="18" charset="0"/>
              </a:rPr>
              <a:t>Arowosaye</a:t>
            </a:r>
            <a:r>
              <a:rPr lang="en-US" sz="1600" dirty="0">
                <a:latin typeface="Times New Roman" panose="02020603050405020304" pitchFamily="18" charset="0"/>
                <a:cs typeface="Times New Roman" panose="02020603050405020304" pitchFamily="18" charset="0"/>
              </a:rPr>
              <a:t>, S.A. and Ibikunle, Y.A. (2024) ‘The Impact of Active Listening on Student Engagement and Learning Outcomes in Educational Settings’, International Journal of Universal Education, 2(2), pp. 77–89. Available at: https://doi.org/10.33084/ijue.v2i2.8898.</a:t>
            </a:r>
          </a:p>
          <a:p>
            <a:pPr marL="285750" indent="-285750" algn="jus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Stieger, S., </a:t>
            </a:r>
            <a:r>
              <a:rPr lang="en-US" sz="1600" dirty="0" err="1">
                <a:latin typeface="Times New Roman" panose="02020603050405020304" pitchFamily="18" charset="0"/>
                <a:cs typeface="Times New Roman" panose="02020603050405020304" pitchFamily="18" charset="0"/>
              </a:rPr>
              <a:t>Lewetz</a:t>
            </a:r>
            <a:r>
              <a:rPr lang="en-US" sz="1600" dirty="0">
                <a:latin typeface="Times New Roman" panose="02020603050405020304" pitchFamily="18" charset="0"/>
                <a:cs typeface="Times New Roman" panose="02020603050405020304" pitchFamily="18" charset="0"/>
              </a:rPr>
              <a:t>, D. and Willinger, D. (2023) ‘Face-to-face More Important than Digital Communication for Mental Health during the Pandemic’, Scientific Reports, 13(1). Available at: https://doi.org/10.1038/s41598-023-34957-4.</a:t>
            </a:r>
          </a:p>
        </p:txBody>
      </p:sp>
      <p:sp>
        <p:nvSpPr>
          <p:cNvPr id="6" name="Rectangle 5">
            <a:extLst>
              <a:ext uri="{FF2B5EF4-FFF2-40B4-BE49-F238E27FC236}">
                <a16:creationId xmlns:a16="http://schemas.microsoft.com/office/drawing/2014/main" id="{8FD26463-EF73-D99E-BD49-2CD92BC4F3FB}"/>
              </a:ext>
            </a:extLst>
          </p:cNvPr>
          <p:cNvSpPr/>
          <p:nvPr/>
        </p:nvSpPr>
        <p:spPr>
          <a:xfrm>
            <a:off x="47453" y="3527296"/>
            <a:ext cx="9182822" cy="4770537"/>
          </a:xfrm>
          <a:prstGeom prst="rect">
            <a:avLst/>
          </a:prstGeom>
          <a:solidFill>
            <a:schemeClr val="bg1">
              <a:lumMod val="95000"/>
            </a:schemeClr>
          </a:solidFill>
        </p:spPr>
        <p:txBody>
          <a:bodyPr wrap="square">
            <a:spAutoFit/>
          </a:bodyPr>
          <a:lstStyle/>
          <a:p>
            <a:pPr algn="just"/>
            <a:r>
              <a:rPr lang="en-US" sz="1600" b="1" dirty="0">
                <a:latin typeface="Times New Roman" panose="02020603050405020304" pitchFamily="18" charset="0"/>
                <a:cs typeface="Times New Roman" panose="02020603050405020304" pitchFamily="18" charset="0"/>
              </a:rPr>
              <a:t>Section 3 – Understanding Others’ Emotions</a:t>
            </a:r>
          </a:p>
          <a:p>
            <a:pPr algn="just"/>
            <a:r>
              <a:rPr lang="en-US" sz="1600" dirty="0">
                <a:latin typeface="Times New Roman" panose="02020603050405020304" pitchFamily="18" charset="0"/>
                <a:cs typeface="Times New Roman" panose="02020603050405020304" pitchFamily="18" charset="0"/>
              </a:rPr>
              <a:t>Empathy is the key to effective group work that can enable students to recognize and respond to the feelings of others in the most sufficient manner. Some of the methods that enhance interpersonal understanding and facilitate joint problem solving are active listening, perspective taking, and providing constructive feedback. Active listening will allow students to acquire as much as possible about the opinions of the other and perspective-taking will allow the students to value the motivation, experiences, and communication style of the other (</a:t>
            </a:r>
            <a:r>
              <a:rPr lang="en-US" sz="1600" dirty="0" err="1">
                <a:latin typeface="Times New Roman" panose="02020603050405020304" pitchFamily="18" charset="0"/>
                <a:cs typeface="Times New Roman" panose="02020603050405020304" pitchFamily="18" charset="0"/>
              </a:rPr>
              <a:t>Paramole</a:t>
            </a:r>
            <a:r>
              <a:rPr lang="en-US" sz="1600" dirty="0">
                <a:latin typeface="Times New Roman" panose="02020603050405020304" pitchFamily="18" charset="0"/>
                <a:cs typeface="Times New Roman" panose="02020603050405020304" pitchFamily="18" charset="0"/>
              </a:rPr>
              <a:t> et al., 2024). Emotional awareness in the form of positively oriented feedback helps the learning process and makes everyone involved engaged, thus reducing tensions and irritations within the team.</a:t>
            </a:r>
          </a:p>
          <a:p>
            <a:pPr algn="just"/>
            <a:r>
              <a:rPr lang="en-US" sz="1600" dirty="0">
                <a:latin typeface="Times New Roman" panose="02020603050405020304" pitchFamily="18" charset="0"/>
                <a:cs typeface="Times New Roman" panose="02020603050405020304" pitchFamily="18" charset="0"/>
              </a:rPr>
              <a:t>The generational differences influence how students think about and feel emotions and might impact the EI practice. To illustrate the point, younger students may be more inclined towards digital communication and this aspect may reduce the level of emotional cue, and older students may be reliant on face-to-face communication and this affects the feeling of empathy (Stieger, </a:t>
            </a:r>
            <a:r>
              <a:rPr lang="en-US" sz="1600" dirty="0" err="1">
                <a:latin typeface="Times New Roman" panose="02020603050405020304" pitchFamily="18" charset="0"/>
                <a:cs typeface="Times New Roman" panose="02020603050405020304" pitchFamily="18" charset="0"/>
              </a:rPr>
              <a:t>Lewetz</a:t>
            </a:r>
            <a:r>
              <a:rPr lang="en-US" sz="1600" dirty="0">
                <a:latin typeface="Times New Roman" panose="02020603050405020304" pitchFamily="18" charset="0"/>
                <a:cs typeface="Times New Roman" panose="02020603050405020304" pitchFamily="18" charset="0"/>
              </a:rPr>
              <a:t> and Willinger, 2023). Notably, the over-identifying with the emotions of colleagues could be a barrier to objectivity and judgement, therefore, a moderate EI practice is required to maintain the balance between professional judgements and build a team spirit. Nevertheless, empathy construction can establish the environment of acknowledgment and acknowledgment of different perspectives, which enhances collaboration and the success of the entire project. Using empathy as a strategic tool, students can be able to solve interpersonal issues, be more trustful of one another, and maximize individual and group output.</a:t>
            </a:r>
          </a:p>
        </p:txBody>
      </p:sp>
      <p:sp>
        <p:nvSpPr>
          <p:cNvPr id="7" name="TextBox 21">
            <a:extLst>
              <a:ext uri="{FF2B5EF4-FFF2-40B4-BE49-F238E27FC236}">
                <a16:creationId xmlns:a16="http://schemas.microsoft.com/office/drawing/2014/main" id="{84A12929-D09C-BCCF-ECBD-6747AEB0C00C}"/>
              </a:ext>
            </a:extLst>
          </p:cNvPr>
          <p:cNvSpPr txBox="1"/>
          <p:nvPr/>
        </p:nvSpPr>
        <p:spPr>
          <a:xfrm>
            <a:off x="34753" y="18629412"/>
            <a:ext cx="9195522" cy="2638655"/>
          </a:xfrm>
          <a:prstGeom prst="rect">
            <a:avLst/>
          </a:prstGeom>
          <a:solidFill>
            <a:schemeClr val="bg1">
              <a:lumMod val="95000"/>
            </a:schemeClr>
          </a:solidFill>
        </p:spPr>
        <p:txBody>
          <a:bodyPr lIns="78750" tIns="78750" rIns="78750" bIns="78750" rtlCol="0" anchor="t"/>
          <a:lstStyle/>
          <a:p>
            <a:pPr algn="just"/>
            <a:r>
              <a:rPr lang="en-US" sz="1600" b="1" dirty="0">
                <a:latin typeface="Times New Roman" panose="02020603050405020304" pitchFamily="18" charset="0"/>
                <a:cs typeface="Times New Roman" panose="02020603050405020304" pitchFamily="18" charset="0"/>
              </a:rPr>
              <a:t>Conclusion / Recommendations</a:t>
            </a:r>
          </a:p>
          <a:p>
            <a:pPr algn="just"/>
            <a:r>
              <a:rPr lang="en-US" sz="1600" dirty="0">
                <a:latin typeface="Times New Roman" panose="02020603050405020304" pitchFamily="18" charset="0"/>
                <a:cs typeface="Times New Roman" panose="02020603050405020304" pitchFamily="18" charset="0"/>
              </a:rPr>
              <a:t>The main aspect of effective collaboration is EI that enables students to manage their emotions, to learn how other participants feel, and apply their social skills. Sections 1-3 demonstrates that integration of EI models such as social competency model created by Goleman and cognitive model created by Mayer and Salovey will be used to resolve conflicts, give constructive feedbacks, and work together, but mindfulness and reflection will be used to help with personal resilience. The practical suggestions are to practice self-reflection in order to determine emotional triggers, to use systematic feedback mechanisms in order to support communication, and to engage in empathy exercises to build team cohesion. Even though EI frameworks are in place, it would be significant to adapt to different </a:t>
            </a:r>
            <a:r>
              <a:rPr lang="en-US" sz="1600" dirty="0" err="1">
                <a:latin typeface="Times New Roman" panose="02020603050405020304" pitchFamily="18" charset="0"/>
                <a:cs typeface="Times New Roman" panose="02020603050405020304" pitchFamily="18" charset="0"/>
              </a:rPr>
              <a:t>behaviours</a:t>
            </a:r>
            <a:r>
              <a:rPr lang="en-US" sz="1600" dirty="0">
                <a:latin typeface="Times New Roman" panose="02020603050405020304" pitchFamily="18" charset="0"/>
                <a:cs typeface="Times New Roman" panose="02020603050405020304" pitchFamily="18" charset="0"/>
              </a:rPr>
              <a:t> of students and group </a:t>
            </a:r>
            <a:r>
              <a:rPr lang="en-US" sz="1600" dirty="0" err="1">
                <a:latin typeface="Times New Roman" panose="02020603050405020304" pitchFamily="18" charset="0"/>
                <a:cs typeface="Times New Roman" panose="02020603050405020304" pitchFamily="18" charset="0"/>
              </a:rPr>
              <a:t>behaviours</a:t>
            </a:r>
            <a:r>
              <a:rPr lang="en-US" sz="1600" dirty="0">
                <a:latin typeface="Times New Roman" panose="02020603050405020304" pitchFamily="18" charset="0"/>
                <a:cs typeface="Times New Roman" panose="02020603050405020304" pitchFamily="18" charset="0"/>
              </a:rPr>
              <a:t> in order to </a:t>
            </a:r>
            <a:r>
              <a:rPr lang="en-US" sz="1600" dirty="0" err="1">
                <a:latin typeface="Times New Roman" panose="02020603050405020304" pitchFamily="18" charset="0"/>
                <a:cs typeface="Times New Roman" panose="02020603050405020304" pitchFamily="18" charset="0"/>
              </a:rPr>
              <a:t>maximise</a:t>
            </a:r>
            <a:r>
              <a:rPr lang="en-US" sz="1600" dirty="0">
                <a:latin typeface="Times New Roman" panose="02020603050405020304" pitchFamily="18" charset="0"/>
                <a:cs typeface="Times New Roman" panose="02020603050405020304" pitchFamily="18" charset="0"/>
              </a:rPr>
              <a:t> individual and group performance.</a:t>
            </a:r>
          </a:p>
        </p:txBody>
      </p:sp>
      <p:pic>
        <p:nvPicPr>
          <p:cNvPr id="12" name="Picture 11" descr="6 Best Emotional Intelligence Books for Leadership Success (updated 2025)">
            <a:extLst>
              <a:ext uri="{FF2B5EF4-FFF2-40B4-BE49-F238E27FC236}">
                <a16:creationId xmlns:a16="http://schemas.microsoft.com/office/drawing/2014/main" id="{10AE6EE4-16F6-95B1-CBFD-DDC519794C1B}"/>
              </a:ext>
            </a:extLst>
          </p:cNvPr>
          <p:cNvPicPr>
            <a:picLocks noChangeAspect="1"/>
          </p:cNvPicPr>
          <p:nvPr/>
        </p:nvPicPr>
        <p:blipFill>
          <a:blip r:embed="rId3"/>
          <a:stretch>
            <a:fillRect/>
          </a:stretch>
        </p:blipFill>
        <p:spPr>
          <a:xfrm>
            <a:off x="9300330" y="7798917"/>
            <a:ext cx="5775631" cy="3204357"/>
          </a:xfrm>
          <a:prstGeom prst="rect">
            <a:avLst/>
          </a:prstGeom>
        </p:spPr>
      </p:pic>
      <p:pic>
        <p:nvPicPr>
          <p:cNvPr id="17" name="Picture 16" descr="Emotional Quotient (EQ), its effects and strategies for enhancement">
            <a:extLst>
              <a:ext uri="{FF2B5EF4-FFF2-40B4-BE49-F238E27FC236}">
                <a16:creationId xmlns:a16="http://schemas.microsoft.com/office/drawing/2014/main" id="{14E0F3F5-16F5-241B-E927-3638B75FAAA8}"/>
              </a:ext>
            </a:extLst>
          </p:cNvPr>
          <p:cNvPicPr>
            <a:picLocks noChangeAspect="1"/>
          </p:cNvPicPr>
          <p:nvPr/>
        </p:nvPicPr>
        <p:blipFill>
          <a:blip r:embed="rId4"/>
          <a:stretch>
            <a:fillRect/>
          </a:stretch>
        </p:blipFill>
        <p:spPr>
          <a:xfrm>
            <a:off x="49739" y="8419811"/>
            <a:ext cx="9180536" cy="2522567"/>
          </a:xfrm>
          <a:prstGeom prst="rect">
            <a:avLst/>
          </a:prstGeom>
        </p:spPr>
      </p:pic>
      <p:pic>
        <p:nvPicPr>
          <p:cNvPr id="18" name="Picture 17" descr="Improve Your Team Emotional Intelligence">
            <a:extLst>
              <a:ext uri="{FF2B5EF4-FFF2-40B4-BE49-F238E27FC236}">
                <a16:creationId xmlns:a16="http://schemas.microsoft.com/office/drawing/2014/main" id="{DCF9AE13-6A2B-30EC-3DF5-24319A7682E1}"/>
              </a:ext>
            </a:extLst>
          </p:cNvPr>
          <p:cNvPicPr>
            <a:picLocks noChangeAspect="1"/>
          </p:cNvPicPr>
          <p:nvPr/>
        </p:nvPicPr>
        <p:blipFill>
          <a:blip r:embed="rId5"/>
          <a:stretch>
            <a:fillRect/>
          </a:stretch>
        </p:blipFill>
        <p:spPr>
          <a:xfrm>
            <a:off x="9298047" y="11062622"/>
            <a:ext cx="5777914" cy="2443828"/>
          </a:xfrm>
          <a:prstGeom prst="rect">
            <a:avLst/>
          </a:prstGeom>
        </p:spPr>
      </p:pic>
      <p:pic>
        <p:nvPicPr>
          <p:cNvPr id="19" name="Picture 18" descr="Emotional Intelligence in Leadership: Build Stronger Teams and Lead with  Empathy | The Mental Game Clinic">
            <a:extLst>
              <a:ext uri="{FF2B5EF4-FFF2-40B4-BE49-F238E27FC236}">
                <a16:creationId xmlns:a16="http://schemas.microsoft.com/office/drawing/2014/main" id="{B5EB220F-35EB-ABFA-069E-120C06ECB2F4}"/>
              </a:ext>
            </a:extLst>
          </p:cNvPr>
          <p:cNvPicPr>
            <a:picLocks noChangeAspect="1"/>
          </p:cNvPicPr>
          <p:nvPr/>
        </p:nvPicPr>
        <p:blipFill>
          <a:blip r:embed="rId6"/>
          <a:stretch>
            <a:fillRect/>
          </a:stretch>
        </p:blipFill>
        <p:spPr>
          <a:xfrm>
            <a:off x="45538" y="15984867"/>
            <a:ext cx="9184737" cy="2555467"/>
          </a:xfrm>
          <a:prstGeom prst="rect">
            <a:avLst/>
          </a:prstGeom>
        </p:spPr>
      </p:pic>
      <p:sp>
        <p:nvSpPr>
          <p:cNvPr id="3" name="Title 2">
            <a:extLst>
              <a:ext uri="{FF2B5EF4-FFF2-40B4-BE49-F238E27FC236}">
                <a16:creationId xmlns:a16="http://schemas.microsoft.com/office/drawing/2014/main" id="{EDE8C585-256F-A904-494F-C9760348D53E}"/>
              </a:ext>
            </a:extLst>
          </p:cNvPr>
          <p:cNvSpPr>
            <a:spLocks noGrp="1"/>
          </p:cNvSpPr>
          <p:nvPr>
            <p:ph type="title"/>
          </p:nvPr>
        </p:nvSpPr>
        <p:spPr/>
        <p:txBody>
          <a:bodyPr/>
          <a:lstStyle/>
          <a:p>
            <a:endParaRPr lang="en-IN"/>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6E4C94D3791F742BF2CEB284273B86F" ma:contentTypeVersion="6" ma:contentTypeDescription="Create a new document." ma:contentTypeScope="" ma:versionID="afaa8ba4ec2600a60f35a57e07454ed9">
  <xsd:schema xmlns:xsd="http://www.w3.org/2001/XMLSchema" xmlns:xs="http://www.w3.org/2001/XMLSchema" xmlns:p="http://schemas.microsoft.com/office/2006/metadata/properties" xmlns:ns3="0085e1a2-9cbf-4b92-866b-21f3c89040b6" targetNamespace="http://schemas.microsoft.com/office/2006/metadata/properties" ma:root="true" ma:fieldsID="21e0d88dc965131f90f10817264cd290" ns3:_="">
    <xsd:import namespace="0085e1a2-9cbf-4b92-866b-21f3c89040b6"/>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85e1a2-9cbf-4b92-866b-21f3c89040b6"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0085e1a2-9cbf-4b92-866b-21f3c89040b6" xsi:nil="true"/>
  </documentManagement>
</p:properties>
</file>

<file path=customXml/itemProps1.xml><?xml version="1.0" encoding="utf-8"?>
<ds:datastoreItem xmlns:ds="http://schemas.openxmlformats.org/officeDocument/2006/customXml" ds:itemID="{41FEBC0A-00BD-4B3F-A796-617BBB6A36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085e1a2-9cbf-4b92-866b-21f3c89040b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F0797A5-8344-4E10-A575-6246D13F8AEC}">
  <ds:schemaRefs>
    <ds:schemaRef ds:uri="http://schemas.microsoft.com/sharepoint/v3/contenttype/forms"/>
  </ds:schemaRefs>
</ds:datastoreItem>
</file>

<file path=customXml/itemProps3.xml><?xml version="1.0" encoding="utf-8"?>
<ds:datastoreItem xmlns:ds="http://schemas.openxmlformats.org/officeDocument/2006/customXml" ds:itemID="{4DEFFC53-8738-409A-8ED4-19706E687C16}">
  <ds:schemaRefs>
    <ds:schemaRef ds:uri="http://schemas.microsoft.com/office/2006/documentManagement/types"/>
    <ds:schemaRef ds:uri="http://schemas.openxmlformats.org/package/2006/metadata/core-properties"/>
    <ds:schemaRef ds:uri="http://schemas.microsoft.com/office/2006/metadata/properties"/>
    <ds:schemaRef ds:uri="http://purl.org/dc/dcmitype/"/>
    <ds:schemaRef ds:uri="http://purl.org/dc/terms/"/>
    <ds:schemaRef ds:uri="http://purl.org/dc/elements/1.1/"/>
    <ds:schemaRef ds:uri="http://schemas.microsoft.com/office/infopath/2007/PartnerControls"/>
    <ds:schemaRef ds:uri="0085e1a2-9cbf-4b92-866b-21f3c89040b6"/>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128</TotalTime>
  <Words>1591</Words>
  <Application>Microsoft Office PowerPoint</Application>
  <PresentationFormat>Custom</PresentationFormat>
  <Paragraphs>34</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Calibri</vt:lpstr>
      <vt:lpstr>Times New Roman</vt:lpstr>
      <vt:lpstr>Arial</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Simren Kaleem (2414630)</cp:lastModifiedBy>
  <cp:revision>17</cp:revision>
  <dcterms:created xsi:type="dcterms:W3CDTF">2006-08-16T00:00:00Z</dcterms:created>
  <dcterms:modified xsi:type="dcterms:W3CDTF">2026-06-12T08:32:12Z</dcterms:modified>
  <dc:identifier>DAHIJQKb93w</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0x01010086E4C94D3791F742BF2CEB284273B86F</vt:lpwstr>
  </property>
</Properties>
</file>