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64" r:id="rId5"/>
    <p:sldId id="265" r:id="rId6"/>
    <p:sldId id="266" r:id="rId7"/>
    <p:sldId id="267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-108" y="-30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C05A22A-F952-49E0-8DF0-0626BA0FA7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CBC7582F-7A78-43CE-A721-15371CE126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C4C43B3-CBBC-4A98-9A3F-1D822A8475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B09F9-A198-47D3-A415-026021BF9407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61C1BB3-CA5A-4CBA-92C4-1CD304017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5DFA2CC-9E84-4EAE-A7D1-0C6A9C97F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9757-FB95-40D1-AEC7-15F1ECE252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63585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EF56D6F-F83B-43A1-BC87-06C305926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C5014D2-DF7D-468C-B6E2-ABADC1234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9EF2871-36B6-44D8-B30A-453049FA09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B09F9-A198-47D3-A415-026021BF9407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8DF4052-654E-475B-BF02-BD433B918D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2C0601F-0596-4E6D-B52B-107226E36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9757-FB95-40D1-AEC7-15F1ECE252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53884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6AB7E3B-E974-42F3-8EAE-94561CDB3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494B5667-C95D-4D45-92BF-E348C8A045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D1E4819-2E00-43AF-8F8F-9B580BADDC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B09F9-A198-47D3-A415-026021BF9407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EE13F4DC-496E-49A6-93DC-37D4E4EE5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EEE764E-8FCD-473B-AE8A-F93C63C25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9757-FB95-40D1-AEC7-15F1ECE252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917991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B5D101E-7547-4810-8A53-BCA2CA2B74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1002FBC-F60F-4F9E-BEC8-C1CF7176D5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C7A833D9-8351-41E9-B64D-2C53E5AC9C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2DBB495-CE99-4B3A-8DDA-E366B475A3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B09F9-A198-47D3-A415-026021BF9407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BC352ABF-6FEA-47C3-A47D-ED00B6A2F6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12BD4BE5-AE34-4DED-BB8E-1BED21510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9757-FB95-40D1-AEC7-15F1ECE252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79571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170F496-C04D-4491-82EA-57AE80198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5691EBB-C6F0-4DE6-A021-218F3F9C4E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107B6FE2-FB0F-4E35-A666-70A5FCECF3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2C4972A2-1923-47C1-9403-A762EFAF5A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7955BB37-E6E6-457C-9E60-49A04013F55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0421270B-AE7E-45D1-A943-6A120F6F3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B09F9-A198-47D3-A415-026021BF9407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8BB34359-355A-4B38-A708-BB1D3C0DD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F31EE16D-9439-4D99-9323-D836576B5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9757-FB95-40D1-AEC7-15F1ECE252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762506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12713F1-4F98-495A-8A85-62C7564DF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8397AB92-EBF4-4703-AFBE-DB5BE97F1E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B09F9-A198-47D3-A415-026021BF9407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62842348-8422-421B-8DAC-73435DC6C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96B44C43-CD53-4E70-851E-711C61B35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9757-FB95-40D1-AEC7-15F1ECE252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10970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A58C26EA-13A6-4E15-9479-D91BE24F0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B09F9-A198-47D3-A415-026021BF9407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28A9A43A-A43E-4BF8-9275-B076FD054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4A09E842-F4A5-46F7-94B9-CB1F4E2C5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9757-FB95-40D1-AEC7-15F1ECE252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57512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1940674-5D7A-4F45-84D3-4F4B6DC73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E89EA64-F186-49AD-B625-AB7D65E892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7B56AF23-448C-41E5-ACF8-405035CBD0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E3B7DBAB-0DD0-4E5B-9345-0FEB26B1B4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B09F9-A198-47D3-A415-026021BF9407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4CEA7CDB-D9E5-457A-8EA0-8C6569BBE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A24EA5DB-E084-4AA5-982D-16F3CCC05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9757-FB95-40D1-AEC7-15F1ECE252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663412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A7CC992-EE1B-4D01-A4E8-A7DAB25D1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D1AEC612-44C5-407B-9A25-7F9C53E4ED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71949303-C564-49FE-BBD4-BB6684CF6F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9AB75EF0-6082-406B-8B0D-8414AF7C2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B09F9-A198-47D3-A415-026021BF9407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E639232D-7C01-417D-970C-58F18A64B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D1CD0C1-3F0B-4657-B2C2-AC8AB8A67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9757-FB95-40D1-AEC7-15F1ECE252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02574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605B618-FE42-4207-BB65-9C60AC486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D13608EA-E041-4A24-863E-ED176AF12D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537925D-FB33-447A-9054-3691B7143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B09F9-A198-47D3-A415-026021BF9407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BAD74A8-FE6F-4A63-BD4F-441CF0DAE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EB6827F-8883-491B-BC94-7B7E7A1DC8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9757-FB95-40D1-AEC7-15F1ECE252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17315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8CFC493D-3B42-4F28-B583-681F3D1209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41D170D6-AFFB-48FC-838B-3152FC8CE8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67521C9-E186-4EFC-A1CB-693564A6B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B09F9-A198-47D3-A415-026021BF9407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8F743AD-8667-4860-A0AB-182724E315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55D1B3F-704D-4631-851B-E24F7ED3D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9757-FB95-40D1-AEC7-15F1ECE252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2054664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07BC-6D0F-4AC9-97EA-B603E3E50393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E1062-FD64-44AE-B06B-E86ABFCBA3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6111133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07BC-6D0F-4AC9-97EA-B603E3E50393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E1062-FD64-44AE-B06B-E86ABFCBA3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007190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07BC-6D0F-4AC9-97EA-B603E3E50393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E1062-FD64-44AE-B06B-E86ABFCBA3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982144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07BC-6D0F-4AC9-97EA-B603E3E50393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E1062-FD64-44AE-B06B-E86ABFCBA3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265170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07BC-6D0F-4AC9-97EA-B603E3E50393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E1062-FD64-44AE-B06B-E86ABFCBA3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2956694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07BC-6D0F-4AC9-97EA-B603E3E50393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E1062-FD64-44AE-B06B-E86ABFCBA3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410296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07BC-6D0F-4AC9-97EA-B603E3E50393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E1062-FD64-44AE-B06B-E86ABFCBA3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985578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07BC-6D0F-4AC9-97EA-B603E3E50393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E1062-FD64-44AE-B06B-E86ABFCBA3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384932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07BC-6D0F-4AC9-97EA-B603E3E50393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E1062-FD64-44AE-B06B-E86ABFCBA3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812251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07BC-6D0F-4AC9-97EA-B603E3E50393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E1062-FD64-44AE-B06B-E86ABFCBA3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39872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07BC-6D0F-4AC9-97EA-B603E3E50393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E1062-FD64-44AE-B06B-E86ABFCBA3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76673524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07BC-6D0F-4AC9-97EA-B603E3E50393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E1062-FD64-44AE-B06B-E86ABFCBA37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70119132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07BC-6D0F-4AC9-97EA-B603E3E50393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E1062-FD64-44AE-B06B-E86ABFCBA3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3422997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07BC-6D0F-4AC9-97EA-B603E3E50393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E1062-FD64-44AE-B06B-E86ABFCBA3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163739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07BC-6D0F-4AC9-97EA-B603E3E50393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E1062-FD64-44AE-B06B-E86ABFCBA3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916264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07BC-6D0F-4AC9-97EA-B603E3E50393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E1062-FD64-44AE-B06B-E86ABFCBA3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6570684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07BC-6D0F-4AC9-97EA-B603E3E50393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E1062-FD64-44AE-B06B-E86ABFCBA3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43607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C0935C6B-ED27-4D99-81C2-120F60B5F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5FCC3FD-D551-460E-BA87-1B651FCBF9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9E26F22-1AC8-4DD1-9560-BE45B6CB9D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8B09F9-A198-47D3-A415-026021BF9407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AE5527F-B3DD-44C4-8C37-3CEA4149D5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FAFD6CB-A0C2-4F20-B86C-E98FAE2F6D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DE9757-FB95-40D1-AEC7-15F1ECE252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30858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F4007BC-6D0F-4AC9-97EA-B603E3E50393}" type="datetimeFigureOut">
              <a:rPr lang="en-GB" smtClean="0"/>
              <a:pPr/>
              <a:t>24/06/2019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3E1062-FD64-44AE-B06B-E86ABFCBA3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257865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keting91.com/brand-adaptation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ikea.com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Rectangle 191">
            <a:extLst>
              <a:ext uri="{FF2B5EF4-FFF2-40B4-BE49-F238E27FC236}">
                <a16:creationId xmlns:a16="http://schemas.microsoft.com/office/drawing/2014/main" xmlns="" id="{7F357D35-3E3E-4EC7-B3AE-C106ABB7DC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252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92">
            <a:extLst>
              <a:ext uri="{FF2B5EF4-FFF2-40B4-BE49-F238E27FC236}">
                <a16:creationId xmlns:a16="http://schemas.microsoft.com/office/drawing/2014/main" xmlns="" id="{9334D921-DCE6-4D92-987F-D98C93F1CB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36" name="Rectangle 193">
            <a:extLst>
              <a:ext uri="{FF2B5EF4-FFF2-40B4-BE49-F238E27FC236}">
                <a16:creationId xmlns:a16="http://schemas.microsoft.com/office/drawing/2014/main" xmlns="" id="{DE4D942F-489D-4A7B-8983-942543481B6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089378" y="246887"/>
            <a:ext cx="5861321" cy="6377939"/>
          </a:xfrm>
          <a:prstGeom prst="rect">
            <a:avLst/>
          </a:prstGeom>
          <a:solidFill>
            <a:schemeClr val="accent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95" name="Straight Connector 194">
            <a:extLst>
              <a:ext uri="{FF2B5EF4-FFF2-40B4-BE49-F238E27FC236}">
                <a16:creationId xmlns:a16="http://schemas.microsoft.com/office/drawing/2014/main" xmlns="" id="{E8F0F547-5526-40CC-8397-442101C26B4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6736924" y="4768667"/>
            <a:ext cx="421593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6" name="Rectangle 195">
            <a:extLst>
              <a:ext uri="{FF2B5EF4-FFF2-40B4-BE49-F238E27FC236}">
                <a16:creationId xmlns:a16="http://schemas.microsoft.com/office/drawing/2014/main" xmlns="" id="{593BD913-0EB6-48A4-B22A-6A4DE08985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8C823A6-6027-44EA-821B-5BD12611F6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6924" y="857675"/>
            <a:ext cx="4566230" cy="3847033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rgbClr val="FFFFFF"/>
                </a:solidFill>
              </a:rPr>
              <a:t>INTRODUCTION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410CC71C-3359-4B5D-89CA-BABED624F2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6924" y="4832627"/>
            <a:ext cx="4535850" cy="1165717"/>
          </a:xfrm>
        </p:spPr>
        <p:txBody>
          <a:bodyPr>
            <a:normAutofit/>
          </a:bodyPr>
          <a:lstStyle/>
          <a:p>
            <a:r>
              <a:rPr lang="en-GB" sz="1900">
                <a:solidFill>
                  <a:srgbClr val="FFFFFF"/>
                </a:solidFill>
              </a:rPr>
              <a:t>SHAFUL MIAH</a:t>
            </a:r>
          </a:p>
          <a:p>
            <a:r>
              <a:rPr lang="en-GB" sz="1900">
                <a:solidFill>
                  <a:srgbClr val="FFFFFF"/>
                </a:solidFill>
              </a:rPr>
              <a:t>KHALIL MIAH</a:t>
            </a:r>
          </a:p>
          <a:p>
            <a:r>
              <a:rPr lang="en-GB" sz="1900">
                <a:solidFill>
                  <a:srgbClr val="FFFFFF"/>
                </a:solidFill>
              </a:rPr>
              <a:t>RANU BEGUM</a:t>
            </a:r>
          </a:p>
        </p:txBody>
      </p:sp>
      <p:pic>
        <p:nvPicPr>
          <p:cNvPr id="1026" name="Picture 2" descr="Image result for ikea images">
            <a:extLst>
              <a:ext uri="{FF2B5EF4-FFF2-40B4-BE49-F238E27FC236}">
                <a16:creationId xmlns:a16="http://schemas.microsoft.com/office/drawing/2014/main" xmlns="" id="{015138A6-F485-4CC9-A57C-C460E2A811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193" r="25597" b="-1"/>
          <a:stretch/>
        </p:blipFill>
        <p:spPr bwMode="auto">
          <a:xfrm>
            <a:off x="872064" y="857675"/>
            <a:ext cx="4593715" cy="5140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838720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xmlns="" id="{823AC064-BC96-4F32-8AE1-B2FD3875482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ED3BEF4-9CBB-4FDC-B418-24ECB355C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CULTURAL WEB &amp; HOFSTEDE MODEL</a:t>
            </a:r>
            <a:endParaRPr lang="en-US" sz="5400" dirty="0">
              <a:solidFill>
                <a:srgbClr val="FFFFFF"/>
              </a:solidFill>
            </a:endParaRPr>
          </a:p>
        </p:txBody>
      </p:sp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xmlns="" id="{7E7C77BC-7138-40B1-A15B-20F57A49462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Image result for cultural web model">
            <a:extLst>
              <a:ext uri="{FF2B5EF4-FFF2-40B4-BE49-F238E27FC236}">
                <a16:creationId xmlns:a16="http://schemas.microsoft.com/office/drawing/2014/main" xmlns="" id="{A4AFB872-57C8-4435-996F-9373CB0A343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28601" y="2277801"/>
            <a:ext cx="4896886" cy="445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xmlns="" id="{DB146403-F3D6-484B-B2ED-97F9565D037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Image result for hofstede model">
            <a:extLst>
              <a:ext uri="{FF2B5EF4-FFF2-40B4-BE49-F238E27FC236}">
                <a16:creationId xmlns:a16="http://schemas.microsoft.com/office/drawing/2014/main" xmlns="" id="{D9B37BEF-A54C-4E95-85C4-EDC4D69E4D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518191" y="2426818"/>
            <a:ext cx="5309681" cy="445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67431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6">
            <a:extLst>
              <a:ext uri="{FF2B5EF4-FFF2-40B4-BE49-F238E27FC236}">
                <a16:creationId xmlns:a16="http://schemas.microsoft.com/office/drawing/2014/main" xmlns="" id="{E6A222EB-A81E-4238-B08D-AAB1828C8E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8">
            <a:extLst>
              <a:ext uri="{FF2B5EF4-FFF2-40B4-BE49-F238E27FC236}">
                <a16:creationId xmlns:a16="http://schemas.microsoft.com/office/drawing/2014/main" xmlns="" id="{E014676C-074B-475A-8346-9C901C86CB9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25" name="Straight Connector 20">
            <a:extLst>
              <a:ext uri="{FF2B5EF4-FFF2-40B4-BE49-F238E27FC236}">
                <a16:creationId xmlns:a16="http://schemas.microsoft.com/office/drawing/2014/main" xmlns="" id="{179C4C8E-197B-4679-AE96-B5147F971C9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2">
                <a:alpha val="70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192EEA4-6ABC-43CB-B394-D5E481D18B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1266958"/>
            <a:ext cx="2904124" cy="4528457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solidFill>
                  <a:schemeClr val="tx2"/>
                </a:solidFill>
              </a:rPr>
              <a:t>REFERENCE LIST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B7AC028-B5E1-407C-A65A-BBC75258CC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5" y="1266958"/>
            <a:ext cx="6808362" cy="4528457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1800" b="1" dirty="0"/>
              <a:t/>
            </a:r>
            <a:br>
              <a:rPr lang="en-GB" sz="1800" b="1" dirty="0"/>
            </a:br>
            <a:r>
              <a:rPr lang="en-GB" sz="1800" b="1" dirty="0"/>
              <a:t/>
            </a:r>
            <a:br>
              <a:rPr lang="en-GB" sz="1800" b="1" dirty="0"/>
            </a:br>
            <a:r>
              <a:rPr lang="en-GB" sz="1800" b="1" dirty="0"/>
              <a:t/>
            </a:r>
            <a:br>
              <a:rPr lang="en-GB" sz="1800" b="1" dirty="0"/>
            </a:br>
            <a:r>
              <a:rPr lang="en-GB" sz="1800" b="1" dirty="0"/>
              <a:t/>
            </a:r>
            <a:br>
              <a:rPr lang="en-GB" sz="1800" b="1" dirty="0"/>
            </a:br>
            <a:r>
              <a:rPr lang="en-GB" sz="1800" b="1" dirty="0"/>
              <a:t/>
            </a:r>
            <a:br>
              <a:rPr lang="en-GB" sz="1800" b="1" dirty="0"/>
            </a:br>
            <a:r>
              <a:rPr lang="en-GB" sz="1800" b="1" dirty="0"/>
              <a:t/>
            </a:r>
            <a:br>
              <a:rPr lang="en-GB" sz="1800" b="1" dirty="0"/>
            </a:br>
            <a:r>
              <a:rPr lang="en-GB" sz="1800" b="1" dirty="0">
                <a:effectLst/>
              </a:rPr>
              <a:t/>
            </a:r>
            <a:br>
              <a:rPr lang="en-GB" sz="1800" b="1" dirty="0">
                <a:effectLst/>
              </a:rPr>
            </a:br>
            <a:r>
              <a:rPr lang="en-GB" sz="1800" dirty="0"/>
              <a:t>Alvesson, M. and </a:t>
            </a:r>
            <a:r>
              <a:rPr lang="en-GB" sz="1800" dirty="0" err="1"/>
              <a:t>Sveningsson</a:t>
            </a:r>
            <a:r>
              <a:rPr lang="en-GB" sz="1800" dirty="0"/>
              <a:t>, S., 2015. </a:t>
            </a:r>
            <a:r>
              <a:rPr lang="en-GB" sz="1800" i="1" dirty="0"/>
              <a:t>Changing organizational culture: Cultural change work in progress</a:t>
            </a:r>
            <a:r>
              <a:rPr lang="en-GB" sz="1800" dirty="0"/>
              <a:t>. Routledge: Abingdon.</a:t>
            </a:r>
            <a:r>
              <a:rPr lang="en-GB" sz="1800" b="0" dirty="0">
                <a:effectLst/>
              </a:rPr>
              <a:t/>
            </a:r>
            <a:br>
              <a:rPr lang="en-GB" sz="1800" b="0" dirty="0">
                <a:effectLst/>
              </a:rPr>
            </a:br>
            <a:r>
              <a:rPr lang="en-GB" sz="1800" dirty="0"/>
              <a:t>Banks, J.A., (2015). </a:t>
            </a:r>
            <a:r>
              <a:rPr lang="en-GB" sz="1800" i="1" dirty="0"/>
              <a:t>Cultural diversity and education</a:t>
            </a:r>
            <a:r>
              <a:rPr lang="en-GB" sz="1800" dirty="0"/>
              <a:t>. Routledge. Abingdon</a:t>
            </a:r>
            <a:r>
              <a:rPr lang="en-GB" sz="1800" b="0" dirty="0">
                <a:effectLst/>
              </a:rPr>
              <a:t/>
            </a:r>
            <a:br>
              <a:rPr lang="en-GB" sz="1800" b="0" dirty="0">
                <a:effectLst/>
              </a:rPr>
            </a:br>
            <a:r>
              <a:rPr lang="en-GB" sz="1800" dirty="0" err="1"/>
              <a:t>Bhasin</a:t>
            </a:r>
            <a:r>
              <a:rPr lang="en-GB" sz="1800" dirty="0"/>
              <a:t> ,H </a:t>
            </a:r>
            <a:r>
              <a:rPr lang="en-GB" sz="1800" u="sng" dirty="0">
                <a:hlinkClick r:id="rId3"/>
              </a:rPr>
              <a:t>https://www.marketing91.com/brand-adaptation/</a:t>
            </a:r>
            <a:r>
              <a:rPr lang="en-GB" sz="1800" dirty="0"/>
              <a:t> [accessed on 15/06/2019]</a:t>
            </a:r>
            <a:r>
              <a:rPr lang="en-GB" sz="1800" b="0" dirty="0">
                <a:effectLst/>
              </a:rPr>
              <a:t/>
            </a:r>
            <a:br>
              <a:rPr lang="en-GB" sz="1800" b="0" dirty="0">
                <a:effectLst/>
              </a:rPr>
            </a:br>
            <a:r>
              <a:rPr lang="en-GB" sz="1800" dirty="0"/>
              <a:t>Chen, J.V., Yen, D.C., </a:t>
            </a:r>
            <a:r>
              <a:rPr lang="en-GB" sz="1800" dirty="0" err="1"/>
              <a:t>Pornpriphet</a:t>
            </a:r>
            <a:r>
              <a:rPr lang="en-GB" sz="1800" dirty="0"/>
              <a:t>, W. and </a:t>
            </a:r>
            <a:r>
              <a:rPr lang="en-GB" sz="1800" dirty="0" err="1"/>
              <a:t>Widjaja</a:t>
            </a:r>
            <a:r>
              <a:rPr lang="en-GB" sz="1800" dirty="0"/>
              <a:t>, A.E., (2015). E-commerce web site loyalty: A cross cultural comparison. </a:t>
            </a:r>
            <a:r>
              <a:rPr lang="en-GB" sz="1800" i="1" dirty="0"/>
              <a:t>Information Systems Frontiers</a:t>
            </a:r>
            <a:r>
              <a:rPr lang="en-GB" sz="1800" dirty="0"/>
              <a:t>, </a:t>
            </a:r>
            <a:r>
              <a:rPr lang="en-GB" sz="1800" i="1" dirty="0"/>
              <a:t>17</a:t>
            </a:r>
            <a:r>
              <a:rPr lang="en-GB" sz="1800" dirty="0"/>
              <a:t>(6), pp.1283-1299.</a:t>
            </a:r>
            <a:r>
              <a:rPr lang="en-GB" sz="1800" b="0" dirty="0">
                <a:effectLst/>
              </a:rPr>
              <a:t/>
            </a:r>
            <a:br>
              <a:rPr lang="en-GB" sz="1800" b="0" dirty="0">
                <a:effectLst/>
              </a:rPr>
            </a:br>
            <a:r>
              <a:rPr lang="en-GB" sz="1800" dirty="0" err="1"/>
              <a:t>Firmenich</a:t>
            </a:r>
            <a:r>
              <a:rPr lang="en-GB" sz="1800" dirty="0"/>
              <a:t>, S., </a:t>
            </a:r>
            <a:r>
              <a:rPr lang="en-GB" sz="1800" dirty="0" err="1"/>
              <a:t>Bosetti</a:t>
            </a:r>
            <a:r>
              <a:rPr lang="en-GB" sz="1800" dirty="0"/>
              <a:t>, G., Rossi, G., </a:t>
            </a:r>
            <a:r>
              <a:rPr lang="en-GB" sz="1800" dirty="0" err="1"/>
              <a:t>Winckler</a:t>
            </a:r>
            <a:r>
              <a:rPr lang="en-GB" sz="1800" dirty="0"/>
              <a:t>, M. and Barbieri, T., 2016, June. Abstracting and structuring web contents for supporting personal web experiences. In </a:t>
            </a:r>
            <a:r>
              <a:rPr lang="en-GB" sz="1800" i="1" dirty="0"/>
              <a:t>International Conference on Web Engineering</a:t>
            </a:r>
            <a:r>
              <a:rPr lang="en-GB" sz="1800" dirty="0"/>
              <a:t>. Springer, Cham.</a:t>
            </a:r>
            <a:r>
              <a:rPr lang="en-GB" sz="1800" b="0" dirty="0">
                <a:effectLst/>
              </a:rPr>
              <a:t/>
            </a:r>
            <a:br>
              <a:rPr lang="en-GB" sz="1800" b="0" dirty="0">
                <a:effectLst/>
              </a:rPr>
            </a:br>
            <a:r>
              <a:rPr lang="en-GB" sz="1800" dirty="0"/>
              <a:t>ikea.com. (2019), IKEA, Available </a:t>
            </a:r>
            <a:r>
              <a:rPr lang="en-GB" sz="1800" dirty="0" err="1"/>
              <a:t>at:</a:t>
            </a:r>
            <a:r>
              <a:rPr lang="en-GB" sz="1800" u="sng" dirty="0" err="1">
                <a:hlinkClick r:id="rId4"/>
              </a:rPr>
              <a:t>https</a:t>
            </a:r>
            <a:r>
              <a:rPr lang="en-GB" sz="1800" u="sng" dirty="0">
                <a:hlinkClick r:id="rId4"/>
              </a:rPr>
              <a:t>://www.ikea.com</a:t>
            </a:r>
            <a:r>
              <a:rPr lang="en-GB" sz="1800" dirty="0"/>
              <a:t> [Accessed on: 22/05/2019]</a:t>
            </a:r>
            <a:r>
              <a:rPr lang="en-GB" sz="1800" b="0" dirty="0">
                <a:effectLst/>
              </a:rPr>
              <a:t/>
            </a:r>
            <a:br>
              <a:rPr lang="en-GB" sz="1800" b="0" dirty="0">
                <a:effectLst/>
              </a:rPr>
            </a:br>
            <a:r>
              <a:rPr lang="en-GB" sz="1800" dirty="0"/>
              <a:t>Park, J.Y., 2015. Cross-cultural language learning and web design complexity. </a:t>
            </a:r>
            <a:r>
              <a:rPr lang="en-GB" sz="1800" i="1" dirty="0"/>
              <a:t>Interactive Learning Environments</a:t>
            </a:r>
            <a:r>
              <a:rPr lang="en-GB" sz="1800" dirty="0"/>
              <a:t>, </a:t>
            </a:r>
            <a:r>
              <a:rPr lang="en-GB" sz="1800" i="1" dirty="0"/>
              <a:t>23</a:t>
            </a:r>
            <a:r>
              <a:rPr lang="en-GB" sz="1800" dirty="0"/>
              <a:t>(1), pp.19-36.</a:t>
            </a:r>
            <a:r>
              <a:rPr lang="en-GB" sz="1800" b="0" dirty="0">
                <a:effectLst/>
              </a:rPr>
              <a:t/>
            </a:r>
            <a:br>
              <a:rPr lang="en-GB" sz="1800" b="0" dirty="0">
                <a:effectLst/>
              </a:rPr>
            </a:br>
            <a:r>
              <a:rPr lang="en-GB" sz="1800" b="0" dirty="0">
                <a:effectLst/>
              </a:rPr>
              <a:t/>
            </a:r>
            <a:br>
              <a:rPr lang="en-GB" sz="1800" b="0" dirty="0">
                <a:effectLst/>
              </a:rPr>
            </a:br>
            <a:r>
              <a:rPr lang="en-GB" sz="1800" b="0" dirty="0">
                <a:effectLst/>
              </a:rPr>
              <a:t/>
            </a:r>
            <a:br>
              <a:rPr lang="en-GB" sz="1800" b="0" dirty="0">
                <a:effectLst/>
              </a:rPr>
            </a:br>
            <a:r>
              <a:rPr lang="en-GB" sz="1800" b="0" dirty="0">
                <a:effectLst/>
              </a:rPr>
              <a:t/>
            </a:r>
            <a:br>
              <a:rPr lang="en-GB" sz="1800" b="0" dirty="0">
                <a:effectLst/>
              </a:rPr>
            </a:br>
            <a:r>
              <a:rPr lang="en-GB" sz="1800" b="0" dirty="0">
                <a:effectLst/>
              </a:rPr>
              <a:t/>
            </a:r>
            <a:br>
              <a:rPr lang="en-GB" sz="1800" b="0" dirty="0">
                <a:effectLst/>
              </a:rPr>
            </a:br>
            <a:r>
              <a:rPr lang="en-GB" sz="1800" b="0" dirty="0">
                <a:effectLst/>
              </a:rPr>
              <a:t/>
            </a:r>
            <a:br>
              <a:rPr lang="en-GB" sz="1800" b="0" dirty="0">
                <a:effectLst/>
              </a:rPr>
            </a:br>
            <a:r>
              <a:rPr lang="en-GB" sz="1800" b="0" dirty="0">
                <a:effectLst/>
              </a:rPr>
              <a:t/>
            </a:r>
            <a:br>
              <a:rPr lang="en-GB" sz="1800" b="0" dirty="0">
                <a:effectLst/>
              </a:rPr>
            </a:b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xmlns="" val="419874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2"/>
          <a:srcRect l="11014" t="25205" r="15215" b="11799"/>
          <a:stretch>
            <a:fillRect/>
          </a:stretch>
        </p:blipFill>
        <p:spPr bwMode="auto">
          <a:xfrm>
            <a:off x="1" y="0"/>
            <a:ext cx="9968460" cy="662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2"/>
          <a:srcRect l="15726" t="19877" r="13525" b="24590"/>
          <a:stretch>
            <a:fillRect/>
          </a:stretch>
        </p:blipFill>
        <p:spPr bwMode="auto">
          <a:xfrm>
            <a:off x="1" y="194872"/>
            <a:ext cx="9653666" cy="6663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2"/>
          <a:srcRect l="10707" t="25102" r="17982" b="14242"/>
          <a:stretch>
            <a:fillRect/>
          </a:stretch>
        </p:blipFill>
        <p:spPr bwMode="auto">
          <a:xfrm>
            <a:off x="0" y="0"/>
            <a:ext cx="9233941" cy="6640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14</Words>
  <Application>Microsoft Office PowerPoint</Application>
  <PresentationFormat>Custom</PresentationFormat>
  <Paragraphs>7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8" baseType="lpstr">
      <vt:lpstr>Office Theme</vt:lpstr>
      <vt:lpstr>Ion</vt:lpstr>
      <vt:lpstr>INTRODUCTION </vt:lpstr>
      <vt:lpstr>CULTURAL WEB &amp; HOFSTEDE MODEL</vt:lpstr>
      <vt:lpstr>       Alvesson, M. and Sveningsson, S., 2015. Changing organizational culture: Cultural change work in progress. Routledge: Abingdon. Banks, J.A., (2015). Cultural diversity and education. Routledge. Abingdon Bhasin ,H https://www.marketing91.com/brand-adaptation/ [accessed on 15/06/2019] Chen, J.V., Yen, D.C., Pornpriphet, W. and Widjaja, A.E., (2015). E-commerce web site loyalty: A cross cultural comparison. Information Systems Frontiers, 17(6), pp.1283-1299. Firmenich, S., Bosetti, G., Rossi, G., Winckler, M. and Barbieri, T., 2016, June. Abstracting and structuring web contents for supporting personal web experiences. In International Conference on Web Engineering. Springer, Cham. ikea.com. (2019), IKEA, Available at:https://www.ikea.com [Accessed on: 22/05/2019] Park, J.Y., 2015. Cross-cultural language learning and web design complexity. Interactive Learning Environments, 23(1), pp.19-36.       </vt:lpstr>
      <vt:lpstr>Slide 4</vt:lpstr>
      <vt:lpstr>Slide 5</vt:lpstr>
      <vt:lpstr>Slide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shakul miah</dc:creator>
  <cp:lastModifiedBy>Own er</cp:lastModifiedBy>
  <cp:revision>6</cp:revision>
  <dcterms:created xsi:type="dcterms:W3CDTF">2019-06-19T19:49:55Z</dcterms:created>
  <dcterms:modified xsi:type="dcterms:W3CDTF">2019-06-24T19:17:33Z</dcterms:modified>
</cp:coreProperties>
</file>