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7"/>
  </p:notesMasterIdLst>
  <p:handoutMasterIdLst>
    <p:handoutMasterId r:id="rId8"/>
  </p:handoutMasterIdLst>
  <p:sldIdLst>
    <p:sldId id="286" r:id="rId5"/>
    <p:sldId id="287"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charset="0"/>
        <a:ea typeface="+mn-ea"/>
        <a:cs typeface="+mn-cs"/>
      </a:defRPr>
    </a:lvl5pPr>
    <a:lvl6pPr marL="2286000" algn="l" defTabSz="914400" rtl="0" eaLnBrk="1" latinLnBrk="0" hangingPunct="1">
      <a:defRPr sz="8600" kern="1200">
        <a:solidFill>
          <a:schemeClr val="tx1"/>
        </a:solidFill>
        <a:latin typeface="Arial" charset="0"/>
        <a:ea typeface="+mn-ea"/>
        <a:cs typeface="+mn-cs"/>
      </a:defRPr>
    </a:lvl6pPr>
    <a:lvl7pPr marL="2743200" algn="l" defTabSz="914400" rtl="0" eaLnBrk="1" latinLnBrk="0" hangingPunct="1">
      <a:defRPr sz="8600" kern="1200">
        <a:solidFill>
          <a:schemeClr val="tx1"/>
        </a:solidFill>
        <a:latin typeface="Arial" charset="0"/>
        <a:ea typeface="+mn-ea"/>
        <a:cs typeface="+mn-cs"/>
      </a:defRPr>
    </a:lvl7pPr>
    <a:lvl8pPr marL="3200400" algn="l" defTabSz="914400" rtl="0" eaLnBrk="1" latinLnBrk="0" hangingPunct="1">
      <a:defRPr sz="8600" kern="1200">
        <a:solidFill>
          <a:schemeClr val="tx1"/>
        </a:solidFill>
        <a:latin typeface="Arial" charset="0"/>
        <a:ea typeface="+mn-ea"/>
        <a:cs typeface="+mn-cs"/>
      </a:defRPr>
    </a:lvl8pPr>
    <a:lvl9pPr marL="3657600" algn="l" defTabSz="914400" rtl="0" eaLnBrk="1" latinLnBrk="0" hangingPunct="1">
      <a:defRPr sz="86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080" autoAdjust="0"/>
    <p:restoredTop sz="91463" autoAdjust="0"/>
  </p:normalViewPr>
  <p:slideViewPr>
    <p:cSldViewPr snapToGrid="0" snapToObjects="1">
      <p:cViewPr>
        <p:scale>
          <a:sx n="46" d="100"/>
          <a:sy n="46" d="100"/>
        </p:scale>
        <p:origin x="712" y="-4664"/>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notesMaster" Target="notesMasters/notesMaster1.xml"/><Relationship Id="rId8" Type="http://schemas.openxmlformats.org/officeDocument/2006/relationships/handoutMaster" Target="handoutMasters/handoutMaster1.xml"/><Relationship Id="rId9" Type="http://schemas.openxmlformats.org/officeDocument/2006/relationships/presProps" Target="presProps.xml"/><Relationship Id="rId1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969ADDDD-35FD-A646-83D8-7EC2778C5FD1}" type="datetimeFigureOut">
              <a:rPr lang="en-US"/>
              <a:pPr>
                <a:defRPr/>
              </a:pPr>
              <a:t>5/18/20</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2B1AB79F-3785-DC4C-A057-EDE3D41AEFD8}" type="slidenum">
              <a:rPr lang="en-US" altLang="en-US"/>
              <a:pPr>
                <a:defRPr/>
              </a:pPr>
              <a:t>‹#›</a:t>
            </a:fld>
            <a:endParaRPr lang="en-US" altLang="en-US"/>
          </a:p>
        </p:txBody>
      </p:sp>
    </p:spTree>
    <p:extLst>
      <p:ext uri="{BB962C8B-B14F-4D97-AF65-F5344CB8AC3E}">
        <p14:creationId xmlns:p14="http://schemas.microsoft.com/office/powerpoint/2010/main" val="21376493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44E4A08D-7B2D-1F44-A4C2-40F5FD95DFB0}" type="datetimeFigureOut">
              <a:rPr lang="en-US"/>
              <a:pPr>
                <a:defRPr/>
              </a:pPr>
              <a:t>5/18/20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B800CE35-75BC-1742-BAF9-CF480818B895}" type="slidenum">
              <a:rPr lang="en-US" altLang="en-US"/>
              <a:pPr>
                <a:defRPr/>
              </a:pPr>
              <a:t>‹#›</a:t>
            </a:fld>
            <a:endParaRPr lang="en-US" altLang="en-US"/>
          </a:p>
        </p:txBody>
      </p:sp>
    </p:spTree>
    <p:extLst>
      <p:ext uri="{BB962C8B-B14F-4D97-AF65-F5344CB8AC3E}">
        <p14:creationId xmlns:p14="http://schemas.microsoft.com/office/powerpoint/2010/main" val="2021882037"/>
      </p:ext>
    </p:extLst>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1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charset="0"/>
              </a:defRPr>
            </a:lvl1pPr>
            <a:lvl2pPr marL="742950" indent="-285750">
              <a:defRPr sz="8600">
                <a:solidFill>
                  <a:schemeClr val="tx1"/>
                </a:solidFill>
                <a:latin typeface="Arial" charset="0"/>
              </a:defRPr>
            </a:lvl2pPr>
            <a:lvl3pPr marL="1143000" indent="-228600">
              <a:defRPr sz="8600">
                <a:solidFill>
                  <a:schemeClr val="tx1"/>
                </a:solidFill>
                <a:latin typeface="Arial" charset="0"/>
              </a:defRPr>
            </a:lvl3pPr>
            <a:lvl4pPr marL="1600200" indent="-228600">
              <a:defRPr sz="8600">
                <a:solidFill>
                  <a:schemeClr val="tx1"/>
                </a:solidFill>
                <a:latin typeface="Arial" charset="0"/>
              </a:defRPr>
            </a:lvl4pPr>
            <a:lvl5pPr marL="2057400" indent="-228600">
              <a:defRPr sz="8600">
                <a:solidFill>
                  <a:schemeClr val="tx1"/>
                </a:solidFill>
                <a:latin typeface="Arial" charset="0"/>
              </a:defRPr>
            </a:lvl5pPr>
            <a:lvl6pPr marL="2514600" indent="-228600" defTabSz="4387850" eaLnBrk="0" fontAlgn="base" hangingPunct="0">
              <a:spcBef>
                <a:spcPct val="0"/>
              </a:spcBef>
              <a:spcAft>
                <a:spcPct val="0"/>
              </a:spcAft>
              <a:defRPr sz="8600">
                <a:solidFill>
                  <a:schemeClr val="tx1"/>
                </a:solidFill>
                <a:latin typeface="Arial" charset="0"/>
              </a:defRPr>
            </a:lvl6pPr>
            <a:lvl7pPr marL="2971800" indent="-228600" defTabSz="4387850" eaLnBrk="0" fontAlgn="base" hangingPunct="0">
              <a:spcBef>
                <a:spcPct val="0"/>
              </a:spcBef>
              <a:spcAft>
                <a:spcPct val="0"/>
              </a:spcAft>
              <a:defRPr sz="8600">
                <a:solidFill>
                  <a:schemeClr val="tx1"/>
                </a:solidFill>
                <a:latin typeface="Arial" charset="0"/>
              </a:defRPr>
            </a:lvl7pPr>
            <a:lvl8pPr marL="3429000" indent="-228600" defTabSz="4387850" eaLnBrk="0" fontAlgn="base" hangingPunct="0">
              <a:spcBef>
                <a:spcPct val="0"/>
              </a:spcBef>
              <a:spcAft>
                <a:spcPct val="0"/>
              </a:spcAft>
              <a:defRPr sz="8600">
                <a:solidFill>
                  <a:schemeClr val="tx1"/>
                </a:solidFill>
                <a:latin typeface="Arial" charset="0"/>
              </a:defRPr>
            </a:lvl8pPr>
            <a:lvl9pPr marL="3886200" indent="-228600" defTabSz="4387850" eaLnBrk="0" fontAlgn="base" hangingPunct="0">
              <a:spcBef>
                <a:spcPct val="0"/>
              </a:spcBef>
              <a:spcAft>
                <a:spcPct val="0"/>
              </a:spcAft>
              <a:defRPr sz="8600">
                <a:solidFill>
                  <a:schemeClr val="tx1"/>
                </a:solidFill>
                <a:latin typeface="Arial" charset="0"/>
              </a:defRPr>
            </a:lvl9pPr>
          </a:lstStyle>
          <a:p>
            <a:fld id="{35E5F1D6-13F1-6646-823E-1BF92843DC58}" type="slidenum">
              <a:rPr lang="en-US" altLang="en-US" sz="1200">
                <a:latin typeface="Calibri" charset="0"/>
              </a:rPr>
              <a:pPr/>
              <a:t>1</a:t>
            </a:fld>
            <a:endParaRPr lang="en-US" altLang="en-US" sz="1200">
              <a:latin typeface="Calibri" charset="0"/>
            </a:endParaRPr>
          </a:p>
        </p:txBody>
      </p:sp>
    </p:spTree>
    <p:extLst>
      <p:ext uri="{BB962C8B-B14F-4D97-AF65-F5344CB8AC3E}">
        <p14:creationId xmlns:p14="http://schemas.microsoft.com/office/powerpoint/2010/main" val="71681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smtClean="0"/>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Tree>
    <p:extLst>
      <p:ext uri="{BB962C8B-B14F-4D97-AF65-F5344CB8AC3E}">
        <p14:creationId xmlns:p14="http://schemas.microsoft.com/office/powerpoint/2010/main" val="16610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smtClean="0"/>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Tree>
    <p:extLst>
      <p:ext uri="{BB962C8B-B14F-4D97-AF65-F5344CB8AC3E}">
        <p14:creationId xmlns:p14="http://schemas.microsoft.com/office/powerpoint/2010/main" val="7950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smtClean="0"/>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Tree>
    <p:extLst>
      <p:ext uri="{BB962C8B-B14F-4D97-AF65-F5344CB8AC3E}">
        <p14:creationId xmlns:p14="http://schemas.microsoft.com/office/powerpoint/2010/main" val="484857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smtClean="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smtClean="0"/>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smtClean="0"/>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smtClean="0"/>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smtClean="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smtClean="0"/>
              <a:t>Click to edit Master text styles</a:t>
            </a:r>
          </a:p>
        </p:txBody>
      </p:sp>
    </p:spTree>
    <p:extLst>
      <p:ext uri="{BB962C8B-B14F-4D97-AF65-F5344CB8AC3E}">
        <p14:creationId xmlns:p14="http://schemas.microsoft.com/office/powerpoint/2010/main" val="14450457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hyperlink" Target="http://www.facebook.com/pages/PosterPresentationscom/217914411419?v=app_4949752878&amp;ref=ts" TargetMode="External"/><Relationship Id="rId6" Type="http://schemas.openxmlformats.org/officeDocument/2006/relationships/image" Target="../media/image3.jpeg"/><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hyperlink" Target="http://www.facebook.com/pages/PosterPresentationscom/217914411419?v=app_4949752878&amp;ref=ts" TargetMode="External"/><Relationship Id="rId6" Type="http://schemas.openxmlformats.org/officeDocument/2006/relationships/image" Target="../media/image3.jpeg"/><Relationship Id="rId1" Type="http://schemas.openxmlformats.org/officeDocument/2006/relationships/slideLayout" Target="../slideLayouts/slideLayout2.xml"/><Relationship Id="rId2"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hyperlink" Target="http://www.facebook.com/pages/PosterPresentationscom/217914411419?v=app_4949752878&amp;ref=ts" TargetMode="External"/><Relationship Id="rId6" Type="http://schemas.openxmlformats.org/officeDocument/2006/relationships/image" Target="../media/image3.jpeg"/><Relationship Id="rId1" Type="http://schemas.openxmlformats.org/officeDocument/2006/relationships/slideLayout" Target="../slideLayouts/slideLayout3.xml"/><Relationship Id="rId2"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hyperlink" Target="http://www.facebook.com/pages/PosterPresentationscom/217914411419?v=app_4949752878&amp;ref=ts" TargetMode="External"/><Relationship Id="rId6" Type="http://schemas.openxmlformats.org/officeDocument/2006/relationships/image" Target="../media/image3.jpeg"/><Relationship Id="rId1" Type="http://schemas.openxmlformats.org/officeDocument/2006/relationships/slideLayout" Target="../slideLayouts/slideLayout4.xml"/><Relationship Id="rId2"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smtClean="0">
                <a:solidFill>
                  <a:schemeClr val="bg1"/>
                </a:solidFill>
                <a:latin typeface="Trebuchet MS" panose="020B0603020202020204" pitchFamily="34" charset="0"/>
              </a:rPr>
              <a:t>QUICK TIPS</a:t>
            </a:r>
          </a:p>
          <a:p>
            <a:pPr algn="ctr" eaLnBrk="1" hangingPunct="1">
              <a:defRPr/>
            </a:pPr>
            <a:r>
              <a:rPr lang="en-US" altLang="en-US" sz="4000" b="1" smtClean="0">
                <a:solidFill>
                  <a:srgbClr val="FFFF00"/>
                </a:solidFill>
                <a:latin typeface="Trebuchet MS" panose="020B0603020202020204" pitchFamily="34" charset="0"/>
              </a:rPr>
              <a:t>(--THIS SECTION DOES NOT PRINT--)</a:t>
            </a:r>
          </a:p>
          <a:p>
            <a:pPr algn="ctr" eaLnBrk="1" hangingPunct="1">
              <a:defRPr/>
            </a:pPr>
            <a:endParaRPr lang="en-US" altLang="en-US" sz="3200" b="1" smtClean="0">
              <a:solidFill>
                <a:srgbClr val="FFFFFF"/>
              </a:solidFill>
              <a:latin typeface="Trebuchet MS" panose="020B0603020202020204" pitchFamily="34" charset="0"/>
            </a:endParaRPr>
          </a:p>
          <a:p>
            <a:pPr eaLnBrk="1" hangingPunct="1">
              <a:defRPr/>
            </a:pPr>
            <a:r>
              <a:rPr lang="en-US" altLang="en-US" sz="3200" smtClean="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smtClean="0">
                <a:solidFill>
                  <a:srgbClr val="FFFFFF"/>
                </a:solidFill>
                <a:latin typeface="Trebuchet MS" panose="020B0603020202020204" pitchFamily="34" charset="0"/>
              </a:rPr>
            </a:br>
            <a:r>
              <a:rPr lang="en-US" altLang="en-US" sz="3200" smtClean="0">
                <a:solidFill>
                  <a:srgbClr val="FFFFFF"/>
                </a:solidFill>
                <a:latin typeface="Trebuchet MS" panose="020B0603020202020204" pitchFamily="34" charset="0"/>
              </a:rPr>
              <a:t>If you are using an older version of PowerPoint some template features may not work properly.</a:t>
            </a:r>
            <a:endParaRPr lang="en-US" altLang="en-US" sz="4000" b="1" smtClean="0">
              <a:solidFill>
                <a:srgbClr val="FFFF00"/>
              </a:solidFill>
              <a:latin typeface="Trebuchet MS" panose="020B0603020202020204" pitchFamily="34" charset="0"/>
            </a:endParaRPr>
          </a:p>
          <a:p>
            <a:pPr eaLnBrk="1" hangingPunct="1">
              <a:defRPr/>
            </a:pPr>
            <a:endParaRPr lang="en-US" altLang="en-US" sz="4000" b="1" smtClean="0">
              <a:solidFill>
                <a:srgbClr val="FFFF00"/>
              </a:solidFill>
              <a:latin typeface="Trebuchet MS" panose="020B0603020202020204" pitchFamily="34" charset="0"/>
            </a:endParaRPr>
          </a:p>
          <a:p>
            <a:pPr algn="ctr" eaLnBrk="1" hangingPunct="1">
              <a:defRPr/>
            </a:pPr>
            <a:r>
              <a:rPr lang="en-US" altLang="en-US" sz="4000" b="1" smtClean="0">
                <a:solidFill>
                  <a:schemeClr val="bg1"/>
                </a:solidFill>
                <a:latin typeface="Trebuchet MS" panose="020B0603020202020204" pitchFamily="34" charset="0"/>
              </a:rPr>
              <a:t>Using the template</a:t>
            </a:r>
          </a:p>
          <a:p>
            <a:pPr algn="ct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Verifying the quality of your graphics</a:t>
            </a:r>
          </a:p>
          <a:p>
            <a:pPr eaLnBrk="1" hangingPunct="1">
              <a:defRPr/>
            </a:pPr>
            <a:r>
              <a:rPr lang="en-US" altLang="en-US" sz="3200" smtClean="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smtClean="0">
                <a:solidFill>
                  <a:srgbClr val="FFFFFF"/>
                </a:solidFill>
                <a:latin typeface="Trebuchet MS" panose="020B0603020202020204" pitchFamily="34" charset="0"/>
              </a:rPr>
            </a:b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Using the placeholders</a:t>
            </a:r>
          </a:p>
          <a:p>
            <a:pPr eaLnBrk="1" hangingPunct="1">
              <a:defRPr/>
            </a:pPr>
            <a:r>
              <a:rPr lang="en-US" altLang="en-US" sz="3200" smtClean="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(to select it), place your cursor on its frame and your cursor will change to this symbol:         Then, click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layout</a:t>
            </a:r>
          </a:p>
          <a:p>
            <a:pPr eaLnBrk="1" hangingPunct="1">
              <a:defRPr/>
            </a:pPr>
            <a:r>
              <a:rPr lang="en-US" altLang="en-US" sz="3200" smtClean="0">
                <a:solidFill>
                  <a:srgbClr val="FFFFFF"/>
                </a:solidFill>
                <a:latin typeface="Trebuchet MS" panose="020B0603020202020204" pitchFamily="34" charset="0"/>
              </a:rPr>
              <a:t>This template has four</a:t>
            </a:r>
          </a:p>
          <a:p>
            <a:pPr eaLnBrk="1" hangingPunct="1">
              <a:defRPr/>
            </a:pPr>
            <a:r>
              <a:rPr lang="en-US" altLang="en-US" sz="3200" smtClean="0">
                <a:solidFill>
                  <a:srgbClr val="FFFFFF"/>
                </a:solidFill>
                <a:latin typeface="Trebuchet MS" panose="020B0603020202020204" pitchFamily="34" charset="0"/>
              </a:rPr>
              <a:t>different column layouts. </a:t>
            </a:r>
          </a:p>
          <a:p>
            <a:pPr eaLnBrk="1" hangingPunct="1">
              <a:defRPr/>
            </a:pP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your mouse</a:t>
            </a:r>
          </a:p>
          <a:p>
            <a:pPr eaLnBrk="1" hangingPunct="1">
              <a:defRPr/>
            </a:pPr>
            <a:r>
              <a:rPr lang="en-US" altLang="en-US" sz="3200" smtClean="0">
                <a:solidFill>
                  <a:srgbClr val="FFFFFF"/>
                </a:solidFill>
                <a:latin typeface="Trebuchet MS" panose="020B0603020202020204" pitchFamily="34" charset="0"/>
              </a:rPr>
              <a:t>on the background and </a:t>
            </a:r>
          </a:p>
          <a:p>
            <a:pPr eaLnBrk="1" hangingPunct="1">
              <a:defRPr/>
            </a:pPr>
            <a:r>
              <a:rPr lang="en-US" altLang="en-US" sz="3200" smtClean="0">
                <a:solidFill>
                  <a:srgbClr val="FFFFFF"/>
                </a:solidFill>
                <a:latin typeface="Trebuchet MS" panose="020B0603020202020204" pitchFamily="34" charset="0"/>
              </a:rPr>
              <a:t>click on “Layout” to see </a:t>
            </a:r>
          </a:p>
          <a:p>
            <a:pPr eaLnBrk="1" hangingPunct="1">
              <a:defRPr/>
            </a:pPr>
            <a:r>
              <a:rPr lang="en-US" altLang="en-US" sz="3200" smtClean="0">
                <a:solidFill>
                  <a:srgbClr val="FFFFFF"/>
                </a:solidFill>
                <a:latin typeface="Trebuchet MS" panose="020B0603020202020204" pitchFamily="34" charset="0"/>
              </a:rPr>
              <a:t>the layout options.</a:t>
            </a:r>
          </a:p>
          <a:p>
            <a:pPr eaLnBrk="1" hangingPunct="1">
              <a:defRPr/>
            </a:pPr>
            <a:r>
              <a:rPr lang="en-US" altLang="en-US" sz="3200" smtClean="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Importing text and graphics from external sources</a:t>
            </a:r>
          </a:p>
          <a:p>
            <a:pPr eaLnBrk="1" hangingPunct="1">
              <a:defRPr/>
            </a:pPr>
            <a:r>
              <a:rPr lang="en-US" altLang="en-US" sz="3200" b="1" u="sng" smtClean="0">
                <a:solidFill>
                  <a:srgbClr val="FFFFFF"/>
                </a:solidFill>
                <a:latin typeface="Trebuchet MS" panose="020B0603020202020204" pitchFamily="34" charset="0"/>
              </a:rPr>
              <a:t>TEXT: </a:t>
            </a:r>
            <a:r>
              <a:rPr lang="en-US" altLang="en-US" sz="3200" smtClean="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smtClean="0">
                <a:solidFill>
                  <a:srgbClr val="FFFFFF"/>
                </a:solidFill>
                <a:latin typeface="Trebuchet MS" panose="020B0603020202020204" pitchFamily="34" charset="0"/>
              </a:rPr>
              <a:t>PHOTOS: </a:t>
            </a:r>
            <a:r>
              <a:rPr lang="en-US" altLang="en-US" sz="3200" smtClean="0">
                <a:solidFill>
                  <a:srgbClr val="FFFFFF"/>
                </a:solidFill>
                <a:latin typeface="Trebuchet MS" panose="020B0603020202020204" pitchFamily="34" charset="0"/>
              </a:rPr>
              <a:t>Drag in a picture placeholder, size it </a:t>
            </a:r>
            <a:r>
              <a:rPr lang="en-US" altLang="en-US" sz="3200" u="sng" smtClean="0">
                <a:solidFill>
                  <a:srgbClr val="FFFFFF"/>
                </a:solidFill>
                <a:latin typeface="Trebuchet MS" panose="020B0603020202020204" pitchFamily="34" charset="0"/>
              </a:rPr>
              <a:t>first</a:t>
            </a:r>
            <a:r>
              <a:rPr lang="en-US" altLang="en-US" sz="3200" smtClean="0">
                <a:solidFill>
                  <a:srgbClr val="FFFFFF"/>
                </a:solidFill>
                <a:latin typeface="Trebuchet MS" panose="020B0603020202020204" pitchFamily="34" charset="0"/>
              </a:rPr>
              <a:t>, click in it and insert a photo from the menu.</a:t>
            </a:r>
          </a:p>
          <a:p>
            <a:pPr eaLnBrk="1" hangingPunct="1">
              <a:defRPr/>
            </a:pPr>
            <a:r>
              <a:rPr lang="en-US" altLang="en-US" sz="3200" b="1" u="sng" smtClean="0">
                <a:solidFill>
                  <a:srgbClr val="FFFFFF"/>
                </a:solidFill>
                <a:latin typeface="Trebuchet MS" panose="020B0603020202020204" pitchFamily="34" charset="0"/>
              </a:rPr>
              <a:t>TABLES: </a:t>
            </a:r>
            <a:r>
              <a:rPr lang="en-US" altLang="en-US" sz="3200" smtClean="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color scheme</a:t>
            </a:r>
          </a:p>
          <a:p>
            <a:pPr eaLnBrk="1" hangingPunct="1">
              <a:defRPr/>
            </a:pPr>
            <a:r>
              <a:rPr lang="en-US" altLang="en-US" sz="3200" smtClean="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algn="ctr" eaLnBrk="1" hangingPunct="1">
              <a:defRPr/>
            </a:pPr>
            <a:endParaRPr lang="en-US" altLang="en-US" sz="2000" b="1" smtClean="0">
              <a:solidFill>
                <a:schemeClr val="bg1"/>
              </a:solidFill>
              <a:latin typeface="Trebuchet MS" panose="020B0603020202020204" pitchFamily="34" charset="0"/>
            </a:endParaRPr>
          </a:p>
          <a:p>
            <a:pPr eaLnBrk="1" hangingPunct="1">
              <a:defRPr/>
            </a:pPr>
            <a:endParaRPr lang="en-US" altLang="en-US" sz="2000" b="1" smtClean="0">
              <a:solidFill>
                <a:srgbClr val="FFFF00"/>
              </a:solidFill>
              <a:latin typeface="Trebuchet MS" panose="020B0603020202020204" pitchFamily="34" charset="0"/>
            </a:endParaRPr>
          </a:p>
          <a:p>
            <a:pPr algn="ctr" eaLnBrk="1" hangingPunct="1">
              <a:defRPr/>
            </a:pPr>
            <a:endParaRPr lang="en-US" altLang="en-US" sz="3200" b="1" smtClean="0">
              <a:solidFill>
                <a:srgbClr val="FFFFFF"/>
              </a:solidFill>
              <a:latin typeface="Trebuchet MS" panose="020B0603020202020204" pitchFamily="34" charset="0"/>
            </a:endParaRPr>
          </a:p>
        </p:txBody>
      </p:sp>
      <p:sp>
        <p:nvSpPr>
          <p:cNvPr id="29" name="Rectangle 28"/>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r>
              <a:rPr lang="en-US" sz="3200" dirty="0">
                <a:latin typeface="Trebuchet MS" pitchFamily="34" charset="0"/>
              </a:rPr>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1032" name="Rectangle 33"/>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1033" name="Rectangle 33"/>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1034" name="Rectangle 33"/>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34" name="Rectangle 33"/>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charset="0"/>
              </a:rPr>
              <a:t>© 2011 PosterPresentations.com</a:t>
            </a:r>
            <a:br>
              <a:rPr lang="en-US" altLang="en-US" sz="3600">
                <a:solidFill>
                  <a:schemeClr val="bg1"/>
                </a:solidFill>
                <a:latin typeface="Calibri" charset="0"/>
              </a:rPr>
            </a:br>
            <a:r>
              <a:rPr lang="en-US" altLang="en-US" sz="3600">
                <a:solidFill>
                  <a:schemeClr val="bg1"/>
                </a:solidFill>
                <a:latin typeface="Calibri" charset="0"/>
              </a:rPr>
              <a:t>    </a:t>
            </a:r>
            <a:r>
              <a:rPr lang="en-US" altLang="en-US" sz="3200">
                <a:solidFill>
                  <a:schemeClr val="bg1"/>
                </a:solidFill>
                <a:latin typeface="Calibri" charset="0"/>
              </a:rPr>
              <a:t>2117 Fourth Street , Unit C</a:t>
            </a:r>
            <a:br>
              <a:rPr lang="en-US" altLang="en-US" sz="3200">
                <a:solidFill>
                  <a:schemeClr val="bg1"/>
                </a:solidFill>
                <a:latin typeface="Calibri" charset="0"/>
              </a:rPr>
            </a:br>
            <a:r>
              <a:rPr lang="en-US" altLang="en-US" sz="3200">
                <a:solidFill>
                  <a:schemeClr val="bg1"/>
                </a:solidFill>
                <a:latin typeface="Calibri" charset="0"/>
              </a:rPr>
              <a:t>    Berkeley CA 94710</a:t>
            </a:r>
            <a:br>
              <a:rPr lang="en-US" altLang="en-US" sz="3200">
                <a:solidFill>
                  <a:schemeClr val="bg1"/>
                </a:solidFill>
                <a:latin typeface="Calibri" charset="0"/>
              </a:rPr>
            </a:br>
            <a:r>
              <a:rPr lang="en-US" altLang="en-US" sz="3200">
                <a:solidFill>
                  <a:schemeClr val="bg1"/>
                </a:solidFill>
                <a:latin typeface="Calibri" charset="0"/>
              </a:rPr>
              <a:t>    </a:t>
            </a:r>
            <a:r>
              <a:rPr lang="en-US" altLang="en-US" sz="3200" b="1">
                <a:solidFill>
                  <a:srgbClr val="FFFF00"/>
                </a:solidFill>
                <a:latin typeface="Calibri" charset="0"/>
              </a:rPr>
              <a:t>posterpresenter@gmail.com</a:t>
            </a:r>
            <a:endParaRPr lang="en-US" altLang="en-US" sz="3600" b="1">
              <a:solidFill>
                <a:srgbClr val="FFFF00"/>
              </a:solidFill>
              <a:latin typeface="Calibri" charset="0"/>
            </a:endParaRPr>
          </a:p>
        </p:txBody>
      </p:sp>
      <p:grpSp>
        <p:nvGrpSpPr>
          <p:cNvPr id="1039" name="Group 39"/>
          <p:cNvGrpSpPr>
            <a:grpSpLocks/>
          </p:cNvGrpSpPr>
          <p:nvPr/>
        </p:nvGrpSpPr>
        <p:grpSpPr bwMode="auto">
          <a:xfrm>
            <a:off x="-10239375" y="31696025"/>
            <a:ext cx="9771062" cy="1090613"/>
            <a:chOff x="44242388" y="28054064"/>
            <a:chExt cx="9771398" cy="1090621"/>
          </a:xfrm>
        </p:grpSpPr>
        <p:sp>
          <p:nvSpPr>
            <p:cNvPr id="35" name="Rounded Rectangle 34"/>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charset="0"/>
                </a:rPr>
                <a:t>Student discounts are available on our Facebook page.</a:t>
              </a:r>
              <a:br>
                <a:rPr lang="en-US" altLang="en-US" sz="2600">
                  <a:solidFill>
                    <a:schemeClr val="tx2"/>
                  </a:solidFill>
                  <a:latin typeface="Trebuchet MS" charset="0"/>
                </a:rPr>
              </a:br>
              <a:r>
                <a:rPr lang="en-US" altLang="en-US" sz="2600">
                  <a:solidFill>
                    <a:schemeClr val="tx2"/>
                  </a:solidFill>
                  <a:latin typeface="Trebuchet MS" charset="0"/>
                </a:rPr>
                <a:t>Go to </a:t>
              </a:r>
              <a:r>
                <a:rPr lang="en-US" altLang="en-US" sz="2600" u="sng">
                  <a:solidFill>
                    <a:schemeClr val="tx2"/>
                  </a:solidFill>
                  <a:latin typeface="Trebuchet MS" charset="0"/>
                </a:rPr>
                <a:t>PosterPresentations.com</a:t>
              </a:r>
              <a:r>
                <a:rPr lang="en-US" altLang="en-US" sz="2600">
                  <a:solidFill>
                    <a:schemeClr val="tx2"/>
                  </a:solidFill>
                  <a:latin typeface="Trebuchet MS" charset="0"/>
                </a:rPr>
                <a:t> and click on the FB icon. </a:t>
              </a:r>
            </a:p>
          </p:txBody>
        </p:sp>
      </p:grpSp>
      <p:cxnSp>
        <p:nvCxnSpPr>
          <p:cNvPr id="43" name="Straight Connector 42"/>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9" name="Rectangle 9"/>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2055" name="Rectangle 33"/>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27" name="Rectangle 26"/>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smtClean="0">
                <a:solidFill>
                  <a:schemeClr val="bg1"/>
                </a:solidFill>
                <a:latin typeface="Trebuchet MS" panose="020B0603020202020204" pitchFamily="34" charset="0"/>
              </a:rPr>
              <a:t>QUICK TIPS</a:t>
            </a:r>
          </a:p>
          <a:p>
            <a:pPr algn="ctr" eaLnBrk="1" hangingPunct="1">
              <a:defRPr/>
            </a:pPr>
            <a:r>
              <a:rPr lang="en-US" altLang="en-US" sz="4000" b="1" smtClean="0">
                <a:solidFill>
                  <a:srgbClr val="FFFF00"/>
                </a:solidFill>
                <a:latin typeface="Trebuchet MS" panose="020B0603020202020204" pitchFamily="34" charset="0"/>
              </a:rPr>
              <a:t>(--THIS SECTION DOES NOT PRINT--)</a:t>
            </a:r>
          </a:p>
          <a:p>
            <a:pPr algn="ctr" eaLnBrk="1" hangingPunct="1">
              <a:defRPr/>
            </a:pPr>
            <a:endParaRPr lang="en-US" altLang="en-US" sz="3200" b="1" smtClean="0">
              <a:solidFill>
                <a:srgbClr val="FFFFFF"/>
              </a:solidFill>
              <a:latin typeface="Trebuchet MS" panose="020B0603020202020204" pitchFamily="34" charset="0"/>
            </a:endParaRPr>
          </a:p>
          <a:p>
            <a:pPr eaLnBrk="1" hangingPunct="1">
              <a:defRPr/>
            </a:pPr>
            <a:r>
              <a:rPr lang="en-US" altLang="en-US" sz="3200" smtClean="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smtClean="0">
                <a:solidFill>
                  <a:srgbClr val="FFFFFF"/>
                </a:solidFill>
                <a:latin typeface="Trebuchet MS" panose="020B0603020202020204" pitchFamily="34" charset="0"/>
              </a:rPr>
            </a:br>
            <a:r>
              <a:rPr lang="en-US" altLang="en-US" sz="3200" smtClean="0">
                <a:solidFill>
                  <a:srgbClr val="FFFFFF"/>
                </a:solidFill>
                <a:latin typeface="Trebuchet MS" panose="020B0603020202020204" pitchFamily="34" charset="0"/>
              </a:rPr>
              <a:t>If you are using an older version of PowerPoint some template features may not work properly.</a:t>
            </a:r>
            <a:endParaRPr lang="en-US" altLang="en-US" sz="4000" b="1" smtClean="0">
              <a:solidFill>
                <a:srgbClr val="FFFF00"/>
              </a:solidFill>
              <a:latin typeface="Trebuchet MS" panose="020B0603020202020204" pitchFamily="34" charset="0"/>
            </a:endParaRPr>
          </a:p>
          <a:p>
            <a:pPr eaLnBrk="1" hangingPunct="1">
              <a:defRPr/>
            </a:pPr>
            <a:endParaRPr lang="en-US" altLang="en-US" sz="4000" b="1" smtClean="0">
              <a:solidFill>
                <a:srgbClr val="FFFF00"/>
              </a:solidFill>
              <a:latin typeface="Trebuchet MS" panose="020B0603020202020204" pitchFamily="34" charset="0"/>
            </a:endParaRPr>
          </a:p>
          <a:p>
            <a:pPr algn="ctr" eaLnBrk="1" hangingPunct="1">
              <a:defRPr/>
            </a:pPr>
            <a:r>
              <a:rPr lang="en-US" altLang="en-US" sz="4000" b="1" smtClean="0">
                <a:solidFill>
                  <a:schemeClr val="bg1"/>
                </a:solidFill>
                <a:latin typeface="Trebuchet MS" panose="020B0603020202020204" pitchFamily="34" charset="0"/>
              </a:rPr>
              <a:t>Using the template</a:t>
            </a:r>
          </a:p>
          <a:p>
            <a:pPr algn="ct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Verifying the quality of your graphics</a:t>
            </a:r>
          </a:p>
          <a:p>
            <a:pPr eaLnBrk="1" hangingPunct="1">
              <a:defRPr/>
            </a:pPr>
            <a:r>
              <a:rPr lang="en-US" altLang="en-US" sz="3200" smtClean="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smtClean="0">
                <a:solidFill>
                  <a:srgbClr val="FFFFFF"/>
                </a:solidFill>
                <a:latin typeface="Trebuchet MS" panose="020B0603020202020204" pitchFamily="34" charset="0"/>
              </a:rPr>
            </a:b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Using the placeholders</a:t>
            </a:r>
          </a:p>
          <a:p>
            <a:pPr eaLnBrk="1" hangingPunct="1">
              <a:defRPr/>
            </a:pPr>
            <a:r>
              <a:rPr lang="en-US" altLang="en-US" sz="3200" smtClean="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(to select it), place your cursor on its frame and your cursor will change to this symbol:         Then, click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layout</a:t>
            </a:r>
          </a:p>
          <a:p>
            <a:pPr eaLnBrk="1" hangingPunct="1">
              <a:defRPr/>
            </a:pPr>
            <a:r>
              <a:rPr lang="en-US" altLang="en-US" sz="3200" smtClean="0">
                <a:solidFill>
                  <a:srgbClr val="FFFFFF"/>
                </a:solidFill>
                <a:latin typeface="Trebuchet MS" panose="020B0603020202020204" pitchFamily="34" charset="0"/>
              </a:rPr>
              <a:t>This template has four</a:t>
            </a:r>
          </a:p>
          <a:p>
            <a:pPr eaLnBrk="1" hangingPunct="1">
              <a:defRPr/>
            </a:pPr>
            <a:r>
              <a:rPr lang="en-US" altLang="en-US" sz="3200" smtClean="0">
                <a:solidFill>
                  <a:srgbClr val="FFFFFF"/>
                </a:solidFill>
                <a:latin typeface="Trebuchet MS" panose="020B0603020202020204" pitchFamily="34" charset="0"/>
              </a:rPr>
              <a:t>different column layouts. </a:t>
            </a:r>
          </a:p>
          <a:p>
            <a:pPr eaLnBrk="1" hangingPunct="1">
              <a:defRPr/>
            </a:pP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your mouse</a:t>
            </a:r>
          </a:p>
          <a:p>
            <a:pPr eaLnBrk="1" hangingPunct="1">
              <a:defRPr/>
            </a:pPr>
            <a:r>
              <a:rPr lang="en-US" altLang="en-US" sz="3200" smtClean="0">
                <a:solidFill>
                  <a:srgbClr val="FFFFFF"/>
                </a:solidFill>
                <a:latin typeface="Trebuchet MS" panose="020B0603020202020204" pitchFamily="34" charset="0"/>
              </a:rPr>
              <a:t>on the background and </a:t>
            </a:r>
          </a:p>
          <a:p>
            <a:pPr eaLnBrk="1" hangingPunct="1">
              <a:defRPr/>
            </a:pPr>
            <a:r>
              <a:rPr lang="en-US" altLang="en-US" sz="3200" smtClean="0">
                <a:solidFill>
                  <a:srgbClr val="FFFFFF"/>
                </a:solidFill>
                <a:latin typeface="Trebuchet MS" panose="020B0603020202020204" pitchFamily="34" charset="0"/>
              </a:rPr>
              <a:t>click on “Layout” to see </a:t>
            </a:r>
          </a:p>
          <a:p>
            <a:pPr eaLnBrk="1" hangingPunct="1">
              <a:defRPr/>
            </a:pPr>
            <a:r>
              <a:rPr lang="en-US" altLang="en-US" sz="3200" smtClean="0">
                <a:solidFill>
                  <a:srgbClr val="FFFFFF"/>
                </a:solidFill>
                <a:latin typeface="Trebuchet MS" panose="020B0603020202020204" pitchFamily="34" charset="0"/>
              </a:rPr>
              <a:t>the layout options.</a:t>
            </a:r>
          </a:p>
          <a:p>
            <a:pPr eaLnBrk="1" hangingPunct="1">
              <a:defRPr/>
            </a:pPr>
            <a:r>
              <a:rPr lang="en-US" altLang="en-US" sz="3200" smtClean="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Importing text and graphics from external sources</a:t>
            </a:r>
          </a:p>
          <a:p>
            <a:pPr eaLnBrk="1" hangingPunct="1">
              <a:defRPr/>
            </a:pPr>
            <a:r>
              <a:rPr lang="en-US" altLang="en-US" sz="3200" b="1" u="sng" smtClean="0">
                <a:solidFill>
                  <a:srgbClr val="FFFFFF"/>
                </a:solidFill>
                <a:latin typeface="Trebuchet MS" panose="020B0603020202020204" pitchFamily="34" charset="0"/>
              </a:rPr>
              <a:t>TEXT: </a:t>
            </a:r>
            <a:r>
              <a:rPr lang="en-US" altLang="en-US" sz="3200" smtClean="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smtClean="0">
                <a:solidFill>
                  <a:srgbClr val="FFFFFF"/>
                </a:solidFill>
                <a:latin typeface="Trebuchet MS" panose="020B0603020202020204" pitchFamily="34" charset="0"/>
              </a:rPr>
              <a:t>PHOTOS: </a:t>
            </a:r>
            <a:r>
              <a:rPr lang="en-US" altLang="en-US" sz="3200" smtClean="0">
                <a:solidFill>
                  <a:srgbClr val="FFFFFF"/>
                </a:solidFill>
                <a:latin typeface="Trebuchet MS" panose="020B0603020202020204" pitchFamily="34" charset="0"/>
              </a:rPr>
              <a:t>Drag in a picture placeholder, size it </a:t>
            </a:r>
            <a:r>
              <a:rPr lang="en-US" altLang="en-US" sz="3200" u="sng" smtClean="0">
                <a:solidFill>
                  <a:srgbClr val="FFFFFF"/>
                </a:solidFill>
                <a:latin typeface="Trebuchet MS" panose="020B0603020202020204" pitchFamily="34" charset="0"/>
              </a:rPr>
              <a:t>first</a:t>
            </a:r>
            <a:r>
              <a:rPr lang="en-US" altLang="en-US" sz="3200" smtClean="0">
                <a:solidFill>
                  <a:srgbClr val="FFFFFF"/>
                </a:solidFill>
                <a:latin typeface="Trebuchet MS" panose="020B0603020202020204" pitchFamily="34" charset="0"/>
              </a:rPr>
              <a:t>, click in it and insert a photo from the menu.</a:t>
            </a:r>
          </a:p>
          <a:p>
            <a:pPr eaLnBrk="1" hangingPunct="1">
              <a:defRPr/>
            </a:pPr>
            <a:r>
              <a:rPr lang="en-US" altLang="en-US" sz="3200" b="1" u="sng" smtClean="0">
                <a:solidFill>
                  <a:srgbClr val="FFFFFF"/>
                </a:solidFill>
                <a:latin typeface="Trebuchet MS" panose="020B0603020202020204" pitchFamily="34" charset="0"/>
              </a:rPr>
              <a:t>TABLES: </a:t>
            </a:r>
            <a:r>
              <a:rPr lang="en-US" altLang="en-US" sz="3200" smtClean="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color scheme</a:t>
            </a:r>
          </a:p>
          <a:p>
            <a:pPr eaLnBrk="1" hangingPunct="1">
              <a:defRPr/>
            </a:pPr>
            <a:r>
              <a:rPr lang="en-US" altLang="en-US" sz="3200" smtClean="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algn="ctr" eaLnBrk="1" hangingPunct="1">
              <a:defRPr/>
            </a:pPr>
            <a:endParaRPr lang="en-US" altLang="en-US" sz="2000" b="1" smtClean="0">
              <a:solidFill>
                <a:schemeClr val="bg1"/>
              </a:solidFill>
              <a:latin typeface="Trebuchet MS" panose="020B0603020202020204" pitchFamily="34" charset="0"/>
            </a:endParaRPr>
          </a:p>
          <a:p>
            <a:pPr eaLnBrk="1" hangingPunct="1">
              <a:defRPr/>
            </a:pPr>
            <a:endParaRPr lang="en-US" altLang="en-US" sz="2000" b="1" smtClean="0">
              <a:solidFill>
                <a:srgbClr val="FFFF00"/>
              </a:solidFill>
              <a:latin typeface="Trebuchet MS" panose="020B0603020202020204" pitchFamily="34" charset="0"/>
            </a:endParaRPr>
          </a:p>
          <a:p>
            <a:pPr algn="ctr" eaLnBrk="1" hangingPunct="1">
              <a:defRPr/>
            </a:pPr>
            <a:endParaRPr lang="en-US" altLang="en-US" sz="3200" b="1" smtClean="0">
              <a:solidFill>
                <a:srgbClr val="FFFFFF"/>
              </a:solidFill>
              <a:latin typeface="Trebuchet MS" panose="020B0603020202020204" pitchFamily="34" charset="0"/>
            </a:endParaRPr>
          </a:p>
        </p:txBody>
      </p:sp>
      <p:sp>
        <p:nvSpPr>
          <p:cNvPr id="28" name="Rectangle 27"/>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r>
              <a:rPr lang="en-US" sz="3200" dirty="0">
                <a:latin typeface="Trebuchet MS" pitchFamily="34" charset="0"/>
              </a:rPr>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charset="0"/>
              </a:rPr>
              <a:t>© 2011 PosterPresentations.com</a:t>
            </a:r>
            <a:br>
              <a:rPr lang="en-US" altLang="en-US" sz="3600">
                <a:solidFill>
                  <a:schemeClr val="bg1"/>
                </a:solidFill>
                <a:latin typeface="Calibri" charset="0"/>
              </a:rPr>
            </a:br>
            <a:r>
              <a:rPr lang="en-US" altLang="en-US" sz="3600">
                <a:solidFill>
                  <a:schemeClr val="bg1"/>
                </a:solidFill>
                <a:latin typeface="Calibri" charset="0"/>
              </a:rPr>
              <a:t>    </a:t>
            </a:r>
            <a:r>
              <a:rPr lang="en-US" altLang="en-US" sz="3200">
                <a:solidFill>
                  <a:schemeClr val="bg1"/>
                </a:solidFill>
                <a:latin typeface="Calibri" charset="0"/>
              </a:rPr>
              <a:t>2117 Fourth Street , Unit C</a:t>
            </a:r>
            <a:br>
              <a:rPr lang="en-US" altLang="en-US" sz="3200">
                <a:solidFill>
                  <a:schemeClr val="bg1"/>
                </a:solidFill>
                <a:latin typeface="Calibri" charset="0"/>
              </a:rPr>
            </a:br>
            <a:r>
              <a:rPr lang="en-US" altLang="en-US" sz="3200">
                <a:solidFill>
                  <a:schemeClr val="bg1"/>
                </a:solidFill>
                <a:latin typeface="Calibri" charset="0"/>
              </a:rPr>
              <a:t>    Berkeley CA 94710</a:t>
            </a:r>
            <a:br>
              <a:rPr lang="en-US" altLang="en-US" sz="3200">
                <a:solidFill>
                  <a:schemeClr val="bg1"/>
                </a:solidFill>
                <a:latin typeface="Calibri" charset="0"/>
              </a:rPr>
            </a:br>
            <a:r>
              <a:rPr lang="en-US" altLang="en-US" sz="3200">
                <a:solidFill>
                  <a:schemeClr val="bg1"/>
                </a:solidFill>
                <a:latin typeface="Calibri" charset="0"/>
              </a:rPr>
              <a:t>    </a:t>
            </a:r>
            <a:r>
              <a:rPr lang="en-US" altLang="en-US" sz="3200" b="1">
                <a:solidFill>
                  <a:srgbClr val="FFFF00"/>
                </a:solidFill>
                <a:latin typeface="Calibri" charset="0"/>
              </a:rPr>
              <a:t>posterpresenter@gmail.com</a:t>
            </a:r>
            <a:endParaRPr lang="en-US" altLang="en-US" sz="3600" b="1">
              <a:solidFill>
                <a:srgbClr val="FFFF00"/>
              </a:solidFill>
              <a:latin typeface="Calibri" charset="0"/>
            </a:endParaRPr>
          </a:p>
        </p:txBody>
      </p:sp>
      <p:grpSp>
        <p:nvGrpSpPr>
          <p:cNvPr id="2062" name="Group 32"/>
          <p:cNvGrpSpPr>
            <a:grpSpLocks/>
          </p:cNvGrpSpPr>
          <p:nvPr/>
        </p:nvGrpSpPr>
        <p:grpSpPr bwMode="auto">
          <a:xfrm>
            <a:off x="-10239375" y="31696025"/>
            <a:ext cx="9771062" cy="1090613"/>
            <a:chOff x="44242388" y="28054064"/>
            <a:chExt cx="9771398" cy="1090621"/>
          </a:xfrm>
        </p:grpSpPr>
        <p:sp>
          <p:nvSpPr>
            <p:cNvPr id="34" name="Rounded Rectangle 33"/>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charset="0"/>
                </a:rPr>
                <a:t>Student discounts are available on our Facebook page.</a:t>
              </a:r>
              <a:br>
                <a:rPr lang="en-US" altLang="en-US" sz="2600">
                  <a:solidFill>
                    <a:schemeClr val="tx2"/>
                  </a:solidFill>
                  <a:latin typeface="Trebuchet MS" charset="0"/>
                </a:rPr>
              </a:br>
              <a:r>
                <a:rPr lang="en-US" altLang="en-US" sz="2600">
                  <a:solidFill>
                    <a:schemeClr val="tx2"/>
                  </a:solidFill>
                  <a:latin typeface="Trebuchet MS" charset="0"/>
                </a:rPr>
                <a:t>Go to </a:t>
              </a:r>
              <a:r>
                <a:rPr lang="en-US" altLang="en-US" sz="2600" u="sng">
                  <a:solidFill>
                    <a:schemeClr val="tx2"/>
                  </a:solidFill>
                  <a:latin typeface="Trebuchet MS" charset="0"/>
                </a:rPr>
                <a:t>PosterPresentations.com</a:t>
              </a:r>
              <a:r>
                <a:rPr lang="en-US" altLang="en-US" sz="2600">
                  <a:solidFill>
                    <a:schemeClr val="tx2"/>
                  </a:solidFill>
                  <a:latin typeface="Trebuchet MS" charset="0"/>
                </a:rPr>
                <a:t> and click on the FB icon. </a:t>
              </a:r>
            </a:p>
          </p:txBody>
        </p:sp>
      </p:grpSp>
      <p:cxnSp>
        <p:nvCxnSpPr>
          <p:cNvPr id="37" name="Straight Connector 36"/>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9" name="Rectangle 9"/>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3079" name="Rectangle 33"/>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27" name="Rectangle 26"/>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smtClean="0">
                <a:solidFill>
                  <a:schemeClr val="bg1"/>
                </a:solidFill>
                <a:latin typeface="Trebuchet MS" panose="020B0603020202020204" pitchFamily="34" charset="0"/>
              </a:rPr>
              <a:t>QUICK TIPS</a:t>
            </a:r>
          </a:p>
          <a:p>
            <a:pPr algn="ctr" eaLnBrk="1" hangingPunct="1">
              <a:defRPr/>
            </a:pPr>
            <a:r>
              <a:rPr lang="en-US" altLang="en-US" sz="4000" b="1" smtClean="0">
                <a:solidFill>
                  <a:srgbClr val="FFFF00"/>
                </a:solidFill>
                <a:latin typeface="Trebuchet MS" panose="020B0603020202020204" pitchFamily="34" charset="0"/>
              </a:rPr>
              <a:t>(--THIS SECTION DOES NOT PRINT--)</a:t>
            </a:r>
          </a:p>
          <a:p>
            <a:pPr algn="ctr" eaLnBrk="1" hangingPunct="1">
              <a:defRPr/>
            </a:pPr>
            <a:endParaRPr lang="en-US" altLang="en-US" sz="3200" b="1" smtClean="0">
              <a:solidFill>
                <a:srgbClr val="FFFFFF"/>
              </a:solidFill>
              <a:latin typeface="Trebuchet MS" panose="020B0603020202020204" pitchFamily="34" charset="0"/>
            </a:endParaRPr>
          </a:p>
          <a:p>
            <a:pPr eaLnBrk="1" hangingPunct="1">
              <a:defRPr/>
            </a:pPr>
            <a:r>
              <a:rPr lang="en-US" altLang="en-US" sz="3200" smtClean="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smtClean="0">
                <a:solidFill>
                  <a:srgbClr val="FFFFFF"/>
                </a:solidFill>
                <a:latin typeface="Trebuchet MS" panose="020B0603020202020204" pitchFamily="34" charset="0"/>
              </a:rPr>
            </a:br>
            <a:r>
              <a:rPr lang="en-US" altLang="en-US" sz="3200" smtClean="0">
                <a:solidFill>
                  <a:srgbClr val="FFFFFF"/>
                </a:solidFill>
                <a:latin typeface="Trebuchet MS" panose="020B0603020202020204" pitchFamily="34" charset="0"/>
              </a:rPr>
              <a:t>If you are using an older version of PowerPoint some template features may not work properly.</a:t>
            </a:r>
            <a:endParaRPr lang="en-US" altLang="en-US" sz="4000" b="1" smtClean="0">
              <a:solidFill>
                <a:srgbClr val="FFFF00"/>
              </a:solidFill>
              <a:latin typeface="Trebuchet MS" panose="020B0603020202020204" pitchFamily="34" charset="0"/>
            </a:endParaRPr>
          </a:p>
          <a:p>
            <a:pPr eaLnBrk="1" hangingPunct="1">
              <a:defRPr/>
            </a:pPr>
            <a:endParaRPr lang="en-US" altLang="en-US" sz="4000" b="1" smtClean="0">
              <a:solidFill>
                <a:srgbClr val="FFFF00"/>
              </a:solidFill>
              <a:latin typeface="Trebuchet MS" panose="020B0603020202020204" pitchFamily="34" charset="0"/>
            </a:endParaRPr>
          </a:p>
          <a:p>
            <a:pPr algn="ctr" eaLnBrk="1" hangingPunct="1">
              <a:defRPr/>
            </a:pPr>
            <a:r>
              <a:rPr lang="en-US" altLang="en-US" sz="4000" b="1" smtClean="0">
                <a:solidFill>
                  <a:schemeClr val="bg1"/>
                </a:solidFill>
                <a:latin typeface="Trebuchet MS" panose="020B0603020202020204" pitchFamily="34" charset="0"/>
              </a:rPr>
              <a:t>Using the template</a:t>
            </a:r>
          </a:p>
          <a:p>
            <a:pPr algn="ct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Verifying the quality of your graphics</a:t>
            </a:r>
          </a:p>
          <a:p>
            <a:pPr eaLnBrk="1" hangingPunct="1">
              <a:defRPr/>
            </a:pPr>
            <a:r>
              <a:rPr lang="en-US" altLang="en-US" sz="3200" smtClean="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smtClean="0">
                <a:solidFill>
                  <a:srgbClr val="FFFFFF"/>
                </a:solidFill>
                <a:latin typeface="Trebuchet MS" panose="020B0603020202020204" pitchFamily="34" charset="0"/>
              </a:rPr>
            </a:b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Using the placeholders</a:t>
            </a:r>
          </a:p>
          <a:p>
            <a:pPr eaLnBrk="1" hangingPunct="1">
              <a:defRPr/>
            </a:pPr>
            <a:r>
              <a:rPr lang="en-US" altLang="en-US" sz="3200" smtClean="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(to select it), place your cursor on its frame and your cursor will change to this symbol:         Then, click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layout</a:t>
            </a:r>
          </a:p>
          <a:p>
            <a:pPr eaLnBrk="1" hangingPunct="1">
              <a:defRPr/>
            </a:pPr>
            <a:r>
              <a:rPr lang="en-US" altLang="en-US" sz="3200" smtClean="0">
                <a:solidFill>
                  <a:srgbClr val="FFFFFF"/>
                </a:solidFill>
                <a:latin typeface="Trebuchet MS" panose="020B0603020202020204" pitchFamily="34" charset="0"/>
              </a:rPr>
              <a:t>This template has four</a:t>
            </a:r>
          </a:p>
          <a:p>
            <a:pPr eaLnBrk="1" hangingPunct="1">
              <a:defRPr/>
            </a:pPr>
            <a:r>
              <a:rPr lang="en-US" altLang="en-US" sz="3200" smtClean="0">
                <a:solidFill>
                  <a:srgbClr val="FFFFFF"/>
                </a:solidFill>
                <a:latin typeface="Trebuchet MS" panose="020B0603020202020204" pitchFamily="34" charset="0"/>
              </a:rPr>
              <a:t>different column layouts. </a:t>
            </a:r>
          </a:p>
          <a:p>
            <a:pPr eaLnBrk="1" hangingPunct="1">
              <a:defRPr/>
            </a:pP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your mouse</a:t>
            </a:r>
          </a:p>
          <a:p>
            <a:pPr eaLnBrk="1" hangingPunct="1">
              <a:defRPr/>
            </a:pPr>
            <a:r>
              <a:rPr lang="en-US" altLang="en-US" sz="3200" smtClean="0">
                <a:solidFill>
                  <a:srgbClr val="FFFFFF"/>
                </a:solidFill>
                <a:latin typeface="Trebuchet MS" panose="020B0603020202020204" pitchFamily="34" charset="0"/>
              </a:rPr>
              <a:t>on the background and </a:t>
            </a:r>
          </a:p>
          <a:p>
            <a:pPr eaLnBrk="1" hangingPunct="1">
              <a:defRPr/>
            </a:pPr>
            <a:r>
              <a:rPr lang="en-US" altLang="en-US" sz="3200" smtClean="0">
                <a:solidFill>
                  <a:srgbClr val="FFFFFF"/>
                </a:solidFill>
                <a:latin typeface="Trebuchet MS" panose="020B0603020202020204" pitchFamily="34" charset="0"/>
              </a:rPr>
              <a:t>click on “Layout” to see </a:t>
            </a:r>
          </a:p>
          <a:p>
            <a:pPr eaLnBrk="1" hangingPunct="1">
              <a:defRPr/>
            </a:pPr>
            <a:r>
              <a:rPr lang="en-US" altLang="en-US" sz="3200" smtClean="0">
                <a:solidFill>
                  <a:srgbClr val="FFFFFF"/>
                </a:solidFill>
                <a:latin typeface="Trebuchet MS" panose="020B0603020202020204" pitchFamily="34" charset="0"/>
              </a:rPr>
              <a:t>the layout options.</a:t>
            </a:r>
          </a:p>
          <a:p>
            <a:pPr eaLnBrk="1" hangingPunct="1">
              <a:defRPr/>
            </a:pPr>
            <a:r>
              <a:rPr lang="en-US" altLang="en-US" sz="3200" smtClean="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Importing text and graphics from external sources</a:t>
            </a:r>
          </a:p>
          <a:p>
            <a:pPr eaLnBrk="1" hangingPunct="1">
              <a:defRPr/>
            </a:pPr>
            <a:r>
              <a:rPr lang="en-US" altLang="en-US" sz="3200" b="1" u="sng" smtClean="0">
                <a:solidFill>
                  <a:srgbClr val="FFFFFF"/>
                </a:solidFill>
                <a:latin typeface="Trebuchet MS" panose="020B0603020202020204" pitchFamily="34" charset="0"/>
              </a:rPr>
              <a:t>TEXT: </a:t>
            </a:r>
            <a:r>
              <a:rPr lang="en-US" altLang="en-US" sz="3200" smtClean="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smtClean="0">
                <a:solidFill>
                  <a:srgbClr val="FFFFFF"/>
                </a:solidFill>
                <a:latin typeface="Trebuchet MS" panose="020B0603020202020204" pitchFamily="34" charset="0"/>
              </a:rPr>
              <a:t>PHOTOS: </a:t>
            </a:r>
            <a:r>
              <a:rPr lang="en-US" altLang="en-US" sz="3200" smtClean="0">
                <a:solidFill>
                  <a:srgbClr val="FFFFFF"/>
                </a:solidFill>
                <a:latin typeface="Trebuchet MS" panose="020B0603020202020204" pitchFamily="34" charset="0"/>
              </a:rPr>
              <a:t>Drag in a picture placeholder, size it </a:t>
            </a:r>
            <a:r>
              <a:rPr lang="en-US" altLang="en-US" sz="3200" u="sng" smtClean="0">
                <a:solidFill>
                  <a:srgbClr val="FFFFFF"/>
                </a:solidFill>
                <a:latin typeface="Trebuchet MS" panose="020B0603020202020204" pitchFamily="34" charset="0"/>
              </a:rPr>
              <a:t>first</a:t>
            </a:r>
            <a:r>
              <a:rPr lang="en-US" altLang="en-US" sz="3200" smtClean="0">
                <a:solidFill>
                  <a:srgbClr val="FFFFFF"/>
                </a:solidFill>
                <a:latin typeface="Trebuchet MS" panose="020B0603020202020204" pitchFamily="34" charset="0"/>
              </a:rPr>
              <a:t>, click in it and insert a photo from the menu.</a:t>
            </a:r>
          </a:p>
          <a:p>
            <a:pPr eaLnBrk="1" hangingPunct="1">
              <a:defRPr/>
            </a:pPr>
            <a:r>
              <a:rPr lang="en-US" altLang="en-US" sz="3200" b="1" u="sng" smtClean="0">
                <a:solidFill>
                  <a:srgbClr val="FFFFFF"/>
                </a:solidFill>
                <a:latin typeface="Trebuchet MS" panose="020B0603020202020204" pitchFamily="34" charset="0"/>
              </a:rPr>
              <a:t>TABLES: </a:t>
            </a:r>
            <a:r>
              <a:rPr lang="en-US" altLang="en-US" sz="3200" smtClean="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color scheme</a:t>
            </a:r>
          </a:p>
          <a:p>
            <a:pPr eaLnBrk="1" hangingPunct="1">
              <a:defRPr/>
            </a:pPr>
            <a:r>
              <a:rPr lang="en-US" altLang="en-US" sz="3200" smtClean="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algn="ctr" eaLnBrk="1" hangingPunct="1">
              <a:defRPr/>
            </a:pPr>
            <a:endParaRPr lang="en-US" altLang="en-US" sz="2000" b="1" smtClean="0">
              <a:solidFill>
                <a:schemeClr val="bg1"/>
              </a:solidFill>
              <a:latin typeface="Trebuchet MS" panose="020B0603020202020204" pitchFamily="34" charset="0"/>
            </a:endParaRPr>
          </a:p>
          <a:p>
            <a:pPr eaLnBrk="1" hangingPunct="1">
              <a:defRPr/>
            </a:pPr>
            <a:endParaRPr lang="en-US" altLang="en-US" sz="2000" b="1" smtClean="0">
              <a:solidFill>
                <a:srgbClr val="FFFF00"/>
              </a:solidFill>
              <a:latin typeface="Trebuchet MS" panose="020B0603020202020204" pitchFamily="34" charset="0"/>
            </a:endParaRPr>
          </a:p>
          <a:p>
            <a:pPr algn="ctr" eaLnBrk="1" hangingPunct="1">
              <a:defRPr/>
            </a:pPr>
            <a:endParaRPr lang="en-US" altLang="en-US" sz="3200" b="1" smtClean="0">
              <a:solidFill>
                <a:srgbClr val="FFFFFF"/>
              </a:solidFill>
              <a:latin typeface="Trebuchet MS" panose="020B0603020202020204" pitchFamily="34" charset="0"/>
            </a:endParaRPr>
          </a:p>
        </p:txBody>
      </p:sp>
      <p:sp>
        <p:nvSpPr>
          <p:cNvPr id="28" name="Rectangle 27"/>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r>
              <a:rPr lang="en-US" sz="3200" dirty="0">
                <a:latin typeface="Trebuchet MS" pitchFamily="34" charset="0"/>
              </a:rPr>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charset="0"/>
              </a:rPr>
              <a:t>© 2011 PosterPresentations.com</a:t>
            </a:r>
            <a:br>
              <a:rPr lang="en-US" altLang="en-US" sz="3600">
                <a:solidFill>
                  <a:schemeClr val="bg1"/>
                </a:solidFill>
                <a:latin typeface="Calibri" charset="0"/>
              </a:rPr>
            </a:br>
            <a:r>
              <a:rPr lang="en-US" altLang="en-US" sz="3600">
                <a:solidFill>
                  <a:schemeClr val="bg1"/>
                </a:solidFill>
                <a:latin typeface="Calibri" charset="0"/>
              </a:rPr>
              <a:t>    </a:t>
            </a:r>
            <a:r>
              <a:rPr lang="en-US" altLang="en-US" sz="3200">
                <a:solidFill>
                  <a:schemeClr val="bg1"/>
                </a:solidFill>
                <a:latin typeface="Calibri" charset="0"/>
              </a:rPr>
              <a:t>2117 Fourth Street , Unit C</a:t>
            </a:r>
            <a:br>
              <a:rPr lang="en-US" altLang="en-US" sz="3200">
                <a:solidFill>
                  <a:schemeClr val="bg1"/>
                </a:solidFill>
                <a:latin typeface="Calibri" charset="0"/>
              </a:rPr>
            </a:br>
            <a:r>
              <a:rPr lang="en-US" altLang="en-US" sz="3200">
                <a:solidFill>
                  <a:schemeClr val="bg1"/>
                </a:solidFill>
                <a:latin typeface="Calibri" charset="0"/>
              </a:rPr>
              <a:t>    Berkeley CA 94710</a:t>
            </a:r>
            <a:br>
              <a:rPr lang="en-US" altLang="en-US" sz="3200">
                <a:solidFill>
                  <a:schemeClr val="bg1"/>
                </a:solidFill>
                <a:latin typeface="Calibri" charset="0"/>
              </a:rPr>
            </a:br>
            <a:r>
              <a:rPr lang="en-US" altLang="en-US" sz="3200">
                <a:solidFill>
                  <a:schemeClr val="bg1"/>
                </a:solidFill>
                <a:latin typeface="Calibri" charset="0"/>
              </a:rPr>
              <a:t>    </a:t>
            </a:r>
            <a:r>
              <a:rPr lang="en-US" altLang="en-US" sz="3200" b="1">
                <a:solidFill>
                  <a:srgbClr val="FFFF00"/>
                </a:solidFill>
                <a:latin typeface="Calibri" charset="0"/>
              </a:rPr>
              <a:t>posterpresenter@gmail.com</a:t>
            </a:r>
            <a:endParaRPr lang="en-US" altLang="en-US" sz="3600" b="1">
              <a:solidFill>
                <a:srgbClr val="FFFF00"/>
              </a:solidFill>
              <a:latin typeface="Calibri" charset="0"/>
            </a:endParaRPr>
          </a:p>
        </p:txBody>
      </p:sp>
      <p:grpSp>
        <p:nvGrpSpPr>
          <p:cNvPr id="3086" name="Group 32"/>
          <p:cNvGrpSpPr>
            <a:grpSpLocks/>
          </p:cNvGrpSpPr>
          <p:nvPr/>
        </p:nvGrpSpPr>
        <p:grpSpPr bwMode="auto">
          <a:xfrm>
            <a:off x="-10239375" y="31696025"/>
            <a:ext cx="9771062" cy="1090613"/>
            <a:chOff x="44242388" y="28054064"/>
            <a:chExt cx="9771398" cy="1090621"/>
          </a:xfrm>
        </p:grpSpPr>
        <p:sp>
          <p:nvSpPr>
            <p:cNvPr id="34" name="Rounded Rectangle 33"/>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charset="0"/>
                </a:rPr>
                <a:t>Student discounts are available on our Facebook page.</a:t>
              </a:r>
              <a:br>
                <a:rPr lang="en-US" altLang="en-US" sz="2600">
                  <a:solidFill>
                    <a:schemeClr val="tx2"/>
                  </a:solidFill>
                  <a:latin typeface="Trebuchet MS" charset="0"/>
                </a:rPr>
              </a:br>
              <a:r>
                <a:rPr lang="en-US" altLang="en-US" sz="2600">
                  <a:solidFill>
                    <a:schemeClr val="tx2"/>
                  </a:solidFill>
                  <a:latin typeface="Trebuchet MS" charset="0"/>
                </a:rPr>
                <a:t>Go to </a:t>
              </a:r>
              <a:r>
                <a:rPr lang="en-US" altLang="en-US" sz="2600" u="sng">
                  <a:solidFill>
                    <a:schemeClr val="tx2"/>
                  </a:solidFill>
                  <a:latin typeface="Trebuchet MS" charset="0"/>
                </a:rPr>
                <a:t>PosterPresentations.com</a:t>
              </a:r>
              <a:r>
                <a:rPr lang="en-US" altLang="en-US" sz="2600">
                  <a:solidFill>
                    <a:schemeClr val="tx2"/>
                  </a:solidFill>
                  <a:latin typeface="Trebuchet MS" charset="0"/>
                </a:rPr>
                <a:t> and click on the FB icon. </a:t>
              </a:r>
            </a:p>
          </p:txBody>
        </p:sp>
      </p:grpSp>
      <p:cxnSp>
        <p:nvCxnSpPr>
          <p:cNvPr id="37" name="Straight Connector 36"/>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charset="0"/>
            </a:endParaRPr>
          </a:p>
        </p:txBody>
      </p:sp>
      <p:sp>
        <p:nvSpPr>
          <p:cNvPr id="9" name="Rectangle 9"/>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smtClean="0">
                <a:solidFill>
                  <a:schemeClr val="bg1"/>
                </a:solidFill>
                <a:latin typeface="Trebuchet MS" panose="020B0603020202020204" pitchFamily="34" charset="0"/>
              </a:rPr>
              <a:t>QUICK TIPS</a:t>
            </a:r>
          </a:p>
          <a:p>
            <a:pPr algn="ctr" eaLnBrk="1" hangingPunct="1">
              <a:defRPr/>
            </a:pPr>
            <a:r>
              <a:rPr lang="en-US" altLang="en-US" sz="4000" b="1" smtClean="0">
                <a:solidFill>
                  <a:srgbClr val="FFFF00"/>
                </a:solidFill>
                <a:latin typeface="Trebuchet MS" panose="020B0603020202020204" pitchFamily="34" charset="0"/>
              </a:rPr>
              <a:t>(--THIS SECTION DOES NOT PRINT--)</a:t>
            </a:r>
          </a:p>
          <a:p>
            <a:pPr algn="ctr" eaLnBrk="1" hangingPunct="1">
              <a:defRPr/>
            </a:pPr>
            <a:endParaRPr lang="en-US" altLang="en-US" sz="3200" b="1" smtClean="0">
              <a:solidFill>
                <a:srgbClr val="FFFFFF"/>
              </a:solidFill>
              <a:latin typeface="Trebuchet MS" panose="020B0603020202020204" pitchFamily="34" charset="0"/>
            </a:endParaRPr>
          </a:p>
          <a:p>
            <a:pPr eaLnBrk="1" hangingPunct="1">
              <a:defRPr/>
            </a:pPr>
            <a:r>
              <a:rPr lang="en-US" altLang="en-US" sz="3200" smtClean="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smtClean="0">
                <a:solidFill>
                  <a:srgbClr val="FFFFFF"/>
                </a:solidFill>
                <a:latin typeface="Trebuchet MS" panose="020B0603020202020204" pitchFamily="34" charset="0"/>
              </a:rPr>
            </a:br>
            <a:r>
              <a:rPr lang="en-US" altLang="en-US" sz="3200" smtClean="0">
                <a:solidFill>
                  <a:srgbClr val="FFFFFF"/>
                </a:solidFill>
                <a:latin typeface="Trebuchet MS" panose="020B0603020202020204" pitchFamily="34" charset="0"/>
              </a:rPr>
              <a:t>If you are using an older version of PowerPoint some template features may not work properly.</a:t>
            </a:r>
            <a:endParaRPr lang="en-US" altLang="en-US" sz="4000" b="1" smtClean="0">
              <a:solidFill>
                <a:srgbClr val="FFFF00"/>
              </a:solidFill>
              <a:latin typeface="Trebuchet MS" panose="020B0603020202020204" pitchFamily="34" charset="0"/>
            </a:endParaRPr>
          </a:p>
          <a:p>
            <a:pPr eaLnBrk="1" hangingPunct="1">
              <a:defRPr/>
            </a:pPr>
            <a:endParaRPr lang="en-US" altLang="en-US" sz="4000" b="1" smtClean="0">
              <a:solidFill>
                <a:srgbClr val="FFFF00"/>
              </a:solidFill>
              <a:latin typeface="Trebuchet MS" panose="020B0603020202020204" pitchFamily="34" charset="0"/>
            </a:endParaRPr>
          </a:p>
          <a:p>
            <a:pPr algn="ctr" eaLnBrk="1" hangingPunct="1">
              <a:defRPr/>
            </a:pPr>
            <a:r>
              <a:rPr lang="en-US" altLang="en-US" sz="4000" b="1" smtClean="0">
                <a:solidFill>
                  <a:schemeClr val="bg1"/>
                </a:solidFill>
                <a:latin typeface="Trebuchet MS" panose="020B0603020202020204" pitchFamily="34" charset="0"/>
              </a:rPr>
              <a:t>Using the template</a:t>
            </a:r>
          </a:p>
          <a:p>
            <a:pPr algn="ct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Verifying the quality of your graphics</a:t>
            </a:r>
          </a:p>
          <a:p>
            <a:pPr eaLnBrk="1" hangingPunct="1">
              <a:defRPr/>
            </a:pPr>
            <a:r>
              <a:rPr lang="en-US" altLang="en-US" sz="3200" smtClean="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smtClean="0">
                <a:solidFill>
                  <a:srgbClr val="FFFFFF"/>
                </a:solidFill>
                <a:latin typeface="Trebuchet MS" panose="020B0603020202020204" pitchFamily="34" charset="0"/>
              </a:rPr>
            </a:b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Using the placeholders</a:t>
            </a:r>
          </a:p>
          <a:p>
            <a:pPr eaLnBrk="1" hangingPunct="1">
              <a:defRPr/>
            </a:pPr>
            <a:r>
              <a:rPr lang="en-US" altLang="en-US" sz="3200" smtClean="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(to select it), place your cursor on its frame and your cursor will change to this symbol:         Then, click </a:t>
            </a:r>
            <a:r>
              <a:rPr lang="en-US" altLang="en-US" sz="3200" u="sng" smtClean="0">
                <a:solidFill>
                  <a:srgbClr val="FFFFFF"/>
                </a:solidFill>
                <a:latin typeface="Trebuchet MS" panose="020B0603020202020204" pitchFamily="34" charset="0"/>
              </a:rPr>
              <a:t>once</a:t>
            </a:r>
            <a:r>
              <a:rPr lang="en-US" altLang="en-US" sz="3200" smtClean="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smtClean="0">
              <a:solidFill>
                <a:srgbClr val="FFFF00"/>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layout</a:t>
            </a:r>
          </a:p>
          <a:p>
            <a:pPr eaLnBrk="1" hangingPunct="1">
              <a:defRPr/>
            </a:pPr>
            <a:r>
              <a:rPr lang="en-US" altLang="en-US" sz="3200" smtClean="0">
                <a:solidFill>
                  <a:srgbClr val="FFFFFF"/>
                </a:solidFill>
                <a:latin typeface="Trebuchet MS" panose="020B0603020202020204" pitchFamily="34" charset="0"/>
              </a:rPr>
              <a:t>This template has four</a:t>
            </a:r>
          </a:p>
          <a:p>
            <a:pPr eaLnBrk="1" hangingPunct="1">
              <a:defRPr/>
            </a:pPr>
            <a:r>
              <a:rPr lang="en-US" altLang="en-US" sz="3200" smtClean="0">
                <a:solidFill>
                  <a:srgbClr val="FFFFFF"/>
                </a:solidFill>
                <a:latin typeface="Trebuchet MS" panose="020B0603020202020204" pitchFamily="34" charset="0"/>
              </a:rPr>
              <a:t>different column layouts. </a:t>
            </a:r>
          </a:p>
          <a:p>
            <a:pPr eaLnBrk="1" hangingPunct="1">
              <a:defRPr/>
            </a:pP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your mouse</a:t>
            </a:r>
          </a:p>
          <a:p>
            <a:pPr eaLnBrk="1" hangingPunct="1">
              <a:defRPr/>
            </a:pPr>
            <a:r>
              <a:rPr lang="en-US" altLang="en-US" sz="3200" smtClean="0">
                <a:solidFill>
                  <a:srgbClr val="FFFFFF"/>
                </a:solidFill>
                <a:latin typeface="Trebuchet MS" panose="020B0603020202020204" pitchFamily="34" charset="0"/>
              </a:rPr>
              <a:t>on the background and </a:t>
            </a:r>
          </a:p>
          <a:p>
            <a:pPr eaLnBrk="1" hangingPunct="1">
              <a:defRPr/>
            </a:pPr>
            <a:r>
              <a:rPr lang="en-US" altLang="en-US" sz="3200" smtClean="0">
                <a:solidFill>
                  <a:srgbClr val="FFFFFF"/>
                </a:solidFill>
                <a:latin typeface="Trebuchet MS" panose="020B0603020202020204" pitchFamily="34" charset="0"/>
              </a:rPr>
              <a:t>click on “Layout” to see </a:t>
            </a:r>
          </a:p>
          <a:p>
            <a:pPr eaLnBrk="1" hangingPunct="1">
              <a:defRPr/>
            </a:pPr>
            <a:r>
              <a:rPr lang="en-US" altLang="en-US" sz="3200" smtClean="0">
                <a:solidFill>
                  <a:srgbClr val="FFFFFF"/>
                </a:solidFill>
                <a:latin typeface="Trebuchet MS" panose="020B0603020202020204" pitchFamily="34" charset="0"/>
              </a:rPr>
              <a:t>the layout options.</a:t>
            </a:r>
          </a:p>
          <a:p>
            <a:pPr eaLnBrk="1" hangingPunct="1">
              <a:defRPr/>
            </a:pPr>
            <a:r>
              <a:rPr lang="en-US" altLang="en-US" sz="3200" smtClean="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Importing text and graphics from external sources</a:t>
            </a:r>
          </a:p>
          <a:p>
            <a:pPr eaLnBrk="1" hangingPunct="1">
              <a:defRPr/>
            </a:pPr>
            <a:r>
              <a:rPr lang="en-US" altLang="en-US" sz="3200" b="1" u="sng" smtClean="0">
                <a:solidFill>
                  <a:srgbClr val="FFFFFF"/>
                </a:solidFill>
                <a:latin typeface="Trebuchet MS" panose="020B0603020202020204" pitchFamily="34" charset="0"/>
              </a:rPr>
              <a:t>TEXT: </a:t>
            </a:r>
            <a:r>
              <a:rPr lang="en-US" altLang="en-US" sz="3200" smtClean="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smtClean="0">
                <a:solidFill>
                  <a:srgbClr val="FFFFFF"/>
                </a:solidFill>
                <a:latin typeface="Trebuchet MS" panose="020B0603020202020204" pitchFamily="34" charset="0"/>
              </a:rPr>
              <a:t>PHOTOS: </a:t>
            </a:r>
            <a:r>
              <a:rPr lang="en-US" altLang="en-US" sz="3200" smtClean="0">
                <a:solidFill>
                  <a:srgbClr val="FFFFFF"/>
                </a:solidFill>
                <a:latin typeface="Trebuchet MS" panose="020B0603020202020204" pitchFamily="34" charset="0"/>
              </a:rPr>
              <a:t>Drag in a picture placeholder, size it </a:t>
            </a:r>
            <a:r>
              <a:rPr lang="en-US" altLang="en-US" sz="3200" u="sng" smtClean="0">
                <a:solidFill>
                  <a:srgbClr val="FFFFFF"/>
                </a:solidFill>
                <a:latin typeface="Trebuchet MS" panose="020B0603020202020204" pitchFamily="34" charset="0"/>
              </a:rPr>
              <a:t>first</a:t>
            </a:r>
            <a:r>
              <a:rPr lang="en-US" altLang="en-US" sz="3200" smtClean="0">
                <a:solidFill>
                  <a:srgbClr val="FFFFFF"/>
                </a:solidFill>
                <a:latin typeface="Trebuchet MS" panose="020B0603020202020204" pitchFamily="34" charset="0"/>
              </a:rPr>
              <a:t>, click in it and insert a photo from the menu.</a:t>
            </a:r>
          </a:p>
          <a:p>
            <a:pPr eaLnBrk="1" hangingPunct="1">
              <a:defRPr/>
            </a:pPr>
            <a:r>
              <a:rPr lang="en-US" altLang="en-US" sz="3200" b="1" u="sng" smtClean="0">
                <a:solidFill>
                  <a:srgbClr val="FFFFFF"/>
                </a:solidFill>
                <a:latin typeface="Trebuchet MS" panose="020B0603020202020204" pitchFamily="34" charset="0"/>
              </a:rPr>
              <a:t>TABLES: </a:t>
            </a:r>
            <a:r>
              <a:rPr lang="en-US" altLang="en-US" sz="3200" smtClean="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smtClean="0">
                <a:solidFill>
                  <a:srgbClr val="FFFFFF"/>
                </a:solidFill>
                <a:latin typeface="Trebuchet MS" panose="020B0603020202020204" pitchFamily="34" charset="0"/>
              </a:rPr>
              <a:t>right-click</a:t>
            </a:r>
            <a:r>
              <a:rPr lang="en-US" altLang="en-US" sz="3200" smtClean="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r>
              <a:rPr lang="en-US" altLang="en-US" sz="3200" b="1" smtClean="0">
                <a:solidFill>
                  <a:srgbClr val="FFFF00"/>
                </a:solidFill>
                <a:latin typeface="Trebuchet MS" panose="020B0603020202020204" pitchFamily="34" charset="0"/>
              </a:rPr>
              <a:t>Modifying the color scheme</a:t>
            </a:r>
          </a:p>
          <a:p>
            <a:pPr eaLnBrk="1" hangingPunct="1">
              <a:defRPr/>
            </a:pPr>
            <a:r>
              <a:rPr lang="en-US" altLang="en-US" sz="3200" smtClean="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32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eaLnBrk="1" hangingPunct="1">
              <a:defRPr/>
            </a:pPr>
            <a:endParaRPr lang="en-US" altLang="en-US" sz="2000" smtClean="0">
              <a:solidFill>
                <a:srgbClr val="FFFFFF"/>
              </a:solidFill>
              <a:latin typeface="Trebuchet MS" panose="020B0603020202020204" pitchFamily="34" charset="0"/>
            </a:endParaRPr>
          </a:p>
          <a:p>
            <a:pPr algn="ctr" eaLnBrk="1" hangingPunct="1">
              <a:defRPr/>
            </a:pPr>
            <a:endParaRPr lang="en-US" altLang="en-US" sz="2000" b="1" smtClean="0">
              <a:solidFill>
                <a:schemeClr val="bg1"/>
              </a:solidFill>
              <a:latin typeface="Trebuchet MS" panose="020B0603020202020204" pitchFamily="34" charset="0"/>
            </a:endParaRPr>
          </a:p>
          <a:p>
            <a:pPr eaLnBrk="1" hangingPunct="1">
              <a:defRPr/>
            </a:pPr>
            <a:endParaRPr lang="en-US" altLang="en-US" sz="2000" b="1" smtClean="0">
              <a:solidFill>
                <a:srgbClr val="FFFF00"/>
              </a:solidFill>
              <a:latin typeface="Trebuchet MS" panose="020B0603020202020204" pitchFamily="34" charset="0"/>
            </a:endParaRPr>
          </a:p>
          <a:p>
            <a:pPr algn="ctr" eaLnBrk="1" hangingPunct="1">
              <a:defRPr/>
            </a:pPr>
            <a:endParaRPr lang="en-US" altLang="en-US" sz="3200" b="1" smtClean="0">
              <a:solidFill>
                <a:srgbClr val="FFFFFF"/>
              </a:solidFill>
              <a:latin typeface="Trebuchet MS" panose="020B0603020202020204" pitchFamily="34" charset="0"/>
            </a:endParaRPr>
          </a:p>
        </p:txBody>
      </p:sp>
      <p:sp>
        <p:nvSpPr>
          <p:cNvPr id="27" name="Rectangle 26"/>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r>
              <a:rPr lang="en-US" sz="3200" dirty="0">
                <a:latin typeface="Trebuchet MS" pitchFamily="34" charset="0"/>
              </a:rPr>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charset="0"/>
              </a:rPr>
              <a:t>© 2011 PosterPresentations.com</a:t>
            </a:r>
            <a:br>
              <a:rPr lang="en-US" altLang="en-US" sz="3600">
                <a:solidFill>
                  <a:schemeClr val="bg1"/>
                </a:solidFill>
                <a:latin typeface="Calibri" charset="0"/>
              </a:rPr>
            </a:br>
            <a:r>
              <a:rPr lang="en-US" altLang="en-US" sz="3600">
                <a:solidFill>
                  <a:schemeClr val="bg1"/>
                </a:solidFill>
                <a:latin typeface="Calibri" charset="0"/>
              </a:rPr>
              <a:t>    </a:t>
            </a:r>
            <a:r>
              <a:rPr lang="en-US" altLang="en-US" sz="3200">
                <a:solidFill>
                  <a:schemeClr val="bg1"/>
                </a:solidFill>
                <a:latin typeface="Calibri" charset="0"/>
              </a:rPr>
              <a:t>2117 Fourth Street , Unit C</a:t>
            </a:r>
            <a:br>
              <a:rPr lang="en-US" altLang="en-US" sz="3200">
                <a:solidFill>
                  <a:schemeClr val="bg1"/>
                </a:solidFill>
                <a:latin typeface="Calibri" charset="0"/>
              </a:rPr>
            </a:br>
            <a:r>
              <a:rPr lang="en-US" altLang="en-US" sz="3200">
                <a:solidFill>
                  <a:schemeClr val="bg1"/>
                </a:solidFill>
                <a:latin typeface="Calibri" charset="0"/>
              </a:rPr>
              <a:t>    Berkeley CA 94710</a:t>
            </a:r>
            <a:br>
              <a:rPr lang="en-US" altLang="en-US" sz="3200">
                <a:solidFill>
                  <a:schemeClr val="bg1"/>
                </a:solidFill>
                <a:latin typeface="Calibri" charset="0"/>
              </a:rPr>
            </a:br>
            <a:r>
              <a:rPr lang="en-US" altLang="en-US" sz="3200">
                <a:solidFill>
                  <a:schemeClr val="bg1"/>
                </a:solidFill>
                <a:latin typeface="Calibri" charset="0"/>
              </a:rPr>
              <a:t>    </a:t>
            </a:r>
            <a:r>
              <a:rPr lang="en-US" altLang="en-US" sz="3200" b="1">
                <a:solidFill>
                  <a:srgbClr val="FFFF00"/>
                </a:solidFill>
                <a:latin typeface="Calibri" charset="0"/>
              </a:rPr>
              <a:t>posterpresenter@gmail.com</a:t>
            </a:r>
            <a:endParaRPr lang="en-US" altLang="en-US" sz="3600" b="1">
              <a:solidFill>
                <a:srgbClr val="FFFF00"/>
              </a:solidFill>
              <a:latin typeface="Calibri" charset="0"/>
            </a:endParaRPr>
          </a:p>
        </p:txBody>
      </p:sp>
      <p:grpSp>
        <p:nvGrpSpPr>
          <p:cNvPr id="4109" name="Group 31"/>
          <p:cNvGrpSpPr>
            <a:grpSpLocks/>
          </p:cNvGrpSpPr>
          <p:nvPr/>
        </p:nvGrpSpPr>
        <p:grpSpPr bwMode="auto">
          <a:xfrm>
            <a:off x="-10239375" y="31696025"/>
            <a:ext cx="9771062" cy="1090613"/>
            <a:chOff x="44242388" y="28054064"/>
            <a:chExt cx="9771398" cy="1090621"/>
          </a:xfrm>
        </p:grpSpPr>
        <p:sp>
          <p:nvSpPr>
            <p:cNvPr id="33" name="Rounded Rectangle 32"/>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charset="0"/>
                </a:rPr>
                <a:t>Student discounts are available on our Facebook page.</a:t>
              </a:r>
              <a:br>
                <a:rPr lang="en-US" altLang="en-US" sz="2600">
                  <a:solidFill>
                    <a:schemeClr val="tx2"/>
                  </a:solidFill>
                  <a:latin typeface="Trebuchet MS" charset="0"/>
                </a:rPr>
              </a:br>
              <a:r>
                <a:rPr lang="en-US" altLang="en-US" sz="2600">
                  <a:solidFill>
                    <a:schemeClr val="tx2"/>
                  </a:solidFill>
                  <a:latin typeface="Trebuchet MS" charset="0"/>
                </a:rPr>
                <a:t>Go to </a:t>
              </a:r>
              <a:r>
                <a:rPr lang="en-US" altLang="en-US" sz="2600" u="sng">
                  <a:solidFill>
                    <a:schemeClr val="tx2"/>
                  </a:solidFill>
                  <a:latin typeface="Trebuchet MS" charset="0"/>
                </a:rPr>
                <a:t>PosterPresentations.com</a:t>
              </a:r>
              <a:r>
                <a:rPr lang="en-US" altLang="en-US" sz="2600">
                  <a:solidFill>
                    <a:schemeClr val="tx2"/>
                  </a:solidFill>
                  <a:latin typeface="Trebuchet MS" charset="0"/>
                </a:rPr>
                <a:t> and click on the FB icon. </a:t>
              </a:r>
            </a:p>
          </p:txBody>
        </p:sp>
      </p:grpSp>
      <p:cxnSp>
        <p:nvCxnSpPr>
          <p:cNvPr id="36" name="Straight Connector 35"/>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tiff"/><Relationship Id="rId4" Type="http://schemas.openxmlformats.org/officeDocument/2006/relationships/image" Target="../media/image5.tiff"/><Relationship Id="rId5" Type="http://schemas.openxmlformats.org/officeDocument/2006/relationships/image" Target="../media/image6.tiff"/><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9" Type="http://schemas.openxmlformats.org/officeDocument/2006/relationships/hyperlink" Target="https://prezi.com/-46xnwilauso/piaget-thoughts-21st-century-education/" TargetMode="External"/><Relationship Id="rId20" Type="http://schemas.openxmlformats.org/officeDocument/2006/relationships/hyperlink" Target="https://gov.wales/sites/default/files/publications/2018-06/how-is-my-child-doing-in-the-foundation-phase-a-guide-for-parents-and-carers.pdf" TargetMode="External"/><Relationship Id="rId10" Type="http://schemas.openxmlformats.org/officeDocument/2006/relationships/hyperlink" Target="https://prezi.com/ssfu9k8ibfu9/piaget-vs-vygotsky/" TargetMode="External"/><Relationship Id="rId11" Type="http://schemas.openxmlformats.org/officeDocument/2006/relationships/hyperlink" Target="https://www.edsys.in/creativity-in-classroom/" TargetMode="External"/><Relationship Id="rId12" Type="http://schemas.openxmlformats.org/officeDocument/2006/relationships/hyperlink" Target="https://blog.udemy.com/vygotskys-theory-of-cognitive-development/" TargetMode="External"/><Relationship Id="rId13" Type="http://schemas.openxmlformats.org/officeDocument/2006/relationships/hyperlink" Target="https://www.herald.co.zw/piaget-theory-and-infant-art/" TargetMode="External"/><Relationship Id="rId14" Type="http://schemas.openxmlformats.org/officeDocument/2006/relationships/hyperlink" Target="https://www.theclassroom.com/apply-piagets-theory-classroom-7741298.html" TargetMode="External"/><Relationship Id="rId15" Type="http://schemas.openxmlformats.org/officeDocument/2006/relationships/hyperlink" Target="https://www.learning-theories.com/vygotskys-social-learning-theory.html" TargetMode="External"/><Relationship Id="rId16" Type="http://schemas.openxmlformats.org/officeDocument/2006/relationships/hyperlink" Target="https://www.simplypsychology.org/simplypsychology.org-Jean-Piaget.pdf" TargetMode="External"/><Relationship Id="rId17" Type="http://schemas.openxmlformats.org/officeDocument/2006/relationships/hyperlink" Target="https://www.simplypsychology.org/vygotsky.html" TargetMode="External"/><Relationship Id="rId18" Type="http://schemas.openxmlformats.org/officeDocument/2006/relationships/hyperlink" Target="https://www.campaignlive.co.uk/article/ken-robinson-you-dont-want-caste-system-creativity/1403876" TargetMode="External"/><Relationship Id="rId19" Type="http://schemas.openxmlformats.org/officeDocument/2006/relationships/hyperlink" Target="https://prezi.com/wpa5f4_i_eb3/pros-cons-of-piagets-theory-of-cognitive-development/" TargetMode="External"/><Relationship Id="rId1" Type="http://schemas.openxmlformats.org/officeDocument/2006/relationships/slideLayout" Target="../slideLayouts/slideLayout1.xml"/><Relationship Id="rId2" Type="http://schemas.openxmlformats.org/officeDocument/2006/relationships/hyperlink" Target="https://prezi.com/sriolpk6pur6/evaluation-of-vygotskys-theory-of-cognitive-development/" TargetMode="External"/><Relationship Id="rId3" Type="http://schemas.openxmlformats.org/officeDocument/2006/relationships/hyperlink" Target="https://www.psychologized.org/jean-piagets-theory-of-play/" TargetMode="External"/><Relationship Id="rId4" Type="http://schemas.openxmlformats.org/officeDocument/2006/relationships/hyperlink" Target="https://www.bbc.co.uk/news/uk-wales-38855531" TargetMode="External"/><Relationship Id="rId5" Type="http://schemas.openxmlformats.org/officeDocument/2006/relationships/hyperlink" Target="https://www.verywellmind.com/jean-piaget-biography-1896-1980-2795549" TargetMode="External"/><Relationship Id="rId6" Type="http://schemas.openxmlformats.org/officeDocument/2006/relationships/hyperlink" Target="https://www.verywellmind.com/lev-vygotsky-biography-2795533" TargetMode="External"/><Relationship Id="rId7" Type="http://schemas.openxmlformats.org/officeDocument/2006/relationships/hyperlink" Target="https://www.verywellmind.com/what-is-a-schema-2795873" TargetMode="External"/><Relationship Id="rId8" Type="http://schemas.openxmlformats.org/officeDocument/2006/relationships/hyperlink" Target="https://study.com/academy/lesson/lev-vygotskys-theory-of-cognitive-developmen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3E8F4"/>
        </a:solidFill>
        <a:effectLst/>
      </p:bgPr>
    </p:bg>
    <p:spTree>
      <p:nvGrpSpPr>
        <p:cNvPr id="1" name=""/>
        <p:cNvGrpSpPr/>
        <p:nvPr/>
      </p:nvGrpSpPr>
      <p:grpSpPr>
        <a:xfrm>
          <a:off x="0" y="0"/>
          <a:ext cx="0" cy="0"/>
          <a:chOff x="0" y="0"/>
          <a:chExt cx="0" cy="0"/>
        </a:xfrm>
      </p:grpSpPr>
      <p:sp>
        <p:nvSpPr>
          <p:cNvPr id="7170" name="Title 1"/>
          <p:cNvSpPr>
            <a:spLocks noGrp="1"/>
          </p:cNvSpPr>
          <p:nvPr>
            <p:ph type="title"/>
          </p:nvPr>
        </p:nvSpPr>
        <p:spPr bwMode="auto">
          <a:xfrm>
            <a:off x="5932488" y="457200"/>
            <a:ext cx="32010350" cy="144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numCol="1" compatLnSpc="1">
            <a:prstTxWarp prst="textNoShape">
              <a:avLst/>
            </a:prstTxWarp>
            <a:spAutoFit/>
          </a:bodyPr>
          <a:lstStyle/>
          <a:p>
            <a:pPr eaLnBrk="1" hangingPunct="1"/>
            <a:r>
              <a:rPr lang="en-US" altLang="en-US" dirty="0" smtClean="0">
                <a:latin typeface="Trebuchet MS" charset="0"/>
              </a:rPr>
              <a:t>THE ENQUIRING MIND: CREATIVE APPROACHES </a:t>
            </a:r>
            <a:endParaRPr lang="en-US" altLang="en-US" dirty="0">
              <a:latin typeface="Trebuchet MS" charset="0"/>
            </a:endParaRPr>
          </a:p>
        </p:txBody>
      </p:sp>
      <p:sp>
        <p:nvSpPr>
          <p:cNvPr id="7171" name="Text Placeholder 2"/>
          <p:cNvSpPr>
            <a:spLocks noGrp="1"/>
          </p:cNvSpPr>
          <p:nvPr>
            <p:ph type="body" sz="quarter" idx="10"/>
          </p:nvPr>
        </p:nvSpPr>
        <p:spPr bwMode="auto">
          <a:xfrm>
            <a:off x="904081" y="6368257"/>
            <a:ext cx="10056813" cy="307774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algn="just" eaLnBrk="1" hangingPunct="1"/>
            <a:r>
              <a:rPr lang="en-GB" sz="2000" dirty="0" smtClean="0">
                <a:latin typeface="Trebuchet MS" charset="0"/>
                <a:ea typeface="Trebuchet MS" charset="0"/>
                <a:cs typeface="Trebuchet MS" charset="0"/>
              </a:rPr>
              <a:t>This Academic poster will be critically evaluating the classic and contemporary perspectives of creative approaches in today’s education. It will then be discussing  the differences between the classical and contemporary perspectives while also examining which perspectives is more related to creative approaches in the 21</a:t>
            </a:r>
            <a:r>
              <a:rPr lang="en-GB" sz="2000" baseline="30000" dirty="0" smtClean="0">
                <a:latin typeface="Trebuchet MS" charset="0"/>
                <a:ea typeface="Trebuchet MS" charset="0"/>
                <a:cs typeface="Trebuchet MS" charset="0"/>
              </a:rPr>
              <a:t>st</a:t>
            </a:r>
            <a:r>
              <a:rPr lang="en-GB" sz="2000" dirty="0" smtClean="0">
                <a:latin typeface="Trebuchet MS" charset="0"/>
                <a:ea typeface="Trebuchet MS" charset="0"/>
                <a:cs typeface="Trebuchet MS" charset="0"/>
              </a:rPr>
              <a:t> century education, the  literature research will be supported by  policies and framework in Wales.  Towards the end I will be conducting a conclusion stating all my research and findings. </a:t>
            </a:r>
            <a:endParaRPr lang="en-US" sz="2000" dirty="0" smtClean="0">
              <a:latin typeface="Trebuchet MS" charset="0"/>
              <a:ea typeface="Trebuchet MS" charset="0"/>
              <a:cs typeface="Trebuchet MS" charset="0"/>
            </a:endParaRPr>
          </a:p>
          <a:p>
            <a:pPr eaLnBrk="1" hangingPunct="1"/>
            <a:endParaRPr lang="en-US" altLang="en-US" dirty="0">
              <a:solidFill>
                <a:srgbClr val="FF0000"/>
              </a:solidFill>
              <a:latin typeface="Trebuchet MS" charset="0"/>
            </a:endParaRPr>
          </a:p>
        </p:txBody>
      </p:sp>
      <p:sp>
        <p:nvSpPr>
          <p:cNvPr id="4" name="Text Placeholder 3"/>
          <p:cNvSpPr>
            <a:spLocks noGrp="1"/>
          </p:cNvSpPr>
          <p:nvPr>
            <p:ph type="body" sz="quarter" idx="11"/>
          </p:nvPr>
        </p:nvSpPr>
        <p:spPr>
          <a:xfrm>
            <a:off x="922338" y="5265738"/>
            <a:ext cx="10048875" cy="754062"/>
          </a:xfrm>
        </p:spPr>
        <p:txBody>
          <a:bodyPr/>
          <a:lstStyle/>
          <a:p>
            <a:pPr marL="1645838" indent="-1645838" defTabSz="4388900" eaLnBrk="1" fontAlgn="auto" hangingPunct="1">
              <a:spcAft>
                <a:spcPts val="0"/>
              </a:spcAft>
              <a:buFont typeface="Arial" panose="020B0604020202020204" pitchFamily="34" charset="0"/>
              <a:buNone/>
              <a:defRPr/>
            </a:pPr>
            <a:r>
              <a:rPr lang="en-US" dirty="0" smtClean="0"/>
              <a:t>INTRODUCATION</a:t>
            </a:r>
            <a:endParaRPr lang="en-US" dirty="0"/>
          </a:p>
        </p:txBody>
      </p:sp>
      <p:sp>
        <p:nvSpPr>
          <p:cNvPr id="7" name="Text Placeholder 6"/>
          <p:cNvSpPr>
            <a:spLocks noGrp="1"/>
          </p:cNvSpPr>
          <p:nvPr>
            <p:ph type="body" sz="quarter" idx="20"/>
          </p:nvPr>
        </p:nvSpPr>
        <p:spPr>
          <a:xfrm>
            <a:off x="887413" y="9068977"/>
            <a:ext cx="10050462" cy="754045"/>
          </a:xfrm>
        </p:spPr>
        <p:txBody>
          <a:bodyPr/>
          <a:lstStyle/>
          <a:p>
            <a:pPr marL="1645838" indent="-1645838" defTabSz="4388900" eaLnBrk="1" fontAlgn="auto" hangingPunct="1">
              <a:spcAft>
                <a:spcPts val="0"/>
              </a:spcAft>
              <a:buFont typeface="Arial" panose="020B0604020202020204" pitchFamily="34" charset="0"/>
              <a:buNone/>
              <a:defRPr/>
            </a:pPr>
            <a:r>
              <a:rPr lang="en-US" dirty="0" smtClean="0"/>
              <a:t>DEFINITION OF CREATIVITY </a:t>
            </a:r>
            <a:endParaRPr lang="en-US" dirty="0"/>
          </a:p>
        </p:txBody>
      </p:sp>
      <p:sp>
        <p:nvSpPr>
          <p:cNvPr id="9" name="Text Placeholder 8"/>
          <p:cNvSpPr>
            <a:spLocks noGrp="1"/>
          </p:cNvSpPr>
          <p:nvPr>
            <p:ph type="body" sz="quarter" idx="22"/>
          </p:nvPr>
        </p:nvSpPr>
        <p:spPr>
          <a:xfrm>
            <a:off x="11587163" y="4981054"/>
            <a:ext cx="10048875" cy="1323431"/>
          </a:xfrm>
        </p:spPr>
        <p:txBody>
          <a:bodyPr/>
          <a:lstStyle/>
          <a:p>
            <a:pPr marL="1645838" indent="-1645838" defTabSz="4388900" eaLnBrk="1" fontAlgn="auto" hangingPunct="1">
              <a:spcAft>
                <a:spcPts val="0"/>
              </a:spcAft>
              <a:buFont typeface="Arial" panose="020B0604020202020204" pitchFamily="34" charset="0"/>
              <a:buNone/>
              <a:defRPr/>
            </a:pPr>
            <a:r>
              <a:rPr lang="en-US" dirty="0" smtClean="0"/>
              <a:t>PIAGET &amp; VYGOTSKY CLASSICAL PERSPECTIVIES OF CREATIVE APPROACHES </a:t>
            </a:r>
            <a:endParaRPr lang="en-US" dirty="0"/>
          </a:p>
        </p:txBody>
      </p:sp>
      <p:sp>
        <p:nvSpPr>
          <p:cNvPr id="7178" name="Text Placeholder 9"/>
          <p:cNvSpPr>
            <a:spLocks noGrp="1"/>
          </p:cNvSpPr>
          <p:nvPr>
            <p:ph type="body" sz="quarter" idx="23"/>
          </p:nvPr>
        </p:nvSpPr>
        <p:spPr bwMode="auto">
          <a:xfrm>
            <a:off x="22231350" y="5268813"/>
            <a:ext cx="10048875" cy="1359670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algn="just" eaLnBrk="1" hangingPunct="1"/>
            <a:r>
              <a:rPr lang="en-GB" sz="2000" dirty="0" smtClean="0">
                <a:latin typeface="Trebuchet MS" charset="0"/>
                <a:ea typeface="Trebuchet MS" charset="0"/>
                <a:cs typeface="Trebuchet MS" charset="0"/>
              </a:rPr>
              <a:t>Lev Vygotsky was a seminal Russian psychologist who is best known for his sociocultural theory. He stressed the importance that the social interaction plays a big role in a child’s learning. He thought though social interactions children are able to go through a ongoing process of learning (Cherry, 2020). </a:t>
            </a:r>
          </a:p>
          <a:p>
            <a:pPr algn="just" eaLnBrk="1" hangingPunct="1"/>
            <a:r>
              <a:rPr lang="en-GB" sz="2000" dirty="0" smtClean="0">
                <a:latin typeface="Trebuchet MS" charset="0"/>
                <a:ea typeface="Trebuchet MS" charset="0"/>
                <a:cs typeface="Trebuchet MS" charset="0"/>
              </a:rPr>
              <a:t>Vygotsky theory focussed on the inner relationships between language development and the thinking process. He suggested that children essentially used their speech to think ‘out loud’ but then slowly developed a silent ‘inner speech’ as they obtain mental concepts and cognitive awareness. </a:t>
            </a:r>
          </a:p>
          <a:p>
            <a:pPr algn="just"/>
            <a:r>
              <a:rPr lang="en-GB" sz="2000" dirty="0" smtClean="0"/>
              <a:t>Vygotsky </a:t>
            </a:r>
            <a:r>
              <a:rPr lang="en-GB" sz="2000" dirty="0"/>
              <a:t>viewed play as an extreme part of early childhood, he suggested that play promotes the child’s cognitive, social and emotional development.  </a:t>
            </a:r>
            <a:endParaRPr lang="en-US" sz="2000" dirty="0"/>
          </a:p>
          <a:p>
            <a:pPr algn="just"/>
            <a:r>
              <a:rPr lang="en-GB" sz="2000" dirty="0"/>
              <a:t> </a:t>
            </a:r>
            <a:endParaRPr lang="en-US" sz="2000" dirty="0"/>
          </a:p>
          <a:p>
            <a:pPr algn="just"/>
            <a:r>
              <a:rPr lang="en-GB" sz="2000" dirty="0" smtClean="0"/>
              <a:t>Vygotsky designed </a:t>
            </a:r>
            <a:r>
              <a:rPr lang="en-GB" sz="2000" dirty="0"/>
              <a:t>something that is called the Zone of Proximal Development which is sort for </a:t>
            </a:r>
            <a:r>
              <a:rPr lang="en-GB" sz="2000" dirty="0" smtClean="0"/>
              <a:t>ZPD, </a:t>
            </a:r>
            <a:r>
              <a:rPr lang="en-GB" sz="2000" dirty="0"/>
              <a:t>this theory was designed to recognise what a child can do alone and what they cannot do independently, </a:t>
            </a:r>
            <a:r>
              <a:rPr lang="en-GB" sz="2000" dirty="0" smtClean="0"/>
              <a:t>need further assistance (Farr</a:t>
            </a:r>
            <a:r>
              <a:rPr lang="en-GB" sz="2000" dirty="0"/>
              <a:t>, 2020)</a:t>
            </a:r>
            <a:endParaRPr lang="en-US" sz="2000" dirty="0"/>
          </a:p>
          <a:p>
            <a:pPr algn="just" eaLnBrk="1" hangingPunct="1"/>
            <a:r>
              <a:rPr lang="en-US" altLang="en-US" sz="2000" dirty="0" smtClean="0">
                <a:latin typeface="Trebuchet MS" charset="0"/>
                <a:ea typeface="Trebuchet MS" charset="0"/>
                <a:cs typeface="Trebuchet MS" charset="0"/>
              </a:rPr>
              <a:t>This is how learning takes place in the ZPT suggested Vygotsky (learning Theories, 2020). </a:t>
            </a:r>
          </a:p>
          <a:p>
            <a:pPr algn="just" eaLnBrk="1" hangingPunct="1"/>
            <a:endParaRPr lang="en-US" altLang="en-US" sz="2000" dirty="0" smtClean="0">
              <a:latin typeface="Trebuchet MS" charset="0"/>
              <a:ea typeface="Trebuchet MS" charset="0"/>
              <a:cs typeface="Trebuchet MS" charset="0"/>
            </a:endParaRPr>
          </a:p>
          <a:p>
            <a:pPr algn="just" eaLnBrk="1" hangingPunct="1"/>
            <a:r>
              <a:rPr lang="en-US" altLang="en-US" sz="2000" dirty="0" smtClean="0">
                <a:latin typeface="Trebuchet MS" charset="0"/>
                <a:ea typeface="Trebuchet MS" charset="0"/>
                <a:cs typeface="Trebuchet MS" charset="0"/>
              </a:rPr>
              <a:t>Advantages of Vygotsky theory is that many studies show that children who work with one another in pairs actually achieve better (Afram, 2015), this theory also gives a more of an explanation as to why some children develop at a quicker rate than what was originally expected. </a:t>
            </a:r>
          </a:p>
          <a:p>
            <a:pPr algn="just" eaLnBrk="1" hangingPunct="1"/>
            <a:r>
              <a:rPr lang="en-US" altLang="en-US" sz="2000" dirty="0" smtClean="0">
                <a:latin typeface="Trebuchet MS" charset="0"/>
                <a:ea typeface="Trebuchet MS" charset="0"/>
                <a:cs typeface="Trebuchet MS" charset="0"/>
              </a:rPr>
              <a:t>On the other hand some disadvantages to this theory is that it doesn't really explain how infants learn on their own, this is because much cognitive development is happening before birth and immediately after without ever having or having very little social interactions and finally this theory doesn’t really explain the cognitive process that are happening during the developmental changes.   </a:t>
            </a:r>
            <a:endParaRPr lang="en-US" altLang="en-US" sz="2000" dirty="0">
              <a:latin typeface="Trebuchet MS" charset="0"/>
              <a:ea typeface="Trebuchet MS" charset="0"/>
              <a:cs typeface="Trebuchet MS" charset="0"/>
            </a:endParaRPr>
          </a:p>
          <a:p>
            <a:pPr algn="just" eaLnBrk="1" hangingPunct="1"/>
            <a:endParaRPr lang="en-US" altLang="en-US" sz="2000" dirty="0" smtClean="0">
              <a:latin typeface="Trebuchet MS" charset="0"/>
              <a:ea typeface="Trebuchet MS" charset="0"/>
              <a:cs typeface="Trebuchet MS" charset="0"/>
            </a:endParaRPr>
          </a:p>
          <a:p>
            <a:pPr algn="just" eaLnBrk="1" hangingPunct="1"/>
            <a:r>
              <a:rPr lang="en-US" altLang="en-US" sz="2000" dirty="0" smtClean="0">
                <a:latin typeface="Trebuchet MS" charset="0"/>
                <a:ea typeface="Trebuchet MS" charset="0"/>
                <a:cs typeface="Trebuchet MS" charset="0"/>
              </a:rPr>
              <a:t>This theory is still in use in the twenty first century as schools around the world still use this theory as a guide, allowing children the freedom to socialize with one another, opportunity and engagement to learn and discover new findings. This theory is shown while I was at placement when a young child was putting the correct shapes in a puzzle, the child was struggling to figure out where each shape went, a teacher approached the child and suggested the child to use the shapes similarity to put them in place. The child then was able to recognize the similarity's and put the correct shape in the correct puzzle. While the teacher approached the child in this activity she only offered encouragement and challenging behavior . As Vygotsky stated that ‘Adults in a society foster children’s cognitive development’ without the teacher’s assistance he/she would have continued to be unsuccessful but with the meaningful directions of her teacher she was able to complete the task successfully (Claudia, 2020). </a:t>
            </a:r>
            <a:endParaRPr lang="en-US" altLang="en-US" sz="2000" dirty="0">
              <a:latin typeface="Trebuchet MS" charset="0"/>
              <a:ea typeface="Trebuchet MS" charset="0"/>
              <a:cs typeface="Trebuchet MS" charset="0"/>
            </a:endParaRPr>
          </a:p>
        </p:txBody>
      </p:sp>
      <p:sp>
        <p:nvSpPr>
          <p:cNvPr id="11" name="Text Placeholder 10"/>
          <p:cNvSpPr>
            <a:spLocks noGrp="1"/>
          </p:cNvSpPr>
          <p:nvPr>
            <p:ph type="body" sz="quarter" idx="24"/>
          </p:nvPr>
        </p:nvSpPr>
        <p:spPr>
          <a:xfrm>
            <a:off x="32875537" y="5265738"/>
            <a:ext cx="10058400" cy="1323431"/>
          </a:xfrm>
        </p:spPr>
        <p:txBody>
          <a:bodyPr/>
          <a:lstStyle/>
          <a:p>
            <a:pPr marL="1645838" indent="-1645838" defTabSz="4388900" eaLnBrk="1" fontAlgn="auto" hangingPunct="1">
              <a:spcAft>
                <a:spcPts val="0"/>
              </a:spcAft>
              <a:buFont typeface="Arial" panose="020B0604020202020204" pitchFamily="34" charset="0"/>
              <a:buNone/>
              <a:defRPr/>
            </a:pPr>
            <a:r>
              <a:rPr lang="en-US" smtClean="0"/>
              <a:t>FOUNDATION PHASE CONTEMPORARY CREATIVE APPROACH </a:t>
            </a:r>
            <a:endParaRPr lang="en-US" dirty="0"/>
          </a:p>
        </p:txBody>
      </p:sp>
      <p:sp>
        <p:nvSpPr>
          <p:cNvPr id="12" name="Text Placeholder 11"/>
          <p:cNvSpPr>
            <a:spLocks noGrp="1"/>
          </p:cNvSpPr>
          <p:nvPr>
            <p:ph type="body" sz="quarter" idx="25"/>
          </p:nvPr>
        </p:nvSpPr>
        <p:spPr>
          <a:xfrm>
            <a:off x="22232937" y="19057646"/>
            <a:ext cx="10047288" cy="1323431"/>
          </a:xfrm>
        </p:spPr>
        <p:txBody>
          <a:bodyPr/>
          <a:lstStyle/>
          <a:p>
            <a:pPr marL="1645838" indent="-1645838" defTabSz="4388900" eaLnBrk="1" fontAlgn="auto" hangingPunct="1">
              <a:spcAft>
                <a:spcPts val="0"/>
              </a:spcAft>
              <a:buFont typeface="Arial" panose="020B0604020202020204" pitchFamily="34" charset="0"/>
              <a:buNone/>
              <a:defRPr/>
            </a:pPr>
            <a:r>
              <a:rPr lang="en-US" dirty="0" smtClean="0"/>
              <a:t>SIMILARITIES AND DIFFERENCES BETWEEN PIAGET AND VYGOTSKY THEORY </a:t>
            </a:r>
            <a:endParaRPr lang="en-US" dirty="0"/>
          </a:p>
        </p:txBody>
      </p:sp>
      <p:sp>
        <p:nvSpPr>
          <p:cNvPr id="7181" name="Text Placeholder 12"/>
          <p:cNvSpPr>
            <a:spLocks noGrp="1"/>
          </p:cNvSpPr>
          <p:nvPr>
            <p:ph type="body" sz="quarter" idx="26"/>
          </p:nvPr>
        </p:nvSpPr>
        <p:spPr bwMode="auto">
          <a:xfrm>
            <a:off x="22186105" y="20370090"/>
            <a:ext cx="10047288" cy="696188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algn="just" eaLnBrk="1" hangingPunct="1"/>
            <a:r>
              <a:rPr lang="en-US" altLang="en-US" sz="2000" dirty="0" smtClean="0">
                <a:latin typeface="Trebuchet MS" charset="0"/>
                <a:ea typeface="Trebuchet MS" charset="0"/>
                <a:cs typeface="Trebuchet MS" charset="0"/>
              </a:rPr>
              <a:t>Some of the similarities of both </a:t>
            </a:r>
            <a:r>
              <a:rPr lang="en-US" altLang="en-US" sz="2000" dirty="0">
                <a:latin typeface="Trebuchet MS" charset="0"/>
                <a:ea typeface="Trebuchet MS" charset="0"/>
                <a:cs typeface="Trebuchet MS" charset="0"/>
              </a:rPr>
              <a:t>P</a:t>
            </a:r>
            <a:r>
              <a:rPr lang="en-US" altLang="en-US" sz="2000" dirty="0" smtClean="0">
                <a:latin typeface="Trebuchet MS" charset="0"/>
                <a:ea typeface="Trebuchet MS" charset="0"/>
                <a:cs typeface="Trebuchet MS" charset="0"/>
              </a:rPr>
              <a:t>iaget and Vygotsky theory is that both theorists focusses their studies on childhood and youth as well as both studies were about the child’s development, learning and cognition, questioning the same on how children develop and the stages and both believed that social interaction does assist in development</a:t>
            </a:r>
            <a:r>
              <a:rPr lang="en-US" altLang="en-US" sz="2000" dirty="0">
                <a:latin typeface="Trebuchet MS" charset="0"/>
                <a:ea typeface="Trebuchet MS" charset="0"/>
                <a:cs typeface="Trebuchet MS" charset="0"/>
              </a:rPr>
              <a:t> </a:t>
            </a:r>
            <a:r>
              <a:rPr lang="en-US" altLang="en-US" sz="2000" dirty="0" smtClean="0">
                <a:latin typeface="Trebuchet MS" charset="0"/>
                <a:ea typeface="Trebuchet MS" charset="0"/>
                <a:cs typeface="Trebuchet MS" charset="0"/>
              </a:rPr>
              <a:t>(Elliott, 2014). </a:t>
            </a:r>
            <a:r>
              <a:rPr lang="en-GB" sz="2000" dirty="0"/>
              <a:t>Although Piaget and Vygotsky theories are both as important and are still in use in the twenty first century they differ form each other in a number of different and important ways, the first differences that differs the theorist from one </a:t>
            </a:r>
            <a:r>
              <a:rPr lang="en-GB" sz="2000" dirty="0" smtClean="0"/>
              <a:t>another is that </a:t>
            </a:r>
            <a:r>
              <a:rPr lang="en-GB" sz="2000" dirty="0"/>
              <a:t>P</a:t>
            </a:r>
            <a:r>
              <a:rPr lang="en-GB" sz="2000" dirty="0" smtClean="0"/>
              <a:t>iaget suggested that children learn beset though discovering on their own whereas, Vygotsky believed that children needed the adult supervision and guidance to achieve their full potential.</a:t>
            </a:r>
            <a:endParaRPr lang="en-GB" sz="2000" dirty="0"/>
          </a:p>
          <a:p>
            <a:pPr algn="just" eaLnBrk="1" hangingPunct="1"/>
            <a:r>
              <a:rPr lang="en-GB" sz="2000" dirty="0" smtClean="0"/>
              <a:t>Piaget also has </a:t>
            </a:r>
            <a:r>
              <a:rPr lang="en-GB" sz="2000" dirty="0"/>
              <a:t>little emphasis in his theory where as Vygotsky has a strong emphasis, another differences is that both focused their studies on different constructivism one on cognitive and one on social constructivist. Although Piaget had a strong emphasis on the stages of development Vygotsky didn’t really have general stages of development which were followed. Finally, Piaget stressed the need that children need to have the opportunity to explore the world around them and discover new skills and knowledge Vygotsky on the other hand believed that the opportunities for children to learn with their teachers is more effective and successful for the children. </a:t>
            </a:r>
            <a:endParaRPr lang="en-US" sz="2000" dirty="0"/>
          </a:p>
          <a:p>
            <a:pPr eaLnBrk="1" hangingPunct="1"/>
            <a:endParaRPr lang="en-US" altLang="en-US" sz="3200" dirty="0">
              <a:latin typeface="Trebuchet MS" charset="0"/>
              <a:ea typeface="Trebuchet MS" charset="0"/>
              <a:cs typeface="Trebuchet MS" charset="0"/>
            </a:endParaRPr>
          </a:p>
        </p:txBody>
      </p:sp>
      <p:sp>
        <p:nvSpPr>
          <p:cNvPr id="7183" name="Text Placeholder 14"/>
          <p:cNvSpPr>
            <a:spLocks noGrp="1"/>
          </p:cNvSpPr>
          <p:nvPr>
            <p:ph type="body" sz="quarter" idx="28"/>
          </p:nvPr>
        </p:nvSpPr>
        <p:spPr bwMode="auto">
          <a:xfrm>
            <a:off x="32916019" y="12242035"/>
            <a:ext cx="10052050" cy="1363122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algn="just"/>
            <a:r>
              <a:rPr lang="en-GB" sz="2000" dirty="0"/>
              <a:t>The Foundation Phase which is Wales developmental curriculum which is designed for children aged three to seven years old that encourages children to be all creative, imaginative and to enjoy learning which is more effective for them. </a:t>
            </a:r>
            <a:endParaRPr lang="en-GB" sz="2000" dirty="0" smtClean="0"/>
          </a:p>
          <a:p>
            <a:pPr algn="just"/>
            <a:r>
              <a:rPr lang="en-GB" sz="2000" dirty="0" smtClean="0"/>
              <a:t>This </a:t>
            </a:r>
            <a:r>
              <a:rPr lang="en-GB" sz="2000" dirty="0"/>
              <a:t>curriculum is designed to make sure that children are being given the opportunity to explore the world them freely and to understand the concept of how things work by participating in relevant activities to their developmental stage. The Foundation phase recognises how play plays a big part in a child’s development and that play is also a way for children to learn while also having fun. There are seven key areas of learning in the phase one of which is ‘creative development’ this area was added to the curriculum to stress the importance of creativity and imagination in early years setting for children (Welsh Government, 2018). </a:t>
            </a:r>
            <a:endParaRPr lang="en-GB" sz="2000" dirty="0" smtClean="0"/>
          </a:p>
          <a:p>
            <a:pPr algn="just"/>
            <a:r>
              <a:rPr lang="en-GB" sz="2000" dirty="0" smtClean="0"/>
              <a:t>This </a:t>
            </a:r>
            <a:r>
              <a:rPr lang="en-GB" sz="2000" dirty="0"/>
              <a:t>curriculum has many beneficial aspects that allows children to increase their motivation and enjoyment of learning. This Curriculum is still being used in the twenty first century in the early years setting in the classroom and outdoor area. That gives children opportunity and choice to freely play and discover under supervision. When an early years setting use this Curriculum, children are able to express their thoughts and feelings by choosing what area they would like to play in whether it’s the role play area, sensory room, construction area, physical, sand/ water pit and mud kitchen. All of these activities require children to use their creativity and imagination that eventually expands the child’s knowledge and understanding. </a:t>
            </a:r>
            <a:endParaRPr lang="en-GB" sz="2000" dirty="0" smtClean="0"/>
          </a:p>
          <a:p>
            <a:pPr algn="just"/>
            <a:r>
              <a:rPr lang="en-GB" sz="2000" dirty="0" smtClean="0"/>
              <a:t>Some </a:t>
            </a:r>
            <a:r>
              <a:rPr lang="en-GB" sz="2000" dirty="0"/>
              <a:t>advantages of this Curriculum is that children are able to play and learn freely, experience trial and error, learn from one another classmate, and the child’s fine and motor skills are being increased. Some of the disadvantages of using this Curriculum in an early years setting is that sometimes a child’s developmental stage may be delayed and not noticed soon enough for teachers to take some sort of action. Another disadvantage of using this Curriculum is that when children are playing freely, teachers don’t really know whether the child is learning while paying, this is because when children are playing they often ask questions on what their doing and if there’s no one to guide them then this could be a huge throw back to them. </a:t>
            </a:r>
            <a:endParaRPr lang="en-US" sz="2000" dirty="0"/>
          </a:p>
          <a:p>
            <a:pPr algn="just"/>
            <a:r>
              <a:rPr lang="en-GB" sz="2000" dirty="0"/>
              <a:t>Professor Graham Donaldson was the main leader who published the new Curriculum which was named the ‘successfully Future’ that covers the ages of three to sixteen years old, this new curriculum wants teachers deliver their lessons though the use of literacy, numeracy and digital capacity. This curriculum is divided in six areas of learning, that forms suggestive arts to science and technology (BBC, 2017).</a:t>
            </a:r>
            <a:endParaRPr lang="en-US" sz="2000" dirty="0"/>
          </a:p>
          <a:p>
            <a:pPr algn="just"/>
            <a:r>
              <a:rPr lang="en-GB" sz="2000" dirty="0"/>
              <a:t>A </a:t>
            </a:r>
            <a:r>
              <a:rPr lang="en-GB" sz="2000" dirty="0" smtClean="0"/>
              <a:t>well Known </a:t>
            </a:r>
            <a:r>
              <a:rPr lang="en-GB" sz="2000" dirty="0"/>
              <a:t>cultural leader sir Ken Robinson that led the British governments 1998 advisory defines creativity who saw creativity as an educational system ‘’the process of having original ideas that have values’’ this differs from imagination which is the ability to bring to mind the things that aren’t present to an individual’s senses (Magee, 2016). </a:t>
            </a:r>
            <a:endParaRPr lang="en-US" sz="2000" dirty="0"/>
          </a:p>
          <a:p>
            <a:pPr eaLnBrk="1" hangingPunct="1"/>
            <a:endParaRPr lang="en-US" altLang="en-US" dirty="0">
              <a:latin typeface="Trebuchet MS" charset="0"/>
            </a:endParaRPr>
          </a:p>
        </p:txBody>
      </p:sp>
      <p:sp>
        <p:nvSpPr>
          <p:cNvPr id="16" name="Text Placeholder 15"/>
          <p:cNvSpPr>
            <a:spLocks noGrp="1"/>
          </p:cNvSpPr>
          <p:nvPr>
            <p:ph type="body" sz="quarter" idx="29"/>
          </p:nvPr>
        </p:nvSpPr>
        <p:spPr>
          <a:xfrm>
            <a:off x="32918400" y="26499482"/>
            <a:ext cx="10047288" cy="754063"/>
          </a:xfrm>
        </p:spPr>
        <p:txBody>
          <a:bodyPr/>
          <a:lstStyle/>
          <a:p>
            <a:pPr marL="1645838" indent="-1645838" defTabSz="4388900" eaLnBrk="1" fontAlgn="auto" hangingPunct="1">
              <a:spcAft>
                <a:spcPts val="0"/>
              </a:spcAft>
              <a:buFont typeface="Arial" panose="020B0604020202020204" pitchFamily="34" charset="0"/>
              <a:buNone/>
              <a:defRPr/>
            </a:pPr>
            <a:r>
              <a:rPr lang="en-US" dirty="0" smtClean="0"/>
              <a:t>CONCLUSION </a:t>
            </a:r>
            <a:endParaRPr lang="en-US" dirty="0"/>
          </a:p>
        </p:txBody>
      </p:sp>
      <p:sp>
        <p:nvSpPr>
          <p:cNvPr id="18" name="Text Placeholder 17"/>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7188" name="Text Placeholder 19"/>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89" name="Text Placeholder 20"/>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0" name="Text Placeholder 21"/>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1" name="Text Placeholder 22"/>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2" name="Text Placeholder 23"/>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3" name="Text Placeholder 24"/>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4" name="Text Placeholder 25"/>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5" name="Text Placeholder 26"/>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6" name="Text Placeholder 27"/>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7" name="Text Placeholder 28"/>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8" name="Text Placeholder 29"/>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eaLnBrk="1" hangingPunct="1"/>
            <a:endParaRPr lang="en-US" altLang="en-US">
              <a:latin typeface="Trebuchet MS" charset="0"/>
            </a:endParaRPr>
          </a:p>
        </p:txBody>
      </p:sp>
      <p:sp>
        <p:nvSpPr>
          <p:cNvPr id="7199" name="Picture Placeholder 30"/>
          <p:cNvSpPr>
            <a:spLocks noGrp="1"/>
          </p:cNvSpPr>
          <p:nvPr>
            <p:ph type="pic" sz="quarter" idx="115"/>
          </p:nvPr>
        </p:nvSpPr>
        <p:spPr bwMode="auto">
          <a:xfrm>
            <a:off x="-9326563" y="25314275"/>
            <a:ext cx="7908925" cy="4838700"/>
          </a:xfrm>
          <a:ln>
            <a:miter lim="800000"/>
            <a:headEnd/>
            <a:tailEnd/>
          </a:ln>
        </p:spPr>
      </p:sp>
      <p:sp>
        <p:nvSpPr>
          <p:cNvPr id="7200" name="Picture Placeholder 31"/>
          <p:cNvSpPr>
            <a:spLocks noGrp="1"/>
          </p:cNvSpPr>
          <p:nvPr>
            <p:ph type="pic" sz="quarter" idx="126"/>
          </p:nvPr>
        </p:nvSpPr>
        <p:spPr bwMode="auto">
          <a:xfrm>
            <a:off x="-9326563" y="25314275"/>
            <a:ext cx="7908925" cy="4838700"/>
          </a:xfrm>
          <a:ln>
            <a:miter lim="800000"/>
            <a:headEnd/>
            <a:tailEnd/>
          </a:ln>
        </p:spPr>
      </p:sp>
      <p:sp>
        <p:nvSpPr>
          <p:cNvPr id="7201" name="Picture Placeholder 32"/>
          <p:cNvSpPr>
            <a:spLocks noGrp="1"/>
          </p:cNvSpPr>
          <p:nvPr>
            <p:ph type="pic" sz="quarter" idx="127"/>
          </p:nvPr>
        </p:nvSpPr>
        <p:spPr bwMode="auto">
          <a:xfrm>
            <a:off x="-9326563" y="25314275"/>
            <a:ext cx="7908925" cy="4838700"/>
          </a:xfrm>
          <a:ln>
            <a:miter lim="800000"/>
            <a:headEnd/>
            <a:tailEnd/>
          </a:ln>
        </p:spPr>
      </p:sp>
      <p:sp>
        <p:nvSpPr>
          <p:cNvPr id="7202" name="Picture Placeholder 33"/>
          <p:cNvSpPr>
            <a:spLocks noGrp="1"/>
          </p:cNvSpPr>
          <p:nvPr>
            <p:ph type="pic" sz="quarter" idx="128"/>
          </p:nvPr>
        </p:nvSpPr>
        <p:spPr bwMode="auto">
          <a:xfrm>
            <a:off x="-9326563" y="25314275"/>
            <a:ext cx="7908925" cy="4838700"/>
          </a:xfrm>
          <a:ln>
            <a:miter lim="800000"/>
            <a:headEnd/>
            <a:tailEnd/>
          </a:ln>
        </p:spPr>
      </p:sp>
      <p:sp>
        <p:nvSpPr>
          <p:cNvPr id="7203" name="Picture Placeholder 34"/>
          <p:cNvSpPr>
            <a:spLocks noGrp="1"/>
          </p:cNvSpPr>
          <p:nvPr>
            <p:ph type="pic" sz="quarter" idx="129"/>
          </p:nvPr>
        </p:nvSpPr>
        <p:spPr bwMode="auto">
          <a:xfrm>
            <a:off x="-9326563" y="25314275"/>
            <a:ext cx="7908925" cy="4838700"/>
          </a:xfrm>
          <a:ln>
            <a:miter lim="800000"/>
            <a:headEnd/>
            <a:tailEnd/>
          </a:ln>
        </p:spPr>
      </p:sp>
      <p:sp>
        <p:nvSpPr>
          <p:cNvPr id="7204" name="Picture Placeholder 35"/>
          <p:cNvSpPr>
            <a:spLocks noGrp="1"/>
          </p:cNvSpPr>
          <p:nvPr>
            <p:ph type="pic" sz="quarter" idx="130"/>
          </p:nvPr>
        </p:nvSpPr>
        <p:spPr bwMode="auto">
          <a:xfrm>
            <a:off x="-9326563" y="25314275"/>
            <a:ext cx="7908925" cy="4838700"/>
          </a:xfrm>
          <a:ln>
            <a:miter lim="800000"/>
            <a:headEnd/>
            <a:tailEnd/>
          </a:ln>
        </p:spPr>
      </p:sp>
      <p:sp>
        <p:nvSpPr>
          <p:cNvPr id="7205" name="Picture Placeholder 36"/>
          <p:cNvSpPr>
            <a:spLocks noGrp="1"/>
          </p:cNvSpPr>
          <p:nvPr>
            <p:ph type="pic" sz="quarter" idx="131"/>
          </p:nvPr>
        </p:nvSpPr>
        <p:spPr bwMode="auto">
          <a:xfrm>
            <a:off x="-9326563" y="25314275"/>
            <a:ext cx="7908925" cy="4838700"/>
          </a:xfrm>
          <a:ln>
            <a:miter lim="800000"/>
            <a:headEnd/>
            <a:tailEnd/>
          </a:ln>
        </p:spPr>
      </p:sp>
      <p:sp>
        <p:nvSpPr>
          <p:cNvPr id="7206" name="Picture Placeholder 37"/>
          <p:cNvSpPr>
            <a:spLocks noGrp="1"/>
          </p:cNvSpPr>
          <p:nvPr>
            <p:ph type="pic" sz="quarter" idx="132"/>
          </p:nvPr>
        </p:nvSpPr>
        <p:spPr bwMode="auto">
          <a:xfrm>
            <a:off x="-9326563" y="25314275"/>
            <a:ext cx="7908925" cy="4838700"/>
          </a:xfrm>
          <a:ln>
            <a:miter lim="800000"/>
            <a:headEnd/>
            <a:tailEnd/>
          </a:ln>
        </p:spPr>
      </p:sp>
      <p:sp>
        <p:nvSpPr>
          <p:cNvPr id="7207" name="Picture Placeholder 38"/>
          <p:cNvSpPr>
            <a:spLocks noGrp="1"/>
          </p:cNvSpPr>
          <p:nvPr>
            <p:ph type="pic" sz="quarter" idx="133"/>
          </p:nvPr>
        </p:nvSpPr>
        <p:spPr bwMode="auto">
          <a:xfrm>
            <a:off x="-9326563" y="25314275"/>
            <a:ext cx="7908925" cy="4838700"/>
          </a:xfrm>
          <a:ln>
            <a:miter lim="800000"/>
            <a:headEnd/>
            <a:tailEnd/>
          </a:ln>
        </p:spPr>
      </p:sp>
      <p:sp>
        <p:nvSpPr>
          <p:cNvPr id="7208" name="Picture Placeholder 39"/>
          <p:cNvSpPr>
            <a:spLocks noGrp="1"/>
          </p:cNvSpPr>
          <p:nvPr>
            <p:ph type="pic" sz="quarter" idx="134"/>
          </p:nvPr>
        </p:nvSpPr>
        <p:spPr bwMode="auto">
          <a:xfrm>
            <a:off x="-9326563" y="25314275"/>
            <a:ext cx="7908925" cy="4838700"/>
          </a:xfrm>
          <a:ln>
            <a:miter lim="800000"/>
            <a:headEnd/>
            <a:tailEnd/>
          </a:ln>
        </p:spPr>
      </p:sp>
      <p:sp>
        <p:nvSpPr>
          <p:cNvPr id="7209" name="Picture Placeholder 40"/>
          <p:cNvSpPr>
            <a:spLocks noGrp="1"/>
          </p:cNvSpPr>
          <p:nvPr>
            <p:ph type="pic" sz="quarter" idx="135"/>
          </p:nvPr>
        </p:nvSpPr>
        <p:spPr bwMode="auto">
          <a:xfrm>
            <a:off x="-9326563" y="25314275"/>
            <a:ext cx="7908925" cy="4838700"/>
          </a:xfrm>
          <a:ln>
            <a:miter lim="800000"/>
            <a:headEnd/>
            <a:tailEnd/>
          </a:ln>
        </p:spPr>
      </p:sp>
      <p:sp>
        <p:nvSpPr>
          <p:cNvPr id="42" name="Text Placeholder 41"/>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3" name="Text Placeholder 42"/>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4" name="Text Placeholder 43"/>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5" name="Text Placeholder 44"/>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6" name="Text Placeholder 45"/>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7" name="Text Placeholder 46"/>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8" name="Text Placeholder 47"/>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49" name="Text Placeholder 48"/>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50" name="Text Placeholder 49"/>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51" name="Text Placeholder 50"/>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52" name="Text Placeholder 51"/>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53" name="Text Placeholder 52"/>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54" name="Text Placeholder 53"/>
          <p:cNvSpPr>
            <a:spLocks noGrp="1"/>
          </p:cNvSpPr>
          <p:nvPr>
            <p:ph type="body" sz="quarter" idx="148"/>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55" name="Text Placeholder 54"/>
          <p:cNvSpPr>
            <a:spLocks noGrp="1"/>
          </p:cNvSpPr>
          <p:nvPr>
            <p:ph type="body" sz="quarter" idx="149"/>
          </p:nvPr>
        </p:nvSpPr>
        <p:spPr>
          <a:xfrm>
            <a:off x="-10407650" y="18288000"/>
            <a:ext cx="10050462" cy="754063"/>
          </a:xfrm>
        </p:spPr>
        <p:txBody>
          <a:bodyPr/>
          <a:lstStyle/>
          <a:p>
            <a:pPr marL="1645838" indent="-1645838" defTabSz="4388900" eaLnBrk="1" fontAlgn="auto" hangingPunct="1">
              <a:spcAft>
                <a:spcPts val="0"/>
              </a:spcAft>
              <a:buFont typeface="Arial" panose="020B0604020202020204" pitchFamily="34" charset="0"/>
              <a:buNone/>
              <a:defRPr/>
            </a:pPr>
            <a:endParaRPr lang="en-US" dirty="0"/>
          </a:p>
        </p:txBody>
      </p:sp>
      <p:sp>
        <p:nvSpPr>
          <p:cNvPr id="7224" name="Text Placeholder 55"/>
          <p:cNvSpPr>
            <a:spLocks noGrp="1"/>
          </p:cNvSpPr>
          <p:nvPr>
            <p:ph type="body" sz="quarter" idx="150"/>
          </p:nvPr>
        </p:nvSpPr>
        <p:spPr bwMode="auto">
          <a:xfrm>
            <a:off x="5932488" y="3184525"/>
            <a:ext cx="31999237" cy="192052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spAutoFit/>
          </a:bodyPr>
          <a:lstStyle/>
          <a:p>
            <a:pPr eaLnBrk="1" hangingPunct="1"/>
            <a:r>
              <a:rPr lang="en-US" altLang="en-US" dirty="0" smtClean="0"/>
              <a:t>ACADEMIC POSTER </a:t>
            </a:r>
          </a:p>
          <a:p>
            <a:pPr eaLnBrk="1" hangingPunct="1"/>
            <a:r>
              <a:rPr lang="en-US" altLang="en-US" dirty="0" smtClean="0"/>
              <a:t>WROUD AL ROSHOQ </a:t>
            </a:r>
            <a:endParaRPr lang="en-US" altLang="en-US" dirty="0"/>
          </a:p>
        </p:txBody>
      </p:sp>
      <p:sp>
        <p:nvSpPr>
          <p:cNvPr id="7225" name="Text Placeholder 56"/>
          <p:cNvSpPr>
            <a:spLocks noGrp="1"/>
          </p:cNvSpPr>
          <p:nvPr>
            <p:ph type="body" sz="quarter" idx="151"/>
          </p:nvPr>
        </p:nvSpPr>
        <p:spPr bwMode="auto">
          <a:xfrm>
            <a:off x="5932488" y="1905000"/>
            <a:ext cx="31999237" cy="1279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eaLnBrk="1" hangingPunct="1"/>
            <a:r>
              <a:rPr lang="en-US" altLang="en-US" dirty="0" smtClean="0"/>
              <a:t>BA EDUCATION STUDIES </a:t>
            </a:r>
            <a:endParaRPr lang="en-US" altLang="en-US" dirty="0"/>
          </a:p>
        </p:txBody>
      </p:sp>
      <p:sp>
        <p:nvSpPr>
          <p:cNvPr id="60" name="Text Placeholder 18"/>
          <p:cNvSpPr txBox="1">
            <a:spLocks/>
          </p:cNvSpPr>
          <p:nvPr/>
        </p:nvSpPr>
        <p:spPr bwMode="auto">
          <a:xfrm>
            <a:off x="889793" y="10253980"/>
            <a:ext cx="10056813" cy="166506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wrap="square" lIns="228589" tIns="228589" rIns="228589" bIns="228589" numCol="1" anchor="t" anchorCtr="0" compatLnSpc="1">
            <a:prstTxWarp prst="textNoShape">
              <a:avLst/>
            </a:prstTxWarp>
            <a:spAutoFit/>
          </a:bodyPr>
          <a:lstStyle>
            <a:lvl1pPr marL="0" indent="0" algn="l" defTabSz="4387850" rtl="0" eaLnBrk="0" fontAlgn="base" hangingPunct="0">
              <a:spcBef>
                <a:spcPct val="20000"/>
              </a:spcBef>
              <a:spcAft>
                <a:spcPct val="0"/>
              </a:spcAft>
              <a:buFont typeface="Arial" charset="0"/>
              <a:buNone/>
              <a:defRPr sz="2500" kern="1200">
                <a:solidFill>
                  <a:schemeClr val="tx1"/>
                </a:solidFill>
                <a:latin typeface="Trebuchet MS" pitchFamily="34" charset="0"/>
                <a:ea typeface="+mn-ea"/>
                <a:cs typeface="+mn-cs"/>
              </a:defRPr>
            </a:lvl1pPr>
            <a:lvl2pPr marL="1485825" indent="-571471" algn="l" defTabSz="4387850" rtl="0" eaLnBrk="0" fontAlgn="base" hangingPunct="0">
              <a:spcBef>
                <a:spcPct val="20000"/>
              </a:spcBef>
              <a:spcAft>
                <a:spcPct val="0"/>
              </a:spcAft>
              <a:buFont typeface="Arial" charset="0"/>
              <a:buChar char="–"/>
              <a:defRPr sz="2500" kern="1200">
                <a:solidFill>
                  <a:schemeClr val="tx1"/>
                </a:solidFill>
                <a:latin typeface="Trebuchet MS" pitchFamily="34" charset="0"/>
                <a:ea typeface="+mn-ea"/>
                <a:cs typeface="+mn-cs"/>
              </a:defRPr>
            </a:lvl2pPr>
            <a:lvl3pPr marL="2057297" indent="-571471" algn="l" defTabSz="4387850" rtl="0" eaLnBrk="0" fontAlgn="base" hangingPunct="0">
              <a:spcBef>
                <a:spcPct val="20000"/>
              </a:spcBef>
              <a:spcAft>
                <a:spcPct val="0"/>
              </a:spcAft>
              <a:buFont typeface="Arial" charset="0"/>
              <a:buChar char="•"/>
              <a:defRPr sz="2500" kern="1200">
                <a:solidFill>
                  <a:schemeClr val="tx1"/>
                </a:solidFill>
                <a:latin typeface="Trebuchet MS" pitchFamily="34" charset="0"/>
                <a:ea typeface="+mn-ea"/>
                <a:cs typeface="+mn-cs"/>
              </a:defRPr>
            </a:lvl3pPr>
            <a:lvl4pPr marL="2685916" indent="-628619" algn="l" defTabSz="4387850" rtl="0" eaLnBrk="0" fontAlgn="base" hangingPunct="0">
              <a:spcBef>
                <a:spcPct val="20000"/>
              </a:spcBef>
              <a:spcAft>
                <a:spcPct val="0"/>
              </a:spcAft>
              <a:buFont typeface="Arial" charset="0"/>
              <a:buChar char="–"/>
              <a:defRPr sz="2500" kern="1200">
                <a:solidFill>
                  <a:schemeClr val="tx1"/>
                </a:solidFill>
                <a:latin typeface="Trebuchet MS" pitchFamily="34" charset="0"/>
                <a:ea typeface="+mn-ea"/>
                <a:cs typeface="+mn-cs"/>
              </a:defRPr>
            </a:lvl4pPr>
            <a:lvl5pPr marL="3143093" indent="-457177" algn="l" defTabSz="4387850" rtl="0" eaLnBrk="0" fontAlgn="base" hangingPunct="0">
              <a:spcBef>
                <a:spcPct val="20000"/>
              </a:spcBef>
              <a:spcAft>
                <a:spcPct val="0"/>
              </a:spcAft>
              <a:buFont typeface="Arial"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r>
              <a:rPr lang="en-US" sz="2000" dirty="0" smtClean="0">
                <a:latin typeface="Trebuchet MS" charset="0"/>
                <a:ea typeface="Trebuchet MS" charset="0"/>
                <a:cs typeface="Trebuchet MS" charset="0"/>
              </a:rPr>
              <a:t>Creativity is an extremely huge and important aspect of the twenty first century education. An effective classroom environment always has some sort of elements of creativity which makes the lessons more interesting and enjoyable. The right mix of creativity along with Curriculum helps children to be advanced that also encourages them to learn new things and skills </a:t>
            </a:r>
            <a:r>
              <a:rPr lang="en-US" sz="2000" dirty="0">
                <a:latin typeface="Trebuchet MS" charset="0"/>
                <a:ea typeface="Trebuchet MS" charset="0"/>
                <a:cs typeface="Trebuchet MS" charset="0"/>
              </a:rPr>
              <a:t>(Edsys, 2020</a:t>
            </a:r>
            <a:r>
              <a:rPr lang="en-US" sz="2000" dirty="0" smtClean="0">
                <a:latin typeface="Trebuchet MS" charset="0"/>
                <a:ea typeface="Trebuchet MS" charset="0"/>
                <a:cs typeface="Trebuchet MS" charset="0"/>
              </a:rPr>
              <a:t>). </a:t>
            </a:r>
          </a:p>
          <a:p>
            <a:pPr algn="just"/>
            <a:r>
              <a:rPr lang="en-US" sz="2000" dirty="0" smtClean="0">
                <a:latin typeface="Trebuchet MS" charset="0"/>
                <a:ea typeface="Trebuchet MS" charset="0"/>
                <a:cs typeface="Trebuchet MS" charset="0"/>
              </a:rPr>
              <a:t>A creative classroom gives some sort of opportunity for children to learn with enjoyment and fun. The teaching activities such as storytelling helps children learn effectively without having the pressure of learning. Unlike the ordinary teaching methods, a creative classroom also gives the children the freedom to express their thoughts and feelings. Creativity allows children to also explore freely without any boundaries holding them back that can also increate and stimulates the child’s thinking capability. </a:t>
            </a:r>
          </a:p>
          <a:p>
            <a:pPr algn="just"/>
            <a:r>
              <a:rPr lang="en-US" sz="2000" dirty="0" smtClean="0">
                <a:latin typeface="Trebuchet MS" charset="0"/>
                <a:ea typeface="Trebuchet MS" charset="0"/>
                <a:cs typeface="Trebuchet MS" charset="0"/>
              </a:rPr>
              <a:t>Creativity can include activities such as role play, dress up, puppets and much more. Most importantly creativity can lead to problem solving and better communicators, this is by allowing the child to think outside the box and designing a classroom environment that promotes creativity which opens a world of communication. By taking this step children are able to have a more effective conversation between each other that stimulates innovative thinking (Edsys, 2020) </a:t>
            </a:r>
          </a:p>
          <a:p>
            <a:pPr algn="just"/>
            <a:r>
              <a:rPr lang="en-US" sz="2000" dirty="0" smtClean="0">
                <a:latin typeface="Trebuchet MS" charset="0"/>
                <a:ea typeface="Trebuchet MS" charset="0"/>
                <a:cs typeface="Trebuchet MS" charset="0"/>
              </a:rPr>
              <a:t>Creativity is also seen </a:t>
            </a:r>
            <a:r>
              <a:rPr lang="en-US" sz="2000" dirty="0">
                <a:latin typeface="Trebuchet MS" charset="0"/>
                <a:ea typeface="Trebuchet MS" charset="0"/>
                <a:cs typeface="Trebuchet MS" charset="0"/>
              </a:rPr>
              <a:t>in the Foundation Phase, which is the Curriculum for Wales. </a:t>
            </a:r>
            <a:r>
              <a:rPr lang="en-US" sz="2000" dirty="0" smtClean="0">
                <a:latin typeface="Trebuchet MS" charset="0"/>
                <a:ea typeface="Trebuchet MS" charset="0"/>
                <a:cs typeface="Trebuchet MS" charset="0"/>
              </a:rPr>
              <a:t>One </a:t>
            </a:r>
            <a:r>
              <a:rPr lang="en-US" sz="2000" dirty="0">
                <a:latin typeface="Trebuchet MS" charset="0"/>
                <a:ea typeface="Trebuchet MS" charset="0"/>
                <a:cs typeface="Trebuchet MS" charset="0"/>
              </a:rPr>
              <a:t>of the seven areas of learning in the Foundation Phase is named as 'Creative Development' </a:t>
            </a:r>
            <a:r>
              <a:rPr lang="en-US" sz="2000" dirty="0" smtClean="0">
                <a:latin typeface="Trebuchet MS" charset="0"/>
                <a:ea typeface="Trebuchet MS" charset="0"/>
                <a:cs typeface="Trebuchet MS" charset="0"/>
              </a:rPr>
              <a:t>which is recommended and seen as that </a:t>
            </a:r>
            <a:r>
              <a:rPr lang="en-US" sz="2000" dirty="0">
                <a:latin typeface="Trebuchet MS" charset="0"/>
                <a:ea typeface="Trebuchet MS" charset="0"/>
                <a:cs typeface="Trebuchet MS" charset="0"/>
              </a:rPr>
              <a:t>creativity allows children to express their thoughts and feelings freely, but in order for children to do so, it is important that educators use a range of creative approaches within the education. </a:t>
            </a:r>
          </a:p>
          <a:p>
            <a:r>
              <a:rPr lang="en-US" sz="2000" dirty="0">
                <a:latin typeface="Trebuchet MS" charset="0"/>
                <a:ea typeface="Trebuchet MS" charset="0"/>
                <a:cs typeface="Trebuchet MS" charset="0"/>
              </a:rPr>
              <a:t>The Reggio Emilia approach to early childhood education sees young children as individuals as being curious about the world around them and have the potential in actually learning from their surroundings (Stoudt, 2020). </a:t>
            </a:r>
          </a:p>
          <a:p>
            <a:r>
              <a:rPr lang="en-US" sz="2000" dirty="0" smtClean="0">
                <a:latin typeface="Trebuchet MS" charset="0"/>
                <a:ea typeface="Trebuchet MS" charset="0"/>
                <a:cs typeface="Trebuchet MS" charset="0"/>
              </a:rPr>
              <a:t>Being creative </a:t>
            </a:r>
            <a:r>
              <a:rPr lang="en-US" sz="2000" dirty="0">
                <a:latin typeface="Trebuchet MS" charset="0"/>
                <a:ea typeface="Trebuchet MS" charset="0"/>
                <a:cs typeface="Trebuchet MS" charset="0"/>
              </a:rPr>
              <a:t>is what makes an individual unique and different. having your own </a:t>
            </a:r>
            <a:r>
              <a:rPr lang="en-US" sz="2000" dirty="0" smtClean="0">
                <a:latin typeface="Trebuchet MS" charset="0"/>
                <a:ea typeface="Trebuchet MS" charset="0"/>
                <a:cs typeface="Trebuchet MS" charset="0"/>
              </a:rPr>
              <a:t>structure in </a:t>
            </a:r>
            <a:r>
              <a:rPr lang="en-US" sz="2000" dirty="0">
                <a:latin typeface="Trebuchet MS" charset="0"/>
                <a:ea typeface="Trebuchet MS" charset="0"/>
                <a:cs typeface="Trebuchet MS" charset="0"/>
              </a:rPr>
              <a:t>doing certain things and creating new ideas </a:t>
            </a:r>
            <a:r>
              <a:rPr lang="en-US" sz="2000" dirty="0" smtClean="0">
                <a:latin typeface="Trebuchet MS" charset="0"/>
                <a:ea typeface="Trebuchet MS" charset="0"/>
                <a:cs typeface="Trebuchet MS" charset="0"/>
              </a:rPr>
              <a:t>and thoughts is </a:t>
            </a:r>
            <a:r>
              <a:rPr lang="en-US" sz="2000" dirty="0">
                <a:latin typeface="Trebuchet MS" charset="0"/>
                <a:ea typeface="Trebuchet MS" charset="0"/>
                <a:cs typeface="Trebuchet MS" charset="0"/>
              </a:rPr>
              <a:t>what makes an individual different from everyone </a:t>
            </a:r>
            <a:r>
              <a:rPr lang="en-US" sz="2000" dirty="0" smtClean="0">
                <a:latin typeface="Trebuchet MS" charset="0"/>
                <a:ea typeface="Trebuchet MS" charset="0"/>
                <a:cs typeface="Trebuchet MS" charset="0"/>
              </a:rPr>
              <a:t>else, being creative is what </a:t>
            </a:r>
            <a:r>
              <a:rPr lang="en-US" sz="2000" dirty="0">
                <a:latin typeface="Trebuchet MS" charset="0"/>
                <a:ea typeface="Trebuchet MS" charset="0"/>
                <a:cs typeface="Trebuchet MS" charset="0"/>
              </a:rPr>
              <a:t>makes </a:t>
            </a:r>
            <a:r>
              <a:rPr lang="en-US" sz="2000" dirty="0" smtClean="0">
                <a:latin typeface="Trebuchet MS" charset="0"/>
                <a:ea typeface="Trebuchet MS" charset="0"/>
                <a:cs typeface="Trebuchet MS" charset="0"/>
              </a:rPr>
              <a:t>an individual stand </a:t>
            </a:r>
            <a:r>
              <a:rPr lang="en-US" sz="2000" dirty="0">
                <a:latin typeface="Trebuchet MS" charset="0"/>
                <a:ea typeface="Trebuchet MS" charset="0"/>
                <a:cs typeface="Trebuchet MS" charset="0"/>
              </a:rPr>
              <a:t>out from the crowd. </a:t>
            </a:r>
            <a:endParaRPr lang="en-US" sz="2000" dirty="0" smtClean="0">
              <a:latin typeface="Trebuchet MS" charset="0"/>
              <a:ea typeface="Trebuchet MS" charset="0"/>
              <a:cs typeface="Trebuchet MS" charset="0"/>
            </a:endParaRPr>
          </a:p>
          <a:p>
            <a:pPr algn="just"/>
            <a:r>
              <a:rPr lang="en-US" sz="2000" dirty="0" smtClean="0">
                <a:latin typeface="Trebuchet MS" charset="0"/>
                <a:ea typeface="Trebuchet MS" charset="0"/>
                <a:cs typeface="Trebuchet MS" charset="0"/>
              </a:rPr>
              <a:t>Creativity </a:t>
            </a:r>
            <a:r>
              <a:rPr lang="en-US" sz="2000" dirty="0">
                <a:latin typeface="Trebuchet MS" charset="0"/>
                <a:ea typeface="Trebuchet MS" charset="0"/>
                <a:cs typeface="Trebuchet MS" charset="0"/>
              </a:rPr>
              <a:t>in the classroom Maria Montessori is one of the key influencer to creativity today in the classroom. she was best known for her </a:t>
            </a:r>
            <a:r>
              <a:rPr lang="en-US" sz="2000" dirty="0" smtClean="0">
                <a:latin typeface="Trebuchet MS" charset="0"/>
                <a:ea typeface="Trebuchet MS" charset="0"/>
                <a:cs typeface="Trebuchet MS" charset="0"/>
              </a:rPr>
              <a:t>philosophy </a:t>
            </a:r>
            <a:r>
              <a:rPr lang="en-US" sz="2000" dirty="0">
                <a:latin typeface="Trebuchet MS" charset="0"/>
                <a:ea typeface="Trebuchet MS" charset="0"/>
                <a:cs typeface="Trebuchet MS" charset="0"/>
              </a:rPr>
              <a:t>of education  that is the 'Montessori Approach'. this was an approach where children were always encouraged to express themselves as individuals and to act upon their own creative ideas</a:t>
            </a:r>
            <a:r>
              <a:rPr lang="en-US" sz="2000" dirty="0" smtClean="0">
                <a:latin typeface="Trebuchet MS" charset="0"/>
                <a:ea typeface="Trebuchet MS" charset="0"/>
                <a:cs typeface="Trebuchet MS" charset="0"/>
              </a:rPr>
              <a:t>. Montessori </a:t>
            </a:r>
            <a:r>
              <a:rPr lang="en-US" sz="2000" dirty="0">
                <a:latin typeface="Trebuchet MS" charset="0"/>
                <a:ea typeface="Trebuchet MS" charset="0"/>
                <a:cs typeface="Trebuchet MS" charset="0"/>
              </a:rPr>
              <a:t>was one of the most important influences on early year's education in the 20th century, the ground breaker of classroom practices and ideas which have had a huge impact on the education of young children all over the world (Centre, 2014). The Montessori approach would allow children to learn new skills without being pressured and by being able to learn these skills without the element of pressure children had the freedom to also be creative at the same time.  </a:t>
            </a:r>
            <a:endParaRPr lang="en-US" sz="2000" dirty="0" smtClean="0">
              <a:latin typeface="Trebuchet MS" charset="0"/>
              <a:ea typeface="Trebuchet MS" charset="0"/>
              <a:cs typeface="Trebuchet MS" charset="0"/>
            </a:endParaRPr>
          </a:p>
          <a:p>
            <a:pPr algn="just"/>
            <a:r>
              <a:rPr lang="en-US" sz="2000" dirty="0" smtClean="0">
                <a:latin typeface="Trebuchet MS" charset="0"/>
                <a:ea typeface="Trebuchet MS" charset="0"/>
                <a:cs typeface="Trebuchet MS" charset="0"/>
              </a:rPr>
              <a:t>Some of the creative approaches include: </a:t>
            </a:r>
          </a:p>
          <a:p>
            <a:pPr marL="342900" indent="-342900" algn="just">
              <a:buFont typeface="Wingdings" charset="2"/>
              <a:buChar char="Ø"/>
            </a:pPr>
            <a:r>
              <a:rPr lang="en-US" sz="2000" dirty="0" smtClean="0">
                <a:latin typeface="Trebuchet MS" charset="0"/>
                <a:ea typeface="Trebuchet MS" charset="0"/>
                <a:cs typeface="Trebuchet MS" charset="0"/>
              </a:rPr>
              <a:t>Creative writing </a:t>
            </a:r>
          </a:p>
          <a:p>
            <a:pPr marL="342900" indent="-342900" algn="just">
              <a:buFont typeface="Wingdings" charset="2"/>
              <a:buChar char="Ø"/>
            </a:pPr>
            <a:r>
              <a:rPr lang="en-US" sz="2000" dirty="0" smtClean="0">
                <a:latin typeface="Trebuchet MS" charset="0"/>
                <a:ea typeface="Trebuchet MS" charset="0"/>
                <a:cs typeface="Trebuchet MS" charset="0"/>
              </a:rPr>
              <a:t>Creative play </a:t>
            </a:r>
          </a:p>
          <a:p>
            <a:pPr marL="342900" indent="-342900" algn="just">
              <a:buFont typeface="Wingdings" charset="2"/>
              <a:buChar char="Ø"/>
            </a:pPr>
            <a:r>
              <a:rPr lang="en-US" sz="2000" dirty="0" smtClean="0">
                <a:latin typeface="Trebuchet MS" charset="0"/>
                <a:ea typeface="Trebuchet MS" charset="0"/>
                <a:cs typeface="Trebuchet MS" charset="0"/>
              </a:rPr>
              <a:t>Art </a:t>
            </a:r>
          </a:p>
          <a:p>
            <a:pPr marL="342900" indent="-342900" algn="just">
              <a:buFont typeface="Wingdings" charset="2"/>
              <a:buChar char="Ø"/>
            </a:pPr>
            <a:r>
              <a:rPr lang="en-US" sz="2000" dirty="0" smtClean="0">
                <a:latin typeface="Trebuchet MS" charset="0"/>
                <a:ea typeface="Trebuchet MS" charset="0"/>
                <a:cs typeface="Trebuchet MS" charset="0"/>
              </a:rPr>
              <a:t>Leonardo Effect </a:t>
            </a:r>
          </a:p>
          <a:p>
            <a:pPr marL="342900" indent="-342900" algn="just">
              <a:buFont typeface="Wingdings" charset="2"/>
              <a:buChar char="Ø"/>
            </a:pPr>
            <a:r>
              <a:rPr lang="en-US" sz="2000" dirty="0" smtClean="0">
                <a:latin typeface="Trebuchet MS" charset="0"/>
                <a:ea typeface="Trebuchet MS" charset="0"/>
                <a:cs typeface="Trebuchet MS" charset="0"/>
              </a:rPr>
              <a:t>Drama </a:t>
            </a:r>
          </a:p>
          <a:p>
            <a:pPr marL="342900" indent="-342900" algn="just">
              <a:buFont typeface="Wingdings" charset="2"/>
              <a:buChar char="Ø"/>
            </a:pPr>
            <a:r>
              <a:rPr lang="en-US" sz="2000" dirty="0" smtClean="0">
                <a:latin typeface="Trebuchet MS" charset="0"/>
                <a:ea typeface="Trebuchet MS" charset="0"/>
                <a:cs typeface="Trebuchet MS" charset="0"/>
              </a:rPr>
              <a:t>Outdoor learning </a:t>
            </a:r>
            <a:endParaRPr lang="en-US" sz="2000" dirty="0">
              <a:latin typeface="Trebuchet MS" charset="0"/>
              <a:ea typeface="Trebuchet MS" charset="0"/>
              <a:cs typeface="Trebuchet MS" charset="0"/>
            </a:endParaRPr>
          </a:p>
        </p:txBody>
      </p:sp>
      <p:sp>
        <p:nvSpPr>
          <p:cNvPr id="63" name="Text Placeholder 7"/>
          <p:cNvSpPr>
            <a:spLocks noGrp="1"/>
          </p:cNvSpPr>
          <p:nvPr>
            <p:ph type="body" sz="quarter" idx="21"/>
          </p:nvPr>
        </p:nvSpPr>
        <p:spPr bwMode="auto">
          <a:xfrm>
            <a:off x="11549062" y="7300609"/>
            <a:ext cx="10048875" cy="2931877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vert="horz" numCol="1" anchor="t" anchorCtr="0" compatLnSpc="1">
            <a:prstTxWarp prst="textNoShape">
              <a:avLst/>
            </a:prstTxWarp>
          </a:bodyPr>
          <a:lstStyle/>
          <a:p>
            <a:pPr algn="just" eaLnBrk="1" hangingPunct="1"/>
            <a:r>
              <a:rPr lang="en-US" altLang="en-US" sz="2000" dirty="0" smtClean="0">
                <a:latin typeface="Al Tarikh" charset="0"/>
                <a:ea typeface="Al Tarikh" charset="0"/>
                <a:cs typeface="Al Tarikh" charset="0"/>
              </a:rPr>
              <a:t>Jean Piaget was a Swiss psychologist who was most famous for his theory of cognitive development that focused on how children develop intellectually throughout the period of childhood (Cherry, 2020).  </a:t>
            </a:r>
          </a:p>
          <a:p>
            <a:pPr algn="just"/>
            <a:r>
              <a:rPr lang="en-US" altLang="en-US" sz="2000" dirty="0" smtClean="0">
                <a:latin typeface="Al Tarikh" charset="0"/>
                <a:ea typeface="Al Tarikh" charset="0"/>
                <a:cs typeface="Al Tarikh" charset="0"/>
              </a:rPr>
              <a:t>Piaget believed that the </a:t>
            </a:r>
            <a:r>
              <a:rPr lang="en-GB" sz="2000" dirty="0" smtClean="0">
                <a:latin typeface="Al Tarikh" charset="0"/>
                <a:ea typeface="Al Tarikh" charset="0"/>
                <a:cs typeface="Al Tarikh" charset="0"/>
              </a:rPr>
              <a:t>approach's </a:t>
            </a:r>
            <a:r>
              <a:rPr lang="en-GB" sz="2000" dirty="0">
                <a:latin typeface="Al Tarikh" charset="0"/>
                <a:ea typeface="Al Tarikh" charset="0"/>
                <a:cs typeface="Al Tarikh" charset="0"/>
              </a:rPr>
              <a:t>that children learn ‘naturally through play with the teacher facilitating the opportunities for </a:t>
            </a:r>
            <a:r>
              <a:rPr lang="en-GB" sz="2000" dirty="0" smtClean="0">
                <a:latin typeface="Al Tarikh" charset="0"/>
                <a:ea typeface="Al Tarikh" charset="0"/>
                <a:cs typeface="Al Tarikh" charset="0"/>
              </a:rPr>
              <a:t>play’, was a fundamental part in a child’s life. What Piaget wanted to show was not the measures of how well the child could count, spell or solve problems as a way of grading their I.Q but Piaget was more interested in the way which fundamental concepts like the very idea of numbers, time and quantity merged. Piaget work showed that young children think in many different ways compared to adults. Children often construct an understanding of the world around them, then experience discrepancies between what they already know and what they  discover in their home environment (McLeod, 2018). </a:t>
            </a:r>
            <a:r>
              <a:rPr lang="en-US" sz="2000" dirty="0">
                <a:latin typeface="Al Tarikh" charset="0"/>
                <a:ea typeface="Al Tarikh" charset="0"/>
                <a:cs typeface="Al Tarikh" charset="0"/>
              </a:rPr>
              <a:t>Jean Piaget was a very well known developmental philosopher and psychologist, he was most known for his studies that then led to what is now recognized as the cognitive development theory. He suggested that the child’s mental models, or cognitive structures are all build on what activities the child takes part in. He found that only through engagement children are able to make sense of the world around them. He felt that free, and unstructured play is very healthy that helps the child reach essential social, emotional, and cognitive developmental goals/ milestones (Herald, 2014). </a:t>
            </a:r>
          </a:p>
          <a:p>
            <a:pPr algn="just"/>
            <a:r>
              <a:rPr lang="en-US" sz="2000" dirty="0">
                <a:latin typeface="Al Tarikh" charset="0"/>
                <a:ea typeface="Al Tarikh" charset="0"/>
                <a:cs typeface="Al Tarikh" charset="0"/>
              </a:rPr>
              <a:t>“Our real problem is – what is the goal of education? Are we forming children that are only capable of learning what is already known? Or should we try developing creative and innovative minds, capable of discovery from the preschool age on, throughout life?”   </a:t>
            </a:r>
          </a:p>
          <a:p>
            <a:pPr algn="just"/>
            <a:r>
              <a:rPr lang="en-US" sz="2000" dirty="0">
                <a:latin typeface="Al Tarikh" charset="0"/>
                <a:ea typeface="Al Tarikh" charset="0"/>
                <a:cs typeface="Al Tarikh" charset="0"/>
              </a:rPr>
              <a:t>Piaget’s developmental stage theory is seen as when a child develops, this creates a schema for each experiences and more knowledge is increased, which is sorted in the child’s experiences so when they come across a same or familiar situation they have previous experiences that they could be building on new skills each time they are in this situation. </a:t>
            </a:r>
          </a:p>
          <a:p>
            <a:pPr algn="just"/>
            <a:r>
              <a:rPr lang="en-US" sz="2000" dirty="0">
                <a:latin typeface="Al Tarikh" charset="0"/>
                <a:ea typeface="Al Tarikh" charset="0"/>
                <a:cs typeface="Al Tarikh" charset="0"/>
              </a:rPr>
              <a:t>Studies show that the schemas that children use when they interact with the world around them and the people, then the richer a child’s learning environment will be Piaget stated that the better the schema will be for the children. </a:t>
            </a:r>
          </a:p>
          <a:p>
            <a:pPr algn="just"/>
            <a:r>
              <a:rPr lang="en-US" sz="2000" dirty="0">
                <a:latin typeface="Al Tarikh" charset="0"/>
                <a:ea typeface="Al Tarikh" charset="0"/>
                <a:cs typeface="Al Tarikh" charset="0"/>
              </a:rPr>
              <a:t>Piaget established a four cognitive development schema which are: </a:t>
            </a:r>
          </a:p>
          <a:p>
            <a:pPr lvl="0" algn="just"/>
            <a:r>
              <a:rPr lang="en-US" sz="2000" dirty="0" smtClean="0">
                <a:latin typeface="Al Tarikh" charset="0"/>
                <a:ea typeface="Al Tarikh" charset="0"/>
                <a:cs typeface="Al Tarikh" charset="0"/>
              </a:rPr>
              <a:t>1. Sensorimotor </a:t>
            </a:r>
            <a:endParaRPr lang="en-US" sz="2000" dirty="0">
              <a:latin typeface="Al Tarikh" charset="0"/>
              <a:ea typeface="Al Tarikh" charset="0"/>
              <a:cs typeface="Al Tarikh" charset="0"/>
            </a:endParaRPr>
          </a:p>
          <a:p>
            <a:pPr lvl="0" algn="just"/>
            <a:r>
              <a:rPr lang="en-US" sz="2000" dirty="0" smtClean="0">
                <a:latin typeface="Al Tarikh" charset="0"/>
                <a:ea typeface="Al Tarikh" charset="0"/>
                <a:cs typeface="Al Tarikh" charset="0"/>
              </a:rPr>
              <a:t>2. Preoperational </a:t>
            </a:r>
            <a:r>
              <a:rPr lang="en-US" sz="2000" dirty="0">
                <a:latin typeface="Al Tarikh" charset="0"/>
                <a:ea typeface="Al Tarikh" charset="0"/>
                <a:cs typeface="Al Tarikh" charset="0"/>
              </a:rPr>
              <a:t>stage </a:t>
            </a:r>
          </a:p>
          <a:p>
            <a:pPr lvl="0" algn="just"/>
            <a:r>
              <a:rPr lang="en-US" sz="2000" dirty="0" smtClean="0">
                <a:latin typeface="Al Tarikh" charset="0"/>
                <a:ea typeface="Al Tarikh" charset="0"/>
                <a:cs typeface="Al Tarikh" charset="0"/>
              </a:rPr>
              <a:t>3. Concrete </a:t>
            </a:r>
            <a:r>
              <a:rPr lang="en-US" sz="2000" dirty="0">
                <a:latin typeface="Al Tarikh" charset="0"/>
                <a:ea typeface="Al Tarikh" charset="0"/>
                <a:cs typeface="Al Tarikh" charset="0"/>
              </a:rPr>
              <a:t>operational stage </a:t>
            </a:r>
          </a:p>
          <a:p>
            <a:pPr lvl="0" algn="just"/>
            <a:r>
              <a:rPr lang="en-US" sz="2000" dirty="0" smtClean="0">
                <a:latin typeface="Al Tarikh" charset="0"/>
                <a:ea typeface="Al Tarikh" charset="0"/>
                <a:cs typeface="Al Tarikh" charset="0"/>
              </a:rPr>
              <a:t>4. Formal </a:t>
            </a:r>
            <a:r>
              <a:rPr lang="en-US" sz="2000" dirty="0">
                <a:latin typeface="Al Tarikh" charset="0"/>
                <a:ea typeface="Al Tarikh" charset="0"/>
                <a:cs typeface="Al Tarikh" charset="0"/>
              </a:rPr>
              <a:t>operational stage (</a:t>
            </a:r>
            <a:r>
              <a:rPr lang="en-US" sz="2000" dirty="0" err="1">
                <a:latin typeface="Al Tarikh" charset="0"/>
                <a:ea typeface="Al Tarikh" charset="0"/>
                <a:cs typeface="Al Tarikh" charset="0"/>
              </a:rPr>
              <a:t>Burgemeester</a:t>
            </a:r>
            <a:r>
              <a:rPr lang="en-US" sz="2000" dirty="0">
                <a:latin typeface="Al Tarikh" charset="0"/>
                <a:ea typeface="Al Tarikh" charset="0"/>
                <a:cs typeface="Al Tarikh" charset="0"/>
              </a:rPr>
              <a:t>, 2020).</a:t>
            </a:r>
          </a:p>
          <a:p>
            <a:pPr algn="just"/>
            <a:r>
              <a:rPr lang="en-US" sz="2000" dirty="0">
                <a:latin typeface="Al Tarikh" charset="0"/>
                <a:ea typeface="Al Tarikh" charset="0"/>
                <a:cs typeface="Al Tarikh" charset="0"/>
              </a:rPr>
              <a:t>A schema helps enable children to organize information. A schema is useful as it allows children to take shortcuts in interpreting and gathering information. Piaget viewed a schema as the process of acquiring knowledge. He saw that children are always adapting to their environment as they take in new information and learn new skills. During new experiences new information is undertaken (Cherry, 2019). </a:t>
            </a:r>
          </a:p>
          <a:p>
            <a:pPr algn="just" eaLnBrk="1" hangingPunct="1"/>
            <a:r>
              <a:rPr lang="en-GB" sz="2000" dirty="0" smtClean="0">
                <a:latin typeface="Al Tarikh" charset="0"/>
                <a:ea typeface="Al Tarikh" charset="0"/>
                <a:cs typeface="Al Tarikh" charset="0"/>
              </a:rPr>
              <a:t>Some Advantages of Piaget’s work is that it clearly shows how children think differently from adults, this theory has a huge impact on education this is because many educational programs believe that children should be taught at the level they are developmentally prepared, another pro to Piaget’s theory is that the theory has improved the understanding of cognitive development is the ability to communicate with children  in a core understanding way (Pennington, 2013). Another advantage of Piaget’s formal operational stage is that he knew that children develop and learn in many different ways and that’s why he  developed the four several schema's to show how children gradually develop. </a:t>
            </a:r>
          </a:p>
          <a:p>
            <a:pPr algn="just" eaLnBrk="1" hangingPunct="1"/>
            <a:r>
              <a:rPr lang="en-GB" sz="2000" dirty="0" smtClean="0">
                <a:latin typeface="Al Tarikh" charset="0"/>
                <a:ea typeface="Al Tarikh" charset="0"/>
                <a:cs typeface="Al Tarikh" charset="0"/>
              </a:rPr>
              <a:t>On the other hand, the disadvantages of Piaget’s theory is that his theory sees to lack scientific control, he doesn't</a:t>
            </a:r>
            <a:r>
              <a:rPr lang="fr-FR" sz="2000" dirty="0" smtClean="0">
                <a:latin typeface="Al Tarikh" charset="0"/>
                <a:ea typeface="Al Tarikh" charset="0"/>
                <a:cs typeface="Al Tarikh" charset="0"/>
              </a:rPr>
              <a:t>’</a:t>
            </a:r>
            <a:r>
              <a:rPr lang="en-GB" sz="2000" dirty="0" smtClean="0">
                <a:latin typeface="Al Tarikh" charset="0"/>
                <a:ea typeface="Al Tarikh" charset="0"/>
                <a:cs typeface="Al Tarikh" charset="0"/>
              </a:rPr>
              <a:t>t consider a child’s upbringing he used his own children for the study, and finally his theory of work did not focuses across the entire lifespan </a:t>
            </a:r>
            <a:r>
              <a:rPr lang="en-GB" sz="2000" dirty="0">
                <a:latin typeface="Al Tarikh" charset="0"/>
                <a:ea typeface="Al Tarikh" charset="0"/>
                <a:cs typeface="Al Tarikh" charset="0"/>
              </a:rPr>
              <a:t>(Pennington, 2013</a:t>
            </a:r>
            <a:r>
              <a:rPr lang="en-GB" sz="2000" dirty="0" smtClean="0">
                <a:latin typeface="Al Tarikh" charset="0"/>
                <a:ea typeface="Al Tarikh" charset="0"/>
                <a:cs typeface="Al Tarikh" charset="0"/>
              </a:rPr>
              <a:t>). He also suggested that art education helps develop a child’s cognitive abilities by recognising shapes and patterns. Sadly in today’s education system the point made above goes against this idea and schools pay more attention on science, maths and English (Duran, 2013). </a:t>
            </a:r>
          </a:p>
          <a:p>
            <a:pPr algn="just" eaLnBrk="1" hangingPunct="1"/>
            <a:r>
              <a:rPr lang="en-GB" sz="2000" dirty="0" smtClean="0">
                <a:latin typeface="Al Tarikh" charset="0"/>
                <a:ea typeface="Al Tarikh" charset="0"/>
                <a:cs typeface="Al Tarikh" charset="0"/>
              </a:rPr>
              <a:t>Piaget’s theory is still used in schools today as instead of throwing many information at children while they sit and listen, teachers encourage  children to be engaged and active while providing many learning styles opportunities. </a:t>
            </a:r>
          </a:p>
          <a:p>
            <a:pPr algn="just" eaLnBrk="1" hangingPunct="1"/>
            <a:r>
              <a:rPr lang="en-GB" sz="2000" dirty="0" smtClean="0">
                <a:latin typeface="Al Tarikh" charset="0"/>
                <a:ea typeface="Al Tarikh" charset="0"/>
                <a:cs typeface="Al Tarikh" charset="0"/>
              </a:rPr>
              <a:t>Piaget theory also encourages children to learn from their classmates this point also links to the 21</a:t>
            </a:r>
            <a:r>
              <a:rPr lang="en-GB" sz="2000" baseline="30000" dirty="0" smtClean="0">
                <a:latin typeface="Al Tarikh" charset="0"/>
                <a:ea typeface="Al Tarikh" charset="0"/>
                <a:cs typeface="Al Tarikh" charset="0"/>
              </a:rPr>
              <a:t>st</a:t>
            </a:r>
            <a:r>
              <a:rPr lang="en-GB" sz="2000" dirty="0" smtClean="0">
                <a:latin typeface="Al Tarikh" charset="0"/>
                <a:ea typeface="Al Tarikh" charset="0"/>
                <a:cs typeface="Al Tarikh" charset="0"/>
              </a:rPr>
              <a:t> century as schools today allow this process to continue as some practitioners I worked with previously suggested that children are more focused and engaged with their classmates which makes it more fun and enjoyable for them. This theory believes in also trial and error where the child can experience for themselves rather than being told what is right and wrong. Studies show that the child is actively interacting with the world around them and trying out new ideas through trial and error (Kohn, 2020).</a:t>
            </a:r>
          </a:p>
          <a:p>
            <a:pPr algn="just" eaLnBrk="1" hangingPunct="1"/>
            <a:r>
              <a:rPr lang="en-GB" sz="2000" dirty="0">
                <a:latin typeface="Al Tarikh" charset="0"/>
                <a:ea typeface="Al Tarikh" charset="0"/>
                <a:cs typeface="Al Tarikh" charset="0"/>
              </a:rPr>
              <a:t>T</a:t>
            </a:r>
            <a:r>
              <a:rPr lang="en-GB" sz="2000" dirty="0" smtClean="0">
                <a:latin typeface="Al Tarikh" charset="0"/>
                <a:ea typeface="Al Tarikh" charset="0"/>
                <a:cs typeface="Al Tarikh" charset="0"/>
              </a:rPr>
              <a:t>he </a:t>
            </a:r>
            <a:r>
              <a:rPr lang="en-GB" sz="2000" dirty="0">
                <a:latin typeface="Al Tarikh" charset="0"/>
                <a:ea typeface="Al Tarikh" charset="0"/>
                <a:cs typeface="Al Tarikh" charset="0"/>
              </a:rPr>
              <a:t>Foundation Phase,  </a:t>
            </a:r>
            <a:r>
              <a:rPr lang="en-GB" sz="2000" dirty="0" smtClean="0">
                <a:latin typeface="Al Tarikh" charset="0"/>
                <a:ea typeface="Al Tarikh" charset="0"/>
                <a:cs typeface="Al Tarikh" charset="0"/>
              </a:rPr>
              <a:t>One </a:t>
            </a:r>
            <a:r>
              <a:rPr lang="en-GB" sz="2000" dirty="0" smtClean="0">
                <a:latin typeface="Al Tarikh" charset="0"/>
                <a:ea typeface="Al Tarikh" charset="0"/>
                <a:cs typeface="Al Tarikh" charset="0"/>
              </a:rPr>
              <a:t>of  which area named </a:t>
            </a:r>
            <a:r>
              <a:rPr lang="en-GB" sz="2000" dirty="0" smtClean="0">
                <a:latin typeface="Al Tarikh" charset="0"/>
                <a:ea typeface="Al Tarikh" charset="0"/>
                <a:cs typeface="Al Tarikh" charset="0"/>
              </a:rPr>
              <a:t>as ‘Creative Development’ which links into Piaget’s theory as it is recommended that creativity allows children to express their thoughts and feelings freely, but in order for children to achieve this it is also important that practitioners are giving the children the opportunity to use a range of creative styles. </a:t>
            </a:r>
            <a:endParaRPr lang="en-GB" sz="2000" dirty="0">
              <a:latin typeface="Al Tarikh" charset="0"/>
              <a:ea typeface="Al Tarikh" charset="0"/>
              <a:cs typeface="Al Tarikh" charset="0"/>
            </a:endParaRPr>
          </a:p>
          <a:p>
            <a:pPr eaLnBrk="1" hangingPunct="1"/>
            <a:endParaRPr lang="en-GB" sz="4400" dirty="0" smtClean="0">
              <a:latin typeface="Arial" panose="020B0604020202020204" pitchFamily="34" charset="0"/>
              <a:cs typeface="Arial" panose="020B0604020202020204" pitchFamily="34" charset="0"/>
            </a:endParaRPr>
          </a:p>
          <a:p>
            <a:pPr eaLnBrk="1" hangingPunct="1"/>
            <a:endParaRPr lang="en-GB" sz="4400" dirty="0">
              <a:latin typeface="Arial" panose="020B0604020202020204" pitchFamily="34" charset="0"/>
              <a:cs typeface="Arial" panose="020B0604020202020204" pitchFamily="34" charset="0"/>
            </a:endParaRPr>
          </a:p>
          <a:p>
            <a:pPr eaLnBrk="1" hangingPunct="1"/>
            <a:endParaRPr lang="en-GB" sz="4400" dirty="0" smtClean="0">
              <a:latin typeface="Arial" panose="020B0604020202020204" pitchFamily="34" charset="0"/>
              <a:cs typeface="Arial" panose="020B0604020202020204" pitchFamily="34" charset="0"/>
            </a:endParaRPr>
          </a:p>
          <a:p>
            <a:pPr eaLnBrk="1" hangingPunct="1"/>
            <a:endParaRPr lang="en-GB" sz="4400" dirty="0">
              <a:latin typeface="Arial" panose="020B0604020202020204" pitchFamily="34" charset="0"/>
              <a:cs typeface="Arial" panose="020B0604020202020204" pitchFamily="34" charset="0"/>
            </a:endParaRPr>
          </a:p>
          <a:p>
            <a:pPr eaLnBrk="1" hangingPunct="1"/>
            <a:endParaRPr lang="en-GB" sz="4400" dirty="0" smtClean="0">
              <a:latin typeface="Arial" panose="020B0604020202020204" pitchFamily="34" charset="0"/>
              <a:cs typeface="Arial" panose="020B0604020202020204" pitchFamily="34" charset="0"/>
            </a:endParaRPr>
          </a:p>
          <a:p>
            <a:pPr eaLnBrk="1" hangingPunct="1"/>
            <a:endParaRPr lang="en-GB" sz="4400" dirty="0">
              <a:latin typeface="Arial" panose="020B0604020202020204" pitchFamily="34" charset="0"/>
              <a:cs typeface="Arial" panose="020B0604020202020204" pitchFamily="34" charset="0"/>
            </a:endParaRPr>
          </a:p>
          <a:p>
            <a:pPr eaLnBrk="1" hangingPunct="1"/>
            <a:endParaRPr lang="en-GB" sz="4400" dirty="0" smtClean="0">
              <a:latin typeface="Arial" panose="020B0604020202020204" pitchFamily="34" charset="0"/>
              <a:cs typeface="Arial" panose="020B0604020202020204" pitchFamily="34" charset="0"/>
            </a:endParaRPr>
          </a:p>
          <a:p>
            <a:pPr eaLnBrk="1" hangingPunct="1"/>
            <a:endParaRPr lang="en-GB" sz="4400" dirty="0">
              <a:latin typeface="Arial" panose="020B0604020202020204" pitchFamily="34" charset="0"/>
              <a:cs typeface="Arial" panose="020B0604020202020204" pitchFamily="34" charset="0"/>
            </a:endParaRPr>
          </a:p>
          <a:p>
            <a:pPr eaLnBrk="1" hangingPunct="1"/>
            <a:endParaRPr lang="en-US" altLang="en-US" sz="4400" dirty="0">
              <a:latin typeface="+mn-lt"/>
            </a:endParaRPr>
          </a:p>
        </p:txBody>
      </p:sp>
      <p:sp>
        <p:nvSpPr>
          <p:cNvPr id="2" name="Text Placeholder 1"/>
          <p:cNvSpPr>
            <a:spLocks noGrp="1"/>
          </p:cNvSpPr>
          <p:nvPr>
            <p:ph type="body" sz="quarter" idx="21"/>
          </p:nvPr>
        </p:nvSpPr>
        <p:spPr>
          <a:xfrm>
            <a:off x="11576844" y="6223413"/>
            <a:ext cx="10048874" cy="1077196"/>
          </a:xfrm>
        </p:spPr>
        <p:txBody>
          <a:bodyPr/>
          <a:lstStyle/>
          <a:p>
            <a:pPr algn="just"/>
            <a:r>
              <a:rPr lang="en-US" sz="2000" dirty="0" smtClean="0">
                <a:latin typeface="+mn-lt"/>
              </a:rPr>
              <a:t>The two Classical perspectives of creative approaches that I have chosen to discuss throughout this poster are the very well known psychologist Piaget and Vygotsky. </a:t>
            </a:r>
            <a:endParaRPr lang="en-US" sz="2000" dirty="0">
              <a:latin typeface="+mn-lt"/>
            </a:endParaRPr>
          </a:p>
        </p:txBody>
      </p:sp>
      <p:sp>
        <p:nvSpPr>
          <p:cNvPr id="57" name="Text Placeholder 13"/>
          <p:cNvSpPr>
            <a:spLocks noGrp="1"/>
          </p:cNvSpPr>
          <p:nvPr>
            <p:ph type="body" sz="quarter" idx="30"/>
          </p:nvPr>
        </p:nvSpPr>
        <p:spPr>
          <a:xfrm>
            <a:off x="32916019" y="27253545"/>
            <a:ext cx="10052050" cy="4322031"/>
          </a:xfrm>
        </p:spPr>
        <p:txBody>
          <a:bodyPr/>
          <a:lstStyle/>
          <a:p>
            <a:pPr algn="just"/>
            <a:r>
              <a:rPr lang="en-GB" sz="2000" dirty="0"/>
              <a:t>In conclusion, the classical and contemporary perspectives of creative approaches in education are used throughout the early years setting. The two theorist that I have identified are both still being used in the twenty first century that allows children to explore, experience and learn from their mistakes. The differences between the classical and contemporary approaches is that the ‘contemporary’ approach covers the subjects that philosophers are trying to deal with right now and the ‘classical’ concepts are covered by everything before from the early times until the 19 century.  The perspectives that is more related to the creative approach in the 21</a:t>
            </a:r>
            <a:r>
              <a:rPr lang="en-GB" sz="2000" baseline="30000" dirty="0"/>
              <a:t>st</a:t>
            </a:r>
            <a:r>
              <a:rPr lang="en-GB" sz="2000" dirty="0"/>
              <a:t> century education is Piaget’s theory of cognitive development, as well as the Foundation Phase Curriculum which states the rights that children have and how they should be given the opportunity to explore and learn about the world around them.</a:t>
            </a:r>
            <a:endParaRPr lang="en-US" sz="2000" dirty="0"/>
          </a:p>
          <a:p>
            <a:endParaRPr lang="en-US" dirty="0"/>
          </a:p>
        </p:txBody>
      </p:sp>
      <p:pic>
        <p:nvPicPr>
          <p:cNvPr id="3" name="Picture 2"/>
          <p:cNvPicPr>
            <a:picLocks noChangeAspect="1"/>
          </p:cNvPicPr>
          <p:nvPr/>
        </p:nvPicPr>
        <p:blipFill>
          <a:blip r:embed="rId3"/>
          <a:stretch>
            <a:fillRect/>
          </a:stretch>
        </p:blipFill>
        <p:spPr>
          <a:xfrm>
            <a:off x="4876800" y="24362756"/>
            <a:ext cx="4989512" cy="6661256"/>
          </a:xfrm>
          <a:prstGeom prst="rect">
            <a:avLst/>
          </a:prstGeom>
        </p:spPr>
      </p:pic>
      <p:pic>
        <p:nvPicPr>
          <p:cNvPr id="59" name="Picture 58"/>
          <p:cNvPicPr>
            <a:picLocks noChangeAspect="1"/>
          </p:cNvPicPr>
          <p:nvPr/>
        </p:nvPicPr>
        <p:blipFill>
          <a:blip r:embed="rId3"/>
          <a:stretch>
            <a:fillRect/>
          </a:stretch>
        </p:blipFill>
        <p:spPr>
          <a:xfrm>
            <a:off x="4876800" y="24871948"/>
            <a:ext cx="4989512" cy="6661256"/>
          </a:xfrm>
          <a:prstGeom prst="rect">
            <a:avLst/>
          </a:prstGeom>
        </p:spPr>
      </p:pic>
      <p:pic>
        <p:nvPicPr>
          <p:cNvPr id="5" name="Picture 4"/>
          <p:cNvPicPr>
            <a:picLocks noChangeAspect="1"/>
          </p:cNvPicPr>
          <p:nvPr/>
        </p:nvPicPr>
        <p:blipFill>
          <a:blip r:embed="rId4"/>
          <a:stretch>
            <a:fillRect/>
          </a:stretch>
        </p:blipFill>
        <p:spPr>
          <a:xfrm>
            <a:off x="26998863" y="26337374"/>
            <a:ext cx="3561804" cy="5352437"/>
          </a:xfrm>
          <a:prstGeom prst="rect">
            <a:avLst/>
          </a:prstGeom>
        </p:spPr>
      </p:pic>
      <p:pic>
        <p:nvPicPr>
          <p:cNvPr id="6" name="Picture 5"/>
          <p:cNvPicPr>
            <a:picLocks noChangeAspect="1"/>
          </p:cNvPicPr>
          <p:nvPr/>
        </p:nvPicPr>
        <p:blipFill>
          <a:blip r:embed="rId5"/>
          <a:stretch>
            <a:fillRect/>
          </a:stretch>
        </p:blipFill>
        <p:spPr>
          <a:xfrm>
            <a:off x="34565794" y="6762011"/>
            <a:ext cx="7588046" cy="5627801"/>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p:cNvSpPr>
            <a:spLocks noGrp="1"/>
          </p:cNvSpPr>
          <p:nvPr>
            <p:ph type="body" sz="quarter" idx="30"/>
          </p:nvPr>
        </p:nvSpPr>
        <p:spPr>
          <a:xfrm>
            <a:off x="1098761" y="5663010"/>
            <a:ext cx="41798688" cy="28173844"/>
          </a:xfrm>
        </p:spPr>
        <p:txBody>
          <a:bodyPr/>
          <a:lstStyle/>
          <a:p>
            <a:pPr algn="just"/>
            <a:r>
              <a:rPr lang="en-US" sz="4400" dirty="0" err="1">
                <a:latin typeface="Trebuchet MS" charset="0"/>
                <a:ea typeface="Trebuchet MS" charset="0"/>
                <a:cs typeface="Trebuchet MS" charset="0"/>
              </a:rPr>
              <a:t>Afram</a:t>
            </a:r>
            <a:r>
              <a:rPr lang="en-US" sz="4400" dirty="0">
                <a:latin typeface="Trebuchet MS" charset="0"/>
                <a:ea typeface="Trebuchet MS" charset="0"/>
                <a:cs typeface="Trebuchet MS" charset="0"/>
              </a:rPr>
              <a:t> (2015) ‘Evaluation of Vygotsky’ [Online]. Available at: </a:t>
            </a:r>
            <a:r>
              <a:rPr lang="en-US" sz="4400" dirty="0">
                <a:latin typeface="Trebuchet MS" charset="0"/>
                <a:ea typeface="Trebuchet MS" charset="0"/>
                <a:cs typeface="Trebuchet MS" charset="0"/>
                <a:hlinkClick r:id="rId2"/>
              </a:rPr>
              <a:t>https://prezi.com/sriolpk6pur6/evaluation-of-vygotskys-theory-of-cognitive-development/</a:t>
            </a:r>
            <a:r>
              <a:rPr lang="en-US" sz="4400" dirty="0">
                <a:latin typeface="Trebuchet MS" charset="0"/>
                <a:ea typeface="Trebuchet MS" charset="0"/>
                <a:cs typeface="Trebuchet MS" charset="0"/>
              </a:rPr>
              <a:t> (Accessed on: 14 May 2020</a:t>
            </a:r>
          </a:p>
          <a:p>
            <a:pPr algn="just"/>
            <a:r>
              <a:rPr lang="en-US" sz="4400" dirty="0" err="1" smtClean="0">
                <a:latin typeface="Trebuchet MS" charset="0"/>
                <a:ea typeface="Trebuchet MS" charset="0"/>
                <a:cs typeface="Trebuchet MS" charset="0"/>
              </a:rPr>
              <a:t>Burgemeester</a:t>
            </a:r>
            <a:r>
              <a:rPr lang="en-US" sz="4400" dirty="0" smtClean="0">
                <a:latin typeface="Trebuchet MS" charset="0"/>
                <a:ea typeface="Trebuchet MS" charset="0"/>
                <a:cs typeface="Trebuchet MS" charset="0"/>
              </a:rPr>
              <a:t> </a:t>
            </a:r>
            <a:r>
              <a:rPr lang="en-US" sz="4400" dirty="0">
                <a:latin typeface="Trebuchet MS" charset="0"/>
                <a:ea typeface="Trebuchet MS" charset="0"/>
                <a:cs typeface="Trebuchet MS" charset="0"/>
              </a:rPr>
              <a:t>(2020) ‘Piaget theory of play’ [Online]. Available at: </a:t>
            </a:r>
            <a:r>
              <a:rPr lang="en-US" sz="4400" u="sng" dirty="0">
                <a:latin typeface="Trebuchet MS" charset="0"/>
                <a:ea typeface="Trebuchet MS" charset="0"/>
                <a:cs typeface="Trebuchet MS" charset="0"/>
                <a:hlinkClick r:id="rId3"/>
              </a:rPr>
              <a:t>https://www.psychologized.org/jean-piagets-theory-of-play/</a:t>
            </a:r>
            <a:r>
              <a:rPr lang="en-US" sz="4400" dirty="0">
                <a:latin typeface="Trebuchet MS" charset="0"/>
                <a:ea typeface="Trebuchet MS" charset="0"/>
                <a:cs typeface="Trebuchet MS" charset="0"/>
              </a:rPr>
              <a:t> (Accessed on: 15 May 2020</a:t>
            </a:r>
            <a:r>
              <a:rPr lang="en-US" sz="4400" dirty="0" smtClean="0">
                <a:latin typeface="Trebuchet MS" charset="0"/>
                <a:ea typeface="Trebuchet MS" charset="0"/>
                <a:cs typeface="Trebuchet MS" charset="0"/>
              </a:rPr>
              <a:t>)</a:t>
            </a:r>
            <a:r>
              <a:rPr lang="en-GB" sz="4400" dirty="0">
                <a:latin typeface="Trebuchet MS" charset="0"/>
                <a:ea typeface="Trebuchet MS" charset="0"/>
                <a:cs typeface="Trebuchet MS" charset="0"/>
              </a:rPr>
              <a:t> </a:t>
            </a:r>
            <a:endParaRPr lang="en-GB" sz="4400" dirty="0" smtClean="0">
              <a:latin typeface="Trebuchet MS" charset="0"/>
              <a:ea typeface="Trebuchet MS" charset="0"/>
              <a:cs typeface="Trebuchet MS" charset="0"/>
            </a:endParaRPr>
          </a:p>
          <a:p>
            <a:pPr algn="just"/>
            <a:r>
              <a:rPr lang="en-GB" sz="4400" dirty="0" smtClean="0">
                <a:latin typeface="Trebuchet MS" charset="0"/>
                <a:ea typeface="Trebuchet MS" charset="0"/>
                <a:cs typeface="Trebuchet MS" charset="0"/>
              </a:rPr>
              <a:t>BBC </a:t>
            </a:r>
            <a:r>
              <a:rPr lang="en-GB" sz="4400" dirty="0">
                <a:latin typeface="Trebuchet MS" charset="0"/>
                <a:ea typeface="Trebuchet MS" charset="0"/>
                <a:cs typeface="Trebuchet MS" charset="0"/>
              </a:rPr>
              <a:t>(2028) ‘Donaldson Curriculum’ [Online]. Available at: </a:t>
            </a:r>
            <a:r>
              <a:rPr lang="en-GB" sz="4400" u="sng" dirty="0">
                <a:solidFill>
                  <a:srgbClr val="0563C1"/>
                </a:solidFill>
                <a:latin typeface="Trebuchet MS" charset="0"/>
                <a:ea typeface="Trebuchet MS" charset="0"/>
                <a:cs typeface="Trebuchet MS" charset="0"/>
                <a:hlinkClick r:id="rId4"/>
              </a:rPr>
              <a:t>https://www.bbc.co.uk/news/uk-wales-38855531</a:t>
            </a:r>
            <a:r>
              <a:rPr lang="en-GB" sz="4400" dirty="0">
                <a:latin typeface="Trebuchet MS" charset="0"/>
                <a:ea typeface="Trebuchet MS" charset="0"/>
                <a:cs typeface="Trebuchet MS" charset="0"/>
              </a:rPr>
              <a:t> (Accessed on: 18 May 2020</a:t>
            </a:r>
            <a:r>
              <a:rPr lang="en-GB" sz="4400" dirty="0" smtClean="0">
                <a:latin typeface="Trebuchet MS" charset="0"/>
                <a:ea typeface="Trebuchet MS" charset="0"/>
                <a:cs typeface="Trebuchet MS" charset="0"/>
              </a:rPr>
              <a:t>)</a:t>
            </a:r>
            <a:endParaRPr lang="en-US" sz="4400" dirty="0">
              <a:latin typeface="Trebuchet MS" charset="0"/>
              <a:ea typeface="Trebuchet MS" charset="0"/>
              <a:cs typeface="Trebuchet MS" charset="0"/>
            </a:endParaRPr>
          </a:p>
          <a:p>
            <a:pPr algn="just"/>
            <a:r>
              <a:rPr lang="en-US" sz="4400" dirty="0" smtClean="0">
                <a:latin typeface="Trebuchet MS" charset="0"/>
                <a:ea typeface="Trebuchet MS" charset="0"/>
                <a:cs typeface="Trebuchet MS" charset="0"/>
              </a:rPr>
              <a:t>Cherry,. K. (2020) ‘Jean Piaget Biography’ [Online]. </a:t>
            </a:r>
            <a:r>
              <a:rPr lang="en-US" sz="4400" dirty="0">
                <a:latin typeface="Trebuchet MS" charset="0"/>
                <a:ea typeface="Trebuchet MS" charset="0"/>
                <a:cs typeface="Trebuchet MS" charset="0"/>
              </a:rPr>
              <a:t>Available at: </a:t>
            </a:r>
            <a:r>
              <a:rPr lang="en-US" sz="4400" dirty="0">
                <a:latin typeface="Trebuchet MS" charset="0"/>
                <a:ea typeface="Trebuchet MS" charset="0"/>
                <a:cs typeface="Trebuchet MS" charset="0"/>
                <a:hlinkClick r:id="rId5"/>
              </a:rPr>
              <a:t>https://</a:t>
            </a:r>
            <a:r>
              <a:rPr lang="en-US" sz="4400" dirty="0" smtClean="0">
                <a:latin typeface="Trebuchet MS" charset="0"/>
                <a:ea typeface="Trebuchet MS" charset="0"/>
                <a:cs typeface="Trebuchet MS" charset="0"/>
                <a:hlinkClick r:id="rId5"/>
              </a:rPr>
              <a:t>www.verywellmind.com/jean-piaget-biography-1896-1980-2795549</a:t>
            </a:r>
            <a:r>
              <a:rPr lang="en-US" sz="4400" dirty="0" smtClean="0">
                <a:latin typeface="Trebuchet MS" charset="0"/>
                <a:ea typeface="Trebuchet MS" charset="0"/>
                <a:cs typeface="Trebuchet MS" charset="0"/>
              </a:rPr>
              <a:t> (Accessed on: 12 May 2020). </a:t>
            </a:r>
          </a:p>
          <a:p>
            <a:pPr algn="just"/>
            <a:r>
              <a:rPr lang="en-US" sz="4400" dirty="0">
                <a:latin typeface="Trebuchet MS" charset="0"/>
                <a:ea typeface="Trebuchet MS" charset="0"/>
                <a:cs typeface="Trebuchet MS" charset="0"/>
              </a:rPr>
              <a:t>Cherry,. K. (2020) ‘Lev Vygotsky’ [Online]. Available at: </a:t>
            </a:r>
            <a:r>
              <a:rPr lang="en-US" sz="4400" dirty="0">
                <a:latin typeface="Trebuchet MS" charset="0"/>
                <a:ea typeface="Trebuchet MS" charset="0"/>
                <a:cs typeface="Trebuchet MS" charset="0"/>
                <a:hlinkClick r:id="rId6"/>
              </a:rPr>
              <a:t>https://www.verywellmind.com/lev-vygotsky-biography-2795533</a:t>
            </a:r>
            <a:r>
              <a:rPr lang="en-US" sz="4400" dirty="0">
                <a:latin typeface="Trebuchet MS" charset="0"/>
                <a:ea typeface="Trebuchet MS" charset="0"/>
                <a:cs typeface="Trebuchet MS" charset="0"/>
              </a:rPr>
              <a:t> (Accessed on: 13 May 2020</a:t>
            </a:r>
            <a:r>
              <a:rPr lang="en-US" sz="4400" dirty="0" smtClean="0">
                <a:latin typeface="Trebuchet MS" charset="0"/>
                <a:ea typeface="Trebuchet MS" charset="0"/>
                <a:cs typeface="Trebuchet MS" charset="0"/>
              </a:rPr>
              <a:t>).</a:t>
            </a:r>
            <a:r>
              <a:rPr lang="en-US" sz="4400" dirty="0">
                <a:latin typeface="Trebuchet MS" charset="0"/>
                <a:ea typeface="Trebuchet MS" charset="0"/>
                <a:cs typeface="Trebuchet MS" charset="0"/>
              </a:rPr>
              <a:t> </a:t>
            </a:r>
            <a:endParaRPr lang="en-US" sz="4400" dirty="0" smtClean="0">
              <a:latin typeface="Trebuchet MS" charset="0"/>
              <a:ea typeface="Trebuchet MS" charset="0"/>
              <a:cs typeface="Trebuchet MS" charset="0"/>
            </a:endParaRPr>
          </a:p>
          <a:p>
            <a:pPr algn="just"/>
            <a:r>
              <a:rPr lang="en-US" sz="4400" dirty="0" smtClean="0">
                <a:latin typeface="Trebuchet MS" charset="0"/>
                <a:ea typeface="Trebuchet MS" charset="0"/>
                <a:cs typeface="Trebuchet MS" charset="0"/>
              </a:rPr>
              <a:t>Cherry</a:t>
            </a:r>
            <a:r>
              <a:rPr lang="en-US" sz="4400" dirty="0">
                <a:latin typeface="Trebuchet MS" charset="0"/>
                <a:ea typeface="Trebuchet MS" charset="0"/>
                <a:cs typeface="Trebuchet MS" charset="0"/>
              </a:rPr>
              <a:t>,. K. (2019) ‘Role of a schema in psychology’ [Online]. Available at: </a:t>
            </a:r>
            <a:r>
              <a:rPr lang="en-US" sz="4400" u="sng" dirty="0">
                <a:latin typeface="Trebuchet MS" charset="0"/>
                <a:ea typeface="Trebuchet MS" charset="0"/>
                <a:cs typeface="Trebuchet MS" charset="0"/>
                <a:hlinkClick r:id="rId7"/>
              </a:rPr>
              <a:t>https://www.verywellmind.com/what-is-a-schema-2795873</a:t>
            </a:r>
            <a:r>
              <a:rPr lang="en-US" sz="4400" dirty="0">
                <a:latin typeface="Trebuchet MS" charset="0"/>
                <a:ea typeface="Trebuchet MS" charset="0"/>
                <a:cs typeface="Trebuchet MS" charset="0"/>
              </a:rPr>
              <a:t> (Accessed on: 16 May 2020)</a:t>
            </a:r>
          </a:p>
          <a:p>
            <a:pPr algn="just"/>
            <a:r>
              <a:rPr lang="en-US" sz="4400" dirty="0">
                <a:latin typeface="Trebuchet MS" charset="0"/>
                <a:ea typeface="Trebuchet MS" charset="0"/>
                <a:cs typeface="Trebuchet MS" charset="0"/>
              </a:rPr>
              <a:t>Claudia (2020) ‘Lev Vygotsky theory’ [Online]. Available at; </a:t>
            </a:r>
            <a:r>
              <a:rPr lang="en-US" sz="4400" dirty="0">
                <a:latin typeface="Trebuchet MS" charset="0"/>
                <a:ea typeface="Trebuchet MS" charset="0"/>
                <a:cs typeface="Trebuchet MS" charset="0"/>
                <a:hlinkClick r:id="rId8"/>
              </a:rPr>
              <a:t>https://study.com/academy/lesson/lev-vygotskys-theory-of-cognitive-development.html</a:t>
            </a:r>
            <a:r>
              <a:rPr lang="en-US" sz="4400" dirty="0">
                <a:latin typeface="Trebuchet MS" charset="0"/>
                <a:ea typeface="Trebuchet MS" charset="0"/>
                <a:cs typeface="Trebuchet MS" charset="0"/>
              </a:rPr>
              <a:t> (Accessed on: 14 May 2020</a:t>
            </a:r>
            <a:r>
              <a:rPr lang="en-US" sz="4400" dirty="0" smtClean="0">
                <a:latin typeface="Trebuchet MS" charset="0"/>
                <a:ea typeface="Trebuchet MS" charset="0"/>
                <a:cs typeface="Trebuchet MS" charset="0"/>
              </a:rPr>
              <a:t>)</a:t>
            </a:r>
            <a:endParaRPr lang="en-US" sz="4400" dirty="0">
              <a:latin typeface="Trebuchet MS" charset="0"/>
              <a:ea typeface="Trebuchet MS" charset="0"/>
              <a:cs typeface="Trebuchet MS" charset="0"/>
            </a:endParaRPr>
          </a:p>
          <a:p>
            <a:pPr algn="just"/>
            <a:r>
              <a:rPr lang="en-US" sz="4400" dirty="0">
                <a:latin typeface="Trebuchet MS" charset="0"/>
                <a:ea typeface="Trebuchet MS" charset="0"/>
                <a:cs typeface="Trebuchet MS" charset="0"/>
              </a:rPr>
              <a:t>Duran,. A. (2013) ‘Piaget thoughts 21</a:t>
            </a:r>
            <a:r>
              <a:rPr lang="en-US" sz="4400" baseline="30000" dirty="0">
                <a:latin typeface="Trebuchet MS" charset="0"/>
                <a:ea typeface="Trebuchet MS" charset="0"/>
                <a:cs typeface="Trebuchet MS" charset="0"/>
              </a:rPr>
              <a:t>st</a:t>
            </a:r>
            <a:r>
              <a:rPr lang="en-US" sz="4400" dirty="0">
                <a:latin typeface="Trebuchet MS" charset="0"/>
                <a:ea typeface="Trebuchet MS" charset="0"/>
                <a:cs typeface="Trebuchet MS" charset="0"/>
              </a:rPr>
              <a:t> century Education [Online]. Available at: </a:t>
            </a:r>
            <a:r>
              <a:rPr lang="en-US" sz="4400" dirty="0">
                <a:latin typeface="Trebuchet MS" charset="0"/>
                <a:ea typeface="Trebuchet MS" charset="0"/>
                <a:cs typeface="Trebuchet MS" charset="0"/>
                <a:hlinkClick r:id="rId9"/>
              </a:rPr>
              <a:t>https://prezi.com/-46xnwilauso/piaget-thoughts-21st-century-education/</a:t>
            </a:r>
            <a:r>
              <a:rPr lang="en-US" sz="4400" dirty="0">
                <a:latin typeface="Trebuchet MS" charset="0"/>
                <a:ea typeface="Trebuchet MS" charset="0"/>
                <a:cs typeface="Trebuchet MS" charset="0"/>
              </a:rPr>
              <a:t> (Accessed on: 12 May 2020).</a:t>
            </a:r>
          </a:p>
          <a:p>
            <a:r>
              <a:rPr lang="en-US" sz="4400" dirty="0">
                <a:latin typeface="Trebuchet MS" charset="0"/>
                <a:ea typeface="Trebuchet MS" charset="0"/>
                <a:cs typeface="Trebuchet MS" charset="0"/>
              </a:rPr>
              <a:t>Elliott,. S. (2014) ‘Piaget and Vygotsky’ [Online]. Available at: </a:t>
            </a:r>
            <a:r>
              <a:rPr lang="en-US" sz="4400" dirty="0">
                <a:latin typeface="Trebuchet MS" charset="0"/>
                <a:ea typeface="Trebuchet MS" charset="0"/>
                <a:cs typeface="Trebuchet MS" charset="0"/>
                <a:hlinkClick r:id="rId10"/>
              </a:rPr>
              <a:t>https://prezi.com/ssfu9k8ibfu9/piaget-vs-vygotsky/</a:t>
            </a:r>
            <a:r>
              <a:rPr lang="en-US" sz="4400" dirty="0">
                <a:latin typeface="Trebuchet MS" charset="0"/>
                <a:ea typeface="Trebuchet MS" charset="0"/>
                <a:cs typeface="Trebuchet MS" charset="0"/>
              </a:rPr>
              <a:t> (Accessed on: 15 May 2020</a:t>
            </a:r>
            <a:r>
              <a:rPr lang="en-US" sz="4400" dirty="0" smtClean="0">
                <a:latin typeface="Trebuchet MS" charset="0"/>
                <a:ea typeface="Trebuchet MS" charset="0"/>
                <a:cs typeface="Trebuchet MS" charset="0"/>
              </a:rPr>
              <a:t>)</a:t>
            </a:r>
            <a:endParaRPr lang="en-US" sz="4400" dirty="0">
              <a:latin typeface="Trebuchet MS" charset="0"/>
              <a:ea typeface="Trebuchet MS" charset="0"/>
              <a:cs typeface="Trebuchet MS" charset="0"/>
            </a:endParaRPr>
          </a:p>
          <a:p>
            <a:r>
              <a:rPr lang="en-US" sz="4400" dirty="0" err="1">
                <a:latin typeface="Trebuchet MS" charset="0"/>
                <a:ea typeface="Trebuchet MS" charset="0"/>
                <a:cs typeface="Trebuchet MS" charset="0"/>
              </a:rPr>
              <a:t>Edsys</a:t>
            </a:r>
            <a:r>
              <a:rPr lang="en-US" sz="4400" dirty="0">
                <a:latin typeface="Trebuchet MS" charset="0"/>
                <a:ea typeface="Trebuchet MS" charset="0"/>
                <a:cs typeface="Trebuchet MS" charset="0"/>
              </a:rPr>
              <a:t> (2020) ‘creativity in classroom’ [Online]. Available at: </a:t>
            </a:r>
            <a:r>
              <a:rPr lang="en-US" sz="4400" dirty="0">
                <a:latin typeface="Trebuchet MS" charset="0"/>
                <a:ea typeface="Trebuchet MS" charset="0"/>
                <a:cs typeface="Trebuchet MS" charset="0"/>
                <a:hlinkClick r:id="rId11"/>
              </a:rPr>
              <a:t>https://www.edsys.in/creativity-in-classroom/</a:t>
            </a:r>
            <a:r>
              <a:rPr lang="en-US" sz="4400" dirty="0">
                <a:latin typeface="Trebuchet MS" charset="0"/>
                <a:ea typeface="Trebuchet MS" charset="0"/>
                <a:cs typeface="Trebuchet MS" charset="0"/>
              </a:rPr>
              <a:t> (Accessed on: 11 May 2020)</a:t>
            </a:r>
          </a:p>
          <a:p>
            <a:pPr algn="just"/>
            <a:r>
              <a:rPr lang="en-GB" sz="4400" dirty="0">
                <a:latin typeface="Trebuchet MS" charset="0"/>
                <a:ea typeface="Trebuchet MS" charset="0"/>
                <a:cs typeface="Trebuchet MS" charset="0"/>
              </a:rPr>
              <a:t>Farr (2020) ‘ Vygotsky theory of cognitive development’ [Online]. Available at: </a:t>
            </a:r>
            <a:r>
              <a:rPr lang="en-GB" sz="4400" u="sng" dirty="0">
                <a:latin typeface="Trebuchet MS" charset="0"/>
                <a:ea typeface="Trebuchet MS" charset="0"/>
                <a:cs typeface="Trebuchet MS" charset="0"/>
                <a:hlinkClick r:id="rId12"/>
              </a:rPr>
              <a:t>https://blog.udemy.com/vygotskys-theory-of-cognitive-development/</a:t>
            </a:r>
            <a:r>
              <a:rPr lang="en-GB" sz="4400" dirty="0">
                <a:latin typeface="Trebuchet MS" charset="0"/>
                <a:ea typeface="Trebuchet MS" charset="0"/>
                <a:cs typeface="Trebuchet MS" charset="0"/>
              </a:rPr>
              <a:t> (Accessed on: 14 May 2020).</a:t>
            </a:r>
            <a:endParaRPr lang="en-US" sz="4400" dirty="0">
              <a:latin typeface="Trebuchet MS" charset="0"/>
              <a:ea typeface="Trebuchet MS" charset="0"/>
              <a:cs typeface="Trebuchet MS" charset="0"/>
            </a:endParaRPr>
          </a:p>
          <a:p>
            <a:r>
              <a:rPr lang="en-US" sz="4400" dirty="0">
                <a:latin typeface="Trebuchet MS" charset="0"/>
                <a:ea typeface="Trebuchet MS" charset="0"/>
                <a:cs typeface="Trebuchet MS" charset="0"/>
              </a:rPr>
              <a:t>Herald (2014) ‘Piaget’s theory’ [Online]. Available at: </a:t>
            </a:r>
            <a:r>
              <a:rPr lang="en-US" sz="4400" u="sng" dirty="0">
                <a:latin typeface="Trebuchet MS" charset="0"/>
                <a:ea typeface="Trebuchet MS" charset="0"/>
                <a:cs typeface="Trebuchet MS" charset="0"/>
                <a:hlinkClick r:id="rId13"/>
              </a:rPr>
              <a:t>https://www.herald.co.zw/piaget-theory-and-infant-art/</a:t>
            </a:r>
            <a:r>
              <a:rPr lang="en-US" sz="4400" dirty="0">
                <a:latin typeface="Trebuchet MS" charset="0"/>
                <a:ea typeface="Trebuchet MS" charset="0"/>
                <a:cs typeface="Trebuchet MS" charset="0"/>
              </a:rPr>
              <a:t> (Accessed on: 15 May 2020)</a:t>
            </a:r>
          </a:p>
          <a:p>
            <a:r>
              <a:rPr lang="en-US" sz="4400" dirty="0" smtClean="0">
                <a:latin typeface="Trebuchet MS" charset="0"/>
                <a:ea typeface="Trebuchet MS" charset="0"/>
                <a:cs typeface="Trebuchet MS" charset="0"/>
              </a:rPr>
              <a:t>Kohn</a:t>
            </a:r>
            <a:r>
              <a:rPr lang="en-US" sz="4400" dirty="0">
                <a:latin typeface="Trebuchet MS" charset="0"/>
                <a:ea typeface="Trebuchet MS" charset="0"/>
                <a:cs typeface="Trebuchet MS" charset="0"/>
              </a:rPr>
              <a:t>,. A (2020) ‘The classroom’ [Online]. Available at: </a:t>
            </a:r>
            <a:r>
              <a:rPr lang="en-US" sz="4400" dirty="0">
                <a:latin typeface="Trebuchet MS" charset="0"/>
                <a:ea typeface="Trebuchet MS" charset="0"/>
                <a:cs typeface="Trebuchet MS" charset="0"/>
                <a:hlinkClick r:id="rId14"/>
              </a:rPr>
              <a:t>https://www.theclassroom.com/apply-piagets-theory-classroom-7741298.html</a:t>
            </a:r>
            <a:r>
              <a:rPr lang="en-US" sz="4400" dirty="0">
                <a:latin typeface="Trebuchet MS" charset="0"/>
                <a:ea typeface="Trebuchet MS" charset="0"/>
                <a:cs typeface="Trebuchet MS" charset="0"/>
              </a:rPr>
              <a:t> (Accessed on: 12 May 2020). </a:t>
            </a:r>
          </a:p>
          <a:p>
            <a:r>
              <a:rPr lang="en-US" sz="4400" dirty="0">
                <a:latin typeface="Trebuchet MS" charset="0"/>
                <a:ea typeface="Trebuchet MS" charset="0"/>
                <a:cs typeface="Trebuchet MS" charset="0"/>
              </a:rPr>
              <a:t>Learning Theories (2020) ‘Social Development theory Vygotsky’ [Online]. Available at: </a:t>
            </a:r>
            <a:r>
              <a:rPr lang="en-US" sz="4400" dirty="0">
                <a:latin typeface="Trebuchet MS" charset="0"/>
                <a:ea typeface="Trebuchet MS" charset="0"/>
                <a:cs typeface="Trebuchet MS" charset="0"/>
                <a:hlinkClick r:id="rId15"/>
              </a:rPr>
              <a:t>https://www.learning-theories.com/vygotskys-social-learning-theory.html</a:t>
            </a:r>
            <a:r>
              <a:rPr lang="en-US" sz="4400" dirty="0">
                <a:latin typeface="Trebuchet MS" charset="0"/>
                <a:ea typeface="Trebuchet MS" charset="0"/>
                <a:cs typeface="Trebuchet MS" charset="0"/>
              </a:rPr>
              <a:t> (Accessed on: 14 May 2020</a:t>
            </a:r>
            <a:r>
              <a:rPr lang="en-US" sz="4400" dirty="0" smtClean="0">
                <a:latin typeface="Trebuchet MS" charset="0"/>
                <a:ea typeface="Trebuchet MS" charset="0"/>
                <a:cs typeface="Trebuchet MS" charset="0"/>
              </a:rPr>
              <a:t>)</a:t>
            </a:r>
          </a:p>
          <a:p>
            <a:pPr algn="just"/>
            <a:r>
              <a:rPr lang="en-US" sz="4400" dirty="0" smtClean="0">
                <a:latin typeface="Trebuchet MS" charset="0"/>
                <a:ea typeface="Trebuchet MS" charset="0"/>
                <a:cs typeface="Trebuchet MS" charset="0"/>
              </a:rPr>
              <a:t>McLeod (2018) ‘Jean Piaget Theory of Cognitive Development [Online]. </a:t>
            </a:r>
            <a:r>
              <a:rPr lang="en-US" sz="4400" dirty="0">
                <a:latin typeface="Trebuchet MS" charset="0"/>
                <a:ea typeface="Trebuchet MS" charset="0"/>
                <a:cs typeface="Trebuchet MS" charset="0"/>
              </a:rPr>
              <a:t>Available at: </a:t>
            </a:r>
            <a:r>
              <a:rPr lang="en-US" sz="4400" dirty="0">
                <a:latin typeface="Trebuchet MS" charset="0"/>
                <a:ea typeface="Trebuchet MS" charset="0"/>
                <a:cs typeface="Trebuchet MS" charset="0"/>
                <a:hlinkClick r:id="rId16"/>
              </a:rPr>
              <a:t>https://</a:t>
            </a:r>
            <a:r>
              <a:rPr lang="en-US" sz="4400" dirty="0" smtClean="0">
                <a:latin typeface="Trebuchet MS" charset="0"/>
                <a:ea typeface="Trebuchet MS" charset="0"/>
                <a:cs typeface="Trebuchet MS" charset="0"/>
                <a:hlinkClick r:id="rId16"/>
              </a:rPr>
              <a:t>www.simplypsychology.org/simplypsychology.org-Jean-Piaget.pdf</a:t>
            </a:r>
            <a:r>
              <a:rPr lang="en-US" sz="4400" dirty="0" smtClean="0">
                <a:latin typeface="Trebuchet MS" charset="0"/>
                <a:ea typeface="Trebuchet MS" charset="0"/>
                <a:cs typeface="Trebuchet MS" charset="0"/>
              </a:rPr>
              <a:t> (Accessed on: 12 May 2020). </a:t>
            </a:r>
          </a:p>
          <a:p>
            <a:pPr algn="just"/>
            <a:r>
              <a:rPr lang="en-GB" sz="4400" dirty="0">
                <a:latin typeface="Trebuchet MS" charset="0"/>
                <a:ea typeface="Trebuchet MS" charset="0"/>
                <a:cs typeface="Trebuchet MS" charset="0"/>
              </a:rPr>
              <a:t>McLeod (2018) ‘Lev Vygotsky’ [Online]. Available at: </a:t>
            </a:r>
            <a:r>
              <a:rPr lang="en-GB" sz="4400" u="sng" dirty="0">
                <a:solidFill>
                  <a:srgbClr val="0563C1"/>
                </a:solidFill>
                <a:latin typeface="Trebuchet MS" charset="0"/>
                <a:ea typeface="Trebuchet MS" charset="0"/>
                <a:cs typeface="Trebuchet MS" charset="0"/>
                <a:hlinkClick r:id="rId17"/>
              </a:rPr>
              <a:t>https://www.simplypsychology.org/vygotsky.html</a:t>
            </a:r>
            <a:r>
              <a:rPr lang="en-GB" sz="4400" dirty="0">
                <a:latin typeface="Trebuchet MS" charset="0"/>
                <a:ea typeface="Trebuchet MS" charset="0"/>
                <a:cs typeface="Trebuchet MS" charset="0"/>
              </a:rPr>
              <a:t> (Accessed on: 13 May 2020)</a:t>
            </a:r>
            <a:endParaRPr lang="en-US" sz="4400" dirty="0">
              <a:latin typeface="Trebuchet MS" charset="0"/>
              <a:ea typeface="Trebuchet MS" charset="0"/>
              <a:cs typeface="Trebuchet MS" charset="0"/>
            </a:endParaRPr>
          </a:p>
          <a:p>
            <a:pPr algn="just"/>
            <a:r>
              <a:rPr lang="en-GB" sz="4400" dirty="0">
                <a:latin typeface="Trebuchet MS" charset="0"/>
                <a:ea typeface="Trebuchet MS" charset="0"/>
                <a:cs typeface="Trebuchet MS" charset="0"/>
              </a:rPr>
              <a:t>Magee (2016) ‘Ken Robinson’ [Online]. Available at: </a:t>
            </a:r>
            <a:r>
              <a:rPr lang="en-GB" sz="4400" u="sng" dirty="0">
                <a:solidFill>
                  <a:srgbClr val="0563C1"/>
                </a:solidFill>
                <a:latin typeface="Trebuchet MS" charset="0"/>
                <a:ea typeface="Trebuchet MS" charset="0"/>
                <a:cs typeface="Trebuchet MS" charset="0"/>
                <a:hlinkClick r:id="rId18"/>
              </a:rPr>
              <a:t>https://www.campaignlive.co.uk/article/ken-robinson-you-dont-want-caste-system-creativity/1403876</a:t>
            </a:r>
            <a:r>
              <a:rPr lang="en-GB" sz="4400" dirty="0">
                <a:latin typeface="Trebuchet MS" charset="0"/>
                <a:ea typeface="Trebuchet MS" charset="0"/>
                <a:cs typeface="Trebuchet MS" charset="0"/>
              </a:rPr>
              <a:t> (Accessed on: 18 May 2020)</a:t>
            </a:r>
            <a:endParaRPr lang="en-US" sz="4400" dirty="0">
              <a:latin typeface="Trebuchet MS" charset="0"/>
              <a:ea typeface="Trebuchet MS" charset="0"/>
              <a:cs typeface="Trebuchet MS" charset="0"/>
            </a:endParaRPr>
          </a:p>
          <a:p>
            <a:pPr algn="just"/>
            <a:r>
              <a:rPr lang="en-US" sz="4400" dirty="0" err="1">
                <a:latin typeface="Trebuchet MS" charset="0"/>
                <a:ea typeface="Trebuchet MS" charset="0"/>
                <a:cs typeface="Trebuchet MS" charset="0"/>
              </a:rPr>
              <a:t>Stoudt</a:t>
            </a:r>
            <a:r>
              <a:rPr lang="en-US" sz="4400" dirty="0">
                <a:latin typeface="Trebuchet MS" charset="0"/>
                <a:ea typeface="Trebuchet MS" charset="0"/>
                <a:cs typeface="Trebuchet MS" charset="0"/>
              </a:rPr>
              <a:t>., A. (2020) 'The Reggio Emilia Approach' [Online]. Available at: https://</a:t>
            </a:r>
            <a:r>
              <a:rPr lang="en-US" sz="4400" dirty="0" err="1">
                <a:latin typeface="Trebuchet MS" charset="0"/>
                <a:ea typeface="Trebuchet MS" charset="0"/>
                <a:cs typeface="Trebuchet MS" charset="0"/>
              </a:rPr>
              <a:t>www.scholastic.com</a:t>
            </a:r>
            <a:r>
              <a:rPr lang="en-US" sz="4400" dirty="0">
                <a:latin typeface="Trebuchet MS" charset="0"/>
                <a:ea typeface="Trebuchet MS" charset="0"/>
                <a:cs typeface="Trebuchet MS" charset="0"/>
              </a:rPr>
              <a:t>/teachers/articles/teaching-content/</a:t>
            </a:r>
            <a:r>
              <a:rPr lang="en-US" sz="4400" dirty="0" err="1">
                <a:latin typeface="Trebuchet MS" charset="0"/>
                <a:ea typeface="Trebuchet MS" charset="0"/>
                <a:cs typeface="Trebuchet MS" charset="0"/>
              </a:rPr>
              <a:t>reggio</a:t>
            </a:r>
            <a:r>
              <a:rPr lang="en-US" sz="4400" dirty="0">
                <a:latin typeface="Trebuchet MS" charset="0"/>
                <a:ea typeface="Trebuchet MS" charset="0"/>
                <a:cs typeface="Trebuchet MS" charset="0"/>
              </a:rPr>
              <a:t>-</a:t>
            </a:r>
            <a:r>
              <a:rPr lang="en-US" sz="4400" dirty="0" err="1">
                <a:latin typeface="Trebuchet MS" charset="0"/>
                <a:ea typeface="Trebuchet MS" charset="0"/>
                <a:cs typeface="Trebuchet MS" charset="0"/>
              </a:rPr>
              <a:t>emilia</a:t>
            </a:r>
            <a:r>
              <a:rPr lang="en-US" sz="4400" dirty="0">
                <a:latin typeface="Trebuchet MS" charset="0"/>
                <a:ea typeface="Trebuchet MS" charset="0"/>
                <a:cs typeface="Trebuchet MS" charset="0"/>
              </a:rPr>
              <a:t>-approach/ (Accessed: 11 May 2020</a:t>
            </a:r>
            <a:r>
              <a:rPr lang="en-US" sz="4400" dirty="0" smtClean="0">
                <a:latin typeface="Trebuchet MS" charset="0"/>
                <a:ea typeface="Trebuchet MS" charset="0"/>
                <a:cs typeface="Trebuchet MS" charset="0"/>
              </a:rPr>
              <a:t>)</a:t>
            </a:r>
            <a:endParaRPr lang="en-US" sz="4400" dirty="0">
              <a:latin typeface="Trebuchet MS" charset="0"/>
              <a:ea typeface="Trebuchet MS" charset="0"/>
              <a:cs typeface="Trebuchet MS" charset="0"/>
            </a:endParaRPr>
          </a:p>
          <a:p>
            <a:pPr>
              <a:spcAft>
                <a:spcPts val="0"/>
              </a:spcAft>
            </a:pPr>
            <a:r>
              <a:rPr lang="en-US" sz="4400" dirty="0" smtClean="0">
                <a:latin typeface="Trebuchet MS" charset="0"/>
                <a:ea typeface="Trebuchet MS" charset="0"/>
                <a:cs typeface="Trebuchet MS" charset="0"/>
              </a:rPr>
              <a:t>Pennington (2013) ‘Pros and Cons of Piaget’s theory of cognitive development [Online]. Available at</a:t>
            </a:r>
            <a:r>
              <a:rPr lang="en-US" sz="4400" dirty="0">
                <a:latin typeface="Trebuchet MS" charset="0"/>
                <a:ea typeface="Trebuchet MS" charset="0"/>
                <a:cs typeface="Trebuchet MS" charset="0"/>
              </a:rPr>
              <a:t>: </a:t>
            </a:r>
            <a:r>
              <a:rPr lang="en-US" sz="4400" dirty="0">
                <a:latin typeface="Trebuchet MS" charset="0"/>
                <a:ea typeface="Trebuchet MS" charset="0"/>
                <a:cs typeface="Trebuchet MS" charset="0"/>
                <a:hlinkClick r:id="rId19"/>
              </a:rPr>
              <a:t>https://prezi.com/wpa5f4_i_eb3/pros-cons-of-piagets-theory-of-cognitive-development</a:t>
            </a:r>
            <a:r>
              <a:rPr lang="en-US" sz="4400" dirty="0" smtClean="0">
                <a:latin typeface="Trebuchet MS" charset="0"/>
                <a:ea typeface="Trebuchet MS" charset="0"/>
                <a:cs typeface="Trebuchet MS" charset="0"/>
                <a:hlinkClick r:id="rId19"/>
              </a:rPr>
              <a:t>/</a:t>
            </a:r>
            <a:r>
              <a:rPr lang="en-US" sz="4400" dirty="0" smtClean="0">
                <a:latin typeface="Trebuchet MS" charset="0"/>
                <a:ea typeface="Trebuchet MS" charset="0"/>
                <a:cs typeface="Trebuchet MS" charset="0"/>
              </a:rPr>
              <a:t> (Accessed on: 12 May 2020).</a:t>
            </a:r>
            <a:r>
              <a:rPr lang="en-GB" sz="4400" dirty="0">
                <a:latin typeface="Trebuchet MS" charset="0"/>
                <a:ea typeface="Trebuchet MS" charset="0"/>
                <a:cs typeface="Trebuchet MS" charset="0"/>
              </a:rPr>
              <a:t> </a:t>
            </a:r>
            <a:endParaRPr lang="en-GB" sz="4400" dirty="0" smtClean="0">
              <a:latin typeface="Trebuchet MS" charset="0"/>
              <a:ea typeface="Trebuchet MS" charset="0"/>
              <a:cs typeface="Trebuchet MS" charset="0"/>
            </a:endParaRPr>
          </a:p>
          <a:p>
            <a:pPr>
              <a:spcAft>
                <a:spcPts val="0"/>
              </a:spcAft>
            </a:pPr>
            <a:r>
              <a:rPr lang="en-GB" sz="4400" dirty="0" smtClean="0">
                <a:latin typeface="Trebuchet MS" charset="0"/>
                <a:ea typeface="Trebuchet MS" charset="0"/>
                <a:cs typeface="Trebuchet MS" charset="0"/>
              </a:rPr>
              <a:t>Welsh </a:t>
            </a:r>
            <a:r>
              <a:rPr lang="en-GB" sz="4400" dirty="0">
                <a:latin typeface="Trebuchet MS" charset="0"/>
                <a:ea typeface="Trebuchet MS" charset="0"/>
                <a:cs typeface="Trebuchet MS" charset="0"/>
              </a:rPr>
              <a:t>Government (2018) ‘Foundation Phase Wales’ [Online]. Available at: </a:t>
            </a:r>
            <a:r>
              <a:rPr lang="en-GB" sz="4400" u="sng" dirty="0">
                <a:solidFill>
                  <a:srgbClr val="0563C1"/>
                </a:solidFill>
                <a:latin typeface="Trebuchet MS" charset="0"/>
                <a:ea typeface="Trebuchet MS" charset="0"/>
                <a:cs typeface="Trebuchet MS" charset="0"/>
                <a:hlinkClick r:id="rId20"/>
              </a:rPr>
              <a:t>https://gov.wales/sites/default/files/publications/2018-06/how-is-my-child-doing-in-the-foundation-phase-a-guide-for-parents-and-carers.pdf</a:t>
            </a:r>
            <a:r>
              <a:rPr lang="en-GB" sz="4400" dirty="0">
                <a:latin typeface="Trebuchet MS" charset="0"/>
                <a:ea typeface="Trebuchet MS" charset="0"/>
                <a:cs typeface="Trebuchet MS" charset="0"/>
              </a:rPr>
              <a:t> (Accessed on: 16 May 2020)</a:t>
            </a:r>
            <a:endParaRPr lang="en-US" sz="4400" dirty="0">
              <a:latin typeface="Trebuchet MS" charset="0"/>
              <a:ea typeface="Trebuchet MS" charset="0"/>
              <a:cs typeface="Trebuchet MS" charset="0"/>
            </a:endParaRPr>
          </a:p>
          <a:p>
            <a:pPr>
              <a:spcAft>
                <a:spcPts val="0"/>
              </a:spcAft>
            </a:pPr>
            <a:r>
              <a:rPr lang="en-US" sz="4400" dirty="0" smtClean="0">
                <a:latin typeface="Trebuchet MS" charset="0"/>
                <a:ea typeface="Trebuchet MS" charset="0"/>
                <a:cs typeface="Trebuchet MS" charset="0"/>
              </a:rPr>
              <a:t>Wales</a:t>
            </a:r>
            <a:r>
              <a:rPr lang="en-US" sz="4400" dirty="0">
                <a:latin typeface="Trebuchet MS" charset="0"/>
                <a:ea typeface="Trebuchet MS" charset="0"/>
                <a:cs typeface="Trebuchet MS" charset="0"/>
              </a:rPr>
              <a:t>: Department for Children, Education, Lifelong Learning and Skills, (2015) Curriculum for Wales: Foundation Phase Framework. [Online]. Available at: https://</a:t>
            </a:r>
            <a:r>
              <a:rPr lang="en-US" sz="4400" dirty="0" err="1">
                <a:latin typeface="Trebuchet MS" charset="0"/>
                <a:ea typeface="Trebuchet MS" charset="0"/>
                <a:cs typeface="Trebuchet MS" charset="0"/>
              </a:rPr>
              <a:t>hwb.gov.wales</a:t>
            </a:r>
            <a:r>
              <a:rPr lang="en-US" sz="4400" dirty="0">
                <a:latin typeface="Trebuchet MS" charset="0"/>
                <a:ea typeface="Trebuchet MS" charset="0"/>
                <a:cs typeface="Trebuchet MS" charset="0"/>
              </a:rPr>
              <a:t>/storage/d5d8e39c-b534-40cb-a3f5-7e2e126d8077/foundation-phase-</a:t>
            </a:r>
            <a:r>
              <a:rPr lang="en-US" sz="4400" dirty="0" err="1">
                <a:latin typeface="Trebuchet MS" charset="0"/>
                <a:ea typeface="Trebuchet MS" charset="0"/>
                <a:cs typeface="Trebuchet MS" charset="0"/>
              </a:rPr>
              <a:t>framework.pdf</a:t>
            </a:r>
            <a:r>
              <a:rPr lang="en-US" sz="4400" dirty="0">
                <a:latin typeface="Trebuchet MS" charset="0"/>
                <a:ea typeface="Trebuchet MS" charset="0"/>
                <a:cs typeface="Trebuchet MS" charset="0"/>
              </a:rPr>
              <a:t> (Accessed: 11 May 2020) </a:t>
            </a:r>
          </a:p>
          <a:p>
            <a:pPr>
              <a:spcAft>
                <a:spcPts val="0"/>
              </a:spcAft>
            </a:pPr>
            <a:endParaRPr lang="en-US" sz="4800" dirty="0" smtClean="0">
              <a:latin typeface="+mn-lt"/>
            </a:endParaRPr>
          </a:p>
          <a:p>
            <a:pPr algn="just"/>
            <a:endParaRPr lang="en-US" sz="4800" dirty="0">
              <a:latin typeface="+mn-lt"/>
            </a:endParaRPr>
          </a:p>
          <a:p>
            <a:pPr algn="just"/>
            <a:endParaRPr lang="en-US" sz="4800" dirty="0">
              <a:latin typeface="+mn-lt"/>
            </a:endParaRPr>
          </a:p>
        </p:txBody>
      </p:sp>
      <p:sp>
        <p:nvSpPr>
          <p:cNvPr id="18" name="Text Placeholder 17"/>
          <p:cNvSpPr>
            <a:spLocks noGrp="1"/>
          </p:cNvSpPr>
          <p:nvPr>
            <p:ph type="body" sz="quarter" idx="95"/>
          </p:nvPr>
        </p:nvSpPr>
        <p:spPr/>
        <p:txBody>
          <a:bodyPr/>
          <a:lstStyle/>
          <a:p>
            <a:endParaRPr lang="en-US"/>
          </a:p>
        </p:txBody>
      </p:sp>
      <p:sp>
        <p:nvSpPr>
          <p:cNvPr id="20" name="Text Placeholder 19"/>
          <p:cNvSpPr>
            <a:spLocks noGrp="1"/>
          </p:cNvSpPr>
          <p:nvPr>
            <p:ph type="body" sz="quarter" idx="107"/>
          </p:nvPr>
        </p:nvSpPr>
        <p:spPr/>
        <p:txBody>
          <a:bodyPr/>
          <a:lstStyle/>
          <a:p>
            <a:endParaRPr lang="en-US"/>
          </a:p>
        </p:txBody>
      </p:sp>
      <p:sp>
        <p:nvSpPr>
          <p:cNvPr id="21" name="Text Placeholder 20"/>
          <p:cNvSpPr>
            <a:spLocks noGrp="1"/>
          </p:cNvSpPr>
          <p:nvPr>
            <p:ph type="body" sz="quarter" idx="116"/>
          </p:nvPr>
        </p:nvSpPr>
        <p:spPr/>
        <p:txBody>
          <a:bodyPr/>
          <a:lstStyle/>
          <a:p>
            <a:endParaRPr lang="en-US"/>
          </a:p>
        </p:txBody>
      </p:sp>
      <p:sp>
        <p:nvSpPr>
          <p:cNvPr id="22" name="Text Placeholder 21"/>
          <p:cNvSpPr>
            <a:spLocks noGrp="1"/>
          </p:cNvSpPr>
          <p:nvPr>
            <p:ph type="body" sz="quarter" idx="117"/>
          </p:nvPr>
        </p:nvSpPr>
        <p:spPr/>
        <p:txBody>
          <a:bodyPr/>
          <a:lstStyle/>
          <a:p>
            <a:endParaRPr lang="en-US"/>
          </a:p>
        </p:txBody>
      </p:sp>
      <p:sp>
        <p:nvSpPr>
          <p:cNvPr id="23" name="Text Placeholder 22"/>
          <p:cNvSpPr>
            <a:spLocks noGrp="1"/>
          </p:cNvSpPr>
          <p:nvPr>
            <p:ph type="body" sz="quarter" idx="118"/>
          </p:nvPr>
        </p:nvSpPr>
        <p:spPr/>
        <p:txBody>
          <a:bodyPr/>
          <a:lstStyle/>
          <a:p>
            <a:endParaRPr lang="en-US"/>
          </a:p>
        </p:txBody>
      </p:sp>
      <p:sp>
        <p:nvSpPr>
          <p:cNvPr id="24" name="Text Placeholder 23"/>
          <p:cNvSpPr>
            <a:spLocks noGrp="1"/>
          </p:cNvSpPr>
          <p:nvPr>
            <p:ph type="body" sz="quarter" idx="119"/>
          </p:nvPr>
        </p:nvSpPr>
        <p:spPr/>
        <p:txBody>
          <a:bodyPr/>
          <a:lstStyle/>
          <a:p>
            <a:endParaRPr lang="en-US"/>
          </a:p>
        </p:txBody>
      </p:sp>
      <p:sp>
        <p:nvSpPr>
          <p:cNvPr id="25" name="Text Placeholder 24"/>
          <p:cNvSpPr>
            <a:spLocks noGrp="1"/>
          </p:cNvSpPr>
          <p:nvPr>
            <p:ph type="body" sz="quarter" idx="120"/>
          </p:nvPr>
        </p:nvSpPr>
        <p:spPr/>
        <p:txBody>
          <a:bodyPr/>
          <a:lstStyle/>
          <a:p>
            <a:endParaRPr lang="en-US"/>
          </a:p>
        </p:txBody>
      </p:sp>
      <p:sp>
        <p:nvSpPr>
          <p:cNvPr id="26" name="Text Placeholder 25"/>
          <p:cNvSpPr>
            <a:spLocks noGrp="1"/>
          </p:cNvSpPr>
          <p:nvPr>
            <p:ph type="body" sz="quarter" idx="121"/>
          </p:nvPr>
        </p:nvSpPr>
        <p:spPr/>
        <p:txBody>
          <a:bodyPr/>
          <a:lstStyle/>
          <a:p>
            <a:endParaRPr lang="en-US"/>
          </a:p>
        </p:txBody>
      </p:sp>
      <p:sp>
        <p:nvSpPr>
          <p:cNvPr id="27" name="Text Placeholder 26"/>
          <p:cNvSpPr>
            <a:spLocks noGrp="1"/>
          </p:cNvSpPr>
          <p:nvPr>
            <p:ph type="body" sz="quarter" idx="122"/>
          </p:nvPr>
        </p:nvSpPr>
        <p:spPr/>
        <p:txBody>
          <a:bodyPr/>
          <a:lstStyle/>
          <a:p>
            <a:endParaRPr lang="en-US"/>
          </a:p>
        </p:txBody>
      </p:sp>
      <p:sp>
        <p:nvSpPr>
          <p:cNvPr id="28" name="Text Placeholder 27"/>
          <p:cNvSpPr>
            <a:spLocks noGrp="1"/>
          </p:cNvSpPr>
          <p:nvPr>
            <p:ph type="body" sz="quarter" idx="123"/>
          </p:nvPr>
        </p:nvSpPr>
        <p:spPr/>
        <p:txBody>
          <a:bodyPr/>
          <a:lstStyle/>
          <a:p>
            <a:endParaRPr lang="en-US"/>
          </a:p>
        </p:txBody>
      </p:sp>
      <p:sp>
        <p:nvSpPr>
          <p:cNvPr id="29" name="Text Placeholder 28"/>
          <p:cNvSpPr>
            <a:spLocks noGrp="1"/>
          </p:cNvSpPr>
          <p:nvPr>
            <p:ph type="body" sz="quarter" idx="124"/>
          </p:nvPr>
        </p:nvSpPr>
        <p:spPr/>
        <p:txBody>
          <a:bodyPr/>
          <a:lstStyle/>
          <a:p>
            <a:endParaRPr lang="en-US"/>
          </a:p>
        </p:txBody>
      </p:sp>
      <p:sp>
        <p:nvSpPr>
          <p:cNvPr id="30" name="Text Placeholder 29"/>
          <p:cNvSpPr>
            <a:spLocks noGrp="1"/>
          </p:cNvSpPr>
          <p:nvPr>
            <p:ph type="body" sz="quarter" idx="125"/>
          </p:nvPr>
        </p:nvSpPr>
        <p:spPr/>
        <p:txBody>
          <a:bodyPr/>
          <a:lstStyle/>
          <a:p>
            <a:endParaRPr lang="en-US"/>
          </a:p>
        </p:txBody>
      </p:sp>
      <p:sp>
        <p:nvSpPr>
          <p:cNvPr id="31" name="Picture Placeholder 30"/>
          <p:cNvSpPr>
            <a:spLocks noGrp="1"/>
          </p:cNvSpPr>
          <p:nvPr>
            <p:ph type="pic" sz="quarter" idx="115"/>
          </p:nvPr>
        </p:nvSpPr>
        <p:spPr/>
      </p:sp>
      <p:sp>
        <p:nvSpPr>
          <p:cNvPr id="32" name="Picture Placeholder 31"/>
          <p:cNvSpPr>
            <a:spLocks noGrp="1"/>
          </p:cNvSpPr>
          <p:nvPr>
            <p:ph type="pic" sz="quarter" idx="126"/>
          </p:nvPr>
        </p:nvSpPr>
        <p:spPr/>
      </p:sp>
      <p:sp>
        <p:nvSpPr>
          <p:cNvPr id="33" name="Picture Placeholder 32"/>
          <p:cNvSpPr>
            <a:spLocks noGrp="1"/>
          </p:cNvSpPr>
          <p:nvPr>
            <p:ph type="pic" sz="quarter" idx="127"/>
          </p:nvPr>
        </p:nvSpPr>
        <p:spPr/>
      </p:sp>
      <p:sp>
        <p:nvSpPr>
          <p:cNvPr id="34" name="Picture Placeholder 33"/>
          <p:cNvSpPr>
            <a:spLocks noGrp="1"/>
          </p:cNvSpPr>
          <p:nvPr>
            <p:ph type="pic" sz="quarter" idx="128"/>
          </p:nvPr>
        </p:nvSpPr>
        <p:spPr/>
      </p:sp>
      <p:sp>
        <p:nvSpPr>
          <p:cNvPr id="35" name="Picture Placeholder 34"/>
          <p:cNvSpPr>
            <a:spLocks noGrp="1"/>
          </p:cNvSpPr>
          <p:nvPr>
            <p:ph type="pic" sz="quarter" idx="129"/>
          </p:nvPr>
        </p:nvSpPr>
        <p:spPr/>
      </p:sp>
      <p:sp>
        <p:nvSpPr>
          <p:cNvPr id="36" name="Picture Placeholder 35"/>
          <p:cNvSpPr>
            <a:spLocks noGrp="1"/>
          </p:cNvSpPr>
          <p:nvPr>
            <p:ph type="pic" sz="quarter" idx="130"/>
          </p:nvPr>
        </p:nvSpPr>
        <p:spPr/>
      </p:sp>
      <p:sp>
        <p:nvSpPr>
          <p:cNvPr id="37" name="Picture Placeholder 36"/>
          <p:cNvSpPr>
            <a:spLocks noGrp="1"/>
          </p:cNvSpPr>
          <p:nvPr>
            <p:ph type="pic" sz="quarter" idx="131"/>
          </p:nvPr>
        </p:nvSpPr>
        <p:spPr/>
      </p:sp>
      <p:sp>
        <p:nvSpPr>
          <p:cNvPr id="38" name="Picture Placeholder 37"/>
          <p:cNvSpPr>
            <a:spLocks noGrp="1"/>
          </p:cNvSpPr>
          <p:nvPr>
            <p:ph type="pic" sz="quarter" idx="132"/>
          </p:nvPr>
        </p:nvSpPr>
        <p:spPr/>
      </p:sp>
      <p:sp>
        <p:nvSpPr>
          <p:cNvPr id="39" name="Picture Placeholder 38"/>
          <p:cNvSpPr>
            <a:spLocks noGrp="1"/>
          </p:cNvSpPr>
          <p:nvPr>
            <p:ph type="pic" sz="quarter" idx="133"/>
          </p:nvPr>
        </p:nvSpPr>
        <p:spPr/>
      </p:sp>
      <p:sp>
        <p:nvSpPr>
          <p:cNvPr id="40" name="Picture Placeholder 39"/>
          <p:cNvSpPr>
            <a:spLocks noGrp="1"/>
          </p:cNvSpPr>
          <p:nvPr>
            <p:ph type="pic" sz="quarter" idx="134"/>
          </p:nvPr>
        </p:nvSpPr>
        <p:spPr/>
      </p:sp>
      <p:sp>
        <p:nvSpPr>
          <p:cNvPr id="41" name="Picture Placeholder 40"/>
          <p:cNvSpPr>
            <a:spLocks noGrp="1"/>
          </p:cNvSpPr>
          <p:nvPr>
            <p:ph type="pic" sz="quarter" idx="135"/>
          </p:nvPr>
        </p:nvSpPr>
        <p:spPr/>
      </p:sp>
      <p:sp>
        <p:nvSpPr>
          <p:cNvPr id="42" name="Text Placeholder 41"/>
          <p:cNvSpPr>
            <a:spLocks noGrp="1"/>
          </p:cNvSpPr>
          <p:nvPr>
            <p:ph type="body" sz="quarter" idx="136"/>
          </p:nvPr>
        </p:nvSpPr>
        <p:spPr/>
        <p:txBody>
          <a:bodyPr/>
          <a:lstStyle/>
          <a:p>
            <a:endParaRPr lang="en-US"/>
          </a:p>
        </p:txBody>
      </p:sp>
      <p:sp>
        <p:nvSpPr>
          <p:cNvPr id="43" name="Text Placeholder 42"/>
          <p:cNvSpPr>
            <a:spLocks noGrp="1"/>
          </p:cNvSpPr>
          <p:nvPr>
            <p:ph type="body" sz="quarter" idx="137"/>
          </p:nvPr>
        </p:nvSpPr>
        <p:spPr/>
        <p:txBody>
          <a:bodyPr/>
          <a:lstStyle/>
          <a:p>
            <a:endParaRPr lang="en-US"/>
          </a:p>
        </p:txBody>
      </p:sp>
      <p:sp>
        <p:nvSpPr>
          <p:cNvPr id="44" name="Text Placeholder 43"/>
          <p:cNvSpPr>
            <a:spLocks noGrp="1"/>
          </p:cNvSpPr>
          <p:nvPr>
            <p:ph type="body" sz="quarter" idx="138"/>
          </p:nvPr>
        </p:nvSpPr>
        <p:spPr/>
        <p:txBody>
          <a:bodyPr/>
          <a:lstStyle/>
          <a:p>
            <a:endParaRPr lang="en-US"/>
          </a:p>
        </p:txBody>
      </p:sp>
      <p:sp>
        <p:nvSpPr>
          <p:cNvPr id="45" name="Text Placeholder 44"/>
          <p:cNvSpPr>
            <a:spLocks noGrp="1"/>
          </p:cNvSpPr>
          <p:nvPr>
            <p:ph type="body" sz="quarter" idx="139"/>
          </p:nvPr>
        </p:nvSpPr>
        <p:spPr/>
        <p:txBody>
          <a:bodyPr/>
          <a:lstStyle/>
          <a:p>
            <a:endParaRPr lang="en-US"/>
          </a:p>
        </p:txBody>
      </p:sp>
      <p:sp>
        <p:nvSpPr>
          <p:cNvPr id="46" name="Text Placeholder 45"/>
          <p:cNvSpPr>
            <a:spLocks noGrp="1"/>
          </p:cNvSpPr>
          <p:nvPr>
            <p:ph type="body" sz="quarter" idx="140"/>
          </p:nvPr>
        </p:nvSpPr>
        <p:spPr/>
        <p:txBody>
          <a:bodyPr/>
          <a:lstStyle/>
          <a:p>
            <a:endParaRPr lang="en-US"/>
          </a:p>
        </p:txBody>
      </p:sp>
      <p:sp>
        <p:nvSpPr>
          <p:cNvPr id="47" name="Text Placeholder 46"/>
          <p:cNvSpPr>
            <a:spLocks noGrp="1"/>
          </p:cNvSpPr>
          <p:nvPr>
            <p:ph type="body" sz="quarter" idx="141"/>
          </p:nvPr>
        </p:nvSpPr>
        <p:spPr/>
        <p:txBody>
          <a:bodyPr/>
          <a:lstStyle/>
          <a:p>
            <a:endParaRPr lang="en-US"/>
          </a:p>
        </p:txBody>
      </p:sp>
      <p:sp>
        <p:nvSpPr>
          <p:cNvPr id="48" name="Text Placeholder 47"/>
          <p:cNvSpPr>
            <a:spLocks noGrp="1"/>
          </p:cNvSpPr>
          <p:nvPr>
            <p:ph type="body" sz="quarter" idx="142"/>
          </p:nvPr>
        </p:nvSpPr>
        <p:spPr/>
        <p:txBody>
          <a:bodyPr/>
          <a:lstStyle/>
          <a:p>
            <a:endParaRPr lang="en-US"/>
          </a:p>
        </p:txBody>
      </p:sp>
      <p:sp>
        <p:nvSpPr>
          <p:cNvPr id="49" name="Text Placeholder 48"/>
          <p:cNvSpPr>
            <a:spLocks noGrp="1"/>
          </p:cNvSpPr>
          <p:nvPr>
            <p:ph type="body" sz="quarter" idx="143"/>
          </p:nvPr>
        </p:nvSpPr>
        <p:spPr/>
        <p:txBody>
          <a:bodyPr/>
          <a:lstStyle/>
          <a:p>
            <a:endParaRPr lang="en-US"/>
          </a:p>
        </p:txBody>
      </p:sp>
      <p:sp>
        <p:nvSpPr>
          <p:cNvPr id="50" name="Text Placeholder 49"/>
          <p:cNvSpPr>
            <a:spLocks noGrp="1"/>
          </p:cNvSpPr>
          <p:nvPr>
            <p:ph type="body" sz="quarter" idx="144"/>
          </p:nvPr>
        </p:nvSpPr>
        <p:spPr/>
        <p:txBody>
          <a:bodyPr/>
          <a:lstStyle/>
          <a:p>
            <a:endParaRPr lang="en-US"/>
          </a:p>
        </p:txBody>
      </p:sp>
      <p:sp>
        <p:nvSpPr>
          <p:cNvPr id="51" name="Text Placeholder 50"/>
          <p:cNvSpPr>
            <a:spLocks noGrp="1"/>
          </p:cNvSpPr>
          <p:nvPr>
            <p:ph type="body" sz="quarter" idx="145"/>
          </p:nvPr>
        </p:nvSpPr>
        <p:spPr/>
        <p:txBody>
          <a:bodyPr/>
          <a:lstStyle/>
          <a:p>
            <a:endParaRPr lang="en-US"/>
          </a:p>
        </p:txBody>
      </p:sp>
      <p:sp>
        <p:nvSpPr>
          <p:cNvPr id="52" name="Text Placeholder 51"/>
          <p:cNvSpPr>
            <a:spLocks noGrp="1"/>
          </p:cNvSpPr>
          <p:nvPr>
            <p:ph type="body" sz="quarter" idx="146"/>
          </p:nvPr>
        </p:nvSpPr>
        <p:spPr/>
        <p:txBody>
          <a:bodyPr/>
          <a:lstStyle/>
          <a:p>
            <a:endParaRPr lang="en-US"/>
          </a:p>
        </p:txBody>
      </p:sp>
      <p:sp>
        <p:nvSpPr>
          <p:cNvPr id="53" name="Text Placeholder 52"/>
          <p:cNvSpPr>
            <a:spLocks noGrp="1"/>
          </p:cNvSpPr>
          <p:nvPr>
            <p:ph type="body" sz="quarter" idx="147"/>
          </p:nvPr>
        </p:nvSpPr>
        <p:spPr/>
        <p:txBody>
          <a:bodyPr/>
          <a:lstStyle/>
          <a:p>
            <a:endParaRPr lang="en-US"/>
          </a:p>
        </p:txBody>
      </p:sp>
      <p:sp>
        <p:nvSpPr>
          <p:cNvPr id="54" name="Text Placeholder 53"/>
          <p:cNvSpPr>
            <a:spLocks noGrp="1"/>
          </p:cNvSpPr>
          <p:nvPr>
            <p:ph type="body" sz="quarter" idx="148"/>
          </p:nvPr>
        </p:nvSpPr>
        <p:spPr/>
        <p:txBody>
          <a:bodyPr/>
          <a:lstStyle/>
          <a:p>
            <a:endParaRPr lang="en-US"/>
          </a:p>
        </p:txBody>
      </p:sp>
      <p:sp>
        <p:nvSpPr>
          <p:cNvPr id="55" name="Text Placeholder 54"/>
          <p:cNvSpPr>
            <a:spLocks noGrp="1"/>
          </p:cNvSpPr>
          <p:nvPr>
            <p:ph type="body" sz="quarter" idx="149"/>
          </p:nvPr>
        </p:nvSpPr>
        <p:spPr/>
        <p:txBody>
          <a:bodyPr/>
          <a:lstStyle/>
          <a:p>
            <a:endParaRPr lang="en-US"/>
          </a:p>
        </p:txBody>
      </p:sp>
      <p:sp>
        <p:nvSpPr>
          <p:cNvPr id="57" name="Text Placeholder 56"/>
          <p:cNvSpPr>
            <a:spLocks noGrp="1"/>
          </p:cNvSpPr>
          <p:nvPr>
            <p:ph type="body" sz="quarter" idx="151"/>
          </p:nvPr>
        </p:nvSpPr>
        <p:spPr>
          <a:xfrm>
            <a:off x="1098761" y="2971802"/>
            <a:ext cx="31998968" cy="1280160"/>
          </a:xfrm>
        </p:spPr>
        <p:txBody>
          <a:bodyPr/>
          <a:lstStyle/>
          <a:p>
            <a:pPr algn="l"/>
            <a:r>
              <a:rPr lang="en-US" dirty="0" smtClean="0"/>
              <a:t>Reference List </a:t>
            </a:r>
            <a:endParaRPr lang="en-US" dirty="0"/>
          </a:p>
        </p:txBody>
      </p:sp>
      <p:sp>
        <p:nvSpPr>
          <p:cNvPr id="58" name="TextBox 57"/>
          <p:cNvSpPr txBox="1"/>
          <p:nvPr/>
        </p:nvSpPr>
        <p:spPr>
          <a:xfrm>
            <a:off x="34621537" y="22106164"/>
            <a:ext cx="7772400" cy="3046988"/>
          </a:xfrm>
          <a:prstGeom prst="rect">
            <a:avLst/>
          </a:prstGeom>
          <a:noFill/>
        </p:spPr>
        <p:txBody>
          <a:bodyPr wrap="square" rtlCol="0">
            <a:spAutoFit/>
          </a:bodyPr>
          <a:lstStyle/>
          <a:p>
            <a:endParaRPr lang="en-US" sz="3200" dirty="0"/>
          </a:p>
          <a:p>
            <a:endParaRPr lang="en-US" sz="3200" dirty="0"/>
          </a:p>
          <a:p>
            <a:endParaRPr lang="en-US" sz="3200" dirty="0" smtClean="0"/>
          </a:p>
          <a:p>
            <a:endParaRPr lang="en-US" sz="3200" dirty="0"/>
          </a:p>
          <a:p>
            <a:endParaRPr lang="en-US" sz="3200" dirty="0"/>
          </a:p>
          <a:p>
            <a:endParaRPr lang="en-US" sz="3200" dirty="0" smtClean="0"/>
          </a:p>
        </p:txBody>
      </p:sp>
      <p:sp>
        <p:nvSpPr>
          <p:cNvPr id="2" name="Rectangle 1"/>
          <p:cNvSpPr/>
          <p:nvPr/>
        </p:nvSpPr>
        <p:spPr>
          <a:xfrm>
            <a:off x="34118025" y="13271243"/>
            <a:ext cx="11452345" cy="1077218"/>
          </a:xfrm>
          <a:prstGeom prst="rect">
            <a:avLst/>
          </a:prstGeom>
        </p:spPr>
        <p:txBody>
          <a:bodyPr wrap="square">
            <a:spAutoFit/>
          </a:bodyPr>
          <a:lstStyle/>
          <a:p>
            <a:pPr>
              <a:spcAft>
                <a:spcPts val="0"/>
              </a:spcAft>
            </a:pPr>
            <a:r>
              <a:rPr lang="en-GB" sz="3200" dirty="0">
                <a:latin typeface="Calibri" charset="0"/>
                <a:ea typeface="Calibri" charset="0"/>
                <a:cs typeface="Times New Roman" charset="0"/>
              </a:rPr>
              <a:t> </a:t>
            </a:r>
            <a:endParaRPr lang="en-US" sz="3200" dirty="0">
              <a:latin typeface="Calibri" charset="0"/>
              <a:ea typeface="Calibri" charset="0"/>
              <a:cs typeface="Times New Roman" charset="0"/>
            </a:endParaRPr>
          </a:p>
          <a:p>
            <a:pPr>
              <a:spcAft>
                <a:spcPts val="0"/>
              </a:spcAft>
            </a:pPr>
            <a:endParaRPr lang="en-US" sz="3200" dirty="0">
              <a:latin typeface="Calibri" charset="0"/>
              <a:ea typeface="Calibri" charset="0"/>
              <a:cs typeface="Times New Roman" charset="0"/>
            </a:endParaRPr>
          </a:p>
        </p:txBody>
      </p:sp>
    </p:spTree>
    <p:extLst>
      <p:ext uri="{BB962C8B-B14F-4D97-AF65-F5344CB8AC3E}">
        <p14:creationId xmlns:p14="http://schemas.microsoft.com/office/powerpoint/2010/main" val="1229509247"/>
      </p:ext>
    </p:extLst>
  </p:cSld>
  <p:clrMapOvr>
    <a:masterClrMapping/>
  </p:clrMapOvr>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2354</TotalTime>
  <Words>2325</Words>
  <Application>Microsoft Macintosh PowerPoint</Application>
  <PresentationFormat>Custom</PresentationFormat>
  <Paragraphs>98</Paragraphs>
  <Slides>2</Slides>
  <Notes>1</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2</vt:i4>
      </vt:variant>
    </vt:vector>
  </HeadingPairs>
  <TitlesOfParts>
    <vt:vector size="12" baseType="lpstr">
      <vt:lpstr>Al Tarikh</vt:lpstr>
      <vt:lpstr>Calibri</vt:lpstr>
      <vt:lpstr>Times New Roman</vt:lpstr>
      <vt:lpstr>Trebuchet MS</vt:lpstr>
      <vt:lpstr>Wingdings</vt:lpstr>
      <vt:lpstr>Arial</vt:lpstr>
      <vt:lpstr>PosterPresentations.com-36x48-Template-V2b</vt:lpstr>
      <vt:lpstr>1_Classic 3 Columns</vt:lpstr>
      <vt:lpstr>Classic - Wide Center</vt:lpstr>
      <vt:lpstr>Right Highlight</vt:lpstr>
      <vt:lpstr>THE ENQUIRING MIND: CREATIVE APPROACHES </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ENQUIRING MIND: CREATIVE APPROACHES </dc:title>
  <dc:creator>HANAN AL-ROSHOQ</dc:creator>
  <dc:description>This template is the property of PosterPresentations.com. Call us if you need help with this poster template._x000d_
1-866-649-3004           _x000d_
 (c)PosterPresentations.com</dc:description>
  <cp:lastModifiedBy>HANAN AL-ROSHOQ</cp:lastModifiedBy>
  <cp:revision>58</cp:revision>
  <dcterms:created xsi:type="dcterms:W3CDTF">2020-05-14T21:38:02Z</dcterms:created>
  <dcterms:modified xsi:type="dcterms:W3CDTF">2020-05-18T15:49:36Z</dcterms:modified>
</cp:coreProperties>
</file>