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495"/>
    <p:restoredTop sz="94652"/>
  </p:normalViewPr>
  <p:slideViewPr>
    <p:cSldViewPr snapToGrid="0" snapToObjects="1">
      <p:cViewPr varScale="1">
        <p:scale>
          <a:sx n="25" d="100"/>
          <a:sy n="25" d="100"/>
        </p:scale>
        <p:origin x="119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A3FE7D-B08D-9244-88F3-C6ED478A09DC}" type="datetimeFigureOut">
              <a:rPr lang="en-US" smtClean="0"/>
              <a:t>4/19/26</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3229BB-9C36-FA4F-8182-FD6A6D8864C0}" type="slidenum">
              <a:rPr lang="en-US" smtClean="0"/>
              <a:t>‹#›</a:t>
            </a:fld>
            <a:endParaRPr lang="en-US"/>
          </a:p>
        </p:txBody>
      </p:sp>
    </p:spTree>
    <p:extLst>
      <p:ext uri="{BB962C8B-B14F-4D97-AF65-F5344CB8AC3E}">
        <p14:creationId xmlns:p14="http://schemas.microsoft.com/office/powerpoint/2010/main" val="556523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43229BB-9C36-FA4F-8182-FD6A6D8864C0}" type="slidenum">
              <a:rPr lang="en-US" smtClean="0"/>
              <a:t>1</a:t>
            </a:fld>
            <a:endParaRPr lang="en-US"/>
          </a:p>
        </p:txBody>
      </p:sp>
    </p:spTree>
    <p:extLst>
      <p:ext uri="{BB962C8B-B14F-4D97-AF65-F5344CB8AC3E}">
        <p14:creationId xmlns:p14="http://schemas.microsoft.com/office/powerpoint/2010/main" val="2937968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4/19/26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linkedin.com/pulse/vehicle-aerodynamics-basics-part-1-aniket-bajare" TargetMode="External"/><Relationship Id="rId3" Type="http://schemas.openxmlformats.org/officeDocument/2006/relationships/image" Target="../media/image1.jpg"/><Relationship Id="rId7" Type="http://schemas.openxmlformats.org/officeDocument/2006/relationships/hyperlink" Target="https://www.raceteq.com/articles/2024/10/cfd-performance-in-f1" TargetMode="External"/><Relationship Id="rId12"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lseee.net/index.php/te/article/view/1998/TE013292.pdf" TargetMode="External"/><Relationship Id="rId11" Type="http://schemas.openxmlformats.org/officeDocument/2006/relationships/image" Target="../media/image5.png"/><Relationship Id="rId5" Type="http://schemas.openxmlformats.org/officeDocument/2006/relationships/image" Target="../media/image3.png"/><Relationship Id="rId10" Type="http://schemas.openxmlformats.org/officeDocument/2006/relationships/image" Target="../media/image4.png"/><Relationship Id="rId4" Type="http://schemas.openxmlformats.org/officeDocument/2006/relationships/image" Target="../media/image2.png"/><Relationship Id="rId9"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Introduction to Aerodynamics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Carys Thomas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Harrison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 BEng Foundation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9" name="Text Box 6"/>
              <p:cNvSpPr txBox="1">
                <a:spLocks noChangeArrowheads="1"/>
              </p:cNvSpPr>
              <p:nvPr/>
            </p:nvSpPr>
            <p:spPr bwMode="auto">
              <a:xfrm>
                <a:off x="180000" y="6257121"/>
                <a:ext cx="6415087" cy="1743159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marL="457200" indent="-457200">
                  <a:spcBef>
                    <a:spcPct val="50000"/>
                  </a:spcBef>
                  <a:buFont typeface="Arial" panose="020B0604020202020204" pitchFamily="34" charset="0"/>
                  <a:buChar char="•"/>
                </a:pPr>
                <a:r>
                  <a:rPr lang="en-AU" altLang="en-US" sz="2800" dirty="0"/>
                  <a:t>Aerodynamics is the study of how air flows around a moving object.</a:t>
                </a:r>
              </a:p>
              <a:p>
                <a:pPr marL="457200" indent="-457200">
                  <a:spcBef>
                    <a:spcPct val="50000"/>
                  </a:spcBef>
                  <a:buFont typeface="Arial" panose="020B0604020202020204" pitchFamily="34" charset="0"/>
                  <a:buChar char="•"/>
                </a:pPr>
                <a:r>
                  <a:rPr lang="en-AU" altLang="en-US" sz="2800" dirty="0"/>
                  <a:t>Aerodynamics plays a crucial role in the automotive industry. Helping to improve vehicle speed, handling stability, efficiency, enhance performance, and optimise airflow.</a:t>
                </a:r>
              </a:p>
              <a:p>
                <a:pPr>
                  <a:spcBef>
                    <a:spcPct val="50000"/>
                  </a:spcBef>
                </a:pPr>
                <a:r>
                  <a:rPr lang="en-US" altLang="en-US" sz="3600" b="1" dirty="0"/>
                  <a:t>Key Concepts</a:t>
                </a:r>
              </a:p>
              <a:p>
                <a:pPr marL="457200" indent="-457200">
                  <a:spcBef>
                    <a:spcPct val="50000"/>
                  </a:spcBef>
                  <a:buFont typeface="Arial" panose="020B0604020202020204" pitchFamily="34" charset="0"/>
                  <a:buChar char="•"/>
                </a:pPr>
                <a:r>
                  <a:rPr lang="en-US" altLang="en-US" sz="2800" dirty="0"/>
                  <a:t>Drag Force- The aerodynamic force opposing a vehicle’s forward motion. </a:t>
                </a:r>
              </a:p>
              <a:p>
                <a:pPr>
                  <a:spcBef>
                    <a:spcPct val="50000"/>
                  </a:spcBef>
                </a:pPr>
                <a:r>
                  <a:rPr lang="en-US" altLang="en-US" sz="2800" dirty="0"/>
                  <a:t>Drag force is calculated using the equation </a:t>
                </a:r>
                <a14:m>
                  <m:oMath xmlns:m="http://schemas.openxmlformats.org/officeDocument/2006/math">
                    <m:sSub>
                      <m:sSubPr>
                        <m:ctrlPr>
                          <a:rPr lang="en-US" altLang="en-US" sz="2800" i="1" smtClean="0">
                            <a:latin typeface="Cambria Math" panose="02040503050406030204" pitchFamily="18" charset="0"/>
                          </a:rPr>
                        </m:ctrlPr>
                      </m:sSubPr>
                      <m:e>
                        <m:r>
                          <a:rPr lang="en-GB" altLang="en-US" sz="2800" b="0" i="1" smtClean="0">
                            <a:latin typeface="Cambria Math" panose="02040503050406030204" pitchFamily="18" charset="0"/>
                          </a:rPr>
                          <m:t>𝐶</m:t>
                        </m:r>
                      </m:e>
                      <m:sub>
                        <m:r>
                          <a:rPr lang="en-GB" altLang="en-US" sz="2800" b="0" i="1" smtClean="0">
                            <a:latin typeface="Cambria Math" panose="02040503050406030204" pitchFamily="18" charset="0"/>
                          </a:rPr>
                          <m:t>𝐷</m:t>
                        </m:r>
                      </m:sub>
                    </m:sSub>
                  </m:oMath>
                </a14:m>
                <a:r>
                  <a:rPr lang="en-US" altLang="en-US" sz="2800" dirty="0"/>
                  <a:t>x ½ </a:t>
                </a:r>
                <a14:m>
                  <m:oMath xmlns:m="http://schemas.openxmlformats.org/officeDocument/2006/math">
                    <m:sSup>
                      <m:sSupPr>
                        <m:ctrlPr>
                          <a:rPr lang="en-US" altLang="en-US" sz="2800" i="1" smtClean="0">
                            <a:latin typeface="Cambria Math" panose="02040503050406030204" pitchFamily="18" charset="0"/>
                          </a:rPr>
                        </m:ctrlPr>
                      </m:sSupPr>
                      <m:e>
                        <m:r>
                          <a:rPr lang="en-GB" altLang="en-US" sz="2800" b="0" i="1" smtClean="0">
                            <a:latin typeface="Cambria Math" panose="02040503050406030204" pitchFamily="18" charset="0"/>
                          </a:rPr>
                          <m:t>𝑝</m:t>
                        </m:r>
                      </m:e>
                      <m:sup>
                        <m:r>
                          <a:rPr lang="el-GR" altLang="en-US" sz="2800" i="1">
                            <a:latin typeface="Cambria Math" panose="02040503050406030204" pitchFamily="18" charset="0"/>
                            <a:ea typeface="Cambria Math" panose="02040503050406030204" pitchFamily="18" charset="0"/>
                          </a:rPr>
                          <m:t>𝜈</m:t>
                        </m:r>
                        <m:r>
                          <a:rPr lang="en-GB" altLang="en-US" sz="2800" b="0" i="1" smtClean="0">
                            <a:latin typeface="Cambria Math" panose="02040503050406030204" pitchFamily="18" charset="0"/>
                            <a:ea typeface="Cambria Math" panose="02040503050406030204" pitchFamily="18" charset="0"/>
                          </a:rPr>
                          <m:t>2</m:t>
                        </m:r>
                      </m:sup>
                    </m:sSup>
                  </m:oMath>
                </a14:m>
                <a:r>
                  <a:rPr lang="en-US" altLang="en-US" sz="2800" dirty="0"/>
                  <a:t>.</a:t>
                </a:r>
              </a:p>
              <a:p>
                <a:pPr marL="457200" indent="-457200">
                  <a:spcBef>
                    <a:spcPct val="50000"/>
                  </a:spcBef>
                  <a:buFont typeface="Arial" panose="020B0604020202020204" pitchFamily="34" charset="0"/>
                  <a:buChar char="•"/>
                </a:pPr>
                <a:r>
                  <a:rPr lang="en-US" altLang="en-US" sz="2800" dirty="0"/>
                  <a:t>Pressure &amp; Bernoulli's principle-Pressure is a scaler quantity (no direction) and is a property of fluid at a particular point.</a:t>
                </a:r>
              </a:p>
              <a:p>
                <a:pPr>
                  <a:spcBef>
                    <a:spcPct val="50000"/>
                  </a:spcBef>
                </a:pPr>
                <a:r>
                  <a:rPr lang="en-US" altLang="en-US" sz="2800" dirty="0"/>
                  <a:t>It is measured using Force/Area (N/</a:t>
                </a:r>
                <a14:m>
                  <m:oMath xmlns:m="http://schemas.openxmlformats.org/officeDocument/2006/math">
                    <m:sSup>
                      <m:sSupPr>
                        <m:ctrlPr>
                          <a:rPr lang="en-US" altLang="en-US" sz="2800" i="1" smtClean="0">
                            <a:latin typeface="Cambria Math" panose="02040503050406030204" pitchFamily="18" charset="0"/>
                          </a:rPr>
                        </m:ctrlPr>
                      </m:sSupPr>
                      <m:e>
                        <m:r>
                          <a:rPr lang="en-GB" altLang="en-US" sz="2800" b="0" i="1" smtClean="0">
                            <a:latin typeface="Cambria Math" panose="02040503050406030204" pitchFamily="18" charset="0"/>
                          </a:rPr>
                          <m:t>𝑚</m:t>
                        </m:r>
                      </m:e>
                      <m:sup>
                        <m:r>
                          <a:rPr lang="en-GB" altLang="en-US" sz="2800" b="0" i="1" smtClean="0">
                            <a:latin typeface="Cambria Math" panose="02040503050406030204" pitchFamily="18" charset="0"/>
                          </a:rPr>
                          <m:t>2</m:t>
                        </m:r>
                      </m:sup>
                    </m:sSup>
                  </m:oMath>
                </a14:m>
                <a:r>
                  <a:rPr lang="en-US" altLang="en-US" sz="2800" dirty="0"/>
                  <a:t>).</a:t>
                </a:r>
              </a:p>
              <a:p>
                <a:pPr marL="457200" indent="-457200">
                  <a:spcBef>
                    <a:spcPct val="50000"/>
                  </a:spcBef>
                  <a:buFont typeface="Arial" panose="020B0604020202020204" pitchFamily="34" charset="0"/>
                  <a:buChar char="•"/>
                </a:pPr>
                <a:r>
                  <a:rPr lang="en-US" altLang="en-US" sz="2800" dirty="0"/>
                  <a:t>Testing- Wind tunnels are used to study the air blowing over an object &amp; measures forces like lift &amp; drag.</a:t>
                </a:r>
              </a:p>
              <a:p>
                <a:pPr marL="457200" indent="-457200">
                  <a:spcBef>
                    <a:spcPct val="50000"/>
                  </a:spcBef>
                  <a:buFont typeface="Arial" panose="020B0604020202020204" pitchFamily="34" charset="0"/>
                  <a:buChar char="•"/>
                </a:pPr>
                <a:r>
                  <a:rPr lang="en-US" altLang="en-US" sz="2800" dirty="0"/>
                  <a:t>Computing fluid dynamics (CFD) uses computers to simulate airflow around the car to obtain data to analyse.</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mc:Choice>
        <mc:Fallback xmlns="">
          <p:sp>
            <p:nvSpPr>
              <p:cNvPr id="9" name="Text Box 6"/>
              <p:cNvSpPr txBox="1">
                <a:spLocks noRot="1" noChangeAspect="1" noMove="1" noResize="1" noEditPoints="1" noAdjustHandles="1" noChangeArrowheads="1" noChangeShapeType="1" noTextEdit="1"/>
              </p:cNvSpPr>
              <p:nvPr/>
            </p:nvSpPr>
            <p:spPr bwMode="auto">
              <a:xfrm>
                <a:off x="180000" y="6257121"/>
                <a:ext cx="6415087" cy="17431592"/>
              </a:xfrm>
              <a:prstGeom prst="rect">
                <a:avLst/>
              </a:prstGeom>
              <a:blipFill>
                <a:blip r:embed="rId5"/>
                <a:stretch>
                  <a:fillRect l="-198"/>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
        <p:nvSpPr>
          <p:cNvPr id="16" name="Text Box 16"/>
          <p:cNvSpPr txBox="1">
            <a:spLocks noChangeArrowheads="1"/>
          </p:cNvSpPr>
          <p:nvPr/>
        </p:nvSpPr>
        <p:spPr bwMode="auto">
          <a:xfrm>
            <a:off x="7360633" y="24018824"/>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Labelled diagram showing the aerodynamic components of a formula 1 car. ( Diagram courtesy of  Craig Scarborough)</a:t>
            </a:r>
          </a:p>
        </p:txBody>
      </p:sp>
      <p:sp>
        <p:nvSpPr>
          <p:cNvPr id="17" name="Text Box 21"/>
          <p:cNvSpPr txBox="1">
            <a:spLocks noChangeArrowheads="1"/>
          </p:cNvSpPr>
          <p:nvPr/>
        </p:nvSpPr>
        <p:spPr bwMode="auto">
          <a:xfrm>
            <a:off x="113206" y="25735957"/>
            <a:ext cx="7152113" cy="2421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Drag, lift &amp; downforce from over body flow. The body type of the vehicle creates lift and downforce from the airflow. Drag increases as the air flows from the front to the rear of the vehicle. The air flow loses pressure as it flows over the front of the car but reaches a higher pressure briefly when it reaches the windscreen which is like a barrier. The high-pressure area in front of the windshield creates downforce.(Aniket </a:t>
            </a:r>
            <a:r>
              <a:rPr lang="en-AU" altLang="en-US" sz="2000" i="1" dirty="0" err="1">
                <a:latin typeface="Times New Roman" charset="0"/>
              </a:rPr>
              <a:t>Bajare</a:t>
            </a:r>
            <a:r>
              <a:rPr lang="en-AU" altLang="en-US" sz="2000" i="1" dirty="0">
                <a:latin typeface="Times New Roman" charset="0"/>
              </a:rPr>
              <a:t> 1)</a:t>
            </a:r>
          </a:p>
        </p:txBody>
      </p:sp>
      <p:sp>
        <p:nvSpPr>
          <p:cNvPr id="23" name="Text Box 11"/>
          <p:cNvSpPr txBox="1">
            <a:spLocks noChangeArrowheads="1"/>
          </p:cNvSpPr>
          <p:nvPr/>
        </p:nvSpPr>
        <p:spPr bwMode="auto">
          <a:xfrm>
            <a:off x="13644166" y="22878101"/>
            <a:ext cx="7353911" cy="5659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endParaRPr lang="en-AU" altLang="en-US" sz="1800" dirty="0">
              <a:ea typeface="Arial" charset="0"/>
              <a:cs typeface="Arial" charset="0"/>
            </a:endParaRPr>
          </a:p>
          <a:p>
            <a:pPr marL="0" indent="0">
              <a:spcBef>
                <a:spcPct val="50000"/>
              </a:spcBef>
            </a:pPr>
            <a:r>
              <a:rPr lang="en-AU" altLang="en-US" sz="1800" dirty="0" err="1">
                <a:ea typeface="Arial" charset="0"/>
                <a:cs typeface="Arial" charset="0"/>
              </a:rPr>
              <a:t>Yizheng</a:t>
            </a:r>
            <a:r>
              <a:rPr lang="en-AU" altLang="en-US" sz="1800" dirty="0">
                <a:ea typeface="Arial" charset="0"/>
                <a:cs typeface="Arial" charset="0"/>
              </a:rPr>
              <a:t> Liu Race car aerodynamics, Key roles and future trends 2025- </a:t>
            </a:r>
            <a:r>
              <a:rPr lang="en-AU" altLang="en-US" sz="1800" dirty="0">
                <a:ea typeface="Arial" charset="0"/>
                <a:cs typeface="Arial" charset="0"/>
                <a:hlinkClick r:id="rId6"/>
              </a:rPr>
              <a:t>https://lseee.net/index.php/te/article/view/1998/TE013292.pdf</a:t>
            </a:r>
            <a:endParaRPr lang="en-AU" altLang="en-US" sz="1800" dirty="0">
              <a:ea typeface="Arial" charset="0"/>
              <a:cs typeface="Arial" charset="0"/>
            </a:endParaRPr>
          </a:p>
          <a:p>
            <a:pPr marL="0" indent="0">
              <a:spcBef>
                <a:spcPct val="50000"/>
              </a:spcBef>
            </a:pPr>
            <a:r>
              <a:rPr lang="en-AU" altLang="en-US" sz="1800" dirty="0" err="1">
                <a:ea typeface="Arial" charset="0"/>
                <a:cs typeface="Arial" charset="0"/>
              </a:rPr>
              <a:t>W.Toet</a:t>
            </a:r>
            <a:r>
              <a:rPr lang="en-AU" altLang="en-US" sz="1800" dirty="0">
                <a:ea typeface="Arial" charset="0"/>
                <a:cs typeface="Arial" charset="0"/>
              </a:rPr>
              <a:t> The Aeronauts Journal January 2013 volume 117 No 1187- Aerodynamics and aerodynamic research in Formula 1 </a:t>
            </a:r>
          </a:p>
          <a:p>
            <a:pPr marL="0" indent="0">
              <a:spcBef>
                <a:spcPct val="50000"/>
              </a:spcBef>
            </a:pPr>
            <a:r>
              <a:rPr lang="en-AU" altLang="en-US" sz="1800" dirty="0">
                <a:ea typeface="Arial" charset="0"/>
                <a:cs typeface="Arial" charset="0"/>
              </a:rPr>
              <a:t>Rosario Giuliana October 24,2024 CFD in F1- </a:t>
            </a:r>
            <a:r>
              <a:rPr lang="en-AU" altLang="en-US" sz="1800" dirty="0">
                <a:ea typeface="Arial" charset="0"/>
                <a:cs typeface="Arial" charset="0"/>
                <a:hlinkClick r:id="rId7"/>
              </a:rPr>
              <a:t>https://www.raceteq.com/articles/2024/10/cfd-performance-in-f1</a:t>
            </a:r>
            <a:endParaRPr lang="en-AU" altLang="en-US" sz="1800" dirty="0">
              <a:ea typeface="Arial" charset="0"/>
              <a:cs typeface="Arial" charset="0"/>
            </a:endParaRPr>
          </a:p>
          <a:p>
            <a:pPr marL="342900" indent="-342900">
              <a:spcBef>
                <a:spcPct val="50000"/>
              </a:spcBef>
              <a:buAutoNum type="arabicParenBoth"/>
            </a:pPr>
            <a:r>
              <a:rPr lang="en-AU" altLang="en-US" sz="1800" dirty="0">
                <a:ea typeface="Arial" charset="0"/>
                <a:cs typeface="Arial" charset="0"/>
                <a:hlinkClick r:id="rId8"/>
              </a:rPr>
              <a:t>https://www.linkedin.com/pulse/vehicle-aerodynamics-basics-part-1-aniket-bajare</a:t>
            </a:r>
            <a:r>
              <a:rPr lang="en-AU" altLang="en-US" sz="1800" dirty="0">
                <a:ea typeface="Arial" charset="0"/>
                <a:cs typeface="Arial" charset="0"/>
              </a:rPr>
              <a:t>   Aniket Bajare-2021</a:t>
            </a:r>
          </a:p>
          <a:p>
            <a:pPr marL="0" indent="0">
              <a:spcBef>
                <a:spcPct val="50000"/>
              </a:spcBef>
            </a:pPr>
            <a:r>
              <a:rPr lang="en-AU" altLang="en-US" sz="1800" dirty="0">
                <a:ea typeface="Arial" charset="0"/>
                <a:cs typeface="Arial" charset="0"/>
              </a:rPr>
              <a:t>Petar Georgiev  Benefits of active aerodynamics on energy recuperation 6 August 2023 –</a:t>
            </a:r>
          </a:p>
          <a:p>
            <a:pPr marL="0" indent="0">
              <a:spcBef>
                <a:spcPct val="50000"/>
              </a:spcBef>
            </a:pPr>
            <a:r>
              <a:rPr lang="en-AU" altLang="en-US" sz="1800" dirty="0">
                <a:ea typeface="Arial" charset="0"/>
                <a:cs typeface="Arial" charset="0"/>
              </a:rPr>
              <a:t> https://www.mdpi.com/1996-1073/16/15/5843</a:t>
            </a:r>
          </a:p>
          <a:p>
            <a:pPr marL="0" indent="0">
              <a:spcBef>
                <a:spcPct val="50000"/>
              </a:spcBef>
            </a:pPr>
            <a:r>
              <a:rPr lang="en-AU" altLang="en-US" sz="1800" dirty="0">
                <a:ea typeface="Arial" charset="0"/>
                <a:cs typeface="Arial" charset="0"/>
              </a:rPr>
              <a:t>Wolf-Heinrich </a:t>
            </a:r>
            <a:r>
              <a:rPr lang="en-AU" altLang="en-US" sz="1800" dirty="0" err="1">
                <a:ea typeface="Arial" charset="0"/>
                <a:cs typeface="Arial" charset="0"/>
              </a:rPr>
              <a:t>Hucho</a:t>
            </a:r>
            <a:r>
              <a:rPr lang="en-AU" altLang="en-US" sz="1800" dirty="0">
                <a:ea typeface="Arial" charset="0"/>
                <a:cs typeface="Arial" charset="0"/>
              </a:rPr>
              <a:t> Aerodynamics of </a:t>
            </a:r>
            <a:r>
              <a:rPr lang="en-AU" altLang="en-US" sz="1800">
                <a:ea typeface="Arial" charset="0"/>
                <a:cs typeface="Arial" charset="0"/>
              </a:rPr>
              <a:t>road vehicles 1990</a:t>
            </a:r>
            <a:endParaRPr lang="en-AU" altLang="en-US" sz="1800" dirty="0">
              <a:ea typeface="Arial" charset="0"/>
              <a:cs typeface="Arial" charset="0"/>
            </a:endParaRPr>
          </a:p>
        </p:txBody>
      </p:sp>
      <p:sp>
        <p:nvSpPr>
          <p:cNvPr id="24" name="Text Box 22"/>
          <p:cNvSpPr txBox="1">
            <a:spLocks noChangeArrowheads="1"/>
          </p:cNvSpPr>
          <p:nvPr/>
        </p:nvSpPr>
        <p:spPr bwMode="auto">
          <a:xfrm>
            <a:off x="14762890" y="5310106"/>
            <a:ext cx="6415087" cy="6351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457200" indent="-457200">
              <a:spcBef>
                <a:spcPct val="50000"/>
              </a:spcBef>
              <a:buFont typeface="Arial" panose="020B0604020202020204" pitchFamily="34" charset="0"/>
              <a:buChar char="•"/>
            </a:pPr>
            <a:r>
              <a:rPr lang="en-AU" altLang="en-US" sz="2800" dirty="0"/>
              <a:t>Aerodynamic design is fundamentally built around balancing the trade off between drag and downforce.</a:t>
            </a:r>
          </a:p>
          <a:p>
            <a:pPr marL="457200" indent="-457200">
              <a:spcBef>
                <a:spcPct val="50000"/>
              </a:spcBef>
              <a:buFont typeface="Arial" panose="020B0604020202020204" pitchFamily="34" charset="0"/>
              <a:buChar char="•"/>
            </a:pPr>
            <a:r>
              <a:rPr lang="en-AU" altLang="en-US" sz="2800" dirty="0"/>
              <a:t>While increasing downforce improves vehicle grip, it also produces more drag which can reduce speed and efficiency.</a:t>
            </a:r>
          </a:p>
          <a:p>
            <a:pPr marL="457200" indent="-457200">
              <a:spcBef>
                <a:spcPct val="50000"/>
              </a:spcBef>
              <a:buFont typeface="Arial" panose="020B0604020202020204" pitchFamily="34" charset="0"/>
              <a:buChar char="•"/>
            </a:pPr>
            <a:r>
              <a:rPr lang="en-AU" altLang="en-US" sz="2800" dirty="0"/>
              <a:t>Engineers must balance aerodynamic designs depending on the vehicles purpose.</a:t>
            </a:r>
          </a:p>
          <a:p>
            <a:pPr>
              <a:spcBef>
                <a:spcPct val="50000"/>
              </a:spcBef>
            </a:pPr>
            <a:endParaRPr lang="en-AU" altLang="en-US" sz="2800" dirty="0"/>
          </a:p>
        </p:txBody>
      </p:sp>
      <p:sp>
        <p:nvSpPr>
          <p:cNvPr id="25" name="Text Box 25"/>
          <p:cNvSpPr txBox="1">
            <a:spLocks noChangeArrowheads="1"/>
          </p:cNvSpPr>
          <p:nvPr/>
        </p:nvSpPr>
        <p:spPr bwMode="auto">
          <a:xfrm>
            <a:off x="14502530" y="15709804"/>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 showing the relationship between vehicle speed and aerodynamic drag force. (K.Kamalakkannan ’speed vs drag ‘ materials today Volume 45,part 7 2021)</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2050" name="Picture 2" descr="Blank Face Png Photo - Self Portrait Coloring Pages , Free Transparent  Clipart - ClipartKey">
            <a:extLst>
              <a:ext uri="{FF2B5EF4-FFF2-40B4-BE49-F238E27FC236}">
                <a16:creationId xmlns:a16="http://schemas.microsoft.com/office/drawing/2014/main" id="{3B8E54AC-DEF5-4F19-AEFC-E5319CBC807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9999" y="2302721"/>
            <a:ext cx="2876550" cy="304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99627" y="2472059"/>
            <a:ext cx="2237294" cy="1323439"/>
          </a:xfrm>
          <a:prstGeom prst="rect">
            <a:avLst/>
          </a:prstGeom>
          <a:noFill/>
        </p:spPr>
        <p:txBody>
          <a:bodyPr wrap="square" rtlCol="0">
            <a:spAutoFit/>
          </a:bodyPr>
          <a:lstStyle/>
          <a:p>
            <a:pPr algn="ctr"/>
            <a:endParaRPr lang="en-US" sz="8000" b="1" dirty="0">
              <a:solidFill>
                <a:srgbClr val="FF0000"/>
              </a:solidFill>
            </a:endParaRPr>
          </a:p>
        </p:txBody>
      </p:sp>
      <p:sp>
        <p:nvSpPr>
          <p:cNvPr id="3" name="TextBox 2">
            <a:extLst>
              <a:ext uri="{FF2B5EF4-FFF2-40B4-BE49-F238E27FC236}">
                <a16:creationId xmlns:a16="http://schemas.microsoft.com/office/drawing/2014/main" id="{F0F02D5C-3DF7-A428-2337-E6E6DE2F9794}"/>
              </a:ext>
            </a:extLst>
          </p:cNvPr>
          <p:cNvSpPr txBox="1"/>
          <p:nvPr/>
        </p:nvSpPr>
        <p:spPr>
          <a:xfrm>
            <a:off x="6620735" y="6135091"/>
            <a:ext cx="7479708" cy="15296495"/>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Innovations &amp; Applications</a:t>
            </a:r>
          </a:p>
          <a:p>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Modern Aerodynamic Innovations</a:t>
            </a:r>
          </a:p>
          <a:p>
            <a:endParaRPr lang="en-US" sz="28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Active Aerodynamics- Adjustable rear wings alter the amount of downforce generated depending on the wing angle.</a:t>
            </a:r>
          </a:p>
          <a:p>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Streamline body shape- a tear drop shaped design reduces drag coefficient (Cd), improving speed and efficiency.</a:t>
            </a:r>
          </a:p>
          <a:p>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Diffusers and underbody design- Accelerates airflow beneath the car, reducing pressure underneath. Increasing downforce and aerodynamic grip.</a:t>
            </a:r>
          </a:p>
          <a:p>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Electric vehicle design- Aerodynamic efficiency helps recuperate energy when braking from high to low speeds.</a:t>
            </a:r>
          </a:p>
          <a:p>
            <a:endParaRPr lang="en-US" sz="2800"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Real World Applications</a:t>
            </a:r>
          </a:p>
          <a:p>
            <a:endParaRPr lang="en-US" sz="2800" b="1"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Road cars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 Aerodynamic features focus on reducing drag to improve fuel efficiency and stability.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Motorsport</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Aerodynamic components such as front/rear wing, diffusers and splitters generate high downforce and increase grip.</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Helps improve cornering speed and stability.</a:t>
            </a:r>
          </a:p>
          <a:p>
            <a:endParaRPr lang="en-US" sz="2800" dirty="0">
              <a:latin typeface="Arial" panose="020B0604020202020204" pitchFamily="34" charset="0"/>
              <a:cs typeface="Arial" panose="020B0604020202020204" pitchFamily="34" charset="0"/>
            </a:endParaRPr>
          </a:p>
        </p:txBody>
      </p:sp>
      <p:pic>
        <p:nvPicPr>
          <p:cNvPr id="28" name="Picture 27">
            <a:extLst>
              <a:ext uri="{FF2B5EF4-FFF2-40B4-BE49-F238E27FC236}">
                <a16:creationId xmlns:a16="http://schemas.microsoft.com/office/drawing/2014/main" id="{A44E4A7F-0EAD-824A-EB92-0899305D4FE8}"/>
              </a:ext>
            </a:extLst>
          </p:cNvPr>
          <p:cNvPicPr>
            <a:picLocks noChangeAspect="1"/>
          </p:cNvPicPr>
          <p:nvPr/>
        </p:nvPicPr>
        <p:blipFill>
          <a:blip r:embed="rId10"/>
          <a:stretch>
            <a:fillRect/>
          </a:stretch>
        </p:blipFill>
        <p:spPr>
          <a:xfrm>
            <a:off x="127844" y="21475576"/>
            <a:ext cx="6824686" cy="4042952"/>
          </a:xfrm>
          <a:prstGeom prst="rect">
            <a:avLst/>
          </a:prstGeom>
        </p:spPr>
      </p:pic>
      <p:pic>
        <p:nvPicPr>
          <p:cNvPr id="12" name="Picture 11">
            <a:extLst>
              <a:ext uri="{FF2B5EF4-FFF2-40B4-BE49-F238E27FC236}">
                <a16:creationId xmlns:a16="http://schemas.microsoft.com/office/drawing/2014/main" id="{209B62CD-66CA-0FF2-4202-91775EC1CB25}"/>
              </a:ext>
            </a:extLst>
          </p:cNvPr>
          <p:cNvPicPr>
            <a:picLocks noChangeAspect="1"/>
          </p:cNvPicPr>
          <p:nvPr/>
        </p:nvPicPr>
        <p:blipFill>
          <a:blip r:embed="rId11"/>
          <a:stretch>
            <a:fillRect/>
          </a:stretch>
        </p:blipFill>
        <p:spPr>
          <a:xfrm>
            <a:off x="8005366" y="21128985"/>
            <a:ext cx="4773631" cy="2918441"/>
          </a:xfrm>
          <a:prstGeom prst="rect">
            <a:avLst/>
          </a:prstGeom>
        </p:spPr>
      </p:pic>
      <p:sp>
        <p:nvSpPr>
          <p:cNvPr id="19" name="TextBox 18">
            <a:extLst>
              <a:ext uri="{FF2B5EF4-FFF2-40B4-BE49-F238E27FC236}">
                <a16:creationId xmlns:a16="http://schemas.microsoft.com/office/drawing/2014/main" id="{72C09012-9161-541B-A5C5-B1438EEE3923}"/>
              </a:ext>
            </a:extLst>
          </p:cNvPr>
          <p:cNvSpPr txBox="1"/>
          <p:nvPr/>
        </p:nvSpPr>
        <p:spPr>
          <a:xfrm>
            <a:off x="6952530" y="25142337"/>
            <a:ext cx="6565839" cy="3539430"/>
          </a:xfrm>
          <a:prstGeom prst="rect">
            <a:avLst/>
          </a:prstGeom>
          <a:noFill/>
        </p:spPr>
        <p:txBody>
          <a:bodyPr wrap="square" rtlCol="0">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Formula 1 cars use advanced aerodynamic systems to generate high downforce for improved cornering grip.</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However, increasing downforce also increases drag, so aerodynamic balance must be carefully considered to ensure optimal performance.</a:t>
            </a:r>
          </a:p>
        </p:txBody>
      </p:sp>
      <p:pic>
        <p:nvPicPr>
          <p:cNvPr id="11" name="Picture 10">
            <a:extLst>
              <a:ext uri="{FF2B5EF4-FFF2-40B4-BE49-F238E27FC236}">
                <a16:creationId xmlns:a16="http://schemas.microsoft.com/office/drawing/2014/main" id="{F1845A45-8148-12C3-413B-DB5D51BE10EE}"/>
              </a:ext>
            </a:extLst>
          </p:cNvPr>
          <p:cNvPicPr>
            <a:picLocks noChangeAspect="1"/>
          </p:cNvPicPr>
          <p:nvPr/>
        </p:nvPicPr>
        <p:blipFill>
          <a:blip r:embed="rId12"/>
          <a:stretch>
            <a:fillRect/>
          </a:stretch>
        </p:blipFill>
        <p:spPr>
          <a:xfrm>
            <a:off x="14869785" y="10977463"/>
            <a:ext cx="5675814" cy="4732341"/>
          </a:xfrm>
          <a:prstGeom prst="rect">
            <a:avLst/>
          </a:prstGeom>
        </p:spPr>
      </p:pic>
      <p:sp>
        <p:nvSpPr>
          <p:cNvPr id="14" name="TextBox 13">
            <a:extLst>
              <a:ext uri="{FF2B5EF4-FFF2-40B4-BE49-F238E27FC236}">
                <a16:creationId xmlns:a16="http://schemas.microsoft.com/office/drawing/2014/main" id="{4512AFF6-221C-6EAE-1802-A7CEB24D7A3F}"/>
              </a:ext>
            </a:extLst>
          </p:cNvPr>
          <p:cNvSpPr txBox="1"/>
          <p:nvPr/>
        </p:nvSpPr>
        <p:spPr>
          <a:xfrm>
            <a:off x="14100443" y="17024108"/>
            <a:ext cx="7103182" cy="7333546"/>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Conclusion</a:t>
            </a:r>
          </a:p>
          <a:p>
            <a:endParaRPr lang="en-US" sz="3600" b="1"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US" sz="2800" dirty="0">
                <a:latin typeface="Arial" panose="020B0604020202020204" pitchFamily="34" charset="0"/>
                <a:cs typeface="Arial" panose="020B0604020202020204" pitchFamily="34" charset="0"/>
              </a:rPr>
              <a:t>Aerodynamics is crucial for vehicle performance and efficiency.</a:t>
            </a:r>
          </a:p>
          <a:p>
            <a:pPr marL="571500" indent="-571500">
              <a:buFont typeface="Arial" panose="020B0604020202020204" pitchFamily="34" charset="0"/>
              <a:buChar char="•"/>
            </a:pPr>
            <a:r>
              <a:rPr lang="en-US" sz="2800" dirty="0">
                <a:latin typeface="Arial" panose="020B0604020202020204" pitchFamily="34" charset="0"/>
                <a:cs typeface="Arial" panose="020B0604020202020204" pitchFamily="34" charset="0"/>
              </a:rPr>
              <a:t>Key elements include lift, drag &amp; airflow control.</a:t>
            </a:r>
          </a:p>
          <a:p>
            <a:pPr marL="571500" indent="-571500">
              <a:buFont typeface="Arial" panose="020B0604020202020204" pitchFamily="34" charset="0"/>
              <a:buChar char="•"/>
            </a:pPr>
            <a:r>
              <a:rPr lang="en-US" sz="2800" dirty="0">
                <a:latin typeface="Arial" panose="020B0604020202020204" pitchFamily="34" charset="0"/>
                <a:cs typeface="Arial" panose="020B0604020202020204" pitchFamily="34" charset="0"/>
              </a:rPr>
              <a:t>Modern aerodynamic engineering focuses on improving stability and efficiency while still maintaining performance.</a:t>
            </a:r>
          </a:p>
          <a:p>
            <a:pPr marL="571500" indent="-571500">
              <a:buFont typeface="Arial" panose="020B0604020202020204" pitchFamily="34" charset="0"/>
              <a:buChar char="•"/>
            </a:pPr>
            <a:r>
              <a:rPr lang="en-US" sz="2800" dirty="0">
                <a:latin typeface="Arial" panose="020B0604020202020204" pitchFamily="34" charset="0"/>
                <a:cs typeface="Arial" panose="020B0604020202020204" pitchFamily="34" charset="0"/>
              </a:rPr>
              <a:t>Understanding the effects of aerodynamics is crucial for the future development in vehicle design.</a:t>
            </a:r>
          </a:p>
          <a:p>
            <a:endParaRPr lang="en-US" sz="36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1" ma:contentTypeDescription="Create a new document." ma:contentTypeScope="" ma:versionID="78fd9d0c5b809ab40382c741061e9b8f">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4bec6dbf351c6747d9638708ad47d75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a6595d-74eb-490b-8c13-2daa6f43ecee}"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687D36-0FC2-4295-A780-590997288791}">
  <ds:schemaRefs>
    <ds:schemaRef ds:uri="http://schemas.microsoft.com/office/2006/documentManagement/types"/>
    <ds:schemaRef ds:uri="7da2dc2f-10e7-442f-ad91-645aa4b47b8a"/>
    <ds:schemaRef ds:uri="http://www.w3.org/XML/1998/namespace"/>
    <ds:schemaRef ds:uri="http://purl.org/dc/terms/"/>
    <ds:schemaRef ds:uri="http://schemas.microsoft.com/office/2006/metadata/properties"/>
    <ds:schemaRef ds:uri="c9412f1f-c5de-433b-90f0-e30b35783b17"/>
    <ds:schemaRef ds:uri="http://purl.org/dc/elements/1.1/"/>
    <ds:schemaRef ds:uri="http://schemas.openxmlformats.org/package/2006/metadata/core-propertie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B7A4C137-277C-4B9B-BB3D-D5F11ADE05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412f1f-c5de-433b-90f0-e30b35783b17"/>
    <ds:schemaRef ds:uri="7da2dc2f-10e7-442f-ad91-645aa4b47b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B798FE8-F25D-4DFB-8579-E07AFE59D00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549</TotalTime>
  <Words>672</Words>
  <Application>Microsoft Macintosh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Aptos</vt:lpstr>
      <vt:lpstr>Arial</vt:lpstr>
      <vt:lpstr>Calibri</vt:lpstr>
      <vt:lpstr>Calibri Light</vt:lpstr>
      <vt:lpstr>Cambria Math</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Carys Thomas (2512785)</cp:lastModifiedBy>
  <cp:revision>29</cp:revision>
  <dcterms:created xsi:type="dcterms:W3CDTF">2016-02-25T08:27:32Z</dcterms:created>
  <dcterms:modified xsi:type="dcterms:W3CDTF">2026-04-19T17:59:52Z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