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60" r:id="rId5"/>
    <p:sldId id="261" r:id="rId6"/>
    <p:sldId id="265" r:id="rId7"/>
    <p:sldId id="266" r:id="rId8"/>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691" autoAdjust="0"/>
  </p:normalViewPr>
  <p:slideViewPr>
    <p:cSldViewPr>
      <p:cViewPr varScale="1">
        <p:scale>
          <a:sx n="86" d="100"/>
          <a:sy n="86" d="100"/>
        </p:scale>
        <p:origin x="1692"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19998C7-C843-1BA7-B087-7FA12C8B381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a:extLst>
              <a:ext uri="{FF2B5EF4-FFF2-40B4-BE49-F238E27FC236}">
                <a16:creationId xmlns:a16="http://schemas.microsoft.com/office/drawing/2014/main" id="{8DD1D3FC-3791-76E6-E756-4DE1B09BE12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smtClean="0"/>
            </a:lvl1pPr>
          </a:lstStyle>
          <a:p>
            <a:pPr>
              <a:defRPr/>
            </a:pPr>
            <a:fld id="{2A774653-99D1-4D74-A883-96EA2D9DC91A}" type="datetimeFigureOut">
              <a:rPr lang="en-GB"/>
              <a:pPr>
                <a:defRPr/>
              </a:pPr>
              <a:t>22/06/2026</a:t>
            </a:fld>
            <a:endParaRPr lang="en-GB"/>
          </a:p>
        </p:txBody>
      </p:sp>
      <p:sp>
        <p:nvSpPr>
          <p:cNvPr id="4" name="Slide Image Placeholder 3">
            <a:extLst>
              <a:ext uri="{FF2B5EF4-FFF2-40B4-BE49-F238E27FC236}">
                <a16:creationId xmlns:a16="http://schemas.microsoft.com/office/drawing/2014/main" id="{E73D66F1-73FC-68C3-C61A-3B98E554CC68}"/>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AD77708-45FB-9CC7-12BA-23935194CB34}"/>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612FD30-59CB-160C-B48D-64DD13682D3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7" name="Slide Number Placeholder 6">
            <a:extLst>
              <a:ext uri="{FF2B5EF4-FFF2-40B4-BE49-F238E27FC236}">
                <a16:creationId xmlns:a16="http://schemas.microsoft.com/office/drawing/2014/main" id="{F91FD11D-5DD1-4319-E27B-1F46BBF8F2C1}"/>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smtClean="0"/>
            </a:lvl1pPr>
          </a:lstStyle>
          <a:p>
            <a:pPr>
              <a:defRPr/>
            </a:pPr>
            <a:fld id="{AB2C4F71-86A7-4752-AF30-B2620D1ED195}"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EFC2ED40-8A58-0C6A-3132-93F2E339C8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D6108A50-3B7D-0724-1DF4-8C83DFA34B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It is an extraordinary fact, often overlooked, that Britain’s representative democracy evolved over a thousand years out of an all-encompassing monarchy underpinned by the religious notion of the divine right of kings. The monarchical shell remains intact, but the inner workings have been taken over by party political leaders and civil servants. </a:t>
            </a:r>
          </a:p>
        </p:txBody>
      </p:sp>
      <p:sp>
        <p:nvSpPr>
          <p:cNvPr id="6148" name="Slide Number Placeholder 3">
            <a:extLst>
              <a:ext uri="{FF2B5EF4-FFF2-40B4-BE49-F238E27FC236}">
                <a16:creationId xmlns:a16="http://schemas.microsoft.com/office/drawing/2014/main" id="{0A949C41-4E3A-373A-648D-8A632BF04D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66C32F-F640-4487-8957-E577D65F40CD}" type="slidenum">
              <a:rPr lang="en-GB" altLang="en-US"/>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8D7DF79-BF85-D3C2-929B-0E2BE5E318C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3D675B0A-FAA5-10CE-BF6E-3BFFD6ED2C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The monarchy</a:t>
            </a:r>
          </a:p>
          <a:p>
            <a:pPr>
              <a:spcBef>
                <a:spcPct val="0"/>
              </a:spcBef>
            </a:pPr>
            <a:r>
              <a:rPr lang="en-GB" altLang="en-US"/>
              <a:t>The crown is the symbol of all executive authority. It is conferred on the monarch. The monarchy is the oldest secular institution in England and dates back at least to the ninth century. In Anglo-Saxon and Norman times, the formal power that the crown conferred – executive, legislative and judicial – was exercised personally by the monarch. The King had a court to advise him and, as the task of government became more demanding, so the various functions were exercised on the King’s behalf by other bodies. Those bodies now exercise powers independent of the control of the monarch, but they remain formally the instruments of the crown.</a:t>
            </a:r>
          </a:p>
        </p:txBody>
      </p:sp>
      <p:sp>
        <p:nvSpPr>
          <p:cNvPr id="8196" name="Slide Number Placeholder 3">
            <a:extLst>
              <a:ext uri="{FF2B5EF4-FFF2-40B4-BE49-F238E27FC236}">
                <a16:creationId xmlns:a16="http://schemas.microsoft.com/office/drawing/2014/main" id="{CF990C5D-2566-7C2F-D2B2-6402FB4995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FFCADB3-548E-43D3-B54A-5D0676BA9BBB}" type="slidenum">
              <a:rPr lang="en-GB" altLang="en-US"/>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18CEBA4-E795-D145-A469-3E6816D6454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B11C67FD-3923-4850-97F8-A0DD921F31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 The courts are Her Majesty’s courts, and the government is Her Majesty’s government. Parliament is summoned and prorogued by royal decree. Civil servants are crown appointees. Many powers – prerogative powers – are still exercised in the name of the crown. The monarch exercises few powers personally. However, the concept of the crown remains at the heart of the British political system.</a:t>
            </a:r>
          </a:p>
          <a:p>
            <a:pPr>
              <a:spcBef>
                <a:spcPct val="0"/>
              </a:spcBef>
            </a:pPr>
            <a:endParaRPr lang="en-GB" altLang="en-US"/>
          </a:p>
          <a:p>
            <a:pPr>
              <a:spcBef>
                <a:spcPct val="0"/>
              </a:spcBef>
            </a:pPr>
            <a:r>
              <a:rPr lang="en-GB" altLang="en-US"/>
              <a:t>The monarchy has been eclipsed as a major political institution not only by the sheer demands of governing a growing kingdom but also by changes in the popular perception of what form of government is legitimate. The policy-making power exercised by a hereditary monarch has given way to the exercise of power by institutions deemed more representative. However, the monarchy has retained a claim to be a representative institution in one particular definition of the term. It is this claim that largely defines the activities of the monarch today.</a:t>
            </a:r>
          </a:p>
        </p:txBody>
      </p:sp>
      <p:sp>
        <p:nvSpPr>
          <p:cNvPr id="10244" name="Slide Number Placeholder 3">
            <a:extLst>
              <a:ext uri="{FF2B5EF4-FFF2-40B4-BE49-F238E27FC236}">
                <a16:creationId xmlns:a16="http://schemas.microsoft.com/office/drawing/2014/main" id="{3CF4E07D-3454-49B9-9835-AE965565CC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2E094E-DA81-434A-8F72-9F46B49AB329}" type="slidenum">
              <a:rPr lang="en-GB" altLang="en-US"/>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FB46FDF3-96BE-D6A9-6151-B6E23DB4963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2F399D8-9C06-FE0B-E67A-07A0044B0E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The contemporary role of the monarchy</a:t>
            </a:r>
          </a:p>
          <a:p>
            <a:pPr>
              <a:spcBef>
                <a:spcPct val="0"/>
              </a:spcBef>
            </a:pPr>
            <a:r>
              <a:rPr lang="en-GB" altLang="en-US" dirty="0"/>
              <a:t>Given that the powers of the crown have almost wholly passed to the government, what then is the role of the monarch? Most people still believe that the monarchy has an important role to play in the future of Britain. In a MORI poll in 1998, 66 per cent of those questioned said that the monarchy had an important role to play in Britain’s future. In 2016, the figure had increased to 75 per cent. What, then, is the monarch’s contemporary role? Two primary tasks can be identified. One is essentially a representative task: that is, symbolising the unity and traditional standards of the nation. The second is to fulfil certain political functions. The weakness of the monarch in being able to exercise independent decisions in the latter task underpins the strength of the monarchy in fulfilling the former. If the monarch were to engage in partisan activity, it would undermine her claim to symbolise the unity of the nation.</a:t>
            </a:r>
          </a:p>
          <a:p>
            <a:pPr>
              <a:spcBef>
                <a:spcPct val="0"/>
              </a:spcBef>
            </a:pPr>
            <a:endParaRPr lang="en-GB" altLang="en-US" dirty="0"/>
          </a:p>
          <a:p>
            <a:pPr>
              <a:spcBef>
                <a:spcPct val="0"/>
              </a:spcBef>
            </a:pPr>
            <a:r>
              <a:rPr lang="en-GB" altLang="en-US" dirty="0"/>
              <a:t>Symbolic role</a:t>
            </a:r>
          </a:p>
          <a:p>
            <a:pPr>
              <a:spcBef>
                <a:spcPct val="0"/>
              </a:spcBef>
            </a:pPr>
            <a:r>
              <a:rPr lang="en-GB" altLang="en-US" dirty="0"/>
              <a:t>The functions fulfilled by the monarch under the first heading are several. A majority of respondents in a poll in the late 1980s considered six functions to be ‘very’ or ‘quite’ important. As we shall see, the extent to which these functions are fulfilled by members of the royal family has become a matter of considerable debate. Two functions – preserving the class system and distracting people from problems affecting the country – were considered by most respondents as ‘not very’ or ‘not at all’ important.</a:t>
            </a:r>
          </a:p>
          <a:p>
            <a:pPr>
              <a:spcBef>
                <a:spcPct val="0"/>
              </a:spcBef>
            </a:pPr>
            <a:endParaRPr lang="en-GB" altLang="en-US" dirty="0"/>
          </a:p>
          <a:p>
            <a:pPr>
              <a:spcBef>
                <a:spcPct val="0"/>
              </a:spcBef>
            </a:pPr>
            <a:r>
              <a:rPr lang="en-GB" altLang="en-US" dirty="0"/>
              <a:t>Representing the UK at home and abroad</a:t>
            </a:r>
          </a:p>
          <a:p>
            <a:pPr>
              <a:spcBef>
                <a:spcPct val="0"/>
              </a:spcBef>
            </a:pPr>
            <a:r>
              <a:rPr lang="en-GB" altLang="en-US" dirty="0"/>
              <a:t>As a symbolic function, representing the country at home and abroad is a task normally ascribed to any head of state. Because no partisan connotations attach to her activities, the sovereign can engage the public commitment of citizens in a way that politicians cannot. When the President of the United States travels within the USA or goes abroad, he does so both as head of state and as head of government; as head of government, he is a practising politician. When the Queen attends the Commonwealth Prime Ministers’ conference, she does so as symbolic head of the Commonwealth. The British Prime Minister attends as a head of government – a political figure – and engages in friendly, or not so friendly, discussions with other heads of government. The Queen stays above the fray. Similarly, at home, when visiting the injured in hospital (as in 2017 following the terrorist bombing of a concert in Manchester), or making a speech at a time of national crisis (as during the coronavirus crisis in 2020), the Queen stands as a symbol of the nation.</a:t>
            </a:r>
          </a:p>
          <a:p>
            <a:pPr>
              <a:spcBef>
                <a:spcPct val="0"/>
              </a:spcBef>
            </a:pPr>
            <a:endParaRPr lang="en-GB" altLang="en-US" dirty="0"/>
          </a:p>
          <a:p>
            <a:pPr>
              <a:spcBef>
                <a:spcPct val="0"/>
              </a:spcBef>
            </a:pPr>
            <a:r>
              <a:rPr lang="en-GB" altLang="en-US" dirty="0"/>
              <a:t>At least two practical benefits are believed to derive from this non-partisan role, one political, the other economic. Like many of her predecessors, the Queen has amassed considerable experience by virtue of her monarchical longevity. According to one of her Prime Ministers, Tony Blair: ‘she has an absolutely unparalleled amount of experience of what it’s like to be at the top of a government’ (Hardman 2007: 168). In 2015 she became Britain’s longest-reigning monarch. During her six decades on the throne, she has been served by a total of 14 Prime Ministers. As one MP noted, she had met nearly a quarter of all the Presidents of the United States throughout its history and had known a fifth of all British Prime Ministers (Simon Hughes, House of Commons: Official Report, 7 March 2012, col. 859). She meets other heads of government as well as high commissioners and ambassadors. She has audiences with senior officials in the military, diplomatic and security services, as well as judges (Hazell 2020a: 80). Her experience far outstrips that of recent premiers. Four of her five most recent Prime Ministers (Tony Blair, David Cameron, Theresa May and Boris Johnson) had not been born when she ascended the throne. Her experience, coupled with her neutrality, has meant that she has been able to offer Prime Ministers detached and informed observations. (The Prime Minister has an audience with the Queen each week.) As an informed figure who offers no challenge to their position, she also offers an informed ear to an embattled premier: ‘the Queen harbours a greater store of political knowledge and wisdom than any Prime Minister whose length of career is at the mercy of fickle voters’ (Hamilton 2002: 17). The value of the Queen’s role to premiers has been variously attested by successive occupants of Downing Street (see Shawcross 2002; Hazell 2020a: 82). These have included Labour Prime Ministers Harold Wilson, James Callaghan and Tony Blair, who were especially warm in their praise. Blair said at the time of the Queen’s golden wedding anniversary that he enjoyed his weekly audience with the Queen, not simply because of her experience but because she was an ‘extraordinarily shrewd and perceptive observer of the world. Her advice is worth having’ (The Times, 21 November 1997). Her questions, declared Gordon Brown ‘are designed to get the best out of you’ (Hardman 2011: 186). Theresa May was reported to have developed a bond with the Queen in their weekly audiences. The Queen’s contact is not confined to the Prime Minister. The Chancellor of the Exchequer also sees her the night before a Budget speech. As Gordon Brown recalled when he was Chancellor: ‘She knows over the years what works and what doesn’t. Sometimes you go back and change a bit of your speech’ (Hardman 2007: 170).</a:t>
            </a:r>
          </a:p>
          <a:p>
            <a:pPr>
              <a:spcBef>
                <a:spcPct val="0"/>
              </a:spcBef>
            </a:pPr>
            <a:endParaRPr lang="en-GB" altLang="en-US" dirty="0"/>
          </a:p>
          <a:p>
            <a:pPr>
              <a:spcBef>
                <a:spcPct val="0"/>
              </a:spcBef>
            </a:pPr>
            <a:r>
              <a:rPr lang="en-GB" altLang="en-US" dirty="0"/>
              <a:t>The political benefit has also been seen in the international arena. By virtue of her experience and neutral position, the Queen enjoys the respect of international leaders, not least those gathered in the Commonwealth, a body comprising more than 50 countries with over 2 billion inhabitants. During the 1980s, when relations between the British government, led by Margaret Thatcher, and a number of Commonwealth governments were sometimes acrimonious (as on the issue of sanctions against South Africa), she reputedly used her influence with Commonwealth leaders ‘to ensure that they took account of Britain’s difficulties’ (Ziegler 1996; Hazell 2020a: 82). There were fears that, without her emollient influence, the Commonwealth would have broken up or that Britain would have been expelled from it. Her state visit to Dublin in 2011 – the first by a monarch since 1912 – was a critical success in cementing the relationship of the United Kingdom and the Irish Republic. It was, declared one Labour MP, ‘a very powerful symbol of reconciliation, which I believe will have a profound effect on healing the wounds that have disfigured life in the island of Ireland for generations’ (Paul Flynn, House of Commons: Official Report, 7 March 2012, col. 870).</a:t>
            </a:r>
          </a:p>
          <a:p>
            <a:pPr>
              <a:spcBef>
                <a:spcPct val="0"/>
              </a:spcBef>
            </a:pPr>
            <a:endParaRPr lang="en-GB" altLang="en-US" dirty="0"/>
          </a:p>
          <a:p>
            <a:pPr>
              <a:spcBef>
                <a:spcPct val="0"/>
              </a:spcBef>
            </a:pPr>
            <a:r>
              <a:rPr lang="en-GB" altLang="en-US" dirty="0"/>
              <a:t>An Ipsos MORI global survey in 2018 found that views of the royal family had a net beneficial impact on people’s views of Britain. Although around half of those questioned were neutral, amongst those who had a view, there was a net beneficial effect, by 23 per cent to 11 per cent. In 22 of the 28 countries surveyed, the impact on Britain’s reputation was more positive than negative (Ipsos MORI 2018).</a:t>
            </a:r>
          </a:p>
          <a:p>
            <a:pPr>
              <a:spcBef>
                <a:spcPct val="0"/>
              </a:spcBef>
            </a:pPr>
            <a:endParaRPr lang="en-GB" altLang="en-US" dirty="0"/>
          </a:p>
          <a:p>
            <a:pPr>
              <a:spcBef>
                <a:spcPct val="0"/>
              </a:spcBef>
            </a:pPr>
            <a:r>
              <a:rPr lang="en-GB" altLang="en-US" dirty="0"/>
              <a:t>In terms of economic benefit, some observers claim – although, as we shall see, a number of critics dispute it – that the Queen and leading members of the royal family (such as the Prince of Wales) are good for British trade. At home, royal palaces are major tourist attractions, though critics point out that Versailles – the royal palace in republican France – gets more visitors than Buckingham Palace and that the Palace is not the top tourist attraction in the UK.</a:t>
            </a:r>
          </a:p>
          <a:p>
            <a:pPr>
              <a:spcBef>
                <a:spcPct val="0"/>
              </a:spcBef>
            </a:pPr>
            <a:endParaRPr lang="en-GB" altLang="en-US" dirty="0"/>
          </a:p>
          <a:p>
            <a:pPr>
              <a:spcBef>
                <a:spcPct val="0"/>
              </a:spcBef>
            </a:pPr>
            <a:r>
              <a:rPr lang="en-GB" altLang="en-US" dirty="0"/>
              <a:t>The symbolism, the history and the pageantry that surround the monarchy serve to make the Queen and her immediate family a potent source of media and public interest abroad. Royal (although not formal state) visits are often geared to export promotions, although critics claim that the visits do not have the impact claimed or are not followed up adequately by the exporters themselves. Such visits, though, normally draw crowds that would not be attracted by a visiting politician or industrialist.</a:t>
            </a:r>
          </a:p>
          <a:p>
            <a:pPr>
              <a:spcBef>
                <a:spcPct val="0"/>
              </a:spcBef>
            </a:pPr>
            <a:endParaRPr lang="en-GB" altLang="en-US" dirty="0"/>
          </a:p>
          <a:p>
            <a:pPr>
              <a:spcBef>
                <a:spcPct val="0"/>
              </a:spcBef>
            </a:pPr>
            <a:r>
              <a:rPr lang="en-GB" altLang="en-US" dirty="0"/>
              <a:t>Setting standards of citizenship and family life</a:t>
            </a:r>
          </a:p>
          <a:p>
            <a:pPr>
              <a:spcBef>
                <a:spcPct val="0"/>
              </a:spcBef>
            </a:pPr>
            <a:r>
              <a:rPr lang="en-GB" altLang="en-US" dirty="0"/>
              <a:t>For most of the present Queen’s reign, this has been seen as an important task. The Queen has been expected to lead by example in maintaining standards of citizenship and family life. As head of state and secular head of the established church, she is expected to be above criticism. She applies herself assiduously to her duties; even her most ardent critics concede that she is diligent (Wilson 1989: 190). In April 1947, at the age of 21, while still Princess Elizabeth, she said in a broadcast to the Commonwealth: ‘I declare before you that my whole life, be it long or short, shall be devoted to your service.’ She reiterated her vow when she addressed both Houses of Parliament in 2002 and again in 2012.</a:t>
            </a:r>
          </a:p>
          <a:p>
            <a:pPr>
              <a:spcBef>
                <a:spcPct val="0"/>
              </a:spcBef>
            </a:pPr>
            <a:endParaRPr lang="en-GB" altLang="en-US" dirty="0"/>
          </a:p>
          <a:p>
            <a:pPr>
              <a:spcBef>
                <a:spcPct val="0"/>
              </a:spcBef>
            </a:pPr>
            <a:r>
              <a:rPr lang="en-GB" altLang="en-US" dirty="0"/>
              <a:t>She and members of the royal family undertake almost 4,000 public engagements each year (the number in 2019 was 3,567, with Prince Charles carrying out the most at just over 500); she has made more than 250 overseas visits. Perhaps most importantly of all in creating a role for the monarchy today, the philanthropic role of members of the royal family has expanded over the past century. The Queen is the patron of more than 620 charities and voluntary organisations. Female members of the royal family especially have, according to Frank Prochaska, served to create a welfare monarchy, which substitutes for the loss of political power (Prochaska 1995). ‘Against this background of the vast increase in the number of charitable societies, they cleverly fortified royal popularity by nurturing the belief that individuals and institutions, however humble, have a claim on royal services’ (Prochaska 2020: 125). Other members of her family involve themselves in charitable activities. The Prince’s Trust, founded by Prince Charles in 1976, helps people aged 11–30, offering courses, grants and mentoring. In 2020, it reported that in the previous decade alone it had returned £1.4 billion in value to society. In 2018, it joined with other charities to form the Prince’s Trust Group to help transform lives and build sustainable communities across the world. The work of the Princess Royal (Princess Anne) as president of the Save the Children Fund helped to raise its international profile. Princes William and Harry have contributed to public causes by discussing the issue of mental health, drawing on their experience following the death of their mother, Diana, Princess of Wales, in a car crash in 1997 at the age of 36. Prince Harry founded in 2014 the Invictus Games, a Paralympic-style sports competition for disabled service personnel. In 2020, Prince William joined with environmentalist Sir David Attenborough to launch the </a:t>
            </a:r>
            <a:r>
              <a:rPr lang="en-GB" altLang="en-US" dirty="0" err="1"/>
              <a:t>Earthshot</a:t>
            </a:r>
            <a:r>
              <a:rPr lang="en-GB" altLang="en-US" dirty="0"/>
              <a:t> Prize, designed to distribute £50 million over the next decade to innovative thinkers who produced sustainable solutions to the world’s greatest problems.</a:t>
            </a:r>
          </a:p>
          <a:p>
            <a:pPr>
              <a:spcBef>
                <a:spcPct val="0"/>
              </a:spcBef>
            </a:pPr>
            <a:endParaRPr lang="en-GB" altLang="en-US" dirty="0"/>
          </a:p>
          <a:p>
            <a:pPr>
              <a:spcBef>
                <a:spcPct val="0"/>
              </a:spcBef>
            </a:pPr>
            <a:r>
              <a:rPr lang="en-GB" altLang="en-US" dirty="0"/>
              <a:t>Up to and including the 1980s the Queen was held to epitomise not only standards of good citizenship, applying herself selflessly to her public duties, but also family life in a way that others could both empathise with and hope to emulate. (Queen Elizabeth the Queen Mother – widow of George VI – was popularly portrayed as ‘the nation’s grandmother’.) Significantly, during the national miners’ strike in 1984, the wives of striking miners petitioned the Queen for help. However, the extent to which the Queen fulfils this role has been the subject of much publicised debate, especially towards the end of the twentieth century. The problem lay not so much with the Queen personally but with members of her family, especially her children. By 1992, the Queen was head of a family that had not sustained one successful lasting marriage. The Prince of Wales, as well as the Princess, admitted adultery. By the end of the decade the divorced heir to the throne was attending public engagements with his companion, Camilla Parker Bowles. In a MORI poll in January 2002, respondents were divided as to whether or not members of the royal family had ‘high moral standards’: 48 per cent thought that they did, and 44 per cent thought that they did not. There was further controversy in the twenty-first century because of continuing perceptions of extravagance – allowing themselves to be sustained by public money without utilising any of their personal wealth – and of mixing on occasion with people whose backgrounds were questionable (Baker 2019: 209–22). The most high-profile example was the friendship of Prince Andrew with disgraced financier and paedophile Jeffrey Epstein (Baker 2019: 223–50). Following a controversial television interview in 2019 in which he sought to justify his association with the financier, the prince – encountering widespread public criticism and under pressure from other members of the royal family – withdrew from public life.</a:t>
            </a:r>
          </a:p>
          <a:p>
            <a:pPr>
              <a:spcBef>
                <a:spcPct val="0"/>
              </a:spcBef>
            </a:pPr>
            <a:endParaRPr lang="en-GB" altLang="en-US" dirty="0"/>
          </a:p>
          <a:p>
            <a:pPr>
              <a:spcBef>
                <a:spcPct val="0"/>
              </a:spcBef>
            </a:pPr>
            <a:r>
              <a:rPr lang="en-GB" altLang="en-US" dirty="0"/>
              <a:t>The negative perceptions deriving from the actions of the Queen’s children were offset when Prince Charles’s eldest son, Prince William – second in line to the throne, after his father – married Kate Middleton and they had three children, George, Charlotte and Louis. The portrayal of family life – pictures of the children, taken by their mother, were variously published – contributed to popular support: the 2018 Ipsos MORI global survey found Prince William and his brother, Prince Harry, and Kate Middleton to be the most popular members of the royal family. In 2018, William’s brother, Harry, married Meghan Markle, a mixed-race American actress. The couple in 2020 withdrew from royal </a:t>
            </a:r>
          </a:p>
          <a:p>
            <a:pPr>
              <a:spcBef>
                <a:spcPct val="0"/>
              </a:spcBef>
            </a:pPr>
            <a:endParaRPr lang="en-GB" altLang="en-US" dirty="0"/>
          </a:p>
          <a:p>
            <a:pPr>
              <a:spcBef>
                <a:spcPct val="0"/>
              </a:spcBef>
            </a:pPr>
            <a:r>
              <a:rPr lang="en-GB" altLang="en-US" dirty="0"/>
              <a:t>Exercise of formal powers</a:t>
            </a:r>
          </a:p>
          <a:p>
            <a:pPr>
              <a:spcBef>
                <a:spcPct val="0"/>
              </a:spcBef>
            </a:pPr>
            <a:r>
              <a:rPr lang="en-GB" altLang="en-US" dirty="0"/>
              <a:t>Underpinning the monarch’s capacity to fulfil a unifying role, and indeed underpinning the other functions deemed important, is the fact that she stands above and beyond the arena of partisan debate. This also significantly affects the monarch’s other primary task: that of fulfilling her formal duties as head of state. Major powers remain formally with the monarch (Twomey 2018). In practice, as we have seen, prerogative powers are exercised by ministers and done so in the name of the crown. Some other powers, which cannot be exercised by ministers, are as far as possible governed by convention (see Hazell 2020b). By convention, as we have seen, the monarch assents to all legislation passed by the two Houses of Parliament; by convention, she calls the leader of the party with an overall majority in the House of Commons to form a government. Where there is no clear convention governing what to do, the Queen acts in accordance with precedent (where one exists) and, where a choice is involved, acts on advice. By thus avoiding any personal choice – and being seen not to exercise any personal choice – the monarch is able to remain above politics. Hence the characterisation of the monarch as enjoying strength through weakness. The denial of personal discretion in the exercise of inherently political powers strengthens the capacity of the monarch to fulfil a representative – that is, symbolic – role.</a:t>
            </a:r>
          </a:p>
          <a:p>
            <a:pPr>
              <a:spcBef>
                <a:spcPct val="0"/>
              </a:spcBef>
            </a:pPr>
            <a:endParaRPr lang="en-GB" altLang="en-US" dirty="0"/>
          </a:p>
          <a:p>
            <a:pPr>
              <a:spcBef>
                <a:spcPct val="0"/>
              </a:spcBef>
            </a:pPr>
            <a:r>
              <a:rPr lang="en-GB" altLang="en-US" dirty="0"/>
              <a:t>However, could it not be argued that the exercise of such powers is, by virtue of the absence of personal choice, a waste of time and something of which the monarch should be shorn? Why not, for example, as suggested by Blackburn (1999), codify existing practice in a way that requires no involvement by the monarch? There are two principal reasons why the powers remain vested in the sovereign.</a:t>
            </a:r>
          </a:p>
          <a:p>
            <a:pPr>
              <a:spcBef>
                <a:spcPct val="0"/>
              </a:spcBef>
            </a:pPr>
            <a:endParaRPr lang="en-GB" altLang="en-US" dirty="0"/>
          </a:p>
          <a:p>
            <a:pPr>
              <a:spcBef>
                <a:spcPct val="0"/>
              </a:spcBef>
            </a:pPr>
            <a:r>
              <a:rPr lang="en-GB" altLang="en-US" dirty="0"/>
              <a:t>First, the combination of the symbolic role and the powers vested in the crown enables the monarch to stand as a potential constitutional safeguard. As head of state and as commander-in-chief of the armed forces, the monarch could deny both legitimacy and support to anyone who sought to usurp the democratic institutions of the state. Thus, ironically, the unelected monarch – successor to earlier monarchs who tried to dispense with Parliament – serves as an ultimate protector of the political institutions that have displaced the monarchy as the governing authority (see </a:t>
            </a:r>
            <a:r>
              <a:rPr lang="en-GB" altLang="en-US" dirty="0" err="1"/>
              <a:t>Bogdanor</a:t>
            </a:r>
            <a:r>
              <a:rPr lang="en-GB" altLang="en-US" dirty="0"/>
              <a:t> 1995). The role of the Queen as a protector of democracy was emphasised in her Diamond Jubilee year by Labour MP Sir Gerald Kaufman: ‘What she has done in making this United Kingdom a permanent democracy, a democracy that is impregnable, is perhaps the greatest of her many achievements’ (House of Commons: Official Report, 7 March 2012, col. 862). In the same debate, another MP recalled the occasion when Margaret Thatcher’s premiership was coming to an end, and there were fears that she may have tried to call a general election to save herself, an act that her party, the Commons or the Cabinet would not have been able to prevent:</a:t>
            </a:r>
          </a:p>
          <a:p>
            <a:pPr>
              <a:spcBef>
                <a:spcPct val="0"/>
              </a:spcBef>
            </a:pPr>
            <a:endParaRPr lang="en-GB" altLang="en-US" dirty="0"/>
          </a:p>
          <a:p>
            <a:pPr>
              <a:spcBef>
                <a:spcPct val="0"/>
              </a:spcBef>
            </a:pPr>
            <a:r>
              <a:rPr lang="en-GB" altLang="en-US" dirty="0"/>
              <a:t>The only person who could have stopped her was the Head of State and I believe all of us agree that the Queen’s strength of character and the fact that she had served many other Prime Ministers would give us full confidence that she was the best person in that situation or any situation when a Prime Minister decided to act in his or her interests rather than the interests of the country.</a:t>
            </a:r>
          </a:p>
          <a:p>
            <a:pPr>
              <a:spcBef>
                <a:spcPct val="0"/>
              </a:spcBef>
            </a:pPr>
            <a:endParaRPr lang="en-GB" altLang="en-US" dirty="0"/>
          </a:p>
          <a:p>
            <a:pPr>
              <a:spcBef>
                <a:spcPct val="0"/>
              </a:spcBef>
            </a:pPr>
            <a:r>
              <a:rPr lang="en-GB" altLang="en-US" dirty="0"/>
              <a:t>(House of Commons: Official Report, 7 March 2012, col. 870)</a:t>
            </a:r>
          </a:p>
          <a:p>
            <a:pPr>
              <a:spcBef>
                <a:spcPct val="0"/>
              </a:spcBef>
            </a:pPr>
            <a:endParaRPr lang="en-GB" altLang="en-US" dirty="0"/>
          </a:p>
          <a:p>
            <a:pPr>
              <a:spcBef>
                <a:spcPct val="0"/>
              </a:spcBef>
            </a:pPr>
            <a:r>
              <a:rPr lang="en-GB" altLang="en-US" dirty="0"/>
              <a:t>Second, retention of the prerogative powers serves as a reminder to ministers and other servants of the crown that they owe a responsibility to a higher authority than a transient politician. Ministers are Her Majesty’s ministers; the Prime Minister is invited by the sovereign to form an administration. The responsibility may, on the face of it, appear purely formal. However, although the monarch is precluded from calling the Prime Minister (or any minister) to account publicly, she is able to require a private explanation. In The English Constitution, Walter Bagehot offered his classic definition of the monarch’s power as being ‘the right to be consulted, the right to encourage, the right to warn’. The Queen is known to be an assiduous reader of her official papers and is known often to question the Prime Minister closely and, on other occasions, the relevant departmental ministers. More significantly, there are occasions when the Queen is believed to have made her displeasure known. In 1986, for example, it was reported – although not confirmed – that the Queen was distressed at the strain that the Prime Minister, Margaret Thatcher, was placing on the Commonwealth as a result of her refusal to endorse sanctions against South Africa (see Pimlott 1996; Ziegler 1996). She was also reported to have expressed her displeasure in 1983 following the US invasion of Grenada, a Commonwealth country (Cannon and Griffiths 1988: 620). Indeed, relations between the Queen and her first female Prime Minister were claimed to be strained (see Hamilton 2002), although Mrs Thatcher said that her relationship with the Queen was correct. The Queen is also believed to have signalled her displeasure when Prime Minister Tony Blair failed to include her in the itinerary of a visit to the UK by US President Bill Clinton (Pierce 1999). Nonetheless, former Prime Ministers have variously attested to the fact that the Queen is a considerable help rather than a hindrance, offering a private and experienced audience (Hazell 2020a: 82). She also serves as a reminder of their responsibility to some other authority than political party. She also stands as the ultimate deterrent. Although her actions are governed predominantly by convention, she still has the legal right to exercise them.</a:t>
            </a:r>
          </a:p>
          <a:p>
            <a:pPr>
              <a:spcBef>
                <a:spcPct val="0"/>
              </a:spcBef>
            </a:pPr>
            <a:endParaRPr lang="en-GB" altLang="en-US" dirty="0"/>
          </a:p>
          <a:p>
            <a:pPr>
              <a:spcBef>
                <a:spcPct val="0"/>
              </a:spcBef>
            </a:pPr>
            <a:r>
              <a:rPr lang="en-GB" altLang="en-US" dirty="0"/>
              <a:t>Preserving a Christian morality</a:t>
            </a:r>
          </a:p>
          <a:p>
            <a:pPr>
              <a:spcBef>
                <a:spcPct val="0"/>
              </a:spcBef>
            </a:pPr>
            <a:r>
              <a:rPr lang="en-GB" altLang="en-US" dirty="0"/>
              <a:t>The Queen is supreme governor of the Church of England, and the links between the monarch and the church are close and visible. The monarch is required by the Act of Settlement of 1701 to ‘</a:t>
            </a:r>
            <a:r>
              <a:rPr lang="en-GB" altLang="en-US" dirty="0" err="1"/>
              <a:t>joyn</a:t>
            </a:r>
            <a:r>
              <a:rPr lang="en-GB" altLang="en-US" dirty="0"/>
              <a:t> in communion with the Church of England as by law established’. After the monarch, the most significant participant in a coronation ceremony is the Archbishop of Canterbury, who both crowns and anoints the new sovereign. As we have seen, bishops are formally crown appointments. National celebrations led by the Queen will usually entail a religious service, normally held in Westminster Abbey or St Paul’s Cathedral. The Queen is known to take seriously her religious duties and is looked to, largely by way of example, as a symbol of a basically Christian morality.</a:t>
            </a:r>
          </a:p>
          <a:p>
            <a:pPr>
              <a:spcBef>
                <a:spcPct val="0"/>
              </a:spcBef>
            </a:pPr>
            <a:endParaRPr lang="en-GB" altLang="en-US" dirty="0"/>
          </a:p>
          <a:p>
            <a:pPr>
              <a:spcBef>
                <a:spcPct val="0"/>
              </a:spcBef>
            </a:pPr>
            <a:r>
              <a:rPr lang="en-GB" altLang="en-US" dirty="0"/>
              <a:t>Preserving what are deemed to be high standards of Christian morality has been important since the nineteenth century, although not necessarily much before that: earlier monarchs were keener to protect the Church of England than they were to practise its morality. The attempts to preserve that morality in the twentieth century resulted in some notable sacrifices. Edward VIII was forced to abdicate in 1936 because of his insistence on marrying a twice-married and twice-divorced woman. In 1955 the Queen’s sister, Princess Margaret, decided not to marry Group Captain Peter Townsend because he was divorced. She announced that ‘mindful of the Church’s teaching that Christian marriage is indissoluble, and conscious of my duty to the Commonwealth, I have resolved to put these considerations before others’. However, two decades later, with attitudes having changed, the Princess herself was divorced. Her divorce was followed by that of Princess Anne and Captain Mark Phillips and later by that of the Duke and Duchess of York and the Prince and Princess of Wales. Following the death of Diana, Princess of Wales, the Prince of Wales began to be seen in public with his companion, Camilla Parker Bowles. Although attitudes towards divorce have changed, divorces and separations in the royal family – and the heir to the throne admitting to adultery – nonetheless raised questions about the royal family’s capacity to maintain a Christian morality. The capacity to do so has also been challenged explicitly by the heir to the throne, Prince Charles, who is reported to have said that he would wish to be ‘a Defender of Faiths, not the Faith’.</a:t>
            </a:r>
          </a:p>
          <a:p>
            <a:pPr>
              <a:spcBef>
                <a:spcPct val="0"/>
              </a:spcBef>
            </a:pPr>
            <a:endParaRPr lang="en-GB" altLang="en-US" dirty="0"/>
          </a:p>
          <a:p>
            <a:pPr>
              <a:spcBef>
                <a:spcPct val="0"/>
              </a:spcBef>
            </a:pPr>
            <a:r>
              <a:rPr lang="en-GB" altLang="en-US" dirty="0"/>
              <a:t>The stance of the Prince of Wales also reflects criticism by those who do not think that the royal family should preserve a morality that is explicitly or wholly Christian. Not only is the emphasis on the Christian faith, but on the Protestant faith. Critics see such a link as unacceptable in a society that has a several non-Christian religions and indeed a large and growing secular element. The connection between the crown and the Christian religion may act against the crown being a unifying feature of the United Kingdom.</a:t>
            </a:r>
          </a:p>
          <a:p>
            <a:pPr>
              <a:spcBef>
                <a:spcPct val="0"/>
              </a:spcBef>
            </a:pPr>
            <a:endParaRPr lang="en-GB" altLang="en-US" dirty="0"/>
          </a:p>
          <a:p>
            <a:pPr>
              <a:spcBef>
                <a:spcPct val="0"/>
              </a:spcBef>
            </a:pPr>
            <a:r>
              <a:rPr lang="en-GB" altLang="en-US" dirty="0"/>
              <a:t>Those who think the royal family should preserve a strict Christian morality appear to be declining in number. This was reflected at the start of the twenty-first century in popular attitudes towards the relationship of Prince Charles and Camilla Parker Bowles. Mrs Parker Bowles was divorced, and her former husband was still living. She and Prince Charles engaged in an affair while both were still married. In a YouGov poll in August 2002, when asked what they believed should happen at the end of the Queen’s reign, a majority of respondents – 52 per cent – said that Prince Charles should become King and be allowed to marry Mrs Parker Bowles. No less than 60 per cent would approve of the Archbishop of Canterbury allowing them to have a Church of England wedding (Evening Standard, 15 August 2002). In the event, they married in a civil ceremony in April 2005.</a:t>
            </a:r>
          </a:p>
        </p:txBody>
      </p:sp>
      <p:sp>
        <p:nvSpPr>
          <p:cNvPr id="12292" name="Slide Number Placeholder 3">
            <a:extLst>
              <a:ext uri="{FF2B5EF4-FFF2-40B4-BE49-F238E27FC236}">
                <a16:creationId xmlns:a16="http://schemas.microsoft.com/office/drawing/2014/main" id="{80899C8E-6150-9B20-9A56-E35D2DA39B0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D818B71-7FE6-409A-866D-0474C8513FDC}" type="slidenum">
              <a:rPr lang="en-GB" altLang="en-US"/>
              <a:pPr/>
              <a:t>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FCBA973C-B4D4-22D2-A8F1-0C155572F13F}"/>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1DC8170D-B0F4-FCBC-C882-286EDD12931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D38555EA-49A5-C74D-FF72-35441E3BEB37}"/>
              </a:ext>
            </a:extLst>
          </p:cNvPr>
          <p:cNvSpPr>
            <a:spLocks noGrp="1" noChangeArrowheads="1"/>
          </p:cNvSpPr>
          <p:nvPr>
            <p:ph type="sldNum" sz="quarter" idx="12"/>
          </p:nvPr>
        </p:nvSpPr>
        <p:spPr>
          <a:ln/>
        </p:spPr>
        <p:txBody>
          <a:bodyPr/>
          <a:lstStyle>
            <a:lvl1pPr>
              <a:defRPr/>
            </a:lvl1pPr>
          </a:lstStyle>
          <a:p>
            <a:pPr>
              <a:defRPr/>
            </a:pPr>
            <a:fld id="{AF519271-9767-4CF9-88A5-2B55432A1FBC}" type="slidenum">
              <a:rPr lang="en-GB" altLang="en-US"/>
              <a:pPr>
                <a:defRPr/>
              </a:pPr>
              <a:t>‹#›</a:t>
            </a:fld>
            <a:endParaRPr lang="en-GB" altLang="en-US"/>
          </a:p>
        </p:txBody>
      </p:sp>
    </p:spTree>
    <p:extLst>
      <p:ext uri="{BB962C8B-B14F-4D97-AF65-F5344CB8AC3E}">
        <p14:creationId xmlns:p14="http://schemas.microsoft.com/office/powerpoint/2010/main" val="3519945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0E526CE-85E0-1BF7-1A63-2290BACF819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50E1930E-BA93-C22C-A9DE-3D3A2E0BB67A}"/>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4F3ABD9D-1CBE-845C-5E89-EDD7390BB4B5}"/>
              </a:ext>
            </a:extLst>
          </p:cNvPr>
          <p:cNvSpPr>
            <a:spLocks noGrp="1" noChangeArrowheads="1"/>
          </p:cNvSpPr>
          <p:nvPr>
            <p:ph type="sldNum" sz="quarter" idx="12"/>
          </p:nvPr>
        </p:nvSpPr>
        <p:spPr>
          <a:ln/>
        </p:spPr>
        <p:txBody>
          <a:bodyPr/>
          <a:lstStyle>
            <a:lvl1pPr>
              <a:defRPr/>
            </a:lvl1pPr>
          </a:lstStyle>
          <a:p>
            <a:pPr>
              <a:defRPr/>
            </a:pPr>
            <a:fld id="{5EABFAF4-AEE4-4D7C-B483-A42751434086}" type="slidenum">
              <a:rPr lang="en-GB" altLang="en-US"/>
              <a:pPr>
                <a:defRPr/>
              </a:pPr>
              <a:t>‹#›</a:t>
            </a:fld>
            <a:endParaRPr lang="en-GB" altLang="en-US"/>
          </a:p>
        </p:txBody>
      </p:sp>
    </p:spTree>
    <p:extLst>
      <p:ext uri="{BB962C8B-B14F-4D97-AF65-F5344CB8AC3E}">
        <p14:creationId xmlns:p14="http://schemas.microsoft.com/office/powerpoint/2010/main" val="283454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3AE1093-720C-994E-FEC7-92BDEF6256E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BF55366C-5B20-3879-68BB-F8DD7507226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40E91BD8-35AB-9A49-C0E9-BFA6F9AFBC26}"/>
              </a:ext>
            </a:extLst>
          </p:cNvPr>
          <p:cNvSpPr>
            <a:spLocks noGrp="1" noChangeArrowheads="1"/>
          </p:cNvSpPr>
          <p:nvPr>
            <p:ph type="sldNum" sz="quarter" idx="12"/>
          </p:nvPr>
        </p:nvSpPr>
        <p:spPr>
          <a:ln/>
        </p:spPr>
        <p:txBody>
          <a:bodyPr/>
          <a:lstStyle>
            <a:lvl1pPr>
              <a:defRPr/>
            </a:lvl1pPr>
          </a:lstStyle>
          <a:p>
            <a:pPr>
              <a:defRPr/>
            </a:pPr>
            <a:fld id="{91E34D29-D710-4674-9D5E-F4DABDE7C98C}" type="slidenum">
              <a:rPr lang="en-GB" altLang="en-US"/>
              <a:pPr>
                <a:defRPr/>
              </a:pPr>
              <a:t>‹#›</a:t>
            </a:fld>
            <a:endParaRPr lang="en-GB" altLang="en-US"/>
          </a:p>
        </p:txBody>
      </p:sp>
    </p:spTree>
    <p:extLst>
      <p:ext uri="{BB962C8B-B14F-4D97-AF65-F5344CB8AC3E}">
        <p14:creationId xmlns:p14="http://schemas.microsoft.com/office/powerpoint/2010/main" val="1534206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EB5002E-911B-2E0B-7381-F1B1E66B662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662E9377-E62D-480C-4CD1-07C8A2C9718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D046E977-EF07-0A22-CBB4-C6003EB95025}"/>
              </a:ext>
            </a:extLst>
          </p:cNvPr>
          <p:cNvSpPr>
            <a:spLocks noGrp="1" noChangeArrowheads="1"/>
          </p:cNvSpPr>
          <p:nvPr>
            <p:ph type="sldNum" sz="quarter" idx="12"/>
          </p:nvPr>
        </p:nvSpPr>
        <p:spPr>
          <a:ln/>
        </p:spPr>
        <p:txBody>
          <a:bodyPr/>
          <a:lstStyle>
            <a:lvl1pPr>
              <a:defRPr/>
            </a:lvl1pPr>
          </a:lstStyle>
          <a:p>
            <a:pPr>
              <a:defRPr/>
            </a:pPr>
            <a:fld id="{305483FE-C115-4CE1-8CC7-EE420255AB02}" type="slidenum">
              <a:rPr lang="en-GB" altLang="en-US"/>
              <a:pPr>
                <a:defRPr/>
              </a:pPr>
              <a:t>‹#›</a:t>
            </a:fld>
            <a:endParaRPr lang="en-GB" altLang="en-US"/>
          </a:p>
        </p:txBody>
      </p:sp>
    </p:spTree>
    <p:extLst>
      <p:ext uri="{BB962C8B-B14F-4D97-AF65-F5344CB8AC3E}">
        <p14:creationId xmlns:p14="http://schemas.microsoft.com/office/powerpoint/2010/main" val="3191159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8D724099-B665-1505-9B3E-C6E5EAF90C6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A2F45D61-2299-D058-F78C-1829A264C06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105BA0F8-F953-E477-F0FC-A8261FFAF9F9}"/>
              </a:ext>
            </a:extLst>
          </p:cNvPr>
          <p:cNvSpPr>
            <a:spLocks noGrp="1" noChangeArrowheads="1"/>
          </p:cNvSpPr>
          <p:nvPr>
            <p:ph type="sldNum" sz="quarter" idx="12"/>
          </p:nvPr>
        </p:nvSpPr>
        <p:spPr>
          <a:ln/>
        </p:spPr>
        <p:txBody>
          <a:bodyPr/>
          <a:lstStyle>
            <a:lvl1pPr>
              <a:defRPr/>
            </a:lvl1pPr>
          </a:lstStyle>
          <a:p>
            <a:pPr>
              <a:defRPr/>
            </a:pPr>
            <a:fld id="{A9A2328F-136A-4038-8BEC-56B4B3880B81}" type="slidenum">
              <a:rPr lang="en-GB" altLang="en-US"/>
              <a:pPr>
                <a:defRPr/>
              </a:pPr>
              <a:t>‹#›</a:t>
            </a:fld>
            <a:endParaRPr lang="en-GB" altLang="en-US"/>
          </a:p>
        </p:txBody>
      </p:sp>
    </p:spTree>
    <p:extLst>
      <p:ext uri="{BB962C8B-B14F-4D97-AF65-F5344CB8AC3E}">
        <p14:creationId xmlns:p14="http://schemas.microsoft.com/office/powerpoint/2010/main" val="4125271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CF889EA2-7938-4F7B-20DF-7324F630C84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0B527115-6ADC-FB15-677F-F52BA9709EA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603DC440-1806-EE44-BCAD-01DBA1101B5E}"/>
              </a:ext>
            </a:extLst>
          </p:cNvPr>
          <p:cNvSpPr>
            <a:spLocks noGrp="1" noChangeArrowheads="1"/>
          </p:cNvSpPr>
          <p:nvPr>
            <p:ph type="sldNum" sz="quarter" idx="12"/>
          </p:nvPr>
        </p:nvSpPr>
        <p:spPr>
          <a:ln/>
        </p:spPr>
        <p:txBody>
          <a:bodyPr/>
          <a:lstStyle>
            <a:lvl1pPr>
              <a:defRPr/>
            </a:lvl1pPr>
          </a:lstStyle>
          <a:p>
            <a:pPr>
              <a:defRPr/>
            </a:pPr>
            <a:fld id="{4BCC925D-62A8-4ABC-A716-6345FE3FC8EE}" type="slidenum">
              <a:rPr lang="en-GB" altLang="en-US"/>
              <a:pPr>
                <a:defRPr/>
              </a:pPr>
              <a:t>‹#›</a:t>
            </a:fld>
            <a:endParaRPr lang="en-GB" altLang="en-US"/>
          </a:p>
        </p:txBody>
      </p:sp>
    </p:spTree>
    <p:extLst>
      <p:ext uri="{BB962C8B-B14F-4D97-AF65-F5344CB8AC3E}">
        <p14:creationId xmlns:p14="http://schemas.microsoft.com/office/powerpoint/2010/main" val="265351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59F0FD1-05E1-308C-CC16-38AE322ED91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4C565A9C-B947-BD72-1AD4-68EEEC32867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2810613B-A7A4-95CB-5757-4187744BD19E}"/>
              </a:ext>
            </a:extLst>
          </p:cNvPr>
          <p:cNvSpPr>
            <a:spLocks noGrp="1" noChangeArrowheads="1"/>
          </p:cNvSpPr>
          <p:nvPr>
            <p:ph type="sldNum" sz="quarter" idx="12"/>
          </p:nvPr>
        </p:nvSpPr>
        <p:spPr>
          <a:ln/>
        </p:spPr>
        <p:txBody>
          <a:bodyPr/>
          <a:lstStyle>
            <a:lvl1pPr>
              <a:defRPr/>
            </a:lvl1pPr>
          </a:lstStyle>
          <a:p>
            <a:pPr>
              <a:defRPr/>
            </a:pPr>
            <a:fld id="{4CA4746A-9BCC-4E7E-87CA-A61758EA972C}" type="slidenum">
              <a:rPr lang="en-GB" altLang="en-US"/>
              <a:pPr>
                <a:defRPr/>
              </a:pPr>
              <a:t>‹#›</a:t>
            </a:fld>
            <a:endParaRPr lang="en-GB" altLang="en-US"/>
          </a:p>
        </p:txBody>
      </p:sp>
    </p:spTree>
    <p:extLst>
      <p:ext uri="{BB962C8B-B14F-4D97-AF65-F5344CB8AC3E}">
        <p14:creationId xmlns:p14="http://schemas.microsoft.com/office/powerpoint/2010/main" val="2225395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23136A15-1796-B9F6-2ABB-810DDD633EC0}"/>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6C30C8F5-ED87-F5BA-47E2-58D1AD690C1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966302ED-1D27-070E-7F38-20BD234E921C}"/>
              </a:ext>
            </a:extLst>
          </p:cNvPr>
          <p:cNvSpPr>
            <a:spLocks noGrp="1" noChangeArrowheads="1"/>
          </p:cNvSpPr>
          <p:nvPr>
            <p:ph type="sldNum" sz="quarter" idx="12"/>
          </p:nvPr>
        </p:nvSpPr>
        <p:spPr>
          <a:ln/>
        </p:spPr>
        <p:txBody>
          <a:bodyPr/>
          <a:lstStyle>
            <a:lvl1pPr>
              <a:defRPr/>
            </a:lvl1pPr>
          </a:lstStyle>
          <a:p>
            <a:pPr>
              <a:defRPr/>
            </a:pPr>
            <a:fld id="{01F24951-C22A-414C-881F-0C3E5E3C04D8}" type="slidenum">
              <a:rPr lang="en-GB" altLang="en-US"/>
              <a:pPr>
                <a:defRPr/>
              </a:pPr>
              <a:t>‹#›</a:t>
            </a:fld>
            <a:endParaRPr lang="en-GB" altLang="en-US"/>
          </a:p>
        </p:txBody>
      </p:sp>
    </p:spTree>
    <p:extLst>
      <p:ext uri="{BB962C8B-B14F-4D97-AF65-F5344CB8AC3E}">
        <p14:creationId xmlns:p14="http://schemas.microsoft.com/office/powerpoint/2010/main" val="129346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6D6D8AE6-8A9F-4182-49EC-92C7A3DBE61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1EAF51C-685D-92C5-C68A-1D66BC64009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192E2221-84D7-4C95-3BA0-4203AF1D9534}"/>
              </a:ext>
            </a:extLst>
          </p:cNvPr>
          <p:cNvSpPr>
            <a:spLocks noGrp="1" noChangeArrowheads="1"/>
          </p:cNvSpPr>
          <p:nvPr>
            <p:ph type="sldNum" sz="quarter" idx="12"/>
          </p:nvPr>
        </p:nvSpPr>
        <p:spPr>
          <a:ln/>
        </p:spPr>
        <p:txBody>
          <a:bodyPr/>
          <a:lstStyle>
            <a:lvl1pPr>
              <a:defRPr/>
            </a:lvl1pPr>
          </a:lstStyle>
          <a:p>
            <a:pPr>
              <a:defRPr/>
            </a:pPr>
            <a:fld id="{5FA15332-B22A-49CB-8368-F8247196D4F9}" type="slidenum">
              <a:rPr lang="en-GB" altLang="en-US"/>
              <a:pPr>
                <a:defRPr/>
              </a:pPr>
              <a:t>‹#›</a:t>
            </a:fld>
            <a:endParaRPr lang="en-GB" altLang="en-US"/>
          </a:p>
        </p:txBody>
      </p:sp>
    </p:spTree>
    <p:extLst>
      <p:ext uri="{BB962C8B-B14F-4D97-AF65-F5344CB8AC3E}">
        <p14:creationId xmlns:p14="http://schemas.microsoft.com/office/powerpoint/2010/main" val="3527209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BA6A244-052E-21F1-1ACC-85EED4C2D66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BA476BF2-19F3-1D80-42AD-93FC8D159E4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471859DE-284E-506A-21CD-FF420D6A11EA}"/>
              </a:ext>
            </a:extLst>
          </p:cNvPr>
          <p:cNvSpPr>
            <a:spLocks noGrp="1" noChangeArrowheads="1"/>
          </p:cNvSpPr>
          <p:nvPr>
            <p:ph type="sldNum" sz="quarter" idx="12"/>
          </p:nvPr>
        </p:nvSpPr>
        <p:spPr>
          <a:ln/>
        </p:spPr>
        <p:txBody>
          <a:bodyPr/>
          <a:lstStyle>
            <a:lvl1pPr>
              <a:defRPr/>
            </a:lvl1pPr>
          </a:lstStyle>
          <a:p>
            <a:pPr>
              <a:defRPr/>
            </a:pPr>
            <a:fld id="{4C9ACA7B-5196-4617-8C34-785D27E0CED1}" type="slidenum">
              <a:rPr lang="en-GB" altLang="en-US"/>
              <a:pPr>
                <a:defRPr/>
              </a:pPr>
              <a:t>‹#›</a:t>
            </a:fld>
            <a:endParaRPr lang="en-GB" altLang="en-US"/>
          </a:p>
        </p:txBody>
      </p:sp>
    </p:spTree>
    <p:extLst>
      <p:ext uri="{BB962C8B-B14F-4D97-AF65-F5344CB8AC3E}">
        <p14:creationId xmlns:p14="http://schemas.microsoft.com/office/powerpoint/2010/main" val="100303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F924BCE-0F72-54A8-969E-4AFBE6671F5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D88B2258-A696-BE27-3909-6BE4F76BE04A}"/>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B32F240B-A8C6-4556-6BF9-B5CB98D34CB1}"/>
              </a:ext>
            </a:extLst>
          </p:cNvPr>
          <p:cNvSpPr>
            <a:spLocks noGrp="1" noChangeArrowheads="1"/>
          </p:cNvSpPr>
          <p:nvPr>
            <p:ph type="sldNum" sz="quarter" idx="12"/>
          </p:nvPr>
        </p:nvSpPr>
        <p:spPr>
          <a:ln/>
        </p:spPr>
        <p:txBody>
          <a:bodyPr/>
          <a:lstStyle>
            <a:lvl1pPr>
              <a:defRPr/>
            </a:lvl1pPr>
          </a:lstStyle>
          <a:p>
            <a:pPr>
              <a:defRPr/>
            </a:pPr>
            <a:fld id="{6BCBC8D6-F079-4736-9DE9-72B113DFB7AA}" type="slidenum">
              <a:rPr lang="en-GB" altLang="en-US"/>
              <a:pPr>
                <a:defRPr/>
              </a:pPr>
              <a:t>‹#›</a:t>
            </a:fld>
            <a:endParaRPr lang="en-GB" altLang="en-US"/>
          </a:p>
        </p:txBody>
      </p:sp>
    </p:spTree>
    <p:extLst>
      <p:ext uri="{BB962C8B-B14F-4D97-AF65-F5344CB8AC3E}">
        <p14:creationId xmlns:p14="http://schemas.microsoft.com/office/powerpoint/2010/main" val="30701071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57EBB806-32AD-B97D-5E99-167EE95404B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4B62833C-39B2-0A73-C66A-85F209FCE6B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CD7F082C-6D3E-4346-7B9B-561FCFFADA3D}"/>
              </a:ext>
            </a:extLst>
          </p:cNvPr>
          <p:cNvSpPr>
            <a:spLocks noGrp="1" noChangeArrowheads="1"/>
          </p:cNvSpPr>
          <p:nvPr>
            <p:ph type="sldNum" sz="quarter" idx="12"/>
          </p:nvPr>
        </p:nvSpPr>
        <p:spPr>
          <a:ln/>
        </p:spPr>
        <p:txBody>
          <a:bodyPr/>
          <a:lstStyle>
            <a:lvl1pPr>
              <a:defRPr/>
            </a:lvl1pPr>
          </a:lstStyle>
          <a:p>
            <a:pPr>
              <a:defRPr/>
            </a:pPr>
            <a:fld id="{7003821B-613A-44CD-94E8-F2EB5881C977}" type="slidenum">
              <a:rPr lang="en-GB" altLang="en-US"/>
              <a:pPr>
                <a:defRPr/>
              </a:pPr>
              <a:t>‹#›</a:t>
            </a:fld>
            <a:endParaRPr lang="en-GB" altLang="en-US"/>
          </a:p>
        </p:txBody>
      </p:sp>
    </p:spTree>
    <p:extLst>
      <p:ext uri="{BB962C8B-B14F-4D97-AF65-F5344CB8AC3E}">
        <p14:creationId xmlns:p14="http://schemas.microsoft.com/office/powerpoint/2010/main" val="2633185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D7A3A33-DE6D-14E2-9500-E24C800FC4BC}"/>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3D8CD84D-04FB-55F5-710B-FBC27E46D7F1}"/>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0F5D9CFB-51D5-D90E-6E51-38B9C6A6C33E}"/>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ltLang="en-US"/>
          </a:p>
        </p:txBody>
      </p:sp>
      <p:sp>
        <p:nvSpPr>
          <p:cNvPr id="1029" name="Rectangle 5">
            <a:extLst>
              <a:ext uri="{FF2B5EF4-FFF2-40B4-BE49-F238E27FC236}">
                <a16:creationId xmlns:a16="http://schemas.microsoft.com/office/drawing/2014/main" id="{EFF2E794-C660-D2B8-E9A7-9F51EFBF51EB}"/>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ltLang="en-US"/>
          </a:p>
        </p:txBody>
      </p:sp>
      <p:sp>
        <p:nvSpPr>
          <p:cNvPr id="1030" name="Rectangle 6">
            <a:extLst>
              <a:ext uri="{FF2B5EF4-FFF2-40B4-BE49-F238E27FC236}">
                <a16:creationId xmlns:a16="http://schemas.microsoft.com/office/drawing/2014/main" id="{9DB8CF69-2F14-446C-AA53-534C4614B315}"/>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C9267094-9EA3-48F3-A8CE-8F9EEFEABBA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39E16B8A-7140-C5AC-CD1A-83F0DC5A5E3F}"/>
              </a:ext>
            </a:extLst>
          </p:cNvPr>
          <p:cNvSpPr>
            <a:spLocks noGrp="1" noChangeArrowheads="1"/>
          </p:cNvSpPr>
          <p:nvPr>
            <p:ph type="ctrTitle"/>
          </p:nvPr>
        </p:nvSpPr>
        <p:spPr>
          <a:xfrm>
            <a:off x="685800" y="2130425"/>
            <a:ext cx="7772400" cy="1470025"/>
          </a:xfrm>
        </p:spPr>
        <p:txBody>
          <a:bodyPr anchor="ctr"/>
          <a:lstStyle/>
          <a:p>
            <a:pPr eaLnBrk="1" hangingPunct="1"/>
            <a:r>
              <a:rPr lang="en-GB" altLang="en-US" sz="4400"/>
              <a:t>The Crown</a:t>
            </a:r>
          </a:p>
        </p:txBody>
      </p:sp>
      <p:sp>
        <p:nvSpPr>
          <p:cNvPr id="3075" name="Rectangle 3">
            <a:extLst>
              <a:ext uri="{FF2B5EF4-FFF2-40B4-BE49-F238E27FC236}">
                <a16:creationId xmlns:a16="http://schemas.microsoft.com/office/drawing/2014/main" id="{DEF9847A-8143-727A-3642-D8ADF1AF5424}"/>
              </a:ext>
            </a:extLst>
          </p:cNvPr>
          <p:cNvSpPr>
            <a:spLocks noGrp="1" noChangeArrowheads="1"/>
          </p:cNvSpPr>
          <p:nvPr>
            <p:ph type="subTitle" idx="1"/>
          </p:nvPr>
        </p:nvSpPr>
        <p:spPr>
          <a:xfrm>
            <a:off x="1371600" y="3886200"/>
            <a:ext cx="6400800" cy="1752600"/>
          </a:xfrm>
        </p:spPr>
        <p:txBody>
          <a:bodyPr/>
          <a:lstStyle/>
          <a:p>
            <a:pPr eaLnBrk="1" hangingPunct="1"/>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D659F81-8B63-6696-7F22-0319903FF9A5}"/>
              </a:ext>
            </a:extLst>
          </p:cNvPr>
          <p:cNvSpPr>
            <a:spLocks noGrp="1" noChangeArrowheads="1"/>
          </p:cNvSpPr>
          <p:nvPr>
            <p:ph type="title"/>
          </p:nvPr>
        </p:nvSpPr>
        <p:spPr/>
        <p:txBody>
          <a:bodyPr/>
          <a:lstStyle/>
          <a:p>
            <a:pPr eaLnBrk="1" hangingPunct="1"/>
            <a:r>
              <a:rPr lang="en-GB" altLang="en-US"/>
              <a:t>Aims of this lecture</a:t>
            </a:r>
          </a:p>
        </p:txBody>
      </p:sp>
      <p:sp>
        <p:nvSpPr>
          <p:cNvPr id="4099" name="Rectangle 3">
            <a:extLst>
              <a:ext uri="{FF2B5EF4-FFF2-40B4-BE49-F238E27FC236}">
                <a16:creationId xmlns:a16="http://schemas.microsoft.com/office/drawing/2014/main" id="{6F4040B4-5987-1C70-E18A-6F74AB650E4C}"/>
              </a:ext>
            </a:extLst>
          </p:cNvPr>
          <p:cNvSpPr>
            <a:spLocks noGrp="1" noChangeArrowheads="1"/>
          </p:cNvSpPr>
          <p:nvPr>
            <p:ph type="body" idx="1"/>
          </p:nvPr>
        </p:nvSpPr>
        <p:spPr/>
        <p:txBody>
          <a:bodyPr/>
          <a:lstStyle/>
          <a:p>
            <a:pPr eaLnBrk="1" hangingPunct="1"/>
            <a:r>
              <a:rPr lang="en-GB" altLang="en-US" sz="2800"/>
              <a:t>To identify the place of the monarchy in British constitutional history</a:t>
            </a:r>
          </a:p>
          <a:p>
            <a:pPr eaLnBrk="1" hangingPunct="1"/>
            <a:r>
              <a:rPr lang="en-GB" altLang="en-US" sz="2800"/>
              <a:t>To detail the political significance of ‘the crown’</a:t>
            </a:r>
          </a:p>
          <a:p>
            <a:pPr eaLnBrk="1" hangingPunct="1"/>
            <a:r>
              <a:rPr lang="en-GB" altLang="en-US" sz="2800"/>
              <a:t>To outline the roles that citizens expect the monarch to fulfil and the extent to which they are carried out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40A587-0196-7E39-6798-1B436782076D}"/>
              </a:ext>
            </a:extLst>
          </p:cNvPr>
          <p:cNvSpPr>
            <a:spLocks noGrp="1" noChangeArrowheads="1"/>
          </p:cNvSpPr>
          <p:nvPr>
            <p:ph type="title"/>
          </p:nvPr>
        </p:nvSpPr>
        <p:spPr/>
        <p:txBody>
          <a:bodyPr/>
          <a:lstStyle/>
          <a:p>
            <a:pPr eaLnBrk="1" hangingPunct="1"/>
            <a:r>
              <a:rPr lang="en-GB" altLang="en-US"/>
              <a:t>Introduction</a:t>
            </a:r>
          </a:p>
        </p:txBody>
      </p:sp>
      <p:sp>
        <p:nvSpPr>
          <p:cNvPr id="5123" name="Rectangle 3">
            <a:extLst>
              <a:ext uri="{FF2B5EF4-FFF2-40B4-BE49-F238E27FC236}">
                <a16:creationId xmlns:a16="http://schemas.microsoft.com/office/drawing/2014/main" id="{02BBBFE8-0292-1A5C-440B-DF473D8B0144}"/>
              </a:ext>
            </a:extLst>
          </p:cNvPr>
          <p:cNvSpPr>
            <a:spLocks noGrp="1" noChangeArrowheads="1"/>
          </p:cNvSpPr>
          <p:nvPr>
            <p:ph type="body" idx="1"/>
          </p:nvPr>
        </p:nvSpPr>
        <p:spPr/>
        <p:txBody>
          <a:bodyPr/>
          <a:lstStyle/>
          <a:p>
            <a:pPr eaLnBrk="1" hangingPunct="1">
              <a:lnSpc>
                <a:spcPct val="90000"/>
              </a:lnSpc>
            </a:pPr>
            <a:r>
              <a:rPr lang="en-GB" altLang="en-US" sz="2400"/>
              <a:t>Britain’s representative democracy evolved over a thousand years out of an all-encompassing monarchy underpinned by the religious notion of the divine right of kings</a:t>
            </a:r>
          </a:p>
          <a:p>
            <a:pPr eaLnBrk="1" hangingPunct="1">
              <a:lnSpc>
                <a:spcPct val="90000"/>
              </a:lnSpc>
            </a:pPr>
            <a:endParaRPr lang="en-GB" altLang="en-US" sz="2400"/>
          </a:p>
          <a:p>
            <a:pPr eaLnBrk="1" hangingPunct="1">
              <a:lnSpc>
                <a:spcPct val="90000"/>
              </a:lnSpc>
            </a:pPr>
            <a:r>
              <a:rPr lang="en-GB" altLang="en-US" sz="2400"/>
              <a:t>The monarchical shell remains intact, but the inner workings have been taken over by party political leaders and civil servants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826505E-59F4-7130-EBFE-465D9097D06E}"/>
              </a:ext>
            </a:extLst>
          </p:cNvPr>
          <p:cNvSpPr>
            <a:spLocks noGrp="1" noChangeArrowheads="1"/>
          </p:cNvSpPr>
          <p:nvPr>
            <p:ph type="title"/>
          </p:nvPr>
        </p:nvSpPr>
        <p:spPr/>
        <p:txBody>
          <a:bodyPr/>
          <a:lstStyle/>
          <a:p>
            <a:pPr eaLnBrk="1" hangingPunct="1"/>
            <a:r>
              <a:rPr lang="en-GB" altLang="en-US"/>
              <a:t>The monarchy</a:t>
            </a:r>
          </a:p>
        </p:txBody>
      </p:sp>
      <p:sp>
        <p:nvSpPr>
          <p:cNvPr id="7171" name="Rectangle 3">
            <a:extLst>
              <a:ext uri="{FF2B5EF4-FFF2-40B4-BE49-F238E27FC236}">
                <a16:creationId xmlns:a16="http://schemas.microsoft.com/office/drawing/2014/main" id="{1DB58B33-CBEF-158A-48B4-48FC895DAA3A}"/>
              </a:ext>
            </a:extLst>
          </p:cNvPr>
          <p:cNvSpPr>
            <a:spLocks noGrp="1" noChangeArrowheads="1"/>
          </p:cNvSpPr>
          <p:nvPr>
            <p:ph type="body" idx="1"/>
          </p:nvPr>
        </p:nvSpPr>
        <p:spPr/>
        <p:txBody>
          <a:bodyPr/>
          <a:lstStyle/>
          <a:p>
            <a:pPr eaLnBrk="1" hangingPunct="1">
              <a:lnSpc>
                <a:spcPct val="80000"/>
              </a:lnSpc>
            </a:pPr>
            <a:r>
              <a:rPr lang="en-GB" altLang="en-US" sz="2400"/>
              <a:t>The crown is the symbol of all executive authority and is conferred on the monarch</a:t>
            </a:r>
          </a:p>
          <a:p>
            <a:pPr eaLnBrk="1" hangingPunct="1">
              <a:lnSpc>
                <a:spcPct val="80000"/>
              </a:lnSpc>
            </a:pPr>
            <a:r>
              <a:rPr lang="en-GB" altLang="en-US" sz="2400"/>
              <a:t>The monarchy is the oldest secular institution in England and dates back at least to the ninth century</a:t>
            </a:r>
          </a:p>
          <a:p>
            <a:pPr eaLnBrk="1" hangingPunct="1">
              <a:lnSpc>
                <a:spcPct val="80000"/>
              </a:lnSpc>
            </a:pPr>
            <a:r>
              <a:rPr lang="en-GB" altLang="en-US" sz="2400"/>
              <a:t>In Anglo-Saxon and Norman times, the formal power that the crown conferred – executive, legislative and judicial – was exercised personally by the monarch</a:t>
            </a:r>
          </a:p>
          <a:p>
            <a:pPr eaLnBrk="1" hangingPunct="1">
              <a:lnSpc>
                <a:spcPct val="80000"/>
              </a:lnSpc>
            </a:pPr>
            <a:r>
              <a:rPr lang="en-GB" altLang="en-US" sz="2400"/>
              <a:t>The King had a court to advise him and, as the task of government became more demanding, so the various functions were exercised on the King’s behalf by other bodies</a:t>
            </a:r>
          </a:p>
          <a:p>
            <a:pPr eaLnBrk="1" hangingPunct="1">
              <a:lnSpc>
                <a:spcPct val="80000"/>
              </a:lnSpc>
            </a:pPr>
            <a:r>
              <a:rPr lang="en-GB" altLang="en-US" sz="2400"/>
              <a:t>Those bodies now exercise powers independent of the control of the monarch, but they remain formally the instruments of the crown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DAEF832-D111-CB51-51B4-F11B952BF854}"/>
              </a:ext>
            </a:extLst>
          </p:cNvPr>
          <p:cNvSpPr>
            <a:spLocks noGrp="1" noChangeArrowheads="1"/>
          </p:cNvSpPr>
          <p:nvPr>
            <p:ph type="title"/>
          </p:nvPr>
        </p:nvSpPr>
        <p:spPr/>
        <p:txBody>
          <a:bodyPr/>
          <a:lstStyle/>
          <a:p>
            <a:pPr eaLnBrk="1" hangingPunct="1"/>
            <a:r>
              <a:rPr lang="en-GB" altLang="en-US" dirty="0"/>
              <a:t>The monarchy</a:t>
            </a:r>
          </a:p>
        </p:txBody>
      </p:sp>
      <p:sp>
        <p:nvSpPr>
          <p:cNvPr id="9219" name="Rectangle 3">
            <a:extLst>
              <a:ext uri="{FF2B5EF4-FFF2-40B4-BE49-F238E27FC236}">
                <a16:creationId xmlns:a16="http://schemas.microsoft.com/office/drawing/2014/main" id="{CC088302-C6C1-0696-C070-60E33DB8DC5D}"/>
              </a:ext>
            </a:extLst>
          </p:cNvPr>
          <p:cNvSpPr>
            <a:spLocks noGrp="1" noChangeArrowheads="1"/>
          </p:cNvSpPr>
          <p:nvPr>
            <p:ph type="body" idx="1"/>
          </p:nvPr>
        </p:nvSpPr>
        <p:spPr/>
        <p:txBody>
          <a:bodyPr/>
          <a:lstStyle/>
          <a:p>
            <a:pPr eaLnBrk="1" hangingPunct="1"/>
            <a:r>
              <a:rPr lang="en-GB" altLang="en-US" sz="2800" dirty="0"/>
              <a:t>Examples of this include:</a:t>
            </a:r>
          </a:p>
          <a:p>
            <a:pPr lvl="1" eaLnBrk="1" hangingPunct="1"/>
            <a:r>
              <a:rPr lang="en-GB" altLang="en-US" sz="2400" dirty="0"/>
              <a:t>The courts are Her Majesty’s courts, and the government is Her Majesty’s government</a:t>
            </a:r>
          </a:p>
          <a:p>
            <a:pPr lvl="1" eaLnBrk="1" hangingPunct="1"/>
            <a:r>
              <a:rPr lang="en-GB" altLang="en-US" sz="2400" dirty="0"/>
              <a:t>Parliament is summoned and prorogued by royal decree</a:t>
            </a:r>
          </a:p>
          <a:p>
            <a:pPr lvl="1" eaLnBrk="1" hangingPunct="1"/>
            <a:r>
              <a:rPr lang="en-GB" altLang="en-US" sz="2400" dirty="0"/>
              <a:t>Civil servants are crown appointees</a:t>
            </a:r>
          </a:p>
          <a:p>
            <a:pPr lvl="1" eaLnBrk="1" hangingPunct="1"/>
            <a:r>
              <a:rPr lang="en-GB" altLang="en-US" sz="2400" dirty="0"/>
              <a:t>Many powers – prerogative powers – are still exercised in the name of the crown</a:t>
            </a:r>
          </a:p>
          <a:p>
            <a:pPr eaLnBrk="1" hangingPunct="1"/>
            <a:r>
              <a:rPr lang="en-GB" altLang="en-US" sz="2800" dirty="0"/>
              <a:t>The monarch exercises few powers personally, but those powers remain important</a:t>
            </a:r>
            <a:r>
              <a:rPr lang="en-GB" altLang="en-US" sz="2800"/>
              <a:t>, especially not policy making.</a:t>
            </a:r>
            <a:endParaRPr lang="en-GB" altLang="en-US"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75506BE-B552-6A55-6184-B71BE7C379A9}"/>
              </a:ext>
            </a:extLst>
          </p:cNvPr>
          <p:cNvSpPr>
            <a:spLocks noGrp="1" noChangeArrowheads="1"/>
          </p:cNvSpPr>
          <p:nvPr>
            <p:ph type="title"/>
          </p:nvPr>
        </p:nvSpPr>
        <p:spPr/>
        <p:txBody>
          <a:bodyPr/>
          <a:lstStyle/>
          <a:p>
            <a:pPr eaLnBrk="1" hangingPunct="1"/>
            <a:r>
              <a:rPr lang="en-GB" altLang="en-US" sz="4000"/>
              <a:t>The contemporary role of the monarchy</a:t>
            </a:r>
            <a:endParaRPr lang="en-US" altLang="en-US" sz="4000"/>
          </a:p>
        </p:txBody>
      </p:sp>
      <p:sp>
        <p:nvSpPr>
          <p:cNvPr id="11267" name="Rectangle 3">
            <a:extLst>
              <a:ext uri="{FF2B5EF4-FFF2-40B4-BE49-F238E27FC236}">
                <a16:creationId xmlns:a16="http://schemas.microsoft.com/office/drawing/2014/main" id="{312C910D-3D4F-8FFB-E4EA-9C4022B1ACD9}"/>
              </a:ext>
            </a:extLst>
          </p:cNvPr>
          <p:cNvSpPr>
            <a:spLocks noGrp="1" noChangeArrowheads="1"/>
          </p:cNvSpPr>
          <p:nvPr>
            <p:ph type="body" idx="1"/>
          </p:nvPr>
        </p:nvSpPr>
        <p:spPr/>
        <p:txBody>
          <a:bodyPr/>
          <a:lstStyle/>
          <a:p>
            <a:pPr eaLnBrk="1" hangingPunct="1">
              <a:lnSpc>
                <a:spcPct val="90000"/>
              </a:lnSpc>
            </a:pPr>
            <a:r>
              <a:rPr lang="en-GB" altLang="en-US" sz="2800"/>
              <a:t>Despite its lack of real power the monarchy still has several important roles to play in contemporary Britain</a:t>
            </a:r>
          </a:p>
          <a:p>
            <a:pPr eaLnBrk="1" hangingPunct="1">
              <a:lnSpc>
                <a:spcPct val="90000"/>
              </a:lnSpc>
            </a:pPr>
            <a:r>
              <a:rPr lang="en-GB" altLang="en-US" sz="2800"/>
              <a:t>These roles are largely symbolic in nature and can be divided into six main headings:</a:t>
            </a:r>
          </a:p>
          <a:p>
            <a:pPr lvl="1" eaLnBrk="1" hangingPunct="1">
              <a:lnSpc>
                <a:spcPct val="90000"/>
              </a:lnSpc>
            </a:pPr>
            <a:r>
              <a:rPr lang="en-GB" altLang="en-US" sz="2000"/>
              <a:t>Representing the UK at home and abroad</a:t>
            </a:r>
          </a:p>
          <a:p>
            <a:pPr lvl="1" eaLnBrk="1" hangingPunct="1">
              <a:lnSpc>
                <a:spcPct val="90000"/>
              </a:lnSpc>
            </a:pPr>
            <a:r>
              <a:rPr lang="en-US" altLang="en-US" sz="2000"/>
              <a:t>Settings standards of citizenship and family life</a:t>
            </a:r>
          </a:p>
          <a:p>
            <a:pPr lvl="1" eaLnBrk="1" hangingPunct="1">
              <a:lnSpc>
                <a:spcPct val="90000"/>
              </a:lnSpc>
            </a:pPr>
            <a:r>
              <a:rPr lang="en-US" altLang="en-US" sz="2000"/>
              <a:t>Uniting people despite differences</a:t>
            </a:r>
          </a:p>
          <a:p>
            <a:pPr lvl="1" eaLnBrk="1" hangingPunct="1">
              <a:lnSpc>
                <a:spcPct val="90000"/>
              </a:lnSpc>
            </a:pPr>
            <a:r>
              <a:rPr lang="en-US" altLang="en-US" sz="2000"/>
              <a:t>Allegiance of the armed forces</a:t>
            </a:r>
          </a:p>
          <a:p>
            <a:pPr lvl="1" eaLnBrk="1" hangingPunct="1">
              <a:lnSpc>
                <a:spcPct val="90000"/>
              </a:lnSpc>
            </a:pPr>
            <a:r>
              <a:rPr lang="en-US" altLang="en-US" sz="2000"/>
              <a:t>Maintaining continuity of British traditions</a:t>
            </a:r>
          </a:p>
          <a:p>
            <a:pPr lvl="1" eaLnBrk="1" hangingPunct="1">
              <a:lnSpc>
                <a:spcPct val="90000"/>
              </a:lnSpc>
            </a:pPr>
            <a:r>
              <a:rPr lang="en-US" altLang="en-US" sz="2000"/>
              <a:t>Preserving a Christian morality</a:t>
            </a:r>
          </a:p>
          <a:p>
            <a:pPr eaLnBrk="1" hangingPunct="1">
              <a:lnSpc>
                <a:spcPct val="90000"/>
              </a:lnSpc>
            </a:pPr>
            <a:r>
              <a:rPr lang="en-US" altLang="en-US" sz="2800"/>
              <a:t>Exercise of formal powers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92290-0875-8FA4-2E37-8408ED6BE8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F401E25-6880-A215-C368-5AC8D6BC837E}"/>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1007162663"/>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5036</Words>
  <Application>Microsoft Office PowerPoint</Application>
  <PresentationFormat>On-screen Show (4:3)</PresentationFormat>
  <Paragraphs>93</Paragraphs>
  <Slides>7</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Default Design</vt:lpstr>
      <vt:lpstr>The Crown</vt:lpstr>
      <vt:lpstr>Aims of this lecture</vt:lpstr>
      <vt:lpstr>Introduction</vt:lpstr>
      <vt:lpstr>The monarchy</vt:lpstr>
      <vt:lpstr>The monarchy</vt:lpstr>
      <vt:lpstr>The contemporary role of the monarchy</vt:lpstr>
      <vt:lpstr>References</vt:lpstr>
    </vt:vector>
  </TitlesOfParts>
  <Company>Nottingham Trent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14 The Crown</dc:title>
  <dc:creator>ACP3ASHTOMB</dc:creator>
  <cp:lastModifiedBy>Anthony Burns</cp:lastModifiedBy>
  <cp:revision>18</cp:revision>
  <dcterms:created xsi:type="dcterms:W3CDTF">2010-06-19T11:22:26Z</dcterms:created>
  <dcterms:modified xsi:type="dcterms:W3CDTF">2026-06-22T08:25:13Z</dcterms:modified>
</cp:coreProperties>
</file>