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75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F19A46-C30C-444E-A6ED-87D8A3EE10FA}" type="datetimeFigureOut">
              <a:rPr lang="en-GB" smtClean="0"/>
              <a:pPr/>
              <a:t>14/02/2013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75E597-51A0-4C35-84AB-27E51FD4433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6854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9pPr>
          </a:lstStyle>
          <a:p>
            <a:fld id="{96C75EC4-A820-4E3A-91DC-BEFAD252371A}" type="slidenum">
              <a:rPr lang="cy-GB" sz="1200" smtClean="0">
                <a:latin typeface="Arial" charset="0"/>
              </a:rPr>
              <a:pPr/>
              <a:t>11</a:t>
            </a:fld>
            <a:endParaRPr lang="cy-GB" sz="1200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charset="-128"/>
              </a:defRPr>
            </a:lvl9pPr>
          </a:lstStyle>
          <a:p>
            <a:fld id="{96C75EC4-A820-4E3A-91DC-BEFAD252371A}" type="slidenum">
              <a:rPr lang="cy-GB" sz="1200" smtClean="0">
                <a:latin typeface="Arial" charset="0"/>
              </a:rPr>
              <a:pPr/>
              <a:t>12</a:t>
            </a:fld>
            <a:endParaRPr lang="cy-GB" sz="1200" smtClean="0">
              <a:latin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F7331-A852-458D-8905-90B572A59FE9}" type="datetimeFigureOut">
              <a:rPr lang="en-GB" smtClean="0"/>
              <a:pPr/>
              <a:t>14/02/2013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9EF6B-7BD6-41E8-8DBE-DC36897F141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F7331-A852-458D-8905-90B572A59FE9}" type="datetimeFigureOut">
              <a:rPr lang="en-GB" smtClean="0"/>
              <a:pPr/>
              <a:t>14/02/2013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9EF6B-7BD6-41E8-8DBE-DC36897F141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F7331-A852-458D-8905-90B572A59FE9}" type="datetimeFigureOut">
              <a:rPr lang="en-GB" smtClean="0"/>
              <a:pPr/>
              <a:t>14/02/2013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9EF6B-7BD6-41E8-8DBE-DC36897F141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F7331-A852-458D-8905-90B572A59FE9}" type="datetimeFigureOut">
              <a:rPr lang="en-GB" smtClean="0"/>
              <a:pPr/>
              <a:t>14/02/2013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9EF6B-7BD6-41E8-8DBE-DC36897F141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F7331-A852-458D-8905-90B572A59FE9}" type="datetimeFigureOut">
              <a:rPr lang="en-GB" smtClean="0"/>
              <a:pPr/>
              <a:t>14/02/2013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9EF6B-7BD6-41E8-8DBE-DC36897F141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F7331-A852-458D-8905-90B572A59FE9}" type="datetimeFigureOut">
              <a:rPr lang="en-GB" smtClean="0"/>
              <a:pPr/>
              <a:t>14/02/2013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9EF6B-7BD6-41E8-8DBE-DC36897F141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F7331-A852-458D-8905-90B572A59FE9}" type="datetimeFigureOut">
              <a:rPr lang="en-GB" smtClean="0"/>
              <a:pPr/>
              <a:t>14/02/2013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9EF6B-7BD6-41E8-8DBE-DC36897F141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F7331-A852-458D-8905-90B572A59FE9}" type="datetimeFigureOut">
              <a:rPr lang="en-GB" smtClean="0"/>
              <a:pPr/>
              <a:t>14/02/2013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9EF6B-7BD6-41E8-8DBE-DC36897F141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5FFF7331-A852-458D-8905-90B572A59FE9}" type="datetimeFigureOut">
              <a:rPr lang="en-GB" smtClean="0"/>
              <a:pPr/>
              <a:t>14/02/2013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2559EF6B-7BD6-41E8-8DBE-DC36897F141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F7331-A852-458D-8905-90B572A59FE9}" type="datetimeFigureOut">
              <a:rPr lang="en-GB" smtClean="0"/>
              <a:pPr/>
              <a:t>14/02/2013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9EF6B-7BD6-41E8-8DBE-DC36897F141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F7331-A852-458D-8905-90B572A59FE9}" type="datetimeFigureOut">
              <a:rPr lang="en-GB" smtClean="0"/>
              <a:pPr/>
              <a:t>14/02/2013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59EF6B-7BD6-41E8-8DBE-DC36897F141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5FFF7331-A852-458D-8905-90B572A59FE9}" type="datetimeFigureOut">
              <a:rPr lang="en-GB" smtClean="0"/>
              <a:pPr/>
              <a:t>14/02/2013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559EF6B-7BD6-41E8-8DBE-DC36897F141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8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0" descr="bull-leaper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20688"/>
            <a:ext cx="8532456" cy="5868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3861048"/>
            <a:ext cx="8077200" cy="1673352"/>
          </a:xfrm>
        </p:spPr>
        <p:txBody>
          <a:bodyPr>
            <a:noAutofit/>
          </a:bodyPr>
          <a:lstStyle/>
          <a:p>
            <a:r>
              <a:rPr lang="en-GB" sz="60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Pharaohs, Phoenicians &amp; Peoples of the Sea</a:t>
            </a:r>
            <a:endParaRPr lang="en-GB" sz="6000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3495" y="692696"/>
            <a:ext cx="8077200" cy="1499616"/>
          </a:xfrm>
        </p:spPr>
        <p:txBody>
          <a:bodyPr>
            <a:normAutofit/>
          </a:bodyPr>
          <a:lstStyle/>
          <a:p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Palaces of Minoan Crete</a:t>
            </a:r>
            <a:endParaRPr lang="en-GB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357376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Chronology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5400600" cy="462381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>
                <a:solidFill>
                  <a:srgbClr val="FFC000"/>
                </a:solidFill>
              </a:rPr>
              <a:t>c.3000-1900 BC: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Early Minoan I-Middle Minoan IA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err="1"/>
              <a:t>Prepalatial</a:t>
            </a:r>
            <a:r>
              <a:rPr lang="en-GB" dirty="0"/>
              <a:t> Period</a:t>
            </a:r>
          </a:p>
          <a:p>
            <a:pPr>
              <a:lnSpc>
                <a:spcPct val="90000"/>
              </a:lnSpc>
              <a:defRPr/>
            </a:pPr>
            <a:r>
              <a:rPr lang="en-GB" dirty="0">
                <a:solidFill>
                  <a:srgbClr val="FFC000"/>
                </a:solidFill>
              </a:rPr>
              <a:t>1900-1700 BC: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Middle Minoan IB-Middle Minoan IIIA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Old Palace Period / Proto-Palatial Period</a:t>
            </a:r>
          </a:p>
          <a:p>
            <a:pPr>
              <a:lnSpc>
                <a:spcPct val="90000"/>
              </a:lnSpc>
              <a:defRPr/>
            </a:pPr>
            <a:r>
              <a:rPr lang="en-GB" dirty="0">
                <a:solidFill>
                  <a:srgbClr val="FFC000"/>
                </a:solidFill>
              </a:rPr>
              <a:t>1700-1425 [1500 BC]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Middle Minoan IIIB-Late Minoan IB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/>
              <a:t>New Palace Period / Palatial Period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6302" y="1988840"/>
            <a:ext cx="2569746" cy="3888432"/>
          </a:xfrm>
        </p:spPr>
      </p:pic>
    </p:spTree>
    <p:extLst>
      <p:ext uri="{BB962C8B-B14F-4D97-AF65-F5344CB8AC3E}">
        <p14:creationId xmlns:p14="http://schemas.microsoft.com/office/powerpoint/2010/main" val="1380110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Main Palace Sites</a:t>
            </a:r>
            <a:endParaRPr lang="en-GB"/>
          </a:p>
        </p:txBody>
      </p:sp>
      <p:pic>
        <p:nvPicPr>
          <p:cNvPr id="4099" name="Picture 17" descr="map_crete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246" y="1916832"/>
            <a:ext cx="8858250" cy="4171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55834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smtClean="0"/>
              <a:t>Appearance of the Palaces</a:t>
            </a:r>
            <a:endParaRPr lang="en-GB" sz="48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09600" indent="-609600">
              <a:lnSpc>
                <a:spcPct val="90000"/>
              </a:lnSpc>
              <a:defRPr/>
            </a:pPr>
            <a:r>
              <a:rPr lang="en-GB"/>
              <a:t>Internal development:</a:t>
            </a:r>
          </a:p>
          <a:p>
            <a:pPr marL="1009650" lvl="1" indent="-609600">
              <a:lnSpc>
                <a:spcPct val="90000"/>
              </a:lnSpc>
              <a:defRPr/>
            </a:pPr>
            <a:r>
              <a:rPr lang="en-GB"/>
              <a:t>Gradual, steady development of technology throughout </a:t>
            </a:r>
            <a:r>
              <a:rPr lang="en-GB" err="1"/>
              <a:t>Prepalatial</a:t>
            </a:r>
            <a:r>
              <a:rPr lang="en-GB"/>
              <a:t> period</a:t>
            </a:r>
          </a:p>
          <a:p>
            <a:pPr marL="1009650" lvl="1" indent="-609600">
              <a:lnSpc>
                <a:spcPct val="90000"/>
              </a:lnSpc>
              <a:defRPr/>
            </a:pPr>
            <a:r>
              <a:rPr lang="en-GB"/>
              <a:t>Steady increase in population</a:t>
            </a:r>
          </a:p>
          <a:p>
            <a:pPr marL="1009650" lvl="1" indent="-609600">
              <a:lnSpc>
                <a:spcPct val="90000"/>
              </a:lnSpc>
              <a:defRPr/>
            </a:pPr>
            <a:r>
              <a:rPr lang="en-GB"/>
              <a:t>Inexorable process</a:t>
            </a:r>
          </a:p>
          <a:p>
            <a:pPr marL="609600" indent="-609600">
              <a:lnSpc>
                <a:spcPct val="90000"/>
              </a:lnSpc>
              <a:defRPr/>
            </a:pPr>
            <a:r>
              <a:rPr lang="en-GB"/>
              <a:t>Sudden change:</a:t>
            </a:r>
          </a:p>
          <a:p>
            <a:pPr marL="1009650" lvl="1" indent="-609600">
              <a:lnSpc>
                <a:spcPct val="90000"/>
              </a:lnSpc>
              <a:defRPr/>
            </a:pPr>
            <a:r>
              <a:rPr lang="en-GB"/>
              <a:t>Usually attributed to influences from the Near East</a:t>
            </a:r>
          </a:p>
          <a:p>
            <a:pPr marL="1009650" lvl="1" indent="-609600">
              <a:lnSpc>
                <a:spcPct val="90000"/>
              </a:lnSpc>
              <a:defRPr/>
            </a:pPr>
            <a:r>
              <a:rPr lang="en-GB"/>
              <a:t>Secondary state formation</a:t>
            </a:r>
          </a:p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728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Palaces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320480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What were the </a:t>
            </a:r>
            <a:r>
              <a:rPr lang="en-GB" dirty="0" smtClean="0"/>
              <a:t>palaces?</a:t>
            </a:r>
            <a:endParaRPr lang="en-GB" dirty="0"/>
          </a:p>
          <a:p>
            <a:pPr>
              <a:defRPr/>
            </a:pPr>
            <a:r>
              <a:rPr lang="en-GB" dirty="0"/>
              <a:t>Monumental structures</a:t>
            </a:r>
          </a:p>
          <a:p>
            <a:pPr>
              <a:defRPr/>
            </a:pPr>
            <a:r>
              <a:rPr lang="en-GB" dirty="0"/>
              <a:t>Focal point of large towns</a:t>
            </a:r>
          </a:p>
          <a:p>
            <a:pPr>
              <a:defRPr/>
            </a:pPr>
            <a:r>
              <a:rPr lang="en-GB" dirty="0"/>
              <a:t>A palace </a:t>
            </a:r>
            <a:r>
              <a:rPr lang="en-GB" dirty="0" smtClean="0"/>
              <a:t>is </a:t>
            </a:r>
            <a:r>
              <a:rPr lang="en-GB" dirty="0"/>
              <a:t>a large central building, which uses repeated architectural elements &amp; formulae to create </a:t>
            </a:r>
            <a:r>
              <a:rPr lang="en-GB" dirty="0">
                <a:solidFill>
                  <a:srgbClr val="FFC000"/>
                </a:solidFill>
              </a:rPr>
              <a:t>ceremonial space </a:t>
            </a:r>
            <a:r>
              <a:rPr lang="en-GB" dirty="0"/>
              <a:t>(Day &amp; Wilson 1998)</a:t>
            </a:r>
            <a:endParaRPr lang="en-US" dirty="0"/>
          </a:p>
        </p:txBody>
      </p:sp>
      <p:pic>
        <p:nvPicPr>
          <p:cNvPr id="6" name="Picture 4" descr="ph_gstaircase.tif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10000" contrast="-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060848"/>
            <a:ext cx="4038600" cy="26755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452320" y="4797152"/>
            <a:ext cx="10855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>
                <a:solidFill>
                  <a:srgbClr val="FFC000"/>
                </a:solidFill>
              </a:rPr>
              <a:t>Phaistos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2403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The Minoan Palace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623816"/>
          </a:xfrm>
        </p:spPr>
        <p:txBody>
          <a:bodyPr/>
          <a:lstStyle/>
          <a:p>
            <a:pPr>
              <a:defRPr/>
            </a:pPr>
            <a:r>
              <a:rPr lang="en-GB" dirty="0"/>
              <a:t>All the palaces share same basic ground plan</a:t>
            </a:r>
          </a:p>
          <a:p>
            <a:pPr>
              <a:defRPr/>
            </a:pPr>
            <a:r>
              <a:rPr lang="en-GB" dirty="0"/>
              <a:t>Clearly defined use of space:</a:t>
            </a:r>
          </a:p>
          <a:p>
            <a:pPr lvl="1">
              <a:defRPr/>
            </a:pPr>
            <a:r>
              <a:rPr lang="en-GB" dirty="0" smtClean="0"/>
              <a:t>Ground </a:t>
            </a:r>
            <a:r>
              <a:rPr lang="en-GB" dirty="0"/>
              <a:t>floor: economic functions (storage &amp;work rooms)</a:t>
            </a:r>
          </a:p>
          <a:p>
            <a:pPr lvl="1">
              <a:defRPr/>
            </a:pPr>
            <a:r>
              <a:rPr lang="en-GB" dirty="0"/>
              <a:t>U</a:t>
            </a:r>
            <a:r>
              <a:rPr lang="en-GB" dirty="0" smtClean="0"/>
              <a:t>pper </a:t>
            </a:r>
            <a:r>
              <a:rPr lang="en-GB" dirty="0"/>
              <a:t>floors: residential &amp; reception rooms</a:t>
            </a:r>
          </a:p>
          <a:p>
            <a:pPr>
              <a:defRPr/>
            </a:pPr>
            <a:endParaRPr lang="en-GB" sz="2400" dirty="0"/>
          </a:p>
        </p:txBody>
      </p:sp>
      <p:pic>
        <p:nvPicPr>
          <p:cNvPr id="6" name="Picture 11" descr="kn_aerial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988840"/>
            <a:ext cx="3780796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596336" y="5661248"/>
            <a:ext cx="1059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Knossos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4730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Architectural Elements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464496" cy="4623816"/>
          </a:xfrm>
        </p:spPr>
        <p:txBody>
          <a:bodyPr/>
          <a:lstStyle/>
          <a:p>
            <a:pPr>
              <a:defRPr/>
            </a:pPr>
            <a:r>
              <a:rPr lang="en-GB" dirty="0"/>
              <a:t>Built around Paved central </a:t>
            </a:r>
            <a:r>
              <a:rPr lang="en-GB" dirty="0" smtClean="0"/>
              <a:t>court</a:t>
            </a:r>
            <a:endParaRPr lang="en-GB" dirty="0"/>
          </a:p>
          <a:p>
            <a:pPr lvl="1">
              <a:defRPr/>
            </a:pPr>
            <a:r>
              <a:rPr lang="en-GB" dirty="0"/>
              <a:t>North-south alignment</a:t>
            </a:r>
          </a:p>
          <a:p>
            <a:pPr>
              <a:defRPr/>
            </a:pPr>
            <a:r>
              <a:rPr lang="en-GB" dirty="0"/>
              <a:t>Function?</a:t>
            </a:r>
          </a:p>
          <a:p>
            <a:pPr lvl="1">
              <a:defRPr/>
            </a:pPr>
            <a:r>
              <a:rPr lang="en-US" dirty="0"/>
              <a:t>Communal gathering?</a:t>
            </a:r>
          </a:p>
          <a:p>
            <a:pPr lvl="1">
              <a:defRPr/>
            </a:pPr>
            <a:r>
              <a:rPr lang="en-US" dirty="0"/>
              <a:t>Focus of ceremonial activities, possibly associated with adjacent cult rooms?</a:t>
            </a:r>
          </a:p>
          <a:p>
            <a:pPr lvl="1">
              <a:defRPr/>
            </a:pPr>
            <a:r>
              <a:rPr lang="en-US" dirty="0"/>
              <a:t>Feasting?</a:t>
            </a:r>
            <a:endParaRPr lang="en-GB" dirty="0"/>
          </a:p>
        </p:txBody>
      </p:sp>
      <p:pic>
        <p:nvPicPr>
          <p:cNvPr id="6" name="Picture 4" descr="phaistos_court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5161" y="2204864"/>
            <a:ext cx="3993471" cy="2808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740352" y="5085184"/>
            <a:ext cx="10855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>
                <a:solidFill>
                  <a:srgbClr val="FFC000"/>
                </a:solidFill>
              </a:rPr>
              <a:t>Phaistos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0751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Architectural Features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172272" cy="462381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Main </a:t>
            </a:r>
            <a:r>
              <a:rPr lang="en-GB" dirty="0" smtClean="0"/>
              <a:t>approach </a:t>
            </a:r>
            <a:r>
              <a:rPr lang="en-GB" dirty="0"/>
              <a:t>always </a:t>
            </a:r>
            <a:r>
              <a:rPr lang="en-US" dirty="0"/>
              <a:t>from the west</a:t>
            </a:r>
          </a:p>
          <a:p>
            <a:pPr>
              <a:defRPr/>
            </a:pPr>
            <a:r>
              <a:rPr lang="en-US" dirty="0"/>
              <a:t>Monumental construction of western façade &amp; west court</a:t>
            </a:r>
          </a:p>
          <a:p>
            <a:pPr>
              <a:defRPr/>
            </a:pPr>
            <a:r>
              <a:rPr lang="en-US" dirty="0"/>
              <a:t>Knossos: </a:t>
            </a:r>
            <a:r>
              <a:rPr lang="en-US" dirty="0" smtClean="0">
                <a:solidFill>
                  <a:srgbClr val="FFC000"/>
                </a:solidFill>
              </a:rPr>
              <a:t>“</a:t>
            </a:r>
            <a:r>
              <a:rPr lang="en-US" dirty="0">
                <a:solidFill>
                  <a:srgbClr val="FFC000"/>
                </a:solidFill>
              </a:rPr>
              <a:t>horns of consecration” </a:t>
            </a:r>
            <a:r>
              <a:rPr lang="en-US" dirty="0"/>
              <a:t>displayed in places of prominence in the West Court</a:t>
            </a:r>
            <a:endParaRPr lang="en-GB" dirty="0"/>
          </a:p>
          <a:p>
            <a:pPr>
              <a:defRPr/>
            </a:pPr>
            <a:r>
              <a:rPr lang="en-GB" dirty="0"/>
              <a:t>Careful control of movement into &amp; within </a:t>
            </a:r>
            <a:r>
              <a:rPr lang="en-GB" dirty="0" smtClean="0"/>
              <a:t>palaces</a:t>
            </a:r>
            <a:endParaRPr lang="en-GB" dirty="0"/>
          </a:p>
        </p:txBody>
      </p:sp>
      <p:pic>
        <p:nvPicPr>
          <p:cNvPr id="7" name="Picture 3" descr="ph_WCt1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12000" contrast="-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268760"/>
            <a:ext cx="3589114" cy="3816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7" descr="horns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005064"/>
            <a:ext cx="1963016" cy="2507744"/>
          </a:xfrm>
          <a:prstGeom prst="rect">
            <a:avLst/>
          </a:prstGeom>
          <a:solidFill>
            <a:srgbClr val="FFCC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004048" y="5157192"/>
            <a:ext cx="10855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>
                <a:solidFill>
                  <a:srgbClr val="FFC000"/>
                </a:solidFill>
              </a:rPr>
              <a:t>Phaistos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5252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Function of the Palaces?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916832"/>
            <a:ext cx="4402832" cy="3815304"/>
          </a:xfrm>
        </p:spPr>
        <p:txBody>
          <a:bodyPr/>
          <a:lstStyle/>
          <a:p>
            <a:pPr>
              <a:defRPr/>
            </a:pPr>
            <a:r>
              <a:rPr lang="en-GB" dirty="0"/>
              <a:t>Identification </a:t>
            </a:r>
            <a:r>
              <a:rPr lang="en-GB" dirty="0" smtClean="0"/>
              <a:t>is </a:t>
            </a:r>
            <a:r>
              <a:rPr lang="en-GB" dirty="0"/>
              <a:t>based on archaeology</a:t>
            </a:r>
          </a:p>
          <a:p>
            <a:pPr lvl="1">
              <a:defRPr/>
            </a:pPr>
            <a:r>
              <a:rPr lang="en-GB" dirty="0" smtClean="0"/>
              <a:t>Architectural </a:t>
            </a:r>
            <a:r>
              <a:rPr lang="en-GB" dirty="0"/>
              <a:t>features </a:t>
            </a:r>
          </a:p>
          <a:p>
            <a:pPr lvl="1">
              <a:defRPr/>
            </a:pPr>
            <a:r>
              <a:rPr lang="en-GB" dirty="0" smtClean="0"/>
              <a:t>Distribution </a:t>
            </a:r>
            <a:r>
              <a:rPr lang="en-GB" dirty="0"/>
              <a:t>of finds </a:t>
            </a:r>
          </a:p>
          <a:p>
            <a:pPr lvl="1">
              <a:defRPr/>
            </a:pPr>
            <a:r>
              <a:rPr lang="en-GB" dirty="0"/>
              <a:t>Wall-paintings </a:t>
            </a:r>
          </a:p>
          <a:p>
            <a:pPr lvl="1">
              <a:defRPr/>
            </a:pPr>
            <a:r>
              <a:rPr lang="en-GB" dirty="0"/>
              <a:t>Tablets &amp; </a:t>
            </a:r>
            <a:r>
              <a:rPr lang="en-GB" dirty="0" err="1"/>
              <a:t>sealings</a:t>
            </a:r>
            <a:endParaRPr lang="en-GB" dirty="0"/>
          </a:p>
        </p:txBody>
      </p:sp>
      <p:pic>
        <p:nvPicPr>
          <p:cNvPr id="6" name="Picture 3" descr="ph_aerial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844824"/>
            <a:ext cx="3838411" cy="38903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668344" y="5805264"/>
            <a:ext cx="10855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>
                <a:solidFill>
                  <a:srgbClr val="FFC000"/>
                </a:solidFill>
              </a:rPr>
              <a:t>Phaistos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2338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Economic Function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474840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Redistribution centres (Renfrew 1972):</a:t>
            </a:r>
          </a:p>
          <a:p>
            <a:pPr lvl="1">
              <a:defRPr/>
            </a:pPr>
            <a:r>
              <a:rPr lang="en-GB" dirty="0"/>
              <a:t>Massive capacity set aside for storage of agricultural produce? </a:t>
            </a:r>
          </a:p>
          <a:p>
            <a:pPr lvl="1">
              <a:defRPr/>
            </a:pPr>
            <a:r>
              <a:rPr lang="en-GB" dirty="0"/>
              <a:t>Magazines &amp; </a:t>
            </a:r>
            <a:r>
              <a:rPr lang="en-GB" dirty="0" err="1">
                <a:solidFill>
                  <a:srgbClr val="FFC000"/>
                </a:solidFill>
              </a:rPr>
              <a:t>pithoi</a:t>
            </a:r>
            <a:endParaRPr lang="en-US" dirty="0">
              <a:solidFill>
                <a:srgbClr val="FFC000"/>
              </a:solidFill>
            </a:endParaRPr>
          </a:p>
          <a:p>
            <a:pPr>
              <a:defRPr/>
            </a:pPr>
            <a:r>
              <a:rPr lang="en-GB" dirty="0"/>
              <a:t>Support palace </a:t>
            </a:r>
            <a:r>
              <a:rPr lang="en-GB" dirty="0" smtClean="0"/>
              <a:t>personnel</a:t>
            </a:r>
            <a:endParaRPr lang="en-GB" dirty="0"/>
          </a:p>
          <a:p>
            <a:pPr>
              <a:defRPr/>
            </a:pPr>
            <a:r>
              <a:rPr lang="en-GB" dirty="0" smtClean="0"/>
              <a:t>Is </a:t>
            </a:r>
            <a:r>
              <a:rPr lang="en-GB" dirty="0"/>
              <a:t>this from palace estates or a form of </a:t>
            </a:r>
            <a:r>
              <a:rPr lang="en-GB" dirty="0" smtClean="0"/>
              <a:t>taxation?</a:t>
            </a:r>
          </a:p>
        </p:txBody>
      </p:sp>
      <p:pic>
        <p:nvPicPr>
          <p:cNvPr id="7" name="Content Placeholder 6" descr="magazin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2000" contrast="-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9644" y="1628801"/>
            <a:ext cx="3491510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524328" y="6093296"/>
            <a:ext cx="1059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Knossos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0113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Economic Function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Bureaucracy: development of writing systems &amp; professional scribal class</a:t>
            </a:r>
          </a:p>
          <a:p>
            <a:pPr>
              <a:defRPr/>
            </a:pPr>
            <a:r>
              <a:rPr lang="en-GB" dirty="0"/>
              <a:t>Old Palaces:</a:t>
            </a:r>
          </a:p>
          <a:p>
            <a:pPr lvl="1">
              <a:defRPr/>
            </a:pPr>
            <a:r>
              <a:rPr lang="en-GB" dirty="0"/>
              <a:t>Hieroglyphics </a:t>
            </a:r>
          </a:p>
          <a:p>
            <a:pPr lvl="1">
              <a:defRPr/>
            </a:pPr>
            <a:r>
              <a:rPr lang="en-GB" dirty="0"/>
              <a:t>Linear A </a:t>
            </a:r>
          </a:p>
          <a:p>
            <a:pPr>
              <a:defRPr/>
            </a:pPr>
            <a:r>
              <a:rPr lang="en-GB" dirty="0"/>
              <a:t>New </a:t>
            </a:r>
            <a:r>
              <a:rPr lang="en-GB" dirty="0" smtClean="0"/>
              <a:t>Palaces:</a:t>
            </a:r>
            <a:endParaRPr lang="en-GB" dirty="0"/>
          </a:p>
          <a:p>
            <a:pPr lvl="1">
              <a:defRPr/>
            </a:pPr>
            <a:r>
              <a:rPr lang="en-GB" dirty="0"/>
              <a:t>Linear </a:t>
            </a:r>
            <a:r>
              <a:rPr lang="en-GB" dirty="0" smtClean="0"/>
              <a:t>A</a:t>
            </a:r>
            <a:endParaRPr lang="en-GB" dirty="0"/>
          </a:p>
        </p:txBody>
      </p:sp>
      <p:pic>
        <p:nvPicPr>
          <p:cNvPr id="12292" name="Picture 7" descr="Lin A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4611" y="4308850"/>
            <a:ext cx="3937103" cy="18564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8" descr="hieroglyphs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email">
            <a:lum bright="-4000" contrast="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764704"/>
            <a:ext cx="3175724" cy="31122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13334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Economic Function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86808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Complex </a:t>
            </a:r>
            <a:r>
              <a:rPr lang="en-GB" dirty="0"/>
              <a:t>sealing </a:t>
            </a:r>
            <a:r>
              <a:rPr lang="en-GB" dirty="0" smtClean="0"/>
              <a:t>system</a:t>
            </a:r>
          </a:p>
          <a:p>
            <a:pPr>
              <a:defRPr/>
            </a:pPr>
            <a:r>
              <a:rPr lang="en-GB" dirty="0" smtClean="0"/>
              <a:t>Develops in Old Palaces</a:t>
            </a:r>
          </a:p>
          <a:p>
            <a:pPr>
              <a:defRPr/>
            </a:pPr>
            <a:r>
              <a:rPr lang="en-GB" dirty="0" smtClean="0"/>
              <a:t>New Palace at Knossos: links with other sites throughout Crete</a:t>
            </a:r>
            <a:endParaRPr lang="en-GB" dirty="0"/>
          </a:p>
        </p:txBody>
      </p:sp>
      <p:pic>
        <p:nvPicPr>
          <p:cNvPr id="8" name="Content Placeholder 7" descr="sealings1.tif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772816"/>
            <a:ext cx="3800519" cy="45675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3" descr="lab_fig9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11560" y="4293096"/>
            <a:ext cx="3116764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4134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5" name="Picture 5" descr="ivory acrobat.tif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4496" y="404664"/>
            <a:ext cx="3439992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Economic Function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536504" cy="462381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Centres for craft specialisation:</a:t>
            </a:r>
          </a:p>
          <a:p>
            <a:pPr>
              <a:defRPr/>
            </a:pPr>
            <a:r>
              <a:rPr lang="en-GB" dirty="0"/>
              <a:t>High status goods for elites, ceremonial use, diplomatic gift exchange</a:t>
            </a:r>
          </a:p>
          <a:p>
            <a:pPr>
              <a:defRPr/>
            </a:pPr>
            <a:r>
              <a:rPr lang="en-GB" dirty="0"/>
              <a:t>Using materials traded over long distances</a:t>
            </a:r>
          </a:p>
          <a:p>
            <a:pPr lvl="1">
              <a:defRPr/>
            </a:pPr>
            <a:r>
              <a:rPr lang="en-GB" dirty="0"/>
              <a:t>Glyptic</a:t>
            </a:r>
          </a:p>
          <a:p>
            <a:pPr lvl="1">
              <a:defRPr/>
            </a:pPr>
            <a:r>
              <a:rPr lang="en-GB" dirty="0"/>
              <a:t>Stone vases</a:t>
            </a:r>
          </a:p>
          <a:p>
            <a:pPr lvl="1">
              <a:defRPr/>
            </a:pPr>
            <a:r>
              <a:rPr lang="en-GB" dirty="0"/>
              <a:t>Textiles</a:t>
            </a:r>
          </a:p>
          <a:p>
            <a:pPr lvl="1">
              <a:defRPr/>
            </a:pPr>
            <a:r>
              <a:rPr lang="en-GB" dirty="0"/>
              <a:t>Ivories</a:t>
            </a:r>
          </a:p>
        </p:txBody>
      </p:sp>
      <p:pic>
        <p:nvPicPr>
          <p:cNvPr id="8" name="Picture 16" descr="bullshead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>
            <a:lum bright="-6000" contrast="-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132856"/>
            <a:ext cx="2664296" cy="3916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6" name="Picture 14" descr="griffon seal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39" y="4409591"/>
            <a:ext cx="2140793" cy="21407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9308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9" name="Picture 16" descr="snakegoddess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3387" y="3717032"/>
            <a:ext cx="1686471" cy="2702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Religious Centres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680520" cy="462381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Official religion in palaces:</a:t>
            </a:r>
          </a:p>
          <a:p>
            <a:pPr lvl="1">
              <a:defRPr/>
            </a:pPr>
            <a:r>
              <a:rPr lang="en-GB" dirty="0"/>
              <a:t>Restricted access within palaces, not used for communal ritual </a:t>
            </a:r>
          </a:p>
          <a:p>
            <a:pPr lvl="1">
              <a:defRPr/>
            </a:pPr>
            <a:r>
              <a:rPr lang="en-GB" dirty="0"/>
              <a:t>Palatial control over participants</a:t>
            </a:r>
          </a:p>
          <a:p>
            <a:pPr>
              <a:defRPr/>
            </a:pPr>
            <a:r>
              <a:rPr lang="en-GB" dirty="0"/>
              <a:t>Knossos: shrines along west side of court:</a:t>
            </a:r>
          </a:p>
          <a:p>
            <a:pPr lvl="1">
              <a:defRPr/>
            </a:pPr>
            <a:r>
              <a:rPr lang="en-GB" dirty="0"/>
              <a:t>Throne </a:t>
            </a:r>
            <a:r>
              <a:rPr lang="en-US" dirty="0"/>
              <a:t>Room</a:t>
            </a:r>
          </a:p>
          <a:p>
            <a:pPr lvl="1">
              <a:defRPr/>
            </a:pPr>
            <a:r>
              <a:rPr lang="en-US" dirty="0"/>
              <a:t>Tripartite Shrine</a:t>
            </a:r>
          </a:p>
          <a:p>
            <a:pPr lvl="1">
              <a:defRPr/>
            </a:pPr>
            <a:r>
              <a:rPr lang="en-US" dirty="0"/>
              <a:t>Temple </a:t>
            </a:r>
            <a:r>
              <a:rPr lang="en-US" dirty="0" smtClean="0"/>
              <a:t>Repository</a:t>
            </a:r>
            <a:endParaRPr lang="en-US" dirty="0"/>
          </a:p>
        </p:txBody>
      </p:sp>
      <p:pic>
        <p:nvPicPr>
          <p:cNvPr id="8" name="Picture 6" descr="throne room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>
            <a:lum bright="-12000" contrast="-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76672"/>
            <a:ext cx="4038600" cy="302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220072" y="3573016"/>
            <a:ext cx="1059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Knossos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0833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Elite Residence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172272" cy="462381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Luxurious living quarters: royal apartments?</a:t>
            </a:r>
          </a:p>
          <a:p>
            <a:pPr>
              <a:defRPr/>
            </a:pPr>
            <a:r>
              <a:rPr lang="en-GB" dirty="0"/>
              <a:t>Decorated with frescoes</a:t>
            </a:r>
          </a:p>
          <a:p>
            <a:pPr>
              <a:defRPr/>
            </a:pPr>
            <a:r>
              <a:rPr lang="en-US" dirty="0" smtClean="0"/>
              <a:t>Minoan </a:t>
            </a:r>
            <a:r>
              <a:rPr lang="en-US" dirty="0"/>
              <a:t>halls: two adjoining rooms separated by a pier-and-door partition (a </a:t>
            </a:r>
            <a:r>
              <a:rPr lang="en-US" i="1" dirty="0" err="1">
                <a:solidFill>
                  <a:srgbClr val="FFC000"/>
                </a:solidFill>
              </a:rPr>
              <a:t>polythyron</a:t>
            </a:r>
            <a:r>
              <a:rPr lang="en-US" dirty="0"/>
              <a:t>) &amp; </a:t>
            </a:r>
            <a:r>
              <a:rPr lang="en-US" dirty="0" err="1"/>
              <a:t>lightwell</a:t>
            </a:r>
            <a:r>
              <a:rPr lang="en-US" dirty="0"/>
              <a:t> </a:t>
            </a:r>
          </a:p>
          <a:p>
            <a:pPr lvl="1">
              <a:defRPr/>
            </a:pPr>
            <a:r>
              <a:rPr lang="en-US" dirty="0"/>
              <a:t>Hall of the Double Axes </a:t>
            </a:r>
          </a:p>
          <a:p>
            <a:pPr lvl="1">
              <a:defRPr/>
            </a:pPr>
            <a:r>
              <a:rPr lang="en-US" dirty="0"/>
              <a:t>Queen’s Hall</a:t>
            </a:r>
          </a:p>
          <a:p>
            <a:pPr>
              <a:defRPr/>
            </a:pPr>
            <a:r>
              <a:rPr lang="en-US" dirty="0"/>
              <a:t>Sanitation: toilets, baths, running water 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15364" name="Picture 4" descr="bath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077072"/>
            <a:ext cx="3491002" cy="20888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 descr="ph_rylq1.jpg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5044" y="476672"/>
            <a:ext cx="4341659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7668344" y="3429000"/>
            <a:ext cx="12682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 smtClean="0">
                <a:solidFill>
                  <a:srgbClr val="FFC000"/>
                </a:solidFill>
              </a:rPr>
              <a:t>Phaistos</a:t>
            </a:r>
            <a:endParaRPr lang="en-GB" sz="2400" dirty="0">
              <a:solidFill>
                <a:srgbClr val="FFC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380312" y="6237312"/>
            <a:ext cx="1059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Knossos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9660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kn_temple tomb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4000" contrast="-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48680"/>
            <a:ext cx="4368487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King </a:t>
            </a:r>
            <a:r>
              <a:rPr lang="en-GB" err="1" smtClean="0"/>
              <a:t>Minos</a:t>
            </a:r>
            <a:r>
              <a:rPr lang="en-GB" smtClean="0"/>
              <a:t>?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248472" cy="4623816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dirty="0"/>
              <a:t>Is there any evidence for political system?</a:t>
            </a:r>
          </a:p>
          <a:p>
            <a:pPr>
              <a:defRPr/>
            </a:pPr>
            <a:r>
              <a:rPr lang="en-GB" dirty="0"/>
              <a:t>Rulers of Crete involved in gift exchange with Egypt, but un-named</a:t>
            </a:r>
          </a:p>
          <a:p>
            <a:pPr>
              <a:defRPr/>
            </a:pPr>
            <a:r>
              <a:rPr lang="en-GB" dirty="0"/>
              <a:t>No clear representations of ruler in monumental art</a:t>
            </a:r>
          </a:p>
          <a:p>
            <a:pPr>
              <a:defRPr/>
            </a:pPr>
            <a:r>
              <a:rPr lang="en-GB" dirty="0"/>
              <a:t>No annals or deeds of the kings</a:t>
            </a:r>
          </a:p>
          <a:p>
            <a:pPr>
              <a:defRPr/>
            </a:pPr>
            <a:r>
              <a:rPr lang="en-GB" dirty="0"/>
              <a:t>Temple Tomb: possible royal burial place?</a:t>
            </a:r>
          </a:p>
        </p:txBody>
      </p:sp>
      <p:pic>
        <p:nvPicPr>
          <p:cNvPr id="16388" name="Picture 4" descr="priest kin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924944"/>
            <a:ext cx="2232248" cy="35195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7740352" y="3429000"/>
            <a:ext cx="1059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Knossos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390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Wall Paintings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3936"/>
            <a:ext cx="4392488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Palatial art form</a:t>
            </a:r>
          </a:p>
          <a:p>
            <a:pPr lvl="1">
              <a:defRPr/>
            </a:pPr>
            <a:r>
              <a:rPr lang="en-GB" dirty="0"/>
              <a:t>Mainly found at Knossos</a:t>
            </a:r>
          </a:p>
          <a:p>
            <a:pPr>
              <a:defRPr/>
            </a:pPr>
            <a:r>
              <a:rPr lang="en-GB" dirty="0"/>
              <a:t>Is the iconography religious or ceremonial?</a:t>
            </a:r>
          </a:p>
          <a:p>
            <a:pPr>
              <a:defRPr/>
            </a:pPr>
            <a:r>
              <a:rPr lang="en-GB" dirty="0"/>
              <a:t>Problematic:</a:t>
            </a:r>
          </a:p>
          <a:p>
            <a:pPr lvl="1">
              <a:defRPr/>
            </a:pPr>
            <a:r>
              <a:rPr lang="en-GB" dirty="0"/>
              <a:t>Most are not found </a:t>
            </a:r>
            <a:r>
              <a:rPr lang="en-GB" i="1" dirty="0"/>
              <a:t>in situ</a:t>
            </a:r>
          </a:p>
          <a:p>
            <a:pPr lvl="1">
              <a:defRPr/>
            </a:pPr>
            <a:r>
              <a:rPr lang="en-GB" dirty="0"/>
              <a:t>Usually very fragmentary</a:t>
            </a:r>
          </a:p>
          <a:p>
            <a:pPr lvl="1">
              <a:defRPr/>
            </a:pPr>
            <a:r>
              <a:rPr lang="en-GB" dirty="0"/>
              <a:t>Frequently assessing reconstruction rather than original </a:t>
            </a:r>
            <a:r>
              <a:rPr lang="en-GB" dirty="0" smtClean="0"/>
              <a:t>painting</a:t>
            </a:r>
            <a:endParaRPr lang="en-GB" dirty="0"/>
          </a:p>
        </p:txBody>
      </p:sp>
      <p:pic>
        <p:nvPicPr>
          <p:cNvPr id="6" name="Picture 3" descr="blueladies.tif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10000" contrast="-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916832"/>
            <a:ext cx="3740676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300192" y="4509120"/>
            <a:ext cx="23903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rgbClr val="FFC000"/>
                </a:solidFill>
              </a:rPr>
              <a:t>Blue Ladies, Knossos</a:t>
            </a:r>
            <a:endParaRPr lang="en-GB" sz="2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1562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5" name="Picture 4" descr="bluemonkey2.tif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09120"/>
            <a:ext cx="4348391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6" name="Picture 5" descr="grandstand.tif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88640"/>
            <a:ext cx="3129399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Wall Paintings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2375144"/>
          </a:xfrm>
        </p:spPr>
        <p:txBody>
          <a:bodyPr/>
          <a:lstStyle/>
          <a:p>
            <a:pPr>
              <a:defRPr/>
            </a:pPr>
            <a:r>
              <a:rPr lang="en-GB" dirty="0"/>
              <a:t>Three main types:</a:t>
            </a:r>
          </a:p>
          <a:p>
            <a:pPr lvl="1">
              <a:defRPr/>
            </a:pPr>
            <a:r>
              <a:rPr lang="en-GB" dirty="0"/>
              <a:t>Naturalistic</a:t>
            </a:r>
          </a:p>
          <a:p>
            <a:pPr lvl="1">
              <a:defRPr/>
            </a:pPr>
            <a:r>
              <a:rPr lang="en-GB" dirty="0"/>
              <a:t>Court life</a:t>
            </a:r>
          </a:p>
          <a:p>
            <a:pPr lvl="1">
              <a:defRPr/>
            </a:pPr>
            <a:r>
              <a:rPr lang="en-GB" dirty="0"/>
              <a:t>Large-scale </a:t>
            </a:r>
            <a:r>
              <a:rPr lang="en-GB" dirty="0" smtClean="0"/>
              <a:t>ladies</a:t>
            </a:r>
            <a:endParaRPr lang="en-GB" dirty="0"/>
          </a:p>
        </p:txBody>
      </p:sp>
      <p:pic>
        <p:nvPicPr>
          <p:cNvPr id="9" name="Picture 13" descr="pseirafresco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708920"/>
            <a:ext cx="3240360" cy="3893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92247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Summary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Urban society developed on Crete c.1900 BC, dominated by palaces </a:t>
            </a:r>
          </a:p>
          <a:p>
            <a:pPr>
              <a:defRPr/>
            </a:pPr>
            <a:r>
              <a:rPr lang="en-GB" dirty="0"/>
              <a:t>Function of the palaces?</a:t>
            </a:r>
          </a:p>
          <a:p>
            <a:pPr lvl="1">
              <a:defRPr/>
            </a:pPr>
            <a:r>
              <a:rPr lang="en-GB" dirty="0" smtClean="0"/>
              <a:t>Economic </a:t>
            </a:r>
            <a:r>
              <a:rPr lang="en-GB" dirty="0"/>
              <a:t>centres </a:t>
            </a:r>
          </a:p>
          <a:p>
            <a:pPr lvl="1">
              <a:defRPr/>
            </a:pPr>
            <a:r>
              <a:rPr lang="en-GB" dirty="0" smtClean="0"/>
              <a:t>Religious </a:t>
            </a:r>
            <a:r>
              <a:rPr lang="en-GB" dirty="0"/>
              <a:t>centres</a:t>
            </a:r>
          </a:p>
          <a:p>
            <a:pPr lvl="1">
              <a:defRPr/>
            </a:pPr>
            <a:r>
              <a:rPr lang="en-GB" smtClean="0"/>
              <a:t>Residence </a:t>
            </a:r>
            <a:r>
              <a:rPr lang="en-GB" dirty="0"/>
              <a:t>of elite</a:t>
            </a:r>
          </a:p>
          <a:p>
            <a:pPr>
              <a:defRPr/>
            </a:pPr>
            <a:r>
              <a:rPr lang="en-GB" dirty="0"/>
              <a:t>No clear evidence for kingship</a:t>
            </a:r>
          </a:p>
          <a:p>
            <a:pPr>
              <a:defRPr/>
            </a:pPr>
            <a:r>
              <a:rPr lang="en-GB" dirty="0"/>
              <a:t>Richly decorated with wall-paintings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1177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29</TotalTime>
  <Words>581</Words>
  <Application>Microsoft Office PowerPoint</Application>
  <PresentationFormat>On-screen Show (4:3)</PresentationFormat>
  <Paragraphs>129</Paragraphs>
  <Slides>19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Module</vt:lpstr>
      <vt:lpstr>Pharaohs, Phoenicians &amp; Peoples of the Sea</vt:lpstr>
      <vt:lpstr>Chronology</vt:lpstr>
      <vt:lpstr>Main Palace Sites</vt:lpstr>
      <vt:lpstr>Appearance of the Palaces</vt:lpstr>
      <vt:lpstr>Palaces</vt:lpstr>
      <vt:lpstr>The Minoan Palace</vt:lpstr>
      <vt:lpstr>Architectural Elements</vt:lpstr>
      <vt:lpstr>Architectural Features</vt:lpstr>
      <vt:lpstr>Function of the Palaces?</vt:lpstr>
      <vt:lpstr>Economic Function</vt:lpstr>
      <vt:lpstr>Economic Function</vt:lpstr>
      <vt:lpstr>Economic Function</vt:lpstr>
      <vt:lpstr>Economic Function</vt:lpstr>
      <vt:lpstr>Religious Centres</vt:lpstr>
      <vt:lpstr>Elite Residence</vt:lpstr>
      <vt:lpstr>King Minos?</vt:lpstr>
      <vt:lpstr>Wall Paintings</vt:lpstr>
      <vt:lpstr>Wall Paintings</vt:lpstr>
      <vt:lpstr>Summary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Pharaohs, Phoenicians &amp; Peoples of the Sea</dc:title>
  <dc:creator>Louise Steel</dc:creator>
  <cp:lastModifiedBy>Louise Steel</cp:lastModifiedBy>
  <cp:revision>23</cp:revision>
  <dcterms:created xsi:type="dcterms:W3CDTF">2012-02-15T14:39:50Z</dcterms:created>
  <dcterms:modified xsi:type="dcterms:W3CDTF">2013-02-14T13:26:02Z</dcterms:modified>
</cp:coreProperties>
</file>