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7" r:id="rId2"/>
    <p:sldId id="288" r:id="rId3"/>
    <p:sldId id="289" r:id="rId4"/>
    <p:sldId id="290" r:id="rId5"/>
    <p:sldId id="261" r:id="rId6"/>
    <p:sldId id="260" r:id="rId7"/>
    <p:sldId id="262" r:id="rId8"/>
    <p:sldId id="263" r:id="rId9"/>
    <p:sldId id="265" r:id="rId10"/>
    <p:sldId id="266" r:id="rId11"/>
    <p:sldId id="272" r:id="rId12"/>
    <p:sldId id="267" r:id="rId13"/>
    <p:sldId id="270" r:id="rId14"/>
    <p:sldId id="268" r:id="rId15"/>
    <p:sldId id="269" r:id="rId16"/>
    <p:sldId id="274" r:id="rId17"/>
    <p:sldId id="276"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scdc.org.uk/who/what-is-community-development"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0F0D-733F-48B8-A9BD-078838B256A2}"/>
              </a:ext>
            </a:extLst>
          </p:cNvPr>
          <p:cNvSpPr>
            <a:spLocks noGrp="1"/>
          </p:cNvSpPr>
          <p:nvPr>
            <p:ph type="title"/>
          </p:nvPr>
        </p:nvSpPr>
        <p:spPr>
          <a:xfrm>
            <a:off x="609600" y="274638"/>
            <a:ext cx="10972800" cy="1143000"/>
          </a:xfrm>
        </p:spPr>
        <p:txBody>
          <a:bodyPr anchor="ctr">
            <a:normAutofit/>
          </a:bodyPr>
          <a:lstStyle/>
          <a:p>
            <a:r>
              <a:rPr lang="en-GB" b="1" dirty="0"/>
              <a:t>What is community development?</a:t>
            </a:r>
          </a:p>
        </p:txBody>
      </p:sp>
      <p:sp>
        <p:nvSpPr>
          <p:cNvPr id="3" name="Content Placeholder 2">
            <a:extLst>
              <a:ext uri="{FF2B5EF4-FFF2-40B4-BE49-F238E27FC236}">
                <a16:creationId xmlns:a16="http://schemas.microsoft.com/office/drawing/2014/main" id="{9D4324B9-C483-464F-9611-4EAA5E2C3379}"/>
              </a:ext>
            </a:extLst>
          </p:cNvPr>
          <p:cNvSpPr>
            <a:spLocks noGrp="1"/>
          </p:cNvSpPr>
          <p:nvPr>
            <p:ph sz="half" idx="1"/>
          </p:nvPr>
        </p:nvSpPr>
        <p:spPr>
          <a:xfrm>
            <a:off x="609600" y="1600201"/>
            <a:ext cx="5384800" cy="3989040"/>
          </a:xfrm>
        </p:spPr>
        <p:txBody>
          <a:bodyPr>
            <a:normAutofit/>
          </a:bodyPr>
          <a:lstStyle/>
          <a:p>
            <a:r>
              <a:rPr lang="en-GB" sz="2600" dirty="0"/>
              <a:t>Community development is a process where people come together to take action on what's important to them.</a:t>
            </a:r>
          </a:p>
          <a:p>
            <a:r>
              <a:rPr lang="en-GB" sz="2600" dirty="0"/>
              <a:t>At its heart, community development is rooted in the belief that all people should have access to health, wellbeing, wealth, justice and opportunity. </a:t>
            </a:r>
          </a:p>
        </p:txBody>
      </p:sp>
      <p:pic>
        <p:nvPicPr>
          <p:cNvPr id="4" name="Picture 3">
            <a:extLst>
              <a:ext uri="{FF2B5EF4-FFF2-40B4-BE49-F238E27FC236}">
                <a16:creationId xmlns:a16="http://schemas.microsoft.com/office/drawing/2014/main" id="{14D8F60D-C2E2-4E65-8A73-2231D393D428}"/>
              </a:ext>
            </a:extLst>
          </p:cNvPr>
          <p:cNvPicPr>
            <a:picLocks noChangeAspect="1"/>
          </p:cNvPicPr>
          <p:nvPr/>
        </p:nvPicPr>
        <p:blipFill>
          <a:blip r:embed="rId2"/>
          <a:stretch>
            <a:fillRect/>
          </a:stretch>
        </p:blipFill>
        <p:spPr>
          <a:xfrm>
            <a:off x="7574932" y="1600201"/>
            <a:ext cx="2630136" cy="3989040"/>
          </a:xfrm>
          <a:prstGeom prst="rect">
            <a:avLst/>
          </a:prstGeom>
          <a:noFill/>
        </p:spPr>
      </p:pic>
    </p:spTree>
    <p:extLst>
      <p:ext uri="{BB962C8B-B14F-4D97-AF65-F5344CB8AC3E}">
        <p14:creationId xmlns:p14="http://schemas.microsoft.com/office/powerpoint/2010/main" val="341469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A91156E-8F94-41A1-B164-9B27C7C80E06}"/>
              </a:ext>
            </a:extLst>
          </p:cNvPr>
          <p:cNvSpPr>
            <a:spLocks noGrp="1"/>
          </p:cNvSpPr>
          <p:nvPr>
            <p:ph type="title"/>
          </p:nvPr>
        </p:nvSpPr>
        <p:spPr>
          <a:xfrm>
            <a:off x="609600" y="274638"/>
            <a:ext cx="10972800" cy="1143000"/>
          </a:xfrm>
        </p:spPr>
        <p:txBody>
          <a:bodyPr/>
          <a:lstStyle/>
          <a:p>
            <a:r>
              <a:rPr lang="en-US" b="1" dirty="0"/>
              <a:t>Community development</a:t>
            </a:r>
          </a:p>
        </p:txBody>
      </p:sp>
      <p:sp>
        <p:nvSpPr>
          <p:cNvPr id="3" name="Content Placeholder 2">
            <a:extLst>
              <a:ext uri="{FF2B5EF4-FFF2-40B4-BE49-F238E27FC236}">
                <a16:creationId xmlns:a16="http://schemas.microsoft.com/office/drawing/2014/main" id="{1AEC170A-5327-4AD5-BB2A-ED6A0EE62625}"/>
              </a:ext>
            </a:extLst>
          </p:cNvPr>
          <p:cNvSpPr>
            <a:spLocks noGrp="1"/>
          </p:cNvSpPr>
          <p:nvPr>
            <p:ph sz="half" idx="1"/>
          </p:nvPr>
        </p:nvSpPr>
        <p:spPr>
          <a:xfrm>
            <a:off x="609600" y="1600201"/>
            <a:ext cx="5384800" cy="3989040"/>
          </a:xfrm>
        </p:spPr>
        <p:txBody>
          <a:bodyPr>
            <a:normAutofit/>
          </a:bodyPr>
          <a:lstStyle/>
          <a:p>
            <a:r>
              <a:rPr lang="en-GB" sz="2600" dirty="0"/>
              <a:t>It recognises that some people, some groups and some communities are </a:t>
            </a:r>
            <a:r>
              <a:rPr lang="en-GB" sz="2600" b="1" dirty="0"/>
              <a:t>excluded</a:t>
            </a:r>
            <a:r>
              <a:rPr lang="en-GB" sz="2600" dirty="0"/>
              <a:t> and </a:t>
            </a:r>
            <a:r>
              <a:rPr lang="en-GB" sz="2600" b="1" dirty="0"/>
              <a:t>oppressed</a:t>
            </a:r>
            <a:r>
              <a:rPr lang="en-GB" sz="2600" dirty="0"/>
              <a:t> by the way society and structures are organised. </a:t>
            </a:r>
          </a:p>
          <a:p>
            <a:endParaRPr lang="en-GB" sz="2600" dirty="0"/>
          </a:p>
          <a:p>
            <a:r>
              <a:rPr lang="en-GB" sz="2600" dirty="0"/>
              <a:t>Community development seeks to challenge this and ensure </a:t>
            </a:r>
            <a:r>
              <a:rPr lang="en-GB" sz="2600" b="1" dirty="0"/>
              <a:t>fairness</a:t>
            </a:r>
            <a:r>
              <a:rPr lang="en-GB" sz="2600" dirty="0"/>
              <a:t> for </a:t>
            </a:r>
            <a:r>
              <a:rPr lang="en-GB" sz="2600" b="1" dirty="0"/>
              <a:t>all</a:t>
            </a:r>
            <a:r>
              <a:rPr lang="en-GB" sz="2600" dirty="0"/>
              <a:t> citizens.</a:t>
            </a:r>
          </a:p>
        </p:txBody>
      </p:sp>
      <p:pic>
        <p:nvPicPr>
          <p:cNvPr id="5" name="Picture 4">
            <a:extLst>
              <a:ext uri="{FF2B5EF4-FFF2-40B4-BE49-F238E27FC236}">
                <a16:creationId xmlns:a16="http://schemas.microsoft.com/office/drawing/2014/main" id="{59A03989-7B6E-466B-8609-C4C69A18A7D8}"/>
              </a:ext>
            </a:extLst>
          </p:cNvPr>
          <p:cNvPicPr>
            <a:picLocks noChangeAspect="1"/>
          </p:cNvPicPr>
          <p:nvPr/>
        </p:nvPicPr>
        <p:blipFill>
          <a:blip r:embed="rId2"/>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99100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F63A8-8B2B-4CE2-993F-4AEEFCAE0E8E}"/>
              </a:ext>
            </a:extLst>
          </p:cNvPr>
          <p:cNvSpPr>
            <a:spLocks noGrp="1"/>
          </p:cNvSpPr>
          <p:nvPr>
            <p:ph type="title"/>
          </p:nvPr>
        </p:nvSpPr>
        <p:spPr/>
        <p:txBody>
          <a:bodyPr>
            <a:normAutofit fontScale="90000"/>
          </a:bodyPr>
          <a:lstStyle/>
          <a:p>
            <a:r>
              <a:rPr lang="en-GB" b="1" dirty="0"/>
              <a:t>The principles which underpin community development </a:t>
            </a:r>
          </a:p>
        </p:txBody>
      </p:sp>
      <p:sp>
        <p:nvSpPr>
          <p:cNvPr id="3" name="Content Placeholder 2">
            <a:extLst>
              <a:ext uri="{FF2B5EF4-FFF2-40B4-BE49-F238E27FC236}">
                <a16:creationId xmlns:a16="http://schemas.microsoft.com/office/drawing/2014/main" id="{17F70015-0286-4FCD-ABFA-C0DF708CE651}"/>
              </a:ext>
            </a:extLst>
          </p:cNvPr>
          <p:cNvSpPr>
            <a:spLocks noGrp="1"/>
          </p:cNvSpPr>
          <p:nvPr>
            <p:ph sz="half" idx="1"/>
          </p:nvPr>
        </p:nvSpPr>
        <p:spPr>
          <a:xfrm>
            <a:off x="609599" y="1600201"/>
            <a:ext cx="10763795" cy="3989040"/>
          </a:xfrm>
        </p:spPr>
        <p:txBody>
          <a:bodyPr>
            <a:normAutofit fontScale="85000" lnSpcReduction="20000"/>
          </a:bodyPr>
          <a:lstStyle/>
          <a:p>
            <a:r>
              <a:rPr lang="en-GB" b="1" dirty="0"/>
              <a:t>Self-determination </a:t>
            </a:r>
            <a:r>
              <a:rPr lang="en-GB" dirty="0"/>
              <a:t>- people and communities have the right to make their own choices and decisions.</a:t>
            </a:r>
          </a:p>
          <a:p>
            <a:endParaRPr lang="en-GB" dirty="0"/>
          </a:p>
          <a:p>
            <a:r>
              <a:rPr lang="en-GB" b="1" dirty="0"/>
              <a:t>Empowerment </a:t>
            </a:r>
            <a:r>
              <a:rPr lang="en-GB" dirty="0"/>
              <a:t>- people should be able to control and use their own assets and means to influence.</a:t>
            </a:r>
          </a:p>
          <a:p>
            <a:endParaRPr lang="en-GB" dirty="0"/>
          </a:p>
          <a:p>
            <a:r>
              <a:rPr lang="en-GB" b="1" dirty="0"/>
              <a:t>Collective action </a:t>
            </a:r>
            <a:r>
              <a:rPr lang="en-GB" dirty="0"/>
              <a:t>- coming together in groups or organisations strengthens peoples’ voices.</a:t>
            </a:r>
          </a:p>
          <a:p>
            <a:endParaRPr lang="en-GB" b="1" dirty="0"/>
          </a:p>
          <a:p>
            <a:r>
              <a:rPr lang="en-GB" b="1" dirty="0"/>
              <a:t>Working and learning together </a:t>
            </a:r>
            <a:r>
              <a:rPr lang="en-GB" dirty="0"/>
              <a:t>- collaboration and sharing experiences is vital to good community activity.</a:t>
            </a:r>
          </a:p>
        </p:txBody>
      </p:sp>
    </p:spTree>
    <p:extLst>
      <p:ext uri="{BB962C8B-B14F-4D97-AF65-F5344CB8AC3E}">
        <p14:creationId xmlns:p14="http://schemas.microsoft.com/office/powerpoint/2010/main" val="143518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7F79C-6556-47D6-AE0C-D3C4B0DE97D7}"/>
              </a:ext>
            </a:extLst>
          </p:cNvPr>
          <p:cNvSpPr>
            <a:spLocks noGrp="1"/>
          </p:cNvSpPr>
          <p:nvPr>
            <p:ph type="title"/>
          </p:nvPr>
        </p:nvSpPr>
        <p:spPr>
          <a:xfrm>
            <a:off x="609600" y="274638"/>
            <a:ext cx="10972800" cy="1143000"/>
          </a:xfrm>
        </p:spPr>
        <p:txBody>
          <a:bodyPr anchor="ctr">
            <a:normAutofit/>
          </a:bodyPr>
          <a:lstStyle/>
          <a:p>
            <a:r>
              <a:rPr lang="en-GB" b="1" dirty="0"/>
              <a:t>In practice, community development:</a:t>
            </a:r>
          </a:p>
        </p:txBody>
      </p:sp>
      <p:sp>
        <p:nvSpPr>
          <p:cNvPr id="3" name="Content Placeholder 2">
            <a:extLst>
              <a:ext uri="{FF2B5EF4-FFF2-40B4-BE49-F238E27FC236}">
                <a16:creationId xmlns:a16="http://schemas.microsoft.com/office/drawing/2014/main" id="{D3248CB3-2B1B-454A-B31D-92ABCF71B7D2}"/>
              </a:ext>
            </a:extLst>
          </p:cNvPr>
          <p:cNvSpPr>
            <a:spLocks noGrp="1"/>
          </p:cNvSpPr>
          <p:nvPr>
            <p:ph sz="half" idx="1"/>
          </p:nvPr>
        </p:nvSpPr>
        <p:spPr>
          <a:xfrm>
            <a:off x="609599" y="1600201"/>
            <a:ext cx="7333673" cy="3989040"/>
          </a:xfrm>
        </p:spPr>
        <p:txBody>
          <a:bodyPr>
            <a:noAutofit/>
          </a:bodyPr>
          <a:lstStyle/>
          <a:p>
            <a:pPr>
              <a:lnSpc>
                <a:spcPct val="90000"/>
              </a:lnSpc>
            </a:pPr>
            <a:r>
              <a:rPr lang="en-GB" sz="2400" dirty="0"/>
              <a:t>Supports communities, of place and identity, to use their own assets to improve the quality of community life.</a:t>
            </a:r>
          </a:p>
          <a:p>
            <a:pPr>
              <a:lnSpc>
                <a:spcPct val="90000"/>
              </a:lnSpc>
            </a:pPr>
            <a:endParaRPr lang="en-GB" sz="2400" dirty="0"/>
          </a:p>
          <a:p>
            <a:pPr>
              <a:lnSpc>
                <a:spcPct val="90000"/>
              </a:lnSpc>
            </a:pPr>
            <a:r>
              <a:rPr lang="en-GB" sz="2400" dirty="0"/>
              <a:t>Helps communities and public agencies to work together to improve services and the way in which decisions are made.</a:t>
            </a:r>
          </a:p>
          <a:p>
            <a:pPr>
              <a:lnSpc>
                <a:spcPct val="90000"/>
              </a:lnSpc>
            </a:pPr>
            <a:endParaRPr lang="en-GB" sz="2400" dirty="0"/>
          </a:p>
          <a:p>
            <a:pPr>
              <a:lnSpc>
                <a:spcPct val="90000"/>
              </a:lnSpc>
            </a:pPr>
            <a:r>
              <a:rPr lang="en-GB" sz="2400" dirty="0"/>
              <a:t>Community development is fundamentally based on the values of </a:t>
            </a:r>
            <a:r>
              <a:rPr lang="en-GB" sz="2400" b="1" dirty="0"/>
              <a:t>human rights, social justice, equality and respect for diversity.</a:t>
            </a:r>
          </a:p>
        </p:txBody>
      </p:sp>
      <p:pic>
        <p:nvPicPr>
          <p:cNvPr id="5" name="Picture 4">
            <a:extLst>
              <a:ext uri="{FF2B5EF4-FFF2-40B4-BE49-F238E27FC236}">
                <a16:creationId xmlns:a16="http://schemas.microsoft.com/office/drawing/2014/main" id="{6E3F1796-C906-4C54-A0FD-4DD8AF003DFC}"/>
              </a:ext>
            </a:extLst>
          </p:cNvPr>
          <p:cNvPicPr>
            <a:picLocks noChangeAspect="1"/>
          </p:cNvPicPr>
          <p:nvPr/>
        </p:nvPicPr>
        <p:blipFill rotWithShape="1">
          <a:blip r:embed="rId2"/>
          <a:srcRect t="22590" r="902"/>
          <a:stretch/>
        </p:blipFill>
        <p:spPr>
          <a:xfrm>
            <a:off x="8100289" y="2540369"/>
            <a:ext cx="3703782" cy="1555588"/>
          </a:xfrm>
          <a:prstGeom prst="rect">
            <a:avLst/>
          </a:prstGeom>
          <a:noFill/>
        </p:spPr>
      </p:pic>
    </p:spTree>
    <p:extLst>
      <p:ext uri="{BB962C8B-B14F-4D97-AF65-F5344CB8AC3E}">
        <p14:creationId xmlns:p14="http://schemas.microsoft.com/office/powerpoint/2010/main" val="346607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A370-FAE0-4FC2-A295-482F592D57EF}"/>
              </a:ext>
            </a:extLst>
          </p:cNvPr>
          <p:cNvSpPr>
            <a:spLocks noGrp="1"/>
          </p:cNvSpPr>
          <p:nvPr>
            <p:ph type="title"/>
          </p:nvPr>
        </p:nvSpPr>
        <p:spPr>
          <a:xfrm>
            <a:off x="609600" y="274638"/>
            <a:ext cx="10972800" cy="1143000"/>
          </a:xfrm>
        </p:spPr>
        <p:txBody>
          <a:bodyPr anchor="ctr">
            <a:normAutofit/>
          </a:bodyPr>
          <a:lstStyle/>
          <a:p>
            <a:r>
              <a:rPr lang="en-GB" sz="4100" b="1" dirty="0"/>
              <a:t>Community development: getting started </a:t>
            </a:r>
          </a:p>
        </p:txBody>
      </p:sp>
      <p:sp>
        <p:nvSpPr>
          <p:cNvPr id="3" name="Content Placeholder 2">
            <a:extLst>
              <a:ext uri="{FF2B5EF4-FFF2-40B4-BE49-F238E27FC236}">
                <a16:creationId xmlns:a16="http://schemas.microsoft.com/office/drawing/2014/main" id="{B1F6FDC8-2FD6-4A39-BD4E-5AB7D76FA32F}"/>
              </a:ext>
            </a:extLst>
          </p:cNvPr>
          <p:cNvSpPr>
            <a:spLocks noGrp="1"/>
          </p:cNvSpPr>
          <p:nvPr>
            <p:ph sz="half" idx="1"/>
          </p:nvPr>
        </p:nvSpPr>
        <p:spPr>
          <a:xfrm>
            <a:off x="609600" y="1600201"/>
            <a:ext cx="5384800" cy="3989040"/>
          </a:xfrm>
        </p:spPr>
        <p:txBody>
          <a:bodyPr>
            <a:normAutofit/>
          </a:bodyPr>
          <a:lstStyle/>
          <a:p>
            <a:r>
              <a:rPr lang="en-GB" dirty="0"/>
              <a:t>Before starting a project, it is important to get a sense of what the current issues and priorities are, within the health and social care sectors of the community.  </a:t>
            </a:r>
          </a:p>
        </p:txBody>
      </p:sp>
      <p:pic>
        <p:nvPicPr>
          <p:cNvPr id="1026" name="Picture 2" descr="See the source image">
            <a:extLst>
              <a:ext uri="{FF2B5EF4-FFF2-40B4-BE49-F238E27FC236}">
                <a16:creationId xmlns:a16="http://schemas.microsoft.com/office/drawing/2014/main" id="{1768C977-601B-4A74-80CB-5FB5308D10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0582" y="1654990"/>
            <a:ext cx="4236442" cy="3548020"/>
          </a:xfrm>
          <a:prstGeom prst="rect">
            <a:avLst/>
          </a:prstGeom>
          <a:solidFill>
            <a:srgbClr val="FFFFFF"/>
          </a:solidFill>
        </p:spPr>
      </p:pic>
      <p:sp>
        <p:nvSpPr>
          <p:cNvPr id="5" name="TextBox 4">
            <a:extLst>
              <a:ext uri="{FF2B5EF4-FFF2-40B4-BE49-F238E27FC236}">
                <a16:creationId xmlns:a16="http://schemas.microsoft.com/office/drawing/2014/main" id="{59BA3FEC-352E-44A9-A298-482BB56BDB7A}"/>
              </a:ext>
            </a:extLst>
          </p:cNvPr>
          <p:cNvSpPr txBox="1"/>
          <p:nvPr/>
        </p:nvSpPr>
        <p:spPr>
          <a:xfrm rot="10800000" flipV="1">
            <a:off x="696285" y="5220427"/>
            <a:ext cx="5008229" cy="1077218"/>
          </a:xfrm>
          <a:prstGeom prst="rect">
            <a:avLst/>
          </a:prstGeom>
          <a:noFill/>
        </p:spPr>
        <p:txBody>
          <a:bodyPr wrap="square" rtlCol="0">
            <a:spAutoFit/>
          </a:bodyPr>
          <a:lstStyle/>
          <a:p>
            <a:r>
              <a:rPr lang="en-GB" sz="1000" dirty="0"/>
              <a:t>     Source: </a:t>
            </a:r>
            <a:r>
              <a:rPr lang="en-GB" sz="1000" dirty="0">
                <a:hlinkClick r:id="rId3"/>
              </a:rPr>
              <a:t>https://www.scdc.org.uk/who/what-is-community-development</a:t>
            </a:r>
            <a:endParaRPr lang="en-GB" sz="1000" dirty="0"/>
          </a:p>
          <a:p>
            <a:endParaRPr lang="en-GB" dirty="0"/>
          </a:p>
          <a:p>
            <a:endParaRPr lang="en-GB" dirty="0"/>
          </a:p>
          <a:p>
            <a:r>
              <a:rPr lang="en-GB" dirty="0"/>
              <a:t> </a:t>
            </a:r>
          </a:p>
        </p:txBody>
      </p:sp>
    </p:spTree>
    <p:extLst>
      <p:ext uri="{BB962C8B-B14F-4D97-AF65-F5344CB8AC3E}">
        <p14:creationId xmlns:p14="http://schemas.microsoft.com/office/powerpoint/2010/main" val="51321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D666-A65C-47EE-8E77-9C1BD8F2FA09}"/>
              </a:ext>
            </a:extLst>
          </p:cNvPr>
          <p:cNvSpPr>
            <a:spLocks noGrp="1"/>
          </p:cNvSpPr>
          <p:nvPr>
            <p:ph type="title"/>
          </p:nvPr>
        </p:nvSpPr>
        <p:spPr>
          <a:xfrm>
            <a:off x="805344" y="0"/>
            <a:ext cx="10777056" cy="973123"/>
          </a:xfrm>
        </p:spPr>
        <p:txBody>
          <a:bodyPr>
            <a:normAutofit fontScale="90000"/>
          </a:bodyPr>
          <a:lstStyle/>
          <a:p>
            <a:br>
              <a:rPr lang="en-GB" b="1" dirty="0"/>
            </a:br>
            <a:r>
              <a:rPr lang="en-GB" b="1" dirty="0"/>
              <a:t>Getting to Know your Community</a:t>
            </a:r>
          </a:p>
        </p:txBody>
      </p:sp>
      <p:sp>
        <p:nvSpPr>
          <p:cNvPr id="3" name="Content Placeholder 2">
            <a:extLst>
              <a:ext uri="{FF2B5EF4-FFF2-40B4-BE49-F238E27FC236}">
                <a16:creationId xmlns:a16="http://schemas.microsoft.com/office/drawing/2014/main" id="{023C633B-E371-44AE-973B-AF2A2953BC3F}"/>
              </a:ext>
            </a:extLst>
          </p:cNvPr>
          <p:cNvSpPr>
            <a:spLocks noGrp="1"/>
          </p:cNvSpPr>
          <p:nvPr>
            <p:ph idx="1"/>
          </p:nvPr>
        </p:nvSpPr>
        <p:spPr>
          <a:xfrm>
            <a:off x="609600" y="973123"/>
            <a:ext cx="10777056" cy="4706223"/>
          </a:xfrm>
        </p:spPr>
        <p:txBody>
          <a:bodyPr>
            <a:noAutofit/>
          </a:bodyPr>
          <a:lstStyle/>
          <a:p>
            <a:pPr marL="0" indent="0">
              <a:buNone/>
            </a:pPr>
            <a:endParaRPr lang="en-GB" sz="2000" dirty="0"/>
          </a:p>
          <a:p>
            <a:pPr marL="0" indent="0">
              <a:buNone/>
            </a:pPr>
            <a:r>
              <a:rPr lang="en-GB" sz="2000" dirty="0"/>
              <a:t>Healthy Communities initiatives have begun in a number of ways, such as:</a:t>
            </a:r>
          </a:p>
          <a:p>
            <a:pPr marL="0" indent="0">
              <a:buNone/>
            </a:pPr>
            <a:endParaRPr lang="en-GB" sz="2000" dirty="0"/>
          </a:p>
          <a:p>
            <a:r>
              <a:rPr lang="en-GB" sz="2000" dirty="0"/>
              <a:t>Identifying a serious problem or issue.</a:t>
            </a:r>
          </a:p>
          <a:p>
            <a:r>
              <a:rPr lang="en-GB" sz="2000" dirty="0"/>
              <a:t>Seeing a need for new services or resources within a community (e.g. sexual health clinic, substance misuse rehabilitation service, food bank).</a:t>
            </a:r>
          </a:p>
          <a:p>
            <a:r>
              <a:rPr lang="en-GB" sz="2000" dirty="0"/>
              <a:t>Recognizing a state of discontent among community members.</a:t>
            </a:r>
          </a:p>
          <a:p>
            <a:r>
              <a:rPr lang="en-GB" sz="2000" dirty="0"/>
              <a:t>Learning about a Healthy Communities initiative undertaken in another community.</a:t>
            </a:r>
          </a:p>
          <a:p>
            <a:r>
              <a:rPr lang="en-GB" sz="2000" dirty="0"/>
              <a:t>The desire to give something back to the community.</a:t>
            </a:r>
          </a:p>
        </p:txBody>
      </p:sp>
    </p:spTree>
    <p:extLst>
      <p:ext uri="{BB962C8B-B14F-4D97-AF65-F5344CB8AC3E}">
        <p14:creationId xmlns:p14="http://schemas.microsoft.com/office/powerpoint/2010/main" val="1162820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F842-F7AF-4F03-8187-473A6B79BC37}"/>
              </a:ext>
            </a:extLst>
          </p:cNvPr>
          <p:cNvSpPr>
            <a:spLocks noGrp="1"/>
          </p:cNvSpPr>
          <p:nvPr>
            <p:ph type="title"/>
          </p:nvPr>
        </p:nvSpPr>
        <p:spPr>
          <a:xfrm>
            <a:off x="609600" y="274638"/>
            <a:ext cx="10972800" cy="1143000"/>
          </a:xfrm>
        </p:spPr>
        <p:txBody>
          <a:bodyPr anchor="ctr">
            <a:normAutofit/>
          </a:bodyPr>
          <a:lstStyle/>
          <a:p>
            <a:r>
              <a:rPr lang="en-GB" b="1" dirty="0"/>
              <a:t>Coming Together</a:t>
            </a:r>
          </a:p>
        </p:txBody>
      </p:sp>
      <p:sp>
        <p:nvSpPr>
          <p:cNvPr id="3" name="Content Placeholder 2">
            <a:extLst>
              <a:ext uri="{FF2B5EF4-FFF2-40B4-BE49-F238E27FC236}">
                <a16:creationId xmlns:a16="http://schemas.microsoft.com/office/drawing/2014/main" id="{4E58EC83-61F2-4AB7-8C57-5D1734F87054}"/>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000"/>
              <a:t>The next step is to gather a group together to plan a community event that will:</a:t>
            </a:r>
          </a:p>
          <a:p>
            <a:pPr marL="0" indent="0">
              <a:lnSpc>
                <a:spcPct val="90000"/>
              </a:lnSpc>
              <a:buNone/>
            </a:pPr>
            <a:endParaRPr lang="en-GB" sz="2000"/>
          </a:p>
          <a:p>
            <a:pPr>
              <a:lnSpc>
                <a:spcPct val="90000"/>
              </a:lnSpc>
            </a:pPr>
            <a:r>
              <a:rPr lang="en-GB" sz="2000"/>
              <a:t>Bring community members together to share their ideas about what a healthy community is.</a:t>
            </a:r>
          </a:p>
          <a:p>
            <a:pPr>
              <a:lnSpc>
                <a:spcPct val="90000"/>
              </a:lnSpc>
            </a:pPr>
            <a:r>
              <a:rPr lang="en-GB" sz="2000"/>
              <a:t>Identify the resources and assets that already exist in your community.</a:t>
            </a:r>
          </a:p>
          <a:p>
            <a:pPr>
              <a:lnSpc>
                <a:spcPct val="90000"/>
              </a:lnSpc>
            </a:pPr>
            <a:r>
              <a:rPr lang="en-GB" sz="2000"/>
              <a:t>Consider a wide range of issues and concerns.</a:t>
            </a:r>
          </a:p>
          <a:p>
            <a:pPr>
              <a:lnSpc>
                <a:spcPct val="90000"/>
              </a:lnSpc>
            </a:pPr>
            <a:r>
              <a:rPr lang="en-GB" sz="2000"/>
              <a:t>Initiate a planning process to improve the social, economic and environmental well-being of your community.</a:t>
            </a:r>
          </a:p>
        </p:txBody>
      </p:sp>
      <p:pic>
        <p:nvPicPr>
          <p:cNvPr id="2052" name="Picture 4" descr="See the source image">
            <a:extLst>
              <a:ext uri="{FF2B5EF4-FFF2-40B4-BE49-F238E27FC236}">
                <a16:creationId xmlns:a16="http://schemas.microsoft.com/office/drawing/2014/main" id="{58D7E7D6-5C31-4A75-9387-ECA837F23E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1799788"/>
            <a:ext cx="5384800" cy="3589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49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FA39-C989-4DA2-B4A6-602DC9794628}"/>
              </a:ext>
            </a:extLst>
          </p:cNvPr>
          <p:cNvSpPr>
            <a:spLocks noGrp="1"/>
          </p:cNvSpPr>
          <p:nvPr>
            <p:ph type="title"/>
          </p:nvPr>
        </p:nvSpPr>
        <p:spPr>
          <a:xfrm>
            <a:off x="609600" y="274638"/>
            <a:ext cx="3694545" cy="1143000"/>
          </a:xfrm>
        </p:spPr>
        <p:txBody>
          <a:bodyPr/>
          <a:lstStyle/>
          <a:p>
            <a:r>
              <a:rPr lang="en-GB" b="1" dirty="0"/>
              <a:t>Visioning</a:t>
            </a:r>
          </a:p>
        </p:txBody>
      </p:sp>
      <p:sp>
        <p:nvSpPr>
          <p:cNvPr id="3" name="Content Placeholder 2">
            <a:extLst>
              <a:ext uri="{FF2B5EF4-FFF2-40B4-BE49-F238E27FC236}">
                <a16:creationId xmlns:a16="http://schemas.microsoft.com/office/drawing/2014/main" id="{21C9DB42-5571-4ADB-BA74-F29A76AE8D30}"/>
              </a:ext>
            </a:extLst>
          </p:cNvPr>
          <p:cNvSpPr>
            <a:spLocks noGrp="1"/>
          </p:cNvSpPr>
          <p:nvPr>
            <p:ph sz="half" idx="1"/>
          </p:nvPr>
        </p:nvSpPr>
        <p:spPr>
          <a:xfrm>
            <a:off x="609599" y="1600201"/>
            <a:ext cx="10972799" cy="3989040"/>
          </a:xfrm>
        </p:spPr>
        <p:txBody>
          <a:bodyPr>
            <a:normAutofit fontScale="92500" lnSpcReduction="10000"/>
          </a:bodyPr>
          <a:lstStyle/>
          <a:p>
            <a:pPr algn="l"/>
            <a:r>
              <a:rPr lang="en-GB" dirty="0"/>
              <a:t>Visioning is believed by some to be a critical first step in preparing to create social change. Visioning is a popular performance-enhancing tool. Athletes and business both use it to boost performance, team spirit, creative problem-solving and self-confidence. </a:t>
            </a:r>
          </a:p>
          <a:p>
            <a:pPr algn="l"/>
            <a:endParaRPr lang="en-GB" dirty="0"/>
          </a:p>
          <a:p>
            <a:pPr algn="l"/>
            <a:r>
              <a:rPr lang="en-GB" dirty="0"/>
              <a:t>In a community visioning session, community members with diverse characteristics and from different sectors of the community gather to create a collective vision of a "Healthy Community". This vision is usually expressed in pictorial form, using images and symbols to convey their ideal community.</a:t>
            </a:r>
          </a:p>
        </p:txBody>
      </p:sp>
      <p:pic>
        <p:nvPicPr>
          <p:cNvPr id="5122" name="Picture 2" descr="See the source image">
            <a:extLst>
              <a:ext uri="{FF2B5EF4-FFF2-40B4-BE49-F238E27FC236}">
                <a16:creationId xmlns:a16="http://schemas.microsoft.com/office/drawing/2014/main" id="{436A3030-1A2C-4882-88DE-96F6F99024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46" r="1276" b="39089"/>
          <a:stretch/>
        </p:blipFill>
        <p:spPr bwMode="auto">
          <a:xfrm>
            <a:off x="6238011" y="295182"/>
            <a:ext cx="4319152" cy="1122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099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1391-8874-4564-9C73-12E92CBA146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What Are the Different Types of Community Development Projects?</a:t>
            </a:r>
          </a:p>
        </p:txBody>
      </p:sp>
      <p:sp>
        <p:nvSpPr>
          <p:cNvPr id="3" name="Content Placeholder 2">
            <a:extLst>
              <a:ext uri="{FF2B5EF4-FFF2-40B4-BE49-F238E27FC236}">
                <a16:creationId xmlns:a16="http://schemas.microsoft.com/office/drawing/2014/main" id="{D9AD4A22-7E80-4274-97B0-E334D88567DE}"/>
              </a:ext>
            </a:extLst>
          </p:cNvPr>
          <p:cNvSpPr>
            <a:spLocks noGrp="1"/>
          </p:cNvSpPr>
          <p:nvPr>
            <p:ph sz="half" idx="1"/>
          </p:nvPr>
        </p:nvSpPr>
        <p:spPr>
          <a:xfrm>
            <a:off x="609600" y="1600201"/>
            <a:ext cx="5384800" cy="3989040"/>
          </a:xfrm>
        </p:spPr>
        <p:txBody>
          <a:bodyPr>
            <a:normAutofit/>
          </a:bodyPr>
          <a:lstStyle/>
          <a:p>
            <a:r>
              <a:rPr lang="en-GB" b="0" i="0" dirty="0">
                <a:effectLst/>
              </a:rPr>
              <a:t>There are several types of community development projects, including those aimed at helping specific segments of the community, improving safety conditions, health promotion and enhancing social and cultural pursuits.  </a:t>
            </a:r>
            <a:endParaRPr lang="en-GB" dirty="0"/>
          </a:p>
        </p:txBody>
      </p:sp>
      <p:pic>
        <p:nvPicPr>
          <p:cNvPr id="1026" name="Picture 2" descr="See the source image">
            <a:extLst>
              <a:ext uri="{FF2B5EF4-FFF2-40B4-BE49-F238E27FC236}">
                <a16:creationId xmlns:a16="http://schemas.microsoft.com/office/drawing/2014/main" id="{9D33B9E2-0C32-4275-9682-1C2E58033F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4104" y="1912583"/>
            <a:ext cx="4355749" cy="351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13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081C8-0A32-4404-BE3B-EA94A75728B6}"/>
              </a:ext>
            </a:extLst>
          </p:cNvPr>
          <p:cNvSpPr>
            <a:spLocks noGrp="1"/>
          </p:cNvSpPr>
          <p:nvPr>
            <p:ph type="title"/>
          </p:nvPr>
        </p:nvSpPr>
        <p:spPr/>
        <p:txBody>
          <a:bodyPr>
            <a:normAutofit fontScale="90000"/>
          </a:bodyPr>
          <a:lstStyle/>
          <a:p>
            <a:r>
              <a:rPr lang="en-GB" b="1" dirty="0"/>
              <a:t>What are the aims of Community Development Projects? </a:t>
            </a:r>
          </a:p>
        </p:txBody>
      </p:sp>
      <p:sp>
        <p:nvSpPr>
          <p:cNvPr id="3" name="Content Placeholder 2">
            <a:extLst>
              <a:ext uri="{FF2B5EF4-FFF2-40B4-BE49-F238E27FC236}">
                <a16:creationId xmlns:a16="http://schemas.microsoft.com/office/drawing/2014/main" id="{43D1385A-3A71-4DBB-A890-1A18DAC02386}"/>
              </a:ext>
            </a:extLst>
          </p:cNvPr>
          <p:cNvSpPr>
            <a:spLocks noGrp="1"/>
          </p:cNvSpPr>
          <p:nvPr>
            <p:ph sz="half" idx="1"/>
          </p:nvPr>
        </p:nvSpPr>
        <p:spPr>
          <a:xfrm>
            <a:off x="609599" y="1600201"/>
            <a:ext cx="11034319" cy="3989040"/>
          </a:xfrm>
        </p:spPr>
        <p:txBody>
          <a:bodyPr>
            <a:normAutofit fontScale="85000" lnSpcReduction="20000"/>
          </a:bodyPr>
          <a:lstStyle/>
          <a:p>
            <a:r>
              <a:rPr lang="en-GB" dirty="0"/>
              <a:t>The goal of some development programs is to assist segments of the population who are in need of social services. </a:t>
            </a:r>
          </a:p>
          <a:p>
            <a:endParaRPr lang="en-GB" dirty="0"/>
          </a:p>
          <a:p>
            <a:r>
              <a:rPr lang="en-GB" dirty="0"/>
              <a:t>This could include building a job training centre for the unemployed or creating or upgrading facilities for domestic violence victims or homeless people. </a:t>
            </a:r>
          </a:p>
          <a:p>
            <a:endParaRPr lang="en-GB" dirty="0"/>
          </a:p>
          <a:p>
            <a:r>
              <a:rPr lang="en-GB" dirty="0"/>
              <a:t>Some projects might involve providing food or medical care for children and families struggling with poverty, or tuition assistance at local community colleges for those who can demonstrate financial need. Improving the health, education, and future prospects of the neediest members of society can help the community grow as a whole.</a:t>
            </a:r>
          </a:p>
        </p:txBody>
      </p:sp>
    </p:spTree>
    <p:extLst>
      <p:ext uri="{BB962C8B-B14F-4D97-AF65-F5344CB8AC3E}">
        <p14:creationId xmlns:p14="http://schemas.microsoft.com/office/powerpoint/2010/main" val="2018693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FD64-8BD5-4766-AA18-D1462CA0E3B3}"/>
              </a:ext>
            </a:extLst>
          </p:cNvPr>
          <p:cNvSpPr>
            <a:spLocks noGrp="1"/>
          </p:cNvSpPr>
          <p:nvPr>
            <p:ph type="title"/>
          </p:nvPr>
        </p:nvSpPr>
        <p:spPr/>
        <p:txBody>
          <a:bodyPr>
            <a:normAutofit fontScale="90000"/>
          </a:bodyPr>
          <a:lstStyle/>
          <a:p>
            <a:r>
              <a:rPr lang="en-GB" b="1" dirty="0"/>
              <a:t>What is the goal of some development projects? </a:t>
            </a:r>
          </a:p>
        </p:txBody>
      </p:sp>
      <p:sp>
        <p:nvSpPr>
          <p:cNvPr id="3" name="Content Placeholder 2">
            <a:extLst>
              <a:ext uri="{FF2B5EF4-FFF2-40B4-BE49-F238E27FC236}">
                <a16:creationId xmlns:a16="http://schemas.microsoft.com/office/drawing/2014/main" id="{D7B986B4-636B-4A7E-901A-291F1F3711B9}"/>
              </a:ext>
            </a:extLst>
          </p:cNvPr>
          <p:cNvSpPr>
            <a:spLocks noGrp="1"/>
          </p:cNvSpPr>
          <p:nvPr>
            <p:ph sz="half" idx="1"/>
          </p:nvPr>
        </p:nvSpPr>
        <p:spPr>
          <a:xfrm>
            <a:off x="609599" y="1593908"/>
            <a:ext cx="10972800" cy="3674377"/>
          </a:xfrm>
        </p:spPr>
        <p:txBody>
          <a:bodyPr>
            <a:normAutofit fontScale="77500" lnSpcReduction="20000"/>
          </a:bodyPr>
          <a:lstStyle/>
          <a:p>
            <a:r>
              <a:rPr lang="en-GB" dirty="0"/>
              <a:t>The goal of some development projects is to assist segments of the population who are in need of social services. This could include building a job training centre for the unemployed or creating or upgrading facilities for domestic violence victims or homeless people.</a:t>
            </a:r>
          </a:p>
          <a:p>
            <a:endParaRPr lang="en-GB" dirty="0"/>
          </a:p>
          <a:p>
            <a:r>
              <a:rPr lang="en-GB" dirty="0"/>
              <a:t>Some projects might involve health promotion campaigns, providing food or medical care for children and families struggling with poverty, or tuition assistance at local community colleges for those who can demonstrate financial need. </a:t>
            </a:r>
          </a:p>
          <a:p>
            <a:endParaRPr lang="en-GB" dirty="0"/>
          </a:p>
          <a:p>
            <a:r>
              <a:rPr lang="en-GB" dirty="0"/>
              <a:t>Improving the health, education, and future prospects of the neediest members of society can help the community grow as a whole.</a:t>
            </a:r>
          </a:p>
          <a:p>
            <a:endParaRPr lang="en-GB" dirty="0"/>
          </a:p>
          <a:p>
            <a:endParaRPr lang="en-GB" dirty="0"/>
          </a:p>
        </p:txBody>
      </p:sp>
    </p:spTree>
    <p:extLst>
      <p:ext uri="{BB962C8B-B14F-4D97-AF65-F5344CB8AC3E}">
        <p14:creationId xmlns:p14="http://schemas.microsoft.com/office/powerpoint/2010/main" val="218483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873CA-6B79-4A3F-86C4-95C3C9097CB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The use of digital media and technologies for community development</a:t>
            </a:r>
          </a:p>
        </p:txBody>
      </p:sp>
      <p:sp>
        <p:nvSpPr>
          <p:cNvPr id="3" name="Content Placeholder 2">
            <a:extLst>
              <a:ext uri="{FF2B5EF4-FFF2-40B4-BE49-F238E27FC236}">
                <a16:creationId xmlns:a16="http://schemas.microsoft.com/office/drawing/2014/main" id="{16FF57FD-008B-46D0-ACBA-DD538969896F}"/>
              </a:ext>
            </a:extLst>
          </p:cNvPr>
          <p:cNvSpPr>
            <a:spLocks noGrp="1"/>
          </p:cNvSpPr>
          <p:nvPr>
            <p:ph sz="half" idx="2"/>
          </p:nvPr>
        </p:nvSpPr>
        <p:spPr>
          <a:xfrm>
            <a:off x="528506" y="1600201"/>
            <a:ext cx="11053894" cy="2307771"/>
          </a:xfrm>
        </p:spPr>
        <p:txBody>
          <a:bodyPr>
            <a:normAutofit/>
          </a:bodyPr>
          <a:lstStyle/>
          <a:p>
            <a:r>
              <a:rPr lang="en-GB" dirty="0"/>
              <a:t>As technology has spread through our society, new behaviours and new ways of communicating and working have emerged. </a:t>
            </a: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2058" name="Picture 10" descr="See the source image">
            <a:extLst>
              <a:ext uri="{FF2B5EF4-FFF2-40B4-BE49-F238E27FC236}">
                <a16:creationId xmlns:a16="http://schemas.microsoft.com/office/drawing/2014/main" id="{80D67984-93EF-4BE3-9D7B-ECE1CFC4A3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4" t="21888" r="15095" b="29516"/>
          <a:stretch/>
        </p:blipFill>
        <p:spPr bwMode="auto">
          <a:xfrm>
            <a:off x="1834392" y="2689999"/>
            <a:ext cx="3819876" cy="226119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66A4C2B-AE90-4581-B4EC-BF3C48B9E9B1}"/>
              </a:ext>
            </a:extLst>
          </p:cNvPr>
          <p:cNvPicPr>
            <a:picLocks noChangeAspect="1"/>
          </p:cNvPicPr>
          <p:nvPr/>
        </p:nvPicPr>
        <p:blipFill>
          <a:blip r:embed="rId3"/>
          <a:stretch>
            <a:fillRect/>
          </a:stretch>
        </p:blipFill>
        <p:spPr>
          <a:xfrm>
            <a:off x="5929618" y="2608976"/>
            <a:ext cx="4072532" cy="3049874"/>
          </a:xfrm>
          <a:prstGeom prst="rect">
            <a:avLst/>
          </a:prstGeom>
        </p:spPr>
      </p:pic>
    </p:spTree>
    <p:extLst>
      <p:ext uri="{BB962C8B-B14F-4D97-AF65-F5344CB8AC3E}">
        <p14:creationId xmlns:p14="http://schemas.microsoft.com/office/powerpoint/2010/main" val="190286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2AD1-926F-4151-BD61-4BF3EF8AA7BB}"/>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b="1" dirty="0"/>
              <a:t>The question therefore is how do we take advantage of these new behaviours for the benefit of community development? </a:t>
            </a:r>
            <a:br>
              <a:rPr lang="en-GB" dirty="0"/>
            </a:br>
            <a:br>
              <a:rPr lang="en-GB" dirty="0"/>
            </a:br>
            <a:endParaRPr lang="en-GB" dirty="0"/>
          </a:p>
        </p:txBody>
      </p:sp>
      <p:pic>
        <p:nvPicPr>
          <p:cNvPr id="5" name="Picture 4">
            <a:extLst>
              <a:ext uri="{FF2B5EF4-FFF2-40B4-BE49-F238E27FC236}">
                <a16:creationId xmlns:a16="http://schemas.microsoft.com/office/drawing/2014/main" id="{8B32E7ED-42EB-4B19-B249-1FEACA139146}"/>
              </a:ext>
            </a:extLst>
          </p:cNvPr>
          <p:cNvPicPr>
            <a:picLocks noChangeAspect="1"/>
          </p:cNvPicPr>
          <p:nvPr/>
        </p:nvPicPr>
        <p:blipFill>
          <a:blip r:embed="rId2"/>
          <a:stretch>
            <a:fillRect/>
          </a:stretch>
        </p:blipFill>
        <p:spPr>
          <a:xfrm>
            <a:off x="3103926" y="3429000"/>
            <a:ext cx="6525196" cy="3035941"/>
          </a:xfrm>
          <a:prstGeom prst="rect">
            <a:avLst/>
          </a:prstGeom>
        </p:spPr>
      </p:pic>
    </p:spTree>
    <p:extLst>
      <p:ext uri="{BB962C8B-B14F-4D97-AF65-F5344CB8AC3E}">
        <p14:creationId xmlns:p14="http://schemas.microsoft.com/office/powerpoint/2010/main" val="108411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5E01-07D5-437B-B036-BC447C7E6085}"/>
              </a:ext>
            </a:extLst>
          </p:cNvPr>
          <p:cNvSpPr>
            <a:spLocks noGrp="1"/>
          </p:cNvSpPr>
          <p:nvPr>
            <p:ph type="title"/>
          </p:nvPr>
        </p:nvSpPr>
        <p:spPr>
          <a:xfrm>
            <a:off x="385894" y="1268758"/>
            <a:ext cx="11196506" cy="148879"/>
          </a:xfrm>
        </p:spPr>
        <p:txBody>
          <a:bodyPr>
            <a:normAutofit fontScale="90000"/>
          </a:bodyPr>
          <a:lstStyle/>
          <a:p>
            <a:r>
              <a:rPr lang="en-GB" b="1" dirty="0"/>
              <a:t>Technology can improve community development strategies in the following ways:</a:t>
            </a:r>
            <a:br>
              <a:rPr lang="en-GB" b="1" dirty="0"/>
            </a:br>
            <a:endParaRPr lang="en-GB" b="1" dirty="0"/>
          </a:p>
        </p:txBody>
      </p:sp>
      <p:sp>
        <p:nvSpPr>
          <p:cNvPr id="3" name="Content Placeholder 2">
            <a:extLst>
              <a:ext uri="{FF2B5EF4-FFF2-40B4-BE49-F238E27FC236}">
                <a16:creationId xmlns:a16="http://schemas.microsoft.com/office/drawing/2014/main" id="{A42D722F-D715-4C50-A0D4-AACC6CD0ED16}"/>
              </a:ext>
            </a:extLst>
          </p:cNvPr>
          <p:cNvSpPr>
            <a:spLocks noGrp="1"/>
          </p:cNvSpPr>
          <p:nvPr>
            <p:ph sz="half" idx="1"/>
          </p:nvPr>
        </p:nvSpPr>
        <p:spPr>
          <a:xfrm>
            <a:off x="385894" y="1786855"/>
            <a:ext cx="11702642" cy="3802386"/>
          </a:xfrm>
        </p:spPr>
        <p:txBody>
          <a:bodyPr>
            <a:normAutofit/>
          </a:bodyPr>
          <a:lstStyle/>
          <a:p>
            <a:r>
              <a:rPr lang="en-GB" dirty="0"/>
              <a:t>Technological progress offers great potential in the acquisition of education, health information, care and services. </a:t>
            </a:r>
          </a:p>
          <a:p>
            <a:r>
              <a:rPr lang="en-GB" dirty="0"/>
              <a:t>It forges technologies into increasingly powerful tools with expanding possibilities for the development of education, health education and prevention programs. </a:t>
            </a:r>
          </a:p>
        </p:txBody>
      </p:sp>
    </p:spTree>
    <p:extLst>
      <p:ext uri="{BB962C8B-B14F-4D97-AF65-F5344CB8AC3E}">
        <p14:creationId xmlns:p14="http://schemas.microsoft.com/office/powerpoint/2010/main" val="77609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9661-8F38-446B-B541-AEC276E331D5}"/>
              </a:ext>
            </a:extLst>
          </p:cNvPr>
          <p:cNvSpPr>
            <a:spLocks noGrp="1"/>
          </p:cNvSpPr>
          <p:nvPr>
            <p:ph type="title"/>
          </p:nvPr>
        </p:nvSpPr>
        <p:spPr>
          <a:xfrm>
            <a:off x="609600" y="274638"/>
            <a:ext cx="10972800" cy="1143000"/>
          </a:xfrm>
        </p:spPr>
        <p:txBody>
          <a:bodyPr anchor="ctr">
            <a:normAutofit/>
          </a:bodyPr>
          <a:lstStyle/>
          <a:p>
            <a:r>
              <a:rPr lang="en-GB" b="1" dirty="0"/>
              <a:t>The power of social media </a:t>
            </a:r>
          </a:p>
        </p:txBody>
      </p:sp>
      <p:sp>
        <p:nvSpPr>
          <p:cNvPr id="3" name="Content Placeholder 2">
            <a:extLst>
              <a:ext uri="{FF2B5EF4-FFF2-40B4-BE49-F238E27FC236}">
                <a16:creationId xmlns:a16="http://schemas.microsoft.com/office/drawing/2014/main" id="{8323E959-B4AA-4389-8941-6AD58B7DCBC3}"/>
              </a:ext>
            </a:extLst>
          </p:cNvPr>
          <p:cNvSpPr>
            <a:spLocks noGrp="1"/>
          </p:cNvSpPr>
          <p:nvPr>
            <p:ph sz="half" idx="1"/>
          </p:nvPr>
        </p:nvSpPr>
        <p:spPr>
          <a:xfrm>
            <a:off x="609599" y="1600201"/>
            <a:ext cx="5883479" cy="3989040"/>
          </a:xfrm>
        </p:spPr>
        <p:txBody>
          <a:bodyPr>
            <a:normAutofit/>
          </a:bodyPr>
          <a:lstStyle/>
          <a:p>
            <a:pPr>
              <a:lnSpc>
                <a:spcPct val="90000"/>
              </a:lnSpc>
            </a:pPr>
            <a:r>
              <a:rPr lang="en-GB" dirty="0"/>
              <a:t>Social media has become a new buzzword in non-profits and other organizations – considered by many as a new way to reach and engage marginalized populations and to support significant progress in community development, mobilization and social change.</a:t>
            </a:r>
          </a:p>
          <a:p>
            <a:pPr>
              <a:lnSpc>
                <a:spcPct val="90000"/>
              </a:lnSpc>
            </a:pPr>
            <a:endParaRPr lang="en-GB" dirty="0"/>
          </a:p>
        </p:txBody>
      </p:sp>
      <p:pic>
        <p:nvPicPr>
          <p:cNvPr id="6146" name="Picture 2" descr="See the source image">
            <a:extLst>
              <a:ext uri="{FF2B5EF4-FFF2-40B4-BE49-F238E27FC236}">
                <a16:creationId xmlns:a16="http://schemas.microsoft.com/office/drawing/2014/main" id="{E18F567B-4C46-4A9A-9CEA-EABF438B17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08" r="15609" b="5843"/>
          <a:stretch/>
        </p:blipFill>
        <p:spPr bwMode="auto">
          <a:xfrm>
            <a:off x="6778305" y="1535546"/>
            <a:ext cx="4582422" cy="3468001"/>
          </a:xfrm>
          <a:prstGeom prst="rect">
            <a:avLst/>
          </a:prstGeom>
          <a:solidFill>
            <a:srgbClr val="FFFFFF"/>
          </a:solidFill>
        </p:spPr>
      </p:pic>
    </p:spTree>
    <p:extLst>
      <p:ext uri="{BB962C8B-B14F-4D97-AF65-F5344CB8AC3E}">
        <p14:creationId xmlns:p14="http://schemas.microsoft.com/office/powerpoint/2010/main" val="630598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CB6ED-0322-4239-BEDF-288008F7F119}"/>
              </a:ext>
            </a:extLst>
          </p:cNvPr>
          <p:cNvSpPr>
            <a:spLocks noGrp="1"/>
          </p:cNvSpPr>
          <p:nvPr>
            <p:ph type="title"/>
          </p:nvPr>
        </p:nvSpPr>
        <p:spPr/>
        <p:txBody>
          <a:bodyPr>
            <a:normAutofit fontScale="90000"/>
          </a:bodyPr>
          <a:lstStyle/>
          <a:p>
            <a:r>
              <a:rPr lang="en-GB" b="1" dirty="0"/>
              <a:t>Recent trends that have impacted public health social media campaigns include:</a:t>
            </a:r>
          </a:p>
        </p:txBody>
      </p:sp>
      <p:sp>
        <p:nvSpPr>
          <p:cNvPr id="3" name="Content Placeholder 2">
            <a:extLst>
              <a:ext uri="{FF2B5EF4-FFF2-40B4-BE49-F238E27FC236}">
                <a16:creationId xmlns:a16="http://schemas.microsoft.com/office/drawing/2014/main" id="{E61AF569-67EE-49A9-8ED2-9CAFFDB428A4}"/>
              </a:ext>
            </a:extLst>
          </p:cNvPr>
          <p:cNvSpPr>
            <a:spLocks noGrp="1"/>
          </p:cNvSpPr>
          <p:nvPr>
            <p:ph sz="half" idx="1"/>
          </p:nvPr>
        </p:nvSpPr>
        <p:spPr>
          <a:xfrm>
            <a:off x="335560" y="1600201"/>
            <a:ext cx="11414620" cy="3989040"/>
          </a:xfrm>
        </p:spPr>
        <p:txBody>
          <a:bodyPr>
            <a:normAutofit/>
          </a:bodyPr>
          <a:lstStyle/>
          <a:p>
            <a:pPr algn="l" fontAlgn="base">
              <a:buFont typeface="Arial" panose="020B0604020202020204" pitchFamily="34" charset="0"/>
              <a:buChar char="•"/>
            </a:pPr>
            <a:r>
              <a:rPr lang="en-GB" sz="2600" b="1" i="0" dirty="0">
                <a:solidFill>
                  <a:srgbClr val="00232F"/>
                </a:solidFill>
                <a:effectLst/>
                <a:latin typeface="inherit"/>
              </a:rPr>
              <a:t>Short video and live streaming</a:t>
            </a:r>
            <a:r>
              <a:rPr lang="en-GB" sz="2600" b="0" i="0" dirty="0">
                <a:solidFill>
                  <a:srgbClr val="00232F"/>
                </a:solidFill>
                <a:effectLst/>
                <a:latin typeface="inherit"/>
              </a:rPr>
              <a:t>.  </a:t>
            </a:r>
          </a:p>
          <a:p>
            <a:pPr algn="l" fontAlgn="base">
              <a:buFont typeface="Arial" panose="020B0604020202020204" pitchFamily="34" charset="0"/>
              <a:buChar char="•"/>
            </a:pPr>
            <a:endParaRPr lang="en-GB" sz="2600" b="1"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Instagram and Snapchat</a:t>
            </a:r>
            <a:r>
              <a:rPr lang="en-GB" sz="2600" b="0" i="0" dirty="0">
                <a:solidFill>
                  <a:srgbClr val="00232F"/>
                </a:solidFill>
                <a:effectLst/>
                <a:latin typeface="inherit"/>
              </a:rPr>
              <a:t> which have become the social media of choice for young people.</a:t>
            </a: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The dominance of digital online platforms </a:t>
            </a:r>
            <a:r>
              <a:rPr lang="en-GB" sz="2600" i="0" dirty="0">
                <a:solidFill>
                  <a:srgbClr val="00232F"/>
                </a:solidFill>
                <a:effectLst/>
                <a:latin typeface="inherit"/>
              </a:rPr>
              <a:t>(e.g. Facebook</a:t>
            </a:r>
            <a:r>
              <a:rPr lang="en-GB" sz="2600" dirty="0">
                <a:solidFill>
                  <a:srgbClr val="00232F"/>
                </a:solidFill>
                <a:latin typeface="inherit"/>
              </a:rPr>
              <a:t>, Google). </a:t>
            </a:r>
            <a:endParaRPr lang="en-GB" sz="2600" i="0" dirty="0">
              <a:solidFill>
                <a:srgbClr val="00232F"/>
              </a:solidFill>
              <a:effectLst/>
              <a:latin typeface="inherit"/>
            </a:endParaRP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Social messaging Apps </a:t>
            </a:r>
            <a:r>
              <a:rPr lang="en-GB" sz="2600" i="0" dirty="0">
                <a:solidFill>
                  <a:srgbClr val="00232F"/>
                </a:solidFill>
                <a:effectLst/>
                <a:latin typeface="inherit"/>
              </a:rPr>
              <a:t>(e.g. Messenger, WhatsApp, Viber).  </a:t>
            </a:r>
            <a:endParaRPr lang="en-GB" dirty="0"/>
          </a:p>
        </p:txBody>
      </p:sp>
    </p:spTree>
    <p:extLst>
      <p:ext uri="{BB962C8B-B14F-4D97-AF65-F5344CB8AC3E}">
        <p14:creationId xmlns:p14="http://schemas.microsoft.com/office/powerpoint/2010/main" val="2481889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FB53-BCAD-4EE8-8A94-310BD97709B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Examples of Public Health Social Media Campaigns from around the world </a:t>
            </a:r>
          </a:p>
        </p:txBody>
      </p:sp>
      <p:sp>
        <p:nvSpPr>
          <p:cNvPr id="3" name="Content Placeholder 2">
            <a:extLst>
              <a:ext uri="{FF2B5EF4-FFF2-40B4-BE49-F238E27FC236}">
                <a16:creationId xmlns:a16="http://schemas.microsoft.com/office/drawing/2014/main" id="{20491BF7-15C2-4B78-A475-B4AC78B73CAE}"/>
              </a:ext>
            </a:extLst>
          </p:cNvPr>
          <p:cNvSpPr>
            <a:spLocks noGrp="1"/>
          </p:cNvSpPr>
          <p:nvPr>
            <p:ph sz="half" idx="1"/>
          </p:nvPr>
        </p:nvSpPr>
        <p:spPr>
          <a:xfrm>
            <a:off x="609822" y="1609437"/>
            <a:ext cx="10547928" cy="3989040"/>
          </a:xfrm>
        </p:spPr>
        <p:txBody>
          <a:bodyPr>
            <a:normAutofit fontScale="92500" lnSpcReduction="20000"/>
          </a:bodyPr>
          <a:lstStyle/>
          <a:p>
            <a:pPr>
              <a:lnSpc>
                <a:spcPct val="90000"/>
              </a:lnSpc>
            </a:pPr>
            <a:r>
              <a:rPr lang="en-GB" sz="2600" dirty="0"/>
              <a:t>The best public health social media campaigns continually adapt to rolling, and unexpected, trends in social media usage.</a:t>
            </a:r>
          </a:p>
          <a:p>
            <a:pPr>
              <a:lnSpc>
                <a:spcPct val="90000"/>
              </a:lnSpc>
            </a:pPr>
            <a:endParaRPr lang="en-GB" sz="2600" dirty="0"/>
          </a:p>
          <a:p>
            <a:pPr>
              <a:lnSpc>
                <a:spcPct val="90000"/>
              </a:lnSpc>
            </a:pPr>
            <a:r>
              <a:rPr lang="en-GB" sz="2600" dirty="0"/>
              <a:t>Social media has gone from strength to strength in terms of user numbers. </a:t>
            </a:r>
          </a:p>
          <a:p>
            <a:pPr>
              <a:lnSpc>
                <a:spcPct val="90000"/>
              </a:lnSpc>
            </a:pPr>
            <a:endParaRPr lang="en-GB" sz="2600" dirty="0"/>
          </a:p>
          <a:p>
            <a:pPr>
              <a:lnSpc>
                <a:spcPct val="90000"/>
              </a:lnSpc>
            </a:pPr>
            <a:r>
              <a:rPr lang="en-GB" sz="2600" dirty="0"/>
              <a:t>Current statistics show that 2271 million people use Facebook, 326 million Twitter, 1000 million Instagram and 287 million use Snapchat. </a:t>
            </a:r>
          </a:p>
          <a:p>
            <a:pPr>
              <a:lnSpc>
                <a:spcPct val="90000"/>
              </a:lnSpc>
            </a:pPr>
            <a:endParaRPr lang="en-GB" sz="2600" dirty="0"/>
          </a:p>
          <a:p>
            <a:pPr>
              <a:lnSpc>
                <a:spcPct val="90000"/>
              </a:lnSpc>
            </a:pPr>
            <a:r>
              <a:rPr lang="en-GB" sz="2600" dirty="0"/>
              <a:t>As a result, public health campaigns increasingly compete for people’s attention and seek to influence their behaviour through these social media channels. But this requires continually adapting to trends.</a:t>
            </a:r>
          </a:p>
          <a:p>
            <a:pPr>
              <a:lnSpc>
                <a:spcPct val="90000"/>
              </a:lnSpc>
            </a:pPr>
            <a:endParaRPr lang="en-GB" sz="1500" dirty="0"/>
          </a:p>
        </p:txBody>
      </p:sp>
      <p:pic>
        <p:nvPicPr>
          <p:cNvPr id="4" name="Picture 3">
            <a:extLst>
              <a:ext uri="{FF2B5EF4-FFF2-40B4-BE49-F238E27FC236}">
                <a16:creationId xmlns:a16="http://schemas.microsoft.com/office/drawing/2014/main" id="{5FDAAB9F-79B3-4E43-9C87-B723C04C9F34}"/>
              </a:ext>
            </a:extLst>
          </p:cNvPr>
          <p:cNvPicPr>
            <a:picLocks noChangeAspect="1"/>
          </p:cNvPicPr>
          <p:nvPr/>
        </p:nvPicPr>
        <p:blipFill rotWithShape="1">
          <a:blip r:embed="rId2"/>
          <a:srcRect l="25112" t="16782" r="18670" b="14535"/>
          <a:stretch/>
        </p:blipFill>
        <p:spPr>
          <a:xfrm>
            <a:off x="10852060" y="402283"/>
            <a:ext cx="771238" cy="628943"/>
          </a:xfrm>
          <a:prstGeom prst="rect">
            <a:avLst/>
          </a:prstGeom>
          <a:noFill/>
        </p:spPr>
      </p:pic>
      <p:pic>
        <p:nvPicPr>
          <p:cNvPr id="5" name="Picture 4">
            <a:extLst>
              <a:ext uri="{FF2B5EF4-FFF2-40B4-BE49-F238E27FC236}">
                <a16:creationId xmlns:a16="http://schemas.microsoft.com/office/drawing/2014/main" id="{9A101233-9447-40FA-9B88-1A75AE52532C}"/>
              </a:ext>
            </a:extLst>
          </p:cNvPr>
          <p:cNvPicPr>
            <a:picLocks noChangeAspect="1"/>
          </p:cNvPicPr>
          <p:nvPr/>
        </p:nvPicPr>
        <p:blipFill>
          <a:blip r:embed="rId3"/>
          <a:stretch>
            <a:fillRect/>
          </a:stretch>
        </p:blipFill>
        <p:spPr>
          <a:xfrm>
            <a:off x="10955744" y="1373004"/>
            <a:ext cx="730758" cy="730758"/>
          </a:xfrm>
          <a:prstGeom prst="rect">
            <a:avLst/>
          </a:prstGeom>
        </p:spPr>
      </p:pic>
      <p:pic>
        <p:nvPicPr>
          <p:cNvPr id="6" name="Picture 5">
            <a:extLst>
              <a:ext uri="{FF2B5EF4-FFF2-40B4-BE49-F238E27FC236}">
                <a16:creationId xmlns:a16="http://schemas.microsoft.com/office/drawing/2014/main" id="{67915653-6F9C-4DF3-9886-E3A577BDFB56}"/>
              </a:ext>
            </a:extLst>
          </p:cNvPr>
          <p:cNvPicPr>
            <a:picLocks noChangeAspect="1"/>
          </p:cNvPicPr>
          <p:nvPr/>
        </p:nvPicPr>
        <p:blipFill>
          <a:blip r:embed="rId4"/>
          <a:stretch>
            <a:fillRect/>
          </a:stretch>
        </p:blipFill>
        <p:spPr>
          <a:xfrm>
            <a:off x="10938105" y="2459711"/>
            <a:ext cx="864049" cy="826805"/>
          </a:xfrm>
          <a:prstGeom prst="rect">
            <a:avLst/>
          </a:prstGeom>
        </p:spPr>
      </p:pic>
      <p:pic>
        <p:nvPicPr>
          <p:cNvPr id="7" name="Picture 6">
            <a:extLst>
              <a:ext uri="{FF2B5EF4-FFF2-40B4-BE49-F238E27FC236}">
                <a16:creationId xmlns:a16="http://schemas.microsoft.com/office/drawing/2014/main" id="{7967ADFF-EA7A-49EB-8E2D-C9DE9D85ED1A}"/>
              </a:ext>
            </a:extLst>
          </p:cNvPr>
          <p:cNvPicPr>
            <a:picLocks noChangeAspect="1"/>
          </p:cNvPicPr>
          <p:nvPr/>
        </p:nvPicPr>
        <p:blipFill rotWithShape="1">
          <a:blip r:embed="rId5"/>
          <a:srcRect t="16124" r="4975" b="13925"/>
          <a:stretch/>
        </p:blipFill>
        <p:spPr>
          <a:xfrm>
            <a:off x="10952233" y="3663101"/>
            <a:ext cx="1055438" cy="776941"/>
          </a:xfrm>
          <a:prstGeom prst="rect">
            <a:avLst/>
          </a:prstGeom>
        </p:spPr>
      </p:pic>
      <p:pic>
        <p:nvPicPr>
          <p:cNvPr id="8" name="Picture 7">
            <a:extLst>
              <a:ext uri="{FF2B5EF4-FFF2-40B4-BE49-F238E27FC236}">
                <a16:creationId xmlns:a16="http://schemas.microsoft.com/office/drawing/2014/main" id="{91BC6E60-A677-42C0-A8E4-56E064D61AC5}"/>
              </a:ext>
            </a:extLst>
          </p:cNvPr>
          <p:cNvPicPr>
            <a:picLocks noChangeAspect="1"/>
          </p:cNvPicPr>
          <p:nvPr/>
        </p:nvPicPr>
        <p:blipFill>
          <a:blip r:embed="rId6"/>
          <a:stretch>
            <a:fillRect/>
          </a:stretch>
        </p:blipFill>
        <p:spPr>
          <a:xfrm>
            <a:off x="10668000" y="4754996"/>
            <a:ext cx="1192005" cy="791832"/>
          </a:xfrm>
          <a:prstGeom prst="rect">
            <a:avLst/>
          </a:prstGeom>
        </p:spPr>
      </p:pic>
    </p:spTree>
    <p:extLst>
      <p:ext uri="{BB962C8B-B14F-4D97-AF65-F5344CB8AC3E}">
        <p14:creationId xmlns:p14="http://schemas.microsoft.com/office/powerpoint/2010/main" val="3334873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123B2-EBF6-4FB8-A704-E253BDAEA6E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Activity: Planning a health promotion project  </a:t>
            </a:r>
          </a:p>
        </p:txBody>
      </p:sp>
      <p:sp>
        <p:nvSpPr>
          <p:cNvPr id="3" name="Content Placeholder 2">
            <a:extLst>
              <a:ext uri="{FF2B5EF4-FFF2-40B4-BE49-F238E27FC236}">
                <a16:creationId xmlns:a16="http://schemas.microsoft.com/office/drawing/2014/main" id="{BCAB1643-C187-4A7A-B559-C344BF6F3D1C}"/>
              </a:ext>
            </a:extLst>
          </p:cNvPr>
          <p:cNvSpPr>
            <a:spLocks noGrp="1"/>
          </p:cNvSpPr>
          <p:nvPr>
            <p:ph sz="half" idx="1"/>
          </p:nvPr>
        </p:nvSpPr>
        <p:spPr>
          <a:xfrm>
            <a:off x="609600" y="1600201"/>
            <a:ext cx="5384800" cy="3989040"/>
          </a:xfrm>
        </p:spPr>
        <p:txBody>
          <a:bodyPr>
            <a:normAutofit/>
          </a:bodyPr>
          <a:lstStyle/>
          <a:p>
            <a:r>
              <a:rPr lang="en-GB" dirty="0"/>
              <a:t>Following one of the scenarios suggested in the next slides, you need to produce a plan for a health promotion campaign that can be implemented in local communities, using digital technologies.</a:t>
            </a:r>
          </a:p>
          <a:p>
            <a:endParaRPr lang="en-GB" dirty="0"/>
          </a:p>
          <a:p>
            <a:endParaRPr lang="en-GB" b="1"/>
          </a:p>
          <a:p>
            <a:endParaRPr lang="en-GB" dirty="0"/>
          </a:p>
        </p:txBody>
      </p:sp>
      <p:pic>
        <p:nvPicPr>
          <p:cNvPr id="4" name="Picture 3">
            <a:extLst>
              <a:ext uri="{FF2B5EF4-FFF2-40B4-BE49-F238E27FC236}">
                <a16:creationId xmlns:a16="http://schemas.microsoft.com/office/drawing/2014/main" id="{F3F9C5C6-EB43-42A9-8464-2531342C4B98}"/>
              </a:ext>
            </a:extLst>
          </p:cNvPr>
          <p:cNvPicPr>
            <a:picLocks noChangeAspect="1"/>
          </p:cNvPicPr>
          <p:nvPr/>
        </p:nvPicPr>
        <p:blipFill rotWithShape="1">
          <a:blip r:embed="rId2"/>
          <a:srcRect l="1666" t="4049" r="4941" b="2158"/>
          <a:stretch/>
        </p:blipFill>
        <p:spPr>
          <a:xfrm>
            <a:off x="7474589" y="1751193"/>
            <a:ext cx="3238151" cy="3195166"/>
          </a:xfrm>
          <a:prstGeom prst="rect">
            <a:avLst/>
          </a:prstGeom>
          <a:noFill/>
        </p:spPr>
      </p:pic>
    </p:spTree>
    <p:extLst>
      <p:ext uri="{BB962C8B-B14F-4D97-AF65-F5344CB8AC3E}">
        <p14:creationId xmlns:p14="http://schemas.microsoft.com/office/powerpoint/2010/main" val="42488322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2413</TotalTime>
  <Words>1156</Words>
  <Application>Microsoft Office PowerPoint</Application>
  <PresentationFormat>Widescreen</PresentationFormat>
  <Paragraphs>92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inherit</vt:lpstr>
      <vt:lpstr>Myriad Pro</vt:lpstr>
      <vt:lpstr>20140311PresentationUWTSDTemplate</vt:lpstr>
      <vt:lpstr>What is community development?</vt:lpstr>
      <vt:lpstr>Community development</vt:lpstr>
      <vt:lpstr>The principles which underpin community development </vt:lpstr>
      <vt:lpstr>In practice, community development:</vt:lpstr>
      <vt:lpstr>Community development: getting started </vt:lpstr>
      <vt:lpstr> Getting to Know your Community</vt:lpstr>
      <vt:lpstr>Coming Together</vt:lpstr>
      <vt:lpstr>Visioning</vt:lpstr>
      <vt:lpstr>What Are the Different Types of Community Development Projects?</vt:lpstr>
      <vt:lpstr>What are the aims of Community Development Projects? </vt:lpstr>
      <vt:lpstr>What is the goal of some development projects? </vt:lpstr>
      <vt:lpstr>The use of digital media and technologies for community development</vt:lpstr>
      <vt:lpstr>    The question therefore is how do we take advantage of these new behaviours for the benefit of community development?   </vt:lpstr>
      <vt:lpstr>Technology can improve community development strategies in the following ways: </vt:lpstr>
      <vt:lpstr>The power of social media </vt:lpstr>
      <vt:lpstr>Recent trends that have impacted public health social media campaigns include:</vt:lpstr>
      <vt:lpstr>Examples of Public Health Social Media Campaigns from around the world </vt:lpstr>
      <vt:lpstr>Activity: Planning a health promotion project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NAV K</cp:lastModifiedBy>
  <cp:revision>20</cp:revision>
  <dcterms:created xsi:type="dcterms:W3CDTF">2021-06-30T17:36:36Z</dcterms:created>
  <dcterms:modified xsi:type="dcterms:W3CDTF">2023-01-28T13:28:49Z</dcterms:modified>
</cp:coreProperties>
</file>