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handoutMasterIdLst>
    <p:handoutMasterId r:id="rId22"/>
  </p:handoutMasterIdLst>
  <p:sldIdLst>
    <p:sldId id="258" r:id="rId2"/>
    <p:sldId id="291" r:id="rId3"/>
    <p:sldId id="283" r:id="rId4"/>
    <p:sldId id="284" r:id="rId5"/>
    <p:sldId id="285" r:id="rId6"/>
    <p:sldId id="286" r:id="rId7"/>
    <p:sldId id="290" r:id="rId8"/>
    <p:sldId id="288" r:id="rId9"/>
    <p:sldId id="289" r:id="rId10"/>
    <p:sldId id="287" r:id="rId11"/>
    <p:sldId id="292" r:id="rId12"/>
    <p:sldId id="293" r:id="rId13"/>
    <p:sldId id="294" r:id="rId14"/>
    <p:sldId id="297" r:id="rId15"/>
    <p:sldId id="295" r:id="rId16"/>
    <p:sldId id="296" r:id="rId17"/>
    <p:sldId id="298" r:id="rId18"/>
    <p:sldId id="299" r:id="rId19"/>
    <p:sldId id="282"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049" autoAdjust="0"/>
  </p:normalViewPr>
  <p:slideViewPr>
    <p:cSldViewPr>
      <p:cViewPr varScale="1">
        <p:scale>
          <a:sx n="81" d="100"/>
          <a:sy n="81" d="100"/>
        </p:scale>
        <p:origin x="86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DF069A-B00B-41E3-A3C1-0B43EDB0DD34}" type="datetimeFigureOut">
              <a:rPr lang="en-GB" smtClean="0"/>
              <a:t>10/01/2018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39E918-88F5-4DC3-ADC2-D63BF93AAE5D}" type="slidenum">
              <a:rPr lang="en-GB" smtClean="0"/>
              <a:t>‹#›</a:t>
            </a:fld>
            <a:endParaRPr lang="en-GB"/>
          </a:p>
        </p:txBody>
      </p:sp>
    </p:spTree>
    <p:extLst>
      <p:ext uri="{BB962C8B-B14F-4D97-AF65-F5344CB8AC3E}">
        <p14:creationId xmlns:p14="http://schemas.microsoft.com/office/powerpoint/2010/main" val="3962119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1143000" y="685800"/>
            <a:ext cx="4572000" cy="3429000"/>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smtClean="0"/>
              <a:t>Croeso</a:t>
            </a:r>
          </a:p>
          <a:p>
            <a:r>
              <a:rPr lang="cy-GB" altLang="cy-GB" smtClean="0"/>
              <a:t>Cyflwyno gweddill y tîm </a:t>
            </a:r>
          </a:p>
        </p:txBody>
      </p:sp>
    </p:spTree>
    <p:extLst>
      <p:ext uri="{BB962C8B-B14F-4D97-AF65-F5344CB8AC3E}">
        <p14:creationId xmlns:p14="http://schemas.microsoft.com/office/powerpoint/2010/main" val="3872488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a:t>
            </a:fld>
            <a:endParaRPr lang="en-GB"/>
          </a:p>
        </p:txBody>
      </p:sp>
    </p:spTree>
    <p:extLst>
      <p:ext uri="{BB962C8B-B14F-4D97-AF65-F5344CB8AC3E}">
        <p14:creationId xmlns:p14="http://schemas.microsoft.com/office/powerpoint/2010/main" val="1775289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Refer back to stages of play and learning e.g. Piaget stages of development – when are children capable of abstract thinking?</a:t>
            </a:r>
          </a:p>
          <a:p>
            <a:r>
              <a:rPr lang="en-GB" dirty="0" smtClean="0"/>
              <a:t>Types – exploratory play – heuristic play- symbolic play</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3524325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babies will learn that a bottle means food, a cry or</a:t>
            </a:r>
            <a:r>
              <a:rPr lang="en-GB" baseline="0" dirty="0" smtClean="0"/>
              <a:t> sound will bring and adult to them.</a:t>
            </a:r>
          </a:p>
          <a:p>
            <a:endParaRPr lang="en-GB" baseline="0" dirty="0" smtClean="0"/>
          </a:p>
          <a:p>
            <a:r>
              <a:rPr lang="en-GB" baseline="0" dirty="0" smtClean="0"/>
              <a:t>They may learn that if they drop a ball it will roll, if they bang a toy against something it will make a noise. These exploratory activities are supporting the formation of expectation and concepts of what to expect.</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672820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initial</a:t>
            </a:r>
            <a:r>
              <a:rPr lang="en-GB" baseline="0" dirty="0" smtClean="0"/>
              <a:t> discoveries provide a real life basis and real life experience to base their future knowledge development on, the continuation of these real life experiences facilitate children to develop a deep level of learning</a:t>
            </a:r>
          </a:p>
          <a:p>
            <a:r>
              <a:rPr lang="en-GB" baseline="0" dirty="0" smtClean="0"/>
              <a:t>This deep level learning leads to motivation, intrigue and investigation (</a:t>
            </a:r>
            <a:r>
              <a:rPr lang="en-GB" baseline="0" dirty="0" err="1" smtClean="0"/>
              <a:t>Brunton</a:t>
            </a:r>
            <a:r>
              <a:rPr lang="en-GB" baseline="0" dirty="0" smtClean="0"/>
              <a:t> and Thornton, 2010)</a:t>
            </a:r>
          </a:p>
          <a:p>
            <a:endParaRPr lang="en-GB" baseline="0" dirty="0" smtClean="0"/>
          </a:p>
          <a:p>
            <a:r>
              <a:rPr lang="en-GB" baseline="0" dirty="0" smtClean="0"/>
              <a:t>Both Montessori theory and the </a:t>
            </a:r>
            <a:r>
              <a:rPr lang="en-GB" baseline="0" dirty="0" err="1" smtClean="0"/>
              <a:t>reggio</a:t>
            </a:r>
            <a:r>
              <a:rPr lang="en-GB" baseline="0" dirty="0" smtClean="0"/>
              <a:t> </a:t>
            </a:r>
            <a:r>
              <a:rPr lang="en-GB" baseline="0" dirty="0" err="1" smtClean="0"/>
              <a:t>emilia</a:t>
            </a:r>
            <a:r>
              <a:rPr lang="en-GB" baseline="0" dirty="0" smtClean="0"/>
              <a:t> approach base children’s learning through first hand real life experiences, establishing a secure base of knowledge children can base their learning on</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3551159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deep level of learning builds a child’s knowledge and understanding</a:t>
            </a:r>
            <a:r>
              <a:rPr lang="en-GB" baseline="0" dirty="0" smtClean="0"/>
              <a:t> e.g. volume and size</a:t>
            </a:r>
          </a:p>
          <a:p>
            <a:r>
              <a:rPr lang="en-GB" baseline="0" dirty="0" smtClean="0"/>
              <a:t>This provides a base for the child to develop and explore new elements to their knowledge extending their learning and understanding of concepts</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2234238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child’s understanding of a concept at that particular time is based on the knowledge</a:t>
            </a:r>
            <a:r>
              <a:rPr lang="en-GB" baseline="0" dirty="0" smtClean="0"/>
              <a:t> they have then, this may not be the true concept meaning as we would know it as adults however this does not make the child’s understanding incorrect.</a:t>
            </a:r>
          </a:p>
          <a:p>
            <a:r>
              <a:rPr lang="en-GB" baseline="0" dirty="0" smtClean="0"/>
              <a:t>The children need to work through a process reviewing their ideas on the basis of new information and understanding as it develops.</a:t>
            </a:r>
          </a:p>
          <a:p>
            <a:r>
              <a:rPr lang="en-GB" baseline="0" dirty="0" smtClean="0"/>
              <a:t>Spiral of discovery – exploring – asking questions – seeking understanding – reflecting and evaluating – </a:t>
            </a:r>
          </a:p>
          <a:p>
            <a:r>
              <a:rPr lang="en-GB" baseline="0" dirty="0" smtClean="0"/>
              <a:t>Repeating each of these when new knowledge or experiences are undertaken, each cycle will lead to a deeper understanding of the concept, adults can use this  model to support children through each stage.</a:t>
            </a:r>
          </a:p>
          <a:p>
            <a:endParaRPr lang="en-GB" baseline="0" dirty="0" smtClean="0"/>
          </a:p>
          <a:p>
            <a:r>
              <a:rPr lang="en-GB" baseline="0" dirty="0" smtClean="0"/>
              <a:t>Vygotsky referred to earlier concepts as ‘Pseudo Concepts’ before they are fully developed and believed that ‘true’ concepts were not fully formed until adolescence at the earliest and beyond (</a:t>
            </a:r>
            <a:r>
              <a:rPr lang="en-GB" baseline="0" dirty="0" err="1" smtClean="0"/>
              <a:t>Vinner</a:t>
            </a:r>
            <a:r>
              <a:rPr lang="en-GB" baseline="0" dirty="0" smtClean="0"/>
              <a:t>, 1997)</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619976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supports the development of concepts and knowledge in stages, understanding the here and now, what they have learned from their own experiences, consolidating this learning and giving children ownership of it. From these secure knowledge basis they can then develop and extend their concepts with new experiences and information.</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9</a:t>
            </a:fld>
            <a:endParaRPr lang="en-GB"/>
          </a:p>
        </p:txBody>
      </p:sp>
    </p:spTree>
    <p:extLst>
      <p:ext uri="{BB962C8B-B14F-4D97-AF65-F5344CB8AC3E}">
        <p14:creationId xmlns:p14="http://schemas.microsoft.com/office/powerpoint/2010/main" val="28386074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key skills developed</a:t>
            </a:r>
            <a:r>
              <a:rPr lang="en-GB" baseline="0" dirty="0" smtClean="0"/>
              <a:t> through concept knowledge are important through each stage of learning. </a:t>
            </a:r>
          </a:p>
          <a:p>
            <a:endParaRPr lang="en-GB" baseline="0" dirty="0" smtClean="0"/>
          </a:p>
          <a:p>
            <a:r>
              <a:rPr lang="en-GB" baseline="0" dirty="0" smtClean="0"/>
              <a:t>What inspires learning? CURIOSITY!</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10</a:t>
            </a:fld>
            <a:endParaRPr lang="en-GB"/>
          </a:p>
        </p:txBody>
      </p:sp>
    </p:spTree>
    <p:extLst>
      <p:ext uri="{BB962C8B-B14F-4D97-AF65-F5344CB8AC3E}">
        <p14:creationId xmlns:p14="http://schemas.microsoft.com/office/powerpoint/2010/main" val="3191054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Above is a summary of the elements of mathematical development</a:t>
            </a:r>
            <a:r>
              <a:rPr lang="en-GB" baseline="0" dirty="0" smtClean="0"/>
              <a:t> in the Foundation Phase, the Foundation Phase pedagogy includes</a:t>
            </a:r>
          </a:p>
          <a:p>
            <a:endParaRPr lang="en-GB" baseline="0" dirty="0" smtClean="0"/>
          </a:p>
          <a:p>
            <a:r>
              <a:rPr lang="en-GB" baseline="0" dirty="0" smtClean="0"/>
              <a:t>Active learning opportunities that build on prior experiences and support them to become independent thinkers and learners</a:t>
            </a:r>
          </a:p>
          <a:p>
            <a:r>
              <a:rPr lang="en-GB" baseline="0" dirty="0" smtClean="0"/>
              <a:t>Activities that allow them to use their senses, be creative and imaginative</a:t>
            </a:r>
          </a:p>
          <a:p>
            <a:r>
              <a:rPr lang="en-GB" baseline="0" dirty="0" smtClean="0"/>
              <a:t>Tasks and challenges that encourage problem solving and discussion</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11</a:t>
            </a:fld>
            <a:endParaRPr lang="en-GB"/>
          </a:p>
        </p:txBody>
      </p:sp>
    </p:spTree>
    <p:extLst>
      <p:ext uri="{BB962C8B-B14F-4D97-AF65-F5344CB8AC3E}">
        <p14:creationId xmlns:p14="http://schemas.microsoft.com/office/powerpoint/2010/main" val="740201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we look at one element</a:t>
            </a:r>
            <a:r>
              <a:rPr lang="en-GB" baseline="0" dirty="0" smtClean="0"/>
              <a:t> as an example you can see the progression of skill and how the staged introduction of new information extends the child’s knowledge. </a:t>
            </a:r>
          </a:p>
          <a:p>
            <a:endParaRPr lang="en-GB" baseline="0" dirty="0" smtClean="0"/>
          </a:p>
          <a:p>
            <a:r>
              <a:rPr lang="en-GB" baseline="0" dirty="0" smtClean="0"/>
              <a:t>Discuss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1106389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terms of understanding how children develop mathematical skills it can be recognised that these skills are innate and that children are ‘doing</a:t>
            </a:r>
            <a:r>
              <a:rPr lang="en-GB" baseline="0" dirty="0" smtClean="0"/>
              <a:t> maths’ from birth.</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13</a:t>
            </a:fld>
            <a:endParaRPr lang="en-GB"/>
          </a:p>
        </p:txBody>
      </p:sp>
    </p:spTree>
    <p:extLst>
      <p:ext uri="{BB962C8B-B14F-4D97-AF65-F5344CB8AC3E}">
        <p14:creationId xmlns:p14="http://schemas.microsoft.com/office/powerpoint/2010/main" val="11336679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a:t>
            </a:r>
            <a:r>
              <a:rPr lang="en-GB" dirty="0" smtClean="0"/>
              <a:t>interesting </a:t>
            </a:r>
            <a:r>
              <a:rPr lang="en-GB" dirty="0" smtClean="0"/>
              <a:t>to think that numbers are</a:t>
            </a:r>
            <a:r>
              <a:rPr lang="en-GB" baseline="0" dirty="0" smtClean="0"/>
              <a:t> abstractly understood by very young children without language to explain it.; </a:t>
            </a:r>
            <a:r>
              <a:rPr lang="en-GB" baseline="0" dirty="0" smtClean="0"/>
              <a:t>link back to Montessori teaching materials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14</a:t>
            </a:fld>
            <a:endParaRPr lang="en-GB"/>
          </a:p>
        </p:txBody>
      </p:sp>
    </p:spTree>
    <p:extLst>
      <p:ext uri="{BB962C8B-B14F-4D97-AF65-F5344CB8AC3E}">
        <p14:creationId xmlns:p14="http://schemas.microsoft.com/office/powerpoint/2010/main" val="30613300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Again this is an example of the complexity of the infant brain already interacting with the environment</a:t>
            </a:r>
            <a:r>
              <a:rPr lang="en-GB" baseline="0" dirty="0" smtClean="0"/>
              <a:t> to make sense of the world mathematically.</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20787663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Mastery of the counting sequence enables children to solve increasingly complex problems. Children with a well-developed</a:t>
            </a:r>
          </a:p>
          <a:p>
            <a:r>
              <a:rPr lang="en-GB" sz="1200" b="0" i="0" u="none" strike="noStrike" kern="1200" baseline="0" dirty="0" smtClean="0">
                <a:solidFill>
                  <a:schemeClr val="tx1"/>
                </a:solidFill>
                <a:latin typeface="+mn-lt"/>
                <a:ea typeface="+mn-ea"/>
                <a:cs typeface="+mn-cs"/>
              </a:rPr>
              <a:t>sense of counting as a problem-solving tool may use counting to compare the size of two sets, count</a:t>
            </a:r>
          </a:p>
          <a:p>
            <a:r>
              <a:rPr lang="en-GB" sz="1200" b="0" i="0" u="none" strike="noStrike" kern="1200" baseline="0" dirty="0" smtClean="0">
                <a:solidFill>
                  <a:schemeClr val="tx1"/>
                </a:solidFill>
                <a:latin typeface="+mn-lt"/>
                <a:ea typeface="+mn-ea"/>
                <a:cs typeface="+mn-cs"/>
              </a:rPr>
              <a:t>objects accurately without needing to physically touch the objects, use counting to solve simple addition and</a:t>
            </a:r>
          </a:p>
          <a:p>
            <a:r>
              <a:rPr lang="en-GB" sz="1200" b="0" i="0" u="none" strike="noStrike" kern="1200" baseline="0" dirty="0" smtClean="0">
                <a:solidFill>
                  <a:schemeClr val="tx1"/>
                </a:solidFill>
                <a:latin typeface="+mn-lt"/>
                <a:ea typeface="+mn-ea"/>
                <a:cs typeface="+mn-cs"/>
              </a:rPr>
              <a:t>subtraction problems, and use more complex counting strategies such as counting on from the larger set (</a:t>
            </a:r>
            <a:r>
              <a:rPr lang="en-GB" sz="1200" b="0" i="0" u="none" strike="noStrike" kern="1200" baseline="0" dirty="0" err="1" smtClean="0">
                <a:solidFill>
                  <a:schemeClr val="tx1"/>
                </a:solidFill>
                <a:latin typeface="+mn-lt"/>
                <a:ea typeface="+mn-ea"/>
                <a:cs typeface="+mn-cs"/>
              </a:rPr>
              <a:t>Purpura</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&amp; </a:t>
            </a:r>
            <a:r>
              <a:rPr lang="en-GB" sz="1200" b="0" i="0" u="none" strike="noStrike" kern="1200" baseline="0" dirty="0" err="1" smtClean="0">
                <a:solidFill>
                  <a:schemeClr val="tx1"/>
                </a:solidFill>
                <a:latin typeface="+mn-lt"/>
                <a:ea typeface="+mn-ea"/>
                <a:cs typeface="+mn-cs"/>
              </a:rPr>
              <a:t>Lonigan</a:t>
            </a:r>
            <a:r>
              <a:rPr lang="en-GB" sz="1200" b="0" i="0" u="none" strike="noStrike" kern="1200" baseline="0" dirty="0" smtClean="0">
                <a:solidFill>
                  <a:schemeClr val="tx1"/>
                </a:solidFill>
                <a:latin typeface="+mn-lt"/>
                <a:ea typeface="+mn-ea"/>
                <a:cs typeface="+mn-cs"/>
              </a:rPr>
              <a:t>, 2013).</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19493500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One approach to fostering numeracy practices is through increasing the knowledge of early childhood educators about what young children</a:t>
            </a:r>
          </a:p>
          <a:p>
            <a:r>
              <a:rPr lang="en-GB" sz="1200" b="0" i="0" u="none" strike="noStrike" kern="1200" baseline="0" dirty="0" smtClean="0">
                <a:solidFill>
                  <a:schemeClr val="tx1"/>
                </a:solidFill>
                <a:latin typeface="+mn-lt"/>
                <a:ea typeface="+mn-ea"/>
                <a:cs typeface="+mn-cs"/>
              </a:rPr>
              <a:t>understand about numeracy, how growth occurs and how educators can promote understanding</a:t>
            </a:r>
            <a:r>
              <a:rPr lang="en-GB" sz="1200" b="0" i="0" u="none" strike="noStrike" kern="1200" baseline="0" dirty="0" smtClean="0">
                <a:solidFill>
                  <a:schemeClr val="tx1"/>
                </a:solidFill>
                <a:latin typeface="+mn-lt"/>
                <a:ea typeface="+mn-ea"/>
                <a:cs typeface="+mn-cs"/>
              </a:rPr>
              <a:t>.</a:t>
            </a:r>
          </a:p>
          <a:p>
            <a:r>
              <a:rPr lang="en-GB" sz="1200" b="0" i="0" u="none" strike="noStrike" kern="1200" baseline="0" dirty="0" smtClean="0">
                <a:solidFill>
                  <a:schemeClr val="tx1"/>
                </a:solidFill>
                <a:latin typeface="+mn-lt"/>
                <a:ea typeface="+mn-ea"/>
                <a:cs typeface="+mn-cs"/>
              </a:rPr>
              <a:t>Link back to metacognition and early science skills as discussed in lecture 4</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17</a:t>
            </a:fld>
            <a:endParaRPr lang="en-GB"/>
          </a:p>
        </p:txBody>
      </p:sp>
    </p:spTree>
    <p:extLst>
      <p:ext uri="{BB962C8B-B14F-4D97-AF65-F5344CB8AC3E}">
        <p14:creationId xmlns:p14="http://schemas.microsoft.com/office/powerpoint/2010/main" val="11796129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Extending children’s mathematical learning</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Observing children’s play will help practitioners to value their growing mathematical understanding and reveal ways to support this development. Children’s interests are powerful catalysts for mathematical enquiry and will provide a strong starting point to support and extend their mathematical thinking. Opportunities for problem solving, reasoning, critical thinking and reflection are vital if children are to make the most of their emergent understanding of mathematics. </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19297693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19</a:t>
            </a:fld>
            <a:endParaRPr lang="en-GB"/>
          </a:p>
        </p:txBody>
      </p:sp>
    </p:spTree>
    <p:extLst>
      <p:ext uri="{BB962C8B-B14F-4D97-AF65-F5344CB8AC3E}">
        <p14:creationId xmlns:p14="http://schemas.microsoft.com/office/powerpoint/2010/main" val="28222936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dera.ioe.ac.uk/21175/1/141006-foundation-phase-mathematical-development-area-of-learning.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ctrTitle"/>
          </p:nvPr>
        </p:nvSpPr>
        <p:spPr>
          <a:xfrm>
            <a:off x="539552" y="620688"/>
            <a:ext cx="8352928" cy="2838177"/>
          </a:xfrm>
        </p:spPr>
        <p:txBody>
          <a:bodyPr>
            <a:normAutofit fontScale="90000"/>
          </a:bodyPr>
          <a:lstStyle/>
          <a:p>
            <a:pPr lvl="0">
              <a:spcBef>
                <a:spcPct val="20000"/>
              </a:spcBef>
            </a:pPr>
            <a:r>
              <a:rPr lang="en-GB" altLang="cy-GB" sz="3200" i="1" dirty="0" smtClean="0">
                <a:solidFill>
                  <a:schemeClr val="accent2">
                    <a:lumMod val="20000"/>
                    <a:lumOff val="80000"/>
                  </a:schemeClr>
                </a:solidFill>
                <a:latin typeface="Lucida Sans" pitchFamily="34" charset="0"/>
              </a:rPr>
              <a:t/>
            </a:r>
            <a:br>
              <a:rPr lang="en-GB" altLang="cy-GB" sz="3200" i="1" dirty="0" smtClean="0">
                <a:solidFill>
                  <a:schemeClr val="accent2">
                    <a:lumMod val="20000"/>
                    <a:lumOff val="80000"/>
                  </a:schemeClr>
                </a:solidFill>
                <a:latin typeface="Lucida Sans" pitchFamily="34" charset="0"/>
              </a:rPr>
            </a:br>
            <a:r>
              <a:rPr lang="cy-GB" altLang="cy-GB" sz="4000" dirty="0" smtClean="0">
                <a:solidFill>
                  <a:srgbClr val="FFFF00">
                    <a:lumMod val="20000"/>
                    <a:lumOff val="80000"/>
                  </a:srgbClr>
                </a:solidFill>
                <a:latin typeface="Lucida Sans" pitchFamily="34" charset="0"/>
                <a:ea typeface="+mn-ea"/>
                <a:cs typeface="+mn-cs"/>
              </a:rPr>
              <a:t>EAEE4005/C</a:t>
            </a:r>
            <a:br>
              <a:rPr lang="cy-GB" altLang="cy-GB" sz="4000" dirty="0" smtClean="0">
                <a:solidFill>
                  <a:srgbClr val="FFFF00">
                    <a:lumMod val="20000"/>
                    <a:lumOff val="80000"/>
                  </a:srgbClr>
                </a:solidFill>
                <a:latin typeface="Lucida Sans" pitchFamily="34" charset="0"/>
                <a:ea typeface="+mn-ea"/>
                <a:cs typeface="+mn-cs"/>
              </a:rPr>
            </a:br>
            <a:r>
              <a:rPr lang="cy-GB" altLang="cy-GB" sz="4000" dirty="0" smtClean="0">
                <a:solidFill>
                  <a:srgbClr val="FFFF00">
                    <a:lumMod val="20000"/>
                    <a:lumOff val="80000"/>
                  </a:srgbClr>
                </a:solidFill>
                <a:latin typeface="Lucida Sans" pitchFamily="34" charset="0"/>
                <a:ea typeface="+mn-ea"/>
                <a:cs typeface="+mn-cs"/>
              </a:rPr>
              <a:t>EAEE4010/C</a:t>
            </a:r>
            <a:r>
              <a:rPr lang="cy-GB" altLang="cy-GB" sz="2800" dirty="0">
                <a:solidFill>
                  <a:srgbClr val="FFFF00">
                    <a:lumMod val="20000"/>
                    <a:lumOff val="80000"/>
                  </a:srgbClr>
                </a:solidFill>
                <a:latin typeface="Lucida Sans" pitchFamily="34" charset="0"/>
                <a:ea typeface="+mn-ea"/>
                <a:cs typeface="+mn-cs"/>
              </a:rPr>
              <a:t/>
            </a:r>
            <a:br>
              <a:rPr lang="cy-GB" altLang="cy-GB" sz="2800" dirty="0">
                <a:solidFill>
                  <a:srgbClr val="FFFF00">
                    <a:lumMod val="20000"/>
                    <a:lumOff val="80000"/>
                  </a:srgbClr>
                </a:solidFill>
                <a:latin typeface="Lucida Sans" pitchFamily="34" charset="0"/>
                <a:ea typeface="+mn-ea"/>
                <a:cs typeface="+mn-cs"/>
              </a:rPr>
            </a:br>
            <a:r>
              <a:rPr lang="en-GB" altLang="cy-GB" sz="2800" dirty="0" smtClean="0">
                <a:solidFill>
                  <a:srgbClr val="FFFF00">
                    <a:lumMod val="20000"/>
                    <a:lumOff val="80000"/>
                  </a:srgbClr>
                </a:solidFill>
                <a:latin typeface="Lucida Sans" pitchFamily="34" charset="0"/>
                <a:ea typeface="+mn-ea"/>
                <a:cs typeface="+mn-cs"/>
              </a:rPr>
              <a:t>Y </a:t>
            </a:r>
            <a:r>
              <a:rPr lang="en-GB" altLang="cy-GB" sz="2800" dirty="0" err="1" smtClean="0">
                <a:solidFill>
                  <a:srgbClr val="FFFF00">
                    <a:lumMod val="20000"/>
                    <a:lumOff val="80000"/>
                  </a:srgbClr>
                </a:solidFill>
                <a:latin typeface="Lucida Sans" pitchFamily="34" charset="0"/>
                <a:ea typeface="+mn-ea"/>
                <a:cs typeface="+mn-cs"/>
              </a:rPr>
              <a:t>mathemategydd</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ifanc</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archwilio</a:t>
            </a:r>
            <a:r>
              <a:rPr lang="en-GB" altLang="cy-GB" sz="2800" dirty="0" smtClean="0">
                <a:solidFill>
                  <a:srgbClr val="FFFF00">
                    <a:lumMod val="20000"/>
                    <a:lumOff val="80000"/>
                  </a:srgbClr>
                </a:solidFill>
                <a:latin typeface="Lucida Sans" pitchFamily="34" charset="0"/>
                <a:ea typeface="+mn-ea"/>
                <a:cs typeface="+mn-cs"/>
              </a:rPr>
              <a:t> a </a:t>
            </a:r>
            <a:r>
              <a:rPr lang="en-GB" altLang="cy-GB" sz="2800" dirty="0" err="1" smtClean="0">
                <a:solidFill>
                  <a:srgbClr val="FFFF00">
                    <a:lumMod val="20000"/>
                    <a:lumOff val="80000"/>
                  </a:srgbClr>
                </a:solidFill>
                <a:latin typeface="Lucida Sans" pitchFamily="34" charset="0"/>
                <a:ea typeface="+mn-ea"/>
                <a:cs typeface="+mn-cs"/>
              </a:rPr>
              <a:t>datrys</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problemau</a:t>
            </a:r>
            <a:r>
              <a:rPr lang="en-GB" altLang="cy-GB" sz="2800" i="1" dirty="0" smtClean="0">
                <a:solidFill>
                  <a:srgbClr val="FFFF00">
                    <a:lumMod val="20000"/>
                    <a:lumOff val="80000"/>
                  </a:srgbClr>
                </a:solidFill>
                <a:latin typeface="Lucida Sans" pitchFamily="34" charset="0"/>
                <a:ea typeface="+mn-ea"/>
                <a:cs typeface="+mn-cs"/>
              </a:rPr>
              <a:t/>
            </a:r>
            <a:br>
              <a:rPr lang="en-GB" altLang="cy-GB" sz="2800" i="1" dirty="0" smtClean="0">
                <a:solidFill>
                  <a:srgbClr val="FFFF00">
                    <a:lumMod val="20000"/>
                    <a:lumOff val="80000"/>
                  </a:srgbClr>
                </a:solidFill>
                <a:latin typeface="Lucida Sans" pitchFamily="34" charset="0"/>
                <a:ea typeface="+mn-ea"/>
                <a:cs typeface="+mn-cs"/>
              </a:rPr>
            </a:br>
            <a:r>
              <a:rPr lang="en-GB" altLang="cy-GB" sz="2800" i="1" dirty="0" smtClean="0">
                <a:solidFill>
                  <a:srgbClr val="FFFF00">
                    <a:lumMod val="20000"/>
                    <a:lumOff val="80000"/>
                  </a:srgbClr>
                </a:solidFill>
                <a:latin typeface="Lucida Sans" pitchFamily="34" charset="0"/>
                <a:ea typeface="+mn-ea"/>
                <a:cs typeface="+mn-cs"/>
              </a:rPr>
              <a:t>The young mathematician: exploration and problem solving</a:t>
            </a:r>
            <a:r>
              <a:rPr lang="cy-GB" altLang="cy-GB" sz="3200" dirty="0">
                <a:solidFill>
                  <a:prstClr val="black">
                    <a:tint val="75000"/>
                  </a:prstClr>
                </a:solidFill>
                <a:latin typeface="Lucida Sans" pitchFamily="34" charset="0"/>
                <a:ea typeface="+mn-ea"/>
                <a:cs typeface="+mn-cs"/>
              </a:rPr>
              <a:t/>
            </a:r>
            <a:br>
              <a:rPr lang="cy-GB" altLang="cy-GB" sz="3200" dirty="0">
                <a:solidFill>
                  <a:prstClr val="black">
                    <a:tint val="75000"/>
                  </a:prstClr>
                </a:solidFill>
                <a:latin typeface="Lucida Sans" pitchFamily="34" charset="0"/>
                <a:ea typeface="+mn-ea"/>
                <a:cs typeface="+mn-cs"/>
              </a:rPr>
            </a:br>
            <a:endParaRPr lang="cy-GB" altLang="cy-GB" sz="3200"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subTitle" idx="1"/>
          </p:nvPr>
        </p:nvSpPr>
        <p:spPr>
          <a:xfrm>
            <a:off x="539552" y="3744614"/>
            <a:ext cx="8352928" cy="2348681"/>
          </a:xfrm>
        </p:spPr>
        <p:txBody>
          <a:bodyPr>
            <a:normAutofit/>
          </a:bodyPr>
          <a:lstStyle/>
          <a:p>
            <a:pPr algn="l"/>
            <a:endParaRPr lang="en-GB" altLang="cy-GB" sz="2800" i="1" dirty="0">
              <a:solidFill>
                <a:schemeClr val="bg1"/>
              </a:solidFill>
              <a:latin typeface="Lucida Sans" pitchFamily="34" charset="0"/>
              <a:ea typeface="ＭＳ Ｐゴシック" pitchFamily="34" charset="-128"/>
            </a:endParaRPr>
          </a:p>
          <a:p>
            <a:pPr algn="l"/>
            <a:r>
              <a:rPr lang="en-GB" altLang="cy-GB" sz="2800" dirty="0" err="1" smtClean="0">
                <a:solidFill>
                  <a:schemeClr val="bg1"/>
                </a:solidFill>
                <a:latin typeface="Lucida Sans" pitchFamily="34" charset="0"/>
                <a:ea typeface="ＭＳ Ｐゴシック" pitchFamily="34" charset="-128"/>
              </a:rPr>
              <a:t>Darlith</a:t>
            </a:r>
            <a:r>
              <a:rPr lang="en-GB" altLang="cy-GB" sz="2800" dirty="0" smtClean="0">
                <a:solidFill>
                  <a:schemeClr val="bg1"/>
                </a:solidFill>
                <a:latin typeface="Lucida Sans" pitchFamily="34" charset="0"/>
                <a:ea typeface="ＭＳ Ｐゴシック" pitchFamily="34" charset="-128"/>
              </a:rPr>
              <a:t> 5 – </a:t>
            </a:r>
            <a:r>
              <a:rPr lang="en-GB" altLang="cy-GB" sz="2800" dirty="0" err="1" smtClean="0">
                <a:solidFill>
                  <a:schemeClr val="bg1"/>
                </a:solidFill>
                <a:latin typeface="Lucida Sans" pitchFamily="34" charset="0"/>
                <a:ea typeface="ＭＳ Ｐゴシック" pitchFamily="34" charset="-128"/>
              </a:rPr>
              <a:t>Cysyniadau</a:t>
            </a:r>
            <a:r>
              <a:rPr lang="en-GB" altLang="cy-GB" sz="2800" dirty="0" smtClean="0">
                <a:solidFill>
                  <a:schemeClr val="bg1"/>
                </a:solidFill>
                <a:latin typeface="Lucida Sans" pitchFamily="34" charset="0"/>
                <a:ea typeface="ＭＳ Ｐゴシック" pitchFamily="34" charset="-128"/>
              </a:rPr>
              <a:t> </a:t>
            </a:r>
            <a:r>
              <a:rPr lang="en-GB" altLang="cy-GB" sz="2800" dirty="0" err="1" smtClean="0">
                <a:solidFill>
                  <a:schemeClr val="bg1"/>
                </a:solidFill>
                <a:latin typeface="Lucida Sans" pitchFamily="34" charset="0"/>
                <a:ea typeface="ＭＳ Ｐゴシック" pitchFamily="34" charset="-128"/>
              </a:rPr>
              <a:t>Mathemategol</a:t>
            </a:r>
            <a:endParaRPr lang="en-GB" altLang="cy-GB" sz="2800" dirty="0" smtClean="0">
              <a:solidFill>
                <a:schemeClr val="bg1"/>
              </a:solidFill>
              <a:latin typeface="Lucida Sans" pitchFamily="34" charset="0"/>
              <a:ea typeface="ＭＳ Ｐゴシック" pitchFamily="34" charset="-128"/>
            </a:endParaRPr>
          </a:p>
          <a:p>
            <a:pPr algn="l"/>
            <a:r>
              <a:rPr lang="en-GB" altLang="cy-GB" sz="2800" i="1" dirty="0" smtClean="0">
                <a:solidFill>
                  <a:schemeClr val="bg1"/>
                </a:solidFill>
                <a:latin typeface="Lucida Sans" pitchFamily="34" charset="0"/>
                <a:ea typeface="ＭＳ Ｐゴシック" pitchFamily="34" charset="-128"/>
              </a:rPr>
              <a:t>Lecture 5 – Mathematical Concepts</a:t>
            </a:r>
            <a:r>
              <a:rPr lang="en-GB" altLang="cy-GB" sz="1100" dirty="0" smtClean="0">
                <a:solidFill>
                  <a:schemeClr val="bg1"/>
                </a:solidFill>
                <a:latin typeface="Lucida Sans" pitchFamily="34" charset="0"/>
                <a:ea typeface="ＭＳ Ｐゴシック" pitchFamily="34" charset="-128"/>
              </a:rPr>
              <a:t>                                                     </a:t>
            </a:r>
            <a:endParaRPr lang="cy-GB" altLang="cy-GB" sz="2000" dirty="0" smtClean="0">
              <a:latin typeface="Lucida Sans" pitchFamily="34" charset="0"/>
            </a:endParaRPr>
          </a:p>
        </p:txBody>
      </p:sp>
    </p:spTree>
    <p:extLst>
      <p:ext uri="{BB962C8B-B14F-4D97-AF65-F5344CB8AC3E}">
        <p14:creationId xmlns:p14="http://schemas.microsoft.com/office/powerpoint/2010/main" val="18746502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Cynnwys</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Contents</a:t>
            </a:r>
            <a:endParaRPr lang="en-GB"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smtClean="0">
                <a:latin typeface="Lucida Sans" panose="020B0602030504020204" pitchFamily="34" charset="0"/>
              </a:rPr>
              <a:t>Beth </a:t>
            </a:r>
            <a:r>
              <a:rPr lang="en-GB" dirty="0" err="1" smtClean="0">
                <a:latin typeface="Lucida Sans" panose="020B0602030504020204" pitchFamily="34" charset="0"/>
              </a:rPr>
              <a:t>yw</a:t>
            </a:r>
            <a:r>
              <a:rPr lang="en-GB" dirty="0" smtClean="0">
                <a:latin typeface="Lucida Sans" panose="020B0602030504020204" pitchFamily="34" charset="0"/>
              </a:rPr>
              <a:t> </a:t>
            </a:r>
            <a:r>
              <a:rPr lang="en-GB" dirty="0" err="1" smtClean="0">
                <a:latin typeface="Lucida Sans" panose="020B0602030504020204" pitchFamily="34" charset="0"/>
              </a:rPr>
              <a:t>Cysyniadau</a:t>
            </a:r>
            <a:r>
              <a:rPr lang="en-GB" dirty="0" smtClean="0">
                <a:latin typeface="Lucida Sans" panose="020B0602030504020204" pitchFamily="34" charset="0"/>
              </a:rPr>
              <a:t>?</a:t>
            </a:r>
          </a:p>
          <a:p>
            <a:r>
              <a:rPr lang="en-GB" dirty="0" err="1" smtClean="0">
                <a:latin typeface="Lucida Sans" panose="020B0602030504020204" pitchFamily="34" charset="0"/>
              </a:rPr>
              <a:t>Pryd</a:t>
            </a:r>
            <a:r>
              <a:rPr lang="en-GB" dirty="0" smtClean="0">
                <a:latin typeface="Lucida Sans" panose="020B0602030504020204" pitchFamily="34" charset="0"/>
              </a:rPr>
              <a:t> </a:t>
            </a:r>
            <a:r>
              <a:rPr lang="en-GB" dirty="0" err="1" smtClean="0">
                <a:latin typeface="Lucida Sans" panose="020B0602030504020204" pitchFamily="34" charset="0"/>
              </a:rPr>
              <a:t>mae</a:t>
            </a:r>
            <a:r>
              <a:rPr lang="en-GB" dirty="0" smtClean="0">
                <a:latin typeface="Lucida Sans" panose="020B0602030504020204" pitchFamily="34" charset="0"/>
              </a:rPr>
              <a:t> </a:t>
            </a:r>
            <a:r>
              <a:rPr lang="en-GB" dirty="0" err="1" smtClean="0">
                <a:latin typeface="Lucida Sans" panose="020B0602030504020204" pitchFamily="34" charset="0"/>
              </a:rPr>
              <a:t>nhw’n</a:t>
            </a:r>
            <a:r>
              <a:rPr lang="en-GB" dirty="0" smtClean="0">
                <a:latin typeface="Lucida Sans" panose="020B0602030504020204" pitchFamily="34" charset="0"/>
              </a:rPr>
              <a:t> </a:t>
            </a:r>
            <a:r>
              <a:rPr lang="en-GB" dirty="0" err="1" smtClean="0">
                <a:latin typeface="Lucida Sans" panose="020B0602030504020204" pitchFamily="34" charset="0"/>
              </a:rPr>
              <a:t>dechrau</a:t>
            </a:r>
            <a:r>
              <a:rPr lang="en-GB" dirty="0" smtClean="0">
                <a:latin typeface="Lucida Sans" panose="020B0602030504020204" pitchFamily="34" charset="0"/>
              </a:rPr>
              <a:t>?</a:t>
            </a:r>
          </a:p>
          <a:p>
            <a:r>
              <a:rPr lang="en-GB" dirty="0" err="1" smtClean="0">
                <a:latin typeface="Lucida Sans" panose="020B0602030504020204" pitchFamily="34" charset="0"/>
              </a:rPr>
              <a:t>Cwricwlwm</a:t>
            </a:r>
            <a:r>
              <a:rPr lang="en-GB" dirty="0" smtClean="0">
                <a:latin typeface="Lucida Sans" panose="020B0602030504020204" pitchFamily="34" charset="0"/>
              </a:rPr>
              <a:t> </a:t>
            </a:r>
            <a:r>
              <a:rPr lang="en-GB" dirty="0" err="1" smtClean="0">
                <a:latin typeface="Lucida Sans" panose="020B0602030504020204" pitchFamily="34" charset="0"/>
              </a:rPr>
              <a:t>Troellog</a:t>
            </a:r>
            <a:endParaRPr lang="en-GB" dirty="0" smtClean="0">
              <a:latin typeface="Lucida Sans" panose="020B0602030504020204" pitchFamily="34" charset="0"/>
            </a:endParaRPr>
          </a:p>
          <a:p>
            <a:r>
              <a:rPr lang="en-GB" dirty="0" err="1" smtClean="0">
                <a:latin typeface="Lucida Sans" panose="020B0602030504020204" pitchFamily="34" charset="0"/>
              </a:rPr>
              <a:t>Sgiliau</a:t>
            </a:r>
            <a:r>
              <a:rPr lang="en-GB" dirty="0" smtClean="0">
                <a:latin typeface="Lucida Sans" panose="020B0602030504020204" pitchFamily="34" charset="0"/>
              </a:rPr>
              <a:t> </a:t>
            </a:r>
            <a:r>
              <a:rPr lang="en-GB" dirty="0" err="1" smtClean="0">
                <a:latin typeface="Lucida Sans" panose="020B0602030504020204" pitchFamily="34" charset="0"/>
              </a:rPr>
              <a:t>Allweddol</a:t>
            </a:r>
            <a:endParaRPr lang="en-GB" dirty="0" smtClean="0">
              <a:latin typeface="Lucida Sans" panose="020B0602030504020204" pitchFamily="34" charset="0"/>
            </a:endParaRPr>
          </a:p>
          <a:p>
            <a:r>
              <a:rPr lang="en-GB" dirty="0" err="1" smtClean="0">
                <a:latin typeface="Lucida Sans" panose="020B0602030504020204" pitchFamily="34" charset="0"/>
              </a:rPr>
              <a:t>Cyfnod</a:t>
            </a:r>
            <a:r>
              <a:rPr lang="en-GB" dirty="0" smtClean="0">
                <a:latin typeface="Lucida Sans" panose="020B0602030504020204" pitchFamily="34" charset="0"/>
              </a:rPr>
              <a:t> Sylfaen</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What are Concepts?</a:t>
            </a:r>
          </a:p>
          <a:p>
            <a:r>
              <a:rPr lang="en-GB" dirty="0" smtClean="0">
                <a:solidFill>
                  <a:srgbClr val="002060"/>
                </a:solidFill>
                <a:latin typeface="Lucida Sans" panose="020B0602030504020204" pitchFamily="34" charset="0"/>
              </a:rPr>
              <a:t>When do they begin?</a:t>
            </a:r>
          </a:p>
          <a:p>
            <a:r>
              <a:rPr lang="en-GB" dirty="0" smtClean="0">
                <a:solidFill>
                  <a:srgbClr val="002060"/>
                </a:solidFill>
                <a:latin typeface="Lucida Sans" panose="020B0602030504020204" pitchFamily="34" charset="0"/>
              </a:rPr>
              <a:t>Spiral Curriculum</a:t>
            </a:r>
          </a:p>
          <a:p>
            <a:r>
              <a:rPr lang="en-GB" dirty="0" smtClean="0">
                <a:solidFill>
                  <a:srgbClr val="002060"/>
                </a:solidFill>
                <a:latin typeface="Lucida Sans" panose="020B0602030504020204" pitchFamily="34" charset="0"/>
              </a:rPr>
              <a:t>Key Skills</a:t>
            </a:r>
          </a:p>
          <a:p>
            <a:r>
              <a:rPr lang="en-GB" dirty="0" smtClean="0">
                <a:solidFill>
                  <a:srgbClr val="002060"/>
                </a:solidFill>
                <a:latin typeface="Lucida Sans" panose="020B0602030504020204" pitchFamily="34" charset="0"/>
              </a:rPr>
              <a:t>Foundation Phase</a:t>
            </a:r>
          </a:p>
          <a:p>
            <a:endParaRPr lang="en-GB" dirty="0"/>
          </a:p>
        </p:txBody>
      </p:sp>
    </p:spTree>
    <p:extLst>
      <p:ext uri="{BB962C8B-B14F-4D97-AF65-F5344CB8AC3E}">
        <p14:creationId xmlns:p14="http://schemas.microsoft.com/office/powerpoint/2010/main" val="1107016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Lucida Sans" panose="020B0602030504020204" pitchFamily="34" charset="0"/>
              </a:rPr>
              <a:t>Beth </a:t>
            </a:r>
            <a:r>
              <a:rPr lang="en-GB" dirty="0" err="1" smtClean="0">
                <a:latin typeface="Lucida Sans" panose="020B0602030504020204" pitchFamily="34" charset="0"/>
              </a:rPr>
              <a:t>yw</a:t>
            </a:r>
            <a:r>
              <a:rPr lang="en-GB" dirty="0" smtClean="0">
                <a:latin typeface="Lucida Sans" panose="020B0602030504020204" pitchFamily="34" charset="0"/>
              </a:rPr>
              <a:t> </a:t>
            </a:r>
            <a:r>
              <a:rPr lang="en-GB" dirty="0" err="1" smtClean="0">
                <a:latin typeface="Lucida Sans" panose="020B0602030504020204" pitchFamily="34" charset="0"/>
              </a:rPr>
              <a:t>Cysyniadau</a:t>
            </a:r>
            <a:r>
              <a:rPr lang="en-GB" dirty="0" smtClean="0">
                <a:latin typeface="Lucida Sans" panose="020B0602030504020204" pitchFamily="34" charset="0"/>
              </a:rPr>
              <a:t>?</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What Are Concepts?</a:t>
            </a:r>
            <a:endParaRPr lang="en-GB"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err="1" smtClean="0">
                <a:latin typeface="Lucida Sans" panose="020B0602030504020204" pitchFamily="34" charset="0"/>
              </a:rPr>
              <a:t>Cymhleth</a:t>
            </a:r>
            <a:endParaRPr lang="en-GB" dirty="0" smtClean="0">
              <a:latin typeface="Lucida Sans" panose="020B0602030504020204" pitchFamily="34" charset="0"/>
            </a:endParaRPr>
          </a:p>
          <a:p>
            <a:r>
              <a:rPr lang="en-GB" dirty="0" err="1" smtClean="0">
                <a:latin typeface="Lucida Sans" panose="020B0602030504020204" pitchFamily="34" charset="0"/>
              </a:rPr>
              <a:t>Angen</a:t>
            </a:r>
            <a:r>
              <a:rPr lang="en-GB" dirty="0" smtClean="0">
                <a:latin typeface="Lucida Sans" panose="020B0602030504020204" pitchFamily="34" charset="0"/>
              </a:rPr>
              <a:t> </a:t>
            </a:r>
            <a:r>
              <a:rPr lang="en-GB" dirty="0" err="1" smtClean="0">
                <a:latin typeface="Lucida Sans" panose="020B0602030504020204" pitchFamily="34" charset="0"/>
              </a:rPr>
              <a:t>sgiliau</a:t>
            </a:r>
            <a:r>
              <a:rPr lang="en-GB" dirty="0" smtClean="0">
                <a:latin typeface="Lucida Sans" panose="020B0602030504020204" pitchFamily="34" charset="0"/>
              </a:rPr>
              <a:t> </a:t>
            </a:r>
            <a:r>
              <a:rPr lang="en-GB" dirty="0" err="1" smtClean="0">
                <a:latin typeface="Lucida Sans" panose="020B0602030504020204" pitchFamily="34" charset="0"/>
              </a:rPr>
              <a:t>delweddu</a:t>
            </a:r>
            <a:endParaRPr lang="en-GB" dirty="0" smtClean="0">
              <a:latin typeface="Lucida Sans" panose="020B0602030504020204" pitchFamily="34" charset="0"/>
            </a:endParaRPr>
          </a:p>
          <a:p>
            <a:r>
              <a:rPr lang="en-GB" dirty="0" err="1" smtClean="0">
                <a:latin typeface="Lucida Sans" panose="020B0602030504020204" pitchFamily="34" charset="0"/>
              </a:rPr>
              <a:t>Ymresymu</a:t>
            </a:r>
            <a:endParaRPr lang="en-GB" dirty="0" smtClean="0">
              <a:latin typeface="Lucida Sans" panose="020B0602030504020204" pitchFamily="34" charset="0"/>
            </a:endParaRPr>
          </a:p>
          <a:p>
            <a:r>
              <a:rPr lang="en-GB" dirty="0" err="1" smtClean="0">
                <a:latin typeface="Lucida Sans" panose="020B0602030504020204" pitchFamily="34" charset="0"/>
              </a:rPr>
              <a:t>Meddwl</a:t>
            </a:r>
            <a:r>
              <a:rPr lang="en-GB" dirty="0" smtClean="0">
                <a:latin typeface="Lucida Sans" panose="020B0602030504020204" pitchFamily="34" charset="0"/>
              </a:rPr>
              <a:t> </a:t>
            </a:r>
            <a:r>
              <a:rPr lang="en-GB" dirty="0" err="1" smtClean="0">
                <a:latin typeface="Lucida Sans" panose="020B0602030504020204" pitchFamily="34" charset="0"/>
              </a:rPr>
              <a:t>haniaethol</a:t>
            </a:r>
            <a:r>
              <a:rPr lang="en-GB" dirty="0" smtClean="0">
                <a:latin typeface="Lucida Sans" panose="020B0602030504020204" pitchFamily="34" charset="0"/>
              </a:rPr>
              <a:t> – bob </a:t>
            </a:r>
            <a:r>
              <a:rPr lang="en-GB" dirty="0" err="1" smtClean="0">
                <a:latin typeface="Lucida Sans" panose="020B0602030504020204" pitchFamily="34" charset="0"/>
              </a:rPr>
              <a:t>amser</a:t>
            </a:r>
            <a:r>
              <a:rPr lang="en-GB" dirty="0" smtClean="0">
                <a:latin typeface="Lucida Sans" panose="020B0602030504020204" pitchFamily="34" charset="0"/>
              </a:rPr>
              <a:t>?</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Complex</a:t>
            </a:r>
          </a:p>
          <a:p>
            <a:r>
              <a:rPr lang="en-GB" dirty="0" smtClean="0">
                <a:solidFill>
                  <a:srgbClr val="002060"/>
                </a:solidFill>
                <a:latin typeface="Lucida Sans" panose="020B0602030504020204" pitchFamily="34" charset="0"/>
              </a:rPr>
              <a:t>Require visualisation skills</a:t>
            </a:r>
          </a:p>
          <a:p>
            <a:r>
              <a:rPr lang="en-GB" dirty="0" smtClean="0">
                <a:solidFill>
                  <a:srgbClr val="002060"/>
                </a:solidFill>
                <a:latin typeface="Lucida Sans" panose="020B0602030504020204" pitchFamily="34" charset="0"/>
              </a:rPr>
              <a:t>Reasoning</a:t>
            </a:r>
          </a:p>
          <a:p>
            <a:r>
              <a:rPr lang="en-GB" dirty="0" smtClean="0">
                <a:solidFill>
                  <a:srgbClr val="002060"/>
                </a:solidFill>
                <a:latin typeface="Lucida Sans" panose="020B0602030504020204" pitchFamily="34" charset="0"/>
              </a:rPr>
              <a:t>Abstract thought – always?</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872061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Lucida Sans" panose="020B0602030504020204" pitchFamily="34" charset="0"/>
              </a:rPr>
              <a:t>O </a:t>
            </a:r>
            <a:r>
              <a:rPr lang="en-GB" dirty="0" err="1" smtClean="0">
                <a:latin typeface="Lucida Sans" panose="020B0602030504020204" pitchFamily="34" charset="0"/>
              </a:rPr>
              <a:t>enedigaeth</a:t>
            </a:r>
            <a:r>
              <a:rPr lang="en-GB" dirty="0" smtClean="0">
                <a:latin typeface="Lucida Sans" panose="020B0602030504020204" pitchFamily="34" charset="0"/>
              </a:rPr>
              <a:t>?</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From Birth?</a:t>
            </a:r>
            <a:endParaRPr lang="en-GB"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pPr marL="0" indent="0">
              <a:buNone/>
            </a:pPr>
            <a:r>
              <a:rPr lang="cy-GB" dirty="0" smtClean="0">
                <a:latin typeface="Lucida Sans" panose="020B0602030504020204" pitchFamily="34" charset="0"/>
              </a:rPr>
              <a:t>Ydy babis yn medru: </a:t>
            </a:r>
          </a:p>
          <a:p>
            <a:r>
              <a:rPr lang="cy-GB" dirty="0" smtClean="0">
                <a:latin typeface="Lucida Sans" panose="020B0602030504020204" pitchFamily="34" charset="0"/>
              </a:rPr>
              <a:t>Ffurfio theoriau?</a:t>
            </a:r>
          </a:p>
          <a:p>
            <a:r>
              <a:rPr lang="cy-GB" dirty="0" smtClean="0">
                <a:latin typeface="Lucida Sans" panose="020B0602030504020204" pitchFamily="34" charset="0"/>
              </a:rPr>
              <a:t>Chwilio am esboniadau?</a:t>
            </a:r>
          </a:p>
          <a:p>
            <a:r>
              <a:rPr lang="cy-GB" dirty="0" smtClean="0">
                <a:latin typeface="Lucida Sans" panose="020B0602030504020204" pitchFamily="34" charset="0"/>
              </a:rPr>
              <a:t>Gwneud ac arbrofi rhagfynegiadau?</a:t>
            </a:r>
          </a:p>
          <a:p>
            <a:r>
              <a:rPr lang="cy-GB" dirty="0" smtClean="0">
                <a:latin typeface="Lucida Sans" panose="020B0602030504020204" pitchFamily="34" charset="0"/>
              </a:rPr>
              <a:t>Adolygu eu gwybodaeth?</a:t>
            </a:r>
          </a:p>
          <a:p>
            <a:endParaRPr lang="en-GB" dirty="0" smtClean="0"/>
          </a:p>
          <a:p>
            <a:endParaRPr lang="en-GB" dirty="0"/>
          </a:p>
        </p:txBody>
      </p:sp>
      <p:sp>
        <p:nvSpPr>
          <p:cNvPr id="4" name="Content Placeholder 3"/>
          <p:cNvSpPr>
            <a:spLocks noGrp="1"/>
          </p:cNvSpPr>
          <p:nvPr>
            <p:ph sz="half" idx="2"/>
          </p:nvPr>
        </p:nvSpPr>
        <p:spPr/>
        <p:txBody>
          <a:bodyPr/>
          <a:lstStyle/>
          <a:p>
            <a:pPr marL="0" indent="0">
              <a:buNone/>
            </a:pPr>
            <a:r>
              <a:rPr lang="en-GB" dirty="0" smtClean="0">
                <a:solidFill>
                  <a:srgbClr val="002060"/>
                </a:solidFill>
                <a:latin typeface="Lucida Sans" panose="020B0602030504020204" pitchFamily="34" charset="0"/>
              </a:rPr>
              <a:t>Can babies:</a:t>
            </a:r>
          </a:p>
          <a:p>
            <a:r>
              <a:rPr lang="en-GB" dirty="0" smtClean="0">
                <a:solidFill>
                  <a:srgbClr val="002060"/>
                </a:solidFill>
                <a:latin typeface="Lucida Sans" panose="020B0602030504020204" pitchFamily="34" charset="0"/>
              </a:rPr>
              <a:t>Formulate theories?</a:t>
            </a:r>
          </a:p>
          <a:p>
            <a:r>
              <a:rPr lang="en-GB" dirty="0" smtClean="0">
                <a:solidFill>
                  <a:srgbClr val="002060"/>
                </a:solidFill>
                <a:latin typeface="Lucida Sans" panose="020B0602030504020204" pitchFamily="34" charset="0"/>
              </a:rPr>
              <a:t>Seek explanations</a:t>
            </a:r>
          </a:p>
          <a:p>
            <a:r>
              <a:rPr lang="en-GB" dirty="0" smtClean="0">
                <a:solidFill>
                  <a:srgbClr val="002060"/>
                </a:solidFill>
                <a:latin typeface="Lucida Sans" panose="020B0602030504020204" pitchFamily="34" charset="0"/>
              </a:rPr>
              <a:t>Make and test predictions</a:t>
            </a:r>
          </a:p>
          <a:p>
            <a:r>
              <a:rPr lang="en-GB" dirty="0" smtClean="0">
                <a:solidFill>
                  <a:srgbClr val="002060"/>
                </a:solidFill>
                <a:latin typeface="Lucida Sans" panose="020B0602030504020204" pitchFamily="34" charset="0"/>
              </a:rPr>
              <a:t>Revise their knowledge</a:t>
            </a:r>
          </a:p>
          <a:p>
            <a:pPr marL="914400" lvl="2" indent="0">
              <a:buNone/>
            </a:pPr>
            <a:r>
              <a:rPr lang="en-GB" dirty="0" smtClean="0">
                <a:solidFill>
                  <a:srgbClr val="002060"/>
                </a:solidFill>
                <a:latin typeface="Lucida Sans" panose="020B0602030504020204" pitchFamily="34" charset="0"/>
              </a:rPr>
              <a:t>(Gopnick et al., 1999)</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712019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smtClean="0">
                <a:latin typeface="Lucida Sans" panose="020B0602030504020204" pitchFamily="34" charset="0"/>
              </a:rPr>
              <a:t>Chwarae</a:t>
            </a:r>
            <a:r>
              <a:rPr lang="en-GB" sz="2800" dirty="0" smtClean="0">
                <a:latin typeface="Lucida Sans" panose="020B0602030504020204" pitchFamily="34" charset="0"/>
              </a:rPr>
              <a:t> </a:t>
            </a:r>
            <a:r>
              <a:rPr lang="en-GB" sz="2800" dirty="0" err="1" smtClean="0">
                <a:latin typeface="Lucida Sans" panose="020B0602030504020204" pitchFamily="34" charset="0"/>
              </a:rPr>
              <a:t>Archwiliadol</a:t>
            </a:r>
            <a:r>
              <a:rPr lang="en-GB" sz="2800" dirty="0" smtClean="0">
                <a:latin typeface="Lucida Sans" panose="020B0602030504020204" pitchFamily="34" charset="0"/>
              </a:rPr>
              <a:t>/</a:t>
            </a:r>
            <a:r>
              <a:rPr lang="en-GB" sz="2800" dirty="0" err="1" smtClean="0">
                <a:latin typeface="Lucida Sans" panose="020B0602030504020204" pitchFamily="34" charset="0"/>
              </a:rPr>
              <a:t>Chwarae</a:t>
            </a:r>
            <a:r>
              <a:rPr lang="en-GB" sz="2800" dirty="0" smtClean="0">
                <a:latin typeface="Lucida Sans" panose="020B0602030504020204" pitchFamily="34" charset="0"/>
              </a:rPr>
              <a:t> </a:t>
            </a:r>
            <a:r>
              <a:rPr lang="en-GB" sz="2800" dirty="0" err="1" smtClean="0">
                <a:latin typeface="Lucida Sans" panose="020B0602030504020204" pitchFamily="34" charset="0"/>
              </a:rPr>
              <a:t>Hewristig</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Exploratory Play/Heuristic Play</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smtClean="0">
                <a:latin typeface="Lucida Sans" panose="020B0602030504020204" pitchFamily="34" charset="0"/>
              </a:rPr>
              <a:t>Beth </a:t>
            </a:r>
            <a:r>
              <a:rPr lang="en-GB" dirty="0" err="1" smtClean="0">
                <a:latin typeface="Lucida Sans" panose="020B0602030504020204" pitchFamily="34" charset="0"/>
              </a:rPr>
              <a:t>yw</a:t>
            </a:r>
            <a:r>
              <a:rPr lang="en-GB" dirty="0" smtClean="0">
                <a:latin typeface="Lucida Sans" panose="020B0602030504020204" pitchFamily="34" charset="0"/>
              </a:rPr>
              <a:t> </a:t>
            </a:r>
            <a:r>
              <a:rPr lang="en-GB" dirty="0" err="1" smtClean="0">
                <a:latin typeface="Lucida Sans" panose="020B0602030504020204" pitchFamily="34" charset="0"/>
              </a:rPr>
              <a:t>ei</a:t>
            </a:r>
            <a:r>
              <a:rPr lang="en-GB" dirty="0" smtClean="0">
                <a:latin typeface="Lucida Sans" panose="020B0602030504020204" pitchFamily="34" charset="0"/>
              </a:rPr>
              <a:t> </a:t>
            </a:r>
            <a:r>
              <a:rPr lang="en-GB" dirty="0" err="1" smtClean="0">
                <a:latin typeface="Lucida Sans" panose="020B0602030504020204" pitchFamily="34" charset="0"/>
              </a:rPr>
              <a:t>ystyr</a:t>
            </a:r>
            <a:r>
              <a:rPr lang="en-GB" dirty="0" smtClean="0">
                <a:latin typeface="Lucida Sans" panose="020B0602030504020204" pitchFamily="34" charset="0"/>
              </a:rPr>
              <a:t>?</a:t>
            </a:r>
          </a:p>
          <a:p>
            <a:r>
              <a:rPr lang="en-GB" dirty="0" smtClean="0">
                <a:latin typeface="Lucida Sans" panose="020B0602030504020204" pitchFamily="34" charset="0"/>
              </a:rPr>
              <a:t>Beth </a:t>
            </a:r>
            <a:r>
              <a:rPr lang="en-GB" dirty="0" err="1" smtClean="0">
                <a:latin typeface="Lucida Sans" panose="020B0602030504020204" pitchFamily="34" charset="0"/>
              </a:rPr>
              <a:t>mae’n</a:t>
            </a:r>
            <a:r>
              <a:rPr lang="en-GB" dirty="0" smtClean="0">
                <a:latin typeface="Lucida Sans" panose="020B0602030504020204" pitchFamily="34" charset="0"/>
              </a:rPr>
              <a:t> </a:t>
            </a:r>
            <a:r>
              <a:rPr lang="en-GB" dirty="0" err="1" smtClean="0">
                <a:latin typeface="Lucida Sans" panose="020B0602030504020204" pitchFamily="34" charset="0"/>
              </a:rPr>
              <a:t>medru</a:t>
            </a:r>
            <a:r>
              <a:rPr lang="en-GB" dirty="0" smtClean="0">
                <a:latin typeface="Lucida Sans" panose="020B0602030504020204" pitchFamily="34" charset="0"/>
              </a:rPr>
              <a:t> </a:t>
            </a:r>
            <a:r>
              <a:rPr lang="en-GB" dirty="0" err="1" smtClean="0">
                <a:latin typeface="Lucida Sans" panose="020B0602030504020204" pitchFamily="34" charset="0"/>
              </a:rPr>
              <a:t>gwneud</a:t>
            </a:r>
            <a:r>
              <a:rPr lang="en-GB" dirty="0" smtClean="0">
                <a:latin typeface="Lucida Sans" panose="020B0602030504020204" pitchFamily="34" charset="0"/>
              </a:rPr>
              <a:t>?</a:t>
            </a:r>
          </a:p>
          <a:p>
            <a:r>
              <a:rPr lang="en-GB" dirty="0" err="1" smtClean="0">
                <a:latin typeface="Lucida Sans" panose="020B0602030504020204" pitchFamily="34" charset="0"/>
              </a:rPr>
              <a:t>Profiadau</a:t>
            </a:r>
            <a:r>
              <a:rPr lang="en-GB" dirty="0" smtClean="0">
                <a:latin typeface="Lucida Sans" panose="020B0602030504020204" pitchFamily="34" charset="0"/>
              </a:rPr>
              <a:t> go </a:t>
            </a:r>
            <a:r>
              <a:rPr lang="en-GB" dirty="0" err="1" smtClean="0">
                <a:latin typeface="Lucida Sans" panose="020B0602030504020204" pitchFamily="34" charset="0"/>
              </a:rPr>
              <a:t>iawn</a:t>
            </a:r>
            <a:endParaRPr lang="en-GB" dirty="0" smtClean="0">
              <a:latin typeface="Lucida Sans" panose="020B0602030504020204" pitchFamily="34" charset="0"/>
            </a:endParaRPr>
          </a:p>
          <a:p>
            <a:pPr>
              <a:buFontTx/>
              <a:buChar char="-"/>
            </a:pPr>
            <a:r>
              <a:rPr lang="en-GB" dirty="0" smtClean="0">
                <a:latin typeface="Lucida Sans" panose="020B0602030504020204" pitchFamily="34" charset="0"/>
              </a:rPr>
              <a:t>Montessori</a:t>
            </a:r>
          </a:p>
          <a:p>
            <a:pPr>
              <a:buFontTx/>
              <a:buChar char="-"/>
            </a:pPr>
            <a:r>
              <a:rPr lang="en-GB" dirty="0" err="1" smtClean="0">
                <a:latin typeface="Lucida Sans" panose="020B0602030504020204" pitchFamily="34" charset="0"/>
              </a:rPr>
              <a:t>Dynesiad</a:t>
            </a:r>
            <a:r>
              <a:rPr lang="en-GB" dirty="0" smtClean="0">
                <a:latin typeface="Lucida Sans" panose="020B0602030504020204" pitchFamily="34" charset="0"/>
              </a:rPr>
              <a:t> Reggio Emilia</a:t>
            </a:r>
          </a:p>
          <a:p>
            <a:endParaRPr lang="en-GB" dirty="0"/>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What is it?</a:t>
            </a:r>
          </a:p>
          <a:p>
            <a:r>
              <a:rPr lang="en-GB" dirty="0" smtClean="0">
                <a:solidFill>
                  <a:srgbClr val="002060"/>
                </a:solidFill>
                <a:latin typeface="Lucida Sans" panose="020B0602030504020204" pitchFamily="34" charset="0"/>
              </a:rPr>
              <a:t>What can it do?</a:t>
            </a:r>
          </a:p>
          <a:p>
            <a:r>
              <a:rPr lang="en-GB" dirty="0" smtClean="0">
                <a:solidFill>
                  <a:srgbClr val="002060"/>
                </a:solidFill>
                <a:latin typeface="Lucida Sans" panose="020B0602030504020204" pitchFamily="34" charset="0"/>
              </a:rPr>
              <a:t>Real life experiences</a:t>
            </a:r>
          </a:p>
          <a:p>
            <a:pPr lvl="1"/>
            <a:r>
              <a:rPr lang="en-GB" dirty="0" smtClean="0">
                <a:solidFill>
                  <a:srgbClr val="002060"/>
                </a:solidFill>
                <a:latin typeface="Lucida Sans" panose="020B0602030504020204" pitchFamily="34" charset="0"/>
              </a:rPr>
              <a:t>Montessori</a:t>
            </a:r>
          </a:p>
          <a:p>
            <a:pPr lvl="1"/>
            <a:r>
              <a:rPr lang="en-GB" dirty="0" smtClean="0">
                <a:solidFill>
                  <a:srgbClr val="002060"/>
                </a:solidFill>
                <a:latin typeface="Lucida Sans" panose="020B0602030504020204" pitchFamily="34" charset="0"/>
              </a:rPr>
              <a:t>Reggio Emilia Approach</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677230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Symud</a:t>
            </a:r>
            <a:r>
              <a:rPr lang="en-GB" dirty="0" smtClean="0">
                <a:latin typeface="Lucida Sans" panose="020B0602030504020204" pitchFamily="34" charset="0"/>
              </a:rPr>
              <a:t> </a:t>
            </a:r>
            <a:r>
              <a:rPr lang="en-GB" dirty="0" err="1" smtClean="0">
                <a:latin typeface="Lucida Sans" panose="020B0602030504020204" pitchFamily="34" charset="0"/>
              </a:rPr>
              <a:t>ymlaen</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Moving on</a:t>
            </a:r>
            <a:endParaRPr lang="en-GB"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err="1" smtClean="0">
                <a:latin typeface="Lucida Sans" panose="020B0602030504020204" pitchFamily="34" charset="0"/>
              </a:rPr>
              <a:t>Dysgu</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a:t>
            </a:r>
            <a:r>
              <a:rPr lang="en-GB" dirty="0" err="1" smtClean="0">
                <a:latin typeface="Lucida Sans" panose="020B0602030504020204" pitchFamily="34" charset="0"/>
              </a:rPr>
              <a:t>dyfnder</a:t>
            </a:r>
            <a:endParaRPr lang="en-GB" dirty="0" smtClean="0">
              <a:latin typeface="Lucida Sans" panose="020B0602030504020204" pitchFamily="34" charset="0"/>
            </a:endParaRPr>
          </a:p>
          <a:p>
            <a:r>
              <a:rPr lang="en-GB" dirty="0" err="1" smtClean="0">
                <a:latin typeface="Lucida Sans" panose="020B0602030504020204" pitchFamily="34" charset="0"/>
              </a:rPr>
              <a:t>Arsylwi</a:t>
            </a:r>
            <a:endParaRPr lang="en-GB" dirty="0" smtClean="0">
              <a:latin typeface="Lucida Sans" panose="020B0602030504020204" pitchFamily="34" charset="0"/>
            </a:endParaRPr>
          </a:p>
          <a:p>
            <a:r>
              <a:rPr lang="en-GB" dirty="0" err="1" smtClean="0">
                <a:latin typeface="Lucida Sans" panose="020B0602030504020204" pitchFamily="34" charset="0"/>
              </a:rPr>
              <a:t>Arbrofi</a:t>
            </a:r>
            <a:endParaRPr lang="en-GB" dirty="0" smtClean="0">
              <a:latin typeface="Lucida Sans" panose="020B0602030504020204" pitchFamily="34" charset="0"/>
            </a:endParaRPr>
          </a:p>
          <a:p>
            <a:r>
              <a:rPr lang="en-GB" dirty="0" err="1" smtClean="0">
                <a:latin typeface="Lucida Sans" panose="020B0602030504020204" pitchFamily="34" charset="0"/>
              </a:rPr>
              <a:t>Ailymweld</a:t>
            </a:r>
            <a:endParaRPr lang="en-GB" dirty="0" smtClean="0">
              <a:latin typeface="Lucida Sans" panose="020B0602030504020204" pitchFamily="34" charset="0"/>
            </a:endParaRPr>
          </a:p>
          <a:p>
            <a:r>
              <a:rPr lang="en-GB" dirty="0" err="1" smtClean="0">
                <a:latin typeface="Lucida Sans" panose="020B0602030504020204" pitchFamily="34" charset="0"/>
              </a:rPr>
              <a:t>Adolygu</a:t>
            </a:r>
            <a:endParaRPr lang="en-GB" dirty="0" smtClean="0">
              <a:latin typeface="Lucida Sans" panose="020B0602030504020204" pitchFamily="34" charset="0"/>
            </a:endParaRPr>
          </a:p>
          <a:p>
            <a:r>
              <a:rPr lang="en-GB" dirty="0" err="1" smtClean="0">
                <a:latin typeface="Lucida Sans" panose="020B0602030504020204" pitchFamily="34" charset="0"/>
              </a:rPr>
              <a:t>Cyfuniad</a:t>
            </a:r>
            <a:r>
              <a:rPr lang="en-GB" dirty="0" smtClean="0">
                <a:latin typeface="Lucida Sans" panose="020B0602030504020204" pitchFamily="34" charset="0"/>
              </a:rPr>
              <a:t> o </a:t>
            </a:r>
            <a:r>
              <a:rPr lang="en-GB" dirty="0" err="1" smtClean="0">
                <a:latin typeface="Lucida Sans" panose="020B0602030504020204" pitchFamily="34" charset="0"/>
              </a:rPr>
              <a:t>ddysgu</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Deep level learning</a:t>
            </a:r>
          </a:p>
          <a:p>
            <a:r>
              <a:rPr lang="en-GB" dirty="0" smtClean="0">
                <a:solidFill>
                  <a:srgbClr val="002060"/>
                </a:solidFill>
                <a:latin typeface="Lucida Sans" panose="020B0602030504020204" pitchFamily="34" charset="0"/>
              </a:rPr>
              <a:t>Observing</a:t>
            </a:r>
          </a:p>
          <a:p>
            <a:r>
              <a:rPr lang="en-GB" dirty="0" smtClean="0">
                <a:solidFill>
                  <a:srgbClr val="002060"/>
                </a:solidFill>
                <a:latin typeface="Lucida Sans" panose="020B0602030504020204" pitchFamily="34" charset="0"/>
              </a:rPr>
              <a:t>Testing</a:t>
            </a:r>
          </a:p>
          <a:p>
            <a:r>
              <a:rPr lang="en-GB" dirty="0" smtClean="0">
                <a:solidFill>
                  <a:srgbClr val="002060"/>
                </a:solidFill>
                <a:latin typeface="Lucida Sans" panose="020B0602030504020204" pitchFamily="34" charset="0"/>
              </a:rPr>
              <a:t>Revisiting</a:t>
            </a:r>
          </a:p>
          <a:p>
            <a:r>
              <a:rPr lang="en-GB" dirty="0" smtClean="0">
                <a:solidFill>
                  <a:srgbClr val="002060"/>
                </a:solidFill>
                <a:latin typeface="Lucida Sans" panose="020B0602030504020204" pitchFamily="34" charset="0"/>
              </a:rPr>
              <a:t>Reviewing</a:t>
            </a:r>
          </a:p>
          <a:p>
            <a:r>
              <a:rPr lang="en-GB" dirty="0" smtClean="0">
                <a:solidFill>
                  <a:srgbClr val="002060"/>
                </a:solidFill>
                <a:latin typeface="Lucida Sans" panose="020B0602030504020204" pitchFamily="34" charset="0"/>
              </a:rPr>
              <a:t>Consolidation of learning</a:t>
            </a:r>
          </a:p>
          <a:p>
            <a:endParaRPr lang="en-GB" dirty="0" smtClean="0"/>
          </a:p>
          <a:p>
            <a:endParaRPr lang="en-GB" dirty="0"/>
          </a:p>
        </p:txBody>
      </p:sp>
    </p:spTree>
    <p:extLst>
      <p:ext uri="{BB962C8B-B14F-4D97-AF65-F5344CB8AC3E}">
        <p14:creationId xmlns:p14="http://schemas.microsoft.com/office/powerpoint/2010/main" val="687314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ucida Sans" panose="020B0602030504020204" pitchFamily="34" charset="0"/>
              </a:rPr>
              <a:t>Bruner, J. (1960)</a:t>
            </a:r>
            <a:endParaRPr lang="en-GB" dirty="0">
              <a:latin typeface="Lucida Sans" panose="020B0602030504020204" pitchFamily="34" charset="0"/>
            </a:endParaRPr>
          </a:p>
        </p:txBody>
      </p:sp>
      <p:sp>
        <p:nvSpPr>
          <p:cNvPr id="5" name="Content Placeholder 4"/>
          <p:cNvSpPr>
            <a:spLocks noGrp="1"/>
          </p:cNvSpPr>
          <p:nvPr>
            <p:ph idx="1"/>
          </p:nvPr>
        </p:nvSpPr>
        <p:spPr/>
        <p:txBody>
          <a:bodyPr>
            <a:normAutofit fontScale="92500" lnSpcReduction="10000"/>
          </a:bodyPr>
          <a:lstStyle/>
          <a:p>
            <a:pPr marL="0" indent="0" algn="just">
              <a:buNone/>
            </a:pPr>
            <a:r>
              <a:rPr lang="en-GB" dirty="0" smtClean="0">
                <a:latin typeface="Lucida Sans" panose="020B0602030504020204" pitchFamily="34" charset="0"/>
              </a:rPr>
              <a:t>‘…the </a:t>
            </a:r>
            <a:r>
              <a:rPr lang="en-GB" dirty="0">
                <a:latin typeface="Lucida Sans" panose="020B0602030504020204" pitchFamily="34" charset="0"/>
              </a:rPr>
              <a:t>basic ideas that lie at the heart of all science and mathematics and the basic themes that give form to life and literature are as simple </a:t>
            </a:r>
            <a:r>
              <a:rPr lang="en-GB" dirty="0" smtClean="0">
                <a:latin typeface="Lucida Sans" panose="020B0602030504020204" pitchFamily="34" charset="0"/>
              </a:rPr>
              <a:t>as </a:t>
            </a:r>
            <a:r>
              <a:rPr lang="en-GB" dirty="0">
                <a:latin typeface="Lucida Sans" panose="020B0602030504020204" pitchFamily="34" charset="0"/>
              </a:rPr>
              <a:t>they are powerful. To be in command of these basic ideas, to use them effectively, requires a continual deepening of one's understanding of them that comes from learning to use them in progressively more complex forms</a:t>
            </a:r>
            <a:r>
              <a:rPr lang="en-GB" dirty="0" smtClean="0">
                <a:latin typeface="Lucida Sans" panose="020B0602030504020204" pitchFamily="34" charset="0"/>
              </a:rPr>
              <a:t>.’</a:t>
            </a:r>
            <a:endParaRPr lang="en-GB" dirty="0">
              <a:latin typeface="Lucida Sans" panose="020B0602030504020204" pitchFamily="34" charset="0"/>
            </a:endParaRPr>
          </a:p>
        </p:txBody>
      </p:sp>
    </p:spTree>
    <p:extLst>
      <p:ext uri="{BB962C8B-B14F-4D97-AF65-F5344CB8AC3E}">
        <p14:creationId xmlns:p14="http://schemas.microsoft.com/office/powerpoint/2010/main" val="2171665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673" y="-99392"/>
            <a:ext cx="8229600" cy="1143000"/>
          </a:xfrm>
        </p:spPr>
        <p:txBody>
          <a:bodyPr>
            <a:normAutofit/>
          </a:bodyPr>
          <a:lstStyle/>
          <a:p>
            <a:r>
              <a:rPr lang="en-GB" sz="3200" dirty="0" err="1" smtClean="0">
                <a:latin typeface="Lucida Sans" panose="020B0602030504020204" pitchFamily="34" charset="0"/>
              </a:rPr>
              <a:t>Cwricwlwm</a:t>
            </a:r>
            <a:r>
              <a:rPr lang="en-GB" sz="3200" dirty="0" smtClean="0">
                <a:latin typeface="Lucida Sans" panose="020B0602030504020204" pitchFamily="34" charset="0"/>
              </a:rPr>
              <a:t> </a:t>
            </a:r>
            <a:r>
              <a:rPr lang="en-GB" sz="3200" dirty="0" err="1" smtClean="0">
                <a:latin typeface="Lucida Sans" panose="020B0602030504020204" pitchFamily="34" charset="0"/>
              </a:rPr>
              <a:t>Troellog</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Spiral Curriculum</a:t>
            </a:r>
            <a:endParaRPr lang="en-GB" sz="3200" dirty="0">
              <a:solidFill>
                <a:srgbClr val="002060"/>
              </a:solidFill>
              <a:latin typeface="Lucida Sans" panose="020B0602030504020204" pitchFamily="34" charset="0"/>
            </a:endParaRPr>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27584" y="908720"/>
            <a:ext cx="7776864" cy="4752528"/>
          </a:xfrm>
        </p:spPr>
      </p:pic>
    </p:spTree>
    <p:extLst>
      <p:ext uri="{BB962C8B-B14F-4D97-AF65-F5344CB8AC3E}">
        <p14:creationId xmlns:p14="http://schemas.microsoft.com/office/powerpoint/2010/main" val="3510480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Lucida Sans" panose="020B0602030504020204" pitchFamily="34" charset="0"/>
              </a:rPr>
              <a:t>Harlen</a:t>
            </a:r>
            <a:r>
              <a:rPr lang="en-GB" dirty="0" smtClean="0">
                <a:latin typeface="Lucida Sans" panose="020B0602030504020204" pitchFamily="34" charset="0"/>
              </a:rPr>
              <a:t> (2001)</a:t>
            </a:r>
            <a:endParaRPr lang="en-GB" dirty="0">
              <a:latin typeface="Lucida Sans" panose="020B0602030504020204" pitchFamily="34" charset="0"/>
            </a:endParaRPr>
          </a:p>
        </p:txBody>
      </p:sp>
      <p:sp>
        <p:nvSpPr>
          <p:cNvPr id="5" name="Content Placeholder 4"/>
          <p:cNvSpPr>
            <a:spLocks noGrp="1"/>
          </p:cNvSpPr>
          <p:nvPr>
            <p:ph idx="1"/>
          </p:nvPr>
        </p:nvSpPr>
        <p:spPr/>
        <p:txBody>
          <a:bodyPr>
            <a:normAutofit lnSpcReduction="10000"/>
          </a:bodyPr>
          <a:lstStyle/>
          <a:p>
            <a:pPr marL="0" indent="0" algn="just">
              <a:buNone/>
            </a:pPr>
            <a:r>
              <a:rPr lang="en-GB" dirty="0" smtClean="0">
                <a:latin typeface="Lucida Sans" panose="020B0602030504020204" pitchFamily="34" charset="0"/>
              </a:rPr>
              <a:t>‘We must begin to look for a right answer that children can give with confidence, that depends on their own observations: a right answer that originates from their own experiences. This right answer may fall short of ‘the truth’’</a:t>
            </a:r>
          </a:p>
          <a:p>
            <a:pPr marL="0" indent="0">
              <a:buNone/>
            </a:pPr>
            <a:r>
              <a:rPr lang="en-GB" dirty="0">
                <a:latin typeface="Lucida Sans" panose="020B0602030504020204" pitchFamily="34" charset="0"/>
              </a:rPr>
              <a:t>	</a:t>
            </a:r>
            <a:r>
              <a:rPr lang="en-GB" dirty="0" smtClean="0">
                <a:latin typeface="Lucida Sans" panose="020B0602030504020204" pitchFamily="34" charset="0"/>
              </a:rPr>
              <a:t>			(</a:t>
            </a:r>
            <a:r>
              <a:rPr lang="en-GB" dirty="0" err="1" smtClean="0">
                <a:latin typeface="Lucida Sans" panose="020B0602030504020204" pitchFamily="34" charset="0"/>
              </a:rPr>
              <a:t>Harlen</a:t>
            </a:r>
            <a:r>
              <a:rPr lang="en-GB" dirty="0" smtClean="0">
                <a:latin typeface="Lucida Sans" panose="020B0602030504020204" pitchFamily="34" charset="0"/>
              </a:rPr>
              <a:t>, 2001:19)</a:t>
            </a:r>
            <a:endParaRPr lang="en-GB" dirty="0">
              <a:latin typeface="Lucida Sans" panose="020B0602030504020204" pitchFamily="34" charset="0"/>
            </a:endParaRPr>
          </a:p>
        </p:txBody>
      </p:sp>
    </p:spTree>
    <p:extLst>
      <p:ext uri="{BB962C8B-B14F-4D97-AF65-F5344CB8AC3E}">
        <p14:creationId xmlns:p14="http://schemas.microsoft.com/office/powerpoint/2010/main" val="3537790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Sgiliau</a:t>
            </a:r>
            <a:r>
              <a:rPr lang="en-GB" dirty="0" smtClean="0">
                <a:latin typeface="Lucida Sans" panose="020B0602030504020204" pitchFamily="34" charset="0"/>
              </a:rPr>
              <a:t> </a:t>
            </a:r>
            <a:r>
              <a:rPr lang="en-GB" dirty="0" err="1" smtClean="0">
                <a:latin typeface="Lucida Sans" panose="020B0602030504020204" pitchFamily="34" charset="0"/>
              </a:rPr>
              <a:t>Allweddol</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Key Skills</a:t>
            </a:r>
            <a:endParaRPr lang="en-GB"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lnSpcReduction="10000"/>
          </a:bodyPr>
          <a:lstStyle/>
          <a:p>
            <a:r>
              <a:rPr lang="en-GB" dirty="0" err="1" smtClean="0">
                <a:latin typeface="Lucida Sans" panose="020B0602030504020204" pitchFamily="34" charset="0"/>
              </a:rPr>
              <a:t>Datrys</a:t>
            </a:r>
            <a:r>
              <a:rPr lang="en-GB" dirty="0" smtClean="0">
                <a:latin typeface="Lucida Sans" panose="020B0602030504020204" pitchFamily="34" charset="0"/>
              </a:rPr>
              <a:t> </a:t>
            </a:r>
            <a:r>
              <a:rPr lang="en-GB" dirty="0" err="1" smtClean="0">
                <a:latin typeface="Lucida Sans" panose="020B0602030504020204" pitchFamily="34" charset="0"/>
              </a:rPr>
              <a:t>problemau</a:t>
            </a:r>
            <a:endParaRPr lang="en-GB" dirty="0" smtClean="0">
              <a:latin typeface="Lucida Sans" panose="020B0602030504020204" pitchFamily="34" charset="0"/>
            </a:endParaRPr>
          </a:p>
          <a:p>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risg</a:t>
            </a:r>
            <a:endParaRPr lang="en-GB" dirty="0" smtClean="0">
              <a:latin typeface="Lucida Sans" panose="020B0602030504020204" pitchFamily="34" charset="0"/>
            </a:endParaRPr>
          </a:p>
          <a:p>
            <a:r>
              <a:rPr lang="en-GB" dirty="0" err="1" smtClean="0">
                <a:latin typeface="Lucida Sans" panose="020B0602030504020204" pitchFamily="34" charset="0"/>
              </a:rPr>
              <a:t>Ystyried</a:t>
            </a:r>
            <a:r>
              <a:rPr lang="en-GB" dirty="0" smtClean="0">
                <a:latin typeface="Lucida Sans" panose="020B0602030504020204" pitchFamily="34" charset="0"/>
              </a:rPr>
              <a:t> </a:t>
            </a:r>
            <a:r>
              <a:rPr lang="en-GB" dirty="0" err="1" smtClean="0">
                <a:latin typeface="Lucida Sans" panose="020B0602030504020204" pitchFamily="34" charset="0"/>
              </a:rPr>
              <a:t>camgymeriadau</a:t>
            </a:r>
            <a:r>
              <a:rPr lang="en-GB" dirty="0" smtClean="0">
                <a:latin typeface="Lucida Sans" panose="020B0602030504020204" pitchFamily="34" charset="0"/>
              </a:rPr>
              <a:t> </a:t>
            </a:r>
            <a:r>
              <a:rPr lang="en-GB" dirty="0" err="1" smtClean="0">
                <a:latin typeface="Lucida Sans" panose="020B0602030504020204" pitchFamily="34" charset="0"/>
              </a:rPr>
              <a:t>fel</a:t>
            </a:r>
            <a:r>
              <a:rPr lang="en-GB" dirty="0" smtClean="0">
                <a:latin typeface="Lucida Sans" panose="020B0602030504020204" pitchFamily="34" charset="0"/>
              </a:rPr>
              <a:t> </a:t>
            </a:r>
            <a:r>
              <a:rPr lang="en-GB" dirty="0" err="1" smtClean="0">
                <a:latin typeface="Lucida Sans" panose="020B0602030504020204" pitchFamily="34" charset="0"/>
              </a:rPr>
              <a:t>cyfleoedd</a:t>
            </a:r>
            <a:endParaRPr lang="en-GB" dirty="0" smtClean="0">
              <a:latin typeface="Lucida Sans" panose="020B0602030504020204" pitchFamily="34" charset="0"/>
            </a:endParaRPr>
          </a:p>
          <a:p>
            <a:r>
              <a:rPr lang="en-GB" dirty="0" err="1" smtClean="0">
                <a:latin typeface="Lucida Sans" panose="020B0602030504020204" pitchFamily="34" charset="0"/>
              </a:rPr>
              <a:t>Goresgyn</a:t>
            </a:r>
            <a:r>
              <a:rPr lang="en-GB" dirty="0" smtClean="0">
                <a:latin typeface="Lucida Sans" panose="020B0602030504020204" pitchFamily="34" charset="0"/>
              </a:rPr>
              <a:t> </a:t>
            </a:r>
            <a:r>
              <a:rPr lang="en-GB" dirty="0" err="1" smtClean="0">
                <a:latin typeface="Lucida Sans" panose="020B0602030504020204" pitchFamily="34" charset="0"/>
              </a:rPr>
              <a:t>heriau</a:t>
            </a:r>
            <a:endParaRPr lang="en-GB" dirty="0" smtClean="0">
              <a:latin typeface="Lucida Sans" panose="020B0602030504020204" pitchFamily="34" charset="0"/>
            </a:endParaRPr>
          </a:p>
          <a:p>
            <a:r>
              <a:rPr lang="en-GB" dirty="0" err="1" smtClean="0">
                <a:latin typeface="Lucida Sans" panose="020B0602030504020204" pitchFamily="34" charset="0"/>
              </a:rPr>
              <a:t>Gwneud</a:t>
            </a:r>
            <a:r>
              <a:rPr lang="en-GB" dirty="0" smtClean="0">
                <a:latin typeface="Lucida Sans" panose="020B0602030504020204" pitchFamily="34" charset="0"/>
              </a:rPr>
              <a:t> </a:t>
            </a:r>
            <a:r>
              <a:rPr lang="en-GB" dirty="0" err="1" smtClean="0">
                <a:latin typeface="Lucida Sans" panose="020B0602030504020204" pitchFamily="34" charset="0"/>
              </a:rPr>
              <a:t>penderfyniadau</a:t>
            </a:r>
            <a:endParaRPr lang="en-GB" dirty="0" smtClean="0">
              <a:latin typeface="Lucida Sans" panose="020B0602030504020204" pitchFamily="34" charset="0"/>
            </a:endParaRPr>
          </a:p>
          <a:p>
            <a:r>
              <a:rPr lang="en-GB" dirty="0" err="1" smtClean="0">
                <a:latin typeface="Lucida Sans" panose="020B0602030504020204" pitchFamily="34" charset="0"/>
              </a:rPr>
              <a:t>Annog</a:t>
            </a:r>
            <a:r>
              <a:rPr lang="en-GB" dirty="0" smtClean="0">
                <a:latin typeface="Lucida Sans" panose="020B0602030504020204" pitchFamily="34" charset="0"/>
              </a:rPr>
              <a:t> </a:t>
            </a:r>
            <a:r>
              <a:rPr lang="en-GB" dirty="0" err="1" smtClean="0">
                <a:latin typeface="Lucida Sans" panose="020B0602030504020204" pitchFamily="34" charset="0"/>
              </a:rPr>
              <a:t>chwilfrydedd</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lnSpcReduction="10000"/>
          </a:bodyPr>
          <a:lstStyle/>
          <a:p>
            <a:r>
              <a:rPr lang="en-GB" dirty="0" smtClean="0">
                <a:solidFill>
                  <a:srgbClr val="002060"/>
                </a:solidFill>
                <a:latin typeface="Lucida Sans" panose="020B0602030504020204" pitchFamily="34" charset="0"/>
              </a:rPr>
              <a:t>Problem solving</a:t>
            </a:r>
          </a:p>
          <a:p>
            <a:r>
              <a:rPr lang="en-GB" dirty="0" smtClean="0">
                <a:solidFill>
                  <a:srgbClr val="002060"/>
                </a:solidFill>
                <a:latin typeface="Lucida Sans" panose="020B0602030504020204" pitchFamily="34" charset="0"/>
              </a:rPr>
              <a:t>Taking risks</a:t>
            </a:r>
          </a:p>
          <a:p>
            <a:r>
              <a:rPr lang="en-GB" dirty="0" smtClean="0">
                <a:solidFill>
                  <a:srgbClr val="002060"/>
                </a:solidFill>
                <a:latin typeface="Lucida Sans" panose="020B0602030504020204" pitchFamily="34" charset="0"/>
              </a:rPr>
              <a:t>Mistakes seen as opportunities</a:t>
            </a:r>
          </a:p>
          <a:p>
            <a:r>
              <a:rPr lang="en-GB" dirty="0" smtClean="0">
                <a:solidFill>
                  <a:srgbClr val="002060"/>
                </a:solidFill>
                <a:latin typeface="Lucida Sans" panose="020B0602030504020204" pitchFamily="34" charset="0"/>
              </a:rPr>
              <a:t>Overcoming challenges</a:t>
            </a:r>
          </a:p>
          <a:p>
            <a:r>
              <a:rPr lang="en-GB" dirty="0" smtClean="0">
                <a:solidFill>
                  <a:srgbClr val="002060"/>
                </a:solidFill>
                <a:latin typeface="Lucida Sans" panose="020B0602030504020204" pitchFamily="34" charset="0"/>
              </a:rPr>
              <a:t>Making decisions</a:t>
            </a:r>
          </a:p>
          <a:p>
            <a:r>
              <a:rPr lang="en-GB" dirty="0" smtClean="0">
                <a:solidFill>
                  <a:srgbClr val="002060"/>
                </a:solidFill>
                <a:latin typeface="Lucida Sans" panose="020B0602030504020204" pitchFamily="34" charset="0"/>
              </a:rPr>
              <a:t>Encourage curiosity</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024867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252520" cy="1052736"/>
          </a:xfrm>
        </p:spPr>
        <p:txBody>
          <a:bodyPr>
            <a:noAutofit/>
          </a:bodyPr>
          <a:lstStyle/>
          <a:p>
            <a:r>
              <a:rPr lang="en-GB" sz="2400" dirty="0" err="1" smtClean="0">
                <a:latin typeface="Lucida Sans" panose="020B0602030504020204" pitchFamily="34" charset="0"/>
              </a:rPr>
              <a:t>Cyfnod</a:t>
            </a:r>
            <a:r>
              <a:rPr lang="en-GB" sz="2400" dirty="0" smtClean="0">
                <a:latin typeface="Lucida Sans" panose="020B0602030504020204" pitchFamily="34" charset="0"/>
              </a:rPr>
              <a:t> Sylfaen: </a:t>
            </a:r>
            <a:r>
              <a:rPr lang="en-GB" sz="2400" dirty="0" err="1" smtClean="0">
                <a:latin typeface="Lucida Sans" panose="020B0602030504020204" pitchFamily="34" charset="0"/>
              </a:rPr>
              <a:t>Datblygiad</a:t>
            </a:r>
            <a:r>
              <a:rPr lang="en-GB" sz="2400" dirty="0" smtClean="0">
                <a:latin typeface="Lucida Sans" panose="020B0602030504020204" pitchFamily="34" charset="0"/>
              </a:rPr>
              <a:t> </a:t>
            </a:r>
            <a:r>
              <a:rPr lang="en-GB" sz="2400" dirty="0" err="1" smtClean="0">
                <a:latin typeface="Lucida Sans" panose="020B0602030504020204" pitchFamily="34" charset="0"/>
              </a:rPr>
              <a:t>Mathemategol</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2060"/>
                </a:solidFill>
                <a:latin typeface="Lucida Sans" panose="020B0602030504020204" pitchFamily="34" charset="0"/>
              </a:rPr>
              <a:t>Foundation Phase: Mathematical Development</a:t>
            </a:r>
            <a:endParaRPr lang="en-GB" sz="24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052736"/>
            <a:ext cx="4038600" cy="4536505"/>
          </a:xfrm>
        </p:spPr>
        <p:txBody>
          <a:bodyPr>
            <a:normAutofit lnSpcReduction="10000"/>
          </a:bodyPr>
          <a:lstStyle/>
          <a:p>
            <a:r>
              <a:rPr lang="cy-GB" sz="1600" dirty="0" smtClean="0">
                <a:latin typeface="Lucida Sans" panose="020B0602030504020204" pitchFamily="34" charset="0"/>
              </a:rPr>
              <a:t>Prosesau a chysylltiadau</a:t>
            </a:r>
          </a:p>
          <a:p>
            <a:r>
              <a:rPr lang="cy-GB" sz="1600" dirty="0" smtClean="0">
                <a:latin typeface="Lucida Sans" panose="020B0602030504020204" pitchFamily="34" charset="0"/>
              </a:rPr>
              <a:t>Adolygu</a:t>
            </a:r>
          </a:p>
          <a:p>
            <a:r>
              <a:rPr lang="cy-GB" sz="1600" dirty="0" smtClean="0">
                <a:latin typeface="Lucida Sans" panose="020B0602030504020204" pitchFamily="34" charset="0"/>
              </a:rPr>
              <a:t>Defnyddio ffeithiau a pherthnasau rhifol</a:t>
            </a:r>
          </a:p>
          <a:p>
            <a:r>
              <a:rPr lang="cy-GB" sz="1600" dirty="0" smtClean="0">
                <a:latin typeface="Lucida Sans" panose="020B0602030504020204" pitchFamily="34" charset="0"/>
              </a:rPr>
              <a:t>Ffracsiynau, degolion, canrannau, cymarebau</a:t>
            </a:r>
          </a:p>
          <a:p>
            <a:r>
              <a:rPr lang="cy-GB" sz="1600" dirty="0" smtClean="0">
                <a:latin typeface="Lucida Sans" panose="020B0602030504020204" pitchFamily="34" charset="0"/>
              </a:rPr>
              <a:t>Cyfrif, amcangyfrif a gwirio</a:t>
            </a:r>
          </a:p>
          <a:p>
            <a:r>
              <a:rPr lang="cy-GB" sz="1600" dirty="0" smtClean="0">
                <a:latin typeface="Lucida Sans" panose="020B0602030504020204" pitchFamily="34" charset="0"/>
              </a:rPr>
              <a:t>Trin arian</a:t>
            </a:r>
          </a:p>
          <a:p>
            <a:r>
              <a:rPr lang="cy-GB" sz="1600" dirty="0" smtClean="0">
                <a:latin typeface="Lucida Sans" panose="020B0602030504020204" pitchFamily="34" charset="0"/>
              </a:rPr>
              <a:t>Hyd, pwysau/mas, cynhwysedd</a:t>
            </a:r>
          </a:p>
          <a:p>
            <a:r>
              <a:rPr lang="cy-GB" sz="1600" dirty="0" smtClean="0">
                <a:latin typeface="Lucida Sans" panose="020B0602030504020204" pitchFamily="34" charset="0"/>
              </a:rPr>
              <a:t>Amser</a:t>
            </a:r>
          </a:p>
          <a:p>
            <a:r>
              <a:rPr lang="cy-GB" sz="1600" dirty="0" smtClean="0">
                <a:latin typeface="Lucida Sans" panose="020B0602030504020204" pitchFamily="34" charset="0"/>
              </a:rPr>
              <a:t>Tymheredd</a:t>
            </a:r>
          </a:p>
          <a:p>
            <a:r>
              <a:rPr lang="cy-GB" sz="1600" dirty="0" smtClean="0">
                <a:latin typeface="Lucida Sans" panose="020B0602030504020204" pitchFamily="34" charset="0"/>
              </a:rPr>
              <a:t>Arwynebedd, Cyfaint</a:t>
            </a:r>
          </a:p>
          <a:p>
            <a:r>
              <a:rPr lang="cy-GB" sz="1600" dirty="0" smtClean="0">
                <a:latin typeface="Lucida Sans" panose="020B0602030504020204" pitchFamily="34" charset="0"/>
              </a:rPr>
              <a:t>Onglau</a:t>
            </a:r>
          </a:p>
          <a:p>
            <a:r>
              <a:rPr lang="cy-GB" sz="1600" dirty="0" smtClean="0">
                <a:latin typeface="Lucida Sans" panose="020B0602030504020204" pitchFamily="34" charset="0"/>
              </a:rPr>
              <a:t>Elfennau</a:t>
            </a:r>
          </a:p>
          <a:p>
            <a:r>
              <a:rPr lang="cy-GB" sz="1600" dirty="0" smtClean="0">
                <a:latin typeface="Lucida Sans" panose="020B0602030504020204" pitchFamily="34" charset="0"/>
              </a:rPr>
              <a:t>Symudiadau </a:t>
            </a:r>
          </a:p>
          <a:p>
            <a:r>
              <a:rPr lang="cy-GB" sz="1600" dirty="0" smtClean="0">
                <a:latin typeface="Lucida Sans" panose="020B0602030504020204" pitchFamily="34" charset="0"/>
              </a:rPr>
              <a:t>Data</a:t>
            </a:r>
          </a:p>
          <a:p>
            <a:endParaRPr lang="en-GB" dirty="0">
              <a:latin typeface="Lucida Sans" panose="020B0602030504020204" pitchFamily="34" charset="0"/>
            </a:endParaRPr>
          </a:p>
        </p:txBody>
      </p:sp>
      <p:sp>
        <p:nvSpPr>
          <p:cNvPr id="4" name="Content Placeholder 3"/>
          <p:cNvSpPr>
            <a:spLocks noGrp="1"/>
          </p:cNvSpPr>
          <p:nvPr>
            <p:ph sz="half" idx="2"/>
          </p:nvPr>
        </p:nvSpPr>
        <p:spPr>
          <a:xfrm>
            <a:off x="4788024" y="1052736"/>
            <a:ext cx="4038600" cy="4752528"/>
          </a:xfrm>
        </p:spPr>
        <p:txBody>
          <a:bodyPr>
            <a:noAutofit/>
          </a:bodyPr>
          <a:lstStyle/>
          <a:p>
            <a:r>
              <a:rPr lang="en-GB" sz="1600" dirty="0" smtClean="0">
                <a:solidFill>
                  <a:srgbClr val="002060"/>
                </a:solidFill>
                <a:latin typeface="Lucida Sans" panose="020B0602030504020204" pitchFamily="34" charset="0"/>
              </a:rPr>
              <a:t>Processes and Connections</a:t>
            </a:r>
          </a:p>
          <a:p>
            <a:r>
              <a:rPr lang="en-GB" sz="1600" dirty="0" smtClean="0">
                <a:solidFill>
                  <a:srgbClr val="002060"/>
                </a:solidFill>
                <a:latin typeface="Lucida Sans" panose="020B0602030504020204" pitchFamily="34" charset="0"/>
              </a:rPr>
              <a:t>Review</a:t>
            </a:r>
          </a:p>
          <a:p>
            <a:r>
              <a:rPr lang="en-GB" sz="1600" dirty="0" smtClean="0">
                <a:solidFill>
                  <a:srgbClr val="002060"/>
                </a:solidFill>
                <a:latin typeface="Lucida Sans" panose="020B0602030504020204" pitchFamily="34" charset="0"/>
              </a:rPr>
              <a:t>Use number facts and relationships</a:t>
            </a:r>
          </a:p>
          <a:p>
            <a:r>
              <a:rPr lang="en-GB" sz="1600" dirty="0" smtClean="0">
                <a:solidFill>
                  <a:srgbClr val="002060"/>
                </a:solidFill>
                <a:latin typeface="Lucida Sans" panose="020B0602030504020204" pitchFamily="34" charset="0"/>
              </a:rPr>
              <a:t>Fractions, decimals, percentages, ratios</a:t>
            </a:r>
          </a:p>
          <a:p>
            <a:r>
              <a:rPr lang="en-GB" sz="1600" dirty="0" smtClean="0">
                <a:solidFill>
                  <a:srgbClr val="002060"/>
                </a:solidFill>
                <a:latin typeface="Lucida Sans" panose="020B0602030504020204" pitchFamily="34" charset="0"/>
              </a:rPr>
              <a:t>Calculate, estimate and check</a:t>
            </a:r>
          </a:p>
          <a:p>
            <a:r>
              <a:rPr lang="en-GB" sz="1600" dirty="0" smtClean="0">
                <a:solidFill>
                  <a:srgbClr val="002060"/>
                </a:solidFill>
                <a:latin typeface="Lucida Sans" panose="020B0602030504020204" pitchFamily="34" charset="0"/>
              </a:rPr>
              <a:t>Manage money</a:t>
            </a:r>
          </a:p>
          <a:p>
            <a:r>
              <a:rPr lang="en-GB" sz="1600" dirty="0" smtClean="0">
                <a:solidFill>
                  <a:srgbClr val="002060"/>
                </a:solidFill>
                <a:latin typeface="Lucida Sans" panose="020B0602030504020204" pitchFamily="34" charset="0"/>
              </a:rPr>
              <a:t>Length, weight/mass, capacity</a:t>
            </a:r>
          </a:p>
          <a:p>
            <a:r>
              <a:rPr lang="en-GB" sz="1600" dirty="0" smtClean="0">
                <a:solidFill>
                  <a:srgbClr val="002060"/>
                </a:solidFill>
                <a:latin typeface="Lucida Sans" panose="020B0602030504020204" pitchFamily="34" charset="0"/>
              </a:rPr>
              <a:t>Time</a:t>
            </a:r>
          </a:p>
          <a:p>
            <a:r>
              <a:rPr lang="en-GB" sz="1600" dirty="0" smtClean="0">
                <a:solidFill>
                  <a:srgbClr val="002060"/>
                </a:solidFill>
                <a:latin typeface="Lucida Sans" panose="020B0602030504020204" pitchFamily="34" charset="0"/>
              </a:rPr>
              <a:t>Temperature</a:t>
            </a:r>
          </a:p>
          <a:p>
            <a:r>
              <a:rPr lang="en-GB" sz="1600" dirty="0" smtClean="0">
                <a:solidFill>
                  <a:srgbClr val="002060"/>
                </a:solidFill>
                <a:latin typeface="Lucida Sans" panose="020B0602030504020204" pitchFamily="34" charset="0"/>
              </a:rPr>
              <a:t>Area, Volume</a:t>
            </a:r>
          </a:p>
          <a:p>
            <a:r>
              <a:rPr lang="en-GB" sz="1600" dirty="0" smtClean="0">
                <a:solidFill>
                  <a:srgbClr val="002060"/>
                </a:solidFill>
                <a:latin typeface="Lucida Sans" panose="020B0602030504020204" pitchFamily="34" charset="0"/>
              </a:rPr>
              <a:t>Angles</a:t>
            </a:r>
          </a:p>
          <a:p>
            <a:r>
              <a:rPr lang="en-GB" sz="1600" dirty="0" smtClean="0">
                <a:solidFill>
                  <a:srgbClr val="002060"/>
                </a:solidFill>
                <a:latin typeface="Lucida Sans" panose="020B0602030504020204" pitchFamily="34" charset="0"/>
              </a:rPr>
              <a:t>Elements</a:t>
            </a:r>
          </a:p>
          <a:p>
            <a:r>
              <a:rPr lang="en-GB" sz="1600" dirty="0" smtClean="0">
                <a:solidFill>
                  <a:srgbClr val="002060"/>
                </a:solidFill>
                <a:latin typeface="Lucida Sans" panose="020B0602030504020204" pitchFamily="34" charset="0"/>
              </a:rPr>
              <a:t>Movements </a:t>
            </a:r>
          </a:p>
          <a:p>
            <a:r>
              <a:rPr lang="en-GB" sz="1600" dirty="0" smtClean="0">
                <a:solidFill>
                  <a:srgbClr val="002060"/>
                </a:solidFill>
                <a:latin typeface="Lucida Sans" panose="020B0602030504020204" pitchFamily="34" charset="0"/>
              </a:rPr>
              <a:t>Data                                  </a:t>
            </a:r>
          </a:p>
          <a:p>
            <a:pPr marL="0" indent="0" algn="r">
              <a:buNone/>
            </a:pPr>
            <a:r>
              <a:rPr lang="en-GB" sz="1600" dirty="0" smtClean="0">
                <a:solidFill>
                  <a:srgbClr val="002060"/>
                </a:solidFill>
                <a:latin typeface="Lucida Sans" panose="020B0602030504020204" pitchFamily="34" charset="0"/>
              </a:rPr>
              <a:t> (WG, 2014)</a:t>
            </a:r>
            <a:endParaRPr lang="en-GB" sz="16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842748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Trin</a:t>
            </a:r>
            <a:r>
              <a:rPr lang="en-GB" dirty="0" smtClean="0">
                <a:latin typeface="Lucida Sans" panose="020B0602030504020204" pitchFamily="34" charset="0"/>
              </a:rPr>
              <a:t> </a:t>
            </a:r>
            <a:r>
              <a:rPr lang="en-GB" dirty="0" err="1" smtClean="0">
                <a:latin typeface="Lucida Sans" panose="020B0602030504020204" pitchFamily="34" charset="0"/>
              </a:rPr>
              <a:t>arian</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Manage </a:t>
            </a:r>
            <a:r>
              <a:rPr lang="en-GB" dirty="0">
                <a:solidFill>
                  <a:srgbClr val="002060"/>
                </a:solidFill>
                <a:latin typeface="Lucida Sans" panose="020B0602030504020204" pitchFamily="34" charset="0"/>
              </a:rPr>
              <a:t>m</a:t>
            </a:r>
            <a:r>
              <a:rPr lang="en-GB" dirty="0" smtClean="0">
                <a:solidFill>
                  <a:srgbClr val="002060"/>
                </a:solidFill>
                <a:latin typeface="Lucida Sans" panose="020B0602030504020204" pitchFamily="34" charset="0"/>
              </a:rPr>
              <a:t>oney</a:t>
            </a:r>
            <a:endParaRPr lang="en-GB"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fontScale="85000" lnSpcReduction="20000"/>
          </a:bodyPr>
          <a:lstStyle/>
          <a:p>
            <a:r>
              <a:rPr lang="cy-GB" dirty="0" smtClean="0">
                <a:latin typeface="Lucida Sans" panose="020B0602030504020204" pitchFamily="34" charset="0"/>
              </a:rPr>
              <a:t>Meithrin – ymwybyddiaeth am bwrpas arian trwy chwarae rôl</a:t>
            </a:r>
          </a:p>
          <a:p>
            <a:r>
              <a:rPr lang="cy-GB" dirty="0" smtClean="0">
                <a:latin typeface="Lucida Sans" panose="020B0602030504020204" pitchFamily="34" charset="0"/>
              </a:rPr>
              <a:t>Derbyn – defnyddio darnau 1c, 2c, 5, 10c i brynu eitemau</a:t>
            </a:r>
          </a:p>
          <a:p>
            <a:r>
              <a:rPr lang="cy-GB" dirty="0" smtClean="0">
                <a:latin typeface="Lucida Sans" panose="020B0602030504020204" pitchFamily="34" charset="0"/>
              </a:rPr>
              <a:t>Blwyddyn 1 – defnyddio cyfuniad o geiniogau i dalu am eitemau hyd at 20c, rhoi newid o 10c</a:t>
            </a:r>
            <a:endParaRPr lang="cy-GB" dirty="0">
              <a:latin typeface="Lucida Sans" panose="020B0602030504020204" pitchFamily="34" charset="0"/>
            </a:endParaRPr>
          </a:p>
        </p:txBody>
      </p:sp>
      <p:sp>
        <p:nvSpPr>
          <p:cNvPr id="4" name="Content Placeholder 3"/>
          <p:cNvSpPr>
            <a:spLocks noGrp="1"/>
          </p:cNvSpPr>
          <p:nvPr>
            <p:ph sz="half" idx="2"/>
          </p:nvPr>
        </p:nvSpPr>
        <p:spPr/>
        <p:txBody>
          <a:bodyPr>
            <a:normAutofit fontScale="85000" lnSpcReduction="20000"/>
          </a:bodyPr>
          <a:lstStyle/>
          <a:p>
            <a:r>
              <a:rPr lang="en-GB" dirty="0" smtClean="0">
                <a:solidFill>
                  <a:srgbClr val="002060"/>
                </a:solidFill>
                <a:latin typeface="Lucida Sans" panose="020B0602030504020204" pitchFamily="34" charset="0"/>
              </a:rPr>
              <a:t>Nursery – awareness of the purpose of money through role play</a:t>
            </a:r>
          </a:p>
          <a:p>
            <a:r>
              <a:rPr lang="en-GB" dirty="0">
                <a:solidFill>
                  <a:srgbClr val="002060"/>
                </a:solidFill>
                <a:latin typeface="Lucida Sans" panose="020B0602030504020204" pitchFamily="34" charset="0"/>
              </a:rPr>
              <a:t>Reception </a:t>
            </a:r>
            <a:r>
              <a:rPr lang="en-GB" dirty="0" smtClean="0">
                <a:solidFill>
                  <a:srgbClr val="002060"/>
                </a:solidFill>
                <a:latin typeface="Lucida Sans" panose="020B0602030504020204" pitchFamily="34" charset="0"/>
              </a:rPr>
              <a:t>– use 1p, 2p, 5p, 10p coins to pay for items</a:t>
            </a:r>
          </a:p>
          <a:p>
            <a:r>
              <a:rPr lang="en-GB" dirty="0" smtClean="0">
                <a:solidFill>
                  <a:srgbClr val="002060"/>
                </a:solidFill>
                <a:latin typeface="Lucida Sans" panose="020B0602030504020204" pitchFamily="34" charset="0"/>
              </a:rPr>
              <a:t>Year 1 – </a:t>
            </a:r>
            <a:r>
              <a:rPr lang="en-GB" dirty="0">
                <a:solidFill>
                  <a:srgbClr val="002060"/>
                </a:solidFill>
                <a:latin typeface="Lucida Sans" panose="020B0602030504020204" pitchFamily="34" charset="0"/>
              </a:rPr>
              <a:t>u</a:t>
            </a:r>
            <a:r>
              <a:rPr lang="en-GB" dirty="0" smtClean="0">
                <a:solidFill>
                  <a:srgbClr val="002060"/>
                </a:solidFill>
                <a:latin typeface="Lucida Sans" panose="020B0602030504020204" pitchFamily="34" charset="0"/>
              </a:rPr>
              <a:t>se combination of coins to pay for items up to 20p, give change from 10p</a:t>
            </a:r>
          </a:p>
          <a:p>
            <a:endParaRPr lang="en-GB" dirty="0"/>
          </a:p>
          <a:p>
            <a:endParaRPr lang="en-GB" dirty="0" smtClean="0"/>
          </a:p>
        </p:txBody>
      </p:sp>
    </p:spTree>
    <p:extLst>
      <p:ext uri="{BB962C8B-B14F-4D97-AF65-F5344CB8AC3E}">
        <p14:creationId xmlns:p14="http://schemas.microsoft.com/office/powerpoint/2010/main" val="389348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Lucida Sans" panose="020B0602030504020204" pitchFamily="34" charset="0"/>
              </a:rPr>
              <a:t>Agweddau </a:t>
            </a:r>
            <a:r>
              <a:rPr lang="en-GB" dirty="0" err="1" smtClean="0">
                <a:latin typeface="Lucida Sans" panose="020B0602030504020204" pitchFamily="34" charset="0"/>
              </a:rPr>
              <a:t>Niwrolegol</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Neurological Aspects</a:t>
            </a:r>
            <a:endParaRPr lang="en-GB"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fontScale="85000" lnSpcReduction="10000"/>
          </a:bodyPr>
          <a:lstStyle/>
          <a:p>
            <a:r>
              <a:rPr lang="cy-GB" dirty="0">
                <a:latin typeface="Lucida Sans" panose="020B0602030504020204" pitchFamily="34" charset="0"/>
              </a:rPr>
              <a:t>Mae ymchwilwyr wedi dadlau bod </a:t>
            </a:r>
            <a:r>
              <a:rPr lang="cy-GB" dirty="0" smtClean="0">
                <a:latin typeface="Lucida Sans" panose="020B0602030504020204" pitchFamily="34" charset="0"/>
              </a:rPr>
              <a:t>gan yr </a:t>
            </a:r>
            <a:r>
              <a:rPr lang="cy-GB" dirty="0">
                <a:latin typeface="Lucida Sans" panose="020B0602030504020204" pitchFamily="34" charset="0"/>
              </a:rPr>
              <a:t>ymennydd dynol </a:t>
            </a:r>
            <a:r>
              <a:rPr lang="cy-GB" dirty="0" smtClean="0">
                <a:latin typeface="Lucida Sans" panose="020B0602030504020204" pitchFamily="34" charset="0"/>
              </a:rPr>
              <a:t>mecanweithiau arbenigol ar gyfer </a:t>
            </a:r>
            <a:r>
              <a:rPr lang="cy-GB" dirty="0">
                <a:latin typeface="Lucida Sans" panose="020B0602030504020204" pitchFamily="34" charset="0"/>
              </a:rPr>
              <a:t>prosesu </a:t>
            </a:r>
            <a:r>
              <a:rPr lang="cy-GB" dirty="0" smtClean="0">
                <a:latin typeface="Lucida Sans" panose="020B0602030504020204" pitchFamily="34" charset="0"/>
              </a:rPr>
              <a:t>maint sydd, ar lefel sylfaenol iawn, yn gynhenid</a:t>
            </a:r>
            <a:r>
              <a:rPr lang="cy-GB" dirty="0">
                <a:latin typeface="Lucida Sans" panose="020B0602030504020204" pitchFamily="34" charset="0"/>
              </a:rPr>
              <a:t>, yn hytrach na chynnyrch o ddatblygiad neu ddiwylliant ieithyddol.</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fontScale="85000" lnSpcReduction="10000"/>
          </a:bodyPr>
          <a:lstStyle/>
          <a:p>
            <a:r>
              <a:rPr lang="en-GB" dirty="0">
                <a:solidFill>
                  <a:srgbClr val="002060"/>
                </a:solidFill>
                <a:latin typeface="Lucida Sans" panose="020B0602030504020204" pitchFamily="34" charset="0"/>
              </a:rPr>
              <a:t>Researchers have argued that the human brain has specialised mechanisms for processing quantity that, at </a:t>
            </a:r>
            <a:r>
              <a:rPr lang="en-GB" dirty="0" smtClean="0">
                <a:solidFill>
                  <a:srgbClr val="002060"/>
                </a:solidFill>
                <a:latin typeface="Lucida Sans" panose="020B0602030504020204" pitchFamily="34" charset="0"/>
              </a:rPr>
              <a:t>a very </a:t>
            </a:r>
            <a:r>
              <a:rPr lang="en-GB" dirty="0">
                <a:solidFill>
                  <a:srgbClr val="002060"/>
                </a:solidFill>
                <a:latin typeface="Lucida Sans" panose="020B0602030504020204" pitchFamily="34" charset="0"/>
              </a:rPr>
              <a:t>basic level, are innate, rather than a product of language development or culture.</a:t>
            </a:r>
          </a:p>
        </p:txBody>
      </p:sp>
    </p:spTree>
    <p:extLst>
      <p:ext uri="{BB962C8B-B14F-4D97-AF65-F5344CB8AC3E}">
        <p14:creationId xmlns:p14="http://schemas.microsoft.com/office/powerpoint/2010/main" val="3255016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Lucida Sans" panose="020B0602030504020204" pitchFamily="34" charset="0"/>
              </a:rPr>
              <a:t>Agweddau </a:t>
            </a:r>
            <a:r>
              <a:rPr lang="en-GB" dirty="0" err="1">
                <a:latin typeface="Lucida Sans" panose="020B0602030504020204" pitchFamily="34" charset="0"/>
              </a:rPr>
              <a:t>Niwrolegol</a:t>
            </a:r>
            <a:r>
              <a:rPr lang="en-GB" dirty="0">
                <a:latin typeface="Lucida Sans" panose="020B0602030504020204" pitchFamily="34" charset="0"/>
              </a:rPr>
              <a:t/>
            </a:r>
            <a:br>
              <a:rPr lang="en-GB" dirty="0">
                <a:latin typeface="Lucida Sans" panose="020B0602030504020204" pitchFamily="34" charset="0"/>
              </a:rPr>
            </a:br>
            <a:r>
              <a:rPr lang="en-GB" dirty="0">
                <a:solidFill>
                  <a:srgbClr val="002060"/>
                </a:solidFill>
                <a:latin typeface="Lucida Sans" panose="020B0602030504020204" pitchFamily="34" charset="0"/>
              </a:rPr>
              <a:t>Neurological Aspects</a:t>
            </a:r>
            <a:endParaRPr lang="en-GB" dirty="0"/>
          </a:p>
        </p:txBody>
      </p:sp>
      <p:sp>
        <p:nvSpPr>
          <p:cNvPr id="3" name="Content Placeholder 2"/>
          <p:cNvSpPr>
            <a:spLocks noGrp="1"/>
          </p:cNvSpPr>
          <p:nvPr>
            <p:ph sz="half" idx="1"/>
          </p:nvPr>
        </p:nvSpPr>
        <p:spPr/>
        <p:txBody>
          <a:bodyPr>
            <a:normAutofit fontScale="85000" lnSpcReduction="20000"/>
          </a:bodyPr>
          <a:lstStyle/>
          <a:p>
            <a:r>
              <a:rPr lang="cy-GB" dirty="0">
                <a:latin typeface="Lucida Sans" panose="020B0602030504020204" pitchFamily="34" charset="0"/>
              </a:rPr>
              <a:t>Maent yn deall pan fydd </a:t>
            </a:r>
            <a:r>
              <a:rPr lang="cy-GB" dirty="0" smtClean="0">
                <a:latin typeface="Lucida Sans" panose="020B0602030504020204" pitchFamily="34" charset="0"/>
              </a:rPr>
              <a:t>gan dau set </a:t>
            </a:r>
            <a:r>
              <a:rPr lang="cy-GB" dirty="0">
                <a:latin typeface="Lucida Sans" panose="020B0602030504020204" pitchFamily="34" charset="0"/>
              </a:rPr>
              <a:t>o </a:t>
            </a:r>
            <a:r>
              <a:rPr lang="cy-GB" dirty="0" smtClean="0">
                <a:latin typeface="Lucida Sans" panose="020B0602030504020204" pitchFamily="34" charset="0"/>
              </a:rPr>
              <a:t>wrthrychau </a:t>
            </a:r>
            <a:r>
              <a:rPr lang="cy-GB" dirty="0">
                <a:latin typeface="Lucida Sans" panose="020B0602030504020204" pitchFamily="34" charset="0"/>
              </a:rPr>
              <a:t>yr un nifer (h.y. cywerthedd). Mae rhai ymchwilwyr yn dadlau bod </a:t>
            </a:r>
            <a:r>
              <a:rPr lang="cy-GB" dirty="0" smtClean="0">
                <a:latin typeface="Lucida Sans" panose="020B0602030504020204" pitchFamily="34" charset="0"/>
              </a:rPr>
              <a:t>plant cyn </a:t>
            </a:r>
            <a:r>
              <a:rPr lang="cy-GB" dirty="0">
                <a:latin typeface="Lucida Sans" panose="020B0602030504020204" pitchFamily="34" charset="0"/>
              </a:rPr>
              <a:t>oed ysgol yn datblygu cysyniadau cywerthedd syml cyn eu bod yn </a:t>
            </a:r>
            <a:r>
              <a:rPr lang="cy-GB" dirty="0" smtClean="0">
                <a:latin typeface="Lucida Sans" panose="020B0602030504020204" pitchFamily="34" charset="0"/>
              </a:rPr>
              <a:t>medru rhifo’n gymwys</a:t>
            </a:r>
          </a:p>
          <a:p>
            <a:pPr marL="0" indent="0">
              <a:buNone/>
            </a:pPr>
            <a:endParaRPr lang="cy-GB" dirty="0" smtClean="0">
              <a:latin typeface="Lucida Sans" panose="020B0602030504020204" pitchFamily="34" charset="0"/>
            </a:endParaRPr>
          </a:p>
          <a:p>
            <a:pPr marL="0" indent="0" algn="r">
              <a:buNone/>
            </a:pPr>
            <a:r>
              <a:rPr lang="en-GB" sz="2100" dirty="0" smtClean="0">
                <a:latin typeface="Lucida Sans" panose="020B0602030504020204" pitchFamily="34" charset="0"/>
              </a:rPr>
              <a:t>(</a:t>
            </a:r>
            <a:r>
              <a:rPr lang="en-GB" sz="2100" dirty="0">
                <a:latin typeface="Lucida Sans" panose="020B0602030504020204" pitchFamily="34" charset="0"/>
              </a:rPr>
              <a:t>Mix, 1999; Mix, </a:t>
            </a:r>
            <a:r>
              <a:rPr lang="en-GB" sz="2100" dirty="0" err="1">
                <a:latin typeface="Lucida Sans" panose="020B0602030504020204" pitchFamily="34" charset="0"/>
              </a:rPr>
              <a:t>Huttenlocher</a:t>
            </a:r>
            <a:r>
              <a:rPr lang="en-GB" sz="2100" dirty="0">
                <a:latin typeface="Lucida Sans" panose="020B0602030504020204" pitchFamily="34" charset="0"/>
              </a:rPr>
              <a:t>, &amp; Levine, 1996)</a:t>
            </a:r>
          </a:p>
          <a:p>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fontScale="85000" lnSpcReduction="20000"/>
          </a:bodyPr>
          <a:lstStyle/>
          <a:p>
            <a:r>
              <a:rPr lang="en-GB" dirty="0">
                <a:solidFill>
                  <a:srgbClr val="002060"/>
                </a:solidFill>
                <a:latin typeface="Lucida Sans" panose="020B0602030504020204" pitchFamily="34" charset="0"/>
              </a:rPr>
              <a:t>T</a:t>
            </a:r>
            <a:r>
              <a:rPr lang="en-GB" dirty="0" smtClean="0">
                <a:solidFill>
                  <a:srgbClr val="002060"/>
                </a:solidFill>
                <a:latin typeface="Lucida Sans" panose="020B0602030504020204" pitchFamily="34" charset="0"/>
              </a:rPr>
              <a:t>hey </a:t>
            </a:r>
            <a:r>
              <a:rPr lang="en-GB" dirty="0">
                <a:solidFill>
                  <a:srgbClr val="002060"/>
                </a:solidFill>
                <a:latin typeface="Lucida Sans" panose="020B0602030504020204" pitchFamily="34" charset="0"/>
              </a:rPr>
              <a:t>understand when two </a:t>
            </a:r>
            <a:r>
              <a:rPr lang="en-GB" dirty="0" smtClean="0">
                <a:solidFill>
                  <a:srgbClr val="002060"/>
                </a:solidFill>
                <a:latin typeface="Lucida Sans" panose="020B0602030504020204" pitchFamily="34" charset="0"/>
              </a:rPr>
              <a:t>sets of </a:t>
            </a:r>
            <a:r>
              <a:rPr lang="en-GB" dirty="0">
                <a:solidFill>
                  <a:srgbClr val="002060"/>
                </a:solidFill>
                <a:latin typeface="Lucida Sans" panose="020B0602030504020204" pitchFamily="34" charset="0"/>
              </a:rPr>
              <a:t>objects have the same number (i.e. equivalence). Some researchers argue that </a:t>
            </a:r>
            <a:r>
              <a:rPr lang="en-GB" dirty="0" smtClean="0">
                <a:solidFill>
                  <a:srgbClr val="002060"/>
                </a:solidFill>
                <a:latin typeface="Lucida Sans" panose="020B0602030504020204" pitchFamily="34" charset="0"/>
              </a:rPr>
              <a:t>pre-schoolers </a:t>
            </a:r>
            <a:r>
              <a:rPr lang="en-GB" dirty="0">
                <a:solidFill>
                  <a:srgbClr val="002060"/>
                </a:solidFill>
                <a:latin typeface="Lucida Sans" panose="020B0602030504020204" pitchFamily="34" charset="0"/>
              </a:rPr>
              <a:t>develop </a:t>
            </a:r>
            <a:r>
              <a:rPr lang="en-GB" dirty="0" smtClean="0">
                <a:solidFill>
                  <a:srgbClr val="002060"/>
                </a:solidFill>
                <a:latin typeface="Lucida Sans" panose="020B0602030504020204" pitchFamily="34" charset="0"/>
              </a:rPr>
              <a:t>simple equivalence </a:t>
            </a:r>
            <a:r>
              <a:rPr lang="en-GB" dirty="0">
                <a:solidFill>
                  <a:srgbClr val="002060"/>
                </a:solidFill>
                <a:latin typeface="Lucida Sans" panose="020B0602030504020204" pitchFamily="34" charset="0"/>
              </a:rPr>
              <a:t>concepts before they are competent counters </a:t>
            </a:r>
            <a:endParaRPr lang="en-GB" dirty="0" smtClean="0">
              <a:solidFill>
                <a:srgbClr val="002060"/>
              </a:solidFill>
              <a:latin typeface="Lucida Sans" panose="020B0602030504020204" pitchFamily="34" charset="0"/>
            </a:endParaRPr>
          </a:p>
          <a:p>
            <a:pPr marL="0" indent="0">
              <a:buNone/>
            </a:pPr>
            <a:endParaRPr lang="en-GB" dirty="0" smtClean="0">
              <a:solidFill>
                <a:srgbClr val="002060"/>
              </a:solidFill>
              <a:latin typeface="Lucida Sans" panose="020B0602030504020204" pitchFamily="34" charset="0"/>
            </a:endParaRPr>
          </a:p>
          <a:p>
            <a:pPr marL="0" indent="0" algn="r">
              <a:buNone/>
            </a:pPr>
            <a:r>
              <a:rPr lang="en-GB" sz="2100" dirty="0" smtClean="0">
                <a:solidFill>
                  <a:srgbClr val="002060"/>
                </a:solidFill>
                <a:latin typeface="Lucida Sans" panose="020B0602030504020204" pitchFamily="34" charset="0"/>
              </a:rPr>
              <a:t>(</a:t>
            </a:r>
            <a:r>
              <a:rPr lang="en-GB" sz="2100" dirty="0">
                <a:solidFill>
                  <a:srgbClr val="002060"/>
                </a:solidFill>
                <a:latin typeface="Lucida Sans" panose="020B0602030504020204" pitchFamily="34" charset="0"/>
              </a:rPr>
              <a:t>Mix, 1999; Mix, </a:t>
            </a:r>
            <a:r>
              <a:rPr lang="en-GB" sz="2100" dirty="0" err="1">
                <a:solidFill>
                  <a:srgbClr val="002060"/>
                </a:solidFill>
                <a:latin typeface="Lucida Sans" panose="020B0602030504020204" pitchFamily="34" charset="0"/>
              </a:rPr>
              <a:t>Huttenlocher</a:t>
            </a:r>
            <a:r>
              <a:rPr lang="en-GB" sz="2100" dirty="0">
                <a:solidFill>
                  <a:srgbClr val="002060"/>
                </a:solidFill>
                <a:latin typeface="Lucida Sans" panose="020B0602030504020204" pitchFamily="34" charset="0"/>
              </a:rPr>
              <a:t>, &amp; Levine, 1996)</a:t>
            </a:r>
          </a:p>
        </p:txBody>
      </p:sp>
    </p:spTree>
    <p:extLst>
      <p:ext uri="{BB962C8B-B14F-4D97-AF65-F5344CB8AC3E}">
        <p14:creationId xmlns:p14="http://schemas.microsoft.com/office/powerpoint/2010/main" val="928876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Lucida Sans" panose="020B0602030504020204" pitchFamily="34" charset="0"/>
              </a:rPr>
              <a:t>Agweddau </a:t>
            </a:r>
            <a:r>
              <a:rPr lang="en-GB" dirty="0" err="1">
                <a:latin typeface="Lucida Sans" panose="020B0602030504020204" pitchFamily="34" charset="0"/>
              </a:rPr>
              <a:t>Niwrolegol</a:t>
            </a:r>
            <a:r>
              <a:rPr lang="en-GB" dirty="0">
                <a:latin typeface="Lucida Sans" panose="020B0602030504020204" pitchFamily="34" charset="0"/>
              </a:rPr>
              <a:t/>
            </a:r>
            <a:br>
              <a:rPr lang="en-GB" dirty="0">
                <a:latin typeface="Lucida Sans" panose="020B0602030504020204" pitchFamily="34" charset="0"/>
              </a:rPr>
            </a:br>
            <a:r>
              <a:rPr lang="en-GB" dirty="0">
                <a:solidFill>
                  <a:srgbClr val="002060"/>
                </a:solidFill>
                <a:latin typeface="Lucida Sans" panose="020B0602030504020204" pitchFamily="34" charset="0"/>
              </a:rPr>
              <a:t>Neurological Aspects</a:t>
            </a:r>
            <a:endParaRPr lang="en-GB" dirty="0"/>
          </a:p>
        </p:txBody>
      </p:sp>
      <p:sp>
        <p:nvSpPr>
          <p:cNvPr id="3" name="Content Placeholder 2"/>
          <p:cNvSpPr>
            <a:spLocks noGrp="1"/>
          </p:cNvSpPr>
          <p:nvPr>
            <p:ph sz="half" idx="1"/>
          </p:nvPr>
        </p:nvSpPr>
        <p:spPr/>
        <p:txBody>
          <a:bodyPr>
            <a:normAutofit fontScale="77500" lnSpcReduction="20000"/>
          </a:bodyPr>
          <a:lstStyle/>
          <a:p>
            <a:pPr lvl="0"/>
            <a:r>
              <a:rPr lang="cy-GB" dirty="0">
                <a:latin typeface="Lucida Sans" panose="020B0602030504020204" pitchFamily="34" charset="0"/>
              </a:rPr>
              <a:t>Awgrymwyd mewn enghraifft arall o ymchwil bod synnwyr o rif gan fabanod yn ymestyn o wahaniaethu ar sail rhif syml at ymwybyddiaeth fwy cymhleth o berthnasau trefnol (rhifau wedi’u trefnu yn ôl maint) a hyd yn oed canlyniadau o gyfrifiadau syml.</a:t>
            </a:r>
            <a:endParaRPr lang="en-US" dirty="0">
              <a:latin typeface="Lucida Sans" panose="020B0602030504020204" pitchFamily="34" charset="0"/>
            </a:endParaRPr>
          </a:p>
        </p:txBody>
      </p:sp>
      <p:sp>
        <p:nvSpPr>
          <p:cNvPr id="4" name="Content Placeholder 3"/>
          <p:cNvSpPr>
            <a:spLocks noGrp="1"/>
          </p:cNvSpPr>
          <p:nvPr>
            <p:ph sz="half" idx="2"/>
          </p:nvPr>
        </p:nvSpPr>
        <p:spPr/>
        <p:txBody>
          <a:bodyPr>
            <a:normAutofit fontScale="77500" lnSpcReduction="20000"/>
          </a:bodyPr>
          <a:lstStyle/>
          <a:p>
            <a:r>
              <a:rPr lang="en-GB" dirty="0">
                <a:solidFill>
                  <a:srgbClr val="002060"/>
                </a:solidFill>
                <a:latin typeface="Lucida Sans" panose="020B0602030504020204" pitchFamily="34" charset="0"/>
              </a:rPr>
              <a:t>Other research suggests that infants’ number sense </a:t>
            </a:r>
            <a:r>
              <a:rPr lang="en-GB" dirty="0" smtClean="0">
                <a:solidFill>
                  <a:srgbClr val="002060"/>
                </a:solidFill>
                <a:latin typeface="Lucida Sans" panose="020B0602030504020204" pitchFamily="34" charset="0"/>
              </a:rPr>
              <a:t>extends from </a:t>
            </a:r>
            <a:r>
              <a:rPr lang="en-GB" dirty="0">
                <a:solidFill>
                  <a:srgbClr val="002060"/>
                </a:solidFill>
                <a:latin typeface="Lucida Sans" panose="020B0602030504020204" pitchFamily="34" charset="0"/>
              </a:rPr>
              <a:t>simple number discrimination to more complex </a:t>
            </a:r>
            <a:r>
              <a:rPr lang="en-GB" dirty="0" smtClean="0">
                <a:solidFill>
                  <a:srgbClr val="002060"/>
                </a:solidFill>
                <a:latin typeface="Lucida Sans" panose="020B0602030504020204" pitchFamily="34" charset="0"/>
              </a:rPr>
              <a:t>awareness of </a:t>
            </a:r>
            <a:r>
              <a:rPr lang="en-GB" dirty="0">
                <a:solidFill>
                  <a:srgbClr val="002060"/>
                </a:solidFill>
                <a:latin typeface="Lucida Sans" panose="020B0602030504020204" pitchFamily="34" charset="0"/>
              </a:rPr>
              <a:t>ordinal relationships (numbers ordered by size) and </a:t>
            </a:r>
            <a:r>
              <a:rPr lang="en-GB" dirty="0" smtClean="0">
                <a:solidFill>
                  <a:srgbClr val="002060"/>
                </a:solidFill>
                <a:latin typeface="Lucida Sans" panose="020B0602030504020204" pitchFamily="34" charset="0"/>
              </a:rPr>
              <a:t>even the </a:t>
            </a:r>
            <a:r>
              <a:rPr lang="en-GB" dirty="0">
                <a:solidFill>
                  <a:srgbClr val="002060"/>
                </a:solidFill>
                <a:latin typeface="Lucida Sans" panose="020B0602030504020204" pitchFamily="34" charset="0"/>
              </a:rPr>
              <a:t>results of simple calculations.</a:t>
            </a:r>
          </a:p>
        </p:txBody>
      </p:sp>
    </p:spTree>
    <p:extLst>
      <p:ext uri="{BB962C8B-B14F-4D97-AF65-F5344CB8AC3E}">
        <p14:creationId xmlns:p14="http://schemas.microsoft.com/office/powerpoint/2010/main" val="4166061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sz="2800" dirty="0" smtClean="0">
                <a:latin typeface="Lucida Sans" panose="020B0602030504020204" pitchFamily="34" charset="0"/>
              </a:rPr>
              <a:t>Y </a:t>
            </a:r>
            <a:r>
              <a:rPr lang="en-GB" sz="2800" dirty="0" err="1" smtClean="0">
                <a:latin typeface="Lucida Sans" panose="020B0602030504020204" pitchFamily="34" charset="0"/>
              </a:rPr>
              <a:t>tair</a:t>
            </a:r>
            <a:r>
              <a:rPr lang="en-GB" sz="2800" dirty="0" smtClean="0">
                <a:latin typeface="Lucida Sans" panose="020B0602030504020204" pitchFamily="34" charset="0"/>
              </a:rPr>
              <a:t> </a:t>
            </a:r>
            <a:r>
              <a:rPr lang="en-GB" sz="2800" dirty="0" err="1" smtClean="0">
                <a:latin typeface="Lucida Sans" panose="020B0602030504020204" pitchFamily="34" charset="0"/>
              </a:rPr>
              <a:t>egwyddor</a:t>
            </a:r>
            <a:r>
              <a:rPr lang="en-GB" sz="2800" dirty="0" smtClean="0">
                <a:latin typeface="Lucida Sans" panose="020B0602030504020204" pitchFamily="34" charset="0"/>
              </a:rPr>
              <a:t> </a:t>
            </a:r>
            <a:r>
              <a:rPr lang="en-GB" sz="2800" dirty="0" err="1" smtClean="0">
                <a:latin typeface="Lucida Sans" panose="020B0602030504020204" pitchFamily="34" charset="0"/>
              </a:rPr>
              <a:t>cyfrif</a:t>
            </a:r>
            <a:r>
              <a:rPr lang="en-GB" sz="2800" dirty="0" smtClean="0">
                <a:latin typeface="Lucida Sans" panose="020B0602030504020204" pitchFamily="34" charset="0"/>
              </a:rPr>
              <a:t> </a:t>
            </a:r>
            <a:r>
              <a:rPr lang="en-GB" sz="2800" dirty="0" err="1" smtClean="0">
                <a:latin typeface="Lucida Sans" panose="020B0602030504020204" pitchFamily="34" charset="0"/>
              </a:rPr>
              <a:t>rhifau</a:t>
            </a:r>
            <a:r>
              <a:rPr lang="en-GB" sz="2800" dirty="0" smtClean="0">
                <a:latin typeface="Lucida Sans" panose="020B0602030504020204" pitchFamily="34" charset="0"/>
              </a:rPr>
              <a:t> </a:t>
            </a:r>
            <a:r>
              <a:rPr lang="en-GB" sz="2800" dirty="0" err="1" smtClean="0">
                <a:latin typeface="Lucida Sans" panose="020B0602030504020204" pitchFamily="34" charset="0"/>
              </a:rPr>
              <a:t>cyfain</a:t>
            </a:r>
            <a:r>
              <a:rPr lang="en-GB" sz="2800" dirty="0" smtClean="0">
                <a:latin typeface="Lucida Sans" panose="020B0602030504020204" pitchFamily="34" charset="0"/>
              </a:rPr>
              <a:t>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The </a:t>
            </a:r>
            <a:r>
              <a:rPr lang="en-GB" sz="2800" dirty="0">
                <a:solidFill>
                  <a:srgbClr val="002060"/>
                </a:solidFill>
                <a:latin typeface="Lucida Sans" panose="020B0602030504020204" pitchFamily="34" charset="0"/>
              </a:rPr>
              <a:t>three whole-number counting principles</a:t>
            </a:r>
          </a:p>
        </p:txBody>
      </p:sp>
      <p:sp>
        <p:nvSpPr>
          <p:cNvPr id="3" name="Content Placeholder 2"/>
          <p:cNvSpPr>
            <a:spLocks noGrp="1"/>
          </p:cNvSpPr>
          <p:nvPr>
            <p:ph sz="half" idx="1"/>
          </p:nvPr>
        </p:nvSpPr>
        <p:spPr>
          <a:xfrm>
            <a:off x="457200" y="1052736"/>
            <a:ext cx="4038600" cy="4536505"/>
          </a:xfrm>
        </p:spPr>
        <p:txBody>
          <a:bodyPr>
            <a:normAutofit fontScale="70000" lnSpcReduction="20000"/>
          </a:bodyPr>
          <a:lstStyle/>
          <a:p>
            <a:pPr marL="0" indent="0">
              <a:buNone/>
            </a:pPr>
            <a:r>
              <a:rPr lang="cy-GB" dirty="0">
                <a:latin typeface="Lucida Sans" panose="020B0602030504020204" pitchFamily="34" charset="0"/>
              </a:rPr>
              <a:t>Rhaid i blant ddysgu sut i gyfrif gwrthrychau yn gywir drwy: </a:t>
            </a:r>
            <a:endParaRPr lang="cy-GB" dirty="0" smtClean="0">
              <a:latin typeface="Lucida Sans" panose="020B0602030504020204" pitchFamily="34" charset="0"/>
            </a:endParaRPr>
          </a:p>
          <a:p>
            <a:r>
              <a:rPr lang="cy-GB" dirty="0" smtClean="0">
                <a:latin typeface="Lucida Sans" panose="020B0602030504020204" pitchFamily="34" charset="0"/>
              </a:rPr>
              <a:t>Datblygu </a:t>
            </a:r>
            <a:r>
              <a:rPr lang="cy-GB" dirty="0">
                <a:latin typeface="Lucida Sans" panose="020B0602030504020204" pitchFamily="34" charset="0"/>
              </a:rPr>
              <a:t>dilyniant cyfrif sefydlog (gorchymyn sefydlog</a:t>
            </a:r>
            <a:r>
              <a:rPr lang="cy-GB" dirty="0" smtClean="0">
                <a:latin typeface="Lucida Sans" panose="020B0602030504020204" pitchFamily="34" charset="0"/>
              </a:rPr>
              <a:t>)</a:t>
            </a:r>
          </a:p>
          <a:p>
            <a:r>
              <a:rPr lang="cy-GB" dirty="0">
                <a:latin typeface="Lucida Sans" panose="020B0602030504020204" pitchFamily="34" charset="0"/>
              </a:rPr>
              <a:t>D</a:t>
            </a:r>
            <a:r>
              <a:rPr lang="cy-GB" dirty="0" smtClean="0">
                <a:latin typeface="Lucida Sans" panose="020B0602030504020204" pitchFamily="34" charset="0"/>
              </a:rPr>
              <a:t>ysgu </a:t>
            </a:r>
            <a:r>
              <a:rPr lang="cy-GB" dirty="0">
                <a:latin typeface="Lucida Sans" panose="020B0602030504020204" pitchFamily="34" charset="0"/>
              </a:rPr>
              <a:t>i ddefnyddio dim ond un </a:t>
            </a:r>
            <a:r>
              <a:rPr lang="cy-GB" dirty="0" smtClean="0">
                <a:latin typeface="Lucida Sans" panose="020B0602030504020204" pitchFamily="34" charset="0"/>
              </a:rPr>
              <a:t>term </a:t>
            </a:r>
            <a:r>
              <a:rPr lang="cy-GB" dirty="0">
                <a:latin typeface="Lucida Sans" panose="020B0602030504020204" pitchFamily="34" charset="0"/>
              </a:rPr>
              <a:t>cyfrif ar gyfer pob gwrthrych </a:t>
            </a:r>
            <a:r>
              <a:rPr lang="cy-GB" dirty="0" smtClean="0">
                <a:latin typeface="Lucida Sans" panose="020B0602030504020204" pitchFamily="34" charset="0"/>
              </a:rPr>
              <a:t>(cyfatebiaeth un-i-un), </a:t>
            </a:r>
            <a:r>
              <a:rPr lang="cy-GB" dirty="0">
                <a:latin typeface="Lucida Sans" panose="020B0602030504020204" pitchFamily="34" charset="0"/>
              </a:rPr>
              <a:t>a   </a:t>
            </a:r>
            <a:endParaRPr lang="cy-GB" dirty="0" smtClean="0">
              <a:latin typeface="Lucida Sans" panose="020B0602030504020204" pitchFamily="34" charset="0"/>
            </a:endParaRPr>
          </a:p>
          <a:p>
            <a:r>
              <a:rPr lang="cy-GB" dirty="0" smtClean="0">
                <a:latin typeface="Lucida Sans" panose="020B0602030504020204" pitchFamily="34" charset="0"/>
              </a:rPr>
              <a:t>Gwybod </a:t>
            </a:r>
            <a:r>
              <a:rPr lang="cy-GB" dirty="0">
                <a:latin typeface="Lucida Sans" panose="020B0602030504020204" pitchFamily="34" charset="0"/>
              </a:rPr>
              <a:t>bod y rhif olaf a gyfrifwyd </a:t>
            </a:r>
            <a:r>
              <a:rPr lang="cy-GB" dirty="0" smtClean="0">
                <a:latin typeface="Lucida Sans" panose="020B0602030504020204" pitchFamily="34" charset="0"/>
              </a:rPr>
              <a:t>yw’r </a:t>
            </a:r>
            <a:r>
              <a:rPr lang="cy-GB" dirty="0">
                <a:latin typeface="Lucida Sans" panose="020B0602030504020204" pitchFamily="34" charset="0"/>
              </a:rPr>
              <a:t>nifer o wrthrychau </a:t>
            </a:r>
            <a:r>
              <a:rPr lang="cy-GB" dirty="0" smtClean="0">
                <a:latin typeface="Lucida Sans" panose="020B0602030504020204" pitchFamily="34" charset="0"/>
              </a:rPr>
              <a:t>mewn cyfres o rhifau (prifoledd).</a:t>
            </a:r>
            <a:endParaRPr lang="en-GB" dirty="0">
              <a:latin typeface="Lucida Sans" panose="020B0602030504020204" pitchFamily="34" charset="0"/>
            </a:endParaRPr>
          </a:p>
        </p:txBody>
      </p:sp>
      <p:sp>
        <p:nvSpPr>
          <p:cNvPr id="4" name="Content Placeholder 3"/>
          <p:cNvSpPr>
            <a:spLocks noGrp="1"/>
          </p:cNvSpPr>
          <p:nvPr>
            <p:ph sz="half" idx="2"/>
          </p:nvPr>
        </p:nvSpPr>
        <p:spPr>
          <a:xfrm>
            <a:off x="4648200" y="1052736"/>
            <a:ext cx="4316288" cy="4536505"/>
          </a:xfrm>
        </p:spPr>
        <p:txBody>
          <a:bodyPr>
            <a:normAutofit fontScale="70000" lnSpcReduction="20000"/>
          </a:bodyPr>
          <a:lstStyle/>
          <a:p>
            <a:pPr marL="0" indent="0">
              <a:buNone/>
            </a:pPr>
            <a:r>
              <a:rPr lang="en-GB" dirty="0">
                <a:solidFill>
                  <a:srgbClr val="002060"/>
                </a:solidFill>
                <a:latin typeface="Lucida Sans" panose="020B0602030504020204" pitchFamily="34" charset="0"/>
              </a:rPr>
              <a:t>Children must learn how to count objects accurately through:</a:t>
            </a:r>
          </a:p>
          <a:p>
            <a:endParaRPr lang="en-GB" dirty="0" smtClean="0">
              <a:solidFill>
                <a:srgbClr val="002060"/>
              </a:solidFill>
              <a:latin typeface="Lucida Sans" panose="020B0602030504020204" pitchFamily="34" charset="0"/>
            </a:endParaRPr>
          </a:p>
          <a:p>
            <a:r>
              <a:rPr lang="en-GB" dirty="0">
                <a:solidFill>
                  <a:srgbClr val="002060"/>
                </a:solidFill>
                <a:latin typeface="Lucida Sans" panose="020B0602030504020204" pitchFamily="34" charset="0"/>
              </a:rPr>
              <a:t>D</a:t>
            </a:r>
            <a:r>
              <a:rPr lang="en-GB" dirty="0" smtClean="0">
                <a:solidFill>
                  <a:srgbClr val="002060"/>
                </a:solidFill>
                <a:latin typeface="Lucida Sans" panose="020B0602030504020204" pitchFamily="34" charset="0"/>
              </a:rPr>
              <a:t>eveloping </a:t>
            </a:r>
            <a:r>
              <a:rPr lang="en-GB" dirty="0">
                <a:solidFill>
                  <a:srgbClr val="002060"/>
                </a:solidFill>
                <a:latin typeface="Lucida Sans" panose="020B0602030504020204" pitchFamily="34" charset="0"/>
              </a:rPr>
              <a:t>a stable counting sequence (stable order)</a:t>
            </a:r>
          </a:p>
          <a:p>
            <a:endParaRPr lang="en-GB" dirty="0" smtClean="0">
              <a:solidFill>
                <a:srgbClr val="002060"/>
              </a:solidFill>
              <a:latin typeface="Lucida Sans" panose="020B0602030504020204" pitchFamily="34" charset="0"/>
            </a:endParaRPr>
          </a:p>
          <a:p>
            <a:r>
              <a:rPr lang="en-GB" dirty="0">
                <a:solidFill>
                  <a:srgbClr val="002060"/>
                </a:solidFill>
                <a:latin typeface="Lucida Sans" panose="020B0602030504020204" pitchFamily="34" charset="0"/>
              </a:rPr>
              <a:t>L</a:t>
            </a:r>
            <a:r>
              <a:rPr lang="en-GB" dirty="0" smtClean="0">
                <a:solidFill>
                  <a:srgbClr val="002060"/>
                </a:solidFill>
                <a:latin typeface="Lucida Sans" panose="020B0602030504020204" pitchFamily="34" charset="0"/>
              </a:rPr>
              <a:t>earning </a:t>
            </a:r>
            <a:r>
              <a:rPr lang="en-GB" dirty="0">
                <a:solidFill>
                  <a:srgbClr val="002060"/>
                </a:solidFill>
                <a:latin typeface="Lucida Sans" panose="020B0602030504020204" pitchFamily="34" charset="0"/>
              </a:rPr>
              <a:t>to use only one count term for each object (one-to-one correspondence), and</a:t>
            </a:r>
          </a:p>
          <a:p>
            <a:pPr marL="0" indent="0">
              <a:buNone/>
            </a:pPr>
            <a:r>
              <a:rPr lang="en-GB" dirty="0" smtClean="0">
                <a:solidFill>
                  <a:srgbClr val="002060"/>
                </a:solidFill>
                <a:latin typeface="Lucida Sans" panose="020B0602030504020204" pitchFamily="34" charset="0"/>
              </a:rPr>
              <a:t> </a:t>
            </a:r>
          </a:p>
          <a:p>
            <a:r>
              <a:rPr lang="en-GB" dirty="0">
                <a:solidFill>
                  <a:srgbClr val="002060"/>
                </a:solidFill>
                <a:latin typeface="Lucida Sans" panose="020B0602030504020204" pitchFamily="34" charset="0"/>
              </a:rPr>
              <a:t>K</a:t>
            </a:r>
            <a:r>
              <a:rPr lang="en-GB" dirty="0" smtClean="0">
                <a:solidFill>
                  <a:srgbClr val="002060"/>
                </a:solidFill>
                <a:latin typeface="Lucida Sans" panose="020B0602030504020204" pitchFamily="34" charset="0"/>
              </a:rPr>
              <a:t>nowing </a:t>
            </a:r>
            <a:r>
              <a:rPr lang="en-GB" dirty="0">
                <a:solidFill>
                  <a:srgbClr val="002060"/>
                </a:solidFill>
                <a:latin typeface="Lucida Sans" panose="020B0602030504020204" pitchFamily="34" charset="0"/>
              </a:rPr>
              <a:t>that the last number counted is the number of objects in the set (cardinality).</a:t>
            </a:r>
          </a:p>
        </p:txBody>
      </p:sp>
    </p:spTree>
    <p:extLst>
      <p:ext uri="{BB962C8B-B14F-4D97-AF65-F5344CB8AC3E}">
        <p14:creationId xmlns:p14="http://schemas.microsoft.com/office/powerpoint/2010/main" val="985725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Hyrwyddiad</a:t>
            </a:r>
            <a:r>
              <a:rPr lang="en-GB" dirty="0" smtClean="0">
                <a:latin typeface="Lucida Sans" panose="020B0602030504020204" pitchFamily="34" charset="0"/>
              </a:rPr>
              <a:t> o </a:t>
            </a:r>
            <a:r>
              <a:rPr lang="en-GB" dirty="0" err="1" smtClean="0">
                <a:latin typeface="Lucida Sans" panose="020B0602030504020204" pitchFamily="34" charset="0"/>
              </a:rPr>
              <a:t>Ddysgu</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Facilitation of Learning</a:t>
            </a:r>
            <a:endParaRPr lang="en-GB"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fontScale="92500" lnSpcReduction="10000"/>
          </a:bodyPr>
          <a:lstStyle/>
          <a:p>
            <a:r>
              <a:rPr lang="cy-GB" dirty="0">
                <a:latin typeface="Lucida Sans" panose="020B0602030504020204" pitchFamily="34" charset="0"/>
              </a:rPr>
              <a:t>Mae ymchwil yn </a:t>
            </a:r>
            <a:r>
              <a:rPr lang="cy-GB" dirty="0" smtClean="0">
                <a:latin typeface="Lucida Sans" panose="020B0602030504020204" pitchFamily="34" charset="0"/>
              </a:rPr>
              <a:t>awgrymu’n </a:t>
            </a:r>
            <a:r>
              <a:rPr lang="cy-GB" dirty="0">
                <a:latin typeface="Lucida Sans" panose="020B0602030504020204" pitchFamily="34" charset="0"/>
              </a:rPr>
              <a:t>gryf y gall datblygiad rhifedd cynnar gael </a:t>
            </a:r>
            <a:r>
              <a:rPr lang="cy-GB" dirty="0" smtClean="0">
                <a:latin typeface="Lucida Sans" panose="020B0602030504020204" pitchFamily="34" charset="0"/>
              </a:rPr>
              <a:t>ei </a:t>
            </a:r>
            <a:r>
              <a:rPr lang="cy-GB" dirty="0">
                <a:latin typeface="Lucida Sans" panose="020B0602030504020204" pitchFamily="34" charset="0"/>
              </a:rPr>
              <a:t>g</a:t>
            </a:r>
            <a:r>
              <a:rPr lang="cy-GB" dirty="0" smtClean="0">
                <a:latin typeface="Lucida Sans" panose="020B0602030504020204" pitchFamily="34" charset="0"/>
              </a:rPr>
              <a:t>efnogi </a:t>
            </a:r>
            <a:r>
              <a:rPr lang="cy-GB" dirty="0">
                <a:latin typeface="Lucida Sans" panose="020B0602030504020204" pitchFamily="34" charset="0"/>
              </a:rPr>
              <a:t>gan ryngweithiadau rhwng plant ifanc, aelodau teulu ac addysgwyr plentyndod cynnar.</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fontScale="92500" lnSpcReduction="10000"/>
          </a:bodyPr>
          <a:lstStyle/>
          <a:p>
            <a:r>
              <a:rPr lang="en-GB" dirty="0">
                <a:solidFill>
                  <a:srgbClr val="002060"/>
                </a:solidFill>
                <a:latin typeface="Lucida Sans" panose="020B0602030504020204" pitchFamily="34" charset="0"/>
              </a:rPr>
              <a:t>Research strongly suggests that early numeracy development can be supported by interactions between </a:t>
            </a:r>
            <a:r>
              <a:rPr lang="en-GB" dirty="0" smtClean="0">
                <a:solidFill>
                  <a:srgbClr val="002060"/>
                </a:solidFill>
                <a:latin typeface="Lucida Sans" panose="020B0602030504020204" pitchFamily="34" charset="0"/>
              </a:rPr>
              <a:t>young children</a:t>
            </a:r>
            <a:r>
              <a:rPr lang="en-GB" dirty="0">
                <a:solidFill>
                  <a:srgbClr val="002060"/>
                </a:solidFill>
                <a:latin typeface="Lucida Sans" panose="020B0602030504020204" pitchFamily="34" charset="0"/>
              </a:rPr>
              <a:t>, family members and early childhood educators</a:t>
            </a:r>
            <a:r>
              <a:rPr lang="en-GB" dirty="0" smtClean="0">
                <a:solidFill>
                  <a:srgbClr val="002060"/>
                </a:solidFill>
                <a:latin typeface="Lucida Sans" panose="020B0602030504020204" pitchFamily="34" charset="0"/>
              </a:rPr>
              <a:t>. </a:t>
            </a:r>
          </a:p>
          <a:p>
            <a:pPr marL="0" indent="0" algn="r">
              <a:buNone/>
            </a:pPr>
            <a:r>
              <a:rPr lang="en-GB" sz="1900" dirty="0" smtClean="0">
                <a:solidFill>
                  <a:srgbClr val="002060"/>
                </a:solidFill>
                <a:latin typeface="Lucida Sans" panose="020B0602030504020204" pitchFamily="34" charset="0"/>
              </a:rPr>
              <a:t>(Reid, 2016).</a:t>
            </a:r>
            <a:endParaRPr lang="en-GB" sz="19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525948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sz="3200" dirty="0" err="1" smtClean="0">
                <a:latin typeface="Lucida Sans" panose="020B0602030504020204" pitchFamily="34" charset="0"/>
              </a:rPr>
              <a:t>Ymarferwyr</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Practitioners</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0" y="1340768"/>
            <a:ext cx="4495800" cy="4248473"/>
          </a:xfrm>
        </p:spPr>
        <p:txBody>
          <a:bodyPr>
            <a:noAutofit/>
          </a:bodyPr>
          <a:lstStyle/>
          <a:p>
            <a:pPr lvl="0"/>
            <a:r>
              <a:rPr lang="cy-GB" sz="1700" dirty="0">
                <a:latin typeface="Lucida Sans" panose="020B0602030504020204" pitchFamily="34" charset="0"/>
              </a:rPr>
              <a:t>Rhannu credoau cadarnhaol am blant ifanc yn dysgu mathemateg </a:t>
            </a:r>
            <a:endParaRPr lang="en-US" sz="1700" dirty="0">
              <a:latin typeface="Lucida Sans" panose="020B0602030504020204" pitchFamily="34" charset="0"/>
            </a:endParaRPr>
          </a:p>
          <a:p>
            <a:pPr lvl="0"/>
            <a:r>
              <a:rPr lang="cy-GB" sz="1700" dirty="0">
                <a:latin typeface="Lucida Sans" panose="020B0602030504020204" pitchFamily="34" charset="0"/>
              </a:rPr>
              <a:t>Ymwybodol o'r fathemateg sy'n codi drwy chwarae hunan-cychwynnol</a:t>
            </a:r>
            <a:endParaRPr lang="en-US" sz="1700" dirty="0">
              <a:latin typeface="Lucida Sans" panose="020B0602030504020204" pitchFamily="34" charset="0"/>
            </a:endParaRPr>
          </a:p>
          <a:p>
            <a:pPr lvl="0"/>
            <a:r>
              <a:rPr lang="cy-GB" sz="1700" dirty="0">
                <a:latin typeface="Lucida Sans" panose="020B0602030504020204" pitchFamily="34" charset="0"/>
              </a:rPr>
              <a:t>Meddu ar ddisgwyliadau uchel o ran dealltwriaeth fathemategol plant ifanc </a:t>
            </a:r>
            <a:endParaRPr lang="en-US" sz="1700" dirty="0">
              <a:latin typeface="Lucida Sans" panose="020B0602030504020204" pitchFamily="34" charset="0"/>
            </a:endParaRPr>
          </a:p>
          <a:p>
            <a:pPr lvl="0"/>
            <a:r>
              <a:rPr lang="cy-GB" sz="1700" dirty="0">
                <a:latin typeface="Lucida Sans" panose="020B0602030504020204" pitchFamily="34" charset="0"/>
              </a:rPr>
              <a:t>Deall datblygiad mathemategol babanod a phlant ifanc, dysgu trwy fyfyrio ar arsylwadau a thrwy drafodaethau gyda'u tîm, ac yn defnyddio'r wybodaeth hon i 'diwnio i mewn' i'r fathemateg y mae plant yn archwilio o fewn eu chwarae.</a:t>
            </a:r>
            <a:endParaRPr lang="en-US" sz="1700" dirty="0">
              <a:latin typeface="Lucida Sans" panose="020B0602030504020204" pitchFamily="34" charset="0"/>
            </a:endParaRPr>
          </a:p>
        </p:txBody>
      </p:sp>
      <p:sp>
        <p:nvSpPr>
          <p:cNvPr id="4" name="Content Placeholder 3"/>
          <p:cNvSpPr>
            <a:spLocks noGrp="1"/>
          </p:cNvSpPr>
          <p:nvPr>
            <p:ph sz="half" idx="2"/>
          </p:nvPr>
        </p:nvSpPr>
        <p:spPr>
          <a:xfrm>
            <a:off x="4495800" y="1340768"/>
            <a:ext cx="4468688" cy="4248473"/>
          </a:xfrm>
        </p:spPr>
        <p:txBody>
          <a:bodyPr>
            <a:normAutofit fontScale="25000" lnSpcReduction="20000"/>
          </a:bodyPr>
          <a:lstStyle/>
          <a:p>
            <a:r>
              <a:rPr lang="en-GB" sz="6400" dirty="0" smtClean="0">
                <a:solidFill>
                  <a:srgbClr val="002060"/>
                </a:solidFill>
                <a:latin typeface="Lucida Sans" panose="020B0602030504020204" pitchFamily="34" charset="0"/>
              </a:rPr>
              <a:t>Share </a:t>
            </a:r>
            <a:r>
              <a:rPr lang="en-GB" sz="6400" dirty="0">
                <a:solidFill>
                  <a:srgbClr val="002060"/>
                </a:solidFill>
                <a:latin typeface="Lucida Sans" panose="020B0602030504020204" pitchFamily="34" charset="0"/>
              </a:rPr>
              <a:t>positive beliefs about young children learning mathematics </a:t>
            </a:r>
          </a:p>
          <a:p>
            <a:endParaRPr lang="en-GB" sz="6400" dirty="0" smtClean="0">
              <a:solidFill>
                <a:srgbClr val="002060"/>
              </a:solidFill>
              <a:latin typeface="Lucida Sans" panose="020B0602030504020204" pitchFamily="34" charset="0"/>
            </a:endParaRPr>
          </a:p>
          <a:p>
            <a:r>
              <a:rPr lang="en-GB" sz="6400" dirty="0" smtClean="0">
                <a:solidFill>
                  <a:srgbClr val="002060"/>
                </a:solidFill>
                <a:latin typeface="Lucida Sans" panose="020B0602030504020204" pitchFamily="34" charset="0"/>
              </a:rPr>
              <a:t>Are </a:t>
            </a:r>
            <a:r>
              <a:rPr lang="en-GB" sz="6400" dirty="0">
                <a:solidFill>
                  <a:srgbClr val="002060"/>
                </a:solidFill>
                <a:latin typeface="Lucida Sans" panose="020B0602030504020204" pitchFamily="34" charset="0"/>
              </a:rPr>
              <a:t>aware of the mathematics that arises through children’s self-initiated play </a:t>
            </a:r>
          </a:p>
          <a:p>
            <a:endParaRPr lang="en-GB" sz="6400" dirty="0" smtClean="0">
              <a:solidFill>
                <a:srgbClr val="002060"/>
              </a:solidFill>
              <a:latin typeface="Lucida Sans" panose="020B0602030504020204" pitchFamily="34" charset="0"/>
            </a:endParaRPr>
          </a:p>
          <a:p>
            <a:r>
              <a:rPr lang="en-GB" sz="6400" dirty="0" smtClean="0">
                <a:solidFill>
                  <a:srgbClr val="002060"/>
                </a:solidFill>
                <a:latin typeface="Lucida Sans" panose="020B0602030504020204" pitchFamily="34" charset="0"/>
              </a:rPr>
              <a:t>Have </a:t>
            </a:r>
            <a:r>
              <a:rPr lang="en-GB" sz="6400" dirty="0">
                <a:solidFill>
                  <a:srgbClr val="002060"/>
                </a:solidFill>
                <a:latin typeface="Lucida Sans" panose="020B0602030504020204" pitchFamily="34" charset="0"/>
              </a:rPr>
              <a:t>high expectations of young children’s mathematical understanding</a:t>
            </a:r>
          </a:p>
          <a:p>
            <a:endParaRPr lang="en-GB" sz="6400" dirty="0" smtClean="0">
              <a:solidFill>
                <a:srgbClr val="002060"/>
              </a:solidFill>
              <a:latin typeface="Lucida Sans" panose="020B0602030504020204" pitchFamily="34" charset="0"/>
            </a:endParaRPr>
          </a:p>
          <a:p>
            <a:r>
              <a:rPr lang="en-GB" sz="6400" dirty="0" smtClean="0">
                <a:solidFill>
                  <a:srgbClr val="002060"/>
                </a:solidFill>
                <a:latin typeface="Lucida Sans" panose="020B0602030504020204" pitchFamily="34" charset="0"/>
              </a:rPr>
              <a:t>Understand </a:t>
            </a:r>
            <a:r>
              <a:rPr lang="en-GB" sz="6400" dirty="0">
                <a:solidFill>
                  <a:srgbClr val="002060"/>
                </a:solidFill>
                <a:latin typeface="Lucida Sans" panose="020B0602030504020204" pitchFamily="34" charset="0"/>
              </a:rPr>
              <a:t>babies’ and young children’s mathematical development, learning from reflecting on observations and through discussions with their team, and use this knowledge to ‘tune into’ the mathematics that children explore within their play</a:t>
            </a:r>
            <a:r>
              <a:rPr lang="en-GB" sz="6400" dirty="0" smtClean="0">
                <a:solidFill>
                  <a:srgbClr val="002060"/>
                </a:solidFill>
                <a:latin typeface="Lucida Sans" panose="020B0602030504020204" pitchFamily="34" charset="0"/>
              </a:rPr>
              <a:t>.</a:t>
            </a:r>
          </a:p>
          <a:p>
            <a:pPr marL="0" indent="0">
              <a:buNone/>
            </a:pPr>
            <a:endParaRPr lang="en-GB" dirty="0">
              <a:latin typeface="Lucida Sans" panose="020B0602030504020204" pitchFamily="34" charset="0"/>
            </a:endParaRPr>
          </a:p>
          <a:p>
            <a:pPr marL="0" indent="0">
              <a:buNone/>
            </a:pPr>
            <a:endParaRPr lang="en-GB" dirty="0">
              <a:latin typeface="Lucida Sans" panose="020B0602030504020204" pitchFamily="34" charset="0"/>
            </a:endParaRPr>
          </a:p>
          <a:p>
            <a:pPr marL="0" indent="0" algn="r">
              <a:buNone/>
            </a:pPr>
            <a:r>
              <a:rPr lang="en-GB" sz="4800" dirty="0" smtClean="0">
                <a:solidFill>
                  <a:srgbClr val="002060"/>
                </a:solidFill>
                <a:latin typeface="Lucida Sans" panose="020B0602030504020204" pitchFamily="34" charset="0"/>
              </a:rPr>
              <a:t>(The </a:t>
            </a:r>
            <a:r>
              <a:rPr lang="en-GB" sz="4800" dirty="0">
                <a:solidFill>
                  <a:srgbClr val="002060"/>
                </a:solidFill>
                <a:latin typeface="Lucida Sans" panose="020B0602030504020204" pitchFamily="34" charset="0"/>
              </a:rPr>
              <a:t>National Strategies: Early Years. </a:t>
            </a:r>
            <a:r>
              <a:rPr lang="en-GB" sz="4800" dirty="0" smtClean="0">
                <a:solidFill>
                  <a:srgbClr val="002060"/>
                </a:solidFill>
                <a:latin typeface="Lucida Sans" panose="020B0602030504020204" pitchFamily="34" charset="0"/>
              </a:rPr>
              <a:t>2009</a:t>
            </a:r>
            <a:r>
              <a:rPr lang="en-GB" sz="4800" dirty="0">
                <a:solidFill>
                  <a:srgbClr val="002060"/>
                </a:solidFill>
                <a:latin typeface="Lucida Sans" panose="020B0602030504020204" pitchFamily="34" charset="0"/>
              </a:rPr>
              <a:t>).</a:t>
            </a:r>
          </a:p>
        </p:txBody>
      </p:sp>
    </p:spTree>
    <p:extLst>
      <p:ext uri="{BB962C8B-B14F-4D97-AF65-F5344CB8AC3E}">
        <p14:creationId xmlns:p14="http://schemas.microsoft.com/office/powerpoint/2010/main" val="4175289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en-GB" altLang="en-US" sz="3200" dirty="0" err="1" smtClean="0">
                <a:latin typeface="Lucida Sans" panose="020B0602030504020204" pitchFamily="34" charset="0"/>
              </a:rPr>
              <a:t>Cyfeiriadau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References</a:t>
            </a:r>
          </a:p>
        </p:txBody>
      </p:sp>
      <p:sp>
        <p:nvSpPr>
          <p:cNvPr id="2" name="Content Placeholder 1"/>
          <p:cNvSpPr>
            <a:spLocks noGrp="1"/>
          </p:cNvSpPr>
          <p:nvPr>
            <p:ph idx="1"/>
          </p:nvPr>
        </p:nvSpPr>
        <p:spPr/>
        <p:txBody>
          <a:bodyPr>
            <a:normAutofit fontScale="47500" lnSpcReduction="20000"/>
          </a:bodyPr>
          <a:lstStyle/>
          <a:p>
            <a:pPr marL="0" indent="0">
              <a:buNone/>
            </a:pPr>
            <a:r>
              <a:rPr lang="en-GB" sz="1800" dirty="0" smtClean="0">
                <a:latin typeface="Lucida Sans" panose="020B0602030504020204" pitchFamily="34" charset="0"/>
              </a:rPr>
              <a:t>Bruner</a:t>
            </a:r>
            <a:r>
              <a:rPr lang="en-GB" sz="1800" dirty="0">
                <a:latin typeface="Lucida Sans" panose="020B0602030504020204" pitchFamily="34" charset="0"/>
              </a:rPr>
              <a:t>, J. (1960) </a:t>
            </a:r>
            <a:r>
              <a:rPr lang="en-GB" sz="1800" i="1" dirty="0">
                <a:latin typeface="Lucida Sans" panose="020B0602030504020204" pitchFamily="34" charset="0"/>
              </a:rPr>
              <a:t>The Process of Education. </a:t>
            </a:r>
            <a:r>
              <a:rPr lang="en-GB" sz="1800" dirty="0">
                <a:latin typeface="Lucida Sans" panose="020B0602030504020204" pitchFamily="34" charset="0"/>
              </a:rPr>
              <a:t>London: Harvard University Press.</a:t>
            </a:r>
          </a:p>
          <a:p>
            <a:pPr marL="0" indent="0">
              <a:buNone/>
            </a:pPr>
            <a:endParaRPr lang="en-GB" sz="1800" dirty="0" smtClean="0">
              <a:latin typeface="Lucida Sans" panose="020B0602030504020204" pitchFamily="34" charset="0"/>
            </a:endParaRPr>
          </a:p>
          <a:p>
            <a:pPr marL="0" indent="0">
              <a:buNone/>
            </a:pPr>
            <a:r>
              <a:rPr lang="en-GB" sz="1800" dirty="0" err="1" smtClean="0">
                <a:latin typeface="Lucida Sans" panose="020B0602030504020204" pitchFamily="34" charset="0"/>
              </a:rPr>
              <a:t>Brunton</a:t>
            </a:r>
            <a:r>
              <a:rPr lang="en-GB" sz="1800" dirty="0" smtClean="0">
                <a:latin typeface="Lucida Sans" panose="020B0602030504020204" pitchFamily="34" charset="0"/>
              </a:rPr>
              <a:t>, P. and Thornton, L. (2010) </a:t>
            </a:r>
            <a:r>
              <a:rPr lang="en-GB" sz="1800" i="1" dirty="0" smtClean="0">
                <a:latin typeface="Lucida Sans" panose="020B0602030504020204" pitchFamily="34" charset="0"/>
              </a:rPr>
              <a:t>Science in the Early Years: Building Firm Foundations from Birth to Five. </a:t>
            </a:r>
            <a:r>
              <a:rPr lang="en-GB" sz="1800" dirty="0" smtClean="0">
                <a:latin typeface="Lucida Sans" panose="020B0602030504020204" pitchFamily="34" charset="0"/>
              </a:rPr>
              <a:t>London: Sage.</a:t>
            </a:r>
          </a:p>
          <a:p>
            <a:pPr marL="0" indent="0">
              <a:buNone/>
            </a:pPr>
            <a:endParaRPr lang="en-GB" sz="1800" dirty="0" smtClean="0">
              <a:latin typeface="Lucida Sans" panose="020B0602030504020204" pitchFamily="34" charset="0"/>
            </a:endParaRPr>
          </a:p>
          <a:p>
            <a:pPr marL="0" indent="0">
              <a:buNone/>
            </a:pPr>
            <a:r>
              <a:rPr lang="en-GB" sz="1800" dirty="0" err="1" smtClean="0">
                <a:latin typeface="Lucida Sans" panose="020B0602030504020204" pitchFamily="34" charset="0"/>
              </a:rPr>
              <a:t>Gopnick</a:t>
            </a:r>
            <a:r>
              <a:rPr lang="en-GB" sz="1800" dirty="0">
                <a:latin typeface="Lucida Sans" panose="020B0602030504020204" pitchFamily="34" charset="0"/>
              </a:rPr>
              <a:t>, </a:t>
            </a:r>
            <a:r>
              <a:rPr lang="en-GB" sz="1800" dirty="0" smtClean="0">
                <a:latin typeface="Lucida Sans" panose="020B0602030504020204" pitchFamily="34" charset="0"/>
              </a:rPr>
              <a:t>A</a:t>
            </a:r>
            <a:r>
              <a:rPr lang="en-GB" sz="1800" dirty="0">
                <a:latin typeface="Lucida Sans" panose="020B0602030504020204" pitchFamily="34" charset="0"/>
              </a:rPr>
              <a:t>., </a:t>
            </a:r>
            <a:r>
              <a:rPr lang="en-GB" sz="1800" dirty="0" err="1">
                <a:latin typeface="Lucida Sans" panose="020B0602030504020204" pitchFamily="34" charset="0"/>
              </a:rPr>
              <a:t>Meltzoff</a:t>
            </a:r>
            <a:r>
              <a:rPr lang="en-GB" sz="1800" dirty="0">
                <a:latin typeface="Lucida Sans" panose="020B0602030504020204" pitchFamily="34" charset="0"/>
              </a:rPr>
              <a:t>, A. N. and </a:t>
            </a:r>
            <a:r>
              <a:rPr lang="en-GB" sz="1800" dirty="0" err="1">
                <a:latin typeface="Lucida Sans" panose="020B0602030504020204" pitchFamily="34" charset="0"/>
              </a:rPr>
              <a:t>Kuhl</a:t>
            </a:r>
            <a:r>
              <a:rPr lang="en-GB" sz="1800" dirty="0">
                <a:latin typeface="Lucida Sans" panose="020B0602030504020204" pitchFamily="34" charset="0"/>
              </a:rPr>
              <a:t>, P. K. (1999) </a:t>
            </a:r>
            <a:r>
              <a:rPr lang="en-GB" sz="1800" i="1" dirty="0">
                <a:latin typeface="Lucida Sans" panose="020B0602030504020204" pitchFamily="34" charset="0"/>
              </a:rPr>
              <a:t>The Scientist in the Crib. New York: William Morrow.</a:t>
            </a:r>
          </a:p>
          <a:p>
            <a:pPr marL="0" indent="0">
              <a:buNone/>
            </a:pPr>
            <a:r>
              <a:rPr lang="en-GB" sz="1800" dirty="0" err="1">
                <a:latin typeface="Lucida Sans" panose="020B0602030504020204" pitchFamily="34" charset="0"/>
              </a:rPr>
              <a:t>Harlen</a:t>
            </a:r>
            <a:r>
              <a:rPr lang="en-GB" sz="1800" i="1" dirty="0">
                <a:latin typeface="Lucida Sans" panose="020B0602030504020204" pitchFamily="34" charset="0"/>
              </a:rPr>
              <a:t>, </a:t>
            </a:r>
            <a:r>
              <a:rPr lang="en-GB" sz="1800" dirty="0">
                <a:latin typeface="Lucida Sans" panose="020B0602030504020204" pitchFamily="34" charset="0"/>
              </a:rPr>
              <a:t>W. (2001) </a:t>
            </a:r>
            <a:r>
              <a:rPr lang="en-GB" sz="1800" i="1" dirty="0">
                <a:latin typeface="Lucida Sans" panose="020B0602030504020204" pitchFamily="34" charset="0"/>
              </a:rPr>
              <a:t>Primary Science: Taking the Plunge, (2</a:t>
            </a:r>
            <a:r>
              <a:rPr lang="en-GB" sz="1800" i="1" baseline="30000" dirty="0">
                <a:latin typeface="Lucida Sans" panose="020B0602030504020204" pitchFamily="34" charset="0"/>
              </a:rPr>
              <a:t>nd</a:t>
            </a:r>
            <a:r>
              <a:rPr lang="en-GB" sz="1800" i="1" dirty="0">
                <a:latin typeface="Lucida Sans" panose="020B0602030504020204" pitchFamily="34" charset="0"/>
              </a:rPr>
              <a:t> Ed.). </a:t>
            </a:r>
            <a:r>
              <a:rPr lang="en-GB" sz="1800" dirty="0">
                <a:latin typeface="Lucida Sans" panose="020B0602030504020204" pitchFamily="34" charset="0"/>
              </a:rPr>
              <a:t>London: </a:t>
            </a:r>
            <a:r>
              <a:rPr lang="en-GB" sz="1800" dirty="0" err="1">
                <a:latin typeface="Lucida Sans" panose="020B0602030504020204" pitchFamily="34" charset="0"/>
              </a:rPr>
              <a:t>Heinneman</a:t>
            </a:r>
            <a:r>
              <a:rPr lang="en-GB" sz="1800" dirty="0" smtClean="0">
                <a:latin typeface="Lucida Sans" panose="020B0602030504020204" pitchFamily="34" charset="0"/>
              </a:rPr>
              <a:t>.</a:t>
            </a:r>
          </a:p>
          <a:p>
            <a:pPr marL="0" indent="0">
              <a:buNone/>
            </a:pPr>
            <a:endParaRPr lang="en-GB" sz="1800" dirty="0">
              <a:latin typeface="Lucida Sans" panose="020B0602030504020204" pitchFamily="34" charset="0"/>
            </a:endParaRPr>
          </a:p>
          <a:p>
            <a:pPr marL="0" indent="0">
              <a:buNone/>
            </a:pPr>
            <a:r>
              <a:rPr lang="en-GB" sz="2000" dirty="0"/>
              <a:t>Mix, K. (1999). Similarity and numerical equivalence appearances count. </a:t>
            </a:r>
            <a:r>
              <a:rPr lang="en-GB" sz="2000" i="1" dirty="0"/>
              <a:t>Cognitive Development, 14</a:t>
            </a:r>
            <a:r>
              <a:rPr lang="en-GB" sz="2000" dirty="0"/>
              <a:t>(2), </a:t>
            </a:r>
            <a:r>
              <a:rPr lang="en-GB" sz="2000" dirty="0" smtClean="0"/>
              <a:t>269–297.</a:t>
            </a:r>
          </a:p>
          <a:p>
            <a:endParaRPr lang="en-GB" sz="2000" dirty="0" smtClean="0"/>
          </a:p>
          <a:p>
            <a:pPr marL="0" indent="0">
              <a:buNone/>
            </a:pPr>
            <a:r>
              <a:rPr lang="en-GB" sz="2000" dirty="0" smtClean="0"/>
              <a:t>Mix</a:t>
            </a:r>
            <a:r>
              <a:rPr lang="en-GB" sz="2000" dirty="0"/>
              <a:t>, K., </a:t>
            </a:r>
            <a:r>
              <a:rPr lang="en-GB" sz="2000" dirty="0" err="1"/>
              <a:t>Huttenlocher</a:t>
            </a:r>
            <a:r>
              <a:rPr lang="en-GB" sz="2000" dirty="0"/>
              <a:t>, J., &amp; Levine, S. C. (1996). Do preschool children recognize auditory-visual </a:t>
            </a:r>
            <a:r>
              <a:rPr lang="en-GB" sz="2000" dirty="0" smtClean="0"/>
              <a:t>numerical</a:t>
            </a:r>
            <a:endParaRPr lang="en-GB" sz="2000" dirty="0"/>
          </a:p>
          <a:p>
            <a:pPr marL="0" indent="0">
              <a:buNone/>
            </a:pPr>
            <a:r>
              <a:rPr lang="en-GB" sz="2000" dirty="0" smtClean="0"/>
              <a:t>correspondences</a:t>
            </a:r>
            <a:r>
              <a:rPr lang="en-GB" sz="2000" dirty="0"/>
              <a:t>? </a:t>
            </a:r>
            <a:r>
              <a:rPr lang="en-GB" sz="2000" i="1" dirty="0"/>
              <a:t>Child Development, 67</a:t>
            </a:r>
            <a:r>
              <a:rPr lang="en-GB" sz="2000" dirty="0"/>
              <a:t>(4), 1592-1608</a:t>
            </a:r>
            <a:r>
              <a:rPr lang="en-GB" sz="2000" dirty="0" smtClean="0"/>
              <a:t>.</a:t>
            </a:r>
          </a:p>
          <a:p>
            <a:endParaRPr lang="en-GB" sz="2000" dirty="0" smtClean="0">
              <a:latin typeface="Lucida Sans" panose="020B0602030504020204" pitchFamily="34" charset="0"/>
            </a:endParaRPr>
          </a:p>
          <a:p>
            <a:pPr marL="0" indent="0">
              <a:buNone/>
            </a:pPr>
            <a:r>
              <a:rPr lang="en-GB" sz="1800" dirty="0" err="1"/>
              <a:t>Purpura</a:t>
            </a:r>
            <a:r>
              <a:rPr lang="en-GB" sz="1800" dirty="0"/>
              <a:t>, D., &amp; </a:t>
            </a:r>
            <a:r>
              <a:rPr lang="en-GB" sz="1800" dirty="0" err="1"/>
              <a:t>Lonigan</a:t>
            </a:r>
            <a:r>
              <a:rPr lang="en-GB" sz="1800" dirty="0"/>
              <a:t>, C. (2013). Informal numeracy skills: The structure and relations among numbering, relations, </a:t>
            </a:r>
            <a:r>
              <a:rPr lang="en-GB" sz="1800" dirty="0" smtClean="0"/>
              <a:t>and arithmetic </a:t>
            </a:r>
            <a:r>
              <a:rPr lang="en-GB" sz="1800" dirty="0"/>
              <a:t>operations in preschool. </a:t>
            </a:r>
            <a:r>
              <a:rPr lang="en-GB" sz="1800" i="1" dirty="0"/>
              <a:t>American Educational Research Journal, 50</a:t>
            </a:r>
            <a:r>
              <a:rPr lang="en-GB" sz="1800" dirty="0"/>
              <a:t>(1), </a:t>
            </a:r>
            <a:r>
              <a:rPr lang="en-GB" sz="1800" dirty="0" smtClean="0"/>
              <a:t>178–209</a:t>
            </a:r>
          </a:p>
          <a:p>
            <a:pPr marL="0" indent="0">
              <a:buNone/>
            </a:pPr>
            <a:endParaRPr lang="en-GB" sz="1800" dirty="0"/>
          </a:p>
          <a:p>
            <a:pPr marL="0" indent="0">
              <a:buNone/>
            </a:pPr>
            <a:r>
              <a:rPr lang="en-GB" sz="2200" dirty="0" smtClean="0"/>
              <a:t>Reid, K. (2016). </a:t>
            </a:r>
            <a:r>
              <a:rPr lang="en-GB" sz="2200" dirty="0"/>
              <a:t>Counting on it : Early numeracy development </a:t>
            </a:r>
            <a:r>
              <a:rPr lang="en-GB" sz="2200" dirty="0" smtClean="0"/>
              <a:t>and the </a:t>
            </a:r>
            <a:r>
              <a:rPr lang="en-GB" sz="2200" dirty="0"/>
              <a:t>preschool </a:t>
            </a:r>
            <a:r>
              <a:rPr lang="en-GB" sz="2200" dirty="0" smtClean="0"/>
              <a:t>child </a:t>
            </a:r>
            <a:r>
              <a:rPr lang="en-GB" sz="2200" i="1" dirty="0"/>
              <a:t>Australian Council for Educational Research (ACER</a:t>
            </a:r>
            <a:r>
              <a:rPr lang="en-GB" sz="2200" i="1" dirty="0" smtClean="0"/>
              <a:t>).</a:t>
            </a:r>
          </a:p>
          <a:p>
            <a:pPr marL="0" indent="0">
              <a:buNone/>
            </a:pPr>
            <a:endParaRPr lang="en-GB" sz="2200" i="1" dirty="0"/>
          </a:p>
          <a:p>
            <a:pPr marL="0" indent="0">
              <a:buNone/>
            </a:pPr>
            <a:r>
              <a:rPr lang="en-GB" sz="2500" dirty="0"/>
              <a:t>The National </a:t>
            </a:r>
            <a:r>
              <a:rPr lang="en-GB" sz="2500" dirty="0" smtClean="0"/>
              <a:t>Strategies: </a:t>
            </a:r>
            <a:r>
              <a:rPr lang="en-GB" sz="2500" dirty="0"/>
              <a:t>Early </a:t>
            </a:r>
            <a:r>
              <a:rPr lang="en-GB" sz="2500" dirty="0" smtClean="0"/>
              <a:t>Years. (2009). </a:t>
            </a:r>
            <a:r>
              <a:rPr lang="en-GB" sz="2500" i="1" dirty="0" smtClean="0"/>
              <a:t>Children </a:t>
            </a:r>
            <a:r>
              <a:rPr lang="en-GB" sz="2500" i="1" dirty="0"/>
              <a:t>thinking mathematically: PSRN essential knowledge for Early Years </a:t>
            </a:r>
            <a:r>
              <a:rPr lang="en-GB" sz="2500" i="1" dirty="0" smtClean="0"/>
              <a:t>practitioners: </a:t>
            </a:r>
            <a:r>
              <a:rPr lang="en-GB" sz="2500" dirty="0" smtClean="0"/>
              <a:t>Department for Children Schools and Education.</a:t>
            </a:r>
            <a:endParaRPr lang="en-GB" sz="2500" i="1" dirty="0" smtClean="0"/>
          </a:p>
          <a:p>
            <a:pPr marL="0" indent="0">
              <a:buNone/>
            </a:pPr>
            <a:r>
              <a:rPr lang="en-GB" sz="1800" dirty="0" smtClean="0"/>
              <a:t>.</a:t>
            </a:r>
            <a:endParaRPr lang="en-GB" sz="1800" dirty="0">
              <a:latin typeface="Lucida Sans" panose="020B0602030504020204" pitchFamily="34" charset="0"/>
            </a:endParaRPr>
          </a:p>
          <a:p>
            <a:pPr marL="0" indent="0">
              <a:buNone/>
            </a:pPr>
            <a:r>
              <a:rPr lang="en-GB" sz="1800" dirty="0" err="1" smtClean="0">
                <a:latin typeface="Lucida Sans" panose="020B0602030504020204" pitchFamily="34" charset="0"/>
              </a:rPr>
              <a:t>Vinner</a:t>
            </a:r>
            <a:r>
              <a:rPr lang="en-GB" sz="1800" dirty="0" smtClean="0">
                <a:latin typeface="Lucida Sans" panose="020B0602030504020204" pitchFamily="34" charset="0"/>
              </a:rPr>
              <a:t>, S. </a:t>
            </a:r>
            <a:r>
              <a:rPr lang="en-GB" sz="1800" dirty="0">
                <a:latin typeface="Lucida Sans" panose="020B0602030504020204" pitchFamily="34" charset="0"/>
              </a:rPr>
              <a:t>(1997) The pseudo-conceptual and the pseudo-analytical thought processes in mathematics learning. </a:t>
            </a:r>
            <a:r>
              <a:rPr lang="en-GB" sz="1800" i="1" dirty="0">
                <a:latin typeface="Lucida Sans" panose="020B0602030504020204" pitchFamily="34" charset="0"/>
              </a:rPr>
              <a:t>Educational Studies in </a:t>
            </a:r>
            <a:r>
              <a:rPr lang="en-GB" sz="1800" i="1" dirty="0" smtClean="0">
                <a:latin typeface="Lucida Sans" panose="020B0602030504020204" pitchFamily="34" charset="0"/>
              </a:rPr>
              <a:t>Mathematics, </a:t>
            </a:r>
            <a:r>
              <a:rPr lang="en-GB" sz="1800" dirty="0" smtClean="0">
                <a:latin typeface="Lucida Sans" panose="020B0602030504020204" pitchFamily="34" charset="0"/>
              </a:rPr>
              <a:t>Vol. 34 (2) pp. 97-129.</a:t>
            </a:r>
          </a:p>
          <a:p>
            <a:pPr marL="0" indent="0">
              <a:buNone/>
            </a:pPr>
            <a:endParaRPr lang="en-GB" sz="1800" dirty="0">
              <a:latin typeface="Lucida Sans" panose="020B0602030504020204" pitchFamily="34" charset="0"/>
            </a:endParaRPr>
          </a:p>
          <a:p>
            <a:pPr marL="0" indent="0">
              <a:buNone/>
            </a:pPr>
            <a:r>
              <a:rPr lang="en-GB" sz="1800" dirty="0">
                <a:latin typeface="Lucida Sans" panose="020B0602030504020204" pitchFamily="34" charset="0"/>
              </a:rPr>
              <a:t>Welsh Government (2014) ‘Foundation Phase Mathematical Development Area of Learning,’ </a:t>
            </a:r>
            <a:r>
              <a:rPr lang="en-GB" sz="1800" dirty="0">
                <a:latin typeface="Lucida Sans" panose="020B0602030504020204" pitchFamily="34" charset="0"/>
                <a:hlinkClick r:id="rId3"/>
              </a:rPr>
              <a:t>http://dera.ioe.ac.uk/21175/1/141006-foundation-phase-mathematical-development-area-of-learning.pdf</a:t>
            </a:r>
            <a:r>
              <a:rPr lang="en-GB" sz="1800" dirty="0">
                <a:latin typeface="Lucida Sans" panose="020B0602030504020204" pitchFamily="34" charset="0"/>
              </a:rPr>
              <a:t> [Accessed: October 25 2016].</a:t>
            </a:r>
          </a:p>
          <a:p>
            <a:pPr marL="0" indent="0">
              <a:buNone/>
            </a:pPr>
            <a:endParaRPr lang="en-GB" sz="1800" dirty="0" smtClean="0">
              <a:latin typeface="Lucida Sans" panose="020B0602030504020204" pitchFamily="34" charset="0"/>
            </a:endParaRPr>
          </a:p>
          <a:p>
            <a:pPr marL="0" indent="0">
              <a:buNone/>
            </a:pPr>
            <a:endParaRPr lang="en-GB" sz="1800" dirty="0" smtClean="0">
              <a:latin typeface="Lucida Sans" panose="020B0602030504020204" pitchFamily="34" charset="0"/>
            </a:endParaRPr>
          </a:p>
          <a:p>
            <a:pPr marL="0" indent="0">
              <a:buNone/>
            </a:pPr>
            <a:endParaRPr lang="en-GB" sz="1800" dirty="0">
              <a:latin typeface="Lucida Sans" panose="020B0602030504020204" pitchFamily="34" charset="0"/>
            </a:endParaRPr>
          </a:p>
          <a:p>
            <a:pPr marL="0" indent="0">
              <a:buNone/>
            </a:pPr>
            <a:endParaRPr lang="en-GB" dirty="0"/>
          </a:p>
        </p:txBody>
      </p:sp>
    </p:spTree>
    <p:extLst>
      <p:ext uri="{BB962C8B-B14F-4D97-AF65-F5344CB8AC3E}">
        <p14:creationId xmlns:p14="http://schemas.microsoft.com/office/powerpoint/2010/main" val="29153546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2110</TotalTime>
  <Words>2198</Words>
  <Application>Microsoft Office PowerPoint</Application>
  <PresentationFormat>On-screen Show (4:3)</PresentationFormat>
  <Paragraphs>245</Paragraphs>
  <Slides>19</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ＭＳ Ｐゴシック</vt:lpstr>
      <vt:lpstr>Arial</vt:lpstr>
      <vt:lpstr>Calibri</vt:lpstr>
      <vt:lpstr>Lucida Sans</vt:lpstr>
      <vt:lpstr>Myriad Pro</vt:lpstr>
      <vt:lpstr>20140311PresentationUWTSDTemplate</vt:lpstr>
      <vt:lpstr> EAEE4005/C EAEE4010/C Y mathemategydd ifanc: archwilio a datrys problemau The young mathematician: exploration and problem solving </vt:lpstr>
      <vt:lpstr>Cynnwys Contents</vt:lpstr>
      <vt:lpstr>Beth yw Cysyniadau? What Are Concepts?</vt:lpstr>
      <vt:lpstr>O enedigaeth? From Birth?</vt:lpstr>
      <vt:lpstr>Chwarae Archwiliadol/Chwarae Hewristig Exploratory Play/Heuristic Play</vt:lpstr>
      <vt:lpstr>Symud ymlaen Moving on</vt:lpstr>
      <vt:lpstr>Bruner, J. (1960)</vt:lpstr>
      <vt:lpstr>Cwricwlwm Troellog Spiral Curriculum</vt:lpstr>
      <vt:lpstr>Harlen (2001)</vt:lpstr>
      <vt:lpstr>Sgiliau Allweddol Key Skills</vt:lpstr>
      <vt:lpstr>Cyfnod Sylfaen: Datblygiad Mathemategol Foundation Phase: Mathematical Development</vt:lpstr>
      <vt:lpstr>Trin arian Manage money</vt:lpstr>
      <vt:lpstr>Agweddau Niwrolegol Neurological Aspects</vt:lpstr>
      <vt:lpstr>Agweddau Niwrolegol Neurological Aspects</vt:lpstr>
      <vt:lpstr>Agweddau Niwrolegol Neurological Aspects</vt:lpstr>
      <vt:lpstr>Y tair egwyddor cyfrif rhifau cyfain  The three whole-number counting principles</vt:lpstr>
      <vt:lpstr>Hyrwyddiad o Ddysgu Facilitation of Learning</vt:lpstr>
      <vt:lpstr>Ymarferwyr Practitioners</vt:lpstr>
      <vt:lpstr> Cyfeiriadau 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Natalie MacDonald</cp:lastModifiedBy>
  <cp:revision>18</cp:revision>
  <dcterms:created xsi:type="dcterms:W3CDTF">2015-04-14T15:21:28Z</dcterms:created>
  <dcterms:modified xsi:type="dcterms:W3CDTF">2018-01-10T12:10:35Z</dcterms:modified>
</cp:coreProperties>
</file>