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7" r:id="rId6"/>
    <p:sldId id="264" r:id="rId7"/>
    <p:sldId id="265" r:id="rId8"/>
    <p:sldId id="266" r:id="rId9"/>
    <p:sldId id="268" r:id="rId10"/>
  </p:sldIdLst>
  <p:sldSz cx="18288000" cy="10287000"/>
  <p:notesSz cx="6858000" cy="9144000"/>
  <p:embeddedFontLst>
    <p:embeddedFont>
      <p:font typeface="League Spartan" panose="020B0604020202020204" charset="0"/>
      <p:regular r:id="rId12"/>
    </p:embeddedFont>
    <p:embeddedFont>
      <p:font typeface="Sensei" panose="020B0604020202020204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61299" autoAdjust="0"/>
  </p:normalViewPr>
  <p:slideViewPr>
    <p:cSldViewPr>
      <p:cViewPr varScale="1">
        <p:scale>
          <a:sx n="43" d="100"/>
          <a:sy n="43" d="100"/>
        </p:scale>
        <p:origin x="945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non Akers" userId="fb3c9d12-5c8c-42d7-8dc7-d872d7a3d202" providerId="ADAL" clId="{B5E024DE-76A8-44B3-837F-CC3FF2D77479}"/>
    <pc:docChg chg="modSld">
      <pc:chgData name="Rhiannon Akers" userId="fb3c9d12-5c8c-42d7-8dc7-d872d7a3d202" providerId="ADAL" clId="{B5E024DE-76A8-44B3-837F-CC3FF2D77479}" dt="2025-07-03T20:48:07.232" v="121" actId="20577"/>
      <pc:docMkLst>
        <pc:docMk/>
      </pc:docMkLst>
      <pc:sldChg chg="modSp mod">
        <pc:chgData name="Rhiannon Akers" userId="fb3c9d12-5c8c-42d7-8dc7-d872d7a3d202" providerId="ADAL" clId="{B5E024DE-76A8-44B3-837F-CC3FF2D77479}" dt="2025-07-03T20:47:26.142" v="111" actId="20577"/>
        <pc:sldMkLst>
          <pc:docMk/>
          <pc:sldMk cId="0" sldId="258"/>
        </pc:sldMkLst>
        <pc:spChg chg="mod">
          <ac:chgData name="Rhiannon Akers" userId="fb3c9d12-5c8c-42d7-8dc7-d872d7a3d202" providerId="ADAL" clId="{B5E024DE-76A8-44B3-837F-CC3FF2D77479}" dt="2025-07-03T20:47:26.142" v="111" actId="20577"/>
          <ac:spMkLst>
            <pc:docMk/>
            <pc:sldMk cId="0" sldId="258"/>
            <ac:spMk id="8" creationId="{00000000-0000-0000-0000-000000000000}"/>
          </ac:spMkLst>
        </pc:spChg>
      </pc:sldChg>
      <pc:sldChg chg="modSp mod">
        <pc:chgData name="Rhiannon Akers" userId="fb3c9d12-5c8c-42d7-8dc7-d872d7a3d202" providerId="ADAL" clId="{B5E024DE-76A8-44B3-837F-CC3FF2D77479}" dt="2025-07-03T20:48:07.232" v="121" actId="20577"/>
        <pc:sldMkLst>
          <pc:docMk/>
          <pc:sldMk cId="0" sldId="266"/>
        </pc:sldMkLst>
        <pc:spChg chg="mod">
          <ac:chgData name="Rhiannon Akers" userId="fb3c9d12-5c8c-42d7-8dc7-d872d7a3d202" providerId="ADAL" clId="{B5E024DE-76A8-44B3-837F-CC3FF2D77479}" dt="2025-07-03T20:48:07.232" v="121" actId="20577"/>
          <ac:spMkLst>
            <pc:docMk/>
            <pc:sldMk cId="0" sldId="266"/>
            <ac:spMk id="17" creationId="{EB505F80-1820-2279-F6E1-A84F49F93C57}"/>
          </ac:spMkLst>
        </pc:spChg>
      </pc:sldChg>
      <pc:sldChg chg="modSp mod">
        <pc:chgData name="Rhiannon Akers" userId="fb3c9d12-5c8c-42d7-8dc7-d872d7a3d202" providerId="ADAL" clId="{B5E024DE-76A8-44B3-837F-CC3FF2D77479}" dt="2025-07-03T20:46:43.300" v="83" actId="20577"/>
        <pc:sldMkLst>
          <pc:docMk/>
          <pc:sldMk cId="2212992330" sldId="268"/>
        </pc:sldMkLst>
        <pc:spChg chg="mod">
          <ac:chgData name="Rhiannon Akers" userId="fb3c9d12-5c8c-42d7-8dc7-d872d7a3d202" providerId="ADAL" clId="{B5E024DE-76A8-44B3-837F-CC3FF2D77479}" dt="2025-07-03T20:46:43.300" v="83" actId="20577"/>
          <ac:spMkLst>
            <pc:docMk/>
            <pc:sldMk cId="2212992330" sldId="268"/>
            <ac:spMk id="15" creationId="{FA2B0DD6-8746-3B24-FF4B-EBCAA6389FA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ADF68B-6928-4E62-B3F3-7C9579409484}" type="datetimeFigureOut">
              <a:rPr lang="en-GB" smtClean="0"/>
              <a:t>03/07/2025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1D34E-5479-4A53-A207-440757CE6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286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D34E-5479-4A53-A207-440757CE6F8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241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D34E-5479-4A53-A207-440757CE6F8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603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Provide handouts or signpost to Moodle. </a:t>
            </a:r>
          </a:p>
          <a:p>
            <a:r>
              <a:rPr lang="en-GB" dirty="0"/>
              <a:t>Once the scenarios have been discussed in groups link these to models and theory covered in the module.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D34E-5479-4A53-A207-440757CE6F8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354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can do this in pairs and only share with the wider group if you feel comfortable doing so.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D34E-5479-4A53-A207-440757CE6F8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400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D34E-5479-4A53-A207-440757CE6F8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3964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E95FC-0FA7-BC4C-0802-0B1CB1664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B4CB8A-07B9-BDE8-6E4B-0DB0775939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09BCA1-B064-CD01-3779-54CB969D48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635AB-4A19-CA4A-4DE9-DDFD2E0E66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1D34E-5479-4A53-A207-440757CE6F8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884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image" Target="../media/image17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scott.james@uwtsd.ac.u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43048" y="12135"/>
            <a:ext cx="3386776" cy="2272055"/>
          </a:xfrm>
          <a:custGeom>
            <a:avLst/>
            <a:gdLst/>
            <a:ahLst/>
            <a:cxnLst/>
            <a:rect l="l" t="t" r="r" b="b"/>
            <a:pathLst>
              <a:path w="3386776" h="2272055">
                <a:moveTo>
                  <a:pt x="0" y="0"/>
                </a:moveTo>
                <a:lnTo>
                  <a:pt x="3386775" y="0"/>
                </a:lnTo>
                <a:lnTo>
                  <a:pt x="3386775" y="2272055"/>
                </a:lnTo>
                <a:lnTo>
                  <a:pt x="0" y="22720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707798" y="559775"/>
            <a:ext cx="7398401" cy="5964193"/>
          </a:xfrm>
          <a:custGeom>
            <a:avLst/>
            <a:gdLst/>
            <a:ahLst/>
            <a:cxnLst/>
            <a:rect l="l" t="t" r="r" b="b"/>
            <a:pathLst>
              <a:path w="7398401" h="5964193">
                <a:moveTo>
                  <a:pt x="0" y="0"/>
                </a:moveTo>
                <a:lnTo>
                  <a:pt x="7398401" y="0"/>
                </a:lnTo>
                <a:lnTo>
                  <a:pt x="7398401" y="5964193"/>
                </a:lnTo>
                <a:lnTo>
                  <a:pt x="0" y="596419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868554" y="8667617"/>
            <a:ext cx="2059286" cy="1675143"/>
          </a:xfrm>
          <a:custGeom>
            <a:avLst/>
            <a:gdLst/>
            <a:ahLst/>
            <a:cxnLst/>
            <a:rect l="l" t="t" r="r" b="b"/>
            <a:pathLst>
              <a:path w="2059286" h="1675143">
                <a:moveTo>
                  <a:pt x="0" y="0"/>
                </a:moveTo>
                <a:lnTo>
                  <a:pt x="2059286" y="0"/>
                </a:lnTo>
                <a:lnTo>
                  <a:pt x="2059286" y="1675142"/>
                </a:lnTo>
                <a:lnTo>
                  <a:pt x="0" y="16751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6423691" y="3418122"/>
            <a:ext cx="2522553" cy="973865"/>
            <a:chOff x="0" y="0"/>
            <a:chExt cx="2522550" cy="973861"/>
          </a:xfrm>
        </p:grpSpPr>
        <p:sp>
          <p:nvSpPr>
            <p:cNvPr id="6" name="Freeform 6"/>
            <p:cNvSpPr/>
            <p:nvPr/>
          </p:nvSpPr>
          <p:spPr>
            <a:xfrm>
              <a:off x="73406" y="63500"/>
              <a:ext cx="1790954" cy="290322"/>
            </a:xfrm>
            <a:custGeom>
              <a:avLst/>
              <a:gdLst/>
              <a:ahLst/>
              <a:cxnLst/>
              <a:rect l="l" t="t" r="r" b="b"/>
              <a:pathLst>
                <a:path w="1790954" h="290322">
                  <a:moveTo>
                    <a:pt x="0" y="0"/>
                  </a:moveTo>
                  <a:lnTo>
                    <a:pt x="0" y="83820"/>
                  </a:lnTo>
                  <a:lnTo>
                    <a:pt x="216789" y="290322"/>
                  </a:lnTo>
                  <a:lnTo>
                    <a:pt x="433578" y="83820"/>
                  </a:lnTo>
                  <a:lnTo>
                    <a:pt x="650367" y="290322"/>
                  </a:lnTo>
                  <a:lnTo>
                    <a:pt x="867791" y="83820"/>
                  </a:lnTo>
                  <a:lnTo>
                    <a:pt x="1084580" y="290322"/>
                  </a:lnTo>
                  <a:lnTo>
                    <a:pt x="1301369" y="83820"/>
                  </a:lnTo>
                  <a:lnTo>
                    <a:pt x="1518158" y="290322"/>
                  </a:lnTo>
                  <a:lnTo>
                    <a:pt x="1734947" y="83820"/>
                  </a:lnTo>
                  <a:lnTo>
                    <a:pt x="1790954" y="137160"/>
                  </a:lnTo>
                  <a:lnTo>
                    <a:pt x="1790954" y="53340"/>
                  </a:lnTo>
                  <a:lnTo>
                    <a:pt x="1734947" y="0"/>
                  </a:lnTo>
                  <a:lnTo>
                    <a:pt x="1518158" y="206502"/>
                  </a:lnTo>
                  <a:lnTo>
                    <a:pt x="1301369" y="0"/>
                  </a:lnTo>
                  <a:lnTo>
                    <a:pt x="1084580" y="206502"/>
                  </a:lnTo>
                  <a:lnTo>
                    <a:pt x="867791" y="0"/>
                  </a:lnTo>
                  <a:lnTo>
                    <a:pt x="650367" y="206502"/>
                  </a:lnTo>
                  <a:lnTo>
                    <a:pt x="433578" y="0"/>
                  </a:lnTo>
                  <a:lnTo>
                    <a:pt x="216789" y="2065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C9C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63500" y="351663"/>
              <a:ext cx="1800860" cy="290322"/>
            </a:xfrm>
            <a:custGeom>
              <a:avLst/>
              <a:gdLst/>
              <a:ahLst/>
              <a:cxnLst/>
              <a:rect l="l" t="t" r="r" b="b"/>
              <a:pathLst>
                <a:path w="1800860" h="290322">
                  <a:moveTo>
                    <a:pt x="0" y="127"/>
                  </a:moveTo>
                  <a:lnTo>
                    <a:pt x="0" y="83947"/>
                  </a:lnTo>
                  <a:lnTo>
                    <a:pt x="216789" y="290322"/>
                  </a:lnTo>
                  <a:lnTo>
                    <a:pt x="433578" y="83820"/>
                  </a:lnTo>
                  <a:lnTo>
                    <a:pt x="650367" y="290322"/>
                  </a:lnTo>
                  <a:lnTo>
                    <a:pt x="867791" y="83820"/>
                  </a:lnTo>
                  <a:lnTo>
                    <a:pt x="1084580" y="290322"/>
                  </a:lnTo>
                  <a:lnTo>
                    <a:pt x="1301369" y="83820"/>
                  </a:lnTo>
                  <a:lnTo>
                    <a:pt x="1518158" y="290322"/>
                  </a:lnTo>
                  <a:lnTo>
                    <a:pt x="1734947" y="83820"/>
                  </a:lnTo>
                  <a:lnTo>
                    <a:pt x="1800860" y="146558"/>
                  </a:lnTo>
                  <a:lnTo>
                    <a:pt x="1800860" y="62738"/>
                  </a:lnTo>
                  <a:lnTo>
                    <a:pt x="1734947" y="0"/>
                  </a:lnTo>
                  <a:lnTo>
                    <a:pt x="1734947" y="0"/>
                  </a:lnTo>
                  <a:lnTo>
                    <a:pt x="1518158" y="206502"/>
                  </a:lnTo>
                  <a:lnTo>
                    <a:pt x="1301369" y="127"/>
                  </a:lnTo>
                  <a:lnTo>
                    <a:pt x="1301369" y="127"/>
                  </a:lnTo>
                  <a:lnTo>
                    <a:pt x="1084580" y="206502"/>
                  </a:lnTo>
                  <a:lnTo>
                    <a:pt x="867791" y="127"/>
                  </a:lnTo>
                  <a:lnTo>
                    <a:pt x="867791" y="127"/>
                  </a:lnTo>
                  <a:lnTo>
                    <a:pt x="650367" y="206502"/>
                  </a:lnTo>
                  <a:lnTo>
                    <a:pt x="433578" y="127"/>
                  </a:lnTo>
                  <a:lnTo>
                    <a:pt x="433578" y="127"/>
                  </a:lnTo>
                  <a:lnTo>
                    <a:pt x="216789" y="206502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43C9C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73406" y="620014"/>
              <a:ext cx="1790954" cy="290322"/>
            </a:xfrm>
            <a:custGeom>
              <a:avLst/>
              <a:gdLst/>
              <a:ahLst/>
              <a:cxnLst/>
              <a:rect l="l" t="t" r="r" b="b"/>
              <a:pathLst>
                <a:path w="1790954" h="290322">
                  <a:moveTo>
                    <a:pt x="0" y="127"/>
                  </a:moveTo>
                  <a:lnTo>
                    <a:pt x="0" y="83947"/>
                  </a:lnTo>
                  <a:lnTo>
                    <a:pt x="216789" y="290322"/>
                  </a:lnTo>
                  <a:lnTo>
                    <a:pt x="433578" y="83947"/>
                  </a:lnTo>
                  <a:lnTo>
                    <a:pt x="650367" y="290322"/>
                  </a:lnTo>
                  <a:lnTo>
                    <a:pt x="867791" y="83947"/>
                  </a:lnTo>
                  <a:lnTo>
                    <a:pt x="1084580" y="290322"/>
                  </a:lnTo>
                  <a:lnTo>
                    <a:pt x="1301369" y="83820"/>
                  </a:lnTo>
                  <a:lnTo>
                    <a:pt x="1518158" y="290322"/>
                  </a:lnTo>
                  <a:lnTo>
                    <a:pt x="1734947" y="83820"/>
                  </a:lnTo>
                  <a:lnTo>
                    <a:pt x="1790954" y="137160"/>
                  </a:lnTo>
                  <a:lnTo>
                    <a:pt x="1790954" y="53340"/>
                  </a:lnTo>
                  <a:lnTo>
                    <a:pt x="1734947" y="0"/>
                  </a:lnTo>
                  <a:lnTo>
                    <a:pt x="1518158" y="206502"/>
                  </a:lnTo>
                  <a:lnTo>
                    <a:pt x="1301369" y="0"/>
                  </a:lnTo>
                  <a:lnTo>
                    <a:pt x="1084580" y="206502"/>
                  </a:lnTo>
                  <a:lnTo>
                    <a:pt x="867791" y="127"/>
                  </a:lnTo>
                  <a:lnTo>
                    <a:pt x="650367" y="206502"/>
                  </a:lnTo>
                  <a:lnTo>
                    <a:pt x="433578" y="127"/>
                  </a:lnTo>
                  <a:lnTo>
                    <a:pt x="216789" y="206502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43C9C6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5022066" y="7167239"/>
            <a:ext cx="7474734" cy="18928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876"/>
              </a:lnSpc>
            </a:pPr>
            <a:r>
              <a:rPr lang="en-US" sz="11340" dirty="0">
                <a:solidFill>
                  <a:srgbClr val="FFFFFF"/>
                </a:solidFill>
                <a:latin typeface="Sensei"/>
                <a:ea typeface="Sensei"/>
                <a:cs typeface="Sensei"/>
                <a:sym typeface="Sensei"/>
              </a:rPr>
              <a:t>Reflections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09600" y="6602261"/>
            <a:ext cx="17068800" cy="8767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055"/>
              </a:lnSpc>
            </a:pPr>
            <a:r>
              <a:rPr lang="en-US" sz="5039" b="1" spc="604" dirty="0">
                <a:solidFill>
                  <a:srgbClr val="43C9C6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Effective Teamwork and Communication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2A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3503" y="-63503"/>
            <a:ext cx="18414997" cy="10413997"/>
          </a:xfrm>
          <a:custGeom>
            <a:avLst/>
            <a:gdLst/>
            <a:ahLst/>
            <a:cxnLst/>
            <a:rect l="l" t="t" r="r" b="b"/>
            <a:pathLst>
              <a:path w="18414997" h="10413997">
                <a:moveTo>
                  <a:pt x="0" y="0"/>
                </a:moveTo>
                <a:lnTo>
                  <a:pt x="18414997" y="0"/>
                </a:lnTo>
                <a:lnTo>
                  <a:pt x="18414997" y="10413997"/>
                </a:lnTo>
                <a:lnTo>
                  <a:pt x="0" y="104139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541134" y="1603772"/>
            <a:ext cx="7608970" cy="4248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1288"/>
              </a:lnSpc>
            </a:pPr>
            <a:r>
              <a:rPr lang="en-US" sz="6837" b="1" spc="820" dirty="0">
                <a:solidFill>
                  <a:srgbClr val="43C9C6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Putting your skills to the test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2A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28425" y="-63503"/>
            <a:ext cx="4277087" cy="10413997"/>
          </a:xfrm>
          <a:custGeom>
            <a:avLst/>
            <a:gdLst/>
            <a:ahLst/>
            <a:cxnLst/>
            <a:rect l="l" t="t" r="r" b="b"/>
            <a:pathLst>
              <a:path w="4277087" h="10413997">
                <a:moveTo>
                  <a:pt x="0" y="0"/>
                </a:moveTo>
                <a:lnTo>
                  <a:pt x="4277087" y="0"/>
                </a:lnTo>
                <a:lnTo>
                  <a:pt x="4277087" y="10413997"/>
                </a:lnTo>
                <a:lnTo>
                  <a:pt x="0" y="104139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4466094" y="705450"/>
            <a:ext cx="232810" cy="232810"/>
          </a:xfrm>
          <a:custGeom>
            <a:avLst/>
            <a:gdLst/>
            <a:ahLst/>
            <a:cxnLst/>
            <a:rect l="l" t="t" r="r" b="b"/>
            <a:pathLst>
              <a:path w="232810" h="232810">
                <a:moveTo>
                  <a:pt x="0" y="0"/>
                </a:moveTo>
                <a:lnTo>
                  <a:pt x="232810" y="0"/>
                </a:lnTo>
                <a:lnTo>
                  <a:pt x="232810" y="232810"/>
                </a:lnTo>
                <a:lnTo>
                  <a:pt x="0" y="2328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4466094" y="1297496"/>
            <a:ext cx="232810" cy="232810"/>
          </a:xfrm>
          <a:custGeom>
            <a:avLst/>
            <a:gdLst/>
            <a:ahLst/>
            <a:cxnLst/>
            <a:rect l="l" t="t" r="r" b="b"/>
            <a:pathLst>
              <a:path w="232810" h="232810">
                <a:moveTo>
                  <a:pt x="0" y="0"/>
                </a:moveTo>
                <a:lnTo>
                  <a:pt x="232810" y="0"/>
                </a:lnTo>
                <a:lnTo>
                  <a:pt x="232810" y="232810"/>
                </a:lnTo>
                <a:lnTo>
                  <a:pt x="0" y="23281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5055453" y="705450"/>
            <a:ext cx="232810" cy="232810"/>
          </a:xfrm>
          <a:custGeom>
            <a:avLst/>
            <a:gdLst/>
            <a:ahLst/>
            <a:cxnLst/>
            <a:rect l="l" t="t" r="r" b="b"/>
            <a:pathLst>
              <a:path w="232810" h="232810">
                <a:moveTo>
                  <a:pt x="0" y="0"/>
                </a:moveTo>
                <a:lnTo>
                  <a:pt x="232810" y="0"/>
                </a:lnTo>
                <a:lnTo>
                  <a:pt x="232810" y="232810"/>
                </a:lnTo>
                <a:lnTo>
                  <a:pt x="0" y="23281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5055453" y="1294809"/>
            <a:ext cx="232810" cy="232810"/>
          </a:xfrm>
          <a:custGeom>
            <a:avLst/>
            <a:gdLst/>
            <a:ahLst/>
            <a:cxnLst/>
            <a:rect l="l" t="t" r="r" b="b"/>
            <a:pathLst>
              <a:path w="232810" h="232810">
                <a:moveTo>
                  <a:pt x="0" y="0"/>
                </a:moveTo>
                <a:lnTo>
                  <a:pt x="232810" y="0"/>
                </a:lnTo>
                <a:lnTo>
                  <a:pt x="232810" y="232811"/>
                </a:lnTo>
                <a:lnTo>
                  <a:pt x="0" y="2328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2219327" y="6121803"/>
            <a:ext cx="6132176" cy="4220528"/>
          </a:xfrm>
          <a:custGeom>
            <a:avLst/>
            <a:gdLst/>
            <a:ahLst/>
            <a:cxnLst/>
            <a:rect l="l" t="t" r="r" b="b"/>
            <a:pathLst>
              <a:path w="6132176" h="4220528">
                <a:moveTo>
                  <a:pt x="0" y="0"/>
                </a:moveTo>
                <a:lnTo>
                  <a:pt x="6132176" y="0"/>
                </a:lnTo>
                <a:lnTo>
                  <a:pt x="6132176" y="4220528"/>
                </a:lnTo>
                <a:lnTo>
                  <a:pt x="0" y="422052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5732145" y="2914412"/>
            <a:ext cx="8617982" cy="32862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79"/>
              </a:lnSpc>
            </a:pPr>
            <a:r>
              <a:rPr lang="en-US" sz="3086" b="1" spc="370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 groups you will be allocated a scenario to work through, using the knowledge and skills learnt throughout the module to answer the questions.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732145" y="1777146"/>
            <a:ext cx="7448760" cy="1131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09"/>
              </a:lnSpc>
            </a:pPr>
            <a:r>
              <a:rPr lang="en-US" sz="6792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SCENARIOS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2A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628900" y="-254003"/>
            <a:ext cx="1888808" cy="1670533"/>
          </a:xfrm>
          <a:custGeom>
            <a:avLst/>
            <a:gdLst/>
            <a:ahLst/>
            <a:cxnLst/>
            <a:rect l="l" t="t" r="r" b="b"/>
            <a:pathLst>
              <a:path w="1888808" h="1670533">
                <a:moveTo>
                  <a:pt x="0" y="0"/>
                </a:moveTo>
                <a:lnTo>
                  <a:pt x="1888808" y="0"/>
                </a:lnTo>
                <a:lnTo>
                  <a:pt x="1888808" y="1670532"/>
                </a:lnTo>
                <a:lnTo>
                  <a:pt x="0" y="16705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4275594" y="514950"/>
            <a:ext cx="1203169" cy="1205855"/>
          </a:xfrm>
          <a:custGeom>
            <a:avLst/>
            <a:gdLst/>
            <a:ahLst/>
            <a:cxnLst/>
            <a:rect l="l" t="t" r="r" b="b"/>
            <a:pathLst>
              <a:path w="1203169" h="1205855">
                <a:moveTo>
                  <a:pt x="0" y="0"/>
                </a:moveTo>
                <a:lnTo>
                  <a:pt x="1203169" y="0"/>
                </a:lnTo>
                <a:lnTo>
                  <a:pt x="1203169" y="1205856"/>
                </a:lnTo>
                <a:lnTo>
                  <a:pt x="0" y="120585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2113619" y="8872137"/>
            <a:ext cx="3531670" cy="1670685"/>
          </a:xfrm>
          <a:custGeom>
            <a:avLst/>
            <a:gdLst/>
            <a:ahLst/>
            <a:cxnLst/>
            <a:rect l="l" t="t" r="r" b="b"/>
            <a:pathLst>
              <a:path w="3531670" h="1670685">
                <a:moveTo>
                  <a:pt x="0" y="0"/>
                </a:moveTo>
                <a:lnTo>
                  <a:pt x="3531670" y="0"/>
                </a:lnTo>
                <a:lnTo>
                  <a:pt x="3531670" y="1670685"/>
                </a:lnTo>
                <a:lnTo>
                  <a:pt x="0" y="167068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2640051" y="2472813"/>
            <a:ext cx="4592526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51"/>
              </a:lnSpc>
            </a:pPr>
            <a:r>
              <a:rPr lang="en-US" sz="3999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Scenario 1 – Group project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7729F9-6568-D3C0-B660-42125666D082}"/>
              </a:ext>
            </a:extLst>
          </p:cNvPr>
          <p:cNvSpPr txBox="1"/>
          <p:nvPr/>
        </p:nvSpPr>
        <p:spPr>
          <a:xfrm>
            <a:off x="4267200" y="4544998"/>
            <a:ext cx="9144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551"/>
              </a:lnSpc>
            </a:pPr>
            <a:r>
              <a:rPr lang="en-US" sz="4000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Scenario 3 – Misunderstood instructions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AFB960-84C6-B251-2D33-8BDEA945F393}"/>
              </a:ext>
            </a:extLst>
          </p:cNvPr>
          <p:cNvSpPr txBox="1"/>
          <p:nvPr/>
        </p:nvSpPr>
        <p:spPr>
          <a:xfrm>
            <a:off x="8382000" y="6563210"/>
            <a:ext cx="9144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551"/>
              </a:lnSpc>
            </a:pPr>
            <a:r>
              <a:rPr lang="en-US" sz="4000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Scenario 5 – Solving a </a:t>
            </a:r>
          </a:p>
          <a:p>
            <a:pPr algn="ctr">
              <a:lnSpc>
                <a:spcPts val="5551"/>
              </a:lnSpc>
            </a:pPr>
            <a:r>
              <a:rPr lang="en-US" sz="4000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community problem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E2EF24A-95EF-395C-FE21-A7B6C70C5561}"/>
              </a:ext>
            </a:extLst>
          </p:cNvPr>
          <p:cNvSpPr txBox="1"/>
          <p:nvPr/>
        </p:nvSpPr>
        <p:spPr>
          <a:xfrm>
            <a:off x="228600" y="6582366"/>
            <a:ext cx="9144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551"/>
              </a:lnSpc>
            </a:pPr>
            <a:r>
              <a:rPr lang="en-US" sz="4000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Scenario 4 – New </a:t>
            </a:r>
          </a:p>
          <a:p>
            <a:pPr algn="ctr">
              <a:lnSpc>
                <a:spcPts val="5551"/>
              </a:lnSpc>
            </a:pPr>
            <a:r>
              <a:rPr lang="en-US" sz="4000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team member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4FAB9A-01DD-5AD7-36CF-194B28BA79FF}"/>
              </a:ext>
            </a:extLst>
          </p:cNvPr>
          <p:cNvSpPr txBox="1"/>
          <p:nvPr/>
        </p:nvSpPr>
        <p:spPr>
          <a:xfrm>
            <a:off x="8382000" y="2426647"/>
            <a:ext cx="9144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551"/>
              </a:lnSpc>
            </a:pPr>
            <a:r>
              <a:rPr lang="en-US" sz="4000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Scenario 2 – Planning </a:t>
            </a:r>
          </a:p>
          <a:p>
            <a:pPr algn="ctr">
              <a:lnSpc>
                <a:spcPts val="5551"/>
              </a:lnSpc>
            </a:pPr>
            <a:r>
              <a:rPr lang="en-US" sz="4000" dirty="0">
                <a:solidFill>
                  <a:srgbClr val="43C9C6"/>
                </a:solidFill>
                <a:latin typeface="Sensei"/>
                <a:ea typeface="Sensei"/>
                <a:cs typeface="Sensei"/>
                <a:sym typeface="Sensei"/>
              </a:rPr>
              <a:t>a fundraiser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DD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8BC285-C36B-C199-4AE4-E29CD765F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7E5BBAED-135C-B12C-A592-E40EE1A825CD}"/>
              </a:ext>
            </a:extLst>
          </p:cNvPr>
          <p:cNvSpPr txBox="1"/>
          <p:nvPr/>
        </p:nvSpPr>
        <p:spPr>
          <a:xfrm>
            <a:off x="2286000" y="419100"/>
            <a:ext cx="13716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League Spartan" panose="020B0604020202020204" charset="0"/>
              </a:rPr>
              <a:t>Looking Ahead: Your Personal Development Plan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D5ACC16-B69A-7D59-A1F6-E75B72BCC270}"/>
              </a:ext>
            </a:extLst>
          </p:cNvPr>
          <p:cNvSpPr txBox="1"/>
          <p:nvPr/>
        </p:nvSpPr>
        <p:spPr>
          <a:xfrm>
            <a:off x="381000" y="2552700"/>
            <a:ext cx="1722120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GB" sz="3200" dirty="0">
                <a:solidFill>
                  <a:schemeClr val="bg1"/>
                </a:solidFill>
                <a:latin typeface="League Spartan" panose="020B0604020202020204" charset="0"/>
              </a:rPr>
              <a:t>As we look forward to next term, this is your opportunity to reflect on your academic journey and identify one key skill you’d like to improve.</a:t>
            </a:r>
          </a:p>
          <a:p>
            <a:pPr algn="just">
              <a:buNone/>
            </a:pPr>
            <a:endParaRPr lang="en-GB" sz="32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algn="just"/>
            <a:r>
              <a:rPr lang="en-GB" sz="3200" dirty="0">
                <a:solidFill>
                  <a:schemeClr val="bg1"/>
                </a:solidFill>
                <a:latin typeface="League Spartan" panose="020B0604020202020204" charset="0"/>
              </a:rPr>
              <a:t>Choose an area that you feel would make a real difference to your progress.</a:t>
            </a:r>
          </a:p>
          <a:p>
            <a:pPr algn="just"/>
            <a:endParaRPr lang="en-GB" sz="32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League Spartan" panose="020B0604020202020204" charset="0"/>
              </a:rPr>
              <a:t>What went well: Briefly highlight something you’re proud of from this term.</a:t>
            </a:r>
          </a:p>
          <a:p>
            <a:pPr marL="514350" indent="-514350" algn="just">
              <a:buFont typeface="+mj-lt"/>
              <a:buAutoNum type="arabicPeriod"/>
            </a:pPr>
            <a:endParaRPr lang="en-GB" sz="32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League Spartan" panose="020B0604020202020204" charset="0"/>
              </a:rPr>
              <a:t>What could be improved: Identify one specific area where you feel there’s room to grow.</a:t>
            </a:r>
          </a:p>
          <a:p>
            <a:pPr marL="514350" indent="-514350" algn="just">
              <a:buFont typeface="+mj-lt"/>
              <a:buAutoNum type="arabicPeriod"/>
            </a:pPr>
            <a:endParaRPr lang="en-GB" sz="32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League Spartan" panose="020B0604020202020204" charset="0"/>
              </a:rPr>
              <a:t>How to move forward: Suggest clear, realistic steps you can take to improve in this area next term. Think about tools, habits, or support that might help.</a:t>
            </a:r>
          </a:p>
        </p:txBody>
      </p:sp>
    </p:spTree>
    <p:extLst>
      <p:ext uri="{BB962C8B-B14F-4D97-AF65-F5344CB8AC3E}">
        <p14:creationId xmlns:p14="http://schemas.microsoft.com/office/powerpoint/2010/main" val="1058183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40620" y="-246136"/>
            <a:ext cx="1914544" cy="1690383"/>
          </a:xfrm>
          <a:custGeom>
            <a:avLst/>
            <a:gdLst/>
            <a:ahLst/>
            <a:cxnLst/>
            <a:rect l="l" t="t" r="r" b="b"/>
            <a:pathLst>
              <a:path w="1914544" h="1690383">
                <a:moveTo>
                  <a:pt x="0" y="0"/>
                </a:moveTo>
                <a:lnTo>
                  <a:pt x="1914544" y="0"/>
                </a:lnTo>
                <a:lnTo>
                  <a:pt x="1914544" y="1690383"/>
                </a:lnTo>
                <a:lnTo>
                  <a:pt x="0" y="16903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7231218" y="3436391"/>
            <a:ext cx="3298822" cy="3888438"/>
            <a:chOff x="0" y="0"/>
            <a:chExt cx="3298825" cy="3888435"/>
          </a:xfrm>
        </p:grpSpPr>
        <p:sp>
          <p:nvSpPr>
            <p:cNvPr id="4" name="Freeform 4"/>
            <p:cNvSpPr/>
            <p:nvPr/>
          </p:nvSpPr>
          <p:spPr>
            <a:xfrm>
              <a:off x="153162" y="153162"/>
              <a:ext cx="2996057" cy="3420618"/>
            </a:xfrm>
            <a:custGeom>
              <a:avLst/>
              <a:gdLst/>
              <a:ahLst/>
              <a:cxnLst/>
              <a:rect l="l" t="t" r="r" b="b"/>
              <a:pathLst>
                <a:path w="2996057" h="3420618">
                  <a:moveTo>
                    <a:pt x="0" y="1498092"/>
                  </a:moveTo>
                  <a:cubicBezTo>
                    <a:pt x="0" y="669798"/>
                    <a:pt x="669798" y="0"/>
                    <a:pt x="1498092" y="0"/>
                  </a:cubicBezTo>
                  <a:cubicBezTo>
                    <a:pt x="2326386" y="0"/>
                    <a:pt x="2996057" y="669798"/>
                    <a:pt x="2996057" y="1498092"/>
                  </a:cubicBezTo>
                  <a:cubicBezTo>
                    <a:pt x="2996057" y="2326386"/>
                    <a:pt x="2326259" y="2996057"/>
                    <a:pt x="1498092" y="2996057"/>
                  </a:cubicBezTo>
                  <a:cubicBezTo>
                    <a:pt x="1160272" y="2996057"/>
                    <a:pt x="846328" y="2882392"/>
                    <a:pt x="595122" y="2694051"/>
                  </a:cubicBezTo>
                  <a:lnTo>
                    <a:pt x="0" y="3420618"/>
                  </a:lnTo>
                  <a:lnTo>
                    <a:pt x="0" y="149809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63500" y="63500"/>
              <a:ext cx="3171825" cy="3761486"/>
            </a:xfrm>
            <a:custGeom>
              <a:avLst/>
              <a:gdLst/>
              <a:ahLst/>
              <a:cxnLst/>
              <a:rect l="l" t="t" r="r" b="b"/>
              <a:pathLst>
                <a:path w="3171825" h="3761486">
                  <a:moveTo>
                    <a:pt x="1587754" y="179451"/>
                  </a:moveTo>
                  <a:cubicBezTo>
                    <a:pt x="2365121" y="179451"/>
                    <a:pt x="2996057" y="810387"/>
                    <a:pt x="2996057" y="1587754"/>
                  </a:cubicBezTo>
                  <a:cubicBezTo>
                    <a:pt x="2996057" y="2365121"/>
                    <a:pt x="2365121" y="2996057"/>
                    <a:pt x="1587754" y="2996057"/>
                  </a:cubicBezTo>
                  <a:cubicBezTo>
                    <a:pt x="1276731" y="2996057"/>
                    <a:pt x="983742" y="2897378"/>
                    <a:pt x="738632" y="2711958"/>
                  </a:cubicBezTo>
                  <a:lnTo>
                    <a:pt x="669925" y="2661158"/>
                  </a:lnTo>
                  <a:lnTo>
                    <a:pt x="179578" y="3259201"/>
                  </a:lnTo>
                  <a:lnTo>
                    <a:pt x="179578" y="1587754"/>
                  </a:lnTo>
                  <a:cubicBezTo>
                    <a:pt x="179451" y="810260"/>
                    <a:pt x="810260" y="179451"/>
                    <a:pt x="1587754" y="179451"/>
                  </a:cubicBezTo>
                  <a:close/>
                  <a:moveTo>
                    <a:pt x="1587754" y="0"/>
                  </a:moveTo>
                  <a:cubicBezTo>
                    <a:pt x="711581" y="0"/>
                    <a:pt x="0" y="711581"/>
                    <a:pt x="0" y="1587754"/>
                  </a:cubicBezTo>
                  <a:lnTo>
                    <a:pt x="0" y="3761486"/>
                  </a:lnTo>
                  <a:lnTo>
                    <a:pt x="702691" y="2906395"/>
                  </a:lnTo>
                  <a:cubicBezTo>
                    <a:pt x="962787" y="3082798"/>
                    <a:pt x="1267841" y="3175508"/>
                    <a:pt x="1587754" y="3175508"/>
                  </a:cubicBezTo>
                  <a:cubicBezTo>
                    <a:pt x="2427859" y="3175508"/>
                    <a:pt x="3116707" y="2521204"/>
                    <a:pt x="3171825" y="1695069"/>
                  </a:cubicBezTo>
                  <a:lnTo>
                    <a:pt x="3171825" y="1695069"/>
                  </a:lnTo>
                  <a:lnTo>
                    <a:pt x="3171825" y="1480439"/>
                  </a:lnTo>
                  <a:lnTo>
                    <a:pt x="3171825" y="1480439"/>
                  </a:lnTo>
                  <a:cubicBezTo>
                    <a:pt x="3116580" y="654304"/>
                    <a:pt x="2427732" y="0"/>
                    <a:pt x="1587754" y="0"/>
                  </a:cubicBezTo>
                  <a:close/>
                </a:path>
              </a:pathLst>
            </a:custGeom>
            <a:solidFill>
              <a:srgbClr val="242A3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990346" y="1038225"/>
              <a:ext cx="1318641" cy="209296"/>
            </a:xfrm>
            <a:custGeom>
              <a:avLst/>
              <a:gdLst/>
              <a:ahLst/>
              <a:cxnLst/>
              <a:rect l="l" t="t" r="r" b="b"/>
              <a:pathLst>
                <a:path w="1318641" h="209296">
                  <a:moveTo>
                    <a:pt x="0" y="0"/>
                  </a:moveTo>
                  <a:lnTo>
                    <a:pt x="1318641" y="0"/>
                  </a:lnTo>
                  <a:lnTo>
                    <a:pt x="1318641" y="209296"/>
                  </a:lnTo>
                  <a:lnTo>
                    <a:pt x="0" y="209296"/>
                  </a:lnTo>
                  <a:close/>
                </a:path>
              </a:pathLst>
            </a:custGeom>
            <a:solidFill>
              <a:srgbClr val="242A3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990346" y="1576451"/>
              <a:ext cx="1070483" cy="209296"/>
            </a:xfrm>
            <a:custGeom>
              <a:avLst/>
              <a:gdLst/>
              <a:ahLst/>
              <a:cxnLst/>
              <a:rect l="l" t="t" r="r" b="b"/>
              <a:pathLst>
                <a:path w="1070483" h="209296">
                  <a:moveTo>
                    <a:pt x="0" y="0"/>
                  </a:moveTo>
                  <a:lnTo>
                    <a:pt x="1070483" y="0"/>
                  </a:lnTo>
                  <a:lnTo>
                    <a:pt x="1070483" y="209296"/>
                  </a:lnTo>
                  <a:lnTo>
                    <a:pt x="0" y="209296"/>
                  </a:lnTo>
                  <a:close/>
                </a:path>
              </a:pathLst>
            </a:custGeom>
            <a:solidFill>
              <a:srgbClr val="242A3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990346" y="2114677"/>
              <a:ext cx="1318641" cy="209296"/>
            </a:xfrm>
            <a:custGeom>
              <a:avLst/>
              <a:gdLst/>
              <a:ahLst/>
              <a:cxnLst/>
              <a:rect l="l" t="t" r="r" b="b"/>
              <a:pathLst>
                <a:path w="1318641" h="209296">
                  <a:moveTo>
                    <a:pt x="0" y="0"/>
                  </a:moveTo>
                  <a:lnTo>
                    <a:pt x="1318641" y="0"/>
                  </a:lnTo>
                  <a:lnTo>
                    <a:pt x="1318641" y="209296"/>
                  </a:lnTo>
                  <a:lnTo>
                    <a:pt x="0" y="209296"/>
                  </a:lnTo>
                  <a:close/>
                </a:path>
              </a:pathLst>
            </a:custGeom>
            <a:solidFill>
              <a:srgbClr val="242A36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Freeform 9"/>
          <p:cNvSpPr/>
          <p:nvPr/>
        </p:nvSpPr>
        <p:spPr>
          <a:xfrm>
            <a:off x="8449742" y="8861222"/>
            <a:ext cx="1914544" cy="1690383"/>
          </a:xfrm>
          <a:custGeom>
            <a:avLst/>
            <a:gdLst/>
            <a:ahLst/>
            <a:cxnLst/>
            <a:rect l="l" t="t" r="r" b="b"/>
            <a:pathLst>
              <a:path w="1914544" h="1690383">
                <a:moveTo>
                  <a:pt x="0" y="0"/>
                </a:moveTo>
                <a:lnTo>
                  <a:pt x="1914544" y="0"/>
                </a:lnTo>
                <a:lnTo>
                  <a:pt x="1914544" y="1690382"/>
                </a:lnTo>
                <a:lnTo>
                  <a:pt x="0" y="16903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5119947" y="457400"/>
            <a:ext cx="2315966" cy="900827"/>
            <a:chOff x="0" y="0"/>
            <a:chExt cx="2315959" cy="900836"/>
          </a:xfrm>
        </p:grpSpPr>
        <p:sp>
          <p:nvSpPr>
            <p:cNvPr id="11" name="Freeform 11"/>
            <p:cNvSpPr/>
            <p:nvPr/>
          </p:nvSpPr>
          <p:spPr>
            <a:xfrm>
              <a:off x="72644" y="63500"/>
              <a:ext cx="2179955" cy="265303"/>
            </a:xfrm>
            <a:custGeom>
              <a:avLst/>
              <a:gdLst/>
              <a:ahLst/>
              <a:cxnLst/>
              <a:rect l="l" t="t" r="r" b="b"/>
              <a:pathLst>
                <a:path w="2179955" h="265303">
                  <a:moveTo>
                    <a:pt x="0" y="0"/>
                  </a:moveTo>
                  <a:lnTo>
                    <a:pt x="0" y="76581"/>
                  </a:lnTo>
                  <a:lnTo>
                    <a:pt x="198120" y="265303"/>
                  </a:lnTo>
                  <a:lnTo>
                    <a:pt x="396240" y="76581"/>
                  </a:lnTo>
                  <a:lnTo>
                    <a:pt x="594360" y="265303"/>
                  </a:lnTo>
                  <a:lnTo>
                    <a:pt x="792861" y="76581"/>
                  </a:lnTo>
                  <a:lnTo>
                    <a:pt x="990981" y="265303"/>
                  </a:lnTo>
                  <a:lnTo>
                    <a:pt x="1189101" y="76581"/>
                  </a:lnTo>
                  <a:lnTo>
                    <a:pt x="1387221" y="265303"/>
                  </a:lnTo>
                  <a:lnTo>
                    <a:pt x="1585341" y="76581"/>
                  </a:lnTo>
                  <a:lnTo>
                    <a:pt x="1783461" y="265303"/>
                  </a:lnTo>
                  <a:lnTo>
                    <a:pt x="1981581" y="76581"/>
                  </a:lnTo>
                  <a:lnTo>
                    <a:pt x="2179955" y="265049"/>
                  </a:lnTo>
                  <a:lnTo>
                    <a:pt x="2179955" y="188468"/>
                  </a:lnTo>
                  <a:lnTo>
                    <a:pt x="1981454" y="0"/>
                  </a:lnTo>
                  <a:lnTo>
                    <a:pt x="1783334" y="188722"/>
                  </a:lnTo>
                  <a:lnTo>
                    <a:pt x="1585214" y="0"/>
                  </a:lnTo>
                  <a:lnTo>
                    <a:pt x="1387094" y="188722"/>
                  </a:lnTo>
                  <a:lnTo>
                    <a:pt x="1189101" y="0"/>
                  </a:lnTo>
                  <a:lnTo>
                    <a:pt x="990981" y="188722"/>
                  </a:lnTo>
                  <a:lnTo>
                    <a:pt x="792861" y="0"/>
                  </a:lnTo>
                  <a:lnTo>
                    <a:pt x="594233" y="188722"/>
                  </a:lnTo>
                  <a:lnTo>
                    <a:pt x="396113" y="0"/>
                  </a:lnTo>
                  <a:lnTo>
                    <a:pt x="197993" y="1887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C9C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63500" y="326898"/>
              <a:ext cx="2179955" cy="265303"/>
            </a:xfrm>
            <a:custGeom>
              <a:avLst/>
              <a:gdLst/>
              <a:ahLst/>
              <a:cxnLst/>
              <a:rect l="l" t="t" r="r" b="b"/>
              <a:pathLst>
                <a:path w="2179955" h="265303">
                  <a:moveTo>
                    <a:pt x="0" y="0"/>
                  </a:moveTo>
                  <a:lnTo>
                    <a:pt x="0" y="76581"/>
                  </a:lnTo>
                  <a:lnTo>
                    <a:pt x="198120" y="265176"/>
                  </a:lnTo>
                  <a:lnTo>
                    <a:pt x="396240" y="76581"/>
                  </a:lnTo>
                  <a:lnTo>
                    <a:pt x="594360" y="265303"/>
                  </a:lnTo>
                  <a:lnTo>
                    <a:pt x="792861" y="76581"/>
                  </a:lnTo>
                  <a:lnTo>
                    <a:pt x="990981" y="265303"/>
                  </a:lnTo>
                  <a:lnTo>
                    <a:pt x="1189101" y="76581"/>
                  </a:lnTo>
                  <a:lnTo>
                    <a:pt x="1387221" y="265303"/>
                  </a:lnTo>
                  <a:lnTo>
                    <a:pt x="1585341" y="76581"/>
                  </a:lnTo>
                  <a:lnTo>
                    <a:pt x="1783461" y="265303"/>
                  </a:lnTo>
                  <a:lnTo>
                    <a:pt x="1981581" y="76581"/>
                  </a:lnTo>
                  <a:lnTo>
                    <a:pt x="2179955" y="265049"/>
                  </a:lnTo>
                  <a:lnTo>
                    <a:pt x="2179955" y="188468"/>
                  </a:lnTo>
                  <a:lnTo>
                    <a:pt x="1981454" y="0"/>
                  </a:lnTo>
                  <a:lnTo>
                    <a:pt x="1783334" y="188722"/>
                  </a:lnTo>
                  <a:lnTo>
                    <a:pt x="1585214" y="0"/>
                  </a:lnTo>
                  <a:lnTo>
                    <a:pt x="1387094" y="188722"/>
                  </a:lnTo>
                  <a:lnTo>
                    <a:pt x="1188974" y="0"/>
                  </a:lnTo>
                  <a:lnTo>
                    <a:pt x="990854" y="188722"/>
                  </a:lnTo>
                  <a:lnTo>
                    <a:pt x="792734" y="0"/>
                  </a:lnTo>
                  <a:lnTo>
                    <a:pt x="594233" y="188595"/>
                  </a:lnTo>
                  <a:lnTo>
                    <a:pt x="396240" y="0"/>
                  </a:lnTo>
                  <a:lnTo>
                    <a:pt x="198120" y="1885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C9C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72644" y="572008"/>
              <a:ext cx="2179955" cy="265430"/>
            </a:xfrm>
            <a:custGeom>
              <a:avLst/>
              <a:gdLst/>
              <a:ahLst/>
              <a:cxnLst/>
              <a:rect l="l" t="t" r="r" b="b"/>
              <a:pathLst>
                <a:path w="2179955" h="265430">
                  <a:moveTo>
                    <a:pt x="0" y="127"/>
                  </a:moveTo>
                  <a:lnTo>
                    <a:pt x="0" y="76708"/>
                  </a:lnTo>
                  <a:lnTo>
                    <a:pt x="198120" y="265430"/>
                  </a:lnTo>
                  <a:lnTo>
                    <a:pt x="396240" y="76708"/>
                  </a:lnTo>
                  <a:lnTo>
                    <a:pt x="594360" y="265430"/>
                  </a:lnTo>
                  <a:lnTo>
                    <a:pt x="792861" y="76708"/>
                  </a:lnTo>
                  <a:lnTo>
                    <a:pt x="990981" y="265430"/>
                  </a:lnTo>
                  <a:lnTo>
                    <a:pt x="1189101" y="76708"/>
                  </a:lnTo>
                  <a:lnTo>
                    <a:pt x="1387221" y="265430"/>
                  </a:lnTo>
                  <a:lnTo>
                    <a:pt x="1585341" y="76708"/>
                  </a:lnTo>
                  <a:lnTo>
                    <a:pt x="1783461" y="265430"/>
                  </a:lnTo>
                  <a:lnTo>
                    <a:pt x="1981581" y="76708"/>
                  </a:lnTo>
                  <a:lnTo>
                    <a:pt x="2179955" y="265176"/>
                  </a:lnTo>
                  <a:lnTo>
                    <a:pt x="2179955" y="188468"/>
                  </a:lnTo>
                  <a:lnTo>
                    <a:pt x="1981454" y="127"/>
                  </a:lnTo>
                  <a:lnTo>
                    <a:pt x="1981454" y="127"/>
                  </a:lnTo>
                  <a:lnTo>
                    <a:pt x="1783334" y="188722"/>
                  </a:lnTo>
                  <a:lnTo>
                    <a:pt x="1585214" y="0"/>
                  </a:lnTo>
                  <a:lnTo>
                    <a:pt x="1585214" y="0"/>
                  </a:lnTo>
                  <a:lnTo>
                    <a:pt x="1387094" y="188722"/>
                  </a:lnTo>
                  <a:lnTo>
                    <a:pt x="1189101" y="127"/>
                  </a:lnTo>
                  <a:lnTo>
                    <a:pt x="1189101" y="127"/>
                  </a:lnTo>
                  <a:lnTo>
                    <a:pt x="990981" y="188722"/>
                  </a:lnTo>
                  <a:lnTo>
                    <a:pt x="792861" y="127"/>
                  </a:lnTo>
                  <a:lnTo>
                    <a:pt x="792861" y="127"/>
                  </a:lnTo>
                  <a:lnTo>
                    <a:pt x="594233" y="188722"/>
                  </a:lnTo>
                  <a:lnTo>
                    <a:pt x="396113" y="127"/>
                  </a:lnTo>
                  <a:lnTo>
                    <a:pt x="396113" y="127"/>
                  </a:lnTo>
                  <a:lnTo>
                    <a:pt x="197993" y="188722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43C9C6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2014042" y="1884245"/>
            <a:ext cx="14544999" cy="811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15"/>
              </a:lnSpc>
            </a:pPr>
            <a:r>
              <a:rPr lang="en-US" sz="4653" b="1" spc="55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HOW HAVE YOU FOUND THIS MODULE?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425948" y="616325"/>
            <a:ext cx="16735530" cy="73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 b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Module Evaluation Questionnaire - Provide Your Feedback!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CEF8621-8F96-B90F-462E-12E1321FC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826362"/>
            <a:ext cx="11518630" cy="34374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861ED6-6756-EDF2-06AD-7111964ACA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5703230"/>
            <a:ext cx="14249400" cy="3683856"/>
          </a:xfrm>
          <a:prstGeom prst="rect">
            <a:avLst/>
          </a:prstGeom>
        </p:spPr>
      </p:pic>
      <p:sp>
        <p:nvSpPr>
          <p:cNvPr id="11" name="Freeform 2">
            <a:extLst>
              <a:ext uri="{FF2B5EF4-FFF2-40B4-BE49-F238E27FC236}">
                <a16:creationId xmlns:a16="http://schemas.microsoft.com/office/drawing/2014/main" id="{EA4E1BAE-0806-4CF3-262E-F49C1DB6FD59}"/>
              </a:ext>
            </a:extLst>
          </p:cNvPr>
          <p:cNvSpPr/>
          <p:nvPr/>
        </p:nvSpPr>
        <p:spPr>
          <a:xfrm>
            <a:off x="15345345" y="7520068"/>
            <a:ext cx="1378001" cy="1378001"/>
          </a:xfrm>
          <a:custGeom>
            <a:avLst/>
            <a:gdLst/>
            <a:ahLst/>
            <a:cxnLst/>
            <a:rect l="l" t="t" r="r" b="b"/>
            <a:pathLst>
              <a:path w="1378001" h="1378001">
                <a:moveTo>
                  <a:pt x="0" y="0"/>
                </a:moveTo>
                <a:lnTo>
                  <a:pt x="1378001" y="0"/>
                </a:lnTo>
                <a:lnTo>
                  <a:pt x="1378001" y="1378001"/>
                </a:lnTo>
                <a:lnTo>
                  <a:pt x="0" y="13780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2"/>
          <p:cNvSpPr/>
          <p:nvPr/>
        </p:nvSpPr>
        <p:spPr>
          <a:xfrm>
            <a:off x="10972800" y="1458083"/>
            <a:ext cx="1378001" cy="1378001"/>
          </a:xfrm>
          <a:custGeom>
            <a:avLst/>
            <a:gdLst/>
            <a:ahLst/>
            <a:cxnLst/>
            <a:rect l="l" t="t" r="r" b="b"/>
            <a:pathLst>
              <a:path w="1378001" h="1378001">
                <a:moveTo>
                  <a:pt x="0" y="0"/>
                </a:moveTo>
                <a:lnTo>
                  <a:pt x="1378001" y="0"/>
                </a:lnTo>
                <a:lnTo>
                  <a:pt x="1378001" y="1378001"/>
                </a:lnTo>
                <a:lnTo>
                  <a:pt x="0" y="13780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E709D083-EC8B-D6DC-A455-8F79492CA6F7}"/>
              </a:ext>
            </a:extLst>
          </p:cNvPr>
          <p:cNvSpPr txBox="1"/>
          <p:nvPr/>
        </p:nvSpPr>
        <p:spPr>
          <a:xfrm>
            <a:off x="2971800" y="419100"/>
            <a:ext cx="12344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eague Spartan" panose="020B0604020202020204" charset="0"/>
              </a:rPr>
              <a:t>Your Voice Matters: End-of-Term Feedback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B505F80-1820-2279-F6E1-A84F49F93C57}"/>
              </a:ext>
            </a:extLst>
          </p:cNvPr>
          <p:cNvSpPr txBox="1"/>
          <p:nvPr/>
        </p:nvSpPr>
        <p:spPr>
          <a:xfrm>
            <a:off x="533400" y="3086100"/>
            <a:ext cx="17373600" cy="6524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dirty="0">
                <a:solidFill>
                  <a:schemeClr val="bg1"/>
                </a:solidFill>
                <a:latin typeface="League Spartan" panose="020B0604020202020204" charset="0"/>
              </a:rPr>
              <a:t>As we come to the end of the term, I’d love to hear your thoughts on the module</a:t>
            </a:r>
            <a:r>
              <a:rPr lang="en-GB" dirty="0">
                <a:latin typeface="League Spartan" panose="020B0604020202020204" charset="0"/>
              </a:rPr>
              <a:t>.</a:t>
            </a:r>
          </a:p>
          <a:p>
            <a:pPr>
              <a:buNone/>
            </a:pPr>
            <a:endParaRPr lang="en-GB" dirty="0">
              <a:latin typeface="League Spartan" panose="020B0604020202020204" charset="0"/>
            </a:endParaRPr>
          </a:p>
          <a:p>
            <a:pPr>
              <a:buNone/>
            </a:pPr>
            <a:endParaRPr lang="en-GB" dirty="0">
              <a:latin typeface="League Spartan" panose="020B0604020202020204" charset="0"/>
            </a:endParaRPr>
          </a:p>
          <a:p>
            <a:pPr algn="just">
              <a:buNone/>
            </a:pPr>
            <a:r>
              <a:rPr lang="en-GB" sz="2800" dirty="0">
                <a:solidFill>
                  <a:schemeClr val="bg1"/>
                </a:solidFill>
                <a:latin typeface="League Spartan" panose="020B0604020202020204" charset="0"/>
              </a:rPr>
              <a:t>On the sheet </a:t>
            </a:r>
            <a:r>
              <a:rPr lang="en-GB" sz="2800">
                <a:solidFill>
                  <a:schemeClr val="bg1"/>
                </a:solidFill>
                <a:latin typeface="League Spartan" panose="020B0604020202020204" charset="0"/>
              </a:rPr>
              <a:t>of paper provided</a:t>
            </a:r>
            <a:r>
              <a:rPr lang="en-GB" sz="2800" dirty="0">
                <a:solidFill>
                  <a:schemeClr val="bg1"/>
                </a:solidFill>
                <a:latin typeface="League Spartan" panose="020B0604020202020204" charset="0"/>
              </a:rPr>
              <a:t>, please write down:</a:t>
            </a:r>
          </a:p>
          <a:p>
            <a:pPr algn="just"/>
            <a:endParaRPr lang="en-GB" sz="2800" i="1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League Spartan" panose="020B0604020202020204" charset="0"/>
              </a:rPr>
              <a:t>What you liked about the module</a:t>
            </a:r>
          </a:p>
          <a:p>
            <a:pPr algn="just"/>
            <a:endParaRPr lang="en-GB" sz="28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League Spartan" panose="020B0604020202020204" charset="0"/>
              </a:rPr>
              <a:t>What you didn’t enjoy or think could be improved</a:t>
            </a:r>
          </a:p>
          <a:p>
            <a:pPr algn="just">
              <a:buNone/>
            </a:pPr>
            <a:endParaRPr lang="en-GB" sz="28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algn="just">
              <a:buNone/>
            </a:pPr>
            <a:r>
              <a:rPr lang="en-GB" sz="2800" dirty="0">
                <a:solidFill>
                  <a:schemeClr val="bg1"/>
                </a:solidFill>
                <a:latin typeface="League Spartan" panose="020B0604020202020204" charset="0"/>
              </a:rPr>
              <a:t>Be honest, constructive, and respectful—this is your chance to help shape the future of the course. Your feedback will help me understand what worked well and what could be better next time.</a:t>
            </a:r>
          </a:p>
          <a:p>
            <a:pPr algn="just"/>
            <a:endParaRPr lang="en-GB" sz="28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algn="just"/>
            <a:r>
              <a:rPr lang="en-GB" sz="2800" dirty="0">
                <a:solidFill>
                  <a:schemeClr val="bg1"/>
                </a:solidFill>
                <a:latin typeface="League Spartan" panose="020B0604020202020204" charset="0"/>
              </a:rPr>
              <a:t>You can write comments, draw diagrams, or be creative with your response—whatever helps you express your thoughts best.</a:t>
            </a:r>
          </a:p>
          <a:p>
            <a:pPr>
              <a:buNone/>
            </a:pPr>
            <a:endParaRPr lang="en-GB" dirty="0">
              <a:latin typeface="League Spartan" panose="020B06040202020202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DD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FCE26A-5727-A50D-6389-7736F5633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FA2B0DD6-8746-3B24-FF4B-EBCAA6389FA5}"/>
              </a:ext>
            </a:extLst>
          </p:cNvPr>
          <p:cNvSpPr txBox="1"/>
          <p:nvPr/>
        </p:nvSpPr>
        <p:spPr>
          <a:xfrm>
            <a:off x="0" y="419100"/>
            <a:ext cx="18440400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League Spartan" panose="020B0604020202020204" charset="0"/>
              </a:rPr>
              <a:t>Thank You</a:t>
            </a:r>
          </a:p>
          <a:p>
            <a:pPr algn="ctr"/>
            <a:endParaRPr lang="en-GB" sz="48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League Spartan" panose="020B0604020202020204" charset="0"/>
              </a:rPr>
              <a:t>Keep an eye out for updates regarding online activities next week</a:t>
            </a:r>
          </a:p>
          <a:p>
            <a:pPr algn="ctr"/>
            <a:endParaRPr lang="en-GB" sz="48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League Spartan" panose="020B0604020202020204" charset="0"/>
              </a:rPr>
              <a:t>Have a fantastic summer!</a:t>
            </a:r>
          </a:p>
          <a:p>
            <a:pPr algn="ctr"/>
            <a:endParaRPr lang="en-GB" sz="48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League Spartan" panose="020B0604020202020204" charset="0"/>
              </a:rPr>
              <a:t>If you have any questions, please do not hesitate to reach out.</a:t>
            </a:r>
          </a:p>
          <a:p>
            <a:pPr algn="ctr"/>
            <a:endParaRPr lang="en-GB" sz="4800" dirty="0">
              <a:solidFill>
                <a:schemeClr val="bg1"/>
              </a:solidFill>
              <a:latin typeface="League Spartan" panose="020B0604020202020204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League Spartan" panose="020B060402020202020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m.squire@uwtsd.ac.uk</a:t>
            </a:r>
            <a:r>
              <a:rPr lang="en-GB" sz="4800" dirty="0">
                <a:solidFill>
                  <a:schemeClr val="bg1"/>
                </a:solidFill>
                <a:latin typeface="League Spartan" panose="020B060402020202020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2992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402</Words>
  <Application>Microsoft Office PowerPoint</Application>
  <PresentationFormat>Custom</PresentationFormat>
  <Paragraphs>56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Sensei</vt:lpstr>
      <vt:lpstr>Arial</vt:lpstr>
      <vt:lpstr>Calibri</vt:lpstr>
      <vt:lpstr>League Spartan</vt:lpstr>
      <vt:lpstr>Aptos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6cf80f21-1968-4d10-a6fc-5bfc13059bdb.pdf</dc:title>
  <dc:creator>Scott James</dc:creator>
  <cp:lastModifiedBy>Rhiannon Akers</cp:lastModifiedBy>
  <cp:revision>3</cp:revision>
  <dcterms:created xsi:type="dcterms:W3CDTF">2006-08-16T00:00:00Z</dcterms:created>
  <dcterms:modified xsi:type="dcterms:W3CDTF">2025-07-03T20:48:13Z</dcterms:modified>
  <dc:identifier>DAGle_rvYG8</dc:identifier>
</cp:coreProperties>
</file>