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1" r:id="rId5"/>
  </p:sldMasterIdLst>
  <p:notesMasterIdLst>
    <p:notesMasterId r:id="rId35"/>
  </p:notesMasterIdLst>
  <p:sldIdLst>
    <p:sldId id="437" r:id="rId6"/>
    <p:sldId id="438" r:id="rId7"/>
    <p:sldId id="441" r:id="rId8"/>
    <p:sldId id="443" r:id="rId9"/>
    <p:sldId id="448" r:id="rId10"/>
    <p:sldId id="449" r:id="rId11"/>
    <p:sldId id="257" r:id="rId12"/>
    <p:sldId id="447" r:id="rId13"/>
    <p:sldId id="460" r:id="rId14"/>
    <p:sldId id="446" r:id="rId15"/>
    <p:sldId id="445" r:id="rId16"/>
    <p:sldId id="444" r:id="rId17"/>
    <p:sldId id="261" r:id="rId18"/>
    <p:sldId id="258" r:id="rId19"/>
    <p:sldId id="450" r:id="rId20"/>
    <p:sldId id="451" r:id="rId21"/>
    <p:sldId id="452" r:id="rId22"/>
    <p:sldId id="453" r:id="rId23"/>
    <p:sldId id="454" r:id="rId24"/>
    <p:sldId id="455" r:id="rId25"/>
    <p:sldId id="457" r:id="rId26"/>
    <p:sldId id="456" r:id="rId27"/>
    <p:sldId id="458" r:id="rId28"/>
    <p:sldId id="440" r:id="rId29"/>
    <p:sldId id="439" r:id="rId30"/>
    <p:sldId id="461" r:id="rId31"/>
    <p:sldId id="463" r:id="rId32"/>
    <p:sldId id="462" r:id="rId33"/>
    <p:sldId id="459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7DDDEF3-5AF3-EF55-FA7D-A65800806AE5}" v="1" dt="2022-10-12T09:00:43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76" y="4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tableStyles" Target="tableStyles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presProps" Target="presProp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Stacey" userId="S::david.stacey@uwtsd.ac.uk::6e25bcea-c703-499a-b54e-663d1eeaca2d" providerId="AD" clId="Web-{27DDDEF3-5AF3-EF55-FA7D-A65800806AE5}"/>
    <pc:docChg chg="modSld">
      <pc:chgData name="David Stacey" userId="S::david.stacey@uwtsd.ac.uk::6e25bcea-c703-499a-b54e-663d1eeaca2d" providerId="AD" clId="Web-{27DDDEF3-5AF3-EF55-FA7D-A65800806AE5}" dt="2022-10-12T09:00:43.729" v="0"/>
      <pc:docMkLst>
        <pc:docMk/>
      </pc:docMkLst>
      <pc:sldChg chg="delSp">
        <pc:chgData name="David Stacey" userId="S::david.stacey@uwtsd.ac.uk::6e25bcea-c703-499a-b54e-663d1eeaca2d" providerId="AD" clId="Web-{27DDDEF3-5AF3-EF55-FA7D-A65800806AE5}" dt="2022-10-12T09:00:43.729" v="0"/>
        <pc:sldMkLst>
          <pc:docMk/>
          <pc:sldMk cId="654523552" sldId="443"/>
        </pc:sldMkLst>
        <pc:spChg chg="del">
          <ac:chgData name="David Stacey" userId="S::david.stacey@uwtsd.ac.uk::6e25bcea-c703-499a-b54e-663d1eeaca2d" providerId="AD" clId="Web-{27DDDEF3-5AF3-EF55-FA7D-A65800806AE5}" dt="2022-10-12T09:00:43.729" v="0"/>
          <ac:spMkLst>
            <pc:docMk/>
            <pc:sldMk cId="654523552" sldId="443"/>
            <ac:spMk id="2" creationId="{089BFFA3-D7C6-4E10-A824-6BA5151FB72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C8280B-10DA-4673-83FC-33CDFA3FC254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5E669C3-1BE4-40EB-BCC6-799853D17E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896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fyfyrwyr</a:t>
            </a:r>
            <a:r>
              <a:rPr lang="en-GB" dirty="0"/>
              <a:t> i </a:t>
            </a:r>
            <a:r>
              <a:rPr lang="en-GB" dirty="0" err="1"/>
              <a:t>mewn</a:t>
            </a:r>
            <a:r>
              <a:rPr lang="en-GB" dirty="0"/>
              <a:t> i </a:t>
            </a:r>
            <a:r>
              <a:rPr lang="en-GB" dirty="0" err="1"/>
              <a:t>grwpiau</a:t>
            </a:r>
            <a:r>
              <a:rPr lang="en-GB" dirty="0"/>
              <a:t> a </a:t>
            </a:r>
            <a:r>
              <a:rPr lang="en-GB" dirty="0" err="1"/>
              <a:t>gofyn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ymgysylltu</a:t>
            </a:r>
            <a:r>
              <a:rPr lang="en-GB" dirty="0"/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â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meini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prawf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ac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adnabod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y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prif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dermau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Am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beth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mae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arholwyr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yn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chwilio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?</a:t>
            </a:r>
            <a:endParaRPr lang="en-GB" dirty="0"/>
          </a:p>
          <a:p>
            <a:r>
              <a:rPr lang="en-GB" dirty="0" err="1"/>
              <a:t>Ychwanegu</a:t>
            </a:r>
            <a:r>
              <a:rPr lang="en-GB" dirty="0"/>
              <a:t> i wordle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Mentimeter</a:t>
            </a:r>
            <a:r>
              <a:rPr lang="en-GB" dirty="0"/>
              <a:t> neu 321 chat. </a:t>
            </a:r>
            <a:r>
              <a:rPr lang="en-GB" dirty="0" err="1"/>
              <a:t>Trafodwch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5975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Mae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gynllun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</a:t>
            </a:r>
            <a:r>
              <a:rPr lang="en-GB" dirty="0" err="1"/>
              <a:t>generig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6 </a:t>
            </a:r>
            <a:r>
              <a:rPr lang="en-GB" dirty="0" err="1"/>
              <a:t>yma</a:t>
            </a:r>
            <a:r>
              <a:rPr lang="en-GB" dirty="0"/>
              <a:t>. </a:t>
            </a:r>
          </a:p>
          <a:p>
            <a:r>
              <a:rPr lang="en-GB" dirty="0" err="1"/>
              <a:t>Tywyswch</a:t>
            </a:r>
            <a:r>
              <a:rPr lang="en-GB" dirty="0"/>
              <a:t> </a:t>
            </a:r>
            <a:r>
              <a:rPr lang="en-GB" dirty="0" err="1"/>
              <a:t>fyfrwyr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aseiniadau</a:t>
            </a:r>
            <a:r>
              <a:rPr lang="en-GB" dirty="0"/>
              <a:t>.</a:t>
            </a:r>
          </a:p>
          <a:p>
            <a:r>
              <a:rPr lang="en-GB" dirty="0" err="1"/>
              <a:t>Ffocws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CAIS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trosolwg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cynllun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52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agwedd</a:t>
            </a:r>
            <a:r>
              <a:rPr lang="en-GB" dirty="0"/>
              <a:t> hon..</a:t>
            </a:r>
          </a:p>
          <a:p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allwedd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disgrifiad</a:t>
            </a:r>
            <a:r>
              <a:rPr lang="en-GB" dirty="0"/>
              <a:t> a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feirniadol</a:t>
            </a:r>
            <a:r>
              <a:rPr lang="en-GB" dirty="0"/>
              <a:t>..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793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198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F85093-7576-402D-A583-7019A7DE9851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3905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cwestiynau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 – model </a:t>
            </a:r>
            <a:r>
              <a:rPr lang="en-GB" dirty="0" err="1"/>
              <a:t>llinol</a:t>
            </a:r>
            <a:r>
              <a:rPr lang="en-GB" dirty="0"/>
              <a:t> a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,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i ‘</a:t>
            </a:r>
            <a:r>
              <a:rPr lang="en-GB" dirty="0" err="1"/>
              <a:t>asesu</a:t>
            </a:r>
            <a:r>
              <a:rPr lang="en-GB" dirty="0"/>
              <a:t>’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enghraifft</a:t>
            </a:r>
            <a:r>
              <a:rPr lang="en-GB" dirty="0"/>
              <a:t>..</a:t>
            </a:r>
          </a:p>
          <a:p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perthynas</a:t>
            </a:r>
            <a:r>
              <a:rPr lang="en-GB" dirty="0"/>
              <a:t> 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â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meini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prawf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04750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>
                <a:cs typeface="Calibri"/>
              </a:rPr>
              <a:t>Enghraifft</a:t>
            </a:r>
            <a:r>
              <a:rPr lang="en-US" dirty="0">
                <a:cs typeface="Calibri"/>
              </a:rPr>
              <a:t> 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3175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Enghraifft</a:t>
            </a:r>
            <a:r>
              <a:rPr lang="en-GB" dirty="0"/>
              <a:t> 2 </a:t>
            </a:r>
            <a:r>
              <a:rPr lang="en-GB" dirty="0" err="1"/>
              <a:t>Awdur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awgrymu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ddehongliad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, </a:t>
            </a:r>
            <a:r>
              <a:rPr lang="en-GB" dirty="0" err="1"/>
              <a:t>cysylltiadau</a:t>
            </a:r>
            <a:r>
              <a:rPr lang="en-GB" dirty="0"/>
              <a:t> i theory.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9065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myfyrwyr</a:t>
            </a:r>
            <a:r>
              <a:rPr lang="en-GB" dirty="0"/>
              <a:t>,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osod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gwanaf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cryfaf</a:t>
            </a:r>
            <a:r>
              <a:rPr lang="en-GB" dirty="0"/>
              <a:t> a bod </a:t>
            </a:r>
            <a:r>
              <a:rPr lang="en-GB" dirty="0" err="1"/>
              <a:t>yn</a:t>
            </a:r>
            <a:r>
              <a:rPr lang="en-GB" dirty="0"/>
              <a:t> board i </a:t>
            </a:r>
            <a:r>
              <a:rPr lang="en-GB" dirty="0" err="1"/>
              <a:t>roi</a:t>
            </a:r>
            <a:r>
              <a:rPr lang="en-GB" dirty="0"/>
              <a:t> </a:t>
            </a:r>
            <a:r>
              <a:rPr lang="en-GB" dirty="0" err="1"/>
              <a:t>adborth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rhesymau</a:t>
            </a:r>
            <a:r>
              <a:rPr lang="en-GB" dirty="0"/>
              <a:t>.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ffocws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b="1" dirty="0" err="1"/>
              <a:t>sgiliau</a:t>
            </a:r>
            <a:r>
              <a:rPr lang="en-GB" b="1" dirty="0"/>
              <a:t> </a:t>
            </a:r>
            <a:r>
              <a:rPr lang="en-GB" b="1" dirty="0" err="1"/>
              <a:t>beirniadol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gellid</a:t>
            </a:r>
            <a:r>
              <a:rPr lang="en-GB" dirty="0"/>
              <a:t> </a:t>
            </a:r>
            <a:r>
              <a:rPr lang="en-GB" dirty="0" err="1"/>
              <a:t>defnyddio’r</a:t>
            </a:r>
            <a:r>
              <a:rPr lang="en-GB" dirty="0"/>
              <a:t> </a:t>
            </a:r>
            <a:r>
              <a:rPr lang="en-GB" dirty="0" err="1"/>
              <a:t>dasg</a:t>
            </a:r>
            <a:r>
              <a:rPr lang="en-GB" dirty="0"/>
              <a:t> hon I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eraill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.</a:t>
            </a:r>
          </a:p>
          <a:p>
            <a:r>
              <a:rPr lang="en-GB" dirty="0"/>
              <a:t>Dim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rhoi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trefn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felly dim </a:t>
            </a:r>
            <a:r>
              <a:rPr lang="en-GB" dirty="0" err="1"/>
              <a:t>ond</a:t>
            </a:r>
            <a:r>
              <a:rPr lang="en-GB" dirty="0"/>
              <a:t> 5/10 </a:t>
            </a:r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8467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Rhoi</a:t>
            </a:r>
            <a:r>
              <a:rPr lang="en-GB" dirty="0"/>
              <a:t> un </a:t>
            </a:r>
            <a:r>
              <a:rPr lang="en-GB" dirty="0" err="1"/>
              <a:t>enghraifft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i </a:t>
            </a:r>
            <a:r>
              <a:rPr lang="en-GB" dirty="0" err="1"/>
              <a:t>fyfyrwyr</a:t>
            </a:r>
            <a:r>
              <a:rPr lang="en-GB" dirty="0"/>
              <a:t>/</a:t>
            </a:r>
            <a:r>
              <a:rPr lang="en-GB" dirty="0" err="1"/>
              <a:t>grwpiau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erbyn</a:t>
            </a:r>
            <a:r>
              <a:rPr lang="en-GB" dirty="0"/>
              <a:t> y </a:t>
            </a:r>
            <a:r>
              <a:rPr lang="en-GB" dirty="0" err="1"/>
              <a:t>meini</a:t>
            </a:r>
            <a:r>
              <a:rPr lang="en-GB" dirty="0"/>
              <a:t> </a:t>
            </a:r>
            <a:r>
              <a:rPr lang="en-GB" dirty="0" err="1"/>
              <a:t>prawf</a:t>
            </a:r>
            <a:r>
              <a:rPr lang="en-GB" dirty="0"/>
              <a:t>: CAIS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93772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Myfyrwyr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cyfiawnhau</a:t>
            </a:r>
            <a:r>
              <a:rPr lang="en-GB" dirty="0"/>
              <a:t> </a:t>
            </a:r>
            <a:r>
              <a:rPr lang="en-GB" dirty="0" err="1"/>
              <a:t>graddau</a:t>
            </a:r>
            <a:r>
              <a:rPr lang="en-GB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5E669C3-1BE4-40EB-BCC6-799853D17E0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4881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7486A-D0EC-5049-857E-9D4C4DD0B1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711A45-A8A7-3A4A-9C49-AEC06EA92E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697318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36D517-8042-6F43-974D-B680A14F5D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BEF289-D06E-5046-BD0E-9A35F229D0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068610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1850" y="1709739"/>
            <a:ext cx="5068617" cy="2852737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13061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110D6CA-5054-4881-A3DD-362F1691537D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096000" y="1709739"/>
            <a:ext cx="5251451" cy="2852737"/>
          </a:xfrm>
        </p:spPr>
        <p:txBody>
          <a:bodyPr anchor="t">
            <a:noAutofit/>
          </a:bodyPr>
          <a:lstStyle>
            <a:lvl1pPr marL="0" indent="0">
              <a:buNone/>
              <a:defRPr sz="6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55493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BF7F5-86DA-7A4E-B23A-C51D07D01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156200" cy="1325563"/>
          </a:xfrm>
        </p:spPr>
        <p:txBody>
          <a:bodyPr anchor="t">
            <a:no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368D20-9F11-AD40-A1F9-B00075B9B9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AABF07-3DF8-DB49-99A4-4E21D58D7E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825626"/>
            <a:ext cx="5156200" cy="38487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D087133-F2AD-498D-B591-37E744092F0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197600" y="365126"/>
            <a:ext cx="5156200" cy="1325563"/>
          </a:xfrm>
        </p:spPr>
        <p:txBody>
          <a:bodyPr>
            <a:noAutofit/>
          </a:bodyPr>
          <a:lstStyle>
            <a:lvl1pPr marL="0" indent="0">
              <a:buNone/>
              <a:defRPr sz="4000">
                <a:latin typeface="+mj-l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450262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C10B3-62D6-7343-9FA5-9A10B8AE8F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A07669-4B7A-1F41-82E0-CE9879AA35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33D5F-B4C4-2548-893D-74979F2F154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6"/>
            <a:ext cx="5158316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74E56C1-4F14-9C4E-9EF0-74B497B3DA1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AC3D23-81AB-A740-9E74-0B7945AADA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6"/>
            <a:ext cx="5183717" cy="3392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88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59D8F-6176-F243-99D1-8966E0D34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99987" cy="10826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6878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B15D5-0CCB-5448-AC2C-19DD5EF41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50D475-C9BA-A14D-84F6-45D1490D2D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F75B3CA-29B8-4743-9F7D-EBD98B9BF6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74860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E568D5-5618-6948-8024-44166F5EC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FF4970A-963F-A347-BCB0-87A61AA27C6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08E893-37C6-DE4C-9D4D-E87037D425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37356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18DB-51CB-4CBD-B83B-CF7B064277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6629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5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9F18A9-D904-4051-BE62-B2B24C6A0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BC9DB-592B-4EBB-AA34-028B0DB22E9C}" type="datetimeFigureOut">
              <a:rPr lang="en-GB" smtClean="0"/>
              <a:t>12/10/2022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6496E6A-0B10-466C-8115-F615B2D96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FAA0433-8A02-434B-AADD-C6D42EEF8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2626C5-47AE-4427-814C-C9390397BE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68834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989209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12192000" cy="681246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FDF6ED55-F3DE-754A-9181-C1AE142E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D67AD93C-EE08-9F45-A5F5-0EB8DB35AC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98454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53860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10515600" cy="3781091"/>
          </a:xfrm>
        </p:spPr>
        <p:txBody>
          <a:bodyPr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07643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6"/>
            <a:ext cx="51816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6"/>
            <a:ext cx="5181600" cy="378109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644650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7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9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1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1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15741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73841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46018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7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5615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7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2950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6"/>
            <a:ext cx="10515600" cy="3765049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03188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D15F26E-9B96-344E-AC6B-46DB47AC16E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365126"/>
            <a:ext cx="2628900" cy="5289717"/>
          </a:xfrm>
        </p:spPr>
        <p:txBody>
          <a:bodyPr vert="eaVert"/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1" y="365126"/>
            <a:ext cx="7734300" cy="5289717"/>
          </a:xfrm>
        </p:spPr>
        <p:txBody>
          <a:bodyPr vert="eaVert"/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19773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411850-6C3B-9F4C-84D1-67A574BD5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EAEBB9-9889-CD41-8612-7257E0121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D0CBFC1-B54C-42EC-AED9-D0B1B3D068E5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13"/>
          <a:srcRect t="87160" b="3910"/>
          <a:stretch/>
        </p:blipFill>
        <p:spPr>
          <a:xfrm>
            <a:off x="0" y="6124754"/>
            <a:ext cx="12192000" cy="733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5428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10/12/2022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45454C-B092-DF4A-81BE-4BFFFEE7BA2F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22164"/>
            <a:ext cx="12192000" cy="68136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698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5" r:id="rId4"/>
    <p:sldLayoutId id="2147483676" r:id="rId5"/>
    <p:sldLayoutId id="2147483677" r:id="rId6"/>
    <p:sldLayoutId id="2147483678" r:id="rId7"/>
    <p:sldLayoutId id="2147483679" r:id="rId8"/>
    <p:sldLayoutId id="2147483680" r:id="rId9"/>
    <p:sldLayoutId id="2147483681" r:id="rId10"/>
    <p:sldLayoutId id="21474836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perrin.com/english/2015/03/17/quote-markets-conversations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fasterthan20.com/workout/challenging-conversations/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creativecommons.org/licenses/by-sa/3.0/" TargetMode="External"/><Relationship Id="rId3" Type="http://schemas.openxmlformats.org/officeDocument/2006/relationships/image" Target="../media/image6.jpg"/><Relationship Id="rId7" Type="http://schemas.openxmlformats.org/officeDocument/2006/relationships/hyperlink" Target="http://www.thebluediamondgallery.com/highlighted/k/keywords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www.flickr.com/photos/tallchris/14288135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askatechteacher.com/great-kids-websites/critical-thinking/" TargetMode="Externa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creativecommons.org/licenses/by-nc-sa/3.0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ictevangelist.com/ways-use-technology-support-questioning-classroom/" TargetMode="External"/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://weelookang.blogspot.com/2011/08/ranking-pen-picture-2011.html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/3.0/" TargetMode="External"/><Relationship Id="rId4" Type="http://schemas.openxmlformats.org/officeDocument/2006/relationships/hyperlink" Target="http://www.pngall.com/feedback-png/download/33101" TargetMode="Externa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19136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27A78-A82E-41A1-99E1-60B099183C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1">
            <a:extLst>
              <a:ext uri="{FF2B5EF4-FFF2-40B4-BE49-F238E27FC236}">
                <a16:creationId xmlns:a16="http://schemas.microsoft.com/office/drawing/2014/main" id="{0EAB6911-DA92-4A26-A41C-70735ABC9781}"/>
              </a:ext>
            </a:extLst>
          </p:cNvPr>
          <p:cNvSpPr txBox="1">
            <a:spLocks/>
          </p:cNvSpPr>
          <p:nvPr/>
        </p:nvSpPr>
        <p:spPr>
          <a:xfrm>
            <a:off x="3831431" y="2095500"/>
            <a:ext cx="7032625" cy="72548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Bod </a:t>
            </a: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US" sz="50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US" sz="50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feirniadol</a:t>
            </a:r>
            <a:endParaRPr kumimoji="0" lang="en-US" sz="50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67893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“Bod </a:t>
            </a:r>
            <a:r>
              <a:rPr kumimoji="0" lang="en-US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yn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 </a:t>
            </a:r>
            <a:r>
              <a:rPr kumimoji="0" lang="en-US" b="1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</a:rPr>
              <a:t>feirniadol</a:t>
            </a: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”</a:t>
            </a: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B8B8717C-A051-4F83-BD90-C42B12D726AC}"/>
              </a:ext>
            </a:extLst>
          </p:cNvPr>
          <p:cNvSpPr txBox="1">
            <a:spLocks/>
          </p:cNvSpPr>
          <p:nvPr/>
        </p:nvSpPr>
        <p:spPr>
          <a:xfrm>
            <a:off x="838200" y="1825625"/>
            <a:ext cx="10515600" cy="393001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defTabSz="914400" rtl="0" eaLnBrk="1" fontAlgn="auto" latinLnBrk="0" hangingPunct="1"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Yn aml, </a:t>
            </a:r>
            <a:r>
              <a:rPr lang="cy-GB" dirty="0">
                <a:solidFill>
                  <a:schemeClr val="tx1"/>
                </a:solidFill>
              </a:rPr>
              <a:t>bydd tiwtoriaid Academaidd yn dweud wrth fyfyrwyr i </a:t>
            </a:r>
            <a:r>
              <a:rPr kumimoji="0" lang="cy-GB" b="1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“fod yn fwy beirniadol”</a:t>
            </a:r>
            <a:r>
              <a:rPr kumimoji="0" lang="cy-GB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 yn eu hysgrifennu. </a:t>
            </a:r>
            <a:r>
              <a:rPr lang="cy-GB" dirty="0">
                <a:solidFill>
                  <a:schemeClr val="tx1"/>
                </a:solidFill>
              </a:rPr>
              <a:t>Neu i</a:t>
            </a:r>
            <a:r>
              <a:rPr kumimoji="0" lang="cy-GB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 </a:t>
            </a:r>
            <a:r>
              <a:rPr kumimoji="0" lang="cy-GB" b="1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“fod yn llai disgrifiadol.”</a:t>
            </a:r>
          </a:p>
          <a:p>
            <a:pPr marL="457200" marR="0" lvl="0" indent="-457200" defTabSz="914400" rtl="0" eaLnBrk="1" fontAlgn="auto" latinLnBrk="0" hangingPunct="1"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Ond yn aml nid oes ganddynt yr amser yn eu hadborth i esbonio beth mae hyn ei olygu.</a:t>
            </a:r>
          </a:p>
          <a:p>
            <a:pPr marL="457200" marR="0" lvl="0" indent="-457200" defTabSz="914400" rtl="0" eaLnBrk="1" fontAlgn="auto" latinLnBrk="0" hangingPunct="1"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b="0" i="0" u="none" strike="noStrike" kern="1200" cap="none" spc="0" normalizeH="0" baseline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</a:rPr>
              <a:t>Bydd y canllaw hwn yn archwilio’r gwahaniaeth rhwng ysgrifennu beirniadol a disgrifiadol ac yn rhoi strategaethau i chi ar gyfer bod yn fwy beirniadol yn eich gwaith..</a:t>
            </a:r>
          </a:p>
        </p:txBody>
      </p:sp>
    </p:spTree>
    <p:extLst>
      <p:ext uri="{BB962C8B-B14F-4D97-AF65-F5344CB8AC3E}">
        <p14:creationId xmlns:p14="http://schemas.microsoft.com/office/powerpoint/2010/main" val="23142410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Map&#10;&#10;Description automatically generated with medium confidence">
            <a:extLst>
              <a:ext uri="{FF2B5EF4-FFF2-40B4-BE49-F238E27FC236}">
                <a16:creationId xmlns:a16="http://schemas.microsoft.com/office/drawing/2014/main" id="{FC8152C1-2E86-4F1F-94F8-578CC8B7D3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64939" y="1396521"/>
            <a:ext cx="3930650" cy="3930650"/>
          </a:xfr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44D460F-D624-422C-AE01-F276EE765F85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5492493" cy="87788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Sgwrs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ymhlith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ysgolion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CEEE0EAA-8BCC-426F-8AFA-BE0F524FA0B8}"/>
              </a:ext>
            </a:extLst>
          </p:cNvPr>
          <p:cNvSpPr txBox="1">
            <a:spLocks/>
          </p:cNvSpPr>
          <p:nvPr/>
        </p:nvSpPr>
        <p:spPr>
          <a:xfrm>
            <a:off x="578039" y="1844676"/>
            <a:ext cx="6251129" cy="3487434"/>
          </a:xfrm>
          <a:prstGeom prst="rect">
            <a:avLst/>
          </a:prstGeom>
        </p:spPr>
        <p:txBody>
          <a:bodyPr anchor="t"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Aft>
                <a:spcPts val="300"/>
              </a:spcAft>
            </a:pPr>
            <a:r>
              <a:rPr lang="en-GB" dirty="0" err="1">
                <a:latin typeface="Arial"/>
                <a:cs typeface="Arial"/>
              </a:rPr>
              <a:t>Meddyliwch</a:t>
            </a:r>
            <a:r>
              <a:rPr lang="en-GB" dirty="0">
                <a:latin typeface="Arial"/>
                <a:cs typeface="Arial"/>
              </a:rPr>
              <a:t> am </a:t>
            </a:r>
            <a:r>
              <a:rPr lang="en-GB" dirty="0" err="1">
                <a:latin typeface="Arial"/>
                <a:cs typeface="Arial"/>
              </a:rPr>
              <a:t>eich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disgyblaeth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i="1" dirty="0" err="1">
                <a:latin typeface="Arial"/>
                <a:cs typeface="Arial"/>
              </a:rPr>
              <a:t>fel</a:t>
            </a:r>
            <a:r>
              <a:rPr lang="en-GB" i="1" dirty="0">
                <a:latin typeface="Arial"/>
                <a:cs typeface="Arial"/>
              </a:rPr>
              <a:t> </a:t>
            </a:r>
            <a:r>
              <a:rPr lang="en-GB" i="1" dirty="0" err="1">
                <a:latin typeface="Arial"/>
                <a:cs typeface="Arial"/>
              </a:rPr>
              <a:t>sgwrs</a:t>
            </a:r>
            <a:r>
              <a:rPr lang="en-GB" i="1" dirty="0">
                <a:latin typeface="Arial"/>
                <a:cs typeface="Arial"/>
              </a:rPr>
              <a:t> </a:t>
            </a:r>
            <a:r>
              <a:rPr lang="en-GB" i="1" dirty="0" err="1">
                <a:latin typeface="Arial"/>
                <a:cs typeface="Arial"/>
              </a:rPr>
              <a:t>ymhlith</a:t>
            </a:r>
            <a:r>
              <a:rPr lang="en-GB" i="1" dirty="0">
                <a:latin typeface="Arial"/>
                <a:cs typeface="Arial"/>
              </a:rPr>
              <a:t> </a:t>
            </a:r>
            <a:r>
              <a:rPr lang="en-GB" i="1" dirty="0" err="1">
                <a:latin typeface="Arial"/>
                <a:cs typeface="Arial"/>
              </a:rPr>
              <a:t>ysgolheigion</a:t>
            </a:r>
            <a:r>
              <a:rPr lang="en-GB" i="1" dirty="0">
                <a:latin typeface="Arial"/>
                <a:cs typeface="Arial"/>
              </a:rPr>
              <a:t>.</a:t>
            </a:r>
          </a:p>
          <a:p>
            <a:pPr marL="457200" indent="-457200">
              <a:spcAft>
                <a:spcPts val="300"/>
              </a:spcAft>
            </a:pPr>
            <a:r>
              <a:rPr lang="en-GB" dirty="0" err="1">
                <a:latin typeface="Arial"/>
                <a:cs typeface="Arial"/>
              </a:rPr>
              <a:t>Drwy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ddarllen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yr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hyn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mae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ysgolheigion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eraill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wedi’i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ddweud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cyn</a:t>
            </a:r>
            <a:r>
              <a:rPr lang="en-GB" dirty="0">
                <a:latin typeface="Arial"/>
                <a:cs typeface="Arial"/>
              </a:rPr>
              <a:t> i chi </a:t>
            </a:r>
            <a:r>
              <a:rPr lang="en-GB" dirty="0" err="1">
                <a:latin typeface="Arial"/>
                <a:cs typeface="Arial"/>
              </a:rPr>
              <a:t>ysgrifennu</a:t>
            </a:r>
            <a:r>
              <a:rPr lang="en-GB" dirty="0">
                <a:latin typeface="Arial"/>
                <a:cs typeface="Arial"/>
              </a:rPr>
              <a:t> am </a:t>
            </a:r>
            <a:r>
              <a:rPr lang="en-GB" dirty="0" err="1">
                <a:latin typeface="Arial"/>
                <a:cs typeface="Arial"/>
              </a:rPr>
              <a:t>bwnc</a:t>
            </a:r>
            <a:r>
              <a:rPr lang="en-GB" dirty="0">
                <a:latin typeface="Arial"/>
                <a:cs typeface="Arial"/>
              </a:rPr>
              <a:t>, </a:t>
            </a:r>
            <a:r>
              <a:rPr lang="en-GB" dirty="0" err="1">
                <a:latin typeface="Arial"/>
                <a:cs typeface="Arial"/>
              </a:rPr>
              <a:t>rydych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yn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i="1" dirty="0" err="1">
                <a:latin typeface="Arial"/>
                <a:cs typeface="Arial"/>
              </a:rPr>
              <a:t>gwrando</a:t>
            </a:r>
            <a:r>
              <a:rPr lang="en-GB" i="1" dirty="0">
                <a:latin typeface="Arial"/>
                <a:cs typeface="Arial"/>
              </a:rPr>
              <a:t> </a:t>
            </a:r>
            <a:r>
              <a:rPr lang="en-GB" i="1" dirty="0" err="1">
                <a:latin typeface="Arial"/>
                <a:cs typeface="Arial"/>
              </a:rPr>
              <a:t>ar</a:t>
            </a:r>
            <a:r>
              <a:rPr lang="en-GB" i="1" dirty="0">
                <a:latin typeface="Arial"/>
                <a:cs typeface="Arial"/>
              </a:rPr>
              <a:t> </a:t>
            </a:r>
            <a:r>
              <a:rPr lang="en-GB" dirty="0">
                <a:latin typeface="Arial"/>
                <a:cs typeface="Arial"/>
              </a:rPr>
              <a:t>y </a:t>
            </a:r>
            <a:r>
              <a:rPr lang="en-GB" dirty="0" err="1">
                <a:latin typeface="Arial"/>
                <a:cs typeface="Arial"/>
              </a:rPr>
              <a:t>sgwrs</a:t>
            </a:r>
            <a:r>
              <a:rPr lang="en-GB" dirty="0">
                <a:latin typeface="Arial"/>
                <a:cs typeface="Arial"/>
              </a:rPr>
              <a:t> </a:t>
            </a:r>
            <a:r>
              <a:rPr lang="en-GB" dirty="0" err="1">
                <a:latin typeface="Arial"/>
                <a:cs typeface="Arial"/>
              </a:rPr>
              <a:t>honno</a:t>
            </a:r>
            <a:r>
              <a:rPr lang="en-GB" dirty="0">
                <a:latin typeface="Arial"/>
                <a:cs typeface="Arial"/>
              </a:rPr>
              <a:t>. 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DBE848-A07A-4244-8928-4FA27E73932E}"/>
              </a:ext>
            </a:extLst>
          </p:cNvPr>
          <p:cNvSpPr txBox="1"/>
          <p:nvPr/>
        </p:nvSpPr>
        <p:spPr>
          <a:xfrm>
            <a:off x="6333287" y="5332110"/>
            <a:ext cx="39306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>
                <a:hlinkClick r:id="rId3" tooltip="http://www.duperrin.com/english/2015/03/17/quote-markets-conversations/"/>
              </a:rPr>
              <a:t>Mae'r</a:t>
            </a:r>
            <a:r>
              <a:rPr lang="en-GB" sz="900" dirty="0">
                <a:hlinkClick r:id="rId3" tooltip="http://www.duperrin.com/english/2015/03/17/quote-markets-conversations/"/>
              </a:rPr>
              <a:t> </a:t>
            </a:r>
            <a:r>
              <a:rPr lang="en-GB" sz="900" dirty="0" err="1">
                <a:hlinkClick r:id="rId3" tooltip="http://www.duperrin.com/english/2015/03/17/quote-markets-conversations/"/>
              </a:rPr>
              <a:t>llun</a:t>
            </a:r>
            <a:r>
              <a:rPr lang="en-GB" sz="900" dirty="0">
                <a:hlinkClick r:id="rId3" tooltip="http://www.duperrin.com/english/2015/03/17/quote-markets-conversations/"/>
              </a:rPr>
              <a:t> </a:t>
            </a:r>
            <a:r>
              <a:rPr lang="en-GB" sz="900" dirty="0" err="1">
                <a:hlinkClick r:id="rId3" tooltip="http://www.duperrin.com/english/2015/03/17/quote-markets-conversations/"/>
              </a:rPr>
              <a:t>hwn</a:t>
            </a:r>
            <a:r>
              <a:rPr lang="en-GB" sz="900" dirty="0"/>
              <a:t> </a:t>
            </a:r>
            <a:r>
              <a:rPr lang="en-GB" sz="900" dirty="0" err="1"/>
              <a:t>gan</a:t>
            </a:r>
            <a:r>
              <a:rPr lang="en-GB" sz="900" dirty="0"/>
              <a:t> </a:t>
            </a:r>
            <a:r>
              <a:rPr lang="en-GB" sz="900" dirty="0" err="1"/>
              <a:t>Awdur</a:t>
            </a:r>
            <a:r>
              <a:rPr lang="en-GB" sz="900" dirty="0"/>
              <a:t> </a:t>
            </a:r>
            <a:r>
              <a:rPr lang="en-GB" sz="900" dirty="0" err="1"/>
              <a:t>Dienw</a:t>
            </a:r>
            <a:r>
              <a:rPr lang="en-GB" sz="900" dirty="0"/>
              <a:t> o dan </a:t>
            </a:r>
            <a:r>
              <a:rPr lang="en-GB" sz="900" dirty="0" err="1"/>
              <a:t>drwydded</a:t>
            </a:r>
            <a:r>
              <a:rPr lang="en-GB" sz="900" dirty="0"/>
              <a:t> o dan </a:t>
            </a:r>
            <a:r>
              <a:rPr lang="en-GB" sz="900" dirty="0">
                <a:hlinkClick r:id="rId4" tooltip="https://creativecommons.org/licenses/by-nc-sa/3.0/"/>
              </a:rPr>
              <a:t>CC BY-SA-NC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6545235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4678E-1E9C-4E8B-A660-639FD6937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D9C49562-534E-4B7D-AA80-A38B227D0B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383834" y="1463675"/>
            <a:ext cx="4257021" cy="3930650"/>
          </a:xfrm>
        </p:spPr>
      </p:pic>
      <p:sp>
        <p:nvSpPr>
          <p:cNvPr id="5" name="Text Placeholder 2">
            <a:extLst>
              <a:ext uri="{FF2B5EF4-FFF2-40B4-BE49-F238E27FC236}">
                <a16:creationId xmlns:a16="http://schemas.microsoft.com/office/drawing/2014/main" id="{45937CFB-7C91-46FD-B20F-308F6817658B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5492493" cy="87788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“</a:t>
            </a:r>
            <a:r>
              <a:rPr lang="en-GB" dirty="0" err="1">
                <a:solidFill>
                  <a:srgbClr val="253967"/>
                </a:solidFill>
              </a:rPr>
              <a:t>Sgwrs</a:t>
            </a:r>
            <a:r>
              <a:rPr lang="en-GB" dirty="0">
                <a:solidFill>
                  <a:srgbClr val="253967"/>
                </a:solidFill>
              </a:rPr>
              <a:t> </a:t>
            </a:r>
            <a:r>
              <a:rPr lang="en-GB" dirty="0" err="1">
                <a:solidFill>
                  <a:srgbClr val="253967"/>
                </a:solidFill>
              </a:rPr>
              <a:t>ymhlith</a:t>
            </a:r>
            <a:r>
              <a:rPr lang="en-GB" dirty="0">
                <a:solidFill>
                  <a:srgbClr val="253967"/>
                </a:solidFill>
              </a:rPr>
              <a:t> </a:t>
            </a:r>
            <a:r>
              <a:rPr lang="en-GB" dirty="0" err="1">
                <a:solidFill>
                  <a:srgbClr val="253967"/>
                </a:solidFill>
              </a:rPr>
              <a:t>ysgolheigion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B2C909EF-4878-4E21-9863-F31C1D9DB864}"/>
              </a:ext>
            </a:extLst>
          </p:cNvPr>
          <p:cNvSpPr txBox="1">
            <a:spLocks/>
          </p:cNvSpPr>
          <p:nvPr/>
        </p:nvSpPr>
        <p:spPr>
          <a:xfrm>
            <a:off x="551145" y="2177807"/>
            <a:ext cx="6939419" cy="3404755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Pan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fydd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e’n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amser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i chi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siarad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,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mae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cyfeirio</a:t>
            </a:r>
            <a:r>
              <a:rPr lang="en-GB" dirty="0">
                <a:sym typeface="Trade Gothic LT Std"/>
              </a:rPr>
              <a:t> at </a:t>
            </a:r>
            <a:r>
              <a:rPr lang="en-GB" dirty="0" err="1">
                <a:sym typeface="Trade Gothic LT Std"/>
              </a:rPr>
              <a:t>yr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hyn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mae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ysgolheigion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eraill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wedi’i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ddweud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yn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barod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yn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beth</a:t>
            </a:r>
            <a:r>
              <a:rPr lang="en-GB" dirty="0">
                <a:sym typeface="Trade Gothic LT Std"/>
              </a:rPr>
              <a:t> da. </a:t>
            </a:r>
            <a:r>
              <a:rPr lang="en-GB" dirty="0" err="1">
                <a:sym typeface="Trade Gothic LT Std"/>
              </a:rPr>
              <a:t>Ond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ni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ddylech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ei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ailadrodd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yn</a:t>
            </a:r>
            <a:r>
              <a:rPr lang="en-GB" dirty="0">
                <a:sym typeface="Trade Gothic LT Std"/>
              </a:rPr>
              <a:t> </a:t>
            </a:r>
            <a:r>
              <a:rPr lang="en-GB" dirty="0" err="1">
                <a:sym typeface="Trade Gothic LT Std"/>
              </a:rPr>
              <a:t>unig</a:t>
            </a:r>
            <a:r>
              <a:rPr lang="en-GB" dirty="0">
                <a:sym typeface="Trade Gothic LT Std"/>
              </a:rPr>
              <a:t>.</a:t>
            </a: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Trade Gothic LT Std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hytrach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,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dylech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geisio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adeiladu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arno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i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wneud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pwynt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sy’n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</a:t>
            </a:r>
            <a:r>
              <a:rPr kumimoji="0" lang="en-GB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eiddo</a:t>
            </a:r>
            <a:r>
              <a:rPr kumimoji="0" lang="en-GB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Trade Gothic LT Std"/>
              </a:rPr>
              <a:t> i chi.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3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 err="1">
                <a:sym typeface="Trade Gothic LT Std"/>
              </a:rPr>
              <a:t>Dyma</a:t>
            </a:r>
            <a:r>
              <a:rPr lang="en-GB" dirty="0">
                <a:sym typeface="Trade Gothic LT Std"/>
              </a:rPr>
              <a:t> y </a:t>
            </a:r>
            <a:r>
              <a:rPr lang="en-GB" dirty="0" err="1">
                <a:sym typeface="Trade Gothic LT Std"/>
              </a:rPr>
              <a:t>mae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“bod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feirniadol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”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ei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olygu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Trade Gothic LT St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571250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9E1CF-1AC9-40C9-ACE1-C085E641A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Content Placeholder 6" descr="A close-up of a book&#10;&#10;Description automatically generated with medium confidence">
            <a:extLst>
              <a:ext uri="{FF2B5EF4-FFF2-40B4-BE49-F238E27FC236}">
                <a16:creationId xmlns:a16="http://schemas.microsoft.com/office/drawing/2014/main" id="{E5C8ABD9-85DA-48F6-8E1F-E81801FE02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149123" y="1503377"/>
            <a:ext cx="5445056" cy="3930650"/>
          </a:xfr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92B1EA9-D290-4C89-ACBF-3C34C139FAFC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Higher-order skills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DECF975-744B-41B4-9C0D-585E7D495622}"/>
              </a:ext>
            </a:extLst>
          </p:cNvPr>
          <p:cNvSpPr txBox="1"/>
          <p:nvPr/>
        </p:nvSpPr>
        <p:spPr>
          <a:xfrm>
            <a:off x="1112019" y="1572326"/>
            <a:ext cx="4396504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Fe </a:t>
            </a:r>
            <a:r>
              <a:rPr lang="en-GB" sz="2400" dirty="0" err="1"/>
              <a:t>gewch</a:t>
            </a:r>
            <a:r>
              <a:rPr lang="en-GB" sz="2400" dirty="0"/>
              <a:t> </a:t>
            </a:r>
            <a:r>
              <a:rPr lang="en-GB" sz="2400" dirty="0" err="1"/>
              <a:t>gliwiau</a:t>
            </a:r>
            <a:r>
              <a:rPr lang="en-GB" sz="2400" dirty="0"/>
              <a:t> </a:t>
            </a:r>
            <a:r>
              <a:rPr lang="en-GB" sz="2400" dirty="0" err="1"/>
              <a:t>ynghylch</a:t>
            </a:r>
            <a:r>
              <a:rPr lang="en-GB" sz="2400" dirty="0"/>
              <a:t> </a:t>
            </a:r>
            <a:r>
              <a:rPr lang="en-GB" sz="2400" dirty="0" err="1"/>
              <a:t>beth</a:t>
            </a:r>
            <a:r>
              <a:rPr lang="en-GB" sz="2400" dirty="0"/>
              <a:t>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olygu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waith</a:t>
            </a:r>
            <a:r>
              <a:rPr lang="en-GB" sz="2400" dirty="0"/>
              <a:t> </a:t>
            </a:r>
            <a:r>
              <a:rPr lang="en-GB" sz="2400" dirty="0" err="1"/>
              <a:t>drwy</a:t>
            </a:r>
            <a:r>
              <a:rPr lang="en-GB" sz="2400" dirty="0"/>
              <a:t> </a:t>
            </a:r>
            <a:r>
              <a:rPr lang="en-GB" sz="2400" dirty="0" err="1"/>
              <a:t>edrych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gynlluniau</a:t>
            </a:r>
            <a:r>
              <a:rPr lang="en-GB" sz="2400" dirty="0"/>
              <a:t> </a:t>
            </a:r>
            <a:r>
              <a:rPr lang="en-GB" sz="2400" dirty="0" err="1"/>
              <a:t>marcio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modylau</a:t>
            </a:r>
            <a:r>
              <a:rPr lang="en-GB" sz="2400" dirty="0"/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1C001D-9ED8-49F5-B623-BEBD6FF708BF}"/>
              </a:ext>
            </a:extLst>
          </p:cNvPr>
          <p:cNvSpPr txBox="1"/>
          <p:nvPr/>
        </p:nvSpPr>
        <p:spPr>
          <a:xfrm>
            <a:off x="6901351" y="5246714"/>
            <a:ext cx="544505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4" tooltip="https://www.flickr.com/photos/tallchris/14288135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102B2292-C906-4E68-A3DF-CF2E222A5B6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19316" y="3420146"/>
            <a:ext cx="4445000" cy="247183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D34C6CE-823E-4368-A80B-CF167B47E628}"/>
              </a:ext>
            </a:extLst>
          </p:cNvPr>
          <p:cNvSpPr txBox="1"/>
          <p:nvPr/>
        </p:nvSpPr>
        <p:spPr>
          <a:xfrm>
            <a:off x="6096000" y="6394450"/>
            <a:ext cx="4445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7" tooltip="http://www.thebluediamondgallery.com/highlighted/k/keywords.html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8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8026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DDA03E9C-48F0-4BE5-A8A6-8E71FE5089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153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87490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C005492-1B01-4095-8490-7B3DC00E870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789" y="0"/>
            <a:ext cx="11806685" cy="1282459"/>
          </a:xfrm>
          <a:prstGeom prst="rect">
            <a:avLst/>
          </a:prstGeom>
        </p:spPr>
      </p:pic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8195CBC6-95CC-4C6B-AB23-E9C1ACE051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525" y="1282459"/>
            <a:ext cx="11892950" cy="44569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736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6703478B-173E-487D-864C-BFC1EB57CFC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29" y="302342"/>
            <a:ext cx="11194026" cy="5522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31303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Table&#10;&#10;Description automatically generated">
            <a:extLst>
              <a:ext uri="{FF2B5EF4-FFF2-40B4-BE49-F238E27FC236}">
                <a16:creationId xmlns:a16="http://schemas.microsoft.com/office/drawing/2014/main" id="{7E8FBEE1-417E-4D14-ADC8-4DE4E55B956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383" y="282102"/>
            <a:ext cx="11420271" cy="587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0166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2AEC3006-F668-4975-BAE5-4D0F4EF30E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1" y="1529750"/>
            <a:ext cx="11662912" cy="4740043"/>
          </a:xfrm>
          <a:prstGeom prst="rect">
            <a:avLst/>
          </a:prstGeom>
        </p:spPr>
      </p:pic>
      <p:pic>
        <p:nvPicPr>
          <p:cNvPr id="8" name="Picture 7" descr="Diagram&#10;&#10;Description automatically generated with low confidence">
            <a:extLst>
              <a:ext uri="{FF2B5EF4-FFF2-40B4-BE49-F238E27FC236}">
                <a16:creationId xmlns:a16="http://schemas.microsoft.com/office/drawing/2014/main" id="{AC9D855F-D7FB-424F-AFF8-85592D054A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801" y="293298"/>
            <a:ext cx="11662912" cy="1280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1462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302B71-2AF7-4977-9FCE-8EC48E223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disgrifiadol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64D420-40C3-4E4D-B7E4-0E90A7EE47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Mae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disgrifiadol</a:t>
            </a:r>
            <a:r>
              <a:rPr lang="en-GB" dirty="0"/>
              <a:t> </a:t>
            </a:r>
            <a:r>
              <a:rPr lang="en-GB" dirty="0" err="1"/>
              <a:t>wedi’i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ffeithiau</a:t>
            </a:r>
            <a:r>
              <a:rPr lang="en-GB" dirty="0"/>
              <a:t>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Ymhlith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:</a:t>
            </a:r>
          </a:p>
          <a:p>
            <a:r>
              <a:rPr lang="en-GB" dirty="0" err="1"/>
              <a:t>Ffeithiau</a:t>
            </a:r>
            <a:r>
              <a:rPr lang="en-GB" dirty="0"/>
              <a:t> a </a:t>
            </a:r>
            <a:r>
              <a:rPr lang="en-GB" dirty="0" err="1"/>
              <a:t>ffigyrau</a:t>
            </a:r>
            <a:r>
              <a:rPr lang="en-GB" dirty="0"/>
              <a:t> am </a:t>
            </a:r>
            <a:r>
              <a:rPr lang="en-GB" dirty="0" err="1"/>
              <a:t>fater</a:t>
            </a:r>
            <a:r>
              <a:rPr lang="en-GB" dirty="0"/>
              <a:t> </a:t>
            </a:r>
            <a:r>
              <a:rPr lang="en-GB" dirty="0" err="1"/>
              <a:t>penodol</a:t>
            </a:r>
            <a:endParaRPr lang="en-GB" dirty="0"/>
          </a:p>
          <a:p>
            <a:r>
              <a:rPr lang="en-GB" dirty="0" err="1"/>
              <a:t>Disgrifiad</a:t>
            </a:r>
            <a:r>
              <a:rPr lang="en-GB" dirty="0"/>
              <a:t> o </a:t>
            </a:r>
            <a:r>
              <a:rPr lang="en-GB" dirty="0" err="1"/>
              <a:t>gefndir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 </a:t>
            </a:r>
            <a:r>
              <a:rPr lang="en-GB" dirty="0" err="1"/>
              <a:t>achos</a:t>
            </a:r>
            <a:endParaRPr lang="en-GB" dirty="0"/>
          </a:p>
          <a:p>
            <a:r>
              <a:rPr lang="en-GB" dirty="0" err="1"/>
              <a:t>Manylion</a:t>
            </a:r>
            <a:r>
              <a:rPr lang="en-GB" dirty="0"/>
              <a:t> </a:t>
            </a:r>
            <a:r>
              <a:rPr lang="en-GB" dirty="0" err="1"/>
              <a:t>sefydliad</a:t>
            </a:r>
            <a:endParaRPr lang="en-GB" dirty="0"/>
          </a:p>
          <a:p>
            <a:r>
              <a:rPr lang="en-GB" dirty="0" err="1"/>
              <a:t>Crynodeb</a:t>
            </a:r>
            <a:r>
              <a:rPr lang="en-GB" dirty="0"/>
              <a:t> o </a:t>
            </a:r>
            <a:r>
              <a:rPr lang="en-GB" dirty="0" err="1"/>
              <a:t>sut</a:t>
            </a:r>
            <a:r>
              <a:rPr lang="en-GB" dirty="0"/>
              <a:t> y </a:t>
            </a:r>
            <a:r>
              <a:rPr lang="en-GB" dirty="0" err="1"/>
              <a:t>cynhaliwyd</a:t>
            </a:r>
            <a:r>
              <a:rPr lang="en-GB" dirty="0"/>
              <a:t> </a:t>
            </a:r>
            <a:r>
              <a:rPr lang="en-GB" dirty="0" err="1"/>
              <a:t>ymchwil</a:t>
            </a:r>
            <a:endParaRPr lang="en-GB" dirty="0"/>
          </a:p>
          <a:p>
            <a:r>
              <a:rPr lang="en-GB" dirty="0" err="1"/>
              <a:t>Crynodeb</a:t>
            </a:r>
            <a:r>
              <a:rPr lang="en-GB" dirty="0"/>
              <a:t> o </a:t>
            </a:r>
            <a:r>
              <a:rPr lang="en-GB" dirty="0" err="1"/>
              <a:t>drefn</a:t>
            </a:r>
            <a:r>
              <a:rPr lang="en-GB" dirty="0"/>
              <a:t> </a:t>
            </a:r>
            <a:r>
              <a:rPr lang="en-GB" dirty="0" err="1"/>
              <a:t>digwyddiadau</a:t>
            </a:r>
            <a:endParaRPr lang="en-GB" dirty="0"/>
          </a:p>
          <a:p>
            <a:r>
              <a:rPr lang="en-GB" dirty="0" err="1"/>
              <a:t>Disgrifiadau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a </a:t>
            </a:r>
            <a:r>
              <a:rPr lang="en-GB" dirty="0" err="1"/>
              <a:t>ddigwyddodd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arbrawf</a:t>
            </a:r>
            <a:r>
              <a:rPr lang="en-GB" dirty="0"/>
              <a:t>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B8F9F33-DAD6-47A6-9906-0D505726A584}"/>
              </a:ext>
            </a:extLst>
          </p:cNvPr>
          <p:cNvSpPr txBox="1"/>
          <p:nvPr/>
        </p:nvSpPr>
        <p:spPr>
          <a:xfrm>
            <a:off x="8983613" y="365126"/>
            <a:ext cx="3110621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‘</a:t>
            </a:r>
            <a:r>
              <a:rPr lang="en-GB" dirty="0" err="1"/>
              <a:t>Nodwedd</a:t>
            </a:r>
            <a:r>
              <a:rPr lang="en-GB" dirty="0"/>
              <a:t> </a:t>
            </a:r>
            <a:r>
              <a:rPr lang="en-GB" dirty="0" err="1"/>
              <a:t>fwyaf</a:t>
            </a:r>
            <a:r>
              <a:rPr lang="en-GB" dirty="0"/>
              <a:t> </a:t>
            </a:r>
            <a:r>
              <a:rPr lang="en-GB" dirty="0" err="1"/>
              <a:t>nodweddiadol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disgrifiadol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y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disgrifio</a:t>
            </a:r>
            <a:r>
              <a:rPr lang="en-GB" dirty="0"/>
              <a:t> </a:t>
            </a:r>
            <a:r>
              <a:rPr lang="en-GB" dirty="0" err="1"/>
              <a:t>rhywbeth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ddim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hwnt</a:t>
            </a:r>
            <a:r>
              <a:rPr lang="en-GB" dirty="0"/>
              <a:t> i </a:t>
            </a:r>
            <a:r>
              <a:rPr lang="en-GB" dirty="0" err="1"/>
              <a:t>ddisgrifio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y </a:t>
            </a:r>
            <a:r>
              <a:rPr lang="en-GB" dirty="0" err="1"/>
              <a:t>mae’n</a:t>
            </a:r>
            <a:r>
              <a:rPr lang="en-GB" dirty="0"/>
              <a:t> </a:t>
            </a:r>
            <a:r>
              <a:rPr lang="en-GB" dirty="0" err="1"/>
              <a:t>ymddangos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yno</a:t>
            </a:r>
            <a:r>
              <a:rPr lang="en-GB" dirty="0"/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414698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D00CC30-8FA1-4BC6-99EF-C812F657A83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828" t="14445" r="30078" b="12500"/>
          <a:stretch/>
        </p:blipFill>
        <p:spPr>
          <a:xfrm>
            <a:off x="0" y="0"/>
            <a:ext cx="12192000" cy="60793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8249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5F5148F-9B0C-4767-8A24-09F5164FEB3D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Tacsonomeg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Bloom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2DADC37-1D8F-4841-8A25-365C1C5AFE45}"/>
              </a:ext>
            </a:extLst>
          </p:cNvPr>
          <p:cNvGrpSpPr/>
          <p:nvPr/>
        </p:nvGrpSpPr>
        <p:grpSpPr>
          <a:xfrm>
            <a:off x="696459" y="1206701"/>
            <a:ext cx="7677946" cy="4686865"/>
            <a:chOff x="1099025" y="1212452"/>
            <a:chExt cx="7677946" cy="4686865"/>
          </a:xfrm>
        </p:grpSpPr>
        <p:pic>
          <p:nvPicPr>
            <p:cNvPr id="11" name="Picture 4" descr="Bloom's and Fink's Taxonomies | Teaching Commons">
              <a:extLst>
                <a:ext uri="{FF2B5EF4-FFF2-40B4-BE49-F238E27FC236}">
                  <a16:creationId xmlns:a16="http://schemas.microsoft.com/office/drawing/2014/main" id="{907E4356-CAF3-469B-B5F9-04E3039FE8B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340" r="39464" b="9161"/>
            <a:stretch/>
          </p:blipFill>
          <p:spPr bwMode="auto">
            <a:xfrm>
              <a:off x="1099025" y="1368725"/>
              <a:ext cx="6049920" cy="45305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2" name="Picture 5">
              <a:extLst>
                <a:ext uri="{FF2B5EF4-FFF2-40B4-BE49-F238E27FC236}">
                  <a16:creationId xmlns:a16="http://schemas.microsoft.com/office/drawing/2014/main" id="{1517B35D-A0CD-416F-9E85-C42BD076920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70116">
              <a:off x="5716733" y="1212452"/>
              <a:ext cx="3060238" cy="38397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5">
              <a:extLst>
                <a:ext uri="{FF2B5EF4-FFF2-40B4-BE49-F238E27FC236}">
                  <a16:creationId xmlns:a16="http://schemas.microsoft.com/office/drawing/2014/main" id="{DD2EEE87-9BF1-49DF-A6D7-E7FC97B259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5167502" y="1173644"/>
              <a:ext cx="777107" cy="1459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Text Placeholder 1">
            <a:extLst>
              <a:ext uri="{FF2B5EF4-FFF2-40B4-BE49-F238E27FC236}">
                <a16:creationId xmlns:a16="http://schemas.microsoft.com/office/drawing/2014/main" id="{CD52D20F-9D2B-4034-907E-D88AFAD24287}"/>
              </a:ext>
            </a:extLst>
          </p:cNvPr>
          <p:cNvSpPr txBox="1">
            <a:spLocks/>
          </p:cNvSpPr>
          <p:nvPr/>
        </p:nvSpPr>
        <p:spPr>
          <a:xfrm>
            <a:off x="6746379" y="631231"/>
            <a:ext cx="5233185" cy="3441699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Mae’r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termau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perthnasu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400" dirty="0"/>
              <a:t>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’r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hyn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seicolegwyr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addysgol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galw’n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sgiliau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meddwl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400" b="1" dirty="0" err="1"/>
              <a:t>ar</a:t>
            </a:r>
            <a:r>
              <a:rPr lang="en-GB" sz="2400" b="1" dirty="0"/>
              <a:t> </a:t>
            </a:r>
            <a:r>
              <a:rPr lang="en-GB" sz="2400" b="1" dirty="0" err="1"/>
              <a:t>lefel</a:t>
            </a:r>
            <a:r>
              <a:rPr lang="en-GB" sz="2400" b="1" dirty="0"/>
              <a:t> </a:t>
            </a:r>
            <a:r>
              <a:rPr lang="en-GB" sz="2400" b="1" dirty="0" err="1"/>
              <a:t>uwch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Mae’r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rhain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caniatau</a:t>
            </a:r>
            <a:r>
              <a:rPr lang="en-GB" sz="2400" dirty="0"/>
              <a:t> i </a:t>
            </a:r>
            <a:r>
              <a:rPr lang="en-GB" sz="2400" dirty="0" err="1"/>
              <a:t>gyfrannu</a:t>
            </a:r>
            <a:r>
              <a:rPr lang="en-GB" sz="2400" dirty="0"/>
              <a:t> at y </a:t>
            </a:r>
            <a:r>
              <a:rPr lang="en-GB" sz="2400" dirty="0" err="1"/>
              <a:t>sgwrs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disgyblaeth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ffyrdd</a:t>
            </a:r>
            <a:r>
              <a:rPr lang="en-GB" sz="2400" dirty="0"/>
              <a:t> </a:t>
            </a:r>
            <a:r>
              <a:rPr lang="en-GB" sz="2400" dirty="0" err="1"/>
              <a:t>mwy</a:t>
            </a:r>
            <a:r>
              <a:rPr lang="en-GB" sz="2400" dirty="0"/>
              <a:t> </a:t>
            </a:r>
            <a:r>
              <a:rPr lang="en-GB" sz="2400" dirty="0" err="1"/>
              <a:t>creadigol</a:t>
            </a:r>
            <a:r>
              <a:rPr lang="en-GB" sz="2400" dirty="0"/>
              <a:t> a </a:t>
            </a:r>
            <a:r>
              <a:rPr lang="en-GB" sz="2400" dirty="0" err="1"/>
              <a:t>gwreiddiol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Tacsonomeg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Bloom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dangos</a:t>
            </a:r>
            <a:r>
              <a:rPr lang="en-GB" sz="2400" dirty="0"/>
              <a:t> y </a:t>
            </a:r>
            <a:r>
              <a:rPr lang="en-GB" sz="2400" dirty="0" err="1"/>
              <a:t>sgiliau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hierarchaeth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gyda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sgiliau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mwy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beirniadol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y brig.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77671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0E198B24-FBF9-491B-B945-43495130FF30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Tacsonomeg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Bloom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3" name="Picture 4" descr="Bloom's and Fink's Taxonomies | Teaching Commons">
            <a:extLst>
              <a:ext uri="{FF2B5EF4-FFF2-40B4-BE49-F238E27FC236}">
                <a16:creationId xmlns:a16="http://schemas.microsoft.com/office/drawing/2014/main" id="{05BF9100-5F93-45DE-AA9D-F8AB53D7E40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340" b="9161"/>
          <a:stretch/>
        </p:blipFill>
        <p:spPr bwMode="auto">
          <a:xfrm>
            <a:off x="1099025" y="1396999"/>
            <a:ext cx="9993950" cy="4671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21775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E51CF308-CC96-489C-BCE5-B1339CBB899A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Tacsonomeg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Bloom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6D1C3DD-73D5-4A94-B788-F6B79D54FDDB}"/>
              </a:ext>
            </a:extLst>
          </p:cNvPr>
          <p:cNvGrpSpPr/>
          <p:nvPr/>
        </p:nvGrpSpPr>
        <p:grpSpPr>
          <a:xfrm>
            <a:off x="1099025" y="992338"/>
            <a:ext cx="7769470" cy="4906979"/>
            <a:chOff x="1099025" y="992338"/>
            <a:chExt cx="7769470" cy="4906979"/>
          </a:xfrm>
        </p:grpSpPr>
        <p:pic>
          <p:nvPicPr>
            <p:cNvPr id="9" name="Picture 4" descr="Bloom's and Fink's Taxonomies | Teaching Commons">
              <a:extLst>
                <a:ext uri="{FF2B5EF4-FFF2-40B4-BE49-F238E27FC236}">
                  <a16:creationId xmlns:a16="http://schemas.microsoft.com/office/drawing/2014/main" id="{709EAA91-8373-442B-84D0-1548177216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2340" r="39464" b="9161"/>
            <a:stretch/>
          </p:blipFill>
          <p:spPr bwMode="auto">
            <a:xfrm>
              <a:off x="1099025" y="1368725"/>
              <a:ext cx="6049920" cy="45305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" name="Picture 5">
              <a:extLst>
                <a:ext uri="{FF2B5EF4-FFF2-40B4-BE49-F238E27FC236}">
                  <a16:creationId xmlns:a16="http://schemas.microsoft.com/office/drawing/2014/main" id="{AEDA7999-1A2E-4874-ADCF-78D4981B87B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70116">
              <a:off x="5653274" y="992338"/>
              <a:ext cx="3215221" cy="4033491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5">
              <a:extLst>
                <a:ext uri="{FF2B5EF4-FFF2-40B4-BE49-F238E27FC236}">
                  <a16:creationId xmlns:a16="http://schemas.microsoft.com/office/drawing/2014/main" id="{7495B083-80A7-4CE1-B66A-1B6A8E245D5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6200000">
              <a:off x="5167502" y="1173644"/>
              <a:ext cx="777107" cy="14593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D818784A-23BF-4EED-B1CA-114F7F753179}"/>
              </a:ext>
            </a:extLst>
          </p:cNvPr>
          <p:cNvSpPr txBox="1"/>
          <p:nvPr/>
        </p:nvSpPr>
        <p:spPr>
          <a:xfrm>
            <a:off x="5486400" y="1558828"/>
            <a:ext cx="6234545" cy="25299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hangingPunct="0">
              <a:lnSpc>
                <a:spcPct val="80000"/>
              </a:lnSpc>
            </a:pP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Mae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ysgrifennu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beirniadol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yn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arddangos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eich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gallu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i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ymgymryd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â’ch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gallu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i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ymgymryd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â’r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sgiliau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beirniadol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lefel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uwch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hyn</a:t>
            </a:r>
            <a:r>
              <a:rPr lang="en-GB" sz="2000" b="1" kern="0" dirty="0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Calibri" panose="020F0502020204030204" pitchFamily="34" charset="0"/>
                <a:cs typeface="Calibri" panose="020F0502020204030204" pitchFamily="34" charset="0"/>
                <a:sym typeface="Trade Gothic LT Std"/>
              </a:rPr>
              <a:t>drwy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...</a:t>
            </a:r>
          </a:p>
          <a:p>
            <a:pPr hangingPunct="0">
              <a:lnSpc>
                <a:spcPct val="80000"/>
              </a:lnSpc>
            </a:pPr>
            <a:endParaRPr lang="en-GB" sz="2000" b="1" kern="0" dirty="0">
              <a:solidFill>
                <a:srgbClr val="17336F"/>
              </a:solidFill>
              <a:latin typeface="Trade Gothic LT Std"/>
              <a:sym typeface="Trade Gothic LT Std"/>
            </a:endParaRPr>
          </a:p>
          <a:p>
            <a:pPr marL="342900" indent="-342900" hangingPunct="0">
              <a:lnSpc>
                <a:spcPct val="130000"/>
              </a:lnSpc>
              <a:buFont typeface="Arial" pitchFamily="34" charset="0"/>
              <a:buChar char="•"/>
            </a:pPr>
            <a:r>
              <a:rPr lang="en-GB" sz="2000" b="1" kern="0" dirty="0" err="1">
                <a:solidFill>
                  <a:srgbClr val="FF0000"/>
                </a:solidFill>
                <a:latin typeface="Trade Gothic LT Std"/>
                <a:sym typeface="Trade Gothic LT Std"/>
              </a:rPr>
              <a:t>Greu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eich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fframwaith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damcaniaethol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eich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hun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.</a:t>
            </a:r>
          </a:p>
          <a:p>
            <a:pPr marL="342900" indent="-342900" hangingPunct="0">
              <a:lnSpc>
                <a:spcPct val="130000"/>
              </a:lnSpc>
              <a:buFont typeface="Arial" pitchFamily="34" charset="0"/>
              <a:buChar char="•"/>
            </a:pPr>
            <a:r>
              <a:rPr lang="en-GB" sz="2000" b="1" kern="0" dirty="0" err="1">
                <a:solidFill>
                  <a:srgbClr val="FFC000"/>
                </a:solidFill>
                <a:latin typeface="Trade Gothic LT Std"/>
                <a:sym typeface="Trade Gothic LT Std"/>
              </a:rPr>
              <a:t>Gwerthuso</a:t>
            </a:r>
            <a:r>
              <a:rPr lang="en-GB" sz="2000" b="1" kern="0" dirty="0">
                <a:solidFill>
                  <a:srgbClr val="FFC000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gwaith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ysgolheigion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eraill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.</a:t>
            </a:r>
          </a:p>
          <a:p>
            <a:pPr marL="342900" indent="-342900" hangingPunct="0">
              <a:lnSpc>
                <a:spcPct val="130000"/>
              </a:lnSpc>
              <a:buFont typeface="Arial" pitchFamily="34" charset="0"/>
              <a:buChar char="•"/>
            </a:pPr>
            <a:r>
              <a:rPr lang="en-GB" sz="2000" b="1" kern="0" dirty="0" err="1">
                <a:solidFill>
                  <a:srgbClr val="00B050"/>
                </a:solidFill>
                <a:latin typeface="Trade Gothic LT Std"/>
                <a:sym typeface="Trade Gothic LT Std"/>
              </a:rPr>
              <a:t>Dadansoddi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tystiolaeth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neu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resymeg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.</a:t>
            </a:r>
          </a:p>
          <a:p>
            <a:pPr hangingPunct="0">
              <a:lnSpc>
                <a:spcPct val="80000"/>
              </a:lnSpc>
            </a:pPr>
            <a:endParaRPr lang="en-GB" sz="2000" b="1" kern="0" dirty="0">
              <a:solidFill>
                <a:srgbClr val="17336F"/>
              </a:solidFill>
              <a:latin typeface="Trade Gothic LT Std"/>
              <a:sym typeface="Trade Gothic LT Std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FFE7992-2C10-4113-BA06-050C0327E90C}"/>
              </a:ext>
            </a:extLst>
          </p:cNvPr>
          <p:cNvSpPr txBox="1"/>
          <p:nvPr/>
        </p:nvSpPr>
        <p:spPr>
          <a:xfrm>
            <a:off x="7148944" y="4418005"/>
            <a:ext cx="4800885" cy="101566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pPr hangingPunct="0">
              <a:spcBef>
                <a:spcPts val="600"/>
              </a:spcBef>
            </a:pP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Mae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ysgrifennu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disgrifiadol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yn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arddangos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eich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5CC0F2"/>
                </a:solidFill>
                <a:latin typeface="Trade Gothic LT Std"/>
                <a:sym typeface="Trade Gothic LT Std"/>
              </a:rPr>
              <a:t>dealltwriaeth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o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bwnc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drwy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ddangos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eich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bod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yn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gallu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ailadrodd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y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prif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 </a:t>
            </a:r>
            <a:r>
              <a:rPr lang="en-GB" sz="2000" b="1" kern="0" dirty="0" err="1">
                <a:solidFill>
                  <a:srgbClr val="17336F"/>
                </a:solidFill>
                <a:latin typeface="Trade Gothic LT Std"/>
                <a:sym typeface="Trade Gothic LT Std"/>
              </a:rPr>
              <a:t>bwyntiau</a:t>
            </a:r>
            <a:r>
              <a:rPr lang="en-GB" sz="2000" b="1" kern="0" dirty="0">
                <a:solidFill>
                  <a:srgbClr val="17336F"/>
                </a:solidFill>
                <a:latin typeface="Trade Gothic LT Std"/>
                <a:sym typeface="Trade Gothic LT Std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110705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67F611CA-0F25-4CA4-8937-0956C0FF05A6}"/>
              </a:ext>
            </a:extLst>
          </p:cNvPr>
          <p:cNvSpPr txBox="1">
            <a:spLocks/>
          </p:cNvSpPr>
          <p:nvPr/>
        </p:nvSpPr>
        <p:spPr>
          <a:xfrm>
            <a:off x="1336674" y="519113"/>
            <a:ext cx="6030284" cy="877887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Nid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dim </a:t>
            </a:r>
            <a:r>
              <a:rPr kumimoji="0" lang="en-GB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ond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“</a:t>
            </a:r>
            <a:r>
              <a:rPr lang="en-GB" dirty="0" err="1">
                <a:solidFill>
                  <a:srgbClr val="253967"/>
                </a:solidFill>
              </a:rPr>
              <a:t>beirniadu</a:t>
            </a:r>
            <a:r>
              <a:rPr kumimoji="0" lang="en-GB" sz="38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3" name="Text Placeholder 1">
            <a:extLst>
              <a:ext uri="{FF2B5EF4-FFF2-40B4-BE49-F238E27FC236}">
                <a16:creationId xmlns:a16="http://schemas.microsoft.com/office/drawing/2014/main" id="{6C303BA8-A28C-43EF-BD99-414843CCBCD5}"/>
              </a:ext>
            </a:extLst>
          </p:cNvPr>
          <p:cNvSpPr txBox="1">
            <a:spLocks/>
          </p:cNvSpPr>
          <p:nvPr/>
        </p:nvSpPr>
        <p:spPr>
          <a:xfrm>
            <a:off x="833886" y="1611839"/>
            <a:ext cx="7683259" cy="2668044"/>
          </a:xfrm>
          <a:prstGeom prst="rect">
            <a:avLst/>
          </a:prstGeom>
        </p:spPr>
        <p:txBody>
          <a:bodyPr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Felly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sut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mae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ysgrifennu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beirniadol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edrych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ymarferol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?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Nid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dim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ond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“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beirniadu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”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eraill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yw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ei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ddiben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Gallwch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fod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yn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feirniadol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trwy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...</a:t>
            </a: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 	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Rhoi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gwaith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mewn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b="1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cyd-destun</a:t>
            </a:r>
            <a:r>
              <a:rPr lang="en-GB" b="1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b="1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ehangach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</a:t>
            </a:r>
          </a:p>
          <a:p>
            <a:pPr marL="4572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 	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Gwneud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arsylwadau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gwerthusol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ynghylch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yr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hyn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y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maent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yn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dewis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ei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bwysleisio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, y 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cysyniadau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maent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yn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eu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defnyddio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a’u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methodoleg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57200" marR="0" lvl="1" indent="0" algn="l" defTabSz="914400" rtl="0" eaLnBrk="1" fontAlgn="auto" latinLnBrk="0" hangingPunct="1">
              <a:lnSpc>
                <a:spcPct val="90000"/>
              </a:lnSpc>
              <a:spcBef>
                <a:spcPts val="5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-	</a:t>
            </a:r>
            <a:r>
              <a:rPr kumimoji="0" lang="en-GB" sz="24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Cymharu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</a:t>
            </a:r>
            <a:r>
              <a:rPr kumimoji="0" lang="en-GB" sz="2400" b="1" i="0" u="none" strike="noStrike" kern="1200" cap="none" spc="0" normalizeH="0" baseline="0" noProof="0" dirty="0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en-GB" b="1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gwrthgyferbynnu</a:t>
            </a:r>
            <a:r>
              <a:rPr lang="en-GB" b="1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eu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gwaith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gyda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gwaith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awduron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en-GB" dirty="0" err="1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eraill</a:t>
            </a:r>
            <a:r>
              <a:rPr lang="en-GB" dirty="0">
                <a:solidFill>
                  <a:srgbClr val="253967"/>
                </a:solidFill>
                <a:latin typeface="Arial" pitchFamily="34" charset="0"/>
                <a:cs typeface="Arial" pitchFamily="34" charset="0"/>
              </a:rPr>
              <a:t>. 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3BF8A7-A1FA-4D31-95F5-4D6373BA9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517146" y="958056"/>
            <a:ext cx="2719941" cy="440814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7B06C15-E13F-4E76-A3BA-9D4F61030021}"/>
              </a:ext>
            </a:extLst>
          </p:cNvPr>
          <p:cNvSpPr txBox="1"/>
          <p:nvPr/>
        </p:nvSpPr>
        <p:spPr>
          <a:xfrm>
            <a:off x="4008663" y="6858000"/>
            <a:ext cx="4174674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askatechteacher.com/great-kids-websites/critical-thinking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4708896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389422-9531-4BB3-B9D0-2B03257894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A26C81-4D33-4F5B-AF07-D6CCE6ADF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7C92752-FD6F-4556-91B4-64B385555E78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Ysgrifennu</a:t>
            </a:r>
            <a:r>
              <a:rPr lang="en-US" dirty="0">
                <a:solidFill>
                  <a:srgbClr val="253967"/>
                </a:solidFill>
                <a:latin typeface="Arial"/>
                <a:cs typeface="Arial"/>
              </a:rPr>
              <a:t> </a:t>
            </a: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gyda</a:t>
            </a:r>
            <a:r>
              <a:rPr lang="en-US" dirty="0">
                <a:solidFill>
                  <a:srgbClr val="253967"/>
                </a:solidFill>
                <a:latin typeface="Arial"/>
                <a:cs typeface="Arial"/>
              </a:rPr>
              <a:t> </a:t>
            </a: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phwrpas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93BA0B39-6E26-4181-B0CE-E9BA835265C3}"/>
              </a:ext>
            </a:extLst>
          </p:cNvPr>
          <p:cNvSpPr txBox="1">
            <a:spLocks/>
          </p:cNvSpPr>
          <p:nvPr/>
        </p:nvSpPr>
        <p:spPr>
          <a:xfrm>
            <a:off x="800966" y="1933864"/>
            <a:ext cx="6800561" cy="3517174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prif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ffordd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i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ysgrifennu’n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feirniadol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yw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cysylltu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eich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trafodaeth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ôl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b="1" dirty="0">
                <a:latin typeface="Calibri" panose="020F0502020204030204" pitchFamily="34" charset="0"/>
                <a:cs typeface="Calibri" panose="020F0502020204030204" pitchFamily="34" charset="0"/>
              </a:rPr>
              <a:t>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’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ch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dadl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.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dirty="0">
                <a:latin typeface="Arial"/>
                <a:cs typeface="Arial"/>
              </a:rPr>
              <a:t>Gall </a:t>
            </a:r>
            <a:r>
              <a:rPr lang="en-US" dirty="0" err="1">
                <a:latin typeface="Arial"/>
                <a:cs typeface="Arial"/>
              </a:rPr>
              <a:t>cadw’r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diben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hwn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mewn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golwg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wrth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gynllunio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gwaith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helpu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osgoi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colli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arnoch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hun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drwy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ddisgrifio’r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mae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awdur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arall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wedi’i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ddweud</a:t>
            </a:r>
            <a:r>
              <a:rPr lang="en-US" dirty="0">
                <a:latin typeface="Arial"/>
                <a:cs typeface="Arial"/>
              </a:rPr>
              <a:t>. 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D4C929B8-1780-40AF-A815-54AD9D8B50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1768" y="1462089"/>
            <a:ext cx="3690468" cy="33038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945388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57159-4B47-4C1D-ACF5-3D8D8AC7E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ED52FC-A99B-416F-A864-AAA4B88D35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4C88404-B580-445D-A320-AE899A5C8FB7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 err="1">
                <a:solidFill>
                  <a:srgbClr val="FF0000"/>
                </a:solidFill>
                <a:latin typeface="Arial"/>
                <a:cs typeface="Arial"/>
              </a:rPr>
              <a:t>Awgrym</a:t>
            </a:r>
            <a:r>
              <a:rPr kumimoji="0" lang="en-US" sz="3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: </a:t>
            </a: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Gofynnwch</a:t>
            </a:r>
            <a:r>
              <a:rPr lang="en-US" dirty="0">
                <a:solidFill>
                  <a:srgbClr val="253967"/>
                </a:solidFill>
                <a:latin typeface="Arial"/>
                <a:cs typeface="Arial"/>
              </a:rPr>
              <a:t> </a:t>
            </a: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gwestiynau</a:t>
            </a:r>
            <a:r>
              <a:rPr lang="en-US" dirty="0">
                <a:solidFill>
                  <a:srgbClr val="253967"/>
                </a:solidFill>
                <a:latin typeface="Arial"/>
                <a:cs typeface="Arial"/>
              </a:rPr>
              <a:t> i </a:t>
            </a: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chi’ch</a:t>
            </a:r>
            <a:r>
              <a:rPr lang="en-US" dirty="0">
                <a:solidFill>
                  <a:srgbClr val="253967"/>
                </a:solidFill>
                <a:latin typeface="Arial"/>
                <a:cs typeface="Arial"/>
              </a:rPr>
              <a:t> </a:t>
            </a:r>
            <a:r>
              <a:rPr lang="en-US" dirty="0" err="1">
                <a:solidFill>
                  <a:srgbClr val="253967"/>
                </a:solidFill>
                <a:latin typeface="Arial"/>
                <a:cs typeface="Arial"/>
              </a:rPr>
              <a:t>hun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1E008B3-49DC-4F91-B6ED-766F1A7ED44B}"/>
              </a:ext>
            </a:extLst>
          </p:cNvPr>
          <p:cNvSpPr/>
          <p:nvPr/>
        </p:nvSpPr>
        <p:spPr>
          <a:xfrm>
            <a:off x="517236" y="1311564"/>
            <a:ext cx="10584873" cy="4331854"/>
          </a:xfrm>
          <a:prstGeom prst="rect">
            <a:avLst/>
          </a:prstGeom>
          <a:noFill/>
          <a:ln w="28575" cap="flat" cmpd="sng" algn="ctr">
            <a:solidFill>
              <a:srgbClr val="5F5F5F"/>
            </a:solidFill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1" i="0" u="none" strike="noStrike" kern="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/>
              <a:ea typeface="+mn-ea"/>
              <a:cs typeface="+mn-cs"/>
              <a:sym typeface="Trade Gothic LT Std"/>
            </a:endParaRPr>
          </a:p>
        </p:txBody>
      </p:sp>
      <p:sp>
        <p:nvSpPr>
          <p:cNvPr id="6" name="Text Placeholder 1">
            <a:extLst>
              <a:ext uri="{FF2B5EF4-FFF2-40B4-BE49-F238E27FC236}">
                <a16:creationId xmlns:a16="http://schemas.microsoft.com/office/drawing/2014/main" id="{65006C7B-93BF-467E-B1A9-93678450DD2A}"/>
              </a:ext>
            </a:extLst>
          </p:cNvPr>
          <p:cNvSpPr txBox="1">
            <a:spLocks/>
          </p:cNvSpPr>
          <p:nvPr/>
        </p:nvSpPr>
        <p:spPr>
          <a:xfrm>
            <a:off x="800966" y="1835008"/>
            <a:ext cx="7074407" cy="3517174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600"/>
              </a:spcAft>
            </a:pPr>
            <a:r>
              <a:rPr lang="en-US" dirty="0">
                <a:latin typeface="Arial"/>
                <a:cs typeface="Arial"/>
              </a:rPr>
              <a:t>Un </a:t>
            </a:r>
            <a:r>
              <a:rPr lang="en-US" dirty="0" err="1">
                <a:latin typeface="Arial"/>
                <a:cs typeface="Arial"/>
              </a:rPr>
              <a:t>ffordd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dda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gadw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ffocws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beirniadol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gwaith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yw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mynd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i’r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arfer</a:t>
            </a:r>
            <a:r>
              <a:rPr lang="en-US" dirty="0">
                <a:latin typeface="Arial"/>
                <a:cs typeface="Arial"/>
              </a:rPr>
              <a:t> o </a:t>
            </a:r>
            <a:r>
              <a:rPr lang="en-US" dirty="0" err="1">
                <a:latin typeface="Arial"/>
                <a:cs typeface="Arial"/>
              </a:rPr>
              <a:t>ofyn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cwestiynau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chi’ch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hun</a:t>
            </a:r>
            <a:r>
              <a:rPr lang="en-US" dirty="0">
                <a:latin typeface="Arial"/>
                <a:cs typeface="Arial"/>
              </a:rPr>
              <a:t>. </a:t>
            </a:r>
          </a:p>
          <a:p>
            <a:pPr>
              <a:spcAft>
                <a:spcPts val="600"/>
              </a:spcAft>
            </a:pP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enwedig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cwestiynau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gwerthusol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sy’n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sbarduno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egluro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goblygiadau’r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rydych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ddarllen</a:t>
            </a:r>
            <a:r>
              <a:rPr lang="en-US" dirty="0">
                <a:latin typeface="Arial"/>
                <a:cs typeface="Arial"/>
              </a:rPr>
              <a:t> neu </a:t>
            </a:r>
            <a:r>
              <a:rPr lang="en-US" dirty="0" err="1">
                <a:latin typeface="Arial"/>
                <a:cs typeface="Arial"/>
              </a:rPr>
              <a:t>ysgrifennu</a:t>
            </a:r>
            <a:r>
              <a:rPr lang="en-US" dirty="0">
                <a:latin typeface="Arial"/>
                <a:cs typeface="Arial"/>
              </a:rPr>
              <a:t>.</a:t>
            </a:r>
          </a:p>
          <a:p>
            <a:pPr>
              <a:spcAft>
                <a:spcPts val="600"/>
              </a:spcAft>
            </a:pPr>
            <a:r>
              <a:rPr lang="en-US" dirty="0" err="1">
                <a:latin typeface="Arial"/>
                <a:cs typeface="Arial"/>
              </a:rPr>
              <a:t>Fel</a:t>
            </a:r>
            <a:r>
              <a:rPr lang="en-US" dirty="0">
                <a:latin typeface="Arial"/>
                <a:cs typeface="Arial"/>
              </a:rPr>
              <a:t>, “pam </a:t>
            </a:r>
            <a:r>
              <a:rPr lang="en-US" dirty="0" err="1">
                <a:latin typeface="Arial"/>
                <a:cs typeface="Arial"/>
              </a:rPr>
              <a:t>ydw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i’n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dweud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hyn</a:t>
            </a:r>
            <a:r>
              <a:rPr lang="en-US" dirty="0">
                <a:latin typeface="Arial"/>
                <a:cs typeface="Arial"/>
              </a:rPr>
              <a:t>?” Neu “</a:t>
            </a:r>
            <a:r>
              <a:rPr lang="en-US" dirty="0" err="1">
                <a:latin typeface="Arial"/>
                <a:cs typeface="Arial"/>
              </a:rPr>
              <a:t>sut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mae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perthnasu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i’r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cwestiwn</a:t>
            </a:r>
            <a:r>
              <a:rPr lang="en-US" dirty="0">
                <a:latin typeface="Arial"/>
                <a:cs typeface="Arial"/>
              </a:rPr>
              <a:t>?”</a:t>
            </a: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FF6EE102-47FB-4566-87D8-C5D92A6215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894" r="15246"/>
          <a:stretch/>
        </p:blipFill>
        <p:spPr bwMode="auto">
          <a:xfrm>
            <a:off x="8340436" y="2460655"/>
            <a:ext cx="2032000" cy="3326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367800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A6F7D-1CE3-4B9E-9466-232E23DDD4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11C59B-24DA-4101-B202-3FC77A027D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67442" y="1825625"/>
            <a:ext cx="2592676" cy="3930650"/>
          </a:xfrm>
        </p:spPr>
      </p:pic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B3B60225-94E1-4884-8DEF-4F68943357ED}"/>
              </a:ext>
            </a:extLst>
          </p:cNvPr>
          <p:cNvSpPr txBox="1">
            <a:spLocks/>
          </p:cNvSpPr>
          <p:nvPr/>
        </p:nvSpPr>
        <p:spPr>
          <a:xfrm>
            <a:off x="1236033" y="619754"/>
            <a:ext cx="7603167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latin typeface="Arial"/>
                <a:cs typeface="Arial"/>
              </a:rPr>
              <a:t>Gwahanol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ffyrdd</a:t>
            </a:r>
            <a:r>
              <a:rPr lang="en-US" dirty="0">
                <a:latin typeface="Arial"/>
                <a:cs typeface="Arial"/>
              </a:rPr>
              <a:t> o </a:t>
            </a:r>
            <a:r>
              <a:rPr lang="en-US" dirty="0" err="1">
                <a:latin typeface="Arial"/>
                <a:cs typeface="Arial"/>
              </a:rPr>
              <a:t>gwestiynu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07F86F45-6CE6-43DA-B0B3-B91A4AAB407C}"/>
              </a:ext>
            </a:extLst>
          </p:cNvPr>
          <p:cNvSpPr txBox="1">
            <a:spLocks/>
          </p:cNvSpPr>
          <p:nvPr/>
        </p:nvSpPr>
        <p:spPr>
          <a:xfrm>
            <a:off x="5210827" y="1500889"/>
            <a:ext cx="6851737" cy="3985510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Pan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fyddwn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dysgu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am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bwnc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newydd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,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mae’r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math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cyntaf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o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gwestiynau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rydym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eu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gofyn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459CDD">
                    <a:lumMod val="75000"/>
                  </a:srgb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gwestiynau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459CDD">
                    <a:lumMod val="75000"/>
                  </a:srgb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459CDD">
                    <a:lumMod val="75000"/>
                  </a:srgbClr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dealltwriaeth</a:t>
            </a:r>
            <a:r>
              <a:rPr lang="en-US" b="1" dirty="0">
                <a:solidFill>
                  <a:srgbClr val="459CDD">
                    <a:lumMod val="75000"/>
                  </a:srgbClr>
                </a:solidFill>
                <a:latin typeface="Arial"/>
                <a:cs typeface="Arial"/>
              </a:rPr>
              <a:t>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459CDD">
                  <a:lumMod val="75000"/>
                </a:srgb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>
                <a:latin typeface="Arial"/>
                <a:cs typeface="Arial"/>
              </a:rPr>
              <a:t>Am </a:t>
            </a:r>
            <a:r>
              <a:rPr lang="en-US" b="1" dirty="0" err="1">
                <a:latin typeface="Arial"/>
                <a:cs typeface="Arial"/>
              </a:rPr>
              <a:t>beth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mae’r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testun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hwn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 err="1">
                <a:latin typeface="Arial"/>
                <a:cs typeface="Arial"/>
              </a:rPr>
              <a:t>Pwy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sy’n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ysgrifennu’r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testun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hwn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>
                <a:latin typeface="Arial"/>
                <a:cs typeface="Arial"/>
              </a:rPr>
              <a:t>Beth </a:t>
            </a:r>
            <a:r>
              <a:rPr lang="en-US" b="1" dirty="0" err="1">
                <a:latin typeface="Arial"/>
                <a:cs typeface="Arial"/>
              </a:rPr>
              <a:t>mae’r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awdur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yn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ei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ddweud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746587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E6EBD-E255-4A52-8C75-0DAC0F582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DF304C-16C4-4AFF-A5FF-2A72B6EF5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0BBA3A7A-939A-4644-BE75-54F96FE8BAE1}"/>
              </a:ext>
            </a:extLst>
          </p:cNvPr>
          <p:cNvSpPr txBox="1">
            <a:spLocks/>
          </p:cNvSpPr>
          <p:nvPr/>
        </p:nvSpPr>
        <p:spPr>
          <a:xfrm>
            <a:off x="1236033" y="619754"/>
            <a:ext cx="7016571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latin typeface="Arial"/>
                <a:cs typeface="Arial"/>
              </a:rPr>
              <a:t>Gwahanol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ffyrdd</a:t>
            </a:r>
            <a:r>
              <a:rPr lang="en-US" dirty="0">
                <a:latin typeface="Arial"/>
                <a:cs typeface="Arial"/>
              </a:rPr>
              <a:t> o </a:t>
            </a:r>
            <a:r>
              <a:rPr lang="en-US" dirty="0" err="1">
                <a:latin typeface="Arial"/>
                <a:cs typeface="Arial"/>
              </a:rPr>
              <a:t>gwestiynu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8C9DEA7B-CB07-48A3-B49D-64F66114D5D1}"/>
              </a:ext>
            </a:extLst>
          </p:cNvPr>
          <p:cNvSpPr txBox="1">
            <a:spLocks/>
          </p:cNvSpPr>
          <p:nvPr/>
        </p:nvSpPr>
        <p:spPr>
          <a:xfrm>
            <a:off x="5210827" y="1500889"/>
            <a:ext cx="7139836" cy="3985510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>
                <a:latin typeface="Arial"/>
                <a:cs typeface="Arial"/>
              </a:rPr>
              <a:t>Tu </a:t>
            </a:r>
            <a:r>
              <a:rPr lang="en-US" dirty="0" err="1">
                <a:latin typeface="Arial"/>
                <a:cs typeface="Arial"/>
              </a:rPr>
              <a:t>hwnt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hynny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,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cwestiynau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dadansoddol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annog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gysylltu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darnau</a:t>
            </a:r>
            <a:r>
              <a:rPr lang="en-US" dirty="0">
                <a:latin typeface="Arial"/>
                <a:cs typeface="Arial"/>
              </a:rPr>
              <a:t> o </a:t>
            </a:r>
            <a:r>
              <a:rPr lang="en-US" dirty="0" err="1">
                <a:latin typeface="Arial"/>
                <a:cs typeface="Arial"/>
              </a:rPr>
              <a:t>wybodaeth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a’u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dadansoddi</a:t>
            </a:r>
            <a:r>
              <a:rPr lang="en-US" dirty="0">
                <a:latin typeface="Arial"/>
                <a:cs typeface="Arial"/>
              </a:rPr>
              <a:t> </a:t>
            </a:r>
            <a:br>
              <a:rPr lang="en-US" dirty="0">
                <a:latin typeface="Arial"/>
                <a:cs typeface="Arial"/>
              </a:rPr>
            </a:br>
            <a:r>
              <a:rPr lang="en-US" dirty="0" err="1">
                <a:latin typeface="Arial"/>
                <a:cs typeface="Arial"/>
              </a:rPr>
              <a:t>wrth</a:t>
            </a:r>
            <a:r>
              <a:rPr lang="en-US" dirty="0">
                <a:latin typeface="Arial"/>
                <a:cs typeface="Arial"/>
              </a:rPr>
              <a:t> i </a:t>
            </a:r>
            <a:r>
              <a:rPr lang="en-US" dirty="0" err="1">
                <a:latin typeface="Arial"/>
                <a:cs typeface="Arial"/>
              </a:rPr>
              <a:t>ni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ddarllen</a:t>
            </a:r>
            <a:r>
              <a:rPr lang="en-US" dirty="0">
                <a:latin typeface="Arial"/>
                <a:cs typeface="Arial"/>
              </a:rPr>
              <a:t>. 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459CDD">
                  <a:lumMod val="75000"/>
                </a:srgb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Sut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mae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holl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ddarnau’r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testun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hwn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mynd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gyda’i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gilydd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Pam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fod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awdur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wedi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dewis</a:t>
            </a:r>
            <a:r>
              <a:rPr lang="en-US" b="1" dirty="0">
                <a:latin typeface="Arial"/>
                <a:cs typeface="Arial"/>
              </a:rPr>
              <a:t> y </a:t>
            </a:r>
            <a:r>
              <a:rPr lang="en-US" b="1" dirty="0" err="1">
                <a:latin typeface="Arial"/>
                <a:cs typeface="Arial"/>
              </a:rPr>
              <a:t>fframwaith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hwn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Ydy’r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holl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wybodaeth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yn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gywir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2E3ADB6-02D9-4A45-AE81-78E448DD08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7431" y="1945317"/>
            <a:ext cx="2591025" cy="393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92109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74B4BC-F82A-40D8-8AA1-32AE08C795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22F088-36D1-406B-A750-B721FA1F9B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11">
            <a:extLst>
              <a:ext uri="{FF2B5EF4-FFF2-40B4-BE49-F238E27FC236}">
                <a16:creationId xmlns:a16="http://schemas.microsoft.com/office/drawing/2014/main" id="{73CDF718-3AB3-44E0-8102-05C7003B7071}"/>
              </a:ext>
            </a:extLst>
          </p:cNvPr>
          <p:cNvSpPr txBox="1">
            <a:spLocks/>
          </p:cNvSpPr>
          <p:nvPr/>
        </p:nvSpPr>
        <p:spPr>
          <a:xfrm>
            <a:off x="1236033" y="619754"/>
            <a:ext cx="7350125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 err="1">
                <a:latin typeface="Arial"/>
                <a:cs typeface="Arial"/>
              </a:rPr>
              <a:t>Gwahanol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ffyrdd</a:t>
            </a:r>
            <a:r>
              <a:rPr lang="en-US" dirty="0">
                <a:latin typeface="Arial"/>
                <a:cs typeface="Arial"/>
              </a:rPr>
              <a:t> o </a:t>
            </a:r>
            <a:r>
              <a:rPr lang="en-US" dirty="0" err="1">
                <a:latin typeface="Arial"/>
                <a:cs typeface="Arial"/>
              </a:rPr>
              <a:t>gwestiynu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A9502295-F70C-489A-9116-D09CFD6D11A9}"/>
              </a:ext>
            </a:extLst>
          </p:cNvPr>
          <p:cNvSpPr txBox="1">
            <a:spLocks/>
          </p:cNvSpPr>
          <p:nvPr/>
        </p:nvSpPr>
        <p:spPr>
          <a:xfrm>
            <a:off x="5210827" y="1500889"/>
            <a:ext cx="6851737" cy="3985510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olaf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,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mae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rial"/>
                <a:cs typeface="Arial"/>
              </a:rPr>
              <a:t>cwestiynau</a:t>
            </a:r>
            <a:r>
              <a:rPr lang="en-US" b="1" dirty="0">
                <a:solidFill>
                  <a:srgbClr val="FF0000"/>
                </a:solidFill>
                <a:latin typeface="Arial"/>
                <a:cs typeface="Arial"/>
              </a:rPr>
              <a:t> </a:t>
            </a:r>
            <a:r>
              <a:rPr lang="en-US" b="1" dirty="0" err="1">
                <a:solidFill>
                  <a:srgbClr val="FF0000"/>
                </a:solidFill>
                <a:latin typeface="Arial"/>
                <a:cs typeface="Arial"/>
              </a:rPr>
              <a:t>gwerthusol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hannog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i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feddwl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am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arwyddoc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rPr>
              <a:t>â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d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ehangach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 </a:t>
            </a:r>
            <a:r>
              <a:rPr kumimoji="0" lang="en-US" sz="28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testun</a:t>
            </a:r>
            <a:r>
              <a:rPr kumimoji="0" lang="en-US" sz="28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.</a:t>
            </a:r>
            <a:endParaRPr kumimoji="0" lang="en-US" sz="2800" b="1" i="0" u="none" strike="noStrike" kern="1200" cap="none" spc="0" normalizeH="0" baseline="0" noProof="0" dirty="0">
              <a:ln>
                <a:noFill/>
              </a:ln>
              <a:solidFill>
                <a:srgbClr val="459CDD">
                  <a:lumMod val="75000"/>
                </a:srgbClr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Arial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>
                <a:latin typeface="Arial"/>
                <a:cs typeface="Arial"/>
              </a:rPr>
              <a:t>Beth </a:t>
            </a:r>
            <a:r>
              <a:rPr lang="en-US" b="1" dirty="0" err="1">
                <a:latin typeface="Arial"/>
                <a:cs typeface="Arial"/>
              </a:rPr>
              <a:t>yw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goblygiadau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hyn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>
                <a:latin typeface="Arial"/>
                <a:cs typeface="Arial"/>
              </a:rPr>
              <a:t>Beth a </a:t>
            </a:r>
            <a:r>
              <a:rPr lang="en-US" b="1" dirty="0" err="1">
                <a:latin typeface="Arial"/>
                <a:cs typeface="Arial"/>
              </a:rPr>
              <a:t>ellir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ei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ddysgu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gan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hyn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  <a:p>
            <a:pPr marL="457200" marR="0" lvl="0" indent="-4572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US" b="1" dirty="0">
                <a:latin typeface="Arial"/>
                <a:cs typeface="Arial"/>
              </a:rPr>
              <a:t>At </a:t>
            </a:r>
            <a:r>
              <a:rPr lang="en-US" b="1" dirty="0" err="1">
                <a:latin typeface="Arial"/>
                <a:cs typeface="Arial"/>
              </a:rPr>
              <a:t>ba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b="1" dirty="0" err="1">
                <a:latin typeface="Arial"/>
                <a:cs typeface="Arial"/>
              </a:rPr>
              <a:t>bwrpas</a:t>
            </a:r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79A5C9-4D34-4CDC-B39C-4256A95449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947" y="1888439"/>
            <a:ext cx="2591025" cy="3932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381031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E87F1-CF2F-488E-9E80-F886BAD7FA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592A44B2-DB78-4AC4-8345-28CAD7EC07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913" y="57509"/>
            <a:ext cx="9178506" cy="6113253"/>
          </a:xfrm>
        </p:spPr>
      </p:pic>
    </p:spTree>
    <p:extLst>
      <p:ext uri="{BB962C8B-B14F-4D97-AF65-F5344CB8AC3E}">
        <p14:creationId xmlns:p14="http://schemas.microsoft.com/office/powerpoint/2010/main" val="8817902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DA775-78EB-4511-8AEA-B8D5280AC1C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027A78-A82E-41A1-99E1-60B099183CEF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 descr="Text, letter&#10;&#10;Description automatically generated">
            <a:extLst>
              <a:ext uri="{FF2B5EF4-FFF2-40B4-BE49-F238E27FC236}">
                <a16:creationId xmlns:a16="http://schemas.microsoft.com/office/drawing/2014/main" id="{9B1306AF-7586-40FB-ADD4-1F2FB51988B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229" y="133522"/>
            <a:ext cx="11747090" cy="5896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551692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128D1BC-F380-43A7-A802-6F6493C7B558}"/>
              </a:ext>
            </a:extLst>
          </p:cNvPr>
          <p:cNvSpPr txBox="1"/>
          <p:nvPr/>
        </p:nvSpPr>
        <p:spPr>
          <a:xfrm>
            <a:off x="368061" y="385314"/>
            <a:ext cx="11455878" cy="57839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Mae llawer o lenyddiaeth yn awgrymu bod cynnwys disgyblion yn eu proses dysgu eu hunain yn gofyn iddynt ymgysylltu â’u gwybodaeth a phrofiad presennol er mwyn llunio gwybodaeth newydd yn weithredol (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Beirne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a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Velson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2012; Wiliam 2018). Mae’r cysyniad hwn yn cysylltu’n uniongyrchol â’r theori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lluniadaethwr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sy’n hyrwyddo’r athro fel hwylusydd dysgu a’r disgyblion fel llunwyr eu gwybodaeth eu hunain (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Beirne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a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Velsor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2012).  Er bod y llenyddiaeth yn cefnogi ymagwedd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lluniadaethwr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trwy ryngweithiadau cymdeithasol rhwng cyd-ddisgyblion ac athrawon yn yr ystafell ddosbarth, yn gymwys i bedwar diben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Donaldson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(2015), mae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Bergsen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et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al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. (2019) yn gwrthwynebu’r syniad gan honni bod gwerth addysgu gwybodaeth a sgiliau yn mynd yn aneglur gan fod gormod o bwyslais yn cael ei roi ar y disgyblion.</a:t>
            </a:r>
            <a:endParaRPr lang="en-GB" sz="1700" dirty="0">
              <a:effectLst/>
              <a:latin typeface="Cavolini" panose="03000502040302020204" pitchFamily="66" charset="0"/>
              <a:ea typeface="DengXian" panose="02010600030101010101" pitchFamily="2" charset="-122"/>
              <a:cs typeface="Cavolini" panose="03000502040302020204" pitchFamily="66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Mewn ymateb, mae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Grow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(1991) yn adeiladu ar aseinio rôl, gan awgrymu bod angen i ddisgyblion fod yn rhan o’u dysgu a gweld eu hunain fel cyfranogion yn eu haddysg os yw athro am ddod yn hwylusydd. Elfen sy’n cyfyngu ar aseinio rôl, fel y gwelir yn y digwyddiad beirniadol, yw nad yw rôl yr athro bob tro’n cyd-fynd â rôl y disgybl. Pan nad yw disgyblion 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eto’n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ddigon annibynnol i lunio eu dysgu eu hunain, maent yn dibynnu ar fwy o oruchwyliaeth, rhyngweithio a sicrwydd gan yr athro, sy’n golygu na ddylai’r athro ymgymryd â rôl yr hyfforddwr neu’r cymhellwr (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Grow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 1992). Pan fydd athro’n methu ag ymgymryd â’r cyfryw rolau i gyd-fynd ag anghenion eu disgyblion gall hyn beri iddynt deimlo’n rhwystredig tuag at yr athro am ‘orfodi rhyddid arnynt nad ydynt yn barod amdano eto/ (</a:t>
            </a:r>
            <a:r>
              <a:rPr lang="cy-GB" sz="1700" dirty="0" err="1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ibid</a:t>
            </a:r>
            <a:r>
              <a:rPr lang="cy-GB" sz="1700" dirty="0">
                <a:effectLst/>
                <a:latin typeface="Cavolini" panose="03000502040302020204" pitchFamily="66" charset="0"/>
                <a:ea typeface="DengXian" panose="02010600030101010101" pitchFamily="2" charset="-122"/>
                <a:cs typeface="Cavolini" panose="03000502040302020204" pitchFamily="66" charset="0"/>
              </a:rPr>
              <a:t>. T.14).</a:t>
            </a:r>
            <a:endParaRPr lang="en-GB" sz="1700" dirty="0">
              <a:effectLst/>
              <a:latin typeface="Cavolini" panose="03000502040302020204" pitchFamily="66" charset="0"/>
              <a:ea typeface="DengXian" panose="02010600030101010101" pitchFamily="2" charset="-122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944242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B6E133-E7E6-4678-AFFF-F1FD6FB4C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marcio</a:t>
            </a:r>
            <a:r>
              <a:rPr lang="en-GB" dirty="0"/>
              <a:t> </a:t>
            </a:r>
            <a:r>
              <a:rPr lang="en-GB" dirty="0" err="1"/>
              <a:t>cymharol</a:t>
            </a:r>
            <a:r>
              <a:rPr lang="en-GB" dirty="0"/>
              <a:t>:</a:t>
            </a:r>
          </a:p>
        </p:txBody>
      </p:sp>
      <p:pic>
        <p:nvPicPr>
          <p:cNvPr id="5" name="Content Placeholder 4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06369FD-DE20-45B5-ABB9-7828B2B172E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111500" y="2038350"/>
            <a:ext cx="5969000" cy="350520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50540E-9F0F-4C34-8E24-C487D9F0CE78}"/>
              </a:ext>
            </a:extLst>
          </p:cNvPr>
          <p:cNvSpPr txBox="1"/>
          <p:nvPr/>
        </p:nvSpPr>
        <p:spPr>
          <a:xfrm>
            <a:off x="3111500" y="5543550"/>
            <a:ext cx="59690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>
                <a:hlinkClick r:id="rId4" tooltip="http://weelookang.blogspot.com/2011/08/ranking-pen-picture-2011.html"/>
              </a:rPr>
              <a:t>Mae'r</a:t>
            </a:r>
            <a:r>
              <a:rPr lang="en-GB" sz="900" dirty="0">
                <a:hlinkClick r:id="rId4" tooltip="http://weelookang.blogspot.com/2011/08/ranking-pen-picture-2011.html"/>
              </a:rPr>
              <a:t> </a:t>
            </a:r>
            <a:r>
              <a:rPr lang="en-GB" sz="900" dirty="0" err="1">
                <a:hlinkClick r:id="rId4" tooltip="http://weelookang.blogspot.com/2011/08/ranking-pen-picture-2011.html"/>
              </a:rPr>
              <a:t>llun</a:t>
            </a:r>
            <a:r>
              <a:rPr lang="en-GB" sz="900" dirty="0">
                <a:hlinkClick r:id="rId4" tooltip="http://weelookang.blogspot.com/2011/08/ranking-pen-picture-2011.html"/>
              </a:rPr>
              <a:t> </a:t>
            </a:r>
            <a:r>
              <a:rPr lang="en-GB" sz="900" dirty="0" err="1">
                <a:hlinkClick r:id="rId4" tooltip="http://weelookang.blogspot.com/2011/08/ranking-pen-picture-2011.html"/>
              </a:rPr>
              <a:t>hwn</a:t>
            </a:r>
            <a:r>
              <a:rPr lang="en-GB" sz="900" dirty="0"/>
              <a:t> </a:t>
            </a:r>
            <a:r>
              <a:rPr lang="en-GB" sz="900" dirty="0" err="1"/>
              <a:t>gan</a:t>
            </a:r>
            <a:r>
              <a:rPr lang="en-GB" sz="900" dirty="0"/>
              <a:t> </a:t>
            </a:r>
            <a:r>
              <a:rPr lang="en-GB" sz="900" dirty="0" err="1"/>
              <a:t>Awdur</a:t>
            </a:r>
            <a:r>
              <a:rPr lang="en-GB" sz="900" dirty="0"/>
              <a:t> </a:t>
            </a:r>
            <a:r>
              <a:rPr lang="en-GB" sz="900" dirty="0" err="1"/>
              <a:t>Anhysbys</a:t>
            </a:r>
            <a:r>
              <a:rPr lang="en-GB" sz="900" dirty="0"/>
              <a:t> </a:t>
            </a:r>
            <a:r>
              <a:rPr lang="en-GB" sz="900" dirty="0" err="1"/>
              <a:t>wedi’i</a:t>
            </a:r>
            <a:r>
              <a:rPr lang="en-GB" sz="900" dirty="0"/>
              <a:t> </a:t>
            </a:r>
            <a:r>
              <a:rPr lang="en-GB" sz="900" dirty="0" err="1"/>
              <a:t>drwyddedu</a:t>
            </a:r>
            <a:r>
              <a:rPr lang="en-GB" sz="900" dirty="0"/>
              <a:t> o dan </a:t>
            </a:r>
            <a:r>
              <a:rPr lang="en-GB" sz="900" dirty="0">
                <a:hlinkClick r:id="rId5" tooltip="https://creativecommons.org/licenses/by-sa/3.0/"/>
              </a:rPr>
              <a:t>CC BY-SA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9731184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6B4B8-4BA2-4095-A2EE-3D28BD31A4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ddyfnach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431FB2-5E49-46D7-95D6-0BFA6F2BF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00389A-6067-4578-9B83-2362906215C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7695" y="1762438"/>
            <a:ext cx="7864522" cy="4194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46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DDE82-6959-4247-B8C8-969CC02774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Ymatebion</a:t>
            </a:r>
            <a:r>
              <a:rPr lang="en-GB" dirty="0"/>
              <a:t> </a:t>
            </a:r>
            <a:r>
              <a:rPr lang="en-GB" dirty="0" err="1"/>
              <a:t>adborth</a:t>
            </a:r>
            <a:endParaRPr lang="en-GB" dirty="0"/>
          </a:p>
        </p:txBody>
      </p:sp>
      <p:pic>
        <p:nvPicPr>
          <p:cNvPr id="5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26AB875C-C49B-452A-9EB0-884F00BE315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033068" y="1825625"/>
            <a:ext cx="8125863" cy="3930650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7727233-4217-4DAD-9EC6-C4BF1B585D47}"/>
              </a:ext>
            </a:extLst>
          </p:cNvPr>
          <p:cNvSpPr txBox="1"/>
          <p:nvPr/>
        </p:nvSpPr>
        <p:spPr>
          <a:xfrm>
            <a:off x="2033068" y="5756275"/>
            <a:ext cx="812586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 err="1">
                <a:hlinkClick r:id="rId4" tooltip="http://www.pngall.com/feedback-png/download/33101"/>
              </a:rPr>
              <a:t>Mae'r</a:t>
            </a:r>
            <a:r>
              <a:rPr lang="en-GB" sz="900" dirty="0">
                <a:hlinkClick r:id="rId4" tooltip="http://www.pngall.com/feedback-png/download/33101"/>
              </a:rPr>
              <a:t> </a:t>
            </a:r>
            <a:r>
              <a:rPr lang="en-GB" sz="900" dirty="0" err="1">
                <a:hlinkClick r:id="rId4" tooltip="http://www.pngall.com/feedback-png/download/33101"/>
              </a:rPr>
              <a:t>Llun</a:t>
            </a:r>
            <a:r>
              <a:rPr lang="en-GB" sz="900" dirty="0">
                <a:hlinkClick r:id="rId4" tooltip="http://www.pngall.com/feedback-png/download/33101"/>
              </a:rPr>
              <a:t> </a:t>
            </a:r>
            <a:r>
              <a:rPr lang="en-GB" sz="900" dirty="0" err="1">
                <a:hlinkClick r:id="rId4" tooltip="http://www.pngall.com/feedback-png/download/33101"/>
              </a:rPr>
              <a:t>hwn</a:t>
            </a:r>
            <a:r>
              <a:rPr lang="en-GB" sz="900" dirty="0"/>
              <a:t> </a:t>
            </a:r>
            <a:r>
              <a:rPr lang="en-GB" sz="900" dirty="0" err="1"/>
              <a:t>gan</a:t>
            </a:r>
            <a:r>
              <a:rPr lang="en-GB" sz="900" dirty="0"/>
              <a:t> </a:t>
            </a:r>
            <a:r>
              <a:rPr lang="en-GB" sz="900" dirty="0" err="1"/>
              <a:t>Awdur</a:t>
            </a:r>
            <a:r>
              <a:rPr lang="en-GB" sz="900" dirty="0"/>
              <a:t> </a:t>
            </a:r>
            <a:r>
              <a:rPr lang="en-GB" sz="900" dirty="0" err="1"/>
              <a:t>Anhysbys</a:t>
            </a:r>
            <a:r>
              <a:rPr lang="en-GB" sz="900" dirty="0"/>
              <a:t> </a:t>
            </a:r>
            <a:r>
              <a:rPr lang="en-GB" sz="900" dirty="0" err="1"/>
              <a:t>wedi’i</a:t>
            </a:r>
            <a:r>
              <a:rPr lang="en-GB" sz="900" dirty="0"/>
              <a:t> </a:t>
            </a:r>
            <a:r>
              <a:rPr lang="en-GB" sz="900" dirty="0" err="1"/>
              <a:t>drwyddedu</a:t>
            </a:r>
            <a:r>
              <a:rPr lang="en-GB" sz="900" dirty="0"/>
              <a:t> o dan </a:t>
            </a:r>
            <a:r>
              <a:rPr lang="en-GB" sz="900" dirty="0">
                <a:hlinkClick r:id="rId5" tooltip="https://creativecommons.org/licenses/by-nc/3.0/"/>
              </a:rPr>
              <a:t>CC BY-NC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264827899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48C699-80AE-494A-9466-8211733780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04D45-A47F-4130-850C-0D8BD0BA8FB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ECE1ED2-2661-4191-8D3D-FE487F9A6225}"/>
              </a:ext>
            </a:extLst>
          </p:cNvPr>
          <p:cNvSpPr txBox="1">
            <a:spLocks/>
          </p:cNvSpPr>
          <p:nvPr/>
        </p:nvSpPr>
        <p:spPr>
          <a:xfrm>
            <a:off x="1336675" y="519113"/>
            <a:ext cx="9145876" cy="877887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3800" b="1"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3800" b="1" i="0" u="none" strike="noStrike" kern="1200" cap="none" spc="0" normalizeH="0" baseline="0" noProof="0" dirty="0" err="1">
                <a:ln>
                  <a:noFill/>
                </a:ln>
                <a:solidFill>
                  <a:srgbClr val="253967"/>
                </a:solidFill>
                <a:effectLst/>
                <a:uLnTx/>
                <a:uFillTx/>
                <a:latin typeface="Arial"/>
                <a:ea typeface="+mn-ea"/>
                <a:cs typeface="Arial"/>
              </a:rPr>
              <a:t>Casgliad</a:t>
            </a:r>
            <a:endParaRPr kumimoji="0" lang="en-US" sz="3800" b="1" i="0" u="none" strike="noStrike" kern="1200" cap="none" spc="0" normalizeH="0" baseline="0" noProof="0" dirty="0">
              <a:ln>
                <a:noFill/>
              </a:ln>
              <a:solidFill>
                <a:srgbClr val="253967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5" name="Text Placeholder 1">
            <a:extLst>
              <a:ext uri="{FF2B5EF4-FFF2-40B4-BE49-F238E27FC236}">
                <a16:creationId xmlns:a16="http://schemas.microsoft.com/office/drawing/2014/main" id="{CD0C966A-659D-40D5-AE1F-1BE4A6B08E97}"/>
              </a:ext>
            </a:extLst>
          </p:cNvPr>
          <p:cNvSpPr txBox="1">
            <a:spLocks/>
          </p:cNvSpPr>
          <p:nvPr/>
        </p:nvSpPr>
        <p:spPr>
          <a:xfrm>
            <a:off x="1336675" y="1943100"/>
            <a:ext cx="9367838" cy="3517174"/>
          </a:xfrm>
          <a:prstGeom prst="rect">
            <a:avLst/>
          </a:prstGeom>
        </p:spPr>
        <p:txBody>
          <a:bodyPr anchor="t"/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rgbClr val="000000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indent="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>
                <a:latin typeface="Arial"/>
                <a:cs typeface="Arial"/>
              </a:rPr>
              <a:t>Mae a </a:t>
            </a:r>
            <a:r>
              <a:rPr lang="en-US" dirty="0" err="1">
                <a:latin typeface="Arial"/>
                <a:cs typeface="Arial"/>
              </a:rPr>
              <a:t>wnelo</a:t>
            </a:r>
            <a:r>
              <a:rPr lang="en-US" dirty="0">
                <a:latin typeface="Arial"/>
                <a:cs typeface="Arial"/>
              </a:rPr>
              <a:t> “bod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feirniadol</a:t>
            </a:r>
            <a:r>
              <a:rPr lang="en-US" dirty="0">
                <a:latin typeface="Arial"/>
                <a:cs typeface="Arial"/>
              </a:rPr>
              <a:t>” </a:t>
            </a:r>
            <a:r>
              <a:rPr lang="en-US" dirty="0" err="1">
                <a:latin typeface="Arial"/>
                <a:cs typeface="Arial"/>
              </a:rPr>
              <a:t>llawer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/>
              <a:t>â </a:t>
            </a:r>
            <a:r>
              <a:rPr lang="en-US" dirty="0" err="1"/>
              <a:t>mynd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arfer</a:t>
            </a:r>
            <a:r>
              <a:rPr lang="en-US" dirty="0"/>
              <a:t> o </a:t>
            </a:r>
            <a:r>
              <a:rPr lang="en-US" dirty="0" err="1"/>
              <a:t>ofyn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 –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enwedig</a:t>
            </a:r>
            <a:r>
              <a:rPr lang="en-US" dirty="0"/>
              <a:t> </a:t>
            </a:r>
            <a:r>
              <a:rPr lang="en-US" dirty="0" err="1"/>
              <a:t>cwestiynau</a:t>
            </a:r>
            <a:r>
              <a:rPr lang="en-US" dirty="0"/>
              <a:t> </a:t>
            </a:r>
            <a:r>
              <a:rPr lang="en-US" dirty="0" err="1"/>
              <a:t>gwerthusol</a:t>
            </a:r>
            <a:r>
              <a:rPr lang="en-US" dirty="0"/>
              <a:t>.</a:t>
            </a:r>
            <a:r>
              <a:rPr lang="en-US" dirty="0">
                <a:latin typeface="Arial"/>
                <a:cs typeface="Arial"/>
              </a:rPr>
              <a:t> </a:t>
            </a:r>
          </a:p>
          <a:p>
            <a:pPr marL="457200" indent="-4572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dirty="0" err="1">
                <a:latin typeface="Arial"/>
                <a:cs typeface="Arial"/>
              </a:rPr>
              <a:t>Drwy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ofyn</a:t>
            </a:r>
            <a:r>
              <a:rPr lang="en-US" dirty="0">
                <a:latin typeface="Arial"/>
                <a:cs typeface="Arial"/>
              </a:rPr>
              <a:t> y </a:t>
            </a:r>
            <a:r>
              <a:rPr lang="en-US" dirty="0" err="1">
                <a:latin typeface="Arial"/>
                <a:cs typeface="Arial"/>
              </a:rPr>
              <a:t>cwestiynau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hynny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wrth</a:t>
            </a:r>
            <a:r>
              <a:rPr lang="en-US" dirty="0">
                <a:latin typeface="Arial"/>
                <a:cs typeface="Arial"/>
              </a:rPr>
              <a:t> i chi </a:t>
            </a:r>
            <a:r>
              <a:rPr lang="en-US" b="1" dirty="0" err="1">
                <a:latin typeface="Arial"/>
                <a:cs typeface="Arial"/>
              </a:rPr>
              <a:t>ddarllen</a:t>
            </a:r>
            <a:r>
              <a:rPr lang="en-US" b="1" dirty="0">
                <a:latin typeface="Arial"/>
                <a:cs typeface="Arial"/>
              </a:rPr>
              <a:t> </a:t>
            </a:r>
            <a:r>
              <a:rPr lang="en-US" dirty="0">
                <a:latin typeface="Arial"/>
                <a:cs typeface="Arial"/>
              </a:rPr>
              <a:t>ac </a:t>
            </a:r>
            <a:r>
              <a:rPr lang="en-US" b="1" dirty="0" err="1">
                <a:latin typeface="Arial"/>
                <a:cs typeface="Arial"/>
              </a:rPr>
              <a:t>ysgrifennu</a:t>
            </a:r>
            <a:r>
              <a:rPr lang="en-US" dirty="0">
                <a:latin typeface="Arial"/>
                <a:cs typeface="Arial"/>
              </a:rPr>
              <a:t>, </a:t>
            </a:r>
            <a:r>
              <a:rPr lang="en-US" dirty="0" err="1">
                <a:latin typeface="Arial"/>
                <a:cs typeface="Arial"/>
              </a:rPr>
              <a:t>fe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welwch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bod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cynhyrchu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gwaith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mwy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beirniadol</a:t>
            </a:r>
            <a:r>
              <a:rPr lang="en-US" dirty="0">
                <a:latin typeface="Arial"/>
                <a:cs typeface="Arial"/>
              </a:rPr>
              <a:t> – </a:t>
            </a:r>
            <a:r>
              <a:rPr lang="en-US" dirty="0" err="1">
                <a:latin typeface="Arial"/>
                <a:cs typeface="Arial"/>
              </a:rPr>
              <a:t>gwaith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sy’n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ychwanegu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rhywbeth</a:t>
            </a:r>
            <a:r>
              <a:rPr lang="en-US" dirty="0">
                <a:latin typeface="Arial"/>
                <a:cs typeface="Arial"/>
              </a:rPr>
              <a:t> at y </a:t>
            </a:r>
            <a:r>
              <a:rPr lang="en-US" dirty="0" err="1">
                <a:latin typeface="Arial"/>
                <a:cs typeface="Arial"/>
              </a:rPr>
              <a:t>sgwrs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yn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eich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maes</a:t>
            </a:r>
            <a:r>
              <a:rPr lang="en-US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31346279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hrofa_Powerpoint_2021mod" id="{9E4920CA-16C7-4333-ABA8-9AD2737C5A7B}" vid="{AB3D51F7-4C39-4F65-8837-90B1A8F64722}"/>
    </a:ext>
  </a:extLst>
</a:theme>
</file>

<file path=ppt/theme/theme2.xml><?xml version="1.0" encoding="utf-8"?>
<a:theme xmlns:a="http://schemas.openxmlformats.org/drawingml/2006/main" name="1_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9" ma:contentTypeDescription="Create a new document." ma:contentTypeScope="" ma:versionID="e19cb442c17a8ed7500c7c0e729ab9e5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baa092df4bcbb8cdb0b52ad70a04b8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Location" minOccurs="0"/>
                <xsd:element ref="ns2:MediaServiceGenerationTime" minOccurs="0"/>
                <xsd:element ref="ns2:MediaServiceEventHashCode" minOccurs="0"/>
                <xsd:element ref="ns2:MediaServiceOCR" minOccurs="0"/>
                <xsd:element ref="ns2:MediaLengthInSeconds" minOccurs="0"/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Teachers" minOccurs="0"/>
                <xsd:element ref="ns2:Students" minOccurs="0"/>
                <xsd:element ref="ns2:Student_Groups" minOccurs="0"/>
                <xsd:element ref="ns2:Distribution_Groups" minOccurs="0"/>
                <xsd:element ref="ns2:LMS_Mappings" minOccurs="0"/>
                <xsd:element ref="ns2:Invited_Teachers" minOccurs="0"/>
                <xsd:element ref="ns2:Invited_Students" minOccurs="0"/>
                <xsd:element ref="ns2:Self_Registration_Enabled" minOccurs="0"/>
                <xsd:element ref="ns2:Has_Teacher_Only_SectionGroup" minOccurs="0"/>
                <xsd:element ref="ns2:Is_Collaboration_Space_Locked" minOccurs="0"/>
                <xsd:element ref="ns2:IsNotebookLocked" minOccurs="0"/>
                <xsd:element ref="ns2:Teams_Channel_Section_Locatio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5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9" nillable="true" ma:displayName="Length (seconds)" ma:internalName="MediaLengthInSeconds" ma:readOnly="true">
      <xsd:simpleType>
        <xsd:restriction base="dms:Unknown"/>
      </xsd:simpleType>
    </xsd:element>
    <xsd:element name="NotebookType" ma:index="20" nillable="true" ma:displayName="Notebook Type" ma:internalName="NotebookType">
      <xsd:simpleType>
        <xsd:restriction base="dms:Text"/>
      </xsd:simpleType>
    </xsd:element>
    <xsd:element name="FolderType" ma:index="21" nillable="true" ma:displayName="Folder Type" ma:internalName="FolderType">
      <xsd:simpleType>
        <xsd:restriction base="dms:Text"/>
      </xsd:simpleType>
    </xsd:element>
    <xsd:element name="CultureName" ma:index="22" nillable="true" ma:displayName="Culture Name" ma:internalName="CultureName">
      <xsd:simpleType>
        <xsd:restriction base="dms:Text"/>
      </xsd:simpleType>
    </xsd:element>
    <xsd:element name="AppVersion" ma:index="23" nillable="true" ma:displayName="App Version" ma:internalName="AppVersion">
      <xsd:simpleType>
        <xsd:restriction base="dms:Text"/>
      </xsd:simpleType>
    </xsd:element>
    <xsd:element name="TeamsChannelId" ma:index="24" nillable="true" ma:displayName="Teams Channel Id" ma:internalName="TeamsChannelId">
      <xsd:simpleType>
        <xsd:restriction base="dms:Text"/>
      </xsd:simpleType>
    </xsd:element>
    <xsd:element name="Owner" ma:index="25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6" nillable="true" ma:displayName="Math Settings" ma:internalName="Math_Settings">
      <xsd:simpleType>
        <xsd:restriction base="dms:Text"/>
      </xsd:simpleType>
    </xsd:element>
    <xsd:element name="DefaultSectionNames" ma:index="27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8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9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30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31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32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3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4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5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6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7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8" nillable="true" ma:displayName="Is Collaboration Space Locked" ma:internalName="Is_Collaboration_Space_Locked">
      <xsd:simpleType>
        <xsd:restriction base="dms:Boolean"/>
      </xsd:simpleType>
    </xsd:element>
    <xsd:element name="IsNotebookLocked" ma:index="39" nillable="true" ma:displayName="Is Notebook Locked" ma:internalName="IsNotebookLocked">
      <xsd:simpleType>
        <xsd:restriction base="dms:Boolean"/>
      </xsd:simpleType>
    </xsd:element>
    <xsd:element name="Teams_Channel_Section_Location" ma:index="40" nillable="true" ma:displayName="Teams Channel Section Location" ma:internalName="Teams_Channel_Section_Location">
      <xsd:simpleType>
        <xsd:restriction base="dms:Text"/>
      </xsd:simpleType>
    </xsd:element>
    <xsd:element name="lcf76f155ced4ddcb4097134ff3c332f" ma:index="42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43" nillable="true" ma:displayName="Taxonomy Catch All Column" ma:hidden="true" ma:list="{e800afd8-9188-484f-822e-9df23d421d18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Teams_Channel_Section_Location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Invited_Teachers xmlns="92c24619-d6d5-42cf-b618-23d930ad9f20" xsi:nil="true"/>
    <Invited_Students xmlns="92c24619-d6d5-42cf-b618-23d930ad9f20" xsi:nil="true"/>
    <DefaultSectionName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Student_Groups xmlns="92c24619-d6d5-42cf-b618-23d930ad9f20">
      <UserInfo>
        <DisplayName/>
        <AccountId xsi:nil="true"/>
        <AccountType/>
      </UserInfo>
    </Student_Groups>
    <Is_Collaboration_Space_Locked xmlns="92c24619-d6d5-42cf-b618-23d930ad9f20" xsi:nil="true"/>
    <Templates xmlns="92c24619-d6d5-42cf-b618-23d930ad9f20" xsi:nil="true"/>
    <Students xmlns="92c24619-d6d5-42cf-b618-23d930ad9f20">
      <UserInfo>
        <DisplayName/>
        <AccountId xsi:nil="true"/>
        <AccountType/>
      </UserInfo>
    </Students>
    <TeamsChannelId xmlns="92c24619-d6d5-42cf-b618-23d930ad9f20" xsi:nil="true"/>
    <IsNotebookLocked xmlns="92c24619-d6d5-42cf-b618-23d930ad9f20" xsi:nil="true"/>
    <Self_Registration_Enabled xmlns="92c24619-d6d5-42cf-b618-23d930ad9f20" xsi:nil="true"/>
    <Has_Teacher_Only_SectionGroup xmlns="92c24619-d6d5-42cf-b618-23d930ad9f20" xsi:nil="true"/>
    <CultureName xmlns="92c24619-d6d5-42cf-b618-23d930ad9f20" xsi:nil="true"/>
    <AppVersion xmlns="92c24619-d6d5-42cf-b618-23d930ad9f20" xsi:nil="true"/>
    <Teachers xmlns="92c24619-d6d5-42cf-b618-23d930ad9f20">
      <UserInfo>
        <DisplayName/>
        <AccountId xsi:nil="true"/>
        <AccountType/>
      </UserInfo>
    </Teachers>
    <TaxCatchAll xmlns="8ee9550b-f5f4-4dde-bce5-39f4ba45c2f1" xsi:nil="true"/>
    <lcf76f155ced4ddcb4097134ff3c332f xmlns="92c24619-d6d5-42cf-b618-23d930ad9f20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26DD9023-B569-4505-AD45-35C8DF2E66E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CE32B15-5D20-4192-B29C-0B68728039A2}"/>
</file>

<file path=customXml/itemProps3.xml><?xml version="1.0" encoding="utf-8"?>
<ds:datastoreItem xmlns:ds="http://schemas.openxmlformats.org/officeDocument/2006/customXml" ds:itemID="{5705B2E8-03F8-4FDB-A1C8-F458E29F1A97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1480</TotalTime>
  <Words>1390</Words>
  <Application>Microsoft Office PowerPoint</Application>
  <PresentationFormat>Widescreen</PresentationFormat>
  <Paragraphs>110</Paragraphs>
  <Slides>29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29</vt:i4>
      </vt:variant>
    </vt:vector>
  </HeadingPairs>
  <TitlesOfParts>
    <vt:vector size="31" baseType="lpstr">
      <vt:lpstr>Custom Design</vt:lpstr>
      <vt:lpstr>1_Office Theme</vt:lpstr>
      <vt:lpstr>PowerPoint Presentation</vt:lpstr>
      <vt:lpstr>PowerPoint Presentation</vt:lpstr>
      <vt:lpstr>“Bod yn feirniadol”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Beth yw ysgrifennu disgrifiadol?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Tasg marcio cymharol:</vt:lpstr>
      <vt:lpstr>Edrych yn ddyfnach</vt:lpstr>
      <vt:lpstr>Ymatebion adborth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Julia</dc:creator>
  <cp:lastModifiedBy>Sioned Pugh</cp:lastModifiedBy>
  <cp:revision>47</cp:revision>
  <dcterms:created xsi:type="dcterms:W3CDTF">2021-08-03T13:42:00Z</dcterms:created>
  <dcterms:modified xsi:type="dcterms:W3CDTF">2022-10-12T09:00:44Z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