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5" Type="http://schemas.microsoft.com/office/2020/02/relationships/classificationlabels" Target="docMetadata/LabelInfo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  <p:sldMasterId id="2147483648" r:id="rId5"/>
  </p:sldMasterIdLst>
  <p:notesMasterIdLst>
    <p:notesMasterId r:id="rId19"/>
  </p:notesMasterIdLst>
  <p:handoutMasterIdLst>
    <p:handoutMasterId r:id="rId20"/>
  </p:handoutMasterIdLst>
  <p:sldIdLst>
    <p:sldId id="257" r:id="rId6"/>
    <p:sldId id="406" r:id="rId7"/>
    <p:sldId id="407" r:id="rId8"/>
    <p:sldId id="404" r:id="rId9"/>
    <p:sldId id="277" r:id="rId10"/>
    <p:sldId id="290" r:id="rId11"/>
    <p:sldId id="282" r:id="rId12"/>
    <p:sldId id="408" r:id="rId13"/>
    <p:sldId id="409" r:id="rId14"/>
    <p:sldId id="405" r:id="rId15"/>
    <p:sldId id="403" r:id="rId16"/>
    <p:sldId id="398" r:id="rId17"/>
    <p:sldId id="41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71" autoAdjust="0"/>
    <p:restoredTop sz="93725" autoAdjust="0"/>
  </p:normalViewPr>
  <p:slideViewPr>
    <p:cSldViewPr snapToGrid="0">
      <p:cViewPr>
        <p:scale>
          <a:sx n="84" d="100"/>
          <a:sy n="84" d="100"/>
        </p:scale>
        <p:origin x="617" y="2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911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 /><Relationship Id="rId13" Type="http://schemas.openxmlformats.org/officeDocument/2006/relationships/slide" Target="slides/slide8.xml" /><Relationship Id="rId18" Type="http://schemas.openxmlformats.org/officeDocument/2006/relationships/slide" Target="slides/slide13.xml" /><Relationship Id="rId3" Type="http://schemas.openxmlformats.org/officeDocument/2006/relationships/customXml" Target="../customXml/item3.xml" /><Relationship Id="rId21" Type="http://schemas.openxmlformats.org/officeDocument/2006/relationships/presProps" Target="presProps.xml" /><Relationship Id="rId7" Type="http://schemas.openxmlformats.org/officeDocument/2006/relationships/slide" Target="slides/slide2.xml" /><Relationship Id="rId12" Type="http://schemas.openxmlformats.org/officeDocument/2006/relationships/slide" Target="slides/slide7.xml" /><Relationship Id="rId17" Type="http://schemas.openxmlformats.org/officeDocument/2006/relationships/slide" Target="slides/slide12.xml" /><Relationship Id="rId2" Type="http://schemas.openxmlformats.org/officeDocument/2006/relationships/customXml" Target="../customXml/item2.xml" /><Relationship Id="rId16" Type="http://schemas.openxmlformats.org/officeDocument/2006/relationships/slide" Target="slides/slide11.xml" /><Relationship Id="rId20" Type="http://schemas.openxmlformats.org/officeDocument/2006/relationships/handoutMaster" Target="handoutMasters/handoutMaster1.xml" /><Relationship Id="rId1" Type="http://schemas.openxmlformats.org/officeDocument/2006/relationships/customXml" Target="../customXml/item1.xml" /><Relationship Id="rId6" Type="http://schemas.openxmlformats.org/officeDocument/2006/relationships/slide" Target="slides/slide1.xml" /><Relationship Id="rId11" Type="http://schemas.openxmlformats.org/officeDocument/2006/relationships/slide" Target="slides/slide6.xml" /><Relationship Id="rId24" Type="http://schemas.openxmlformats.org/officeDocument/2006/relationships/tableStyles" Target="tableStyles.xml" /><Relationship Id="rId5" Type="http://schemas.openxmlformats.org/officeDocument/2006/relationships/slideMaster" Target="slideMasters/slideMaster2.xml" /><Relationship Id="rId15" Type="http://schemas.openxmlformats.org/officeDocument/2006/relationships/slide" Target="slides/slide10.xml" /><Relationship Id="rId23" Type="http://schemas.openxmlformats.org/officeDocument/2006/relationships/theme" Target="theme/theme1.xml" /><Relationship Id="rId10" Type="http://schemas.openxmlformats.org/officeDocument/2006/relationships/slide" Target="slides/slide5.xml" /><Relationship Id="rId19" Type="http://schemas.openxmlformats.org/officeDocument/2006/relationships/notesMaster" Target="notesMasters/notesMaster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4.xml" /><Relationship Id="rId14" Type="http://schemas.openxmlformats.org/officeDocument/2006/relationships/slide" Target="slides/slide9.xml" /><Relationship Id="rId22" Type="http://schemas.openxmlformats.org/officeDocument/2006/relationships/viewProps" Target="viewProps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F2C1D-F243-42AB-ADF2-E7CB4E04900E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CDBB5-5B4A-4483-935D-A73935186B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CE34E-5667-4A32-A6BA-10C7A552BC63}" type="datetimeFigureOut">
              <a:rPr lang="en-US" smtClean="0"/>
              <a:t>4/20/2022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CE34D-CFF1-4FFE-815B-D050E7ED2D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59A8F8-ADC6-401C-83FE-1703170D9E2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1352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59A8F8-ADC6-401C-83FE-1703170D9E2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959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anchor="b" anchorCtr="0">
            <a:noAutofit/>
          </a:bodyPr>
          <a:lstStyle/>
          <a:p>
            <a:r>
              <a:rPr lang="en-US" sz="4800" dirty="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anchor="b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anchor="t" anchorCtr="0">
            <a:noAutofit/>
          </a:bodyPr>
          <a:lstStyle>
            <a:lvl1pPr>
              <a:buNone/>
              <a:defRPr/>
            </a:lvl1pPr>
          </a:lstStyle>
          <a:p>
            <a:pPr>
              <a:lnSpc>
                <a:spcPct val="120000"/>
              </a:lnSpc>
            </a:pPr>
            <a:r>
              <a:rPr lang="en-US" sz="1600" dirty="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anchor="b" anchorCtr="0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>
            <a:noAutofit/>
          </a:bodyPr>
          <a:lstStyle/>
          <a:p>
            <a:r>
              <a:rPr lang="en-US" dirty="0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 dirty="0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81000" y="4814306"/>
            <a:ext cx="11430000" cy="914400"/>
          </a:xfrm>
        </p:spPr>
        <p:txBody>
          <a:bodyPr anchor="b" anchorCtr="0">
            <a:normAutofit/>
          </a:bodyPr>
          <a:lstStyle>
            <a:lvl1pPr algn="ctr">
              <a:defRPr sz="44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727142"/>
            <a:ext cx="9144000" cy="457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A5C2095F-7B39-4759-AE92-AE50B6BA532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2971800" cy="4498848"/>
          </a:xfrm>
          <a:solidFill>
            <a:schemeClr val="accent5"/>
          </a:solidFill>
        </p:spPr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0B0A5D79-F0F4-45CE-B062-C2E357A061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088640" y="0"/>
            <a:ext cx="2971800" cy="4498848"/>
          </a:xfrm>
          <a:solidFill>
            <a:schemeClr val="accent5"/>
          </a:solidFill>
        </p:spPr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4">
            <a:extLst>
              <a:ext uri="{FF2B5EF4-FFF2-40B4-BE49-F238E27FC236}">
                <a16:creationId xmlns:a16="http://schemas.microsoft.com/office/drawing/2014/main" id="{805D607A-0932-4D45-85E9-8409F3427E0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177280" y="0"/>
            <a:ext cx="2971800" cy="4498848"/>
          </a:xfrm>
          <a:solidFill>
            <a:schemeClr val="accent5"/>
          </a:solidFill>
        </p:spPr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68161B2D-4407-42D9-AB65-087A0993DC9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265920" y="0"/>
            <a:ext cx="2971800" cy="4498848"/>
          </a:xfrm>
          <a:solidFill>
            <a:schemeClr val="accent5"/>
          </a:solidFill>
        </p:spPr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9" name="Bottom Right">
            <a:extLst>
              <a:ext uri="{FF2B5EF4-FFF2-40B4-BE49-F238E27FC236}">
                <a16:creationId xmlns:a16="http://schemas.microsoft.com/office/drawing/2014/main" id="{0ADFF9C3-7C25-4ED5-81ED-9431FC8E3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-1" y="4222592"/>
            <a:ext cx="4572000" cy="2635408"/>
            <a:chOff x="7980400" y="3276601"/>
            <a:chExt cx="4211600" cy="3581399"/>
          </a:xfrm>
        </p:grpSpPr>
        <p:grpSp>
          <p:nvGrpSpPr>
            <p:cNvPr id="10" name="Graphic 157">
              <a:extLst>
                <a:ext uri="{FF2B5EF4-FFF2-40B4-BE49-F238E27FC236}">
                  <a16:creationId xmlns:a16="http://schemas.microsoft.com/office/drawing/2014/main" id="{3855FED8-087A-4ECA-B19E-7F86739CB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8662740" y="3276601"/>
              <a:ext cx="3529260" cy="3581397"/>
              <a:chOff x="4114800" y="1423987"/>
              <a:chExt cx="3961542" cy="4007547"/>
            </a:xfrm>
            <a:noFill/>
          </p:grpSpPr>
          <p:sp>
            <p:nvSpPr>
              <p:cNvPr id="12" name="Freeform: Shape 24">
                <a:extLst>
                  <a:ext uri="{FF2B5EF4-FFF2-40B4-BE49-F238E27FC236}">
                    <a16:creationId xmlns:a16="http://schemas.microsoft.com/office/drawing/2014/main" id="{A926BA7E-AF91-486C-A25D-9D87EB199516}"/>
                  </a:ext>
                </a:extLst>
              </p:cNvPr>
              <p:cNvSpPr/>
              <p:nvPr/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rtl="0"/>
                <a:endParaRPr lang="en-GB" noProof="0" dirty="0"/>
              </a:p>
            </p:txBody>
          </p:sp>
          <p:sp>
            <p:nvSpPr>
              <p:cNvPr id="13" name="Freeform: Shape 25">
                <a:extLst>
                  <a:ext uri="{FF2B5EF4-FFF2-40B4-BE49-F238E27FC236}">
                    <a16:creationId xmlns:a16="http://schemas.microsoft.com/office/drawing/2014/main" id="{86FE3C9D-35BA-4B6F-BA75-1B08C63477BB}"/>
                  </a:ext>
                </a:extLst>
              </p:cNvPr>
              <p:cNvSpPr/>
              <p:nvPr/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rtl="0"/>
                <a:endParaRPr lang="en-GB" noProof="0" dirty="0"/>
              </a:p>
            </p:txBody>
          </p:sp>
          <p:sp>
            <p:nvSpPr>
              <p:cNvPr id="14" name="Freeform: Shape 26">
                <a:extLst>
                  <a:ext uri="{FF2B5EF4-FFF2-40B4-BE49-F238E27FC236}">
                    <a16:creationId xmlns:a16="http://schemas.microsoft.com/office/drawing/2014/main" id="{23288AEC-C6CA-4B67-910D-25E4BD973434}"/>
                  </a:ext>
                </a:extLst>
              </p:cNvPr>
              <p:cNvSpPr/>
              <p:nvPr/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rtl="0"/>
                <a:endParaRPr lang="en-GB" noProof="0" dirty="0"/>
              </a:p>
            </p:txBody>
          </p:sp>
          <p:sp>
            <p:nvSpPr>
              <p:cNvPr id="15" name="Freeform: Shape 30">
                <a:extLst>
                  <a:ext uri="{FF2B5EF4-FFF2-40B4-BE49-F238E27FC236}">
                    <a16:creationId xmlns:a16="http://schemas.microsoft.com/office/drawing/2014/main" id="{6F549CCC-D405-4BA1-A232-C56449416BE9}"/>
                  </a:ext>
                </a:extLst>
              </p:cNvPr>
              <p:cNvSpPr/>
              <p:nvPr/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rtl="0"/>
                <a:endParaRPr lang="en-GB" noProof="0" dirty="0"/>
              </a:p>
            </p:txBody>
          </p:sp>
          <p:sp>
            <p:nvSpPr>
              <p:cNvPr id="16" name="Freeform: Shape 31">
                <a:extLst>
                  <a:ext uri="{FF2B5EF4-FFF2-40B4-BE49-F238E27FC236}">
                    <a16:creationId xmlns:a16="http://schemas.microsoft.com/office/drawing/2014/main" id="{0173928B-6BE7-48C8-BC2D-FA9D803DE7F3}"/>
                  </a:ext>
                </a:extLst>
              </p:cNvPr>
              <p:cNvSpPr/>
              <p:nvPr/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rtl="0"/>
                <a:endParaRPr lang="en-GB" noProof="0" dirty="0"/>
              </a:p>
            </p:txBody>
          </p:sp>
          <p:sp>
            <p:nvSpPr>
              <p:cNvPr id="17" name="Freeform: Shape 32">
                <a:extLst>
                  <a:ext uri="{FF2B5EF4-FFF2-40B4-BE49-F238E27FC236}">
                    <a16:creationId xmlns:a16="http://schemas.microsoft.com/office/drawing/2014/main" id="{15D84E21-7BFE-4F1A-AFFC-A624A12B4339}"/>
                  </a:ext>
                </a:extLst>
              </p:cNvPr>
              <p:cNvSpPr/>
              <p:nvPr/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rtl="0"/>
                <a:endParaRPr lang="en-GB" noProof="0" dirty="0"/>
              </a:p>
            </p:txBody>
          </p:sp>
          <p:sp>
            <p:nvSpPr>
              <p:cNvPr id="18" name="Freeform: Shape 36">
                <a:extLst>
                  <a:ext uri="{FF2B5EF4-FFF2-40B4-BE49-F238E27FC236}">
                    <a16:creationId xmlns:a16="http://schemas.microsoft.com/office/drawing/2014/main" id="{2DEA3AAE-0C03-42C2-A70B-763D840692BB}"/>
                  </a:ext>
                </a:extLst>
              </p:cNvPr>
              <p:cNvSpPr/>
              <p:nvPr/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rtl="0"/>
                <a:endParaRPr lang="en-GB" noProof="0" dirty="0"/>
              </a:p>
            </p:txBody>
          </p:sp>
        </p:grpSp>
        <p:sp>
          <p:nvSpPr>
            <p:cNvPr id="11" name="Freeform: Shape 23">
              <a:extLst>
                <a:ext uri="{FF2B5EF4-FFF2-40B4-BE49-F238E27FC236}">
                  <a16:creationId xmlns:a16="http://schemas.microsoft.com/office/drawing/2014/main" id="{B7386810-4CAD-4571-8758-D163D51A4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7729355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0" y="365125"/>
            <a:ext cx="8353426" cy="1325563"/>
          </a:xfr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82963" y="1681163"/>
            <a:ext cx="25146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1600" b="0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82963" y="2505075"/>
            <a:ext cx="2514600" cy="3474720"/>
          </a:xfrm>
        </p:spPr>
        <p:txBody>
          <a:bodyPr>
            <a:normAutofit/>
          </a:bodyPr>
          <a:lstStyle>
            <a:lvl1pPr>
              <a:lnSpc>
                <a:spcPts val="2400"/>
              </a:lnSpc>
              <a:defRPr sz="1600"/>
            </a:lvl1pPr>
            <a:lvl2pPr>
              <a:lnSpc>
                <a:spcPts val="2400"/>
              </a:lnSpc>
              <a:defRPr sz="1600"/>
            </a:lvl2pPr>
            <a:lvl3pPr>
              <a:lnSpc>
                <a:spcPts val="2400"/>
              </a:lnSpc>
              <a:defRPr sz="1600"/>
            </a:lvl3pPr>
            <a:lvl4pPr>
              <a:lnSpc>
                <a:spcPts val="2400"/>
              </a:lnSpc>
              <a:defRPr sz="1600"/>
            </a:lvl4pPr>
            <a:lvl5pPr>
              <a:lnSpc>
                <a:spcPts val="24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0156" y="1681163"/>
            <a:ext cx="25146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1600" b="0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4125" y="2505075"/>
            <a:ext cx="2514600" cy="3474720"/>
          </a:xfrm>
        </p:spPr>
        <p:txBody>
          <a:bodyPr>
            <a:normAutofit/>
          </a:bodyPr>
          <a:lstStyle>
            <a:lvl1pPr>
              <a:lnSpc>
                <a:spcPts val="2400"/>
              </a:lnSpc>
              <a:defRPr sz="1600"/>
            </a:lvl1pPr>
            <a:lvl2pPr>
              <a:lnSpc>
                <a:spcPts val="2400"/>
              </a:lnSpc>
              <a:defRPr sz="1600"/>
            </a:lvl2pPr>
            <a:lvl3pPr>
              <a:lnSpc>
                <a:spcPts val="2400"/>
              </a:lnSpc>
              <a:defRPr sz="1600"/>
            </a:lvl3pPr>
            <a:lvl4pPr>
              <a:lnSpc>
                <a:spcPts val="2400"/>
              </a:lnSpc>
              <a:defRPr sz="1600"/>
            </a:lvl4pPr>
            <a:lvl5pPr>
              <a:lnSpc>
                <a:spcPts val="24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D05BF5CB-E607-49B6-8E54-0228DEF8D73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277350" y="1700213"/>
            <a:ext cx="25146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1600" b="0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24901FC4-51BF-47FB-B851-F155DE9683E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9277350" y="2524125"/>
            <a:ext cx="2514600" cy="3474720"/>
          </a:xfrm>
        </p:spPr>
        <p:txBody>
          <a:bodyPr>
            <a:normAutofit/>
          </a:bodyPr>
          <a:lstStyle>
            <a:lvl1pPr>
              <a:lnSpc>
                <a:spcPts val="2400"/>
              </a:lnSpc>
              <a:defRPr sz="1600"/>
            </a:lvl1pPr>
            <a:lvl2pPr>
              <a:lnSpc>
                <a:spcPts val="2400"/>
              </a:lnSpc>
              <a:defRPr sz="1600"/>
            </a:lvl2pPr>
            <a:lvl3pPr>
              <a:lnSpc>
                <a:spcPts val="2400"/>
              </a:lnSpc>
              <a:defRPr sz="1600"/>
            </a:lvl3pPr>
            <a:lvl4pPr>
              <a:lnSpc>
                <a:spcPts val="2400"/>
              </a:lnSpc>
              <a:defRPr sz="1600"/>
            </a:lvl4pPr>
            <a:lvl5pPr>
              <a:lnSpc>
                <a:spcPts val="24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940682-7091-4427-B158-074D4A471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4" name="Top Right">
            <a:extLst>
              <a:ext uri="{FF2B5EF4-FFF2-40B4-BE49-F238E27FC236}">
                <a16:creationId xmlns:a16="http://schemas.microsoft.com/office/drawing/2014/main" id="{5AFEAD74-7425-4451-A543-90F45CAA4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9" y="-1"/>
            <a:ext cx="3877660" cy="5906585"/>
            <a:chOff x="10849" y="-3086"/>
            <a:chExt cx="2198951" cy="3349518"/>
          </a:xfrm>
        </p:grpSpPr>
        <p:sp>
          <p:nvSpPr>
            <p:cNvPr id="15" name="Freeform: Shape 9">
              <a:extLst>
                <a:ext uri="{FF2B5EF4-FFF2-40B4-BE49-F238E27FC236}">
                  <a16:creationId xmlns:a16="http://schemas.microsoft.com/office/drawing/2014/main" id="{A0739BDD-AE24-4A98-99C5-D6619F67A5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6" name="Freeform: Shape 10">
              <a:extLst>
                <a:ext uri="{FF2B5EF4-FFF2-40B4-BE49-F238E27FC236}">
                  <a16:creationId xmlns:a16="http://schemas.microsoft.com/office/drawing/2014/main" id="{FEFC06E6-3363-4CDB-B79D-CCF531848BB5}"/>
                </a:ext>
              </a:extLst>
            </p:cNvPr>
            <p:cNvSpPr/>
            <p:nvPr/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7" name="Freeform: Shape 11">
              <a:extLst>
                <a:ext uri="{FF2B5EF4-FFF2-40B4-BE49-F238E27FC236}">
                  <a16:creationId xmlns:a16="http://schemas.microsoft.com/office/drawing/2014/main" id="{B90FB7A8-0E58-4D7D-A300-987F589B44E2}"/>
                </a:ext>
              </a:extLst>
            </p:cNvPr>
            <p:cNvSpPr/>
            <p:nvPr/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8" name="Freeform: Shape 12">
              <a:extLst>
                <a:ext uri="{FF2B5EF4-FFF2-40B4-BE49-F238E27FC236}">
                  <a16:creationId xmlns:a16="http://schemas.microsoft.com/office/drawing/2014/main" id="{36269E94-7431-4473-8972-931287C80A43}"/>
                </a:ext>
              </a:extLst>
            </p:cNvPr>
            <p:cNvSpPr/>
            <p:nvPr/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19" name="Freeform: Shape 13">
              <a:extLst>
                <a:ext uri="{FF2B5EF4-FFF2-40B4-BE49-F238E27FC236}">
                  <a16:creationId xmlns:a16="http://schemas.microsoft.com/office/drawing/2014/main" id="{808D1C61-DD5B-416A-9D5F-C40FD9778392}"/>
                </a:ext>
              </a:extLst>
            </p:cNvPr>
            <p:cNvSpPr/>
            <p:nvPr/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0" name="Freeform: Shape 14">
              <a:extLst>
                <a:ext uri="{FF2B5EF4-FFF2-40B4-BE49-F238E27FC236}">
                  <a16:creationId xmlns:a16="http://schemas.microsoft.com/office/drawing/2014/main" id="{94CB37AC-18BA-4C73-AE9D-1EAFBF960AED}"/>
                </a:ext>
              </a:extLst>
            </p:cNvPr>
            <p:cNvSpPr/>
            <p:nvPr/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1" name="Freeform: Shape 15">
              <a:extLst>
                <a:ext uri="{FF2B5EF4-FFF2-40B4-BE49-F238E27FC236}">
                  <a16:creationId xmlns:a16="http://schemas.microsoft.com/office/drawing/2014/main" id="{25C8DE62-8360-46F6-B646-7EB8E119A2D4}"/>
                </a:ext>
              </a:extLst>
            </p:cNvPr>
            <p:cNvSpPr/>
            <p:nvPr/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  <p:sp>
          <p:nvSpPr>
            <p:cNvPr id="22" name="Freeform: Shape 16">
              <a:extLst>
                <a:ext uri="{FF2B5EF4-FFF2-40B4-BE49-F238E27FC236}">
                  <a16:creationId xmlns:a16="http://schemas.microsoft.com/office/drawing/2014/main" id="{57E333B6-C870-4773-862B-65B9C65AF1ED}"/>
                </a:ext>
              </a:extLst>
            </p:cNvPr>
            <p:cNvSpPr/>
            <p:nvPr/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8494564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CD14A-5E1B-4F81-8FDB-0199D544FB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0AC493-4137-4E8B-8F05-06229E995A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l-G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81E4C1-F2CE-413D-8000-9CAB265A7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C08E8-00CA-4FD1-99FF-EF568E2F4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1C861-B849-4C00-916F-2CA17FC6E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254438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E1C1B-DC7E-4FAB-8C51-E4DA681C0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A2CEE-AAAE-4A8D-A543-6448BB790F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B0AAB8-7C41-400F-B2B7-D99BC7070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10209-167D-4F10-8F8C-CA4AFB3D8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A5B12-9FC3-47B7-8B66-AB9C616A6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40332943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65AB5-A211-4469-9E72-4CD29DBFC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12F0CA-5B56-41DE-A455-27191D35D8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584B8-5428-4EEF-B1B9-4B2D8CD68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B396CE-0022-4F29-96AE-9722B2888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8B897E-2A37-43FB-8A5C-7D697E8DD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8492650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F2E5B-58F7-43C1-AF41-42F458BA6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EC766-1096-4A0C-A0A4-063265243E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C2E1C7-D853-49A9-B0D7-B5CBDC3025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66BA48-7745-46C1-91B3-A2057861A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C62F10-D6E9-4FBB-A97A-189F2F440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B338C8-4550-45FF-B1DD-3D16E4E19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8866545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6810E-65FC-4C85-87B4-92DEB0B41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9960CE-5EC8-429A-B885-B4CE26B85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00B9B7-19A1-4B36-99BF-153D4F03AA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249269-BAD9-4C84-9D1E-4881629D0A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5E94A2-81A4-45CA-BFA3-344A48A87C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B7D79A-9EB0-46D1-9EBA-F82B26323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B27722-BF86-4749-A99A-DFA3BF9BD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E4A9B7-AE10-40D7-A349-285BE5E3E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3604245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6AB9F-2179-4C5E-8317-490C3A8E2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8D0D0E-E39C-47F5-8F9D-94D229092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0D29C9-3D23-4F67-A796-6C0EB3D55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7FE797-F614-438A-885A-BBD6E7CEE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8049743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524647-42A6-4148-971E-4581BB319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A82283-B5F2-4F24-9CBD-228F355D3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A59792-EE3D-43B5-BFCF-FFD0A4EAE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74621874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C2CD9-ED17-4886-A2E8-BC53FC1D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0D63B-94EC-4809-A3DB-B20FBBF9C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0F22DA-5F90-4A56-8197-C708062071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32D1B0-6283-4C8E-B3BB-B7B97B5DE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AFF37A-498D-4E3D-9244-345BFC4A5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FB464-E774-482C-8397-2AE788874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2847353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8577E-2DC9-4DFB-8638-A77A523A7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259A78-62FC-4D15-9AE6-062B3B4CD1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l-GR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DA6EA6-0E5F-4141-A07B-197A01FCCC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013BE1-AFB3-4996-A64A-1F8F5171B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48B0A-D0BE-42D1-B69F-85AA6168F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513B1A-D635-4667-8297-99ABB5777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660745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87AED-AFF4-4A4C-A7A8-F9EFFF161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0DA9C4-3723-4A76-A39E-65D8CF238D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65CAD-3E13-43AB-BA7E-65F532D34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3C8BC-1389-456C-98AB-55BAC0AAE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7B660-39A5-4661-AC31-F358DD7EC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37818405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A797D5-ACC1-4FD3-8F32-D2BFA6296D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B0AF19-F51C-415D-8887-80E98256AA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047F6-EB7C-4491-8B6F-FB08D7BD5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F78226-6E90-4B0A-8AAF-C48A26D42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B0789-C98A-4278-9866-788AB0D9D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1753640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slideLayout" Target="../slideLayouts/slideLayout1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theme" Target="../theme/theme1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 /><Relationship Id="rId3" Type="http://schemas.openxmlformats.org/officeDocument/2006/relationships/slideLayout" Target="../slideLayouts/slideLayout21.xml" /><Relationship Id="rId7" Type="http://schemas.openxmlformats.org/officeDocument/2006/relationships/slideLayout" Target="../slideLayouts/slideLayout25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20.xml" /><Relationship Id="rId1" Type="http://schemas.openxmlformats.org/officeDocument/2006/relationships/slideLayout" Target="../slideLayouts/slideLayout19.xml" /><Relationship Id="rId6" Type="http://schemas.openxmlformats.org/officeDocument/2006/relationships/slideLayout" Target="../slideLayouts/slideLayout24.xml" /><Relationship Id="rId11" Type="http://schemas.openxmlformats.org/officeDocument/2006/relationships/slideLayout" Target="../slideLayouts/slideLayout29.xml" /><Relationship Id="rId5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28.xml" /><Relationship Id="rId4" Type="http://schemas.openxmlformats.org/officeDocument/2006/relationships/slideLayout" Target="../slideLayouts/slideLayout22.xml" /><Relationship Id="rId9" Type="http://schemas.openxmlformats.org/officeDocument/2006/relationships/slideLayout" Target="../slideLayouts/slideLayout2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9" r:id="rId3"/>
    <p:sldLayoutId id="2147483687" r:id="rId4"/>
    <p:sldLayoutId id="2147483741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40" r:id="rId11"/>
    <p:sldLayoutId id="2147483693" r:id="rId12"/>
    <p:sldLayoutId id="2147483685" r:id="rId13"/>
    <p:sldLayoutId id="2147483688" r:id="rId14"/>
    <p:sldLayoutId id="2147483691" r:id="rId15"/>
    <p:sldLayoutId id="2147483692" r:id="rId16"/>
    <p:sldLayoutId id="2147483742" r:id="rId17"/>
    <p:sldLayoutId id="2147483743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2A128C-5A69-40C6-8A93-366532FAB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l-G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9A7656-5CC3-4A5D-BC04-4445DB2E2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l-G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2E705-AAD0-4533-8D11-982E780171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1D020C-B277-4F60-8D4D-5427CE1472F2}" type="datetimeFigureOut">
              <a:rPr lang="el-GR" smtClean="0"/>
              <a:t>20/4/2022</a:t>
            </a:fld>
            <a:endParaRPr lang="el-G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AFCB4-8A67-4D41-BD77-3078EFF46F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l-G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5310E-7F04-43C7-A560-EE81A87F60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5435-E8B9-4100-916E-0C9491580C64}" type="slidenum">
              <a:rPr lang="el-GR" smtClean="0"/>
              <a:t>‹#›</a:t>
            </a:fld>
            <a:endParaRPr lang="el-GR"/>
          </a:p>
        </p:txBody>
      </p:sp>
    </p:spTree>
    <p:extLst>
      <p:ext uri="{BB962C8B-B14F-4D97-AF65-F5344CB8AC3E}">
        <p14:creationId xmlns:p14="http://schemas.microsoft.com/office/powerpoint/2010/main" val="2458222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l-G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19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0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4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7.xml" /><Relationship Id="rId6" Type="http://schemas.openxmlformats.org/officeDocument/2006/relationships/image" Target="../media/image10.jpg" /><Relationship Id="rId5" Type="http://schemas.openxmlformats.org/officeDocument/2006/relationships/image" Target="../media/image9.jpg" /><Relationship Id="rId4" Type="http://schemas.openxmlformats.org/officeDocument/2006/relationships/image" Target="../media/image8.jp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8.xml" /><Relationship Id="rId5" Type="http://schemas.openxmlformats.org/officeDocument/2006/relationships/image" Target="../media/image13.png" /><Relationship Id="rId4" Type="http://schemas.openxmlformats.org/officeDocument/2006/relationships/image" Target="../media/image12.jp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 /><Relationship Id="rId2" Type="http://schemas.openxmlformats.org/officeDocument/2006/relationships/image" Target="../media/image14.jpg" /><Relationship Id="rId1" Type="http://schemas.openxmlformats.org/officeDocument/2006/relationships/slideLayout" Target="../slideLayouts/slideLayout18.xml" /><Relationship Id="rId4" Type="http://schemas.openxmlformats.org/officeDocument/2006/relationships/image" Target="../media/image16.jpg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 /><Relationship Id="rId1" Type="http://schemas.openxmlformats.org/officeDocument/2006/relationships/slideLayout" Target="../slideLayouts/slideLayout20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 /><Relationship Id="rId1" Type="http://schemas.openxmlformats.org/officeDocument/2006/relationships/slideLayout" Target="../slideLayouts/slideLayout20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video" Target="../media/media1.mp4" /><Relationship Id="rId1" Type="http://schemas.microsoft.com/office/2007/relationships/media" Target="../media/media1.mp4" /><Relationship Id="rId4" Type="http://schemas.openxmlformats.org/officeDocument/2006/relationships/image" Target="../media/image20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lipset.com/starlink-disponible-espana-precios-informacion/" TargetMode="External" /><Relationship Id="rId2" Type="http://schemas.openxmlformats.org/officeDocument/2006/relationships/image" Target="../media/image21.jpg" /><Relationship Id="rId1" Type="http://schemas.openxmlformats.org/officeDocument/2006/relationships/slideLayout" Target="../slideLayouts/slideLayout8.xml" /><Relationship Id="rId4" Type="http://schemas.openxmlformats.org/officeDocument/2006/relationships/hyperlink" Target="https://creativecommons.org/licenses/by-nc-sa/3.0/" TargetMode="Externa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 /><Relationship Id="rId1" Type="http://schemas.openxmlformats.org/officeDocument/2006/relationships/slideLayout" Target="../slideLayouts/slideLayout20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6993" y="900260"/>
            <a:ext cx="4635007" cy="5312004"/>
          </a:xfrm>
        </p:spPr>
        <p:txBody>
          <a:bodyPr anchor="b" anchorCtr="0"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0" i="0" u="none" strike="noStrike" dirty="0">
                <a:effectLst/>
                <a:latin typeface="Avenir Next LT Pro" panose="020B0504020202020204" pitchFamily="34" charset="0"/>
              </a:rPr>
              <a:t>Student Names</a:t>
            </a:r>
            <a:r>
              <a:rPr lang="en-US" sz="2800" b="0" i="0" dirty="0">
                <a:effectLst/>
                <a:latin typeface="Avenir Next LT Pro" panose="020B0504020202020204" pitchFamily="34" charset="0"/>
              </a:rPr>
              <a:t>​ and ID</a:t>
            </a:r>
            <a:br>
              <a:rPr lang="en-US" sz="2800" b="0" i="0" dirty="0">
                <a:effectLst/>
                <a:latin typeface="Avenir Next LT Pro" panose="020B0504020202020204" pitchFamily="34" charset="0"/>
              </a:rPr>
            </a:br>
            <a:br>
              <a:rPr lang="en-US" sz="2800" b="0" i="0" dirty="0">
                <a:effectLst/>
                <a:latin typeface="Segoe UI" panose="020B0502040204020203" pitchFamily="34" charset="0"/>
              </a:rPr>
            </a:br>
            <a:r>
              <a:rPr lang="en-GB" sz="2800" b="0" i="0" u="none" strike="noStrike" dirty="0">
                <a:solidFill>
                  <a:srgbClr val="C00000"/>
                </a:solidFill>
                <a:effectLst/>
                <a:latin typeface="Avenir Next LT Pro" panose="020B0504020202020204" pitchFamily="34" charset="0"/>
              </a:rPr>
              <a:t>Abdel Al Jaradat</a:t>
            </a:r>
            <a:r>
              <a:rPr lang="en-GB" sz="2800" b="0" i="0" dirty="0">
                <a:solidFill>
                  <a:srgbClr val="C00000"/>
                </a:solidFill>
                <a:effectLst/>
                <a:latin typeface="Avenir Next LT Pro" panose="020B0504020202020204" pitchFamily="34" charset="0"/>
              </a:rPr>
              <a:t>​-2123454</a:t>
            </a:r>
            <a:br>
              <a:rPr lang="en-GB" sz="2800" b="0" i="0" dirty="0">
                <a:solidFill>
                  <a:srgbClr val="C00000"/>
                </a:solidFill>
                <a:effectLst/>
                <a:latin typeface="Segoe UI" panose="020B0502040204020203" pitchFamily="34" charset="0"/>
              </a:rPr>
            </a:br>
            <a:br>
              <a:rPr lang="en-US" sz="2800" b="0" i="0" dirty="0">
                <a:effectLst/>
                <a:latin typeface="Avenir Next LT Pro" panose="020B0504020202020204" pitchFamily="34" charset="0"/>
              </a:rPr>
            </a:br>
            <a:r>
              <a:rPr lang="en-US" sz="2800" b="0" i="0" dirty="0">
                <a:solidFill>
                  <a:srgbClr val="FFFF00"/>
                </a:solidFill>
                <a:effectLst/>
                <a:latin typeface="Avenir Next LT Pro" panose="020B0504020202020204" pitchFamily="34" charset="0"/>
              </a:rPr>
              <a:t>Fabio </a:t>
            </a:r>
            <a:r>
              <a:rPr lang="en-US" sz="2800" dirty="0">
                <a:solidFill>
                  <a:srgbClr val="FFFF00"/>
                </a:solidFill>
                <a:latin typeface="Avenir Next LT Pro" panose="020B0504020202020204" pitchFamily="34" charset="0"/>
              </a:rPr>
              <a:t>R</a:t>
            </a:r>
            <a:r>
              <a:rPr lang="en-US" sz="2800" b="0" i="0" dirty="0">
                <a:solidFill>
                  <a:srgbClr val="FFFF00"/>
                </a:solidFill>
                <a:effectLst/>
                <a:latin typeface="Avenir Next LT Pro" panose="020B0504020202020204" pitchFamily="34" charset="0"/>
              </a:rPr>
              <a:t>izzi-2119361</a:t>
            </a:r>
            <a:br>
              <a:rPr lang="en-US" sz="2800" b="0" i="0" dirty="0">
                <a:effectLst/>
                <a:latin typeface="Avenir Next LT Pro" panose="020B0504020202020204" pitchFamily="34" charset="0"/>
              </a:rPr>
            </a:br>
            <a:br>
              <a:rPr lang="en-US" sz="2800" b="0" i="0" dirty="0">
                <a:effectLst/>
                <a:latin typeface="Segoe UI" panose="020B0502040204020203" pitchFamily="34" charset="0"/>
              </a:rPr>
            </a:br>
            <a:r>
              <a:rPr lang="en-GB" sz="2800" b="0" i="0" u="none" strike="noStrike" dirty="0">
                <a:solidFill>
                  <a:srgbClr val="00B0F0"/>
                </a:solidFill>
                <a:effectLst/>
                <a:latin typeface="Avenir Next LT Pro" panose="020B0504020202020204" pitchFamily="34" charset="0"/>
              </a:rPr>
              <a:t>Alexandros Mane</a:t>
            </a:r>
            <a:r>
              <a:rPr lang="en-US" sz="2800" b="0" i="0" dirty="0">
                <a:solidFill>
                  <a:srgbClr val="00B0F0"/>
                </a:solidFill>
                <a:effectLst/>
                <a:latin typeface="Avenir Next LT Pro" panose="020B0504020202020204" pitchFamily="34" charset="0"/>
              </a:rPr>
              <a:t>​-2124363</a:t>
            </a:r>
            <a:br>
              <a:rPr lang="en-US" sz="2800" b="0" i="0" dirty="0">
                <a:solidFill>
                  <a:srgbClr val="00B0F0"/>
                </a:solidFill>
                <a:effectLst/>
                <a:latin typeface="Avenir Next LT Pro" panose="020B0504020202020204" pitchFamily="34" charset="0"/>
              </a:rPr>
            </a:br>
            <a:br>
              <a:rPr lang="en-US" sz="2800" b="0" i="0" dirty="0">
                <a:solidFill>
                  <a:srgbClr val="00B0F0"/>
                </a:solidFill>
                <a:effectLst/>
                <a:latin typeface="Avenir Next LT Pro" panose="020B0504020202020204" pitchFamily="34" charset="0"/>
              </a:rPr>
            </a:br>
            <a:r>
              <a:rPr lang="en-US" sz="2800" b="0" i="0" dirty="0">
                <a:solidFill>
                  <a:srgbClr val="00B0F0"/>
                </a:solidFill>
                <a:effectLst/>
                <a:latin typeface="Avenir Next LT Pro" panose="020B0504020202020204" pitchFamily="34" charset="0"/>
              </a:rPr>
              <a:t>Burhan Ali-2018947</a:t>
            </a:r>
            <a:br>
              <a:rPr lang="en-US" sz="2800" b="0" i="0" dirty="0">
                <a:solidFill>
                  <a:srgbClr val="00B0F0"/>
                </a:solidFill>
                <a:effectLst/>
                <a:latin typeface="Avenir Next LT Pro" panose="020B0504020202020204" pitchFamily="34" charset="0"/>
              </a:rPr>
            </a:br>
            <a:br>
              <a:rPr lang="en-US" sz="2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Name of lecturer</a:t>
            </a:r>
            <a:br>
              <a:rPr kumimoji="0" lang="en-GB" sz="2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</a:b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Koushik </a:t>
            </a:r>
            <a:r>
              <a:rPr kumimoji="0" lang="en-GB" sz="27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  <a:t>Modak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Helvetica" panose="020B0604020202020204" pitchFamily="34" charset="0"/>
                <a:ea typeface="+mn-ea"/>
                <a:cs typeface="Helvetica" panose="020B0604020202020204" pitchFamily="34" charset="0"/>
              </a:rPr>
            </a:br>
            <a:endParaRPr lang="en-US" sz="2800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7452360" cy="6858000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654352" y="5540991"/>
            <a:ext cx="1574042" cy="1419366"/>
          </a:xfrm>
        </p:spPr>
        <p:txBody>
          <a:bodyPr>
            <a:normAutofit/>
          </a:bodyPr>
          <a:lstStyle/>
          <a:p>
            <a:pPr algn="l" rtl="0" fontAlgn="base"/>
            <a:endParaRPr lang="en-US" b="0" i="0" dirty="0">
              <a:solidFill>
                <a:schemeClr val="tx1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E36AAB-159E-4F88-A182-3F6F226947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33" y="0"/>
            <a:ext cx="1311977" cy="14562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839F29-2B7E-4219-86CE-1B73BFA481A5}"/>
              </a:ext>
            </a:extLst>
          </p:cNvPr>
          <p:cNvSpPr txBox="1"/>
          <p:nvPr/>
        </p:nvSpPr>
        <p:spPr>
          <a:xfrm>
            <a:off x="1205552" y="1556378"/>
            <a:ext cx="5550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i="0" u="none" strike="noStrike" dirty="0">
                <a:effectLst/>
                <a:latin typeface="Cooper Black" panose="0208090404030B020404" pitchFamily="18" charset="0"/>
              </a:rPr>
              <a:t>Starlink satellite internet services</a:t>
            </a:r>
            <a:r>
              <a:rPr lang="en-GB" b="0" i="0" dirty="0">
                <a:solidFill>
                  <a:srgbClr val="000000"/>
                </a:solidFill>
                <a:effectLst/>
                <a:latin typeface="Cooper Black" panose="0208090404030B020404" pitchFamily="18" charset="0"/>
              </a:rPr>
              <a:t>​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BAFB4B-7D2A-4077-8679-0C9A922BE8C4}"/>
              </a:ext>
            </a:extLst>
          </p:cNvPr>
          <p:cNvSpPr txBox="1"/>
          <p:nvPr/>
        </p:nvSpPr>
        <p:spPr>
          <a:xfrm>
            <a:off x="3011607" y="100084"/>
            <a:ext cx="89119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0" i="0" u="none" strike="noStrike" dirty="0">
                <a:solidFill>
                  <a:srgbClr val="C00000"/>
                </a:solidFill>
                <a:effectLst/>
                <a:latin typeface="Aharoni" panose="02010803020104030203" pitchFamily="2" charset="-79"/>
              </a:rPr>
              <a:t>Digital skills and research methods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​</a:t>
            </a:r>
            <a:endParaRPr lang="en-GB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2FB511-E8B5-4F95-834E-CB8E009881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42" y="2179682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atellite in space&#10;&#10;Description automatically generated with low confidence">
            <a:extLst>
              <a:ext uri="{FF2B5EF4-FFF2-40B4-BE49-F238E27FC236}">
                <a16:creationId xmlns:a16="http://schemas.microsoft.com/office/drawing/2014/main" id="{E9015A91-F614-420A-A259-75E05F2B66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30" r="13941" b="287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8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FEBDFD-43BD-4B76-BC0C-9F145EE397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/>
              <a:t>Introduction</a:t>
            </a:r>
            <a:endParaRPr lang="el-GR" sz="4800"/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03015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835149-4E93-4797-AA6D-22A2BF9505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410" r="-1" b="-1"/>
          <a:stretch/>
        </p:blipFill>
        <p:spPr>
          <a:xfrm>
            <a:off x="4117521" y="-478"/>
            <a:ext cx="8074479" cy="6857990"/>
          </a:xfrm>
          <a:prstGeom prst="rect">
            <a:avLst/>
          </a:prstGeom>
        </p:spPr>
      </p:pic>
      <p:sp>
        <p:nvSpPr>
          <p:cNvPr id="12" name="Freeform: Shape 8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578B8-43B3-43B3-9990-015EE5AA2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US" dirty="0"/>
              <a:t>Background of the organization </a:t>
            </a:r>
            <a:endParaRPr lang="el-GR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E10849-3124-4659-9386-6DF8C84ABDD1}"/>
              </a:ext>
            </a:extLst>
          </p:cNvPr>
          <p:cNvSpPr txBox="1"/>
          <p:nvPr/>
        </p:nvSpPr>
        <p:spPr>
          <a:xfrm>
            <a:off x="736847" y="2121763"/>
            <a:ext cx="43678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is Starlink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Founder of the organization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Goal of the organization</a:t>
            </a:r>
          </a:p>
        </p:txBody>
      </p:sp>
    </p:spTree>
    <p:extLst>
      <p:ext uri="{BB962C8B-B14F-4D97-AF65-F5344CB8AC3E}">
        <p14:creationId xmlns:p14="http://schemas.microsoft.com/office/powerpoint/2010/main" val="938422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9028493-DE50-4EBB-AE6C-184B42279665}"/>
              </a:ext>
            </a:extLst>
          </p:cNvPr>
          <p:cNvSpPr txBox="1"/>
          <p:nvPr/>
        </p:nvSpPr>
        <p:spPr>
          <a:xfrm>
            <a:off x="550864" y="549275"/>
            <a:ext cx="3565524" cy="199785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Challenges before introducing </a:t>
            </a:r>
            <a:r>
              <a:rPr lang="en-US" sz="3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Starlink</a:t>
            </a:r>
            <a:endParaRPr lang="en-US" sz="3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61A1B39-AE07-4CE0-BD03-56FC5088CDAB}"/>
              </a:ext>
            </a:extLst>
          </p:cNvPr>
          <p:cNvSpPr txBox="1"/>
          <p:nvPr/>
        </p:nvSpPr>
        <p:spPr>
          <a:xfrm>
            <a:off x="550863" y="2678400"/>
            <a:ext cx="3565525" cy="3414425"/>
          </a:xfrm>
          <a:prstGeom prst="rect">
            <a:avLst/>
          </a:prstGeom>
        </p:spPr>
        <p:txBody>
          <a:bodyPr vert="horz" wrap="square" lIns="0" tIns="0" rIns="0" bIns="0" rtlCol="0" anchor="t">
            <a:normAutofit/>
          </a:bodyPr>
          <a:lstStyle/>
          <a:p>
            <a:pPr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60000"/>
                  </a:schemeClr>
                </a:solidFill>
              </a:rPr>
              <a:t>1-The cost</a:t>
            </a:r>
          </a:p>
          <a:p>
            <a:pPr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60000"/>
                  </a:schemeClr>
                </a:solidFill>
              </a:rPr>
              <a:t>2-The weather</a:t>
            </a:r>
          </a:p>
          <a:p>
            <a:pPr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60000"/>
                  </a:schemeClr>
                </a:solidFill>
              </a:rPr>
              <a:t>3-The price to users</a:t>
            </a:r>
          </a:p>
          <a:p>
            <a:pPr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60000"/>
                  </a:schemeClr>
                </a:solidFill>
              </a:rPr>
              <a:t>4-The number of subscribers</a:t>
            </a:r>
          </a:p>
          <a:p>
            <a:pPr indent="-2286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60000"/>
                  </a:schemeClr>
                </a:solidFill>
              </a:rPr>
              <a:t>5-The competition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53CDB5-30DD-48C6-B4CC-67C783819E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1">
                    <a:alpha val="80000"/>
                  </a:schemeClr>
                </a:solidFill>
              </a:rPr>
              <a:t>Tuesday, February 2, 20XX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3D60B3-469E-4367-86A2-8E3D63378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C5A5A9-E4F1-493E-8EF2-2C6553721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23" name="Picture Placeholder 22">
            <a:extLst>
              <a:ext uri="{FF2B5EF4-FFF2-40B4-BE49-F238E27FC236}">
                <a16:creationId xmlns:a16="http://schemas.microsoft.com/office/drawing/2014/main" id="{93787B56-BE72-48B0-B46E-CB5ACEDADD5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3111" r="3111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229E7A4-4191-4A0D-91C4-A98D558E897D}"/>
              </a:ext>
            </a:extLst>
          </p:cNvPr>
          <p:cNvSpPr txBox="1"/>
          <p:nvPr/>
        </p:nvSpPr>
        <p:spPr>
          <a:xfrm>
            <a:off x="1956062" y="462038"/>
            <a:ext cx="8286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Challenges before introducing Starlink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C887613-0A3E-4EC2-B4B2-181303732CEE}"/>
              </a:ext>
            </a:extLst>
          </p:cNvPr>
          <p:cNvSpPr txBox="1"/>
          <p:nvPr/>
        </p:nvSpPr>
        <p:spPr>
          <a:xfrm>
            <a:off x="363888" y="2323708"/>
            <a:ext cx="54430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1-The cost</a:t>
            </a:r>
          </a:p>
          <a:p>
            <a:r>
              <a:rPr lang="en-GB" sz="3200" dirty="0"/>
              <a:t>2-The weather</a:t>
            </a:r>
          </a:p>
          <a:p>
            <a:r>
              <a:rPr lang="en-GB" sz="3200" dirty="0"/>
              <a:t>3-The price to users</a:t>
            </a:r>
          </a:p>
          <a:p>
            <a:r>
              <a:rPr lang="en-GB" sz="3200" dirty="0"/>
              <a:t>4-The number of subscribers</a:t>
            </a:r>
          </a:p>
          <a:p>
            <a:r>
              <a:rPr lang="en-GB" sz="3200" dirty="0"/>
              <a:t>5-The competition</a:t>
            </a:r>
          </a:p>
        </p:txBody>
      </p:sp>
    </p:spTree>
    <p:extLst>
      <p:ext uri="{BB962C8B-B14F-4D97-AF65-F5344CB8AC3E}">
        <p14:creationId xmlns:p14="http://schemas.microsoft.com/office/powerpoint/2010/main" val="1852850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6184342"/>
            <a:ext cx="12192000" cy="673658"/>
          </a:xfrm>
        </p:spPr>
        <p:txBody>
          <a:bodyPr anchor="b" anchorCtr="0">
            <a:normAutofit/>
          </a:bodyPr>
          <a:lstStyle/>
          <a:p>
            <a:r>
              <a:rPr lang="en-US" sz="3600" dirty="0">
                <a:latin typeface="Futura"/>
              </a:rPr>
              <a:t>Insight of </a:t>
            </a:r>
            <a:r>
              <a:rPr lang="en-US" sz="3600" b="1" dirty="0">
                <a:latin typeface="Futura"/>
              </a:rPr>
              <a:t>starlink</a:t>
            </a:r>
            <a:endParaRPr lang="en-US" sz="3600" dirty="0">
              <a:latin typeface="Futura"/>
            </a:endParaRPr>
          </a:p>
        </p:txBody>
      </p:sp>
      <p:pic>
        <p:nvPicPr>
          <p:cNvPr id="7" name="Picture Placeholder 6" descr="A planet in space&#10;&#10;Description automatically generated with medium confidence">
            <a:extLst>
              <a:ext uri="{FF2B5EF4-FFF2-40B4-BE49-F238E27FC236}">
                <a16:creationId xmlns:a16="http://schemas.microsoft.com/office/drawing/2014/main" id="{C22EA5EE-55C6-443F-9B15-56EDB639BA2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30730" r="30730"/>
          <a:stretch>
            <a:fillRect/>
          </a:stretch>
        </p:blipFill>
        <p:spPr>
          <a:xfrm>
            <a:off x="0" y="0"/>
            <a:ext cx="2971800" cy="4498848"/>
          </a:xfrm>
        </p:spPr>
      </p:pic>
      <p:pic>
        <p:nvPicPr>
          <p:cNvPr id="11" name="Picture Placeholder 10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5E456E3F-2DBC-4E75-A6B6-A1428B44D92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16972" r="16972"/>
          <a:stretch>
            <a:fillRect/>
          </a:stretch>
        </p:blipFill>
        <p:spPr/>
      </p:pic>
      <p:pic>
        <p:nvPicPr>
          <p:cNvPr id="20" name="Picture Placeholder 19" descr="Icon&#10;&#10;Description automatically generated">
            <a:extLst>
              <a:ext uri="{FF2B5EF4-FFF2-40B4-BE49-F238E27FC236}">
                <a16:creationId xmlns:a16="http://schemas.microsoft.com/office/drawing/2014/main" id="{76845C53-AE3F-4A06-A8B4-6EC7B8A7758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5"/>
          <a:srcRect l="12844" r="12844"/>
          <a:stretch>
            <a:fillRect/>
          </a:stretch>
        </p:blipFill>
        <p:spPr/>
      </p:pic>
      <p:pic>
        <p:nvPicPr>
          <p:cNvPr id="24" name="Picture Placeholder 23" descr="A picture containing person, wall, indoor, posing&#10;&#10;Description automatically generated">
            <a:extLst>
              <a:ext uri="{FF2B5EF4-FFF2-40B4-BE49-F238E27FC236}">
                <a16:creationId xmlns:a16="http://schemas.microsoft.com/office/drawing/2014/main" id="{7132F0F1-C6EB-4026-9781-71D7C47ADBD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6"/>
          <a:srcRect l="25229" r="25229"/>
          <a:stretch>
            <a:fillRect/>
          </a:stretch>
        </p:blipFill>
        <p:spPr>
          <a:xfrm>
            <a:off x="9265920" y="0"/>
            <a:ext cx="2926080" cy="4498848"/>
          </a:xfr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9AC433C-40B0-4486-A205-4803BC245FA3}"/>
              </a:ext>
            </a:extLst>
          </p:cNvPr>
          <p:cNvSpPr txBox="1"/>
          <p:nvPr/>
        </p:nvSpPr>
        <p:spPr>
          <a:xfrm>
            <a:off x="0" y="4695262"/>
            <a:ext cx="297180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Futura"/>
              </a:rPr>
              <a:t>Definition</a:t>
            </a:r>
          </a:p>
          <a:p>
            <a:pPr algn="ctr"/>
            <a:r>
              <a:rPr lang="en-GB" sz="1400" dirty="0">
                <a:latin typeface="Futura"/>
              </a:rPr>
              <a:t>Starlink is a satellite-based internet service from SpaceX, Elon Musk’s aerospace company.</a:t>
            </a:r>
          </a:p>
          <a:p>
            <a:pPr algn="ctr"/>
            <a:r>
              <a:rPr lang="en-GB" sz="1400" dirty="0">
                <a:latin typeface="Futura"/>
              </a:rPr>
              <a:t>Whatls.com (2020)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FDCF726-4C87-41F0-816F-007DED5B79AF}"/>
              </a:ext>
            </a:extLst>
          </p:cNvPr>
          <p:cNvSpPr txBox="1"/>
          <p:nvPr/>
        </p:nvSpPr>
        <p:spPr>
          <a:xfrm>
            <a:off x="3088640" y="4695262"/>
            <a:ext cx="2971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Futura"/>
              </a:rPr>
              <a:t>Characteristics</a:t>
            </a:r>
          </a:p>
          <a:p>
            <a:pPr algn="ctr"/>
            <a:r>
              <a:rPr lang="en-GB" sz="1400" dirty="0">
                <a:latin typeface="Futura"/>
              </a:rPr>
              <a:t>Using advanced satellites in a low orbit, Starlink enables hight data rate activities, with speeds up to 200Mb/s and latency as low as 20ms.</a:t>
            </a:r>
          </a:p>
          <a:p>
            <a:pPr algn="ctr"/>
            <a:endParaRPr lang="en-GB" sz="14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9C0965D-0AD0-4E33-A062-6503451D1851}"/>
              </a:ext>
            </a:extLst>
          </p:cNvPr>
          <p:cNvSpPr txBox="1"/>
          <p:nvPr/>
        </p:nvSpPr>
        <p:spPr>
          <a:xfrm>
            <a:off x="6248400" y="4699730"/>
            <a:ext cx="290068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Futura"/>
              </a:rPr>
              <a:t>Models</a:t>
            </a:r>
          </a:p>
          <a:p>
            <a:pPr algn="ctr"/>
            <a:r>
              <a:rPr lang="en-GB" sz="1400" dirty="0">
                <a:latin typeface="Futura"/>
              </a:rPr>
              <a:t>Recently SpaceX announced Starlink Business, a higher performance edition.</a:t>
            </a:r>
          </a:p>
          <a:p>
            <a:pPr algn="ctr"/>
            <a:r>
              <a:rPr lang="en-GB" sz="1400" dirty="0">
                <a:latin typeface="Futura"/>
              </a:rPr>
              <a:t>Starlink website. (2022)</a:t>
            </a:r>
          </a:p>
          <a:p>
            <a:pPr algn="ctr"/>
            <a:endParaRPr lang="en-GB" sz="14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3AE0875-7F3C-4AAA-B561-29AA551F653C}"/>
              </a:ext>
            </a:extLst>
          </p:cNvPr>
          <p:cNvSpPr txBox="1"/>
          <p:nvPr/>
        </p:nvSpPr>
        <p:spPr>
          <a:xfrm>
            <a:off x="9265920" y="4703539"/>
            <a:ext cx="29260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Futura"/>
              </a:rPr>
              <a:t>Importance of Starlink</a:t>
            </a:r>
          </a:p>
          <a:p>
            <a:pPr algn="ctr"/>
            <a:r>
              <a:rPr lang="en-GB" sz="1400" dirty="0">
                <a:latin typeface="Futura"/>
              </a:rPr>
              <a:t>It can help in catastrophes and in disaster zones.</a:t>
            </a:r>
          </a:p>
          <a:p>
            <a:pPr algn="ctr"/>
            <a:r>
              <a:rPr lang="en-GB" sz="1400" dirty="0">
                <a:latin typeface="Futura"/>
              </a:rPr>
              <a:t>Reese, E. (2022)</a:t>
            </a:r>
          </a:p>
          <a:p>
            <a:endParaRPr lang="en-GB" dirty="0">
              <a:latin typeface="Futura"/>
            </a:endParaRPr>
          </a:p>
        </p:txBody>
      </p:sp>
    </p:spTree>
    <p:extLst>
      <p:ext uri="{BB962C8B-B14F-4D97-AF65-F5344CB8AC3E}">
        <p14:creationId xmlns:p14="http://schemas.microsoft.com/office/powerpoint/2010/main" val="1386065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796" y="215424"/>
            <a:ext cx="4986279" cy="1325563"/>
          </a:xfrm>
        </p:spPr>
        <p:txBody>
          <a:bodyPr anchor="ctr">
            <a:noAutofit/>
          </a:bodyPr>
          <a:lstStyle/>
          <a:p>
            <a:r>
              <a:rPr lang="en-US" sz="5400" dirty="0">
                <a:latin typeface="Futura"/>
              </a:rPr>
              <a:t>Advantages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E1AADE3-AA9E-79F4-52D1-28383BF6B4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23196" y="1681162"/>
            <a:ext cx="2514600" cy="823912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Futura"/>
              </a:rPr>
              <a:t>Almost no cables needed and very easy to set up</a:t>
            </a:r>
          </a:p>
        </p:txBody>
      </p:sp>
      <p:pic>
        <p:nvPicPr>
          <p:cNvPr id="22" name="Picture Placeholder 21" descr="A picture containing tree, outdoor, grass, sky&#10;&#10;Description automatically generated">
            <a:extLst>
              <a:ext uri="{FF2B5EF4-FFF2-40B4-BE49-F238E27FC236}">
                <a16:creationId xmlns:a16="http://schemas.microsoft.com/office/drawing/2014/main" id="{1F8E1B15-F011-4ADC-8DC8-6DFB67C9E0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3509" r="2" b="2"/>
          <a:stretch/>
        </p:blipFill>
        <p:spPr>
          <a:xfrm>
            <a:off x="1123978" y="2505074"/>
            <a:ext cx="2713037" cy="3474720"/>
          </a:xfrm>
          <a:noFill/>
        </p:spPr>
      </p:pic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D942B98-19B4-4313-CEDF-BDDF207598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72854" y="1681162"/>
            <a:ext cx="2514600" cy="823912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Futura"/>
              </a:rPr>
              <a:t>Availability across the globe </a:t>
            </a:r>
          </a:p>
        </p:txBody>
      </p:sp>
      <p:pic>
        <p:nvPicPr>
          <p:cNvPr id="8" name="Picture Placeholder 7" descr="A picture containing text, night sky&#10;&#10;Description automatically generated">
            <a:extLst>
              <a:ext uri="{FF2B5EF4-FFF2-40B4-BE49-F238E27FC236}">
                <a16:creationId xmlns:a16="http://schemas.microsoft.com/office/drawing/2014/main" id="{992CB242-D057-4568-B7D2-4567F2E290F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4"/>
          <a:srcRect l="32913" r="26379" b="-1"/>
          <a:stretch/>
        </p:blipFill>
        <p:spPr>
          <a:xfrm>
            <a:off x="4993877" y="2505074"/>
            <a:ext cx="2672556" cy="3474720"/>
          </a:xfrm>
          <a:noFill/>
        </p:spPr>
      </p:pic>
      <p:sp>
        <p:nvSpPr>
          <p:cNvPr id="35" name="Text Placeholder 6">
            <a:extLst>
              <a:ext uri="{FF2B5EF4-FFF2-40B4-BE49-F238E27FC236}">
                <a16:creationId xmlns:a16="http://schemas.microsoft.com/office/drawing/2014/main" id="{CFB42A8B-073F-0D1C-8B84-6527E955DE3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823293" y="1681162"/>
            <a:ext cx="2743201" cy="823912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Futura"/>
              </a:rPr>
              <a:t>It can become the ordinary broadband and prices can go down</a:t>
            </a: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E50E01A-D511-4826-9699-BA948396B252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5"/>
          <a:stretch>
            <a:fillRect/>
          </a:stretch>
        </p:blipFill>
        <p:spPr>
          <a:xfrm>
            <a:off x="8823294" y="2505074"/>
            <a:ext cx="2743200" cy="3474719"/>
          </a:xfrm>
        </p:spPr>
      </p:pic>
    </p:spTree>
    <p:extLst>
      <p:ext uri="{BB962C8B-B14F-4D97-AF65-F5344CB8AC3E}">
        <p14:creationId xmlns:p14="http://schemas.microsoft.com/office/powerpoint/2010/main" val="359146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4321" y="365125"/>
            <a:ext cx="5863357" cy="1325563"/>
          </a:xfrm>
        </p:spPr>
        <p:txBody>
          <a:bodyPr anchor="ctr">
            <a:normAutofit/>
          </a:bodyPr>
          <a:lstStyle/>
          <a:p>
            <a:r>
              <a:rPr lang="en-US" sz="5400" dirty="0"/>
              <a:t>Disadvantages</a:t>
            </a:r>
          </a:p>
        </p:txBody>
      </p:sp>
      <p:sp>
        <p:nvSpPr>
          <p:cNvPr id="33" name="Text Placeholder 2">
            <a:extLst>
              <a:ext uri="{FF2B5EF4-FFF2-40B4-BE49-F238E27FC236}">
                <a16:creationId xmlns:a16="http://schemas.microsoft.com/office/drawing/2014/main" id="{39F9AC7B-4091-6EB5-2092-F44DB8B123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2630" y="1652587"/>
            <a:ext cx="3125788" cy="823912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Futura"/>
              </a:rPr>
              <a:t>Heavy use of internet in crowded cities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E4B2D7CD-5EF7-5630-007E-168D911275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22433" y="1684468"/>
            <a:ext cx="3098621" cy="823912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Futura"/>
              </a:rPr>
              <a:t>No customer service</a:t>
            </a:r>
          </a:p>
        </p:txBody>
      </p:sp>
      <p:sp>
        <p:nvSpPr>
          <p:cNvPr id="37" name="Text Placeholder 6">
            <a:extLst>
              <a:ext uri="{FF2B5EF4-FFF2-40B4-BE49-F238E27FC236}">
                <a16:creationId xmlns:a16="http://schemas.microsoft.com/office/drawing/2014/main" id="{F39532DF-1709-6282-B24E-582027A5F73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416249" y="1710029"/>
            <a:ext cx="3037063" cy="823912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Futura"/>
              </a:rPr>
              <a:t>Weather disruption</a:t>
            </a:r>
          </a:p>
        </p:txBody>
      </p:sp>
      <p:pic>
        <p:nvPicPr>
          <p:cNvPr id="15" name="Content Placeholder 14" descr="A picture containing sky, nature, outdoor, cloudy&#10;&#10;Description automatically generated">
            <a:extLst>
              <a:ext uri="{FF2B5EF4-FFF2-40B4-BE49-F238E27FC236}">
                <a16:creationId xmlns:a16="http://schemas.microsoft.com/office/drawing/2014/main" id="{79E669D3-269A-4D85-9D02-B39E23AF199D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/>
          <a:stretch>
            <a:fillRect/>
          </a:stretch>
        </p:blipFill>
        <p:spPr>
          <a:xfrm>
            <a:off x="8416250" y="2476499"/>
            <a:ext cx="3043120" cy="3446145"/>
          </a:xfrm>
        </p:spPr>
      </p:pic>
      <p:pic>
        <p:nvPicPr>
          <p:cNvPr id="7" name="Content Placeholder 6" descr="A picture containing building, city, cage, computer&#10;&#10;Description automatically generated">
            <a:extLst>
              <a:ext uri="{FF2B5EF4-FFF2-40B4-BE49-F238E27FC236}">
                <a16:creationId xmlns:a16="http://schemas.microsoft.com/office/drawing/2014/main" id="{FF207E1A-FE46-4F90-B4C7-F5B85479BBF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32630" y="2476499"/>
            <a:ext cx="3125788" cy="3474720"/>
          </a:xfrm>
        </p:spPr>
      </p:pic>
      <p:pic>
        <p:nvPicPr>
          <p:cNvPr id="13" name="Content Placeholder 12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1A62368-505D-42A3-8B2F-E2A75FE7E1B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4528491" y="2476500"/>
            <a:ext cx="3135016" cy="3474719"/>
          </a:xfrm>
        </p:spPr>
      </p:pic>
    </p:spTree>
    <p:extLst>
      <p:ext uri="{BB962C8B-B14F-4D97-AF65-F5344CB8AC3E}">
        <p14:creationId xmlns:p14="http://schemas.microsoft.com/office/powerpoint/2010/main" val="3271490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85F4A1-41C1-4D61-A8AB-979AA43CED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-106512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712A77-8836-4051-B61B-E73C8FC0A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US" sz="5000" dirty="0"/>
              <a:t>Positive impact of Starlink</a:t>
            </a:r>
            <a:endParaRPr lang="el-GR" sz="5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D3000-FEC6-495B-9087-AD508416D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>
            <a:normAutofit/>
          </a:bodyPr>
          <a:lstStyle/>
          <a:p>
            <a:r>
              <a:rPr lang="en-US" sz="2000" dirty="0"/>
              <a:t>Impact on workers</a:t>
            </a:r>
          </a:p>
          <a:p>
            <a:r>
              <a:rPr lang="en-US" sz="2000" dirty="0"/>
              <a:t>Self cleaning system</a:t>
            </a:r>
          </a:p>
          <a:p>
            <a:r>
              <a:rPr lang="en-US" sz="2000" dirty="0"/>
              <a:t>Saving Money</a:t>
            </a:r>
          </a:p>
          <a:p>
            <a:r>
              <a:rPr lang="en-US" sz="2000" dirty="0"/>
              <a:t>Connection Speed</a:t>
            </a:r>
            <a:endParaRPr lang="el-GR" sz="2000" dirty="0"/>
          </a:p>
        </p:txBody>
      </p:sp>
    </p:spTree>
    <p:extLst>
      <p:ext uri="{BB962C8B-B14F-4D97-AF65-F5344CB8AC3E}">
        <p14:creationId xmlns:p14="http://schemas.microsoft.com/office/powerpoint/2010/main" val="4129609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72416EB-295F-4823-A9B5-DD9D269E31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41" r="9831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A0ACD-3994-460E-B74A-90EFD4771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US" dirty="0"/>
              <a:t>Negative impact of Starlink</a:t>
            </a:r>
            <a:endParaRPr lang="el-G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3CE1B-6FE4-4207-B157-556757305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r>
              <a:rPr lang="en-US" sz="2000" dirty="0"/>
              <a:t>Light pollution</a:t>
            </a:r>
          </a:p>
          <a:p>
            <a:r>
              <a:rPr lang="en-US" sz="2000" dirty="0"/>
              <a:t>Weather interference</a:t>
            </a:r>
          </a:p>
          <a:p>
            <a:r>
              <a:rPr lang="en-US" sz="2000" dirty="0"/>
              <a:t>Accessibility</a:t>
            </a:r>
          </a:p>
        </p:txBody>
      </p:sp>
    </p:spTree>
    <p:extLst>
      <p:ext uri="{BB962C8B-B14F-4D97-AF65-F5344CB8AC3E}">
        <p14:creationId xmlns:p14="http://schemas.microsoft.com/office/powerpoint/2010/main" val="14366407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2F725E1-9640-44B7-99D6-9DCE759614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38" b="776"/>
          <a:stretch/>
        </p:blipFill>
        <p:spPr>
          <a:xfrm>
            <a:off x="20" y="28273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F288BF-C273-4CFE-9337-8770CFEBA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646" y="127262"/>
            <a:ext cx="8474697" cy="1206631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Lessons drawn from the study cases</a:t>
            </a:r>
            <a:br>
              <a:rPr lang="en-GB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008E37-16AA-4A60-87ED-44B3E4BDD766}"/>
              </a:ext>
            </a:extLst>
          </p:cNvPr>
          <p:cNvSpPr txBox="1"/>
          <p:nvPr/>
        </p:nvSpPr>
        <p:spPr>
          <a:xfrm>
            <a:off x="324088" y="1164211"/>
            <a:ext cx="3352367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Differences between modern and traditional technology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Why is technology important for the organization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Consequences of not using modern technology in the organization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Future prospect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4286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2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9" name="Group 2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9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Video 22">
            <a:extLst>
              <a:ext uri="{FF2B5EF4-FFF2-40B4-BE49-F238E27FC236}">
                <a16:creationId xmlns:a16="http://schemas.microsoft.com/office/drawing/2014/main" id="{CF1D477B-156D-552D-A421-63B112C9E6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-1" y="-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9" name="Rectangle 31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6F12B-57E2-4CBA-A0CB-1593993EE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1725" y="1901588"/>
            <a:ext cx="4390030" cy="823415"/>
          </a:xfrm>
        </p:spPr>
        <p:txBody>
          <a:bodyPr vert="horz" wrap="square" lIns="0" tIns="0" rIns="0" bIns="0" rtlCol="0" anchor="b" anchorCtr="0">
            <a:noAutofit/>
          </a:bodyPr>
          <a:lstStyle/>
          <a:p>
            <a:pPr>
              <a:lnSpc>
                <a:spcPct val="100000"/>
              </a:lnSpc>
            </a:pPr>
            <a:r>
              <a:rPr lang="en-US" sz="540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Why </a:t>
            </a:r>
            <a:r>
              <a:rPr lang="en-US" sz="5400" kern="1200" dirty="0" err="1">
                <a:solidFill>
                  <a:schemeClr val="bg2"/>
                </a:solidFill>
                <a:latin typeface="+mj-lt"/>
                <a:ea typeface="+mj-ea"/>
                <a:cs typeface="+mj-cs"/>
              </a:rPr>
              <a:t>Starlink</a:t>
            </a:r>
            <a:r>
              <a:rPr lang="en-US" sz="540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sp>
        <p:nvSpPr>
          <p:cNvPr id="31" name="Rectangle 33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F4BE19-D285-40B1-AE68-22AAC2295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78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" name="Group 65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82" name="Freeform: Shape 66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83" name="Oval 67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4" name="Oval 68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5" name="Freeform: Shape 69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86" name="Rectangle 71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8047B-C37E-4F98-97FE-9B2AB3E3DE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4500562" cy="1562959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87" name="Freeform: Shape 73">
            <a:extLst>
              <a:ext uri="{FF2B5EF4-FFF2-40B4-BE49-F238E27FC236}">
                <a16:creationId xmlns:a16="http://schemas.microsoft.com/office/drawing/2014/main" id="{DE950493-A53F-4D4C-9157-A238C4B2A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5000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25B418CF-7B48-4199-A4F0-EA0BC58C264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267325" y="549275"/>
            <a:ext cx="6373813" cy="1562959"/>
          </a:xfrm>
        </p:spPr>
        <p:txBody>
          <a:bodyPr vert="horz" wrap="square" lIns="0" tIns="0" rIns="0" bIns="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ym typeface="Wingdings" panose="05000000000000000000" pitchFamily="2" charset="2"/>
              </a:rPr>
              <a:t>In this presentation, we talked about Starlink satellite Internet services, we explained what the challenges are the positive and the negative impact, the advantages and the disadvantages as well</a:t>
            </a:r>
            <a:r>
              <a:rPr lang="en-US" sz="2000" dirty="0">
                <a:sym typeface="Wingdings" panose="05000000000000000000" pitchFamily="2" charset="2"/>
              </a:rPr>
              <a:t>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500" dirty="0">
              <a:sym typeface="Wingdings" panose="05000000000000000000" pitchFamily="2" charset="2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22" name="Picture 2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F3BB2A1-E1E5-43EE-AA74-1E2E7ED406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8415" b="4692"/>
          <a:stretch/>
        </p:blipFill>
        <p:spPr>
          <a:xfrm>
            <a:off x="20" y="2661510"/>
            <a:ext cx="12191980" cy="4196491"/>
          </a:xfrm>
          <a:custGeom>
            <a:avLst/>
            <a:gdLst/>
            <a:ahLst/>
            <a:cxnLst/>
            <a:rect l="l" t="t" r="r" b="b"/>
            <a:pathLst>
              <a:path w="12192000" h="4196491">
                <a:moveTo>
                  <a:pt x="0" y="0"/>
                </a:moveTo>
                <a:lnTo>
                  <a:pt x="12192000" y="0"/>
                </a:lnTo>
                <a:lnTo>
                  <a:pt x="12192000" y="4196491"/>
                </a:lnTo>
                <a:lnTo>
                  <a:pt x="0" y="4196491"/>
                </a:lnTo>
                <a:close/>
              </a:path>
            </a:pathLst>
          </a:custGeom>
        </p:spPr>
      </p:pic>
      <p:grpSp>
        <p:nvGrpSpPr>
          <p:cNvPr id="88" name="Group 75">
            <a:extLst>
              <a:ext uri="{FF2B5EF4-FFF2-40B4-BE49-F238E27FC236}">
                <a16:creationId xmlns:a16="http://schemas.microsoft.com/office/drawing/2014/main" id="{FF1EAF9B-8869-450E-98BF-FD6EA6564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6428" y="1748729"/>
            <a:ext cx="1262947" cy="1335600"/>
            <a:chOff x="2678417" y="2427951"/>
            <a:chExt cx="1262947" cy="1335600"/>
          </a:xfrm>
        </p:grpSpPr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11FAA4-0B90-446B-9555-B7A9CB2C9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9" name="Oval 77">
              <a:extLst>
                <a:ext uri="{FF2B5EF4-FFF2-40B4-BE49-F238E27FC236}">
                  <a16:creationId xmlns:a16="http://schemas.microsoft.com/office/drawing/2014/main" id="{A88E536E-9DE6-4085-9258-450A10AD09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80" name="Rectangle 79">
            <a:extLst>
              <a:ext uri="{FF2B5EF4-FFF2-40B4-BE49-F238E27FC236}">
                <a16:creationId xmlns:a16="http://schemas.microsoft.com/office/drawing/2014/main" id="{D20AE261-8977-4583-A036-88CC1CE1A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99FD6460-0377-4FD1-9425-F75D4E1EB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vert="horz" wrap="square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DBA1B0FB-D917-4C8C-928F-313BD683BF39}" type="slidenum">
              <a:rPr lang="en-US" smtClean="0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095F065-80AC-4EFC-832D-07356543154C}"/>
              </a:ext>
            </a:extLst>
          </p:cNvPr>
          <p:cNvSpPr txBox="1"/>
          <p:nvPr/>
        </p:nvSpPr>
        <p:spPr>
          <a:xfrm>
            <a:off x="9607638" y="6657945"/>
            <a:ext cx="258436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clipset.com/starlink-disponible-espana-precios-informac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531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starry night sky with a tree and a body of water&#10;&#10;Description automatically generated with low confidence">
            <a:extLst>
              <a:ext uri="{FF2B5EF4-FFF2-40B4-BE49-F238E27FC236}">
                <a16:creationId xmlns:a16="http://schemas.microsoft.com/office/drawing/2014/main" id="{98C335A7-7216-44E6-B6DC-E8CE6D6B56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D697C9-B17C-4B12-AD34-0E2EA997B6B0}"/>
              </a:ext>
            </a:extLst>
          </p:cNvPr>
          <p:cNvSpPr txBox="1"/>
          <p:nvPr/>
        </p:nvSpPr>
        <p:spPr>
          <a:xfrm>
            <a:off x="0" y="400334"/>
            <a:ext cx="1219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781B35-8B66-4B56-8797-DE4B03A68CA8}"/>
              </a:ext>
            </a:extLst>
          </p:cNvPr>
          <p:cNvSpPr txBox="1"/>
          <p:nvPr/>
        </p:nvSpPr>
        <p:spPr>
          <a:xfrm flipH="1">
            <a:off x="523163" y="1273790"/>
            <a:ext cx="1128214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Starlink. (2022), available at: https://www.starlink.com/ (Accessed: 02/04/2022 18:35)•Tech Target Contributor. (2020), Whatls.com, available at: https://whatis.techtarget.com/definition/Starlink (Accessed: 02/04/2022 18:39)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Westbrook, T. (2022), Reuters, available at: https://www.reuters.com/technology/musks-spacex-working-restore-tongas-internet-fiji-official-2022-02-07/ (Accessed: 02/04/2022 18:44)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Ralph, E. (2021), </a:t>
            </a:r>
            <a:r>
              <a:rPr lang="en-GB" dirty="0" err="1">
                <a:solidFill>
                  <a:srgbClr val="00B0F0"/>
                </a:solidFill>
              </a:rPr>
              <a:t>Teslarati</a:t>
            </a:r>
            <a:r>
              <a:rPr lang="en-GB" dirty="0">
                <a:solidFill>
                  <a:srgbClr val="00B0F0"/>
                </a:solidFill>
              </a:rPr>
              <a:t>, available at: https://www.teslarati.com/spacex-starlink-beta-uk-arrival-europe-australia/ (Accessed: 02/04/2022 18:51)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Reese, I. (2022), reason, available at: https://reason.com/video/2022/03/05/can-elon-musks-starlink-keep-ukraine-online/?utm_medium=email (Accessed: 02/04/2022 18:55)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De La Cruz, L. (2021), </a:t>
            </a:r>
            <a:r>
              <a:rPr lang="en-GB" dirty="0" err="1">
                <a:solidFill>
                  <a:srgbClr val="00B0F0"/>
                </a:solidFill>
              </a:rPr>
              <a:t>EarthSky</a:t>
            </a:r>
            <a:r>
              <a:rPr lang="en-GB" dirty="0">
                <a:solidFill>
                  <a:srgbClr val="00B0F0"/>
                </a:solidFill>
              </a:rPr>
              <a:t>, available at: https://earthsky.org/space/spacex-starlink-satellites-explained/ (Accessed: 05/04/2022 18:59)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B0F0"/>
                </a:solidFill>
              </a:rPr>
              <a:t>Sunniya</a:t>
            </a:r>
            <a:r>
              <a:rPr lang="en-GB" dirty="0">
                <a:solidFill>
                  <a:srgbClr val="00B0F0"/>
                </a:solidFill>
              </a:rPr>
              <a:t>, Z. (2021), The Globe’s Talk, available at: https://theglobestalk.com/what-are-the-advantages-and-disadvantages-of-starlink/ (Accessed: 05/04/2022 19:01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Available at Cnet.com(2022) https://www.cnet.com/home/internet/starlink-satellite-internet-explained/#:~:text=Technically%20a%20division%20within%20SpaceX%2C%20Starlink%20is%20also,first%20prototype%20satellites%20launched%20into%20orbit%20in%202018. Accessed(02/04/2022).</a:t>
            </a:r>
          </a:p>
          <a:p>
            <a:pPr marL="285750" indent="-28575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Available at TheWashingtonPost.com(2022) https://www.washingtonpost.com/business/2021/04/27/starlink-light-pollution/   Accessed(02/04/2022</a:t>
            </a:r>
          </a:p>
        </p:txBody>
      </p:sp>
    </p:spTree>
    <p:extLst>
      <p:ext uri="{BB962C8B-B14F-4D97-AF65-F5344CB8AC3E}">
        <p14:creationId xmlns:p14="http://schemas.microsoft.com/office/powerpoint/2010/main" val="2109179814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2185e222-3c8d-40d1-8655-532d5209bd2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7" ma:contentTypeDescription="Create a new document." ma:contentTypeScope="" ma:versionID="d1a17051b5631d030e6d6a91677d5f90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95e2332df86e99e2a29cfe6ca225e2fc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www.w3.org/2000/xmlns/"/>
    <ds:schemaRef ds:uri="2185e222-3c8d-40d1-8655-532d5209bd26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348FB389-9B8B-475E-B5F7-D65AB8FBCAA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2185e222-3c8d-40d1-8655-532d5209bd26"/>
    <ds:schemaRef ds:uri="2fff46f4-612e-44ba-884a-bcd0b08f5dc6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{A3004C70-A01B-401E-970B-ACC2157D2960}tf33713516_win32</Template>
  <TotalTime>27528</TotalTime>
  <Words>639</Words>
  <Application>Microsoft Office PowerPoint</Application>
  <PresentationFormat>Widescreen</PresentationFormat>
  <Paragraphs>81</Paragraphs>
  <Slides>13</Slides>
  <Notes>3</Notes>
  <HiddenSlides>0</HiddenSlides>
  <MMClips>1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3DFloatVTI</vt:lpstr>
      <vt:lpstr>Office Theme</vt:lpstr>
      <vt:lpstr>Student Names​ and ID  Abdel Al Jaradat​-2123454  Fabio Rizzi-2119361  Alexandros Mane​-2124363  Burhan Ali-2018947  Name of lecturer Koushik Modak </vt:lpstr>
      <vt:lpstr>Introduction</vt:lpstr>
      <vt:lpstr>Background of the organization </vt:lpstr>
      <vt:lpstr>PowerPoint Presentation</vt:lpstr>
      <vt:lpstr>Insight of starlink</vt:lpstr>
      <vt:lpstr>Advantages</vt:lpstr>
      <vt:lpstr>Disadvantages</vt:lpstr>
      <vt:lpstr>Positive impact of Starlink</vt:lpstr>
      <vt:lpstr>Negative impact of Starlink</vt:lpstr>
      <vt:lpstr>Lessons drawn from the study cases </vt:lpstr>
      <vt:lpstr>Why Starlink?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Names​ and ID  Abdel Al Jaradat​-2123454  Fabio Rizzi-2119361  Alexandros Mane​-2124363 </dc:title>
  <dc:creator>Abdel Rahman Al Jaradat</dc:creator>
  <cp:lastModifiedBy>Rayan Tt</cp:lastModifiedBy>
  <cp:revision>5</cp:revision>
  <dcterms:created xsi:type="dcterms:W3CDTF">2022-03-24T11:54:39Z</dcterms:created>
  <dcterms:modified xsi:type="dcterms:W3CDTF">2022-04-20T10:34:04Z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