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3" r:id="rId16"/>
    <p:sldId id="274" r:id="rId17"/>
    <p:sldId id="275" r:id="rId18"/>
    <p:sldId id="276" r:id="rId19"/>
    <p:sldId id="277" r:id="rId20"/>
    <p:sldId id="278" r:id="rId21"/>
    <p:sldId id="279" r:id="rId22"/>
    <p:sldId id="280" r:id="rId23"/>
    <p:sldId id="272" r:id="rId24"/>
    <p:sldId id="271"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74" d="100"/>
          <a:sy n="74" d="100"/>
        </p:scale>
        <p:origin x="35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20/03/2018</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11089991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20/03/2018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3432341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20/03/2018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77239420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20/03/2018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7114905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20/03/2018</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6560704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20/03/2018</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9272408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20/03/2018</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8785697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20/03/2018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7894523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20/03/2018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2335846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20/03/2018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9277493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20/03/2018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542858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20/03/2018</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263144217"/>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4.xml"/><Relationship Id="rId5" Type="http://schemas.openxmlformats.org/officeDocument/2006/relationships/image" Target="../media/image9.png"/><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fontScale="90000"/>
          </a:bodyPr>
          <a:lstStyle/>
          <a:p>
            <a:r>
              <a:rPr lang="en-GB" dirty="0" smtClean="0">
                <a:solidFill>
                  <a:schemeClr val="bg1"/>
                </a:solidFill>
              </a:rPr>
              <a:t>Athens and Rome: Life and Culture in Classical Antiquity</a:t>
            </a:r>
            <a:endParaRPr lang="en-GB" dirty="0">
              <a:solidFill>
                <a:schemeClr val="bg1"/>
              </a:solidFill>
            </a:endParaRPr>
          </a:p>
        </p:txBody>
      </p:sp>
      <p:sp>
        <p:nvSpPr>
          <p:cNvPr id="3" name="Subtitle 2"/>
          <p:cNvSpPr>
            <a:spLocks noGrp="1"/>
          </p:cNvSpPr>
          <p:nvPr>
            <p:ph type="subTitle" idx="1"/>
          </p:nvPr>
        </p:nvSpPr>
        <p:spPr>
          <a:xfrm>
            <a:off x="1331640" y="5229200"/>
            <a:ext cx="6400800" cy="1248544"/>
          </a:xfrm>
        </p:spPr>
        <p:txBody>
          <a:bodyPr>
            <a:normAutofit/>
          </a:bodyPr>
          <a:lstStyle/>
          <a:p>
            <a:r>
              <a:rPr lang="en-GB" b="1" dirty="0" smtClean="0">
                <a:solidFill>
                  <a:schemeClr val="bg1"/>
                </a:solidFill>
              </a:rPr>
              <a:t>CLCS4007</a:t>
            </a:r>
          </a:p>
        </p:txBody>
      </p:sp>
      <p:sp>
        <p:nvSpPr>
          <p:cNvPr id="4" name="Subtitle 2"/>
          <p:cNvSpPr txBox="1">
            <a:spLocks/>
          </p:cNvSpPr>
          <p:nvPr/>
        </p:nvSpPr>
        <p:spPr>
          <a:xfrm>
            <a:off x="721216" y="3212976"/>
            <a:ext cx="8190963" cy="2088232"/>
          </a:xfrm>
          <a:prstGeom prst="rect">
            <a:avLst/>
          </a:prstGeom>
        </p:spPr>
        <p:txBody>
          <a:bodyPr vert="horz">
            <a:normAutofit fontScale="85000" lnSpcReduction="10000"/>
          </a:bodyPr>
          <a:lstStyle/>
          <a:p>
            <a:pPr algn="ctr">
              <a:spcBef>
                <a:spcPct val="20000"/>
              </a:spcBef>
              <a:buClr>
                <a:prstClr val="white">
                  <a:shade val="95000"/>
                </a:prstClr>
              </a:buClr>
              <a:buSzPct val="65000"/>
              <a:defRPr/>
            </a:pPr>
            <a:endParaRPr lang="en-GB" sz="3600" dirty="0">
              <a:solidFill>
                <a:prstClr val="black"/>
              </a:solidFill>
            </a:endParaRPr>
          </a:p>
          <a:p>
            <a:pPr algn="ctr">
              <a:spcBef>
                <a:spcPct val="20000"/>
              </a:spcBef>
              <a:buClr>
                <a:prstClr val="white">
                  <a:shade val="95000"/>
                </a:prstClr>
              </a:buClr>
              <a:buSzPct val="65000"/>
              <a:defRPr/>
            </a:pPr>
            <a:r>
              <a:rPr lang="en-GB" sz="3600" dirty="0">
                <a:solidFill>
                  <a:prstClr val="black"/>
                </a:solidFill>
              </a:rPr>
              <a:t>Lecture </a:t>
            </a:r>
            <a:r>
              <a:rPr lang="en-GB" sz="3600" dirty="0" smtClean="0">
                <a:solidFill>
                  <a:prstClr val="black"/>
                </a:solidFill>
              </a:rPr>
              <a:t>25 </a:t>
            </a:r>
            <a:r>
              <a:rPr lang="en-GB" sz="3600" dirty="0">
                <a:solidFill>
                  <a:prstClr val="black"/>
                </a:solidFill>
              </a:rPr>
              <a:t>– </a:t>
            </a:r>
            <a:r>
              <a:rPr lang="en-GB" sz="3600" dirty="0" smtClean="0">
                <a:solidFill>
                  <a:prstClr val="black"/>
                </a:solidFill>
              </a:rPr>
              <a:t>Greek and Roman </a:t>
            </a:r>
            <a:r>
              <a:rPr lang="en-GB" sz="3600" dirty="0">
                <a:solidFill>
                  <a:prstClr val="black"/>
                </a:solidFill>
              </a:rPr>
              <a:t>Warfare</a:t>
            </a:r>
            <a:r>
              <a:rPr lang="en-GB" sz="3600" i="1" dirty="0">
                <a:solidFill>
                  <a:prstClr val="black"/>
                </a:solidFill>
              </a:rPr>
              <a:t>	</a:t>
            </a:r>
          </a:p>
          <a:p>
            <a:pPr algn="ctr">
              <a:spcBef>
                <a:spcPct val="20000"/>
              </a:spcBef>
              <a:buClr>
                <a:prstClr val="white">
                  <a:shade val="95000"/>
                </a:prstClr>
              </a:buClr>
              <a:buSzPct val="65000"/>
              <a:defRPr/>
            </a:pPr>
            <a:endParaRPr lang="en-GB" sz="28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spTree>
    <p:extLst>
      <p:ext uri="{BB962C8B-B14F-4D97-AF65-F5344CB8AC3E}">
        <p14:creationId xmlns:p14="http://schemas.microsoft.com/office/powerpoint/2010/main" val="223884113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Warfare in the Ancient World</a:t>
            </a:r>
            <a:endParaRPr lang="en-GB" dirty="0">
              <a:solidFill>
                <a:schemeClr val="bg1"/>
              </a:solidFill>
            </a:endParaRPr>
          </a:p>
        </p:txBody>
      </p:sp>
      <p:sp>
        <p:nvSpPr>
          <p:cNvPr id="3" name="Content Placeholder 2"/>
          <p:cNvSpPr>
            <a:spLocks noGrp="1"/>
          </p:cNvSpPr>
          <p:nvPr>
            <p:ph idx="1"/>
          </p:nvPr>
        </p:nvSpPr>
        <p:spPr>
          <a:xfrm>
            <a:off x="135082" y="1600199"/>
            <a:ext cx="8936182" cy="2407790"/>
          </a:xfrm>
        </p:spPr>
        <p:txBody>
          <a:bodyPr>
            <a:normAutofit/>
          </a:bodyPr>
          <a:lstStyle/>
          <a:p>
            <a:pPr marL="137160" indent="0">
              <a:buNone/>
            </a:pPr>
            <a:r>
              <a:rPr lang="en-GB" dirty="0">
                <a:solidFill>
                  <a:schemeClr val="bg1"/>
                </a:solidFill>
              </a:rPr>
              <a:t>“For (as he would say) “peace,” as the term is commonly employed, is nothing more than a name, the truth being that every State is, by a law of nature, engaged perpetually in an undeclared war with every other State.” – </a:t>
            </a:r>
            <a:r>
              <a:rPr lang="en-GB" b="1" dirty="0">
                <a:solidFill>
                  <a:schemeClr val="bg1"/>
                </a:solidFill>
              </a:rPr>
              <a:t>Plato </a:t>
            </a:r>
            <a:r>
              <a:rPr lang="en-GB" b="1" i="1" dirty="0">
                <a:solidFill>
                  <a:schemeClr val="bg1"/>
                </a:solidFill>
              </a:rPr>
              <a:t>Laws</a:t>
            </a:r>
            <a:r>
              <a:rPr lang="en-GB" b="1" dirty="0">
                <a:solidFill>
                  <a:schemeClr val="bg1"/>
                </a:solidFill>
              </a:rPr>
              <a:t> 626a</a:t>
            </a:r>
            <a:r>
              <a:rPr lang="en-GB" dirty="0">
                <a:solidFill>
                  <a:schemeClr val="bg1"/>
                </a:solidFill>
              </a:rPr>
              <a:t>. </a:t>
            </a:r>
          </a:p>
          <a:p>
            <a:endParaRPr lang="en-GB" dirty="0"/>
          </a:p>
        </p:txBody>
      </p:sp>
      <p:sp>
        <p:nvSpPr>
          <p:cNvPr id="4" name="Rectangle 3"/>
          <p:cNvSpPr/>
          <p:nvPr/>
        </p:nvSpPr>
        <p:spPr>
          <a:xfrm>
            <a:off x="20781" y="4007989"/>
            <a:ext cx="4572000" cy="2850011"/>
          </a:xfrm>
          <a:prstGeom prst="rect">
            <a:avLst/>
          </a:prstGeom>
        </p:spPr>
        <p:txBody>
          <a:bodyPr>
            <a:spAutoFit/>
          </a:bodyPr>
          <a:lstStyle/>
          <a:p>
            <a:pPr marL="548640" lvl="0" indent="-411480">
              <a:spcBef>
                <a:spcPct val="20000"/>
              </a:spcBef>
              <a:buClr>
                <a:prstClr val="white">
                  <a:shade val="95000"/>
                </a:prstClr>
              </a:buClr>
              <a:buSzPct val="65000"/>
              <a:buFont typeface="Wingdings 2"/>
              <a:buChar char=""/>
            </a:pPr>
            <a:r>
              <a:rPr lang="en-GB" sz="2800" b="1" dirty="0">
                <a:solidFill>
                  <a:prstClr val="black"/>
                </a:solidFill>
              </a:rPr>
              <a:t>Militaristic Culture? </a:t>
            </a:r>
          </a:p>
          <a:p>
            <a:pPr marL="137160" lvl="0" algn="ctr">
              <a:spcBef>
                <a:spcPct val="20000"/>
              </a:spcBef>
              <a:buClr>
                <a:prstClr val="white">
                  <a:shade val="95000"/>
                </a:prstClr>
              </a:buClr>
              <a:buSzPct val="65000"/>
            </a:pPr>
            <a:r>
              <a:rPr lang="en-GB" sz="2800" dirty="0">
                <a:solidFill>
                  <a:prstClr val="black"/>
                </a:solidFill>
              </a:rPr>
              <a:t> “Latium had to reverence Mars, the lord of arms; </a:t>
            </a:r>
          </a:p>
          <a:p>
            <a:pPr marL="137160" lvl="0" algn="ctr">
              <a:spcBef>
                <a:spcPct val="20000"/>
              </a:spcBef>
              <a:buClr>
                <a:prstClr val="white">
                  <a:shade val="95000"/>
                </a:prstClr>
              </a:buClr>
              <a:buSzPct val="65000"/>
            </a:pPr>
            <a:r>
              <a:rPr lang="en-GB" sz="2800" dirty="0">
                <a:solidFill>
                  <a:prstClr val="black"/>
                </a:solidFill>
              </a:rPr>
              <a:t>Arms gave a feral race wealth and glory.” - </a:t>
            </a:r>
            <a:r>
              <a:rPr lang="en-GB" sz="2800" b="1" dirty="0">
                <a:solidFill>
                  <a:prstClr val="black"/>
                </a:solidFill>
              </a:rPr>
              <a:t>Ovid </a:t>
            </a:r>
            <a:r>
              <a:rPr lang="en-GB" sz="2800" b="1" i="1" dirty="0" err="1">
                <a:solidFill>
                  <a:prstClr val="black"/>
                </a:solidFill>
              </a:rPr>
              <a:t>Fasti</a:t>
            </a:r>
            <a:r>
              <a:rPr lang="en-GB" sz="2800" b="1" i="1" dirty="0">
                <a:solidFill>
                  <a:prstClr val="black"/>
                </a:solidFill>
              </a:rPr>
              <a:t> </a:t>
            </a:r>
            <a:r>
              <a:rPr lang="en-GB" sz="2800" b="1" dirty="0">
                <a:solidFill>
                  <a:prstClr val="black"/>
                </a:solidFill>
              </a:rPr>
              <a:t>3.85-86. </a:t>
            </a:r>
            <a:endParaRPr lang="en-GB" sz="2800" dirty="0">
              <a:solidFill>
                <a:prstClr val="black"/>
              </a:solidFill>
            </a:endParaRPr>
          </a:p>
        </p:txBody>
      </p:sp>
      <p:pic>
        <p:nvPicPr>
          <p:cNvPr id="5" name="Picture 4"/>
          <p:cNvPicPr>
            <a:picLocks noChangeAspect="1"/>
          </p:cNvPicPr>
          <p:nvPr/>
        </p:nvPicPr>
        <p:blipFill>
          <a:blip r:embed="rId2"/>
          <a:stretch>
            <a:fillRect/>
          </a:stretch>
        </p:blipFill>
        <p:spPr>
          <a:xfrm>
            <a:off x="5759554" y="3427802"/>
            <a:ext cx="2750601" cy="3051051"/>
          </a:xfrm>
          <a:prstGeom prst="rect">
            <a:avLst/>
          </a:prstGeom>
        </p:spPr>
      </p:pic>
      <p:sp>
        <p:nvSpPr>
          <p:cNvPr id="6" name="Rectangle 5"/>
          <p:cNvSpPr/>
          <p:nvPr/>
        </p:nvSpPr>
        <p:spPr>
          <a:xfrm>
            <a:off x="5035183" y="6478853"/>
            <a:ext cx="4108817" cy="369332"/>
          </a:xfrm>
          <a:prstGeom prst="rect">
            <a:avLst/>
          </a:prstGeom>
        </p:spPr>
        <p:txBody>
          <a:bodyPr wrap="none">
            <a:spAutoFit/>
          </a:bodyPr>
          <a:lstStyle/>
          <a:p>
            <a:r>
              <a:rPr lang="en-GB" dirty="0">
                <a:solidFill>
                  <a:schemeClr val="bg1"/>
                </a:solidFill>
              </a:rPr>
              <a:t>Triumphal Arch of </a:t>
            </a:r>
            <a:r>
              <a:rPr lang="en-GB" dirty="0" err="1">
                <a:solidFill>
                  <a:schemeClr val="bg1"/>
                </a:solidFill>
              </a:rPr>
              <a:t>Septimius</a:t>
            </a:r>
            <a:r>
              <a:rPr lang="en-GB" dirty="0">
                <a:solidFill>
                  <a:schemeClr val="bg1"/>
                </a:solidFill>
              </a:rPr>
              <a:t> Severus </a:t>
            </a:r>
          </a:p>
        </p:txBody>
      </p:sp>
    </p:spTree>
    <p:extLst>
      <p:ext uri="{BB962C8B-B14F-4D97-AF65-F5344CB8AC3E}">
        <p14:creationId xmlns:p14="http://schemas.microsoft.com/office/powerpoint/2010/main" val="362882412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80655"/>
          </a:xfrm>
        </p:spPr>
        <p:txBody>
          <a:bodyPr/>
          <a:lstStyle/>
          <a:p>
            <a:r>
              <a:rPr lang="en-GB" dirty="0" smtClean="0">
                <a:solidFill>
                  <a:schemeClr val="bg1"/>
                </a:solidFill>
              </a:rPr>
              <a:t>Motives for Warfare</a:t>
            </a:r>
            <a:endParaRPr lang="en-GB" dirty="0">
              <a:solidFill>
                <a:schemeClr val="bg1"/>
              </a:solidFill>
            </a:endParaRPr>
          </a:p>
        </p:txBody>
      </p:sp>
      <p:sp>
        <p:nvSpPr>
          <p:cNvPr id="3" name="Content Placeholder 2"/>
          <p:cNvSpPr>
            <a:spLocks noGrp="1"/>
          </p:cNvSpPr>
          <p:nvPr>
            <p:ph idx="1"/>
          </p:nvPr>
        </p:nvSpPr>
        <p:spPr>
          <a:xfrm>
            <a:off x="1" y="1174173"/>
            <a:ext cx="9050482" cy="5766953"/>
          </a:xfrm>
        </p:spPr>
        <p:txBody>
          <a:bodyPr>
            <a:normAutofit fontScale="85000" lnSpcReduction="10000"/>
          </a:bodyPr>
          <a:lstStyle/>
          <a:p>
            <a:r>
              <a:rPr lang="en-GB" b="1" dirty="0">
                <a:solidFill>
                  <a:schemeClr val="bg1"/>
                </a:solidFill>
              </a:rPr>
              <a:t>Honour, Justice and </a:t>
            </a:r>
            <a:r>
              <a:rPr lang="en-GB" b="1" dirty="0" smtClean="0">
                <a:solidFill>
                  <a:schemeClr val="bg1"/>
                </a:solidFill>
              </a:rPr>
              <a:t>Revenge:</a:t>
            </a:r>
          </a:p>
          <a:p>
            <a:pPr lvl="1"/>
            <a:r>
              <a:rPr lang="en-GB" dirty="0">
                <a:solidFill>
                  <a:schemeClr val="bg1"/>
                </a:solidFill>
              </a:rPr>
              <a:t>“…honour draws all human beings into its hold, for its sake people will suffer and face all dangers...” – </a:t>
            </a:r>
            <a:r>
              <a:rPr lang="en-GB" b="1" dirty="0">
                <a:solidFill>
                  <a:schemeClr val="bg1"/>
                </a:solidFill>
              </a:rPr>
              <a:t>Xenophon </a:t>
            </a:r>
            <a:r>
              <a:rPr lang="en-GB" b="1" i="1" dirty="0" err="1">
                <a:solidFill>
                  <a:schemeClr val="bg1"/>
                </a:solidFill>
              </a:rPr>
              <a:t>Hiero</a:t>
            </a:r>
            <a:r>
              <a:rPr lang="en-GB" b="1" dirty="0">
                <a:solidFill>
                  <a:schemeClr val="bg1"/>
                </a:solidFill>
              </a:rPr>
              <a:t> 7.1-3</a:t>
            </a:r>
            <a:r>
              <a:rPr lang="en-GB" dirty="0" smtClean="0">
                <a:solidFill>
                  <a:schemeClr val="bg1"/>
                </a:solidFill>
              </a:rPr>
              <a:t>.</a:t>
            </a:r>
          </a:p>
          <a:p>
            <a:pPr lvl="1"/>
            <a:r>
              <a:rPr lang="en-GB" dirty="0" smtClean="0">
                <a:solidFill>
                  <a:schemeClr val="bg1"/>
                </a:solidFill>
              </a:rPr>
              <a:t>Equal states must never submit to each </a:t>
            </a:r>
            <a:r>
              <a:rPr lang="en-GB" dirty="0">
                <a:solidFill>
                  <a:schemeClr val="bg1"/>
                </a:solidFill>
              </a:rPr>
              <a:t>others </a:t>
            </a:r>
            <a:r>
              <a:rPr lang="en-GB" dirty="0" smtClean="0">
                <a:solidFill>
                  <a:schemeClr val="bg1"/>
                </a:solidFill>
              </a:rPr>
              <a:t>demands [speech of Pericles] </a:t>
            </a:r>
            <a:r>
              <a:rPr lang="en-GB" dirty="0">
                <a:solidFill>
                  <a:schemeClr val="bg1"/>
                </a:solidFill>
              </a:rPr>
              <a:t>- </a:t>
            </a:r>
            <a:r>
              <a:rPr lang="en-GB" b="1" dirty="0">
                <a:solidFill>
                  <a:schemeClr val="bg1"/>
                </a:solidFill>
              </a:rPr>
              <a:t>Thucydides </a:t>
            </a:r>
            <a:r>
              <a:rPr lang="en-GB" b="1" dirty="0" smtClean="0">
                <a:solidFill>
                  <a:schemeClr val="bg1"/>
                </a:solidFill>
              </a:rPr>
              <a:t>1.140-41</a:t>
            </a:r>
            <a:r>
              <a:rPr lang="en-GB" dirty="0" smtClean="0">
                <a:solidFill>
                  <a:schemeClr val="bg1"/>
                </a:solidFill>
              </a:rPr>
              <a:t>. </a:t>
            </a:r>
          </a:p>
          <a:p>
            <a:pPr lvl="1"/>
            <a:r>
              <a:rPr lang="en-GB" b="1" dirty="0">
                <a:solidFill>
                  <a:schemeClr val="bg1"/>
                </a:solidFill>
              </a:rPr>
              <a:t>Aristophanes </a:t>
            </a:r>
            <a:r>
              <a:rPr lang="en-GB" b="1" i="1" dirty="0" err="1">
                <a:solidFill>
                  <a:schemeClr val="bg1"/>
                </a:solidFill>
              </a:rPr>
              <a:t>Acharnians</a:t>
            </a:r>
            <a:r>
              <a:rPr lang="en-GB" b="1" dirty="0">
                <a:solidFill>
                  <a:schemeClr val="bg1"/>
                </a:solidFill>
              </a:rPr>
              <a:t> 410-540</a:t>
            </a:r>
            <a:r>
              <a:rPr lang="en-GB" dirty="0">
                <a:solidFill>
                  <a:schemeClr val="bg1"/>
                </a:solidFill>
              </a:rPr>
              <a:t> – kidnap of Aspasia’s </a:t>
            </a:r>
            <a:r>
              <a:rPr lang="en-GB" dirty="0" smtClean="0">
                <a:solidFill>
                  <a:schemeClr val="bg1"/>
                </a:solidFill>
              </a:rPr>
              <a:t>prostitutes.</a:t>
            </a:r>
          </a:p>
          <a:p>
            <a:pPr lvl="1"/>
            <a:endParaRPr lang="en-GB" sz="500" dirty="0">
              <a:solidFill>
                <a:schemeClr val="bg1"/>
              </a:solidFill>
            </a:endParaRPr>
          </a:p>
          <a:p>
            <a:r>
              <a:rPr lang="en-GB" b="1" dirty="0">
                <a:solidFill>
                  <a:schemeClr val="bg1"/>
                </a:solidFill>
              </a:rPr>
              <a:t>Protecting Loved-ones, Property and </a:t>
            </a:r>
            <a:r>
              <a:rPr lang="en-GB" b="1" dirty="0" smtClean="0">
                <a:solidFill>
                  <a:schemeClr val="bg1"/>
                </a:solidFill>
              </a:rPr>
              <a:t>Homeland:</a:t>
            </a:r>
          </a:p>
          <a:p>
            <a:pPr lvl="1"/>
            <a:r>
              <a:rPr lang="en-GB" dirty="0" smtClean="0">
                <a:solidFill>
                  <a:schemeClr val="bg1"/>
                </a:solidFill>
              </a:rPr>
              <a:t>[Speech of </a:t>
            </a:r>
            <a:r>
              <a:rPr lang="en-GB" dirty="0" err="1" smtClean="0">
                <a:solidFill>
                  <a:schemeClr val="bg1"/>
                </a:solidFill>
              </a:rPr>
              <a:t>Archidamus</a:t>
            </a:r>
            <a:r>
              <a:rPr lang="en-GB" dirty="0" smtClean="0">
                <a:solidFill>
                  <a:schemeClr val="bg1"/>
                </a:solidFill>
              </a:rPr>
              <a:t> the </a:t>
            </a:r>
            <a:r>
              <a:rPr lang="en-GB" dirty="0">
                <a:solidFill>
                  <a:schemeClr val="bg1"/>
                </a:solidFill>
              </a:rPr>
              <a:t>Spartan King] </a:t>
            </a:r>
            <a:r>
              <a:rPr lang="en-GB" dirty="0" smtClean="0">
                <a:solidFill>
                  <a:schemeClr val="bg1"/>
                </a:solidFill>
              </a:rPr>
              <a:t>– ravaging the territory </a:t>
            </a:r>
            <a:r>
              <a:rPr lang="en-GB" dirty="0">
                <a:solidFill>
                  <a:schemeClr val="bg1"/>
                </a:solidFill>
              </a:rPr>
              <a:t>of Attica - </a:t>
            </a:r>
            <a:r>
              <a:rPr lang="en-GB" b="1" dirty="0">
                <a:solidFill>
                  <a:schemeClr val="bg1"/>
                </a:solidFill>
              </a:rPr>
              <a:t>Thucydides </a:t>
            </a:r>
            <a:r>
              <a:rPr lang="en-GB" b="1" dirty="0" smtClean="0">
                <a:solidFill>
                  <a:schemeClr val="bg1"/>
                </a:solidFill>
              </a:rPr>
              <a:t>2.11</a:t>
            </a:r>
            <a:r>
              <a:rPr lang="en-GB" dirty="0" smtClean="0">
                <a:solidFill>
                  <a:schemeClr val="bg1"/>
                </a:solidFill>
              </a:rPr>
              <a:t>.</a:t>
            </a:r>
          </a:p>
          <a:p>
            <a:pPr lvl="1"/>
            <a:r>
              <a:rPr lang="en-GB" dirty="0" smtClean="0">
                <a:solidFill>
                  <a:schemeClr val="bg1"/>
                </a:solidFill>
              </a:rPr>
              <a:t>Quintus </a:t>
            </a:r>
            <a:r>
              <a:rPr lang="en-GB" dirty="0" err="1" smtClean="0">
                <a:solidFill>
                  <a:schemeClr val="bg1"/>
                </a:solidFill>
              </a:rPr>
              <a:t>Fabius</a:t>
            </a:r>
            <a:r>
              <a:rPr lang="en-GB" dirty="0" smtClean="0">
                <a:solidFill>
                  <a:schemeClr val="bg1"/>
                </a:solidFill>
              </a:rPr>
              <a:t> </a:t>
            </a:r>
            <a:r>
              <a:rPr lang="en-GB" dirty="0">
                <a:solidFill>
                  <a:schemeClr val="bg1"/>
                </a:solidFill>
              </a:rPr>
              <a:t>Maximus </a:t>
            </a:r>
            <a:r>
              <a:rPr lang="en-GB" dirty="0" smtClean="0">
                <a:solidFill>
                  <a:schemeClr val="bg1"/>
                </a:solidFill>
              </a:rPr>
              <a:t>“the delayer” – Dictator (221 and 217 BC).</a:t>
            </a:r>
          </a:p>
          <a:p>
            <a:pPr lvl="1"/>
            <a:endParaRPr lang="en-GB" sz="500" dirty="0">
              <a:solidFill>
                <a:schemeClr val="bg1"/>
              </a:solidFill>
            </a:endParaRPr>
          </a:p>
          <a:p>
            <a:r>
              <a:rPr lang="en-GB" b="1" dirty="0">
                <a:solidFill>
                  <a:schemeClr val="bg1"/>
                </a:solidFill>
              </a:rPr>
              <a:t>Economic </a:t>
            </a:r>
            <a:r>
              <a:rPr lang="en-GB" b="1" dirty="0" smtClean="0">
                <a:solidFill>
                  <a:schemeClr val="bg1"/>
                </a:solidFill>
              </a:rPr>
              <a:t>Motives: </a:t>
            </a:r>
            <a:endParaRPr lang="en-GB" b="1" dirty="0">
              <a:solidFill>
                <a:schemeClr val="bg1"/>
              </a:solidFill>
            </a:endParaRPr>
          </a:p>
          <a:p>
            <a:pPr lvl="1"/>
            <a:r>
              <a:rPr lang="en-GB" dirty="0" smtClean="0">
                <a:solidFill>
                  <a:schemeClr val="bg1"/>
                </a:solidFill>
              </a:rPr>
              <a:t>Alcibiades – restoring </a:t>
            </a:r>
            <a:r>
              <a:rPr lang="en-GB" dirty="0">
                <a:solidFill>
                  <a:schemeClr val="bg1"/>
                </a:solidFill>
              </a:rPr>
              <a:t>personal fortune - </a:t>
            </a:r>
            <a:r>
              <a:rPr lang="en-GB" b="1" dirty="0">
                <a:solidFill>
                  <a:schemeClr val="bg1"/>
                </a:solidFill>
              </a:rPr>
              <a:t>Thucydides 6.15</a:t>
            </a:r>
            <a:r>
              <a:rPr lang="en-GB" dirty="0" smtClean="0">
                <a:solidFill>
                  <a:schemeClr val="bg1"/>
                </a:solidFill>
              </a:rPr>
              <a:t>.</a:t>
            </a:r>
          </a:p>
          <a:p>
            <a:pPr lvl="1"/>
            <a:r>
              <a:rPr lang="en-GB" dirty="0" smtClean="0">
                <a:solidFill>
                  <a:schemeClr val="bg1"/>
                </a:solidFill>
              </a:rPr>
              <a:t>Benefits </a:t>
            </a:r>
            <a:r>
              <a:rPr lang="en-GB" dirty="0">
                <a:solidFill>
                  <a:schemeClr val="bg1"/>
                </a:solidFill>
              </a:rPr>
              <a:t>of plunder - </a:t>
            </a:r>
            <a:r>
              <a:rPr lang="en-GB" b="1" dirty="0">
                <a:solidFill>
                  <a:schemeClr val="bg1"/>
                </a:solidFill>
              </a:rPr>
              <a:t>Polybius </a:t>
            </a:r>
            <a:r>
              <a:rPr lang="en-GB" b="1" dirty="0" smtClean="0">
                <a:solidFill>
                  <a:schemeClr val="bg1"/>
                </a:solidFill>
              </a:rPr>
              <a:t>1.10-11</a:t>
            </a:r>
            <a:r>
              <a:rPr lang="en-GB" dirty="0" smtClean="0">
                <a:solidFill>
                  <a:schemeClr val="bg1"/>
                </a:solidFill>
              </a:rPr>
              <a:t>.</a:t>
            </a:r>
          </a:p>
          <a:p>
            <a:pPr lvl="1"/>
            <a:endParaRPr lang="en-GB" sz="500" dirty="0">
              <a:solidFill>
                <a:schemeClr val="bg1"/>
              </a:solidFill>
            </a:endParaRPr>
          </a:p>
          <a:p>
            <a:r>
              <a:rPr lang="en-GB" b="1" dirty="0" smtClean="0">
                <a:solidFill>
                  <a:schemeClr val="bg1"/>
                </a:solidFill>
              </a:rPr>
              <a:t>Religion:</a:t>
            </a:r>
          </a:p>
          <a:p>
            <a:pPr lvl="1"/>
            <a:r>
              <a:rPr lang="en-GB" dirty="0" smtClean="0">
                <a:solidFill>
                  <a:schemeClr val="bg1"/>
                </a:solidFill>
              </a:rPr>
              <a:t>Spartan demand to expel Pericles (curse resulting from the murder </a:t>
            </a:r>
            <a:r>
              <a:rPr lang="en-GB" dirty="0">
                <a:solidFill>
                  <a:schemeClr val="bg1"/>
                </a:solidFill>
              </a:rPr>
              <a:t>of conspirators of </a:t>
            </a:r>
            <a:r>
              <a:rPr lang="en-GB" dirty="0" err="1">
                <a:solidFill>
                  <a:schemeClr val="bg1"/>
                </a:solidFill>
              </a:rPr>
              <a:t>Cylon</a:t>
            </a:r>
            <a:r>
              <a:rPr lang="en-GB" dirty="0">
                <a:solidFill>
                  <a:schemeClr val="bg1"/>
                </a:solidFill>
              </a:rPr>
              <a:t> at </a:t>
            </a:r>
            <a:r>
              <a:rPr lang="en-GB" dirty="0" smtClean="0">
                <a:solidFill>
                  <a:schemeClr val="bg1"/>
                </a:solidFill>
              </a:rPr>
              <a:t>a sanctuary </a:t>
            </a:r>
            <a:r>
              <a:rPr lang="en-GB" dirty="0">
                <a:solidFill>
                  <a:schemeClr val="bg1"/>
                </a:solidFill>
              </a:rPr>
              <a:t>on the </a:t>
            </a:r>
            <a:r>
              <a:rPr lang="en-GB" dirty="0" smtClean="0">
                <a:solidFill>
                  <a:schemeClr val="bg1"/>
                </a:solidFill>
              </a:rPr>
              <a:t>Acropolis).  </a:t>
            </a:r>
            <a:endParaRPr lang="en-GB" dirty="0">
              <a:solidFill>
                <a:schemeClr val="bg1"/>
              </a:solidFill>
            </a:endParaRPr>
          </a:p>
          <a:p>
            <a:pPr lvl="1"/>
            <a:endParaRPr lang="en-GB" dirty="0">
              <a:solidFill>
                <a:schemeClr val="bg1"/>
              </a:solidFill>
            </a:endParaRPr>
          </a:p>
          <a:p>
            <a:endParaRPr lang="en-GB" dirty="0"/>
          </a:p>
        </p:txBody>
      </p:sp>
    </p:spTree>
    <p:extLst>
      <p:ext uri="{BB962C8B-B14F-4D97-AF65-F5344CB8AC3E}">
        <p14:creationId xmlns:p14="http://schemas.microsoft.com/office/powerpoint/2010/main" val="152263507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319644"/>
          </a:xfrm>
        </p:spPr>
        <p:txBody>
          <a:bodyPr/>
          <a:lstStyle/>
          <a:p>
            <a:r>
              <a:rPr lang="en-GB" dirty="0" smtClean="0">
                <a:solidFill>
                  <a:schemeClr val="bg1"/>
                </a:solidFill>
              </a:rPr>
              <a:t>Appreciation of Peace?</a:t>
            </a:r>
            <a:endParaRPr lang="en-GB" dirty="0">
              <a:solidFill>
                <a:schemeClr val="bg1"/>
              </a:solidFill>
            </a:endParaRPr>
          </a:p>
        </p:txBody>
      </p:sp>
      <p:sp>
        <p:nvSpPr>
          <p:cNvPr id="3" name="Content Placeholder 2"/>
          <p:cNvSpPr>
            <a:spLocks noGrp="1"/>
          </p:cNvSpPr>
          <p:nvPr>
            <p:ph idx="1"/>
          </p:nvPr>
        </p:nvSpPr>
        <p:spPr>
          <a:xfrm>
            <a:off x="3522517" y="1319645"/>
            <a:ext cx="5444838" cy="3429000"/>
          </a:xfrm>
        </p:spPr>
        <p:txBody>
          <a:bodyPr>
            <a:normAutofit fontScale="77500" lnSpcReduction="20000"/>
          </a:bodyPr>
          <a:lstStyle/>
          <a:p>
            <a:pPr marL="137160" indent="0">
              <a:buNone/>
            </a:pPr>
            <a:r>
              <a:rPr lang="en-GB" dirty="0">
                <a:solidFill>
                  <a:schemeClr val="bg1"/>
                </a:solidFill>
              </a:rPr>
              <a:t>“Janus </a:t>
            </a:r>
            <a:r>
              <a:rPr lang="en-GB" dirty="0" err="1">
                <a:solidFill>
                  <a:schemeClr val="bg1"/>
                </a:solidFill>
              </a:rPr>
              <a:t>Quirinus</a:t>
            </a:r>
            <a:r>
              <a:rPr lang="en-GB" dirty="0">
                <a:solidFill>
                  <a:schemeClr val="bg1"/>
                </a:solidFill>
              </a:rPr>
              <a:t>, which our ancestors ordered to be closed whenever there was peace, secured by victory, throughout the whole domain of the Roman people on land and sea, and which, before my birth is recorded to have been closed </a:t>
            </a:r>
            <a:r>
              <a:rPr lang="en-GB" b="1" dirty="0">
                <a:solidFill>
                  <a:schemeClr val="bg1"/>
                </a:solidFill>
              </a:rPr>
              <a:t>only twice since the foundation of the city, the senate ordered to be closed three times while I was Princeps</a:t>
            </a:r>
            <a:r>
              <a:rPr lang="en-GB" dirty="0">
                <a:solidFill>
                  <a:schemeClr val="bg1"/>
                </a:solidFill>
              </a:rPr>
              <a:t>.” – </a:t>
            </a:r>
            <a:r>
              <a:rPr lang="en-GB" b="1" i="1" dirty="0">
                <a:solidFill>
                  <a:schemeClr val="bg1"/>
                </a:solidFill>
              </a:rPr>
              <a:t>Res Gestae </a:t>
            </a:r>
            <a:r>
              <a:rPr lang="en-GB" b="1" i="1" dirty="0" err="1">
                <a:solidFill>
                  <a:schemeClr val="bg1"/>
                </a:solidFill>
              </a:rPr>
              <a:t>Divi</a:t>
            </a:r>
            <a:r>
              <a:rPr lang="en-GB" b="1" i="1" dirty="0">
                <a:solidFill>
                  <a:schemeClr val="bg1"/>
                </a:solidFill>
              </a:rPr>
              <a:t> </a:t>
            </a:r>
            <a:r>
              <a:rPr lang="en-GB" b="1" i="1" dirty="0" err="1">
                <a:solidFill>
                  <a:schemeClr val="bg1"/>
                </a:solidFill>
              </a:rPr>
              <a:t>Augusti</a:t>
            </a:r>
            <a:r>
              <a:rPr lang="en-GB" b="1" i="1" dirty="0">
                <a:solidFill>
                  <a:schemeClr val="bg1"/>
                </a:solidFill>
              </a:rPr>
              <a:t> </a:t>
            </a:r>
            <a:r>
              <a:rPr lang="en-GB" b="1" dirty="0">
                <a:solidFill>
                  <a:schemeClr val="bg1"/>
                </a:solidFill>
              </a:rPr>
              <a:t>13</a:t>
            </a:r>
            <a:r>
              <a:rPr lang="en-GB" dirty="0">
                <a:solidFill>
                  <a:schemeClr val="bg1"/>
                </a:solidFill>
              </a:rPr>
              <a:t>. </a:t>
            </a:r>
            <a:endParaRPr lang="en-GB" dirty="0" smtClean="0">
              <a:solidFill>
                <a:schemeClr val="bg1"/>
              </a:solidFill>
            </a:endParaRPr>
          </a:p>
          <a:p>
            <a:r>
              <a:rPr lang="en-GB" b="1" dirty="0" smtClean="0">
                <a:solidFill>
                  <a:schemeClr val="bg1"/>
                </a:solidFill>
              </a:rPr>
              <a:t>Augustus was </a:t>
            </a:r>
            <a:r>
              <a:rPr lang="en-GB" b="1" dirty="0" err="1" smtClean="0">
                <a:solidFill>
                  <a:schemeClr val="bg1"/>
                </a:solidFill>
              </a:rPr>
              <a:t>princeps</a:t>
            </a:r>
            <a:r>
              <a:rPr lang="en-GB" b="1" dirty="0" smtClean="0">
                <a:solidFill>
                  <a:schemeClr val="bg1"/>
                </a:solidFill>
              </a:rPr>
              <a:t> for over four decades (31/27 BC-AD 14)</a:t>
            </a:r>
            <a:r>
              <a:rPr lang="en-GB" dirty="0" smtClean="0">
                <a:solidFill>
                  <a:schemeClr val="bg1"/>
                </a:solidFill>
              </a:rPr>
              <a:t>.</a:t>
            </a:r>
            <a:endParaRPr lang="en-GB" dirty="0">
              <a:solidFill>
                <a:schemeClr val="bg1"/>
              </a:solidFill>
            </a:endParaRPr>
          </a:p>
          <a:p>
            <a:endParaRPr lang="en-GB" dirty="0">
              <a:solidFill>
                <a:schemeClr val="bg1"/>
              </a:solidFill>
            </a:endParaRPr>
          </a:p>
        </p:txBody>
      </p:sp>
      <p:pic>
        <p:nvPicPr>
          <p:cNvPr id="4" name="Picture 3"/>
          <p:cNvPicPr>
            <a:picLocks noChangeAspect="1"/>
          </p:cNvPicPr>
          <p:nvPr/>
        </p:nvPicPr>
        <p:blipFill>
          <a:blip r:embed="rId2"/>
          <a:stretch>
            <a:fillRect/>
          </a:stretch>
        </p:blipFill>
        <p:spPr>
          <a:xfrm>
            <a:off x="4717472" y="4776707"/>
            <a:ext cx="3564082" cy="1698879"/>
          </a:xfrm>
          <a:prstGeom prst="rect">
            <a:avLst/>
          </a:prstGeom>
        </p:spPr>
      </p:pic>
      <p:sp>
        <p:nvSpPr>
          <p:cNvPr id="5" name="Rectangle 4"/>
          <p:cNvSpPr/>
          <p:nvPr/>
        </p:nvSpPr>
        <p:spPr>
          <a:xfrm>
            <a:off x="4358729" y="6503648"/>
            <a:ext cx="4437433" cy="369332"/>
          </a:xfrm>
          <a:prstGeom prst="rect">
            <a:avLst/>
          </a:prstGeom>
        </p:spPr>
        <p:txBody>
          <a:bodyPr wrap="none">
            <a:spAutoFit/>
          </a:bodyPr>
          <a:lstStyle/>
          <a:p>
            <a:r>
              <a:rPr lang="fr-FR" dirty="0" smtClean="0">
                <a:solidFill>
                  <a:schemeClr val="bg1"/>
                </a:solidFill>
              </a:rPr>
              <a:t>Nero Aureus, RIC 50, Cohen 114, BMC 64</a:t>
            </a:r>
            <a:endParaRPr lang="en-GB" dirty="0">
              <a:solidFill>
                <a:schemeClr val="bg1"/>
              </a:solidFill>
            </a:endParaRPr>
          </a:p>
        </p:txBody>
      </p:sp>
      <p:pic>
        <p:nvPicPr>
          <p:cNvPr id="7" name="Picture 6"/>
          <p:cNvPicPr>
            <a:picLocks noChangeAspect="1"/>
          </p:cNvPicPr>
          <p:nvPr/>
        </p:nvPicPr>
        <p:blipFill rotWithShape="1">
          <a:blip r:embed="rId3"/>
          <a:srcRect l="14145" t="1673" r="8267" b="1995"/>
          <a:stretch/>
        </p:blipFill>
        <p:spPr>
          <a:xfrm>
            <a:off x="716973" y="2171700"/>
            <a:ext cx="2100441" cy="4114799"/>
          </a:xfrm>
          <a:prstGeom prst="rect">
            <a:avLst/>
          </a:prstGeom>
        </p:spPr>
      </p:pic>
      <p:sp>
        <p:nvSpPr>
          <p:cNvPr id="8" name="Rectangle 7"/>
          <p:cNvSpPr/>
          <p:nvPr/>
        </p:nvSpPr>
        <p:spPr>
          <a:xfrm>
            <a:off x="254737" y="6226649"/>
            <a:ext cx="4572000" cy="646331"/>
          </a:xfrm>
          <a:prstGeom prst="rect">
            <a:avLst/>
          </a:prstGeom>
        </p:spPr>
        <p:txBody>
          <a:bodyPr>
            <a:spAutoFit/>
          </a:bodyPr>
          <a:lstStyle/>
          <a:p>
            <a:r>
              <a:rPr lang="en-GB" dirty="0" smtClean="0">
                <a:solidFill>
                  <a:schemeClr val="bg1"/>
                </a:solidFill>
              </a:rPr>
              <a:t>Statue of Peace and Wealth by </a:t>
            </a:r>
            <a:r>
              <a:rPr lang="en-GB" dirty="0" err="1" smtClean="0">
                <a:solidFill>
                  <a:schemeClr val="bg1"/>
                </a:solidFill>
              </a:rPr>
              <a:t>Cephisodotus</a:t>
            </a:r>
            <a:r>
              <a:rPr lang="en-GB" dirty="0" smtClean="0">
                <a:solidFill>
                  <a:schemeClr val="bg1"/>
                </a:solidFill>
              </a:rPr>
              <a:t> (c.370s BC). </a:t>
            </a:r>
            <a:endParaRPr lang="en-GB" dirty="0">
              <a:solidFill>
                <a:schemeClr val="bg1"/>
              </a:solidFill>
            </a:endParaRPr>
          </a:p>
        </p:txBody>
      </p:sp>
      <p:sp>
        <p:nvSpPr>
          <p:cNvPr id="9" name="Rectangle 8"/>
          <p:cNvSpPr/>
          <p:nvPr/>
        </p:nvSpPr>
        <p:spPr>
          <a:xfrm>
            <a:off x="145472" y="1151220"/>
            <a:ext cx="3480955" cy="1200329"/>
          </a:xfrm>
          <a:prstGeom prst="rect">
            <a:avLst/>
          </a:prstGeom>
        </p:spPr>
        <p:txBody>
          <a:bodyPr wrap="square">
            <a:spAutoFit/>
          </a:bodyPr>
          <a:lstStyle/>
          <a:p>
            <a:r>
              <a:rPr lang="en-GB" dirty="0" smtClean="0">
                <a:solidFill>
                  <a:schemeClr val="bg1"/>
                </a:solidFill>
              </a:rPr>
              <a:t>Athens, on average, was at war for 2 out of every three years between 490-338 BC. </a:t>
            </a:r>
          </a:p>
          <a:p>
            <a:endParaRPr lang="en-GB" dirty="0"/>
          </a:p>
        </p:txBody>
      </p:sp>
    </p:spTree>
    <p:extLst>
      <p:ext uri="{BB962C8B-B14F-4D97-AF65-F5344CB8AC3E}">
        <p14:creationId xmlns:p14="http://schemas.microsoft.com/office/powerpoint/2010/main" val="1620131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836712"/>
            <a:ext cx="8424936" cy="5112568"/>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smtClean="0">
                <a:solidFill>
                  <a:schemeClr val="bg1"/>
                </a:solidFill>
              </a:rPr>
              <a:t>Raising Armies in the Ancient World</a:t>
            </a:r>
            <a:endParaRPr lang="en-GB" sz="6000" b="1" dirty="0">
              <a:solidFill>
                <a:schemeClr val="bg1"/>
              </a:solidFill>
            </a:endParaRPr>
          </a:p>
        </p:txBody>
      </p:sp>
      <p:sp>
        <p:nvSpPr>
          <p:cNvPr id="2050" name="AutoShape 2" descr="data:image/jpeg;base64,/9j/4AAQSkZJRgABAQAAAQABAAD/2wCEAAkGBhISERUUExQWFRUWFxcXFxgVGBQYGBcVHRgXFxcXFxwXHSYeGBojGhUYHy8gIycpLC0sFx4xNTAqNSYrLCkBCQoKDgwOGg8PGiwlHyUuLSw0MCwsLywqLDQsLCwsLDAwLCwsLC4sKSovLC00LywsLCwsLCwsLCwsLC0sLCwsLP/AABEIAN4A4wMBIgACEQEDEQH/xAAcAAABBQEBAQAAAAAAAAAAAAAGAAECBQcEAwj/xABIEAACAQIDBQQHBQUGBQMFAAABAhEAAwQSIQUGIjFBE1FhcQcjMkKBkaEUUmJysTOCwdHwQ1NzkrLhJGPC0vGTorMVFjREVP/EABoBAAIDAQEAAAAAAAAAAAAAAAQFAAEDAgb/xAA0EQABAwIEAggGAgIDAAAAAAABAAIDBBESITFBUfAFEyJhcZHR4RQygaGxwTNCI/EVQ1L/2gAMAwEAAhEDEQA/AMWFPNRBp6tUnppp6aoolNKaUUqitMaY05poqKKakdx+cV0LZ5xqDXhZsMxCqCzHkACSfIDU0V7J9HWIYhrzLYABfK0tdKjmRbXi+cdKyklZHm4rRkbn/KEJGkKP7G7mCtE+qe+6iSL1xbPUDS0k3ObD2o+FW1i9ctgFEsWAcoXsEszJYKJc9oYjMZA9w0O6rH9R55ep+yIFKdys4wuwsTc/Z2Lr/ltuf4V3puLtA/8A6tz4gL+pFG2Mxl4pnZrjDLIz33M6aArZuIBJgcjE8q8cTZtAMWU6doRmzclZsom8jzmQKQcxkt0rL4qQ6Afn9haCmZuT+EJn0f7R/wD5n+dv/urnvbmY5OeFvfBCf9M0Z2bVs2y2TD8Kkz2JObKDJJVwoPCR05eIr3wdoMCQChUss2/tCAkXLqyAt4dEUQCdTVfFSDW3kfVWKVh0v5+yzLEYO5bPGjp+ZWX9RXPNanh9q3CAFuXDoSZfOp4nAhblq43sKrGWAGdRNctxbF4ntcPZc85CtZcjXiD2DcUjTUkKASJia0FU7+zfI8/lcmkH9XLN5pB6MsVuhhmGa3dex3dtluWvLtrRKj97WqLau62Jw4zOk2zyuWzntkfmXT5xRDJ2Oyuh3wPZnZVcdf6+NNNIEinInlW6wTA04NRp5qKKU0pqNIVFE8081GKeaiiiTTUjSqK1OKU0qaKipPSqM04qKJ6VORXVs3ZVy+4t2lzMeQH1J7h41RIAuVYBJsFyAUT7M3KaFbEsbStqttRmvuOpC+4v4mgCind/dRbCq1vJevET2soQkGCthW5sD/aNoOk+yerH4M5yi23JLaswd85IUg3DrnysImNFvZgoKGFslZiOFh+u6Yx0eEXf5Ll2X2aEJYUWFOkpLXHHKTfIhuLKsW9JuLxV0Y1RbTIhlrxZhlGYsqDKZZZuXRmdX1zfs3GvI8ruDLELlU8TuUW2G1GW4xUq/CSpVQzHhnLlFUm3d6cPnPZK15sqoWclbZyqB7Ii5cEieNo15UO2Mvdlz9UQ6QMbmrJmV2KKG0nhXM5HsiCtuQhym4JISMw00r1xe0EXS89pRrK3LpJMhgZWx2rj2m0zpqaBcbt29dGVnIToiAIg/dWBVfmo0UpOpQRqh/UI2vbxYMMDmLEEEFLGaD3hsVec/wDtryXfSyvsW74j7r4W1/8AHh9PnQiLZIJjlz8KZrZAB6GY+Gla/DR75rP4h+2SKzvbZc62bzHxvWmPnxWDXU218Oy52F0EyTw4S4TzJMi2hPI9aDcLmzAJ7TcIGhmTAGunOi2/u12Nk3Gu5ihm5KypkZDkIbignn4fCs3xRsIC3hfI8E62VhsTbmCDQz2gpAEXLV63EAAEBXe3MKBOmldeLsWwzNh2Z7cDjUC+o4UkE2yzqJQatbJnWaG8fufFjtbbMWyi4UIgdmRmzIfwjnPShi3cZSCpKkciCQfgRrWbYGvJcxxVvmfHZr2+C0DD3wWL51jTMyHpJbKxWDoW5NBm0ukGuzC3sreqZkJEtlNsDN3MGItOJFwEtB9WeLUSFYfei5I7UC9HvNK3R+W6kP8APMPCr/Zm2Ec+qaW04HypdkCBkYRbvQNPccjSa5khcNfZaRzNdzmujauwMPezZ1Fi4PauWlYW5771k8Vr86yviaENr7BvYZhnAytqrocyOO9WH6UbLtBi3EW4OENxK1vMBKEE57TEqqanUAwxZyR6pd0ZOFlIkoRmt3uIqOFBKXDlZhctiGVCxURNVHK+PvCkkTJO4rM+dNRPtvdcZTew2ZkGr2zrctA6htNHtno4JEUMxTBkjXi4S6SMxmxUaVKKVaLNSNPFMKlFRRQIpqRNKorU8w7j8/8AalmHd+tQFPlqKk8+VICaQYf+a98FhXvOttAWZiAoHU/wqiQBcqAE5BdOxti3MTdFu2JPMk6KijmzHoorRNn7MSzayWp7NoBfKwOJbpJXVLOhypINwiAdZPLhMKmGtdhbhgf2rxPbODlOmk2VbhCyM7AzChjXu+NuvIaSCSuikl2afVgH35PsEgrkWeFM7KZ5HSnLTnnu8dGsEQi11555zbFXCrKysVYFYaFLKNQrLCyR0W2vC6sVAkFxwY3eAYM9Te59mGMg85xDAmNdeyUzyzsTXFt3eIWWK2ipv6h7iwVtEiGFsgDPdPv3uZOggUHs0gzqT11+PnWsNPiF3afn2Wc1RhNm68/dWO0Nu3MRxXmLFSMqgAIoMyABovTkNetV7WdMw1H1qKuQDBOo18R3V6qcqedMA0NFggC4uNyvNwATGo7+XT+dRLmAOg5UsvUf+Kud3t0sTjD6pYQc3bRR4TGp8ADVPe1gxONgra1zjZoVKXOuvPn49aatOseiIKsvcNxipEKMoVyQFYGZYLzIPODQ3vB6Pr+Gtm5IuW1yyQDmGnEYEwgOkkjppQ8dZC84WuWzqWVoxEKp3XuBcXYLcjcQHwBIHwOvOj30gbss1t74uxbtIsWoJlswUkme4zPOswDEEEaGdPA1eYzfnGXbDWLjh0YAElVzGCD7Q5mQNedczQyOla9h01XcMzGxujffPRHno+2OWweZ7pdX9gCfVhSyukmZBgaDp51k9xYYjpP0q+2TvvicPhzYtZQpLEEglgWiY1jp3czVCFkiOtXBE9j3udoTkqmla9jGjZeuFwJeTKqo5s5AA6+bGByUE+FewwtjX17ad1owfDVxB8x8TRJithWLlq2O0vWjbXKwNsvZzjR2XKc65jrJB0jlyFFd2AfcvWLn5bgQ/wCW8EP0rQStdvZZmMt2urDDbYe3l7Vu2tjhW9bYG5bBB4Zb2lIB9XcBBAIEQaIMP6wq9s2z2jBQVPZ27jEKpUZgewuZVUNaYEEKCmoFCWztkYgOFNt8j8DRqsHSZErp7Q8RXnhcdcwt11EMslHRwclxQYh1+o6joRWb4g6+HVasmLfm0R1hL2Y5hIKmAywHVyzBjkbVg7KQbJ1OTMSLjAGk3j3YFwNdsKA4Ge5bQyrpP7aweqTzXmp0IrusYpLydohzTCccFw50Fu8dCWIkJdBXOAFYqwBHdZvcIcMRDu5bKudHOr3dNX0B7RIClJgDJJEBdG64RlhILFZlE+dNFF29+wJzYi2oBBAv21MhGI4bls9bTjUHxjwAkTTOOQSNuEskjMbrFNUhEeNRK09aLJeZpUiaVRWpE01IU5qKkwFH262xjZt5iD2l1VkjQ27DEKoB9x7rQJPsrJ6UP7o7HF26XuAm1ZGdwPeMwlseLtAjzo3uAlTccgFpYkZohgVnQjhhGUaNwW/ZbOwpfVS54B9fRMKSL+5+ihi1IMEKIWDKsiqFTKAU1ZeG6FCjRw4BFtzNUu8O1/sym2pP2hwc7aTYRtSmmnbPoXI9kQg0FWGMxwwtk3SBmBy2lIXW+NSSBplsknURNxjoMoAz645diSSWYySeZJ1JPxriCLFmdB9/ZdVEmHIaldmyNgYjFMRZts8cyICr5sdBV1e9Gm0FUsbakATAuIT8p51rO7+yhhbKWlUFQBJGhLH2mYHnr1B7tK6L9w3GCr7JGYnw6fHz8+kEKTpSTH2ALLZlA3D2ibr54uWis5hBBIIMggjnNeZNHfpS2Alm6l5DHazKxoGAEsD4zqO+TQKRTqCUSsDxulksZjeWlWu6uxvtWJt2SSAxOYjooBYnzgVumF2etsItuUS2pUIIg8oJ0mRB665jM1lXosVhjJyFhkYFwJCE8pPSYitdvXBGq/DnNIulJHGUM2sm/R8YwYtylbxIEzoo948p7h3/ANc659o4FLiMrLmVgQeYEHQjTwpxlLS3P3RGgPf5/pXuziDryEkdw11+h+VKvlNwmJbx0Xz3t7Z3YYi7a14HIE/d5qfkRXBNE/pCsEY1nJntAG5Rpqg+iChnLXs4XY4w48F5eZuF5A4qIpxpT5anbsljArVZhaZ6OcbcvWbwe4GYXFy9oTzK9QpBI4eU9TRE25FjtC4VQzKyzB0JEEgTHLvrPtkbkY4hb1hGVhqrMRbJH4cxBjx6g1qmHxzgWzdt5TC9oSwGVoAlQBDDMeh0FecrCWSF0ThnsE7ps2We3RA21fRfZtK9yXyqC2kTlGp6amJ+XjQXvHirLuvY5mhQGd5zOQABoeUAATzPWt9xN+3lGYrxaASOLwHf8KC8X6LsLdPDnsxzIIOb9wiB8x5V3S19s5iVzPTYh/jAWU7L2k1h8ygEEZXRtVdDzRh1B+mhGoo2FxHtLcQkqczamS4GUul2ZBuW4kyCHU9oQSpnh3n9Gt3DKblpu2tjVtIdR3kSZHiOXdVNu3tbsXyOxW25EsOdtx7F1fFSdR1UsOtMnFk7ccZug2YoXYJAjlHllKAvmDLkLF+0SCzpJJzKVHMEqtwDUZyAB7ybFFi4ChzWbgz2m71Pun8SnQ0aHEFHYMNXPEBPMZSyqV4mgHMnMKr2yAIYhsbs77VYe37RLO1l4EG+ozMFI0i6nFA0Di4OgoeJ5idfbn8IuVglbbfn8rNQakRSZCDBpKabJOvM01TK01RRPFPTRVruxswYjFWrZ9nNmfwReJ/oD865c4NBcdlbWlxACNdhbPNixaQSHaLzkCSLjKzWlAgyUtJccCPaK6a172We5dCrzzEqSFgXcxGZgBBVcly5Ki3Js8SyZr02lb7TiJILDtCJIALBXgiYOS32A1DRJOUmKqtpYzsME9waPdAspoBGZVe7Ed1sW0nvLnSTSVt357n98+SbuswW2CGN6Nri9ehP2NsdnaB+4PeP4mMsT3mqcGkaktskT5ef9aU5a0NaGhKXOLnXK2Dc7f23ftpaee3ACx/eR7yk6TAkj5TRUoKLEljzOYnU9degrFdxcEz46zl91g5nuXU1tZsliY06Ex+k8/Pl515mvhZDJZm+af0chkZd+yzz0k7Ut3xbs21ZrivJ071jKIJzEyOXdXNsD0U3bgD4luyU+4INz4zon1PgK0q1suxabtAi9oQAXIBcwIAnnyEQKrt5MRjeyJwioGHMMZuR+EexPgSa6jrHBghhyHErOSna55kfn3BVe0dtYLZVrsrYlxqLamWJPvXG6cuZ17hTbA9JWFugrfPYvOmaShHSGA0PgfnWQ4svnYvOeTmmZzdZnWa83bX5fpTL/jY3N7RJcd0Ea54PZFhwW9Xd6cDE/abR66OD9BJNeO3tuC1ZNxz2SSRr+0uGNFQAwJ8Ty1gUBejjdQ37gxF0eqtnhB9+4P8ApXmfGB31T77bbOJxTkGbaEpb7soOrfvGTPlQjKGMzYGm9tfREuq3iLG4a6Lj27t18VdNxgBoFA58I5T0J+HWq9ACQIpsmgMjWdOo/wBqkqz3D4f1P+9PmtDRYaJQ4lxudUiixz1nr3fCjj0absG5dN26k2lEpm5O86ET7QAk90x416bk7hZovYlTHNLZHP8AE47u4fPxNtobUtWELMyALoJOUT90EAyfAAx3UprKzFeKLM8U1pKP/sky7kQo9Vu0cWUaCBkPU9SNSO4aDTy7pKjewtotinuTdnKOSLkCgyIRpz+bEjyFWj2RyAPDoyzrHOdQcx/rnSbqerdZ2qYgFwu1WGy8hLMiBM0ExpJ1Enp7v9Gu7s6p8LikRsymFImBJkaajrMkn9412XNqSODSfeYGB8DqT5wP0rJ7SXLQMeBoukCQY8qwzfbYww2MdFEK0Og6AN0HgGkfCtfv7cS1icPaMk3g4zE9dMs+baDu6VRelHd8XsOL6DjsyT42z7XyMH/NR1BIYZQHaOQNWzrGHiEJ7Bx3b4fIeJ7eRSG5MoacOxnQ5XJtGfdur3Vd2bn7MBmV3yAdpmz5wGa3dyMcwCOoDGAuW6wkhQaA93toC1iFL/s2m3c/w34W+U5h4qKOLgFu7c7UFs09oArMr3BCPMArr2ebjIAGIkERqznZhdYb5oWCTE2/DJC2+uzwt5byrlS+uePu3Act1PMOD86HCKPtsWO3wd2CHayxuqwMhgrdjeII0Mwlwx1c0BGjKZ12WO2SEqW2fcb5rzNKnmmolDJxRt6O8DK4i6QdQtgRz9YeOPEKPrQb2fdr9D8q0vdXZKf/AE1c7Fe0djpHO4fsyzJGgBJ59aCrXhsduJARdGzFJfgCV1bWt2yxYM0XGHaCcp7PLLSEyxCK4GcN7HSg3fnEnPasnnat5nH/ADbnrbnyzAfCjhtjhnRUZIcgFCrWWUFlD5UkJOQuPZzQeZmsz3ixfa4q/c+9cc/CdPpFDUYDn+A9vVEVRszxVZTg1GnApsla0T0R2V7S8x9oIoHfBbX9BWoqax30dbSFrGKpMC4hTwzSGX5kR8a2BXry3SbSJ7ncBehoSDDYbJveOusDQ9B/v/Cq3HbWWwGe6YFvLmPObbNCtA5kNI07ietdza3BzEqdR4Ff515YnZ6XAwucashQggDhOpBjmeVAswg9rREkE/LquK7s/BY1c+W1eH3hBPxI4h5GqHG+irDNdDI7Ik8Se18FYmV+M1m207b4XE3ERmUo7KGUlWgEgGV7x+tdmH36x9ttMQ515Plcf+4GnraOZgvDJl38lKnVUTjaVma0Tfzba4TCCzZhHcZEC+5bAhmHdpwg+M9KyJWIBHf4fH4VcYh8RtHEFgMzZRPRVUchqYA/XWrzA7l2bA7XG3Vyj3QSFPgWiW/KomiIAylZhcbuOZ4rKQPqHYmizRl3Ki3b3UvYx4QZUB4rjDhHgPvN4D4xWnbO2DgsCuYKpZRrceCfEydE8loY2n6R7dtezwtsFQIBIyIPyoNT8T8KDNrbev4kzdckdFGijyH8TJ8a4fFPUntdlvDddNkhpx2e07jsjfeP0lCMmG1PVyOEeQPtH80jwrP8bj7l1s9x2du9iTp3DuHgK8CaY0bDTxwizR6oSWd8p7RRl6M9olMYqycrqyn5ZlPzU/OtZv2Ef21VvMA1kvowwJfF5ultSx8zwqB8ST8K13sjSHpOwny1snXR9+qz4qtxOzV/s+HXuBWfLpPgRXKMMBowKaniWSnmfu/vCPE1eJbPL60NekDahw+DfK0PcItqRzEyWIP5QdfGhYS57gwbo98ojaXcFybZ3M7d1uHEMpVRkyqpC65gwgidTOlE6AvbyXQGJTKzLoHkQTHSe7WsN2ZvNicOfVXWA+6TmQ+anSirZnpWuKIu2lbxQlfoZHyplPRTkAAg202KWx1cDiS64J13BQftXZ5sXrlpuaMV84Oh+I1o6w177RhbTQSYWdC8Og+zs0AHWGstIBOhigneLaxxOIe9lCZo0BnkAok9+lEe6N03MFiLXMqSQB/zLbL/AK1T6UfOHGNrnai3ugIC0SOaNM0U2UJcIxzKZRgWbMLd3tLRlbhLqMy2Wg6TJHOsnxVko7KeakqfMGP4UfYS+EzBNJDlYBVZGe9blcoEr2S9OpoX3xtZcZdjkzZx5OA38a5pbteW885ruqALA7nnJUJFKnJ8P1/nSpglySGtg2BtZbWFsW3QMDZtsZj3+1bWdI4B86x5TWni6USwRAP2fD68egFq6xgI6TOg1Ma0vrmh4a0o+hNi4q9GGw2btrdwhrYuMLcWwJFtgYygSRoZlvZFY3etEanWeo/2rR8JiuC6A0+qxJMTrNtGmS7ljLEzPWKzIGqoWFpdc8P2rrSDht3/AKTE06d1Se78vGDU7d4D3aZJcpXzlbTwiPCtd9H+9v2u32d0+uQc/wC8XTi/MOvmD31kt8qRM+VNgMU9q4r23yMpkMDEH+ulCVVM2oZhOuxRNPOYX32X0QWqQINB26u/6YlhbuAJdiBBGVz+HqD4fWjG1dU8tSeg1ryksL4nYXheiZKx7cTSs09KWxRmS+OZ4G8SNV+gI/dFBGG2M7jO0W7c/tLnCp/L1c+Cg1t23rDNZYAL2gVnSVDDMuo0Mie7zrC9o4m47zccue89B3DuHgK9D0dK58WHglFdGxr8dtUR4fefD4e3ks2y+hlmUAMwUBXgkzxSSCOXdMCo25t58S4LABVkIo90EzqfePIT4CqmnmmDYWNOLdAvme8YTpwT01KlNarFKp2LWYxXmKLPR7sUYjEAsJROJu4x7I8iTWcsgjYXHZaxMMjw0I63H2EMPYUkQ9wBm7wupUfUn40YB65WTWvRRFeNmkMri8r1AY1rQ0bKZFY56SN4xiL/AGafs7JZZ+8+mY+WkD499aq13tE1DIsmVcAFl8deFT46x3TWA468WuMzGSzEk95JkmmnRUIxlx1CXdIPLWBo3XPNMKelXokkT86LfRy8Yi4vfbB79UuI38DQhNF3o6MYoEc+zcR36SJ7tRQ9V/C7wRNL/M3xV42BFt0SB2isoY6NOa5lmSDEowBgj2h4ihTe1T2lknrYt/SV/hR3iLSPda4rKzpdAdSeRF0KvDOsALyjoYM0G77JBsf4RHyu3BQdM+7wjalloyhcrTU5NKmaUplrTediwwknsMMOcCCt1GnhY/ITMVmIrSdl3c2BsNrw2nBEAz2V4GNSB7Lmgqz+p70dRHNw7lPDAnthPE1u8CNTq1o8yQATmtsIAERFZpNadshovcU8TrEh9QTdttqyKPaxKcp75rNsXYyO6HmrMvyJH8KlKe04eCurHZafFeRpClFWNrYxADXmFlT9+c5H4bY4j5mB40YXAaoANJ0XCw0HhIrutbIaA1wiynQ3JBb8igZn84jxFdNvatu2Iw9uGXiF26Fa5PLhX2EHwY/iqrxGIa4xd2LMdSzGST41yC493PPou7Nb3/jnm6Idg4yymIspZthy1xF7S8ATqwHAg4U8zmPiK2u1aEch8hXzzszEdnetv910b5MCa+hsNdBGh8v4Ui6WbYtITfo92Jjk+Itaacxyme8GDPfArHd890Hss1y2C1rmRHFbB1171kxPSINbMahdtgLJGnXrp1nwoClqnU7rjNFTwNlbhK+bqeK0bfj0dlc1/CrI1L215jvZO8d6/LurOn5mOVepgnZO3E1IJYXROwuTTSbzmok0prdZKQE1r/oy2V2WENwghrrE6/cXhX58R+NZdsDZ7XryIObMFnu11PwEmt6w9pUQKugUBQPACB9KTdKzWYIxumvR0N3GQ7L2HOvRm6VXbT2omHtNduGFX5k9FHeTVfujvH9tss7AK6uVKrMRzUideRjzBpD1TiwyWyCbue0PDL5q5e3PX4VgW2MAbV65bOhR2XXuB0Pyrf2td1ZP6Udm5MStwD9qsn868J+mWmnRUtpCzj+kF0izFGHcP2g8OsRFeWnjSNRr0aQKcju+Zos9HLj7XqIC27jc/wAMa/OhEUaejYKr37rcktxrqOJhp8lNDVZ/wu8ERS/ytRg69teb21yXBKG5cEkXCqso1GX1WaIHXWKAt+GHaWo5dkCPAMzN3DvoswV3NcF0RbBcsUUTlIXtHMwAJa2QesMOYNCO+7E310jLatAgCADkDGB0HFQNK20tu5MKl14ie9DRpUiKVNknUaPtxHF3DNbPu3Sp8Ev2zbn/ADAGgGaJ/R/i4xDWv7+2yDwuDjtn/MsfGhqtt4j3ZomkdhlF98kQDNmzAQG0BysOMyU5FwCbhtaMwgACKGd78Oi41mM9ndy3hlicrgExOkzNFm1/w6sR2q6gBO0L5QS4EENm0XOeDkDVPvnYF3DpdTXsnNswCPVuS6cwDCsHt8vdoSB9ng8cvRGTtuwjhmhs7XyaWEFr8c5rv+cjh/cC/GuBmJknUnmTz8z30ytrT8+VMw0BKi4lTtaH6fP/AM1228Mow1x2HH2ltFPcMrs/6LVeTrVxjLcYGyw9+/dJ/dS0v8T865ebWHf7rpg18FUxRdu96R72HRbbqLqLopJKuB3TBBHdI+NB9NP9d1VJEyUWeLq45Xxm7DZb9uzvPbxlvMkgroynmp6TGkHoavwRlI8jXztu9vBdwd4XbZ8GU8nXqp/WelbfsHeOzi7edDqIzIeanuPeO415qtojA7E35fwndNUCcWOqsrdmAR0B4T+HoPhy8gKyr0ibl9kxxFhfVsZdQPYb7wj3T9D56afcxYAYn3QSY5wNTXQcMrCDBBBkHUEH9RQ9PUOp34x/tbzQtkbhcvm5cOT3ADnJ/qaVy2o5HN9PpRZv5uW+Gul7YJsudPwNzyt4dx+HMUNbM2Y99wiAlmMAD+tAO+vWRzMkZ1gOS8++JzXYCM0aejTZ4a4bpGltdI+82n+kH51piDrVVuvu+uDsC2DnaczGObGBA8ABQ36Rt72tj7NaJV2ANxgdQp5KsdTzJ7vOvOy3rKizNP0nzCKWAYuShz0gbz/ab2S2fVWiQPxPyZvLSB4edP6N9uizisjmEvDIZ6PMofmSP3qD2NOGin/wzOp6raySfEO63rV9Hhqz/wBLlgm1Yfud1+agj/TVtuHvP9qsZXPrbYAfvZfdf48j4+Yrm9Ko/wCDQ915f9L156mY6Gqa12t07ncJKcuHBZEajTmo16pecUxRzutbKYNm5NduaEgHhEWgSDoeK6TH4TQPZtlmAGpJAA7yeVaVfw2UW8MsHs1QNAniXMTBGol+2aRrFnTnQdU7IN5yRlI3Mu5zXvs3BRn6cAQALGt1jaBENAgdpoEXnOuhoF3mxufGXmHLOQPyjhH0FH4vmzaNxuguXT7Uxbm1bUlmYkm6zPOY+dZVcYkknmaypBd7nHwWlUbMa36qZCHWY8KVeBpUwQF1GvXCYprbq6mGRgw8wZH1FeUTTVCL5KgbZrWsReVlW+kZGXPr0S4wOWADmy3cyEHSLvMcxxYaypzWbhhLoKHQ6A5eOdVlb8NAZoFx5OlVm4m1A9p8O+uXM6j71thF62PGIceIq0xSQ8SHK5cxiFZWGZmJOrZrbXOiqO1bi0FJSwscYztyE8DsbRJx5KzrG4RrNx7biGRipHiD+leSNGv86M97tnC9aGJSSyALdkQzJJW3dYdG4SjfiQ91BYptDJ1jb77pRNH1brbbJw0f71fYpCdn4Yd96/HPnFv+UfGqDNWibq7BTF7MYEDPavMbZJygErbJB8D49QKzqJBGGudpf2XUDC8lo1sgG0kz00ryopxPo/xQYwbIHSb1sfDn51539zXtQHv4VTE8V9dPIAT8a6FREdHBcmCQahD6kLz1Pd0Hn/KrLY+0bwvKbMi4SAuQnUnoR1HhXR/9tWvex2FH5WvN+lujj0cbp20ZsR2iXh7KFQwAPvHjAMxA5dTWNRUxsjLjn9FrBA9zwNPqi/CK4tqbkZ8ozAcs0agfGgRd/wC5gsVdsPN6yjkLqM6LzAB6gAxB7uYo03j2pbsW+K4LReVVipaDHtZV5x8pIrK72x8BmJbaBJnWLFw69TM6mk9FG14cZBke4/pNayUjCGHMd4Ws/bLV+xn0a06Sc3IrGuYeGs+VUm6u6iYYM3vOWIkarbmUTXrET4+VcG5eIstbOGtXXvIrB8zWygAzSU1J0JUf5mom2ptBbSOzk5UEtGpjuHifoPnQ72viJhaTmf8ASJjLXgSnUclUu+O9X2RAVg3GBW2p+GZz4CAB361j+LxT3HZ3JZmMknmTRZtjebC3n7S9hHuNESb7qoAOgCqNAJqrubfw/uYGyPz3L7/9Yp3SRGFtsBvxy9UmqpOtd8wt9fRUUVLJ/vVo+3wdFw2GXppaJPzdjRR6Ot0lun7TdEop4FPJnHNj3gH5ny1KlnETC94sh44TI8NaVZ+jfdJ7X/E3ZUspVE5Eqfef5CB8e6rL0k3E+yZSRmLqVHXSZPyJ1q62xtZMNZa650UaDqzHko8T/OsU27ty7ibxu3DxHQAaBV6KB3UnpmSVU3Xu0HNk1qHMpouqGZKrrg1MVGlU7VoswVQSSQABqSSYAHxr0CR6og3I2dmvG8QMtkAieRunS2D4Ayx7ghorw9h7jBrT5WYqiMw747MtkIeTnDENnEuZVRrXjZwJw9lLNvmWYMwiGu6C7BIIMAi0NDp2zRpV5uzhYzB3VbYVlUDMGnKCzCdFCI4jLAGduFTpSWeW93+XgnMUWEBn1PihrfjHKlhbaHS5AX/AtcCH958z/KgIirXefbAxGIZ1EIIS2O62oyqP4/GqqaZU8eCMA6pbUPxvKiwpU8eNKiFgvNRUmMnuqM0qipdWAxb2biXUPEhBB6eIPmNPImtLXEJctpiLei5C2uYkBZdkhdS6NmgaSrtqIBrLFNEu5u8K2XNq6Stq4RLD+zuD2Lo7o5HvHlQdVEXDGNR+EbSzBhwO0KI7WL7MwUUrEEEjW2RDBujKVyCRwr2YIZwrmg/eXYX2e4Ckmy8m2x5jWCjdzqdCPCtA2lsa5aRCIZcwCBJyjQlQ0nVSeFRpOdVZso1rrFpTb7G+s2nA9mSwPJXUkD1giNBDAZYkLnEhmDe23TfniOeKKmixDCefZZxFGG6GKc4TGWlPuLc7xlnJc8tCvyqm2/u7dwjhWhkYZrdxfZuL0IPfrqOlWW4WJW3iQLhhLytZM/jEf6gKNmIfFibnv5ZoGC7JbHLbzVFibxBgHXr/ACrmT5V0Y/CG1de2x1R2UnvKsRP0rmNEixFwsHXvmnmt33Mw3YYGyr6HJnadIzEvr5BvpWNbC2S1/EW7YE5mUNGsLzY6aRlmtI9J28HY2Rh7ejXRrHS2NI+J08gaU9INMzmQDfNMaK0bXSu2QLvrvIcZiWYH1a8FsfhB9rzY6/IdKogJ/rpUTRZuHuq2IudqyzatEZgffbmEH0J+A60eSyni7gg2h08ltyjjdbArgMArXIV39Y2bSJEgN4Kup+IGpFWmzHtYizmRhcV5BPfPtBh0Y9R00A0ArPfSZt93xBsgwiBZA0kwGP1j5DuFVu5e9Zwl6GJ7F4FwDWOgceI+o+FKHUT5IjLftHNNG1TYpBHbIZLw3q2QcPddOYVuEn7h1X6VQRWqekjYvb2VxFqGCjiI1zWzqrA9QJJ8mrL2sEc+VNKSbrYgd90vq4urkNtE1q0WYKBJJAAHUnQCt52PhFw+Ht2zoLaAMekxLGfOTWcejLYRu3zeYcNrlP8AeHQfISfOK6/SJvUWJw9puAaXCPfPcD90HQ95oKsBqZRA3bMoykLYIjM7fIKp373r+13Qtv8AZW5C/ibq/wDAeHnQoTSNKKaRRtjaGN0CWSSGRxc5KKMt0dim2PtDwrFSbclRkT2Td4iBmJ4EBOrGeQrg3b3fDAX7w9XqUQnL2pX2iT7tpfeb4DU0S3VZyxLgKCDMOMw0SQoHCZOQLzQALlJuEkWolv2G/X0RlNDbtnXb1T4C96ws6IRAQ22zSqaAKCxiUhmh1/s7jkgmufe3bAs4YWVnPdUan2lsZs0t1z3Xl28IHSuy9ctYe2btxYCjKVJkM8ythByQaK1zLoCuUaCKzvaOPe/da5cOZ3Mk/wAB4dAKxhiEj8WwWs8nVsw7lcxpRSipAU0StQNKpkUqii8RT0gaRqKk4NKaaKnUUR7uJvmqgYXEkG2eFGbUAH3Gn3e4nl5ci3H7GS+YUFDyYMFhSSpbMBqxIAaSYfKBmiQcWUUe7mb9qqrYxPsxlW7qYGsK45ldSJGo+tKaqlLSZYtdx+01palrh1cvmi3A7FN21dsYm2WXNmDGNWPMggDi5cQAB6gGZzverde7hXzCWtAwHHutzhwPZbl9PKtI2xtMqMlvPBE5kkvlJBDWwoOa3HDmWSpiR71U+Fa7af1iHK0qc+koGIbPoQ68SgLylXKlViRaaWRhL9jtzoiZ4o3gN3486oM3tC3WtYpeWIQF+kX0hLo+YDfvUPFfGtFx2xrF2262iLal1ORjCLcAgZHYDsWKwDbuKAdIOgNcmG9Hdh2yfaXtXf7q9aCv+7xw48VJpjHVRsZZ18u70S6Sme52S6vRNsYs9zEk6KOzXlqxgsfgMvzqg9IRu/brvaDUHh5xk9yPhHxmjjYe5uLwYK2MYuUtJV7Mgnl96Rp3EcquNobv/aVH2i3ZdwIzDtF056DWOfeeZ76X/FsbUGW9wRbvHmi/h3OhEdrHVYSGrTfRLvBJbCMBENcVusyoYHv0IPwNQ216KGZgcObaLrIZrh1nSOEwI6VDYXo92hhbwu2nsyJBBZ4ZD7Sn1fUdfKiqiop6iEtxC/fxQ8UM0Ml7Kg9I1nLj73cShHkUXX9RQvFbNtzdV8Vai8EW4PZYHNEjiE5QcpMmPL4jK+iK6x//ACE+KtNXT10TYw15sRkpNSSlxc0ZFdvos2mblq7h34lSCoOvCxIZfKdfiar969xWsBrlris8yPet66T3qO/51d7v+jvEYS4biYlASpU+qZgQddRnHUCiLBYTGLPbXrN1SDoLTIfmGIjzFAvqWxzGSFwsdRnn9kayEyRBkgNxuq7Y2yHsYEWrRAulSc3TtGEzI7tAD4Csn23grlq6UuoUYfe6jvHeD3itxe0wXQqsDUnkPORVJtTbVi4JS3bxDWz+2uALYt68jcYnMY91Jk9KqkqnMeTa9+dV3VwNcxrQbWWPnZ9zJnyNk+9lMeGvKiDY26wHHiByAYWmOWF6PfP9mh6D2m5AUU4jEFnzO4a4MuXMAmTMVUGxZM9kOIetugtGoU15XMCxYKATDZiozE5yBLn3y0OJYkkZ0YQFZQxdUucLaIFlOGm5zULbF3zScgC5iylIgnQgSLSj+zHLRp9YNOq6wthndygtwWZixNslQIGY8d4yQmaWRDxHkA127asr2rlUQQFcKubOAQww4HCWOgkSqZZBZiTQHt7eFsSQAMlpJyWwZAnmzHmznqxrGOMynLTnnnPaSYRDPVQ27ttsQ40y20GW2nRV8e9jzJ6mquKeKQps1oaLBKXOLjcp1FTiogVMCu1yoR5U9PFKrVrmipAVAGnzVyqUqcVGaU1FF7oJHPur19gaczyryw6Tqa9biSKiittg72XMOAjjtLMzlJIZD9+0w1tt5UdYLHW8Que02eNW4AbiH772hyYf3luQfeRqygip4fFvbYOjMrDUMpII8iKDmpWvzbkUVFUuZkcwtEtYFQqsWhvvBhEADN2bA8fdlEsQqKV0Ib0wuMY2wrIGUk8JCG2BrllGhVeUua22tiFBjiAqj2Zv2Cf+JQ5jE3rQUOSORuW2HZ3Y7yJq/wAI63V/4Z7dwQB6vMtxVHL1TMGOXQgZnWQIUUHI1zfnHp5o5jmv+Q+qsMFtRljs7rJrl7N/XpIAMBHK4hdCDwlxBETVrht5Lkw1pbh/5Fxc3xtXsjjy1oQ+wGeyyq0yMg9oQWywlzK40KqQVYcCmTEUwJy5HuMsZjkuMoy65fYvSYC2w0BSPWmOQBHdTsetWyOCOzvVYH7TtbXf2tq6o+eXL9a6MPvThDoMRZPncQH5E0A4a/iFnKcoDMObWydSsAJdtocrI0kD3l01r1t7UuXCVOckGOaNOiaAXLTGQXg66QawNC3b8+y7647o3xG3cP8A39mP8S3/ADrlbejCLzxFryVgx+SyaEXxLkhUHEdQCuH5etnlhsxPqTETOYa17C7iIK5yHJGXIzCIdUeezCSAGY9P2ZqhRtGp+/stBObWA+3uilt67bfs7V+74radV/zXcqj51V4rei60hOytxz1bEuPNbPAn7z0L4mzcDA3CSxH9qQRql06G6NCGtgTmI156V1/ZhckrN1VUyEZWGUkIwDFiqkpccwW5p4SdRSxs55H2WXWvOSV/HC7LMXxEcs47S3m6BbdqLCkmAMzvqRpXndxrSM2hKHK5lmVI9pICi0oEsMiLIQgEzNe+HsZvZ4zxS1uGdZDe8C1tYcq0NdgdmsCuXEbaw2GMtcm4Pds5XcH8wAs2f3FLD71EgDRous3XAu42XWMIGyhQwzSwXKWmQZVElS6wzIXhVIOYuTFcu2N47GHBUxduajs1YFR19e6wG11NtIB94tzoY2tvneuhltjsUb2ghJd/8S43G/xMeFD2aiY6Uuzk8kJJVAZR+a7drbYu4h891sx5AclUdFUclHgK5BUZpA0wADRYIAuJNyp04qE1INVql6LUhUAafNVqJ6aomlVKLnp6vX3Pvjm1v5t/214Pu1dHVPm3/bUVXVRXtbtSK622JcHMr8z/ACqdvZzAe79f5VdirXigivRRXp9kI6inFg1VirXNft6T1rnZYqy7Oue9bkx3T+lRUuM1JGIIImRyjmKdrNIWzUUV1ht88Uq5WcXk+7fVbo+GbUfA1bYbfu2RluWGUf8AJutl/wDTvB0oR7OmyaVg6mjO3lkt21EjdCjm3vFgmOYXbtpiZJNogzzknC3Ekz1iui1tHBgcOKt6xIYYsTAiSGDiY61n2SkFrM0g/wDR+3otBVu4BaINqYUEH7TZkZtc18kyxeSBa5yxiI0Ne2H3lwaElr6PIjhTFEiAwGUsQFHEeQ1mszZKWXWuDRNOrj9vRditcNgjW7vXhVnILjEx7NqxbmNRxPnfn41wYvflm9myngbzPfI8g5yD4LQ01vU+FNlrUU0Y1zWbquQ5aLv2hvBiL+ly6zL0WcqDyVYX6VW05Wny1u1obkAh3OLsyVGaapFKbLXS5UakKaKkBUUSFODSy04WpZRODT0op4q1FGlUitKoov/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solidFill>
                <a:prstClr val="white"/>
              </a:solidFill>
            </a:endParaRPr>
          </a:p>
        </p:txBody>
      </p:sp>
    </p:spTree>
    <p:extLst>
      <p:ext uri="{BB962C8B-B14F-4D97-AF65-F5344CB8AC3E}">
        <p14:creationId xmlns:p14="http://schemas.microsoft.com/office/powerpoint/2010/main" val="167020994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87136"/>
          </a:xfrm>
        </p:spPr>
        <p:txBody>
          <a:bodyPr/>
          <a:lstStyle/>
          <a:p>
            <a:r>
              <a:rPr lang="en-GB" dirty="0" smtClean="0">
                <a:solidFill>
                  <a:schemeClr val="bg1"/>
                </a:solidFill>
              </a:rPr>
              <a:t>Greek City-States</a:t>
            </a:r>
            <a:endParaRPr lang="en-GB" dirty="0">
              <a:solidFill>
                <a:schemeClr val="bg1"/>
              </a:solidFill>
            </a:endParaRPr>
          </a:p>
        </p:txBody>
      </p:sp>
      <p:sp>
        <p:nvSpPr>
          <p:cNvPr id="3" name="Content Placeholder 2"/>
          <p:cNvSpPr>
            <a:spLocks noGrp="1"/>
          </p:cNvSpPr>
          <p:nvPr>
            <p:ph idx="1"/>
          </p:nvPr>
        </p:nvSpPr>
        <p:spPr>
          <a:xfrm>
            <a:off x="1" y="1143000"/>
            <a:ext cx="9144000" cy="5715000"/>
          </a:xfrm>
        </p:spPr>
        <p:txBody>
          <a:bodyPr>
            <a:normAutofit fontScale="92500" lnSpcReduction="20000"/>
          </a:bodyPr>
          <a:lstStyle/>
          <a:p>
            <a:r>
              <a:rPr lang="en-GB" dirty="0">
                <a:solidFill>
                  <a:schemeClr val="bg1"/>
                </a:solidFill>
              </a:rPr>
              <a:t>Soldiers = militia in most Greek city-states </a:t>
            </a:r>
            <a:r>
              <a:rPr lang="en-GB" dirty="0" smtClean="0">
                <a:solidFill>
                  <a:schemeClr val="bg1"/>
                </a:solidFill>
              </a:rPr>
              <a:t>(mercenaries </a:t>
            </a:r>
            <a:r>
              <a:rPr lang="en-GB" dirty="0">
                <a:solidFill>
                  <a:schemeClr val="bg1"/>
                </a:solidFill>
              </a:rPr>
              <a:t>become more important by 4th </a:t>
            </a:r>
            <a:r>
              <a:rPr lang="en-GB" dirty="0" smtClean="0">
                <a:solidFill>
                  <a:schemeClr val="bg1"/>
                </a:solidFill>
              </a:rPr>
              <a:t>century </a:t>
            </a:r>
            <a:r>
              <a:rPr lang="en-GB" dirty="0">
                <a:solidFill>
                  <a:schemeClr val="bg1"/>
                </a:solidFill>
              </a:rPr>
              <a:t>BC). </a:t>
            </a:r>
          </a:p>
          <a:p>
            <a:endParaRPr lang="en-GB" sz="500" dirty="0">
              <a:solidFill>
                <a:schemeClr val="bg1"/>
              </a:solidFill>
            </a:endParaRPr>
          </a:p>
          <a:p>
            <a:r>
              <a:rPr lang="en-GB" dirty="0" smtClean="0">
                <a:solidFill>
                  <a:schemeClr val="bg1"/>
                </a:solidFill>
              </a:rPr>
              <a:t>Free </a:t>
            </a:r>
            <a:r>
              <a:rPr lang="en-GB" dirty="0">
                <a:solidFill>
                  <a:schemeClr val="bg1"/>
                </a:solidFill>
              </a:rPr>
              <a:t>men who could afford some level of equipment </a:t>
            </a:r>
            <a:r>
              <a:rPr lang="en-GB" dirty="0" smtClean="0">
                <a:solidFill>
                  <a:schemeClr val="bg1"/>
                </a:solidFill>
              </a:rPr>
              <a:t>– </a:t>
            </a:r>
            <a:r>
              <a:rPr lang="en-GB" dirty="0">
                <a:solidFill>
                  <a:schemeClr val="bg1"/>
                </a:solidFill>
              </a:rPr>
              <a:t>By late </a:t>
            </a:r>
            <a:r>
              <a:rPr lang="en-GB" dirty="0" smtClean="0">
                <a:solidFill>
                  <a:schemeClr val="bg1"/>
                </a:solidFill>
              </a:rPr>
              <a:t>4th </a:t>
            </a:r>
            <a:r>
              <a:rPr lang="en-GB" dirty="0">
                <a:solidFill>
                  <a:schemeClr val="bg1"/>
                </a:solidFill>
              </a:rPr>
              <a:t>century BC some states may have started to issue equipment. </a:t>
            </a:r>
          </a:p>
          <a:p>
            <a:endParaRPr lang="en-GB" sz="500" dirty="0">
              <a:solidFill>
                <a:schemeClr val="bg1"/>
              </a:solidFill>
            </a:endParaRPr>
          </a:p>
          <a:p>
            <a:r>
              <a:rPr lang="en-GB" dirty="0" smtClean="0">
                <a:solidFill>
                  <a:schemeClr val="bg1"/>
                </a:solidFill>
              </a:rPr>
              <a:t>Training </a:t>
            </a:r>
            <a:r>
              <a:rPr lang="en-GB" dirty="0">
                <a:solidFill>
                  <a:schemeClr val="bg1"/>
                </a:solidFill>
              </a:rPr>
              <a:t>may be limited, relying on experience of older generation – Athens inducted </a:t>
            </a:r>
            <a:r>
              <a:rPr lang="en-GB" i="1" dirty="0" err="1">
                <a:solidFill>
                  <a:schemeClr val="bg1"/>
                </a:solidFill>
              </a:rPr>
              <a:t>ephebes</a:t>
            </a:r>
            <a:r>
              <a:rPr lang="en-GB" i="1" dirty="0">
                <a:solidFill>
                  <a:schemeClr val="bg1"/>
                </a:solidFill>
              </a:rPr>
              <a:t> </a:t>
            </a:r>
            <a:r>
              <a:rPr lang="en-GB" dirty="0">
                <a:solidFill>
                  <a:schemeClr val="bg1"/>
                </a:solidFill>
              </a:rPr>
              <a:t>(young men) into military life from ages of 18-20 (not systematic training). – Only Spartans seem to have systematically trained (Aristotle </a:t>
            </a:r>
            <a:r>
              <a:rPr lang="en-GB" i="1" dirty="0">
                <a:solidFill>
                  <a:schemeClr val="bg1"/>
                </a:solidFill>
              </a:rPr>
              <a:t>Politics </a:t>
            </a:r>
            <a:r>
              <a:rPr lang="en-GB" dirty="0">
                <a:solidFill>
                  <a:schemeClr val="bg1"/>
                </a:solidFill>
              </a:rPr>
              <a:t>8.1338 b27). </a:t>
            </a:r>
          </a:p>
          <a:p>
            <a:endParaRPr lang="en-GB" sz="600" dirty="0">
              <a:solidFill>
                <a:schemeClr val="bg1"/>
              </a:solidFill>
            </a:endParaRPr>
          </a:p>
          <a:p>
            <a:r>
              <a:rPr lang="en-GB" dirty="0" smtClean="0">
                <a:solidFill>
                  <a:schemeClr val="bg1"/>
                </a:solidFill>
              </a:rPr>
              <a:t>Age </a:t>
            </a:r>
            <a:r>
              <a:rPr lang="en-GB" dirty="0">
                <a:solidFill>
                  <a:schemeClr val="bg1"/>
                </a:solidFill>
              </a:rPr>
              <a:t>might range from 18-60 years of age. </a:t>
            </a:r>
          </a:p>
          <a:p>
            <a:endParaRPr lang="en-GB" sz="600" dirty="0">
              <a:solidFill>
                <a:schemeClr val="bg1"/>
              </a:solidFill>
            </a:endParaRPr>
          </a:p>
          <a:p>
            <a:r>
              <a:rPr lang="en-GB" dirty="0" smtClean="0">
                <a:solidFill>
                  <a:schemeClr val="bg1"/>
                </a:solidFill>
              </a:rPr>
              <a:t>Slaves </a:t>
            </a:r>
            <a:r>
              <a:rPr lang="en-GB" dirty="0">
                <a:solidFill>
                  <a:schemeClr val="bg1"/>
                </a:solidFill>
              </a:rPr>
              <a:t>accompanied masters in non-combatant roles (e.g. carrying equipment, supplies etc.) </a:t>
            </a:r>
          </a:p>
          <a:p>
            <a:endParaRPr lang="en-GB" sz="600" dirty="0">
              <a:solidFill>
                <a:schemeClr val="bg1"/>
              </a:solidFill>
            </a:endParaRPr>
          </a:p>
          <a:p>
            <a:r>
              <a:rPr lang="en-GB" dirty="0" smtClean="0">
                <a:solidFill>
                  <a:schemeClr val="bg1"/>
                </a:solidFill>
              </a:rPr>
              <a:t>No </a:t>
            </a:r>
            <a:r>
              <a:rPr lang="en-GB" dirty="0">
                <a:solidFill>
                  <a:schemeClr val="bg1"/>
                </a:solidFill>
              </a:rPr>
              <a:t>uniformity imposed but similar </a:t>
            </a:r>
            <a:r>
              <a:rPr lang="en-GB" dirty="0" smtClean="0">
                <a:solidFill>
                  <a:schemeClr val="bg1"/>
                </a:solidFill>
              </a:rPr>
              <a:t>types </a:t>
            </a:r>
            <a:r>
              <a:rPr lang="en-GB" dirty="0">
                <a:solidFill>
                  <a:schemeClr val="bg1"/>
                </a:solidFill>
              </a:rPr>
              <a:t>of equipment used. </a:t>
            </a:r>
          </a:p>
          <a:p>
            <a:endParaRPr lang="en-GB" dirty="0"/>
          </a:p>
        </p:txBody>
      </p:sp>
    </p:spTree>
    <p:extLst>
      <p:ext uri="{BB962C8B-B14F-4D97-AF65-F5344CB8AC3E}">
        <p14:creationId xmlns:p14="http://schemas.microsoft.com/office/powerpoint/2010/main" val="51546384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10491"/>
          </a:xfrm>
        </p:spPr>
        <p:txBody>
          <a:bodyPr/>
          <a:lstStyle/>
          <a:p>
            <a:r>
              <a:rPr lang="en-GB" dirty="0" smtClean="0">
                <a:solidFill>
                  <a:schemeClr val="bg1"/>
                </a:solidFill>
              </a:rPr>
              <a:t>Early Rome</a:t>
            </a:r>
            <a:endParaRPr lang="en-GB" dirty="0">
              <a:solidFill>
                <a:schemeClr val="bg1"/>
              </a:solidFill>
            </a:endParaRPr>
          </a:p>
        </p:txBody>
      </p:sp>
      <p:sp>
        <p:nvSpPr>
          <p:cNvPr id="4" name="Content Placeholder 3"/>
          <p:cNvSpPr>
            <a:spLocks noGrp="1"/>
          </p:cNvSpPr>
          <p:nvPr>
            <p:ph idx="1"/>
          </p:nvPr>
        </p:nvSpPr>
        <p:spPr>
          <a:xfrm>
            <a:off x="0" y="716974"/>
            <a:ext cx="9050482" cy="3002972"/>
          </a:xfrm>
        </p:spPr>
        <p:txBody>
          <a:bodyPr>
            <a:normAutofit fontScale="70000" lnSpcReduction="20000"/>
          </a:bodyPr>
          <a:lstStyle/>
          <a:p>
            <a:r>
              <a:rPr lang="en-GB" dirty="0">
                <a:solidFill>
                  <a:schemeClr val="bg1"/>
                </a:solidFill>
              </a:rPr>
              <a:t>The sources of the army in this early period are mostly from later Republican and Imperial periods. </a:t>
            </a:r>
          </a:p>
          <a:p>
            <a:endParaRPr lang="en-GB" sz="600" dirty="0">
              <a:solidFill>
                <a:schemeClr val="bg1"/>
              </a:solidFill>
            </a:endParaRPr>
          </a:p>
          <a:p>
            <a:r>
              <a:rPr lang="en-GB" dirty="0" smtClean="0">
                <a:solidFill>
                  <a:schemeClr val="bg1"/>
                </a:solidFill>
              </a:rPr>
              <a:t>Archaeology </a:t>
            </a:r>
            <a:r>
              <a:rPr lang="en-GB" dirty="0">
                <a:solidFill>
                  <a:schemeClr val="bg1"/>
                </a:solidFill>
              </a:rPr>
              <a:t>suggests the early use of bronze weaponry and equipment only to be gradually replaced by iron. </a:t>
            </a:r>
          </a:p>
          <a:p>
            <a:endParaRPr lang="en-GB" sz="600" dirty="0">
              <a:solidFill>
                <a:schemeClr val="bg1"/>
              </a:solidFill>
            </a:endParaRPr>
          </a:p>
          <a:p>
            <a:r>
              <a:rPr lang="en-GB" dirty="0" smtClean="0">
                <a:solidFill>
                  <a:schemeClr val="bg1"/>
                </a:solidFill>
              </a:rPr>
              <a:t>At </a:t>
            </a:r>
            <a:r>
              <a:rPr lang="en-GB" dirty="0">
                <a:solidFill>
                  <a:schemeClr val="bg1"/>
                </a:solidFill>
              </a:rPr>
              <a:t>some point Rome adopts the hoplite phalanx – introduced into Italy by Greek colonists. </a:t>
            </a:r>
            <a:endParaRPr lang="en-GB" dirty="0" smtClean="0">
              <a:solidFill>
                <a:schemeClr val="bg1"/>
              </a:solidFill>
            </a:endParaRPr>
          </a:p>
          <a:p>
            <a:endParaRPr lang="en-GB" sz="600" dirty="0" smtClean="0">
              <a:solidFill>
                <a:schemeClr val="bg1"/>
              </a:solidFill>
            </a:endParaRPr>
          </a:p>
          <a:p>
            <a:r>
              <a:rPr lang="en-GB" dirty="0" smtClean="0">
                <a:solidFill>
                  <a:schemeClr val="bg1"/>
                </a:solidFill>
              </a:rPr>
              <a:t>“</a:t>
            </a:r>
            <a:r>
              <a:rPr lang="en-GB" dirty="0" err="1">
                <a:solidFill>
                  <a:schemeClr val="bg1"/>
                </a:solidFill>
              </a:rPr>
              <a:t>Servian</a:t>
            </a:r>
            <a:r>
              <a:rPr lang="en-GB" dirty="0">
                <a:solidFill>
                  <a:schemeClr val="bg1"/>
                </a:solidFill>
              </a:rPr>
              <a:t> Reforms” of sixth king of Rome – </a:t>
            </a:r>
            <a:r>
              <a:rPr lang="en-GB" dirty="0" err="1">
                <a:solidFill>
                  <a:schemeClr val="bg1"/>
                </a:solidFill>
              </a:rPr>
              <a:t>Servius</a:t>
            </a:r>
            <a:r>
              <a:rPr lang="en-GB" dirty="0">
                <a:solidFill>
                  <a:schemeClr val="bg1"/>
                </a:solidFill>
              </a:rPr>
              <a:t> </a:t>
            </a:r>
            <a:r>
              <a:rPr lang="en-GB" dirty="0" err="1">
                <a:solidFill>
                  <a:schemeClr val="bg1"/>
                </a:solidFill>
              </a:rPr>
              <a:t>Tullius</a:t>
            </a:r>
            <a:r>
              <a:rPr lang="en-GB" dirty="0">
                <a:solidFill>
                  <a:schemeClr val="bg1"/>
                </a:solidFill>
              </a:rPr>
              <a:t> (578-534 BC).</a:t>
            </a:r>
          </a:p>
          <a:p>
            <a:endParaRPr lang="en-GB" sz="600" dirty="0">
              <a:solidFill>
                <a:schemeClr val="bg1"/>
              </a:solidFill>
            </a:endParaRPr>
          </a:p>
          <a:p>
            <a:r>
              <a:rPr lang="en-GB" dirty="0">
                <a:solidFill>
                  <a:schemeClr val="bg1"/>
                </a:solidFill>
              </a:rPr>
              <a:t>This military organisation was reflected in the structure of the comitia </a:t>
            </a:r>
            <a:r>
              <a:rPr lang="en-GB" dirty="0" err="1" smtClean="0">
                <a:solidFill>
                  <a:schemeClr val="bg1"/>
                </a:solidFill>
              </a:rPr>
              <a:t>centuriata</a:t>
            </a:r>
            <a:r>
              <a:rPr lang="en-GB" dirty="0" smtClean="0">
                <a:solidFill>
                  <a:schemeClr val="bg1"/>
                </a:solidFill>
              </a:rPr>
              <a:t> </a:t>
            </a:r>
            <a:r>
              <a:rPr lang="en-GB" dirty="0">
                <a:solidFill>
                  <a:schemeClr val="bg1"/>
                </a:solidFill>
              </a:rPr>
              <a:t>– see </a:t>
            </a:r>
            <a:r>
              <a:rPr lang="en-GB" b="1" dirty="0">
                <a:solidFill>
                  <a:schemeClr val="bg1"/>
                </a:solidFill>
              </a:rPr>
              <a:t>Dionysus of </a:t>
            </a:r>
            <a:r>
              <a:rPr lang="en-GB" b="1" dirty="0" err="1">
                <a:solidFill>
                  <a:schemeClr val="bg1"/>
                </a:solidFill>
              </a:rPr>
              <a:t>Halicarnasus</a:t>
            </a:r>
            <a:r>
              <a:rPr lang="en-GB" b="1" dirty="0">
                <a:solidFill>
                  <a:schemeClr val="bg1"/>
                </a:solidFill>
              </a:rPr>
              <a:t> </a:t>
            </a:r>
            <a:r>
              <a:rPr lang="en-GB" b="1" dirty="0" smtClean="0">
                <a:solidFill>
                  <a:schemeClr val="bg1"/>
                </a:solidFill>
              </a:rPr>
              <a:t>4.16-17</a:t>
            </a:r>
            <a:r>
              <a:rPr lang="en-GB" dirty="0" smtClean="0">
                <a:solidFill>
                  <a:schemeClr val="bg1"/>
                </a:solidFill>
              </a:rPr>
              <a:t>.</a:t>
            </a:r>
            <a:endParaRPr lang="en-GB" dirty="0">
              <a:solidFill>
                <a:schemeClr val="bg1"/>
              </a:solidFill>
            </a:endParaRPr>
          </a:p>
          <a:p>
            <a:endParaRPr lang="en-GB" dirty="0">
              <a:solidFill>
                <a:schemeClr val="bg1"/>
              </a:solidFill>
            </a:endParaRPr>
          </a:p>
          <a:p>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938964834"/>
              </p:ext>
            </p:extLst>
          </p:nvPr>
        </p:nvGraphicFramePr>
        <p:xfrm>
          <a:off x="561110" y="3596768"/>
          <a:ext cx="8021780" cy="3188496"/>
        </p:xfrm>
        <a:graphic>
          <a:graphicData uri="http://schemas.openxmlformats.org/drawingml/2006/table">
            <a:tbl>
              <a:tblPr firstRow="1" firstCol="1" bandRow="1"/>
              <a:tblGrid>
                <a:gridCol w="1169400"/>
                <a:gridCol w="1169400"/>
                <a:gridCol w="1420745"/>
                <a:gridCol w="1420745"/>
                <a:gridCol w="1420745"/>
                <a:gridCol w="1420745"/>
              </a:tblGrid>
              <a:tr h="306468">
                <a:tc>
                  <a:txBody>
                    <a:bodyPr/>
                    <a:lstStyle/>
                    <a:p>
                      <a:pPr>
                        <a:spcAft>
                          <a:spcPts val="0"/>
                        </a:spcAft>
                      </a:pPr>
                      <a:r>
                        <a:rPr lang="en-GB" sz="1300" b="1" dirty="0">
                          <a:solidFill>
                            <a:srgbClr val="000000"/>
                          </a:solidFill>
                          <a:effectLst/>
                          <a:latin typeface="Calibri"/>
                          <a:ea typeface="Calibri"/>
                          <a:cs typeface="Calibri"/>
                        </a:rPr>
                        <a:t>Class </a:t>
                      </a:r>
                      <a:endParaRPr lang="en-GB" sz="1300" dirty="0">
                        <a:solidFill>
                          <a:srgbClr val="000000"/>
                        </a:solidFill>
                        <a:effectLst/>
                        <a:latin typeface="Calibri"/>
                        <a:ea typeface="Calibri"/>
                        <a:cs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b="1" dirty="0" smtClean="0">
                          <a:solidFill>
                            <a:srgbClr val="000000"/>
                          </a:solidFill>
                          <a:effectLst/>
                          <a:latin typeface="Calibri"/>
                          <a:ea typeface="Calibri"/>
                          <a:cs typeface="Calibri"/>
                        </a:rPr>
                        <a:t>Property</a:t>
                      </a:r>
                      <a:endParaRPr lang="en-GB" sz="1300" dirty="0">
                        <a:solidFill>
                          <a:srgbClr val="000000"/>
                        </a:solidFill>
                        <a:effectLst/>
                        <a:latin typeface="Calibri"/>
                        <a:ea typeface="Calibri"/>
                        <a:cs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b="1" dirty="0">
                          <a:solidFill>
                            <a:srgbClr val="000000"/>
                          </a:solidFill>
                          <a:effectLst/>
                          <a:latin typeface="Calibri"/>
                          <a:ea typeface="Calibri"/>
                          <a:cs typeface="Calibri"/>
                        </a:rPr>
                        <a:t>Equipment </a:t>
                      </a:r>
                      <a:endParaRPr lang="en-GB" sz="1300" dirty="0">
                        <a:solidFill>
                          <a:srgbClr val="000000"/>
                        </a:solidFill>
                        <a:effectLst/>
                        <a:latin typeface="Calibri"/>
                        <a:ea typeface="Calibri"/>
                        <a:cs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b="1" i="1" dirty="0" err="1">
                          <a:solidFill>
                            <a:srgbClr val="000000"/>
                          </a:solidFill>
                          <a:effectLst/>
                          <a:latin typeface="Calibri"/>
                          <a:ea typeface="Calibri"/>
                          <a:cs typeface="Calibri"/>
                        </a:rPr>
                        <a:t>Iuniores</a:t>
                      </a:r>
                      <a:r>
                        <a:rPr lang="en-GB" sz="1300" b="1" i="1" dirty="0">
                          <a:solidFill>
                            <a:srgbClr val="000000"/>
                          </a:solidFill>
                          <a:effectLst/>
                          <a:latin typeface="Calibri"/>
                          <a:ea typeface="Calibri"/>
                          <a:cs typeface="Calibri"/>
                        </a:rPr>
                        <a:t> </a:t>
                      </a:r>
                      <a:endParaRPr lang="en-GB" sz="1300" dirty="0">
                        <a:solidFill>
                          <a:srgbClr val="000000"/>
                        </a:solidFill>
                        <a:effectLst/>
                        <a:latin typeface="Calibri"/>
                        <a:ea typeface="Calibri"/>
                        <a:cs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b="1" i="1" dirty="0" err="1">
                          <a:solidFill>
                            <a:srgbClr val="000000"/>
                          </a:solidFill>
                          <a:effectLst/>
                          <a:latin typeface="Calibri"/>
                          <a:ea typeface="Calibri"/>
                          <a:cs typeface="Calibri"/>
                        </a:rPr>
                        <a:t>Seniores</a:t>
                      </a:r>
                      <a:r>
                        <a:rPr lang="en-GB" sz="1300" b="1" i="1" dirty="0">
                          <a:solidFill>
                            <a:srgbClr val="000000"/>
                          </a:solidFill>
                          <a:effectLst/>
                          <a:latin typeface="Calibri"/>
                          <a:ea typeface="Calibri"/>
                          <a:cs typeface="Calibri"/>
                        </a:rPr>
                        <a:t> </a:t>
                      </a:r>
                      <a:endParaRPr lang="en-GB" sz="1300" dirty="0">
                        <a:solidFill>
                          <a:srgbClr val="000000"/>
                        </a:solidFill>
                        <a:effectLst/>
                        <a:latin typeface="Calibri"/>
                        <a:ea typeface="Calibri"/>
                        <a:cs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b="1" dirty="0">
                          <a:solidFill>
                            <a:srgbClr val="000000"/>
                          </a:solidFill>
                          <a:effectLst/>
                          <a:latin typeface="Calibri"/>
                          <a:ea typeface="Calibri"/>
                          <a:cs typeface="Calibri"/>
                        </a:rPr>
                        <a:t>Total </a:t>
                      </a:r>
                      <a:endParaRPr lang="en-GB" sz="1300" dirty="0">
                        <a:solidFill>
                          <a:srgbClr val="000000"/>
                        </a:solidFill>
                        <a:effectLst/>
                        <a:latin typeface="Calibri"/>
                        <a:ea typeface="Calibri"/>
                        <a:cs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612935">
                <a:tc>
                  <a:txBody>
                    <a:bodyPr/>
                    <a:lstStyle/>
                    <a:p>
                      <a:pPr>
                        <a:spcAft>
                          <a:spcPts val="0"/>
                        </a:spcAft>
                      </a:pPr>
                      <a:r>
                        <a:rPr lang="en-GB" sz="1300" dirty="0">
                          <a:solidFill>
                            <a:srgbClr val="000000"/>
                          </a:solidFill>
                          <a:effectLst/>
                          <a:latin typeface="Calibri"/>
                          <a:ea typeface="Calibri"/>
                          <a:cs typeface="Calibri"/>
                        </a:rPr>
                        <a:t>I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dirty="0">
                          <a:solidFill>
                            <a:srgbClr val="000000"/>
                          </a:solidFill>
                          <a:effectLst/>
                          <a:latin typeface="Calibri"/>
                          <a:ea typeface="Calibri"/>
                          <a:cs typeface="Calibri"/>
                        </a:rPr>
                        <a:t>100,000 </a:t>
                      </a:r>
                      <a:endParaRPr lang="en-GB" sz="1300" dirty="0" smtClean="0">
                        <a:solidFill>
                          <a:srgbClr val="000000"/>
                        </a:solidFill>
                        <a:effectLst/>
                        <a:latin typeface="Calibri"/>
                        <a:ea typeface="Calibri"/>
                        <a:cs typeface="Calibri"/>
                      </a:endParaRPr>
                    </a:p>
                    <a:p>
                      <a:pPr>
                        <a:spcAft>
                          <a:spcPts val="0"/>
                        </a:spcAft>
                      </a:pPr>
                      <a:r>
                        <a:rPr lang="en-GB" sz="1300" dirty="0" smtClean="0">
                          <a:solidFill>
                            <a:srgbClr val="000000"/>
                          </a:solidFill>
                          <a:effectLst/>
                          <a:latin typeface="Calibri"/>
                          <a:ea typeface="Calibri"/>
                          <a:cs typeface="Calibri"/>
                        </a:rPr>
                        <a:t>(asses) </a:t>
                      </a:r>
                    </a:p>
                    <a:p>
                      <a:pPr>
                        <a:spcAft>
                          <a:spcPts val="0"/>
                        </a:spcAft>
                      </a:pPr>
                      <a:endParaRPr lang="en-GB" sz="1300" dirty="0">
                        <a:solidFill>
                          <a:srgbClr val="000000"/>
                        </a:solidFill>
                        <a:effectLst/>
                        <a:latin typeface="Calibri"/>
                        <a:ea typeface="Calibri"/>
                        <a:cs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dirty="0">
                          <a:solidFill>
                            <a:srgbClr val="000000"/>
                          </a:solidFill>
                          <a:effectLst/>
                          <a:latin typeface="Calibri"/>
                          <a:ea typeface="Calibri"/>
                          <a:cs typeface="Calibri"/>
                        </a:rPr>
                        <a:t>Helmet, round shield, greaves, cuirass, spear, sword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a:solidFill>
                            <a:srgbClr val="000000"/>
                          </a:solidFill>
                          <a:effectLst/>
                          <a:latin typeface="Calibri"/>
                          <a:ea typeface="Calibri"/>
                          <a:cs typeface="Calibri"/>
                        </a:rPr>
                        <a:t>40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a:solidFill>
                            <a:srgbClr val="000000"/>
                          </a:solidFill>
                          <a:effectLst/>
                          <a:latin typeface="Calibri"/>
                          <a:ea typeface="Calibri"/>
                          <a:cs typeface="Calibri"/>
                        </a:rPr>
                        <a:t>40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a:solidFill>
                            <a:srgbClr val="000000"/>
                          </a:solidFill>
                          <a:effectLst/>
                          <a:latin typeface="Calibri"/>
                          <a:ea typeface="Calibri"/>
                          <a:cs typeface="Calibri"/>
                        </a:rPr>
                        <a:t>80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59701">
                <a:tc>
                  <a:txBody>
                    <a:bodyPr/>
                    <a:lstStyle/>
                    <a:p>
                      <a:pPr>
                        <a:spcAft>
                          <a:spcPts val="0"/>
                        </a:spcAft>
                      </a:pPr>
                      <a:r>
                        <a:rPr lang="en-GB" sz="1300">
                          <a:solidFill>
                            <a:srgbClr val="000000"/>
                          </a:solidFill>
                          <a:effectLst/>
                          <a:latin typeface="Calibri"/>
                          <a:ea typeface="Calibri"/>
                          <a:cs typeface="Calibri"/>
                        </a:rPr>
                        <a:t>II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a:solidFill>
                            <a:srgbClr val="000000"/>
                          </a:solidFill>
                          <a:effectLst/>
                          <a:latin typeface="Calibri"/>
                          <a:ea typeface="Calibri"/>
                          <a:cs typeface="Calibri"/>
                        </a:rPr>
                        <a:t>75,000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dirty="0">
                          <a:solidFill>
                            <a:srgbClr val="000000"/>
                          </a:solidFill>
                          <a:effectLst/>
                          <a:latin typeface="Calibri"/>
                          <a:ea typeface="Calibri"/>
                          <a:cs typeface="Calibri"/>
                        </a:rPr>
                        <a:t>Helmet, oblong shield, greaves, spear, sword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a:solidFill>
                            <a:srgbClr val="000000"/>
                          </a:solidFill>
                          <a:effectLst/>
                          <a:latin typeface="Calibri"/>
                          <a:ea typeface="Calibri"/>
                          <a:cs typeface="Calibri"/>
                        </a:rPr>
                        <a:t>10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a:solidFill>
                            <a:srgbClr val="000000"/>
                          </a:solidFill>
                          <a:effectLst/>
                          <a:latin typeface="Calibri"/>
                          <a:ea typeface="Calibri"/>
                          <a:cs typeface="Calibri"/>
                        </a:rPr>
                        <a:t>10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a:solidFill>
                            <a:srgbClr val="000000"/>
                          </a:solidFill>
                          <a:effectLst/>
                          <a:latin typeface="Calibri"/>
                          <a:ea typeface="Calibri"/>
                          <a:cs typeface="Calibri"/>
                        </a:rPr>
                        <a:t>20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59701">
                <a:tc>
                  <a:txBody>
                    <a:bodyPr/>
                    <a:lstStyle/>
                    <a:p>
                      <a:pPr>
                        <a:spcAft>
                          <a:spcPts val="0"/>
                        </a:spcAft>
                      </a:pPr>
                      <a:r>
                        <a:rPr lang="en-GB" sz="1300">
                          <a:solidFill>
                            <a:srgbClr val="000000"/>
                          </a:solidFill>
                          <a:effectLst/>
                          <a:latin typeface="Calibri"/>
                          <a:ea typeface="Calibri"/>
                          <a:cs typeface="Calibri"/>
                        </a:rPr>
                        <a:t>III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a:solidFill>
                            <a:srgbClr val="000000"/>
                          </a:solidFill>
                          <a:effectLst/>
                          <a:latin typeface="Calibri"/>
                          <a:ea typeface="Calibri"/>
                          <a:cs typeface="Calibri"/>
                        </a:rPr>
                        <a:t>50,000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a:solidFill>
                            <a:srgbClr val="000000"/>
                          </a:solidFill>
                          <a:effectLst/>
                          <a:latin typeface="Calibri"/>
                          <a:ea typeface="Calibri"/>
                          <a:cs typeface="Calibri"/>
                        </a:rPr>
                        <a:t>Helmet, oblong shield, spear, sword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dirty="0">
                          <a:solidFill>
                            <a:srgbClr val="000000"/>
                          </a:solidFill>
                          <a:effectLst/>
                          <a:latin typeface="Calibri"/>
                          <a:ea typeface="Calibri"/>
                          <a:cs typeface="Calibri"/>
                        </a:rPr>
                        <a:t>10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dirty="0">
                          <a:solidFill>
                            <a:srgbClr val="000000"/>
                          </a:solidFill>
                          <a:effectLst/>
                          <a:latin typeface="Calibri"/>
                          <a:ea typeface="Calibri"/>
                          <a:cs typeface="Calibri"/>
                        </a:rPr>
                        <a:t>10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a:solidFill>
                            <a:srgbClr val="000000"/>
                          </a:solidFill>
                          <a:effectLst/>
                          <a:latin typeface="Calibri"/>
                          <a:ea typeface="Calibri"/>
                          <a:cs typeface="Calibri"/>
                        </a:rPr>
                        <a:t>20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06468">
                <a:tc>
                  <a:txBody>
                    <a:bodyPr/>
                    <a:lstStyle/>
                    <a:p>
                      <a:pPr>
                        <a:spcAft>
                          <a:spcPts val="0"/>
                        </a:spcAft>
                      </a:pPr>
                      <a:r>
                        <a:rPr lang="en-GB" sz="1300">
                          <a:solidFill>
                            <a:srgbClr val="000000"/>
                          </a:solidFill>
                          <a:effectLst/>
                          <a:latin typeface="Calibri"/>
                          <a:ea typeface="Calibri"/>
                          <a:cs typeface="Calibri"/>
                        </a:rPr>
                        <a:t>IV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a:solidFill>
                            <a:srgbClr val="000000"/>
                          </a:solidFill>
                          <a:effectLst/>
                          <a:latin typeface="Calibri"/>
                          <a:ea typeface="Calibri"/>
                          <a:cs typeface="Calibri"/>
                        </a:rPr>
                        <a:t>25,000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dirty="0">
                          <a:solidFill>
                            <a:srgbClr val="000000"/>
                          </a:solidFill>
                          <a:effectLst/>
                          <a:latin typeface="Calibri"/>
                          <a:ea typeface="Calibri"/>
                          <a:cs typeface="Calibri"/>
                        </a:rPr>
                        <a:t>Oblong </a:t>
                      </a:r>
                      <a:r>
                        <a:rPr lang="en-GB" sz="1300" dirty="0" smtClean="0">
                          <a:solidFill>
                            <a:srgbClr val="000000"/>
                          </a:solidFill>
                          <a:effectLst/>
                          <a:latin typeface="Calibri"/>
                          <a:ea typeface="Calibri"/>
                          <a:cs typeface="Calibri"/>
                        </a:rPr>
                        <a:t>shield, </a:t>
                      </a:r>
                      <a:r>
                        <a:rPr lang="en-GB" sz="1300" dirty="0">
                          <a:solidFill>
                            <a:srgbClr val="000000"/>
                          </a:solidFill>
                          <a:effectLst/>
                          <a:latin typeface="Calibri"/>
                          <a:ea typeface="Calibri"/>
                          <a:cs typeface="Calibri"/>
                        </a:rPr>
                        <a:t>spear, javelin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a:solidFill>
                            <a:srgbClr val="000000"/>
                          </a:solidFill>
                          <a:effectLst/>
                          <a:latin typeface="Calibri"/>
                          <a:ea typeface="Calibri"/>
                          <a:cs typeface="Calibri"/>
                        </a:rPr>
                        <a:t>10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dirty="0">
                          <a:solidFill>
                            <a:srgbClr val="000000"/>
                          </a:solidFill>
                          <a:effectLst/>
                          <a:latin typeface="Calibri"/>
                          <a:ea typeface="Calibri"/>
                          <a:cs typeface="Calibri"/>
                        </a:rPr>
                        <a:t>10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a:solidFill>
                            <a:srgbClr val="000000"/>
                          </a:solidFill>
                          <a:effectLst/>
                          <a:latin typeface="Calibri"/>
                          <a:ea typeface="Calibri"/>
                          <a:cs typeface="Calibri"/>
                        </a:rPr>
                        <a:t>20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306468">
                <a:tc>
                  <a:txBody>
                    <a:bodyPr/>
                    <a:lstStyle/>
                    <a:p>
                      <a:pPr>
                        <a:spcAft>
                          <a:spcPts val="0"/>
                        </a:spcAft>
                      </a:pPr>
                      <a:r>
                        <a:rPr lang="en-GB" sz="1300">
                          <a:solidFill>
                            <a:srgbClr val="000000"/>
                          </a:solidFill>
                          <a:effectLst/>
                          <a:latin typeface="Calibri"/>
                          <a:ea typeface="Calibri"/>
                          <a:cs typeface="Calibri"/>
                        </a:rPr>
                        <a:t>V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dirty="0">
                          <a:solidFill>
                            <a:srgbClr val="000000"/>
                          </a:solidFill>
                          <a:effectLst/>
                          <a:latin typeface="Calibri"/>
                          <a:ea typeface="Calibri"/>
                          <a:cs typeface="Calibri"/>
                        </a:rPr>
                        <a:t>11,000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dirty="0">
                          <a:solidFill>
                            <a:srgbClr val="000000"/>
                          </a:solidFill>
                          <a:effectLst/>
                          <a:latin typeface="Calibri"/>
                          <a:ea typeface="Calibri"/>
                          <a:cs typeface="Calibri"/>
                        </a:rPr>
                        <a:t>Slings, </a:t>
                      </a:r>
                      <a:r>
                        <a:rPr lang="en-GB" sz="1300" dirty="0" smtClean="0">
                          <a:solidFill>
                            <a:srgbClr val="000000"/>
                          </a:solidFill>
                          <a:effectLst/>
                          <a:latin typeface="Calibri"/>
                          <a:ea typeface="Calibri"/>
                          <a:cs typeface="Calibri"/>
                        </a:rPr>
                        <a:t>javelin </a:t>
                      </a:r>
                      <a:endParaRPr lang="en-GB" sz="1300" dirty="0">
                        <a:solidFill>
                          <a:srgbClr val="000000"/>
                        </a:solidFill>
                        <a:effectLst/>
                        <a:latin typeface="Calibri"/>
                        <a:ea typeface="Calibri"/>
                        <a:cs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dirty="0">
                          <a:solidFill>
                            <a:srgbClr val="000000"/>
                          </a:solidFill>
                          <a:effectLst/>
                          <a:latin typeface="Calibri"/>
                          <a:ea typeface="Calibri"/>
                          <a:cs typeface="Calibri"/>
                        </a:rPr>
                        <a:t>15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dirty="0">
                          <a:solidFill>
                            <a:srgbClr val="000000"/>
                          </a:solidFill>
                          <a:effectLst/>
                          <a:latin typeface="Calibri"/>
                          <a:ea typeface="Calibri"/>
                          <a:cs typeface="Calibri"/>
                        </a:rPr>
                        <a:t>15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dirty="0">
                          <a:solidFill>
                            <a:srgbClr val="000000"/>
                          </a:solidFill>
                          <a:effectLst/>
                          <a:latin typeface="Calibri"/>
                          <a:ea typeface="Calibri"/>
                          <a:cs typeface="Calibri"/>
                        </a:rPr>
                        <a:t>30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53234">
                <a:tc>
                  <a:txBody>
                    <a:bodyPr/>
                    <a:lstStyle/>
                    <a:p>
                      <a:pPr>
                        <a:spcAft>
                          <a:spcPts val="0"/>
                        </a:spcAft>
                      </a:pPr>
                      <a:r>
                        <a:rPr lang="en-GB" sz="1300">
                          <a:solidFill>
                            <a:srgbClr val="000000"/>
                          </a:solidFill>
                          <a:effectLst/>
                          <a:latin typeface="Calibri"/>
                          <a:ea typeface="Calibri"/>
                          <a:cs typeface="Calibri"/>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a:solidFill>
                            <a:srgbClr val="000000"/>
                          </a:solidFill>
                          <a:effectLst/>
                          <a:latin typeface="Calibri"/>
                          <a:ea typeface="Calibri"/>
                          <a:cs typeface="Calibri"/>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a:solidFill>
                            <a:srgbClr val="000000"/>
                          </a:solidFill>
                          <a:effectLst/>
                          <a:latin typeface="Calibri"/>
                          <a:ea typeface="Calibri"/>
                          <a:cs typeface="Calibri"/>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b="1">
                          <a:solidFill>
                            <a:srgbClr val="000000"/>
                          </a:solidFill>
                          <a:effectLst/>
                          <a:latin typeface="Calibri"/>
                          <a:ea typeface="Calibri"/>
                          <a:cs typeface="Calibri"/>
                        </a:rPr>
                        <a:t>Infantry Total</a:t>
                      </a:r>
                      <a:endParaRPr lang="en-GB" sz="1300">
                        <a:solidFill>
                          <a:srgbClr val="000000"/>
                        </a:solidFill>
                        <a:effectLst/>
                        <a:latin typeface="Calibri"/>
                        <a:ea typeface="Calibri"/>
                        <a:cs typeface="Calibri"/>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a:solidFill>
                            <a:srgbClr val="000000"/>
                          </a:solidFill>
                          <a:effectLst/>
                          <a:latin typeface="Calibri"/>
                          <a:ea typeface="Calibri"/>
                          <a:cs typeface="Calibri"/>
                        </a:rPr>
                        <a:t> </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GB" sz="1300" dirty="0">
                          <a:solidFill>
                            <a:srgbClr val="000000"/>
                          </a:solidFill>
                          <a:effectLst/>
                          <a:latin typeface="Calibri"/>
                          <a:ea typeface="Calibri"/>
                          <a:cs typeface="Calibri"/>
                        </a:rPr>
                        <a:t>170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extLst>
      <p:ext uri="{BB962C8B-B14F-4D97-AF65-F5344CB8AC3E}">
        <p14:creationId xmlns:p14="http://schemas.microsoft.com/office/powerpoint/2010/main" val="358583227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Seasonality of War</a:t>
            </a:r>
            <a:endParaRPr lang="en-GB" dirty="0">
              <a:solidFill>
                <a:schemeClr val="bg1"/>
              </a:solidFill>
            </a:endParaRPr>
          </a:p>
        </p:txBody>
      </p:sp>
      <p:sp>
        <p:nvSpPr>
          <p:cNvPr id="3" name="Content Placeholder 2"/>
          <p:cNvSpPr>
            <a:spLocks noGrp="1"/>
          </p:cNvSpPr>
          <p:nvPr>
            <p:ph idx="1"/>
          </p:nvPr>
        </p:nvSpPr>
        <p:spPr>
          <a:xfrm>
            <a:off x="251520" y="1600200"/>
            <a:ext cx="8712968" cy="4709160"/>
          </a:xfrm>
        </p:spPr>
        <p:txBody>
          <a:bodyPr>
            <a:noAutofit/>
          </a:bodyPr>
          <a:lstStyle/>
          <a:p>
            <a:pPr marL="137160" indent="0">
              <a:buNone/>
            </a:pPr>
            <a:r>
              <a:rPr lang="en-GB" sz="3600" dirty="0">
                <a:solidFill>
                  <a:schemeClr val="bg1"/>
                </a:solidFill>
              </a:rPr>
              <a:t>“While the </a:t>
            </a:r>
            <a:r>
              <a:rPr lang="en-GB" sz="3600" dirty="0" err="1">
                <a:solidFill>
                  <a:schemeClr val="bg1"/>
                </a:solidFill>
              </a:rPr>
              <a:t>Lacedaemonians</a:t>
            </a:r>
            <a:r>
              <a:rPr lang="en-GB" sz="3600" dirty="0">
                <a:solidFill>
                  <a:schemeClr val="bg1"/>
                </a:solidFill>
              </a:rPr>
              <a:t> were still celebrating the </a:t>
            </a:r>
            <a:r>
              <a:rPr lang="en-GB" sz="3600" dirty="0" err="1">
                <a:solidFill>
                  <a:schemeClr val="bg1"/>
                </a:solidFill>
              </a:rPr>
              <a:t>Carnea</a:t>
            </a:r>
            <a:r>
              <a:rPr lang="en-GB" sz="3600" dirty="0">
                <a:solidFill>
                  <a:schemeClr val="bg1"/>
                </a:solidFill>
              </a:rPr>
              <a:t> they [Athens and her allies] marched all together against Epidaurus, and began to surround the city with a wall... In this part of the works a garrison was left, to which all furnished a contingent; they then returned to their several cities. </a:t>
            </a:r>
            <a:r>
              <a:rPr lang="en-GB" sz="3600" b="1" dirty="0">
                <a:solidFill>
                  <a:schemeClr val="bg1"/>
                </a:solidFill>
              </a:rPr>
              <a:t>So the summer ended</a:t>
            </a:r>
            <a:r>
              <a:rPr lang="en-GB" sz="3600" dirty="0">
                <a:solidFill>
                  <a:schemeClr val="bg1"/>
                </a:solidFill>
              </a:rPr>
              <a:t>.” – </a:t>
            </a:r>
            <a:r>
              <a:rPr lang="en-GB" sz="3600" b="1" dirty="0">
                <a:solidFill>
                  <a:schemeClr val="bg1"/>
                </a:solidFill>
              </a:rPr>
              <a:t>Thucydides 5.75. </a:t>
            </a:r>
            <a:endParaRPr lang="en-GB" sz="3600" dirty="0">
              <a:solidFill>
                <a:schemeClr val="bg1"/>
              </a:solidFill>
            </a:endParaRPr>
          </a:p>
        </p:txBody>
      </p:sp>
    </p:spTree>
    <p:extLst>
      <p:ext uri="{BB962C8B-B14F-4D97-AF65-F5344CB8AC3E}">
        <p14:creationId xmlns:p14="http://schemas.microsoft.com/office/powerpoint/2010/main" val="26846350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1018308"/>
            <a:ext cx="8424936" cy="4930971"/>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smtClean="0">
                <a:solidFill>
                  <a:schemeClr val="bg1"/>
                </a:solidFill>
              </a:rPr>
              <a:t>Greek Soldiers</a:t>
            </a:r>
            <a:endParaRPr lang="en-GB" sz="6000" b="1" dirty="0">
              <a:solidFill>
                <a:schemeClr val="bg1"/>
              </a:solidFill>
            </a:endParaRPr>
          </a:p>
        </p:txBody>
      </p:sp>
      <p:sp>
        <p:nvSpPr>
          <p:cNvPr id="2050" name="AutoShape 2" descr="data:image/jpeg;base64,/9j/4AAQSkZJRgABAQAAAQABAAD/2wCEAAkGBhISERUUExQWFRUWFxcXFxgVGBQYGBcVHRgXFxcXFxwXHSYeGBojGhUYHy8gIycpLC0sFx4xNTAqNSYrLCkBCQoKDgwOGg8PGiwlHyUuLSw0MCwsLywqLDQsLCwsLDAwLCwsLC4sKSovLC00LywsLCwsLCwsLCwsLC0sLCwsLP/AABEIAN4A4wMBIgACEQEDEQH/xAAcAAABBQEBAQAAAAAAAAAAAAAGAAECBQcEAwj/xABIEAACAQIDBQQHBQUGBQMFAAABAhEAAwQSIQUGIjFBE1FhcQcjMkKBkaEUUmJysTOCwdHwQ1NzkrLhJGPC0vGTorMVFjREVP/EABoBAAIDAQEAAAAAAAAAAAAAAAQFAAEDAgb/xAA0EQABAwIEAggGAgIDAAAAAAABAAIDBBESITFBUfAFEyJhcZHR4RQygaGxwTNCI/EVQ1L/2gAMAwEAAhEDEQA/AMWFPNRBp6tUnppp6aoolNKaUUqitMaY05poqKKakdx+cV0LZ5xqDXhZsMxCqCzHkACSfIDU0V7J9HWIYhrzLYABfK0tdKjmRbXi+cdKyklZHm4rRkbn/KEJGkKP7G7mCtE+qe+6iSL1xbPUDS0k3ObD2o+FW1i9ctgFEsWAcoXsEszJYKJc9oYjMZA9w0O6rH9R55ep+yIFKdys4wuwsTc/Z2Lr/ltuf4V3puLtA/8A6tz4gL+pFG2Mxl4pnZrjDLIz33M6aArZuIBJgcjE8q8cTZtAMWU6doRmzclZsom8jzmQKQcxkt0rL4qQ6Afn9haCmZuT+EJn0f7R/wD5n+dv/urnvbmY5OeFvfBCf9M0Z2bVs2y2TD8Kkz2JObKDJJVwoPCR05eIr3wdoMCQChUss2/tCAkXLqyAt4dEUQCdTVfFSDW3kfVWKVh0v5+yzLEYO5bPGjp+ZWX9RXPNanh9q3CAFuXDoSZfOp4nAhblq43sKrGWAGdRNctxbF4ntcPZc85CtZcjXiD2DcUjTUkKASJia0FU7+zfI8/lcmkH9XLN5pB6MsVuhhmGa3dex3dtluWvLtrRKj97WqLau62Jw4zOk2zyuWzntkfmXT5xRDJ2Oyuh3wPZnZVcdf6+NNNIEinInlW6wTA04NRp5qKKU0pqNIVFE8081GKeaiiiTTUjSqK1OKU0qaKipPSqM04qKJ6VORXVs3ZVy+4t2lzMeQH1J7h41RIAuVYBJsFyAUT7M3KaFbEsbStqttRmvuOpC+4v4mgCind/dRbCq1vJevET2soQkGCthW5sD/aNoOk+yerH4M5yi23JLaswd85IUg3DrnysImNFvZgoKGFslZiOFh+u6Yx0eEXf5Ll2X2aEJYUWFOkpLXHHKTfIhuLKsW9JuLxV0Y1RbTIhlrxZhlGYsqDKZZZuXRmdX1zfs3GvI8ruDLELlU8TuUW2G1GW4xUq/CSpVQzHhnLlFUm3d6cPnPZK15sqoWclbZyqB7Ii5cEieNo15UO2Mvdlz9UQ6QMbmrJmV2KKG0nhXM5HsiCtuQhym4JISMw00r1xe0EXS89pRrK3LpJMhgZWx2rj2m0zpqaBcbt29dGVnIToiAIg/dWBVfmo0UpOpQRqh/UI2vbxYMMDmLEEEFLGaD3hsVec/wDtryXfSyvsW74j7r4W1/8AHh9PnQiLZIJjlz8KZrZAB6GY+Gla/DR75rP4h+2SKzvbZc62bzHxvWmPnxWDXU218Oy52F0EyTw4S4TzJMi2hPI9aDcLmzAJ7TcIGhmTAGunOi2/u12Nk3Gu5ihm5KypkZDkIbignn4fCs3xRsIC3hfI8E62VhsTbmCDQz2gpAEXLV63EAAEBXe3MKBOmldeLsWwzNh2Z7cDjUC+o4UkE2yzqJQatbJnWaG8fufFjtbbMWyi4UIgdmRmzIfwjnPShi3cZSCpKkciCQfgRrWbYGvJcxxVvmfHZr2+C0DD3wWL51jTMyHpJbKxWDoW5NBm0ukGuzC3sreqZkJEtlNsDN3MGItOJFwEtB9WeLUSFYfei5I7UC9HvNK3R+W6kP8APMPCr/Zm2Ec+qaW04HypdkCBkYRbvQNPccjSa5khcNfZaRzNdzmujauwMPezZ1Fi4PauWlYW5771k8Vr86yviaENr7BvYZhnAytqrocyOO9WH6UbLtBi3EW4OENxK1vMBKEE57TEqqanUAwxZyR6pd0ZOFlIkoRmt3uIqOFBKXDlZhctiGVCxURNVHK+PvCkkTJO4rM+dNRPtvdcZTew2ZkGr2zrctA6htNHtno4JEUMxTBkjXi4S6SMxmxUaVKKVaLNSNPFMKlFRRQIpqRNKorU8w7j8/8AalmHd+tQFPlqKk8+VICaQYf+a98FhXvOttAWZiAoHU/wqiQBcqAE5BdOxti3MTdFu2JPMk6KijmzHoorRNn7MSzayWp7NoBfKwOJbpJXVLOhypINwiAdZPLhMKmGtdhbhgf2rxPbODlOmk2VbhCyM7AzChjXu+NuvIaSCSuikl2afVgH35PsEgrkWeFM7KZ5HSnLTnnu8dGsEQi11555zbFXCrKysVYFYaFLKNQrLCyR0W2vC6sVAkFxwY3eAYM9Te59mGMg85xDAmNdeyUzyzsTXFt3eIWWK2ipv6h7iwVtEiGFsgDPdPv3uZOggUHs0gzqT11+PnWsNPiF3afn2Wc1RhNm68/dWO0Nu3MRxXmLFSMqgAIoMyABovTkNetV7WdMw1H1qKuQDBOo18R3V6qcqedMA0NFggC4uNyvNwATGo7+XT+dRLmAOg5UsvUf+Kud3t0sTjD6pYQc3bRR4TGp8ADVPe1gxONgra1zjZoVKXOuvPn49aatOseiIKsvcNxipEKMoVyQFYGZYLzIPODQ3vB6Pr+Gtm5IuW1yyQDmGnEYEwgOkkjppQ8dZC84WuWzqWVoxEKp3XuBcXYLcjcQHwBIHwOvOj30gbss1t74uxbtIsWoJlswUkme4zPOswDEEEaGdPA1eYzfnGXbDWLjh0YAElVzGCD7Q5mQNedczQyOla9h01XcMzGxujffPRHno+2OWweZ7pdX9gCfVhSyukmZBgaDp51k9xYYjpP0q+2TvvicPhzYtZQpLEEglgWiY1jp3czVCFkiOtXBE9j3udoTkqmla9jGjZeuFwJeTKqo5s5AA6+bGByUE+FewwtjX17ad1owfDVxB8x8TRJithWLlq2O0vWjbXKwNsvZzjR2XKc65jrJB0jlyFFd2AfcvWLn5bgQ/wCW8EP0rQStdvZZmMt2urDDbYe3l7Vu2tjhW9bYG5bBB4Zb2lIB9XcBBAIEQaIMP6wq9s2z2jBQVPZ27jEKpUZgewuZVUNaYEEKCmoFCWztkYgOFNt8j8DRqsHSZErp7Q8RXnhcdcwt11EMslHRwclxQYh1+o6joRWb4g6+HVasmLfm0R1hL2Y5hIKmAywHVyzBjkbVg7KQbJ1OTMSLjAGk3j3YFwNdsKA4Ge5bQyrpP7aweqTzXmp0IrusYpLydohzTCccFw50Fu8dCWIkJdBXOAFYqwBHdZvcIcMRDu5bKudHOr3dNX0B7RIClJgDJJEBdG64RlhILFZlE+dNFF29+wJzYi2oBBAv21MhGI4bls9bTjUHxjwAkTTOOQSNuEskjMbrFNUhEeNRK09aLJeZpUiaVRWpE01IU5qKkwFH262xjZt5iD2l1VkjQ27DEKoB9x7rQJPsrJ6UP7o7HF26XuAm1ZGdwPeMwlseLtAjzo3uAlTccgFpYkZohgVnQjhhGUaNwW/ZbOwpfVS54B9fRMKSL+5+ihi1IMEKIWDKsiqFTKAU1ZeG6FCjRw4BFtzNUu8O1/sym2pP2hwc7aTYRtSmmnbPoXI9kQg0FWGMxwwtk3SBmBy2lIXW+NSSBplsknURNxjoMoAz645diSSWYySeZJ1JPxriCLFmdB9/ZdVEmHIaldmyNgYjFMRZts8cyICr5sdBV1e9Gm0FUsbakATAuIT8p51rO7+yhhbKWlUFQBJGhLH2mYHnr1B7tK6L9w3GCr7JGYnw6fHz8+kEKTpSTH2ALLZlA3D2ibr54uWis5hBBIIMggjnNeZNHfpS2Alm6l5DHazKxoGAEsD4zqO+TQKRTqCUSsDxulksZjeWlWu6uxvtWJt2SSAxOYjooBYnzgVumF2etsItuUS2pUIIg8oJ0mRB665jM1lXosVhjJyFhkYFwJCE8pPSYitdvXBGq/DnNIulJHGUM2sm/R8YwYtylbxIEzoo948p7h3/ANc659o4FLiMrLmVgQeYEHQjTwpxlLS3P3RGgPf5/pXuziDryEkdw11+h+VKvlNwmJbx0Xz3t7Z3YYi7a14HIE/d5qfkRXBNE/pCsEY1nJntAG5Rpqg+iChnLXs4XY4w48F5eZuF5A4qIpxpT5anbsljArVZhaZ6OcbcvWbwe4GYXFy9oTzK9QpBI4eU9TRE25FjtC4VQzKyzB0JEEgTHLvrPtkbkY4hb1hGVhqrMRbJH4cxBjx6g1qmHxzgWzdt5TC9oSwGVoAlQBDDMeh0FecrCWSF0ThnsE7ps2We3RA21fRfZtK9yXyqC2kTlGp6amJ+XjQXvHirLuvY5mhQGd5zOQABoeUAATzPWt9xN+3lGYrxaASOLwHf8KC8X6LsLdPDnsxzIIOb9wiB8x5V3S19s5iVzPTYh/jAWU7L2k1h8ygEEZXRtVdDzRh1B+mhGoo2FxHtLcQkqczamS4GUul2ZBuW4kyCHU9oQSpnh3n9Gt3DKblpu2tjVtIdR3kSZHiOXdVNu3tbsXyOxW25EsOdtx7F1fFSdR1UsOtMnFk7ccZug2YoXYJAjlHllKAvmDLkLF+0SCzpJJzKVHMEqtwDUZyAB7ybFFi4ChzWbgz2m71Pun8SnQ0aHEFHYMNXPEBPMZSyqV4mgHMnMKr2yAIYhsbs77VYe37RLO1l4EG+ozMFI0i6nFA0Di4OgoeJ5idfbn8IuVglbbfn8rNQakRSZCDBpKabJOvM01TK01RRPFPTRVruxswYjFWrZ9nNmfwReJ/oD865c4NBcdlbWlxACNdhbPNixaQSHaLzkCSLjKzWlAgyUtJccCPaK6a172We5dCrzzEqSFgXcxGZgBBVcly5Ki3Js8SyZr02lb7TiJILDtCJIALBXgiYOS32A1DRJOUmKqtpYzsME9waPdAspoBGZVe7Ed1sW0nvLnSTSVt357n98+SbuswW2CGN6Nri9ehP2NsdnaB+4PeP4mMsT3mqcGkaktskT5ef9aU5a0NaGhKXOLnXK2Dc7f23ftpaee3ACx/eR7yk6TAkj5TRUoKLEljzOYnU9degrFdxcEz46zl91g5nuXU1tZsliY06Ex+k8/Pl515mvhZDJZm+af0chkZd+yzz0k7Ut3xbs21ZrivJ071jKIJzEyOXdXNsD0U3bgD4luyU+4INz4zon1PgK0q1suxabtAi9oQAXIBcwIAnnyEQKrt5MRjeyJwioGHMMZuR+EexPgSa6jrHBghhyHErOSna55kfn3BVe0dtYLZVrsrYlxqLamWJPvXG6cuZ17hTbA9JWFugrfPYvOmaShHSGA0PgfnWQ4svnYvOeTmmZzdZnWa83bX5fpTL/jY3N7RJcd0Ea54PZFhwW9Xd6cDE/abR66OD9BJNeO3tuC1ZNxz2SSRr+0uGNFQAwJ8Ty1gUBejjdQ37gxF0eqtnhB9+4P8ApXmfGB31T77bbOJxTkGbaEpb7soOrfvGTPlQjKGMzYGm9tfREuq3iLG4a6Lj27t18VdNxgBoFA58I5T0J+HWq9ACQIpsmgMjWdOo/wBqkqz3D4f1P+9PmtDRYaJQ4lxudUiixz1nr3fCjj0absG5dN26k2lEpm5O86ET7QAk90x416bk7hZovYlTHNLZHP8AE47u4fPxNtobUtWELMyALoJOUT90EAyfAAx3UprKzFeKLM8U1pKP/sky7kQo9Vu0cWUaCBkPU9SNSO4aDTy7pKjewtotinuTdnKOSLkCgyIRpz+bEjyFWj2RyAPDoyzrHOdQcx/rnSbqerdZ2qYgFwu1WGy8hLMiBM0ExpJ1Enp7v9Gu7s6p8LikRsymFImBJkaajrMkn9412XNqSODSfeYGB8DqT5wP0rJ7SXLQMeBoukCQY8qwzfbYww2MdFEK0Og6AN0HgGkfCtfv7cS1icPaMk3g4zE9dMs+baDu6VRelHd8XsOL6DjsyT42z7XyMH/NR1BIYZQHaOQNWzrGHiEJ7Bx3b4fIeJ7eRSG5MoacOxnQ5XJtGfdur3Vd2bn7MBmV3yAdpmz5wGa3dyMcwCOoDGAuW6wkhQaA93toC1iFL/s2m3c/w34W+U5h4qKOLgFu7c7UFs09oArMr3BCPMArr2ebjIAGIkERqznZhdYb5oWCTE2/DJC2+uzwt5byrlS+uePu3Act1PMOD86HCKPtsWO3wd2CHayxuqwMhgrdjeII0Mwlwx1c0BGjKZ12WO2SEqW2fcb5rzNKnmmolDJxRt6O8DK4i6QdQtgRz9YeOPEKPrQb2fdr9D8q0vdXZKf/AE1c7Fe0djpHO4fsyzJGgBJ59aCrXhsduJARdGzFJfgCV1bWt2yxYM0XGHaCcp7PLLSEyxCK4GcN7HSg3fnEnPasnnat5nH/ADbnrbnyzAfCjhtjhnRUZIcgFCrWWUFlD5UkJOQuPZzQeZmsz3ixfa4q/c+9cc/CdPpFDUYDn+A9vVEVRszxVZTg1GnApsla0T0R2V7S8x9oIoHfBbX9BWoqax30dbSFrGKpMC4hTwzSGX5kR8a2BXry3SbSJ7ncBehoSDDYbJveOusDQ9B/v/Cq3HbWWwGe6YFvLmPObbNCtA5kNI07ietdza3BzEqdR4Ff515YnZ6XAwucashQggDhOpBjmeVAswg9rREkE/LquK7s/BY1c+W1eH3hBPxI4h5GqHG+irDNdDI7Ik8Se18FYmV+M1m207b4XE3ERmUo7KGUlWgEgGV7x+tdmH36x9ttMQ515Plcf+4GnraOZgvDJl38lKnVUTjaVma0Tfzba4TCCzZhHcZEC+5bAhmHdpwg+M9KyJWIBHf4fH4VcYh8RtHEFgMzZRPRVUchqYA/XWrzA7l2bA7XG3Vyj3QSFPgWiW/KomiIAylZhcbuOZ4rKQPqHYmizRl3Ki3b3UvYx4QZUB4rjDhHgPvN4D4xWnbO2DgsCuYKpZRrceCfEydE8loY2n6R7dtezwtsFQIBIyIPyoNT8T8KDNrbev4kzdckdFGijyH8TJ8a4fFPUntdlvDddNkhpx2e07jsjfeP0lCMmG1PVyOEeQPtH80jwrP8bj7l1s9x2du9iTp3DuHgK8CaY0bDTxwizR6oSWd8p7RRl6M9olMYqycrqyn5ZlPzU/OtZv2Ef21VvMA1kvowwJfF5ultSx8zwqB8ST8K13sjSHpOwny1snXR9+qz4qtxOzV/s+HXuBWfLpPgRXKMMBowKaniWSnmfu/vCPE1eJbPL60NekDahw+DfK0PcItqRzEyWIP5QdfGhYS57gwbo98ojaXcFybZ3M7d1uHEMpVRkyqpC65gwgidTOlE6AvbyXQGJTKzLoHkQTHSe7WsN2ZvNicOfVXWA+6TmQ+anSirZnpWuKIu2lbxQlfoZHyplPRTkAAg202KWx1cDiS64J13BQftXZ5sXrlpuaMV84Oh+I1o6w177RhbTQSYWdC8Og+zs0AHWGstIBOhigneLaxxOIe9lCZo0BnkAok9+lEe6N03MFiLXMqSQB/zLbL/AK1T6UfOHGNrnai3ugIC0SOaNM0U2UJcIxzKZRgWbMLd3tLRlbhLqMy2Wg6TJHOsnxVko7KeakqfMGP4UfYS+EzBNJDlYBVZGe9blcoEr2S9OpoX3xtZcZdjkzZx5OA38a5pbteW885ruqALA7nnJUJFKnJ8P1/nSpglySGtg2BtZbWFsW3QMDZtsZj3+1bWdI4B86x5TWni6USwRAP2fD68egFq6xgI6TOg1Ma0vrmh4a0o+hNi4q9GGw2btrdwhrYuMLcWwJFtgYygSRoZlvZFY3etEanWeo/2rR8JiuC6A0+qxJMTrNtGmS7ljLEzPWKzIGqoWFpdc8P2rrSDht3/AKTE06d1Se78vGDU7d4D3aZJcpXzlbTwiPCtd9H+9v2u32d0+uQc/wC8XTi/MOvmD31kt8qRM+VNgMU9q4r23yMpkMDEH+ulCVVM2oZhOuxRNPOYX32X0QWqQINB26u/6YlhbuAJdiBBGVz+HqD4fWjG1dU8tSeg1ryksL4nYXheiZKx7cTSs09KWxRmS+OZ4G8SNV+gI/dFBGG2M7jO0W7c/tLnCp/L1c+Cg1t23rDNZYAL2gVnSVDDMuo0Mie7zrC9o4m47zccue89B3DuHgK9D0dK58WHglFdGxr8dtUR4fefD4e3ks2y+hlmUAMwUBXgkzxSSCOXdMCo25t58S4LABVkIo90EzqfePIT4CqmnmmDYWNOLdAvme8YTpwT01KlNarFKp2LWYxXmKLPR7sUYjEAsJROJu4x7I8iTWcsgjYXHZaxMMjw0I63H2EMPYUkQ9wBm7wupUfUn40YB65WTWvRRFeNmkMri8r1AY1rQ0bKZFY56SN4xiL/AGafs7JZZ+8+mY+WkD499aq13tE1DIsmVcAFl8deFT46x3TWA468WuMzGSzEk95JkmmnRUIxlx1CXdIPLWBo3XPNMKelXokkT86LfRy8Yi4vfbB79UuI38DQhNF3o6MYoEc+zcR36SJ7tRQ9V/C7wRNL/M3xV42BFt0SB2isoY6NOa5lmSDEowBgj2h4ihTe1T2lknrYt/SV/hR3iLSPda4rKzpdAdSeRF0KvDOsALyjoYM0G77JBsf4RHyu3BQdM+7wjalloyhcrTU5NKmaUplrTediwwknsMMOcCCt1GnhY/ITMVmIrSdl3c2BsNrw2nBEAz2V4GNSB7Lmgqz+p70dRHNw7lPDAnthPE1u8CNTq1o8yQATmtsIAERFZpNadshovcU8TrEh9QTdttqyKPaxKcp75rNsXYyO6HmrMvyJH8KlKe04eCurHZafFeRpClFWNrYxADXmFlT9+c5H4bY4j5mB40YXAaoANJ0XCw0HhIrutbIaA1wiynQ3JBb8igZn84jxFdNvatu2Iw9uGXiF26Fa5PLhX2EHwY/iqrxGIa4xd2LMdSzGST41yC493PPou7Nb3/jnm6Idg4yymIspZthy1xF7S8ATqwHAg4U8zmPiK2u1aEch8hXzzszEdnetv910b5MCa+hsNdBGh8v4Ui6WbYtITfo92Jjk+Itaacxyme8GDPfArHd890Hss1y2C1rmRHFbB1171kxPSINbMahdtgLJGnXrp1nwoClqnU7rjNFTwNlbhK+bqeK0bfj0dlc1/CrI1L215jvZO8d6/LurOn5mOVepgnZO3E1IJYXROwuTTSbzmok0prdZKQE1r/oy2V2WENwghrrE6/cXhX58R+NZdsDZ7XryIObMFnu11PwEmt6w9pUQKugUBQPACB9KTdKzWYIxumvR0N3GQ7L2HOvRm6VXbT2omHtNduGFX5k9FHeTVfujvH9tss7AK6uVKrMRzUideRjzBpD1TiwyWyCbue0PDL5q5e3PX4VgW2MAbV65bOhR2XXuB0Pyrf2td1ZP6Udm5MStwD9qsn868J+mWmnRUtpCzj+kF0izFGHcP2g8OsRFeWnjSNRr0aQKcju+Zos9HLj7XqIC27jc/wAMa/OhEUaejYKr37rcktxrqOJhp8lNDVZ/wu8ERS/ytRg69teb21yXBKG5cEkXCqso1GX1WaIHXWKAt+GHaWo5dkCPAMzN3DvoswV3NcF0RbBcsUUTlIXtHMwAJa2QesMOYNCO+7E310jLatAgCADkDGB0HFQNK20tu5MKl14ie9DRpUiKVNknUaPtxHF3DNbPu3Sp8Ev2zbn/ADAGgGaJ/R/i4xDWv7+2yDwuDjtn/MsfGhqtt4j3ZomkdhlF98kQDNmzAQG0BysOMyU5FwCbhtaMwgACKGd78Oi41mM9ndy3hlicrgExOkzNFm1/w6sR2q6gBO0L5QS4EENm0XOeDkDVPvnYF3DpdTXsnNswCPVuS6cwDCsHt8vdoSB9ng8cvRGTtuwjhmhs7XyaWEFr8c5rv+cjh/cC/GuBmJknUnmTz8z30ytrT8+VMw0BKi4lTtaH6fP/AM1228Mow1x2HH2ltFPcMrs/6LVeTrVxjLcYGyw9+/dJ/dS0v8T865ebWHf7rpg18FUxRdu96R72HRbbqLqLopJKuB3TBBHdI+NB9NP9d1VJEyUWeLq45Xxm7DZb9uzvPbxlvMkgroynmp6TGkHoavwRlI8jXztu9vBdwd4XbZ8GU8nXqp/WelbfsHeOzi7edDqIzIeanuPeO415qtojA7E35fwndNUCcWOqsrdmAR0B4T+HoPhy8gKyr0ibl9kxxFhfVsZdQPYb7wj3T9D56afcxYAYn3QSY5wNTXQcMrCDBBBkHUEH9RQ9PUOp34x/tbzQtkbhcvm5cOT3ADnJ/qaVy2o5HN9PpRZv5uW+Gul7YJsudPwNzyt4dx+HMUNbM2Y99wiAlmMAD+tAO+vWRzMkZ1gOS8++JzXYCM0aejTZ4a4bpGltdI+82n+kH51piDrVVuvu+uDsC2DnaczGObGBA8ABQ36Rt72tj7NaJV2ANxgdQp5KsdTzJ7vOvOy3rKizNP0nzCKWAYuShz0gbz/ab2S2fVWiQPxPyZvLSB4edP6N9uizisjmEvDIZ6PMofmSP3qD2NOGin/wzOp6raySfEO63rV9Hhqz/wBLlgm1Yfud1+agj/TVtuHvP9qsZXPrbYAfvZfdf48j4+Yrm9Ko/wCDQ915f9L156mY6Gqa12t07ncJKcuHBZEajTmo16pecUxRzutbKYNm5NduaEgHhEWgSDoeK6TH4TQPZtlmAGpJAA7yeVaVfw2UW8MsHs1QNAniXMTBGol+2aRrFnTnQdU7IN5yRlI3Mu5zXvs3BRn6cAQALGt1jaBENAgdpoEXnOuhoF3mxufGXmHLOQPyjhH0FH4vmzaNxuguXT7Uxbm1bUlmYkm6zPOY+dZVcYkknmaypBd7nHwWlUbMa36qZCHWY8KVeBpUwQF1GvXCYprbq6mGRgw8wZH1FeUTTVCL5KgbZrWsReVlW+kZGXPr0S4wOWADmy3cyEHSLvMcxxYaypzWbhhLoKHQ6A5eOdVlb8NAZoFx5OlVm4m1A9p8O+uXM6j71thF62PGIceIq0xSQ8SHK5cxiFZWGZmJOrZrbXOiqO1bi0FJSwscYztyE8DsbRJx5KzrG4RrNx7biGRipHiD+leSNGv86M97tnC9aGJSSyALdkQzJJW3dYdG4SjfiQ91BYptDJ1jb77pRNH1brbbJw0f71fYpCdn4Yd96/HPnFv+UfGqDNWibq7BTF7MYEDPavMbZJygErbJB8D49QKzqJBGGudpf2XUDC8lo1sgG0kz00ryopxPo/xQYwbIHSb1sfDn51539zXtQHv4VTE8V9dPIAT8a6FREdHBcmCQahD6kLz1Pd0Hn/KrLY+0bwvKbMi4SAuQnUnoR1HhXR/9tWvex2FH5WvN+lujj0cbp20ZsR2iXh7KFQwAPvHjAMxA5dTWNRUxsjLjn9FrBA9zwNPqi/CK4tqbkZ8ozAcs0agfGgRd/wC5gsVdsPN6yjkLqM6LzAB6gAxB7uYo03j2pbsW+K4LReVVipaDHtZV5x8pIrK72x8BmJbaBJnWLFw69TM6mk9FG14cZBke4/pNayUjCGHMd4Ws/bLV+xn0a06Sc3IrGuYeGs+VUm6u6iYYM3vOWIkarbmUTXrET4+VcG5eIstbOGtXXvIrB8zWygAzSU1J0JUf5mom2ptBbSOzk5UEtGpjuHifoPnQ72viJhaTmf8ASJjLXgSnUclUu+O9X2RAVg3GBW2p+GZz4CAB361j+LxT3HZ3JZmMknmTRZtjebC3n7S9hHuNESb7qoAOgCqNAJqrubfw/uYGyPz3L7/9Yp3SRGFtsBvxy9UmqpOtd8wt9fRUUVLJ/vVo+3wdFw2GXppaJPzdjRR6Ot0lun7TdEop4FPJnHNj3gH5ny1KlnETC94sh44TI8NaVZ+jfdJ7X/E3ZUspVE5Eqfef5CB8e6rL0k3E+yZSRmLqVHXSZPyJ1q62xtZMNZa650UaDqzHko8T/OsU27ty7ibxu3DxHQAaBV6KB3UnpmSVU3Xu0HNk1qHMpouqGZKrrg1MVGlU7VoswVQSSQABqSSYAHxr0CR6og3I2dmvG8QMtkAieRunS2D4Ayx7ghorw9h7jBrT5WYqiMw747MtkIeTnDENnEuZVRrXjZwJw9lLNvmWYMwiGu6C7BIIMAi0NDp2zRpV5uzhYzB3VbYVlUDMGnKCzCdFCI4jLAGduFTpSWeW93+XgnMUWEBn1PihrfjHKlhbaHS5AX/AtcCH958z/KgIirXefbAxGIZ1EIIS2O62oyqP4/GqqaZU8eCMA6pbUPxvKiwpU8eNKiFgvNRUmMnuqM0qipdWAxb2biXUPEhBB6eIPmNPImtLXEJctpiLei5C2uYkBZdkhdS6NmgaSrtqIBrLFNEu5u8K2XNq6Stq4RLD+zuD2Lo7o5HvHlQdVEXDGNR+EbSzBhwO0KI7WL7MwUUrEEEjW2RDBujKVyCRwr2YIZwrmg/eXYX2e4Ckmy8m2x5jWCjdzqdCPCtA2lsa5aRCIZcwCBJyjQlQ0nVSeFRpOdVZso1rrFpTb7G+s2nA9mSwPJXUkD1giNBDAZYkLnEhmDe23TfniOeKKmixDCefZZxFGG6GKc4TGWlPuLc7xlnJc8tCvyqm2/u7dwjhWhkYZrdxfZuL0IPfrqOlWW4WJW3iQLhhLytZM/jEf6gKNmIfFibnv5ZoGC7JbHLbzVFibxBgHXr/ACrmT5V0Y/CG1de2x1R2UnvKsRP0rmNEixFwsHXvmnmt33Mw3YYGyr6HJnadIzEvr5BvpWNbC2S1/EW7YE5mUNGsLzY6aRlmtI9J28HY2Rh7ejXRrHS2NI+J08gaU9INMzmQDfNMaK0bXSu2QLvrvIcZiWYH1a8FsfhB9rzY6/IdKogJ/rpUTRZuHuq2IudqyzatEZgffbmEH0J+A60eSyni7gg2h08ltyjjdbArgMArXIV39Y2bSJEgN4Kup+IGpFWmzHtYizmRhcV5BPfPtBh0Y9R00A0ArPfSZt93xBsgwiBZA0kwGP1j5DuFVu5e9Zwl6GJ7F4FwDWOgceI+o+FKHUT5IjLftHNNG1TYpBHbIZLw3q2QcPddOYVuEn7h1X6VQRWqekjYvb2VxFqGCjiI1zWzqrA9QJJ8mrL2sEc+VNKSbrYgd90vq4urkNtE1q0WYKBJJAAHUnQCt52PhFw+Ht2zoLaAMekxLGfOTWcejLYRu3zeYcNrlP8AeHQfISfOK6/SJvUWJw9puAaXCPfPcD90HQ95oKsBqZRA3bMoykLYIjM7fIKp373r+13Qtv8AZW5C/ibq/wDAeHnQoTSNKKaRRtjaGN0CWSSGRxc5KKMt0dim2PtDwrFSbclRkT2Td4iBmJ4EBOrGeQrg3b3fDAX7w9XqUQnL2pX2iT7tpfeb4DU0S3VZyxLgKCDMOMw0SQoHCZOQLzQALlJuEkWolv2G/X0RlNDbtnXb1T4C96ws6IRAQ22zSqaAKCxiUhmh1/s7jkgmufe3bAs4YWVnPdUan2lsZs0t1z3Xl28IHSuy9ctYe2btxYCjKVJkM8ythByQaK1zLoCuUaCKzvaOPe/da5cOZ3Mk/wAB4dAKxhiEj8WwWs8nVsw7lcxpRSipAU0StQNKpkUqii8RT0gaRqKk4NKaaKnUUR7uJvmqgYXEkG2eFGbUAH3Gn3e4nl5ci3H7GS+YUFDyYMFhSSpbMBqxIAaSYfKBmiQcWUUe7mb9qqrYxPsxlW7qYGsK45ldSJGo+tKaqlLSZYtdx+01palrh1cvmi3A7FN21dsYm2WXNmDGNWPMggDi5cQAB6gGZzverde7hXzCWtAwHHutzhwPZbl9PKtI2xtMqMlvPBE5kkvlJBDWwoOa3HDmWSpiR71U+Fa7af1iHK0qc+koGIbPoQ68SgLylXKlViRaaWRhL9jtzoiZ4o3gN3486oM3tC3WtYpeWIQF+kX0hLo+YDfvUPFfGtFx2xrF2262iLal1ORjCLcAgZHYDsWKwDbuKAdIOgNcmG9Hdh2yfaXtXf7q9aCv+7xw48VJpjHVRsZZ18u70S6Sme52S6vRNsYs9zEk6KOzXlqxgsfgMvzqg9IRu/brvaDUHh5xk9yPhHxmjjYe5uLwYK2MYuUtJV7Mgnl96Rp3EcquNobv/aVH2i3ZdwIzDtF056DWOfeeZ76X/FsbUGW9wRbvHmi/h3OhEdrHVYSGrTfRLvBJbCMBENcVusyoYHv0IPwNQ216KGZgcObaLrIZrh1nSOEwI6VDYXo92hhbwu2nsyJBBZ4ZD7Sn1fUdfKiqiop6iEtxC/fxQ8UM0Ml7Kg9I1nLj73cShHkUXX9RQvFbNtzdV8Vai8EW4PZYHNEjiE5QcpMmPL4jK+iK6x//ACE+KtNXT10TYw15sRkpNSSlxc0ZFdvos2mblq7h34lSCoOvCxIZfKdfiar969xWsBrlris8yPet66T3qO/51d7v+jvEYS4biYlASpU+qZgQddRnHUCiLBYTGLPbXrN1SDoLTIfmGIjzFAvqWxzGSFwsdRnn9kayEyRBkgNxuq7Y2yHsYEWrRAulSc3TtGEzI7tAD4Csn23grlq6UuoUYfe6jvHeD3itxe0wXQqsDUnkPORVJtTbVi4JS3bxDWz+2uALYt68jcYnMY91Jk9KqkqnMeTa9+dV3VwNcxrQbWWPnZ9zJnyNk+9lMeGvKiDY26wHHiByAYWmOWF6PfP9mh6D2m5AUU4jEFnzO4a4MuXMAmTMVUGxZM9kOIetugtGoU15XMCxYKATDZiozE5yBLn3y0OJYkkZ0YQFZQxdUucLaIFlOGm5zULbF3zScgC5iylIgnQgSLSj+zHLRp9YNOq6wthndygtwWZixNslQIGY8d4yQmaWRDxHkA127asr2rlUQQFcKubOAQww4HCWOgkSqZZBZiTQHt7eFsSQAMlpJyWwZAnmzHmznqxrGOMynLTnnnPaSYRDPVQ27ttsQ40y20GW2nRV8e9jzJ6mquKeKQps1oaLBKXOLjcp1FTiogVMCu1yoR5U9PFKrVrmipAVAGnzVyqUqcVGaU1FF7oJHPur19gaczyryw6Tqa9biSKiittg72XMOAjjtLMzlJIZD9+0w1tt5UdYLHW8Que02eNW4AbiH772hyYf3luQfeRqygip4fFvbYOjMrDUMpII8iKDmpWvzbkUVFUuZkcwtEtYFQqsWhvvBhEADN2bA8fdlEsQqKV0Ib0wuMY2wrIGUk8JCG2BrllGhVeUua22tiFBjiAqj2Zv2Cf+JQ5jE3rQUOSORuW2HZ3Y7yJq/wAI63V/4Z7dwQB6vMtxVHL1TMGOXQgZnWQIUUHI1zfnHp5o5jmv+Q+qsMFtRljs7rJrl7N/XpIAMBHK4hdCDwlxBETVrht5Lkw1pbh/5Fxc3xtXsjjy1oQ+wGeyyq0yMg9oQWywlzK40KqQVYcCmTEUwJy5HuMsZjkuMoy65fYvSYC2w0BSPWmOQBHdTsetWyOCOzvVYH7TtbXf2tq6o+eXL9a6MPvThDoMRZPncQH5E0A4a/iFnKcoDMObWydSsAJdtocrI0kD3l01r1t7UuXCVOckGOaNOiaAXLTGQXg66QawNC3b8+y7647o3xG3cP8A39mP8S3/ADrlbejCLzxFryVgx+SyaEXxLkhUHEdQCuH5etnlhsxPqTETOYa17C7iIK5yHJGXIzCIdUeezCSAGY9P2ZqhRtGp+/stBObWA+3uilt67bfs7V+74radV/zXcqj51V4rei60hOytxz1bEuPNbPAn7z0L4mzcDA3CSxH9qQRql06G6NCGtgTmI156V1/ZhckrN1VUyEZWGUkIwDFiqkpccwW5p4SdRSxs55H2WXWvOSV/HC7LMXxEcs47S3m6BbdqLCkmAMzvqRpXndxrSM2hKHK5lmVI9pICi0oEsMiLIQgEzNe+HsZvZ4zxS1uGdZDe8C1tYcq0NdgdmsCuXEbaw2GMtcm4Pds5XcH8wAs2f3FLD71EgDRous3XAu42XWMIGyhQwzSwXKWmQZVElS6wzIXhVIOYuTFcu2N47GHBUxduajs1YFR19e6wG11NtIB94tzoY2tvneuhltjsUb2ghJd/8S43G/xMeFD2aiY6Uuzk8kJJVAZR+a7drbYu4h891sx5AclUdFUclHgK5BUZpA0wADRYIAuJNyp04qE1INVql6LUhUAafNVqJ6aomlVKLnp6vX3Pvjm1v5t/214Pu1dHVPm3/bUVXVRXtbtSK622JcHMr8z/ACqdvZzAe79f5VdirXigivRRXp9kI6inFg1VirXNft6T1rnZYqy7Oue9bkx3T+lRUuM1JGIIImRyjmKdrNIWzUUV1ht88Uq5WcXk+7fVbo+GbUfA1bYbfu2RluWGUf8AJutl/wDTvB0oR7OmyaVg6mjO3lkt21EjdCjm3vFgmOYXbtpiZJNogzzknC3Ekz1iui1tHBgcOKt6xIYYsTAiSGDiY61n2SkFrM0g/wDR+3otBVu4BaINqYUEH7TZkZtc18kyxeSBa5yxiI0Ne2H3lwaElr6PIjhTFEiAwGUsQFHEeQ1mszZKWXWuDRNOrj9vRditcNgjW7vXhVnILjEx7NqxbmNRxPnfn41wYvflm9myngbzPfI8g5yD4LQ01vU+FNlrUU0Y1zWbquQ5aLv2hvBiL+ly6zL0WcqDyVYX6VW05Wny1u1obkAh3OLsyVGaapFKbLXS5UakKaKkBUUSFODSy04WpZRODT0op4q1FGlUitKoov/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27976015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xfrm>
            <a:off x="2362330" y="105308"/>
            <a:ext cx="6646587" cy="2713428"/>
          </a:xfrm>
        </p:spPr>
        <p:txBody>
          <a:bodyPr>
            <a:normAutofit fontScale="92500" lnSpcReduction="10000"/>
          </a:bodyPr>
          <a:lstStyle/>
          <a:p>
            <a:r>
              <a:rPr lang="en-GB" b="1" dirty="0" smtClean="0">
                <a:solidFill>
                  <a:schemeClr val="bg1"/>
                </a:solidFill>
              </a:rPr>
              <a:t>Hoplites:</a:t>
            </a:r>
          </a:p>
          <a:p>
            <a:pPr lvl="1"/>
            <a:r>
              <a:rPr lang="en-GB" dirty="0" smtClean="0">
                <a:solidFill>
                  <a:schemeClr val="bg1"/>
                </a:solidFill>
              </a:rPr>
              <a:t>Use spear </a:t>
            </a:r>
            <a:r>
              <a:rPr lang="en-GB" dirty="0">
                <a:solidFill>
                  <a:schemeClr val="bg1"/>
                </a:solidFill>
              </a:rPr>
              <a:t>and sword. </a:t>
            </a:r>
            <a:endParaRPr lang="en-GB" sz="400" dirty="0">
              <a:solidFill>
                <a:schemeClr val="bg1"/>
              </a:solidFill>
            </a:endParaRPr>
          </a:p>
          <a:p>
            <a:pPr lvl="1"/>
            <a:r>
              <a:rPr lang="en-GB" dirty="0" smtClean="0">
                <a:solidFill>
                  <a:schemeClr val="bg1"/>
                </a:solidFill>
              </a:rPr>
              <a:t>Armour </a:t>
            </a:r>
            <a:r>
              <a:rPr lang="en-GB" dirty="0">
                <a:solidFill>
                  <a:schemeClr val="bg1"/>
                </a:solidFill>
              </a:rPr>
              <a:t>bronze greaves, breastplate, and helmet. </a:t>
            </a:r>
            <a:endParaRPr lang="en-GB" sz="400" dirty="0" smtClean="0">
              <a:solidFill>
                <a:schemeClr val="bg1"/>
              </a:solidFill>
            </a:endParaRPr>
          </a:p>
          <a:p>
            <a:pPr lvl="1"/>
            <a:r>
              <a:rPr lang="en-GB" dirty="0" smtClean="0">
                <a:solidFill>
                  <a:schemeClr val="bg1"/>
                </a:solidFill>
              </a:rPr>
              <a:t>Shield </a:t>
            </a:r>
            <a:r>
              <a:rPr lang="en-GB" dirty="0">
                <a:solidFill>
                  <a:schemeClr val="bg1"/>
                </a:solidFill>
              </a:rPr>
              <a:t>– </a:t>
            </a:r>
            <a:r>
              <a:rPr lang="en-GB" i="1" dirty="0" err="1">
                <a:solidFill>
                  <a:schemeClr val="bg1"/>
                </a:solidFill>
              </a:rPr>
              <a:t>Hoplon</a:t>
            </a:r>
            <a:r>
              <a:rPr lang="en-GB" i="1" dirty="0">
                <a:solidFill>
                  <a:schemeClr val="bg1"/>
                </a:solidFill>
              </a:rPr>
              <a:t> </a:t>
            </a:r>
            <a:r>
              <a:rPr lang="en-GB" dirty="0" smtClean="0">
                <a:solidFill>
                  <a:schemeClr val="bg1"/>
                </a:solidFill>
              </a:rPr>
              <a:t>(a </a:t>
            </a:r>
            <a:r>
              <a:rPr lang="en-GB" dirty="0">
                <a:solidFill>
                  <a:schemeClr val="bg1"/>
                </a:solidFill>
              </a:rPr>
              <a:t>slight bowl shape, 3m in diameter, might be plated with bronze</a:t>
            </a:r>
            <a:r>
              <a:rPr lang="en-GB" dirty="0" smtClean="0">
                <a:solidFill>
                  <a:schemeClr val="bg1"/>
                </a:solidFill>
              </a:rPr>
              <a:t>). </a:t>
            </a:r>
            <a:endParaRPr lang="en-GB" sz="500" dirty="0">
              <a:solidFill>
                <a:schemeClr val="bg1"/>
              </a:solidFill>
            </a:endParaRPr>
          </a:p>
          <a:p>
            <a:pPr lvl="1"/>
            <a:r>
              <a:rPr lang="en-GB" dirty="0" smtClean="0">
                <a:solidFill>
                  <a:schemeClr val="bg1"/>
                </a:solidFill>
              </a:rPr>
              <a:t>Weighs c.50-70 pounds.</a:t>
            </a:r>
            <a:endParaRPr lang="en-GB" dirty="0">
              <a:solidFill>
                <a:schemeClr val="bg1"/>
              </a:solidFill>
            </a:endParaRPr>
          </a:p>
          <a:p>
            <a:endParaRPr lang="en-GB" dirty="0"/>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34368" y="140976"/>
            <a:ext cx="2218640" cy="26420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Content Placeholder 3"/>
          <p:cNvSpPr>
            <a:spLocks noGrp="1"/>
          </p:cNvSpPr>
          <p:nvPr>
            <p:ph sz="half" idx="1"/>
          </p:nvPr>
        </p:nvSpPr>
        <p:spPr>
          <a:xfrm>
            <a:off x="3561398" y="2674913"/>
            <a:ext cx="5582602" cy="2504209"/>
          </a:xfrm>
        </p:spPr>
        <p:txBody>
          <a:bodyPr>
            <a:normAutofit fontScale="85000" lnSpcReduction="20000"/>
          </a:bodyPr>
          <a:lstStyle/>
          <a:p>
            <a:r>
              <a:rPr lang="en-GB" b="1" dirty="0" err="1" smtClean="0">
                <a:solidFill>
                  <a:schemeClr val="bg1"/>
                </a:solidFill>
              </a:rPr>
              <a:t>Peltasts</a:t>
            </a:r>
            <a:r>
              <a:rPr lang="en-GB" b="1" dirty="0" smtClean="0">
                <a:solidFill>
                  <a:schemeClr val="bg1"/>
                </a:solidFill>
              </a:rPr>
              <a:t>:</a:t>
            </a:r>
            <a:r>
              <a:rPr lang="en-GB" dirty="0" smtClean="0">
                <a:solidFill>
                  <a:schemeClr val="bg1"/>
                </a:solidFill>
              </a:rPr>
              <a:t> </a:t>
            </a:r>
            <a:endParaRPr lang="en-GB" dirty="0">
              <a:solidFill>
                <a:schemeClr val="bg1"/>
              </a:solidFill>
            </a:endParaRPr>
          </a:p>
          <a:p>
            <a:pPr lvl="1"/>
            <a:r>
              <a:rPr lang="en-GB" sz="2200" i="1" dirty="0" err="1" smtClean="0">
                <a:solidFill>
                  <a:schemeClr val="bg1"/>
                </a:solidFill>
              </a:rPr>
              <a:t>Pelta</a:t>
            </a:r>
            <a:r>
              <a:rPr lang="en-GB" sz="2200" i="1" dirty="0" smtClean="0">
                <a:solidFill>
                  <a:schemeClr val="bg1"/>
                </a:solidFill>
              </a:rPr>
              <a:t> </a:t>
            </a:r>
            <a:r>
              <a:rPr lang="en-GB" sz="2200" dirty="0">
                <a:solidFill>
                  <a:schemeClr val="bg1"/>
                </a:solidFill>
              </a:rPr>
              <a:t>– A light crescent-shaped </a:t>
            </a:r>
            <a:r>
              <a:rPr lang="en-GB" sz="2200" dirty="0" smtClean="0">
                <a:solidFill>
                  <a:schemeClr val="bg1"/>
                </a:solidFill>
              </a:rPr>
              <a:t>shield - armed </a:t>
            </a:r>
            <a:r>
              <a:rPr lang="en-GB" sz="2200" dirty="0">
                <a:solidFill>
                  <a:schemeClr val="bg1"/>
                </a:solidFill>
              </a:rPr>
              <a:t>with </a:t>
            </a:r>
            <a:r>
              <a:rPr lang="en-GB" sz="2200" dirty="0" smtClean="0">
                <a:solidFill>
                  <a:schemeClr val="bg1"/>
                </a:solidFill>
              </a:rPr>
              <a:t>javelins</a:t>
            </a:r>
            <a:r>
              <a:rPr lang="en-GB" sz="2200" dirty="0">
                <a:solidFill>
                  <a:schemeClr val="bg1"/>
                </a:solidFill>
              </a:rPr>
              <a:t>. </a:t>
            </a:r>
          </a:p>
          <a:p>
            <a:pPr lvl="1"/>
            <a:r>
              <a:rPr lang="en-GB" sz="2200" dirty="0" smtClean="0">
                <a:solidFill>
                  <a:schemeClr val="bg1"/>
                </a:solidFill>
              </a:rPr>
              <a:t>Hit </a:t>
            </a:r>
            <a:r>
              <a:rPr lang="en-GB" sz="2200" dirty="0">
                <a:solidFill>
                  <a:schemeClr val="bg1"/>
                </a:solidFill>
              </a:rPr>
              <a:t>and run </a:t>
            </a:r>
            <a:r>
              <a:rPr lang="en-GB" sz="2200" dirty="0" smtClean="0">
                <a:solidFill>
                  <a:schemeClr val="bg1"/>
                </a:solidFill>
              </a:rPr>
              <a:t>tactics - scouting</a:t>
            </a:r>
            <a:r>
              <a:rPr lang="en-GB" sz="2200" dirty="0">
                <a:solidFill>
                  <a:schemeClr val="bg1"/>
                </a:solidFill>
              </a:rPr>
              <a:t>, ambushes, sieges. </a:t>
            </a:r>
            <a:endParaRPr lang="en-GB" sz="2200" dirty="0" smtClean="0">
              <a:solidFill>
                <a:schemeClr val="bg1"/>
              </a:solidFill>
            </a:endParaRPr>
          </a:p>
          <a:p>
            <a:r>
              <a:rPr lang="en-GB" b="1" dirty="0" err="1">
                <a:solidFill>
                  <a:schemeClr val="bg1"/>
                </a:solidFill>
              </a:rPr>
              <a:t>Psiloi</a:t>
            </a:r>
            <a:r>
              <a:rPr lang="en-GB" dirty="0">
                <a:solidFill>
                  <a:schemeClr val="bg1"/>
                </a:solidFill>
              </a:rPr>
              <a:t> = light armed -skirmishers and missile </a:t>
            </a:r>
            <a:r>
              <a:rPr lang="en-GB" dirty="0" smtClean="0">
                <a:solidFill>
                  <a:schemeClr val="bg1"/>
                </a:solidFill>
              </a:rPr>
              <a:t>troops:</a:t>
            </a:r>
          </a:p>
          <a:p>
            <a:pPr lvl="1"/>
            <a:r>
              <a:rPr lang="en-GB" sz="2200" dirty="0" smtClean="0">
                <a:solidFill>
                  <a:schemeClr val="bg1"/>
                </a:solidFill>
              </a:rPr>
              <a:t>May initially fight in van. </a:t>
            </a:r>
            <a:endParaRPr lang="en-GB" sz="2200" dirty="0">
              <a:solidFill>
                <a:schemeClr val="bg1"/>
              </a:solidFill>
            </a:endParaRPr>
          </a:p>
        </p:txBody>
      </p:sp>
      <p:pic>
        <p:nvPicPr>
          <p:cNvPr id="7" name="Picture 6"/>
          <p:cNvPicPr>
            <a:picLocks noChangeAspect="1"/>
          </p:cNvPicPr>
          <p:nvPr/>
        </p:nvPicPr>
        <p:blipFill>
          <a:blip r:embed="rId3"/>
          <a:stretch>
            <a:fillRect/>
          </a:stretch>
        </p:blipFill>
        <p:spPr>
          <a:xfrm>
            <a:off x="269545" y="4291446"/>
            <a:ext cx="1491072" cy="2471739"/>
          </a:xfrm>
          <a:prstGeom prst="rect">
            <a:avLst/>
          </a:prstGeom>
        </p:spPr>
      </p:pic>
      <p:pic>
        <p:nvPicPr>
          <p:cNvPr id="9" name="Picture 8"/>
          <p:cNvPicPr>
            <a:picLocks noChangeAspect="1"/>
          </p:cNvPicPr>
          <p:nvPr/>
        </p:nvPicPr>
        <p:blipFill>
          <a:blip r:embed="rId4"/>
          <a:stretch>
            <a:fillRect/>
          </a:stretch>
        </p:blipFill>
        <p:spPr>
          <a:xfrm>
            <a:off x="192051" y="2930236"/>
            <a:ext cx="1583532" cy="1917833"/>
          </a:xfrm>
          <a:prstGeom prst="rect">
            <a:avLst/>
          </a:prstGeom>
        </p:spPr>
      </p:pic>
      <p:pic>
        <p:nvPicPr>
          <p:cNvPr id="10" name="Picture 9"/>
          <p:cNvPicPr>
            <a:picLocks noChangeAspect="1"/>
          </p:cNvPicPr>
          <p:nvPr/>
        </p:nvPicPr>
        <p:blipFill>
          <a:blip r:embed="rId5"/>
          <a:stretch>
            <a:fillRect/>
          </a:stretch>
        </p:blipFill>
        <p:spPr>
          <a:xfrm>
            <a:off x="1903142" y="2930236"/>
            <a:ext cx="1580760" cy="1917833"/>
          </a:xfrm>
          <a:prstGeom prst="rect">
            <a:avLst/>
          </a:prstGeom>
        </p:spPr>
      </p:pic>
      <p:sp>
        <p:nvSpPr>
          <p:cNvPr id="12" name="Content Placeholder 4"/>
          <p:cNvSpPr>
            <a:spLocks noGrp="1"/>
          </p:cNvSpPr>
          <p:nvPr>
            <p:ph sz="half" idx="1"/>
          </p:nvPr>
        </p:nvSpPr>
        <p:spPr>
          <a:xfrm>
            <a:off x="1631373" y="4959569"/>
            <a:ext cx="7512627" cy="1898431"/>
          </a:xfrm>
        </p:spPr>
        <p:txBody>
          <a:bodyPr>
            <a:normAutofit fontScale="92500" lnSpcReduction="10000"/>
          </a:bodyPr>
          <a:lstStyle/>
          <a:p>
            <a:r>
              <a:rPr lang="en-GB" sz="2200" b="1" i="1" dirty="0" err="1">
                <a:solidFill>
                  <a:schemeClr val="bg1"/>
                </a:solidFill>
              </a:rPr>
              <a:t>Hippeis</a:t>
            </a:r>
            <a:r>
              <a:rPr lang="en-GB" sz="2200" i="1" dirty="0">
                <a:solidFill>
                  <a:schemeClr val="bg1"/>
                </a:solidFill>
              </a:rPr>
              <a:t> </a:t>
            </a:r>
            <a:r>
              <a:rPr lang="en-GB" sz="2200" dirty="0">
                <a:solidFill>
                  <a:schemeClr val="bg1"/>
                </a:solidFill>
              </a:rPr>
              <a:t>= </a:t>
            </a:r>
            <a:r>
              <a:rPr lang="en-GB" sz="2200" dirty="0" smtClean="0">
                <a:solidFill>
                  <a:schemeClr val="bg1"/>
                </a:solidFill>
              </a:rPr>
              <a:t>“Horsemen”: </a:t>
            </a:r>
            <a:endParaRPr lang="en-GB" sz="2200" dirty="0">
              <a:solidFill>
                <a:schemeClr val="bg1"/>
              </a:solidFill>
            </a:endParaRPr>
          </a:p>
          <a:p>
            <a:pPr lvl="1"/>
            <a:r>
              <a:rPr lang="en-GB" sz="1900" dirty="0" smtClean="0">
                <a:solidFill>
                  <a:schemeClr val="bg1"/>
                </a:solidFill>
              </a:rPr>
              <a:t>Need to afford to maintain </a:t>
            </a:r>
            <a:r>
              <a:rPr lang="en-GB" sz="1900" dirty="0">
                <a:solidFill>
                  <a:schemeClr val="bg1"/>
                </a:solidFill>
              </a:rPr>
              <a:t>a horse. </a:t>
            </a:r>
          </a:p>
          <a:p>
            <a:pPr lvl="1"/>
            <a:r>
              <a:rPr lang="en-GB" sz="1900" dirty="0" smtClean="0">
                <a:solidFill>
                  <a:schemeClr val="bg1"/>
                </a:solidFill>
              </a:rPr>
              <a:t>Light </a:t>
            </a:r>
            <a:r>
              <a:rPr lang="en-GB" sz="1900" dirty="0">
                <a:solidFill>
                  <a:schemeClr val="bg1"/>
                </a:solidFill>
              </a:rPr>
              <a:t>cavalry armed with javelins (harass and </a:t>
            </a:r>
            <a:r>
              <a:rPr lang="en-GB" sz="1900" dirty="0" smtClean="0">
                <a:solidFill>
                  <a:schemeClr val="bg1"/>
                </a:solidFill>
              </a:rPr>
              <a:t>skirmish) - heavy </a:t>
            </a:r>
            <a:r>
              <a:rPr lang="en-GB" sz="1900" dirty="0">
                <a:solidFill>
                  <a:schemeClr val="bg1"/>
                </a:solidFill>
              </a:rPr>
              <a:t>cavalry </a:t>
            </a:r>
            <a:r>
              <a:rPr lang="en-GB" sz="1900" dirty="0" smtClean="0">
                <a:solidFill>
                  <a:schemeClr val="bg1"/>
                </a:solidFill>
              </a:rPr>
              <a:t>(lances </a:t>
            </a:r>
            <a:r>
              <a:rPr lang="en-GB" sz="1900" dirty="0">
                <a:solidFill>
                  <a:schemeClr val="bg1"/>
                </a:solidFill>
              </a:rPr>
              <a:t>to close with their </a:t>
            </a:r>
            <a:r>
              <a:rPr lang="en-GB" sz="1900" dirty="0" smtClean="0">
                <a:solidFill>
                  <a:schemeClr val="bg1"/>
                </a:solidFill>
              </a:rPr>
              <a:t>opponents). </a:t>
            </a:r>
            <a:endParaRPr lang="en-GB" sz="1900" dirty="0">
              <a:solidFill>
                <a:schemeClr val="bg1"/>
              </a:solidFill>
            </a:endParaRPr>
          </a:p>
          <a:p>
            <a:pPr lvl="1"/>
            <a:r>
              <a:rPr lang="en-GB" sz="1900" dirty="0" smtClean="0">
                <a:solidFill>
                  <a:schemeClr val="bg1"/>
                </a:solidFill>
              </a:rPr>
              <a:t>“</a:t>
            </a:r>
            <a:r>
              <a:rPr lang="en-GB" sz="1900" dirty="0">
                <a:solidFill>
                  <a:schemeClr val="bg1"/>
                </a:solidFill>
              </a:rPr>
              <a:t>Dragoons” </a:t>
            </a:r>
            <a:r>
              <a:rPr lang="en-GB" sz="1900" dirty="0" smtClean="0">
                <a:solidFill>
                  <a:schemeClr val="bg1"/>
                </a:solidFill>
              </a:rPr>
              <a:t>–fight </a:t>
            </a:r>
            <a:r>
              <a:rPr lang="en-GB" sz="1900" dirty="0">
                <a:solidFill>
                  <a:schemeClr val="bg1"/>
                </a:solidFill>
              </a:rPr>
              <a:t>on horseback and foot. </a:t>
            </a:r>
          </a:p>
          <a:p>
            <a:pPr lvl="1"/>
            <a:r>
              <a:rPr lang="en-GB" sz="1900" dirty="0" smtClean="0">
                <a:solidFill>
                  <a:schemeClr val="bg1"/>
                </a:solidFill>
              </a:rPr>
              <a:t>Attack</a:t>
            </a:r>
            <a:r>
              <a:rPr lang="en-GB" sz="1900" dirty="0">
                <a:solidFill>
                  <a:schemeClr val="bg1"/>
                </a:solidFill>
              </a:rPr>
              <a:t>, scout, harass, screen, pursue enemies. </a:t>
            </a:r>
          </a:p>
          <a:p>
            <a:endParaRPr lang="en-GB" sz="1900" dirty="0"/>
          </a:p>
        </p:txBody>
      </p:sp>
    </p:spTree>
    <p:extLst>
      <p:ext uri="{BB962C8B-B14F-4D97-AF65-F5344CB8AC3E}">
        <p14:creationId xmlns:p14="http://schemas.microsoft.com/office/powerpoint/2010/main" val="38313967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03909"/>
            <a:ext cx="8229600" cy="1059873"/>
          </a:xfrm>
        </p:spPr>
        <p:txBody>
          <a:bodyPr/>
          <a:lstStyle/>
          <a:p>
            <a:r>
              <a:rPr lang="en-GB" dirty="0" smtClean="0">
                <a:solidFill>
                  <a:schemeClr val="bg1"/>
                </a:solidFill>
              </a:rPr>
              <a:t>Phalanx</a:t>
            </a:r>
            <a:endParaRPr lang="en-GB" dirty="0">
              <a:solidFill>
                <a:schemeClr val="bg1"/>
              </a:solidFill>
            </a:endParaRPr>
          </a:p>
        </p:txBody>
      </p:sp>
      <p:sp>
        <p:nvSpPr>
          <p:cNvPr id="3" name="Content Placeholder 2"/>
          <p:cNvSpPr>
            <a:spLocks noGrp="1"/>
          </p:cNvSpPr>
          <p:nvPr>
            <p:ph idx="1"/>
          </p:nvPr>
        </p:nvSpPr>
        <p:spPr>
          <a:xfrm>
            <a:off x="0" y="1417638"/>
            <a:ext cx="5112327" cy="5440362"/>
          </a:xfrm>
        </p:spPr>
        <p:txBody>
          <a:bodyPr>
            <a:normAutofit fontScale="77500" lnSpcReduction="20000"/>
          </a:bodyPr>
          <a:lstStyle/>
          <a:p>
            <a:r>
              <a:rPr lang="en-GB" dirty="0">
                <a:solidFill>
                  <a:schemeClr val="bg1"/>
                </a:solidFill>
              </a:rPr>
              <a:t>Hoplites formed in Phalanx – massed infantry formation usually rectangular in shape. </a:t>
            </a:r>
          </a:p>
          <a:p>
            <a:endParaRPr lang="en-GB" sz="600" dirty="0">
              <a:solidFill>
                <a:schemeClr val="bg1"/>
              </a:solidFill>
            </a:endParaRPr>
          </a:p>
          <a:p>
            <a:r>
              <a:rPr lang="en-GB" dirty="0" smtClean="0">
                <a:solidFill>
                  <a:schemeClr val="bg1"/>
                </a:solidFill>
              </a:rPr>
              <a:t>Head </a:t>
            </a:r>
            <a:r>
              <a:rPr lang="en-GB" dirty="0">
                <a:solidFill>
                  <a:schemeClr val="bg1"/>
                </a:solidFill>
              </a:rPr>
              <a:t>on collision of </a:t>
            </a:r>
            <a:r>
              <a:rPr lang="en-GB" dirty="0" smtClean="0">
                <a:solidFill>
                  <a:schemeClr val="bg1"/>
                </a:solidFill>
              </a:rPr>
              <a:t>hoplites?</a:t>
            </a:r>
            <a:endParaRPr lang="en-GB" dirty="0">
              <a:solidFill>
                <a:schemeClr val="bg1"/>
              </a:solidFill>
            </a:endParaRPr>
          </a:p>
          <a:p>
            <a:endParaRPr lang="en-GB" sz="600" dirty="0">
              <a:solidFill>
                <a:schemeClr val="bg1"/>
              </a:solidFill>
            </a:endParaRPr>
          </a:p>
          <a:p>
            <a:r>
              <a:rPr lang="en-GB" dirty="0" smtClean="0">
                <a:solidFill>
                  <a:schemeClr val="bg1"/>
                </a:solidFill>
              </a:rPr>
              <a:t>Columns </a:t>
            </a:r>
            <a:r>
              <a:rPr lang="en-GB" dirty="0">
                <a:solidFill>
                  <a:schemeClr val="bg1"/>
                </a:solidFill>
              </a:rPr>
              <a:t>of men, depth can vary but eight deep fairly common. </a:t>
            </a:r>
          </a:p>
          <a:p>
            <a:endParaRPr lang="en-GB" sz="600" dirty="0">
              <a:solidFill>
                <a:schemeClr val="bg1"/>
              </a:solidFill>
            </a:endParaRPr>
          </a:p>
          <a:p>
            <a:r>
              <a:rPr lang="en-GB" dirty="0" smtClean="0">
                <a:solidFill>
                  <a:schemeClr val="bg1"/>
                </a:solidFill>
              </a:rPr>
              <a:t>Depth vs. </a:t>
            </a:r>
            <a:r>
              <a:rPr lang="en-GB" dirty="0">
                <a:solidFill>
                  <a:schemeClr val="bg1"/>
                </a:solidFill>
              </a:rPr>
              <a:t>Breadth. </a:t>
            </a:r>
          </a:p>
          <a:p>
            <a:endParaRPr lang="en-GB" sz="600" dirty="0">
              <a:solidFill>
                <a:schemeClr val="bg1"/>
              </a:solidFill>
            </a:endParaRPr>
          </a:p>
          <a:p>
            <a:r>
              <a:rPr lang="en-GB" dirty="0" smtClean="0">
                <a:solidFill>
                  <a:schemeClr val="bg1"/>
                </a:solidFill>
              </a:rPr>
              <a:t>Tendency </a:t>
            </a:r>
            <a:r>
              <a:rPr lang="en-GB" dirty="0">
                <a:solidFill>
                  <a:schemeClr val="bg1"/>
                </a:solidFill>
              </a:rPr>
              <a:t>to drift rightward to protect exposed side. </a:t>
            </a:r>
          </a:p>
          <a:p>
            <a:endParaRPr lang="en-GB" sz="600" dirty="0">
              <a:solidFill>
                <a:schemeClr val="bg1"/>
              </a:solidFill>
            </a:endParaRPr>
          </a:p>
          <a:p>
            <a:r>
              <a:rPr lang="en-GB" dirty="0" smtClean="0">
                <a:solidFill>
                  <a:schemeClr val="bg1"/>
                </a:solidFill>
              </a:rPr>
              <a:t>Most </a:t>
            </a:r>
            <a:r>
              <a:rPr lang="en-GB" dirty="0">
                <a:solidFill>
                  <a:schemeClr val="bg1"/>
                </a:solidFill>
              </a:rPr>
              <a:t>advantageous on flat, level terrain. </a:t>
            </a:r>
          </a:p>
          <a:p>
            <a:endParaRPr lang="en-GB" sz="600" dirty="0">
              <a:solidFill>
                <a:schemeClr val="bg1"/>
              </a:solidFill>
            </a:endParaRPr>
          </a:p>
          <a:p>
            <a:r>
              <a:rPr lang="en-GB" dirty="0" smtClean="0">
                <a:solidFill>
                  <a:schemeClr val="bg1"/>
                </a:solidFill>
              </a:rPr>
              <a:t>Spartan flute-players </a:t>
            </a:r>
            <a:r>
              <a:rPr lang="en-GB" dirty="0">
                <a:solidFill>
                  <a:schemeClr val="bg1"/>
                </a:solidFill>
              </a:rPr>
              <a:t>provided rhythm for marching. </a:t>
            </a:r>
          </a:p>
          <a:p>
            <a:endParaRPr lang="en-GB" sz="600" dirty="0">
              <a:solidFill>
                <a:schemeClr val="bg1"/>
              </a:solidFill>
            </a:endParaRPr>
          </a:p>
          <a:p>
            <a:r>
              <a:rPr lang="en-GB" dirty="0" smtClean="0">
                <a:solidFill>
                  <a:schemeClr val="bg1"/>
                </a:solidFill>
              </a:rPr>
              <a:t>Eventually </a:t>
            </a:r>
            <a:r>
              <a:rPr lang="en-GB" dirty="0">
                <a:solidFill>
                  <a:schemeClr val="bg1"/>
                </a:solidFill>
              </a:rPr>
              <a:t>one side starts to get </a:t>
            </a:r>
            <a:r>
              <a:rPr lang="en-GB" dirty="0" smtClean="0">
                <a:solidFill>
                  <a:schemeClr val="bg1"/>
                </a:solidFill>
              </a:rPr>
              <a:t>“pushed back” </a:t>
            </a:r>
            <a:r>
              <a:rPr lang="en-GB" dirty="0">
                <a:solidFill>
                  <a:schemeClr val="bg1"/>
                </a:solidFill>
              </a:rPr>
              <a:t>and losses formation – retreat. </a:t>
            </a:r>
          </a:p>
          <a:p>
            <a:endParaRPr lang="en-GB" dirty="0"/>
          </a:p>
        </p:txBody>
      </p:sp>
      <p:pic>
        <p:nvPicPr>
          <p:cNvPr id="614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12327" y="1567943"/>
            <a:ext cx="3884743" cy="49212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0209935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1018308"/>
            <a:ext cx="8424936" cy="4930971"/>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smtClean="0">
                <a:solidFill>
                  <a:schemeClr val="bg1"/>
                </a:solidFill>
              </a:rPr>
              <a:t>Roman Soldiers</a:t>
            </a:r>
            <a:endParaRPr lang="en-GB" sz="6000" b="1" dirty="0">
              <a:solidFill>
                <a:schemeClr val="bg1"/>
              </a:solidFill>
            </a:endParaRPr>
          </a:p>
        </p:txBody>
      </p:sp>
      <p:sp>
        <p:nvSpPr>
          <p:cNvPr id="2050" name="AutoShape 2" descr="data:image/jpeg;base64,/9j/4AAQSkZJRgABAQAAAQABAAD/2wCEAAkGBhISERUUExQWFRUWFxcXFxgVGBQYGBcVHRgXFxcXFxwXHSYeGBojGhUYHy8gIycpLC0sFx4xNTAqNSYrLCkBCQoKDgwOGg8PGiwlHyUuLSw0MCwsLywqLDQsLCwsLDAwLCwsLC4sKSovLC00LywsLCwsLCwsLCwsLC0sLCwsLP/AABEIAN4A4wMBIgACEQEDEQH/xAAcAAABBQEBAQAAAAAAAAAAAAAGAAECBQcEAwj/xABIEAACAQIDBQQHBQUGBQMFAAABAhEAAwQSIQUGIjFBE1FhcQcjMkKBkaEUUmJysTOCwdHwQ1NzkrLhJGPC0vGTorMVFjREVP/EABoBAAIDAQEAAAAAAAAAAAAAAAQFAAEDAgb/xAA0EQABAwIEAggGAgIDAAAAAAABAAIDBBESITFBUfAFEyJhcZHR4RQygaGxwTNCI/EVQ1L/2gAMAwEAAhEDEQA/AMWFPNRBp6tUnppp6aoolNKaUUqitMaY05poqKKakdx+cV0LZ5xqDXhZsMxCqCzHkACSfIDU0V7J9HWIYhrzLYABfK0tdKjmRbXi+cdKyklZHm4rRkbn/KEJGkKP7G7mCtE+qe+6iSL1xbPUDS0k3ObD2o+FW1i9ctgFEsWAcoXsEszJYKJc9oYjMZA9w0O6rH9R55ep+yIFKdys4wuwsTc/Z2Lr/ltuf4V3puLtA/8A6tz4gL+pFG2Mxl4pnZrjDLIz33M6aArZuIBJgcjE8q8cTZtAMWU6doRmzclZsom8jzmQKQcxkt0rL4qQ6Afn9haCmZuT+EJn0f7R/wD5n+dv/urnvbmY5OeFvfBCf9M0Z2bVs2y2TD8Kkz2JObKDJJVwoPCR05eIr3wdoMCQChUss2/tCAkXLqyAt4dEUQCdTVfFSDW3kfVWKVh0v5+yzLEYO5bPGjp+ZWX9RXPNanh9q3CAFuXDoSZfOp4nAhblq43sKrGWAGdRNctxbF4ntcPZc85CtZcjXiD2DcUjTUkKASJia0FU7+zfI8/lcmkH9XLN5pB6MsVuhhmGa3dex3dtluWvLtrRKj97WqLau62Jw4zOk2zyuWzntkfmXT5xRDJ2Oyuh3wPZnZVcdf6+NNNIEinInlW6wTA04NRp5qKKU0pqNIVFE8081GKeaiiiTTUjSqK1OKU0qaKipPSqM04qKJ6VORXVs3ZVy+4t2lzMeQH1J7h41RIAuVYBJsFyAUT7M3KaFbEsbStqttRmvuOpC+4v4mgCind/dRbCq1vJevET2soQkGCthW5sD/aNoOk+yerH4M5yi23JLaswd85IUg3DrnysImNFvZgoKGFslZiOFh+u6Yx0eEXf5Ll2X2aEJYUWFOkpLXHHKTfIhuLKsW9JuLxV0Y1RbTIhlrxZhlGYsqDKZZZuXRmdX1zfs3GvI8ruDLELlU8TuUW2G1GW4xUq/CSpVQzHhnLlFUm3d6cPnPZK15sqoWclbZyqB7Ii5cEieNo15UO2Mvdlz9UQ6QMbmrJmV2KKG0nhXM5HsiCtuQhym4JISMw00r1xe0EXS89pRrK3LpJMhgZWx2rj2m0zpqaBcbt29dGVnIToiAIg/dWBVfmo0UpOpQRqh/UI2vbxYMMDmLEEEFLGaD3hsVec/wDtryXfSyvsW74j7r4W1/8AHh9PnQiLZIJjlz8KZrZAB6GY+Gla/DR75rP4h+2SKzvbZc62bzHxvWmPnxWDXU218Oy52F0EyTw4S4TzJMi2hPI9aDcLmzAJ7TcIGhmTAGunOi2/u12Nk3Gu5ihm5KypkZDkIbignn4fCs3xRsIC3hfI8E62VhsTbmCDQz2gpAEXLV63EAAEBXe3MKBOmldeLsWwzNh2Z7cDjUC+o4UkE2yzqJQatbJnWaG8fufFjtbbMWyi4UIgdmRmzIfwjnPShi3cZSCpKkciCQfgRrWbYGvJcxxVvmfHZr2+C0DD3wWL51jTMyHpJbKxWDoW5NBm0ukGuzC3sreqZkJEtlNsDN3MGItOJFwEtB9WeLUSFYfei5I7UC9HvNK3R+W6kP8APMPCr/Zm2Ec+qaW04HypdkCBkYRbvQNPccjSa5khcNfZaRzNdzmujauwMPezZ1Fi4PauWlYW5771k8Vr86yviaENr7BvYZhnAytqrocyOO9WH6UbLtBi3EW4OENxK1vMBKEE57TEqqanUAwxZyR6pd0ZOFlIkoRmt3uIqOFBKXDlZhctiGVCxURNVHK+PvCkkTJO4rM+dNRPtvdcZTew2ZkGr2zrctA6htNHtno4JEUMxTBkjXi4S6SMxmxUaVKKVaLNSNPFMKlFRRQIpqRNKorU8w7j8/8AalmHd+tQFPlqKk8+VICaQYf+a98FhXvOttAWZiAoHU/wqiQBcqAE5BdOxti3MTdFu2JPMk6KijmzHoorRNn7MSzayWp7NoBfKwOJbpJXVLOhypINwiAdZPLhMKmGtdhbhgf2rxPbODlOmk2VbhCyM7AzChjXu+NuvIaSCSuikl2afVgH35PsEgrkWeFM7KZ5HSnLTnnu8dGsEQi11555zbFXCrKysVYFYaFLKNQrLCyR0W2vC6sVAkFxwY3eAYM9Te59mGMg85xDAmNdeyUzyzsTXFt3eIWWK2ipv6h7iwVtEiGFsgDPdPv3uZOggUHs0gzqT11+PnWsNPiF3afn2Wc1RhNm68/dWO0Nu3MRxXmLFSMqgAIoMyABovTkNetV7WdMw1H1qKuQDBOo18R3V6qcqedMA0NFggC4uNyvNwATGo7+XT+dRLmAOg5UsvUf+Kud3t0sTjD6pYQc3bRR4TGp8ADVPe1gxONgra1zjZoVKXOuvPn49aatOseiIKsvcNxipEKMoVyQFYGZYLzIPODQ3vB6Pr+Gtm5IuW1yyQDmGnEYEwgOkkjppQ8dZC84WuWzqWVoxEKp3XuBcXYLcjcQHwBIHwOvOj30gbss1t74uxbtIsWoJlswUkme4zPOswDEEEaGdPA1eYzfnGXbDWLjh0YAElVzGCD7Q5mQNedczQyOla9h01XcMzGxujffPRHno+2OWweZ7pdX9gCfVhSyukmZBgaDp51k9xYYjpP0q+2TvvicPhzYtZQpLEEglgWiY1jp3czVCFkiOtXBE9j3udoTkqmla9jGjZeuFwJeTKqo5s5AA6+bGByUE+FewwtjX17ad1owfDVxB8x8TRJithWLlq2O0vWjbXKwNsvZzjR2XKc65jrJB0jlyFFd2AfcvWLn5bgQ/wCW8EP0rQStdvZZmMt2urDDbYe3l7Vu2tjhW9bYG5bBB4Zb2lIB9XcBBAIEQaIMP6wq9s2z2jBQVPZ27jEKpUZgewuZVUNaYEEKCmoFCWztkYgOFNt8j8DRqsHSZErp7Q8RXnhcdcwt11EMslHRwclxQYh1+o6joRWb4g6+HVasmLfm0R1hL2Y5hIKmAywHVyzBjkbVg7KQbJ1OTMSLjAGk3j3YFwNdsKA4Ge5bQyrpP7aweqTzXmp0IrusYpLydohzTCccFw50Fu8dCWIkJdBXOAFYqwBHdZvcIcMRDu5bKudHOr3dNX0B7RIClJgDJJEBdG64RlhILFZlE+dNFF29+wJzYi2oBBAv21MhGI4bls9bTjUHxjwAkTTOOQSNuEskjMbrFNUhEeNRK09aLJeZpUiaVRWpE01IU5qKkwFH262xjZt5iD2l1VkjQ27DEKoB9x7rQJPsrJ6UP7o7HF26XuAm1ZGdwPeMwlseLtAjzo3uAlTccgFpYkZohgVnQjhhGUaNwW/ZbOwpfVS54B9fRMKSL+5+ihi1IMEKIWDKsiqFTKAU1ZeG6FCjRw4BFtzNUu8O1/sym2pP2hwc7aTYRtSmmnbPoXI9kQg0FWGMxwwtk3SBmBy2lIXW+NSSBplsknURNxjoMoAz645diSSWYySeZJ1JPxriCLFmdB9/ZdVEmHIaldmyNgYjFMRZts8cyICr5sdBV1e9Gm0FUsbakATAuIT8p51rO7+yhhbKWlUFQBJGhLH2mYHnr1B7tK6L9w3GCr7JGYnw6fHz8+kEKTpSTH2ALLZlA3D2ibr54uWis5hBBIIMggjnNeZNHfpS2Alm6l5DHazKxoGAEsD4zqO+TQKRTqCUSsDxulksZjeWlWu6uxvtWJt2SSAxOYjooBYnzgVumF2etsItuUS2pUIIg8oJ0mRB665jM1lXosVhjJyFhkYFwJCE8pPSYitdvXBGq/DnNIulJHGUM2sm/R8YwYtylbxIEzoo948p7h3/ANc659o4FLiMrLmVgQeYEHQjTwpxlLS3P3RGgPf5/pXuziDryEkdw11+h+VKvlNwmJbx0Xz3t7Z3YYi7a14HIE/d5qfkRXBNE/pCsEY1nJntAG5Rpqg+iChnLXs4XY4w48F5eZuF5A4qIpxpT5anbsljArVZhaZ6OcbcvWbwe4GYXFy9oTzK9QpBI4eU9TRE25FjtC4VQzKyzB0JEEgTHLvrPtkbkY4hb1hGVhqrMRbJH4cxBjx6g1qmHxzgWzdt5TC9oSwGVoAlQBDDMeh0FecrCWSF0ThnsE7ps2We3RA21fRfZtK9yXyqC2kTlGp6amJ+XjQXvHirLuvY5mhQGd5zOQABoeUAATzPWt9xN+3lGYrxaASOLwHf8KC8X6LsLdPDnsxzIIOb9wiB8x5V3S19s5iVzPTYh/jAWU7L2k1h8ygEEZXRtVdDzRh1B+mhGoo2FxHtLcQkqczamS4GUul2ZBuW4kyCHU9oQSpnh3n9Gt3DKblpu2tjVtIdR3kSZHiOXdVNu3tbsXyOxW25EsOdtx7F1fFSdR1UsOtMnFk7ccZug2YoXYJAjlHllKAvmDLkLF+0SCzpJJzKVHMEqtwDUZyAB7ybFFi4ChzWbgz2m71Pun8SnQ0aHEFHYMNXPEBPMZSyqV4mgHMnMKr2yAIYhsbs77VYe37RLO1l4EG+ozMFI0i6nFA0Di4OgoeJ5idfbn8IuVglbbfn8rNQakRSZCDBpKabJOvM01TK01RRPFPTRVruxswYjFWrZ9nNmfwReJ/oD865c4NBcdlbWlxACNdhbPNixaQSHaLzkCSLjKzWlAgyUtJccCPaK6a172We5dCrzzEqSFgXcxGZgBBVcly5Ki3Js8SyZr02lb7TiJILDtCJIALBXgiYOS32A1DRJOUmKqtpYzsME9waPdAspoBGZVe7Ed1sW0nvLnSTSVt357n98+SbuswW2CGN6Nri9ehP2NsdnaB+4PeP4mMsT3mqcGkaktskT5ef9aU5a0NaGhKXOLnXK2Dc7f23ftpaee3ACx/eR7yk6TAkj5TRUoKLEljzOYnU9degrFdxcEz46zl91g5nuXU1tZsliY06Ex+k8/Pl515mvhZDJZm+af0chkZd+yzz0k7Ut3xbs21ZrivJ071jKIJzEyOXdXNsD0U3bgD4luyU+4INz4zon1PgK0q1suxabtAi9oQAXIBcwIAnnyEQKrt5MRjeyJwioGHMMZuR+EexPgSa6jrHBghhyHErOSna55kfn3BVe0dtYLZVrsrYlxqLamWJPvXG6cuZ17hTbA9JWFugrfPYvOmaShHSGA0PgfnWQ4svnYvOeTmmZzdZnWa83bX5fpTL/jY3N7RJcd0Ea54PZFhwW9Xd6cDE/abR66OD9BJNeO3tuC1ZNxz2SSRr+0uGNFQAwJ8Ty1gUBejjdQ37gxF0eqtnhB9+4P8ApXmfGB31T77bbOJxTkGbaEpb7soOrfvGTPlQjKGMzYGm9tfREuq3iLG4a6Lj27t18VdNxgBoFA58I5T0J+HWq9ACQIpsmgMjWdOo/wBqkqz3D4f1P+9PmtDRYaJQ4lxudUiixz1nr3fCjj0absG5dN26k2lEpm5O86ET7QAk90x416bk7hZovYlTHNLZHP8AE47u4fPxNtobUtWELMyALoJOUT90EAyfAAx3UprKzFeKLM8U1pKP/sky7kQo9Vu0cWUaCBkPU9SNSO4aDTy7pKjewtotinuTdnKOSLkCgyIRpz+bEjyFWj2RyAPDoyzrHOdQcx/rnSbqerdZ2qYgFwu1WGy8hLMiBM0ExpJ1Enp7v9Gu7s6p8LikRsymFImBJkaajrMkn9412XNqSODSfeYGB8DqT5wP0rJ7SXLQMeBoukCQY8qwzfbYww2MdFEK0Og6AN0HgGkfCtfv7cS1icPaMk3g4zE9dMs+baDu6VRelHd8XsOL6DjsyT42z7XyMH/NR1BIYZQHaOQNWzrGHiEJ7Bx3b4fIeJ7eRSG5MoacOxnQ5XJtGfdur3Vd2bn7MBmV3yAdpmz5wGa3dyMcwCOoDGAuW6wkhQaA93toC1iFL/s2m3c/w34W+U5h4qKOLgFu7c7UFs09oArMr3BCPMArr2ebjIAGIkERqznZhdYb5oWCTE2/DJC2+uzwt5byrlS+uePu3Act1PMOD86HCKPtsWO3wd2CHayxuqwMhgrdjeII0Mwlwx1c0BGjKZ12WO2SEqW2fcb5rzNKnmmolDJxRt6O8DK4i6QdQtgRz9YeOPEKPrQb2fdr9D8q0vdXZKf/AE1c7Fe0djpHO4fsyzJGgBJ59aCrXhsduJARdGzFJfgCV1bWt2yxYM0XGHaCcp7PLLSEyxCK4GcN7HSg3fnEnPasnnat5nH/ADbnrbnyzAfCjhtjhnRUZIcgFCrWWUFlD5UkJOQuPZzQeZmsz3ixfa4q/c+9cc/CdPpFDUYDn+A9vVEVRszxVZTg1GnApsla0T0R2V7S8x9oIoHfBbX9BWoqax30dbSFrGKpMC4hTwzSGX5kR8a2BXry3SbSJ7ncBehoSDDYbJveOusDQ9B/v/Cq3HbWWwGe6YFvLmPObbNCtA5kNI07ietdza3BzEqdR4Ff515YnZ6XAwucashQggDhOpBjmeVAswg9rREkE/LquK7s/BY1c+W1eH3hBPxI4h5GqHG+irDNdDI7Ik8Se18FYmV+M1m207b4XE3ERmUo7KGUlWgEgGV7x+tdmH36x9ttMQ515Plcf+4GnraOZgvDJl38lKnVUTjaVma0Tfzba4TCCzZhHcZEC+5bAhmHdpwg+M9KyJWIBHf4fH4VcYh8RtHEFgMzZRPRVUchqYA/XWrzA7l2bA7XG3Vyj3QSFPgWiW/KomiIAylZhcbuOZ4rKQPqHYmizRl3Ki3b3UvYx4QZUB4rjDhHgPvN4D4xWnbO2DgsCuYKpZRrceCfEydE8loY2n6R7dtezwtsFQIBIyIPyoNT8T8KDNrbev4kzdckdFGijyH8TJ8a4fFPUntdlvDddNkhpx2e07jsjfeP0lCMmG1PVyOEeQPtH80jwrP8bj7l1s9x2du9iTp3DuHgK8CaY0bDTxwizR6oSWd8p7RRl6M9olMYqycrqyn5ZlPzU/OtZv2Ef21VvMA1kvowwJfF5ultSx8zwqB8ST8K13sjSHpOwny1snXR9+qz4qtxOzV/s+HXuBWfLpPgRXKMMBowKaniWSnmfu/vCPE1eJbPL60NekDahw+DfK0PcItqRzEyWIP5QdfGhYS57gwbo98ojaXcFybZ3M7d1uHEMpVRkyqpC65gwgidTOlE6AvbyXQGJTKzLoHkQTHSe7WsN2ZvNicOfVXWA+6TmQ+anSirZnpWuKIu2lbxQlfoZHyplPRTkAAg202KWx1cDiS64J13BQftXZ5sXrlpuaMV84Oh+I1o6w177RhbTQSYWdC8Og+zs0AHWGstIBOhigneLaxxOIe9lCZo0BnkAok9+lEe6N03MFiLXMqSQB/zLbL/AK1T6UfOHGNrnai3ugIC0SOaNM0U2UJcIxzKZRgWbMLd3tLRlbhLqMy2Wg6TJHOsnxVko7KeakqfMGP4UfYS+EzBNJDlYBVZGe9blcoEr2S9OpoX3xtZcZdjkzZx5OA38a5pbteW885ruqALA7nnJUJFKnJ8P1/nSpglySGtg2BtZbWFsW3QMDZtsZj3+1bWdI4B86x5TWni6USwRAP2fD68egFq6xgI6TOg1Ma0vrmh4a0o+hNi4q9GGw2btrdwhrYuMLcWwJFtgYygSRoZlvZFY3etEanWeo/2rR8JiuC6A0+qxJMTrNtGmS7ljLEzPWKzIGqoWFpdc8P2rrSDht3/AKTE06d1Se78vGDU7d4D3aZJcpXzlbTwiPCtd9H+9v2u32d0+uQc/wC8XTi/MOvmD31kt8qRM+VNgMU9q4r23yMpkMDEH+ulCVVM2oZhOuxRNPOYX32X0QWqQINB26u/6YlhbuAJdiBBGVz+HqD4fWjG1dU8tSeg1ryksL4nYXheiZKx7cTSs09KWxRmS+OZ4G8SNV+gI/dFBGG2M7jO0W7c/tLnCp/L1c+Cg1t23rDNZYAL2gVnSVDDMuo0Mie7zrC9o4m47zccue89B3DuHgK9D0dK58WHglFdGxr8dtUR4fefD4e3ks2y+hlmUAMwUBXgkzxSSCOXdMCo25t58S4LABVkIo90EzqfePIT4CqmnmmDYWNOLdAvme8YTpwT01KlNarFKp2LWYxXmKLPR7sUYjEAsJROJu4x7I8iTWcsgjYXHZaxMMjw0I63H2EMPYUkQ9wBm7wupUfUn40YB65WTWvRRFeNmkMri8r1AY1rQ0bKZFY56SN4xiL/AGafs7JZZ+8+mY+WkD499aq13tE1DIsmVcAFl8deFT46x3TWA468WuMzGSzEk95JkmmnRUIxlx1CXdIPLWBo3XPNMKelXokkT86LfRy8Yi4vfbB79UuI38DQhNF3o6MYoEc+zcR36SJ7tRQ9V/C7wRNL/M3xV42BFt0SB2isoY6NOa5lmSDEowBgj2h4ihTe1T2lknrYt/SV/hR3iLSPda4rKzpdAdSeRF0KvDOsALyjoYM0G77JBsf4RHyu3BQdM+7wjalloyhcrTU5NKmaUplrTediwwknsMMOcCCt1GnhY/ITMVmIrSdl3c2BsNrw2nBEAz2V4GNSB7Lmgqz+p70dRHNw7lPDAnthPE1u8CNTq1o8yQATmtsIAERFZpNadshovcU8TrEh9QTdttqyKPaxKcp75rNsXYyO6HmrMvyJH8KlKe04eCurHZafFeRpClFWNrYxADXmFlT9+c5H4bY4j5mB40YXAaoANJ0XCw0HhIrutbIaA1wiynQ3JBb8igZn84jxFdNvatu2Iw9uGXiF26Fa5PLhX2EHwY/iqrxGIa4xd2LMdSzGST41yC493PPou7Nb3/jnm6Idg4yymIspZthy1xF7S8ATqwHAg4U8zmPiK2u1aEch8hXzzszEdnetv910b5MCa+hsNdBGh8v4Ui6WbYtITfo92Jjk+Itaacxyme8GDPfArHd890Hss1y2C1rmRHFbB1171kxPSINbMahdtgLJGnXrp1nwoClqnU7rjNFTwNlbhK+bqeK0bfj0dlc1/CrI1L215jvZO8d6/LurOn5mOVepgnZO3E1IJYXROwuTTSbzmok0prdZKQE1r/oy2V2WENwghrrE6/cXhX58R+NZdsDZ7XryIObMFnu11PwEmt6w9pUQKugUBQPACB9KTdKzWYIxumvR0N3GQ7L2HOvRm6VXbT2omHtNduGFX5k9FHeTVfujvH9tss7AK6uVKrMRzUideRjzBpD1TiwyWyCbue0PDL5q5e3PX4VgW2MAbV65bOhR2XXuB0Pyrf2td1ZP6Udm5MStwD9qsn868J+mWmnRUtpCzj+kF0izFGHcP2g8OsRFeWnjSNRr0aQKcju+Zos9HLj7XqIC27jc/wAMa/OhEUaejYKr37rcktxrqOJhp8lNDVZ/wu8ERS/ytRg69teb21yXBKG5cEkXCqso1GX1WaIHXWKAt+GHaWo5dkCPAMzN3DvoswV3NcF0RbBcsUUTlIXtHMwAJa2QesMOYNCO+7E310jLatAgCADkDGB0HFQNK20tu5MKl14ie9DRpUiKVNknUaPtxHF3DNbPu3Sp8Ev2zbn/ADAGgGaJ/R/i4xDWv7+2yDwuDjtn/MsfGhqtt4j3ZomkdhlF98kQDNmzAQG0BysOMyU5FwCbhtaMwgACKGd78Oi41mM9ndy3hlicrgExOkzNFm1/w6sR2q6gBO0L5QS4EENm0XOeDkDVPvnYF3DpdTXsnNswCPVuS6cwDCsHt8vdoSB9ng8cvRGTtuwjhmhs7XyaWEFr8c5rv+cjh/cC/GuBmJknUnmTz8z30ytrT8+VMw0BKi4lTtaH6fP/AM1228Mow1x2HH2ltFPcMrs/6LVeTrVxjLcYGyw9+/dJ/dS0v8T865ebWHf7rpg18FUxRdu96R72HRbbqLqLopJKuB3TBBHdI+NB9NP9d1VJEyUWeLq45Xxm7DZb9uzvPbxlvMkgroynmp6TGkHoavwRlI8jXztu9vBdwd4XbZ8GU8nXqp/WelbfsHeOzi7edDqIzIeanuPeO415qtojA7E35fwndNUCcWOqsrdmAR0B4T+HoPhy8gKyr0ibl9kxxFhfVsZdQPYb7wj3T9D56afcxYAYn3QSY5wNTXQcMrCDBBBkHUEH9RQ9PUOp34x/tbzQtkbhcvm5cOT3ADnJ/qaVy2o5HN9PpRZv5uW+Gul7YJsudPwNzyt4dx+HMUNbM2Y99wiAlmMAD+tAO+vWRzMkZ1gOS8++JzXYCM0aejTZ4a4bpGltdI+82n+kH51piDrVVuvu+uDsC2DnaczGObGBA8ABQ36Rt72tj7NaJV2ANxgdQp5KsdTzJ7vOvOy3rKizNP0nzCKWAYuShz0gbz/ab2S2fVWiQPxPyZvLSB4edP6N9uizisjmEvDIZ6PMofmSP3qD2NOGin/wzOp6raySfEO63rV9Hhqz/wBLlgm1Yfud1+agj/TVtuHvP9qsZXPrbYAfvZfdf48j4+Yrm9Ko/wCDQ915f9L156mY6Gqa12t07ncJKcuHBZEajTmo16pecUxRzutbKYNm5NduaEgHhEWgSDoeK6TH4TQPZtlmAGpJAA7yeVaVfw2UW8MsHs1QNAniXMTBGol+2aRrFnTnQdU7IN5yRlI3Mu5zXvs3BRn6cAQALGt1jaBENAgdpoEXnOuhoF3mxufGXmHLOQPyjhH0FH4vmzaNxuguXT7Uxbm1bUlmYkm6zPOY+dZVcYkknmaypBd7nHwWlUbMa36qZCHWY8KVeBpUwQF1GvXCYprbq6mGRgw8wZH1FeUTTVCL5KgbZrWsReVlW+kZGXPr0S4wOWADmy3cyEHSLvMcxxYaypzWbhhLoKHQ6A5eOdVlb8NAZoFx5OlVm4m1A9p8O+uXM6j71thF62PGIceIq0xSQ8SHK5cxiFZWGZmJOrZrbXOiqO1bi0FJSwscYztyE8DsbRJx5KzrG4RrNx7biGRipHiD+leSNGv86M97tnC9aGJSSyALdkQzJJW3dYdG4SjfiQ91BYptDJ1jb77pRNH1brbbJw0f71fYpCdn4Yd96/HPnFv+UfGqDNWibq7BTF7MYEDPavMbZJygErbJB8D49QKzqJBGGudpf2XUDC8lo1sgG0kz00ryopxPo/xQYwbIHSb1sfDn51539zXtQHv4VTE8V9dPIAT8a6FREdHBcmCQahD6kLz1Pd0Hn/KrLY+0bwvKbMi4SAuQnUnoR1HhXR/9tWvex2FH5WvN+lujj0cbp20ZsR2iXh7KFQwAPvHjAMxA5dTWNRUxsjLjn9FrBA9zwNPqi/CK4tqbkZ8ozAcs0agfGgRd/wC5gsVdsPN6yjkLqM6LzAB6gAxB7uYo03j2pbsW+K4LReVVipaDHtZV5x8pIrK72x8BmJbaBJnWLFw69TM6mk9FG14cZBke4/pNayUjCGHMd4Ws/bLV+xn0a06Sc3IrGuYeGs+VUm6u6iYYM3vOWIkarbmUTXrET4+VcG5eIstbOGtXXvIrB8zWygAzSU1J0JUf5mom2ptBbSOzk5UEtGpjuHifoPnQ72viJhaTmf8ASJjLXgSnUclUu+O9X2RAVg3GBW2p+GZz4CAB361j+LxT3HZ3JZmMknmTRZtjebC3n7S9hHuNESb7qoAOgCqNAJqrubfw/uYGyPz3L7/9Yp3SRGFtsBvxy9UmqpOtd8wt9fRUUVLJ/vVo+3wdFw2GXppaJPzdjRR6Ot0lun7TdEop4FPJnHNj3gH5ny1KlnETC94sh44TI8NaVZ+jfdJ7X/E3ZUspVE5Eqfef5CB8e6rL0k3E+yZSRmLqVHXSZPyJ1q62xtZMNZa650UaDqzHko8T/OsU27ty7ibxu3DxHQAaBV6KB3UnpmSVU3Xu0HNk1qHMpouqGZKrrg1MVGlU7VoswVQSSQABqSSYAHxr0CR6og3I2dmvG8QMtkAieRunS2D4Ayx7ghorw9h7jBrT5WYqiMw747MtkIeTnDENnEuZVRrXjZwJw9lLNvmWYMwiGu6C7BIIMAi0NDp2zRpV5uzhYzB3VbYVlUDMGnKCzCdFCI4jLAGduFTpSWeW93+XgnMUWEBn1PihrfjHKlhbaHS5AX/AtcCH958z/KgIirXefbAxGIZ1EIIS2O62oyqP4/GqqaZU8eCMA6pbUPxvKiwpU8eNKiFgvNRUmMnuqM0qipdWAxb2biXUPEhBB6eIPmNPImtLXEJctpiLei5C2uYkBZdkhdS6NmgaSrtqIBrLFNEu5u8K2XNq6Stq4RLD+zuD2Lo7o5HvHlQdVEXDGNR+EbSzBhwO0KI7WL7MwUUrEEEjW2RDBujKVyCRwr2YIZwrmg/eXYX2e4Ckmy8m2x5jWCjdzqdCPCtA2lsa5aRCIZcwCBJyjQlQ0nVSeFRpOdVZso1rrFpTb7G+s2nA9mSwPJXUkD1giNBDAZYkLnEhmDe23TfniOeKKmixDCefZZxFGG6GKc4TGWlPuLc7xlnJc8tCvyqm2/u7dwjhWhkYZrdxfZuL0IPfrqOlWW4WJW3iQLhhLytZM/jEf6gKNmIfFibnv5ZoGC7JbHLbzVFibxBgHXr/ACrmT5V0Y/CG1de2x1R2UnvKsRP0rmNEixFwsHXvmnmt33Mw3YYGyr6HJnadIzEvr5BvpWNbC2S1/EW7YE5mUNGsLzY6aRlmtI9J28HY2Rh7ejXRrHS2NI+J08gaU9INMzmQDfNMaK0bXSu2QLvrvIcZiWYH1a8FsfhB9rzY6/IdKogJ/rpUTRZuHuq2IudqyzatEZgffbmEH0J+A60eSyni7gg2h08ltyjjdbArgMArXIV39Y2bSJEgN4Kup+IGpFWmzHtYizmRhcV5BPfPtBh0Y9R00A0ArPfSZt93xBsgwiBZA0kwGP1j5DuFVu5e9Zwl6GJ7F4FwDWOgceI+o+FKHUT5IjLftHNNG1TYpBHbIZLw3q2QcPddOYVuEn7h1X6VQRWqekjYvb2VxFqGCjiI1zWzqrA9QJJ8mrL2sEc+VNKSbrYgd90vq4urkNtE1q0WYKBJJAAHUnQCt52PhFw+Ht2zoLaAMekxLGfOTWcejLYRu3zeYcNrlP8AeHQfISfOK6/SJvUWJw9puAaXCPfPcD90HQ95oKsBqZRA3bMoykLYIjM7fIKp373r+13Qtv8AZW5C/ibq/wDAeHnQoTSNKKaRRtjaGN0CWSSGRxc5KKMt0dim2PtDwrFSbclRkT2Td4iBmJ4EBOrGeQrg3b3fDAX7w9XqUQnL2pX2iT7tpfeb4DU0S3VZyxLgKCDMOMw0SQoHCZOQLzQALlJuEkWolv2G/X0RlNDbtnXb1T4C96ws6IRAQ22zSqaAKCxiUhmh1/s7jkgmufe3bAs4YWVnPdUan2lsZs0t1z3Xl28IHSuy9ctYe2btxYCjKVJkM8ythByQaK1zLoCuUaCKzvaOPe/da5cOZ3Mk/wAB4dAKxhiEj8WwWs8nVsw7lcxpRSipAU0StQNKpkUqii8RT0gaRqKk4NKaaKnUUR7uJvmqgYXEkG2eFGbUAH3Gn3e4nl5ci3H7GS+YUFDyYMFhSSpbMBqxIAaSYfKBmiQcWUUe7mb9qqrYxPsxlW7qYGsK45ldSJGo+tKaqlLSZYtdx+01palrh1cvmi3A7FN21dsYm2WXNmDGNWPMggDi5cQAB6gGZzverde7hXzCWtAwHHutzhwPZbl9PKtI2xtMqMlvPBE5kkvlJBDWwoOa3HDmWSpiR71U+Fa7af1iHK0qc+koGIbPoQ68SgLylXKlViRaaWRhL9jtzoiZ4o3gN3486oM3tC3WtYpeWIQF+kX0hLo+YDfvUPFfGtFx2xrF2262iLal1ORjCLcAgZHYDsWKwDbuKAdIOgNcmG9Hdh2yfaXtXf7q9aCv+7xw48VJpjHVRsZZ18u70S6Sme52S6vRNsYs9zEk6KOzXlqxgsfgMvzqg9IRu/brvaDUHh5xk9yPhHxmjjYe5uLwYK2MYuUtJV7Mgnl96Rp3EcquNobv/aVH2i3ZdwIzDtF056DWOfeeZ76X/FsbUGW9wRbvHmi/h3OhEdrHVYSGrTfRLvBJbCMBENcVusyoYHv0IPwNQ216KGZgcObaLrIZrh1nSOEwI6VDYXo92hhbwu2nsyJBBZ4ZD7Sn1fUdfKiqiop6iEtxC/fxQ8UM0Ml7Kg9I1nLj73cShHkUXX9RQvFbNtzdV8Vai8EW4PZYHNEjiE5QcpMmPL4jK+iK6x//ACE+KtNXT10TYw15sRkpNSSlxc0ZFdvos2mblq7h34lSCoOvCxIZfKdfiar969xWsBrlris8yPet66T3qO/51d7v+jvEYS4biYlASpU+qZgQddRnHUCiLBYTGLPbXrN1SDoLTIfmGIjzFAvqWxzGSFwsdRnn9kayEyRBkgNxuq7Y2yHsYEWrRAulSc3TtGEzI7tAD4Csn23grlq6UuoUYfe6jvHeD3itxe0wXQqsDUnkPORVJtTbVi4JS3bxDWz+2uALYt68jcYnMY91Jk9KqkqnMeTa9+dV3VwNcxrQbWWPnZ9zJnyNk+9lMeGvKiDY26wHHiByAYWmOWF6PfP9mh6D2m5AUU4jEFnzO4a4MuXMAmTMVUGxZM9kOIetugtGoU15XMCxYKATDZiozE5yBLn3y0OJYkkZ0YQFZQxdUucLaIFlOGm5zULbF3zScgC5iylIgnQgSLSj+zHLRp9YNOq6wthndygtwWZixNslQIGY8d4yQmaWRDxHkA127asr2rlUQQFcKubOAQww4HCWOgkSqZZBZiTQHt7eFsSQAMlpJyWwZAnmzHmznqxrGOMynLTnnnPaSYRDPVQ27ttsQ40y20GW2nRV8e9jzJ6mquKeKQps1oaLBKXOLjcp1FTiogVMCu1yoR5U9PFKrVrmipAVAGnzVyqUqcVGaU1FF7oJHPur19gaczyryw6Tqa9biSKiittg72XMOAjjtLMzlJIZD9+0w1tt5UdYLHW8Que02eNW4AbiH772hyYf3luQfeRqygip4fFvbYOjMrDUMpII8iKDmpWvzbkUVFUuZkcwtEtYFQqsWhvvBhEADN2bA8fdlEsQqKV0Ib0wuMY2wrIGUk8JCG2BrllGhVeUua22tiFBjiAqj2Zv2Cf+JQ5jE3rQUOSORuW2HZ3Y7yJq/wAI63V/4Z7dwQB6vMtxVHL1TMGOXQgZnWQIUUHI1zfnHp5o5jmv+Q+qsMFtRljs7rJrl7N/XpIAMBHK4hdCDwlxBETVrht5Lkw1pbh/5Fxc3xtXsjjy1oQ+wGeyyq0yMg9oQWywlzK40KqQVYcCmTEUwJy5HuMsZjkuMoy65fYvSYC2w0BSPWmOQBHdTsetWyOCOzvVYH7TtbXf2tq6o+eXL9a6MPvThDoMRZPncQH5E0A4a/iFnKcoDMObWydSsAJdtocrI0kD3l01r1t7UuXCVOckGOaNOiaAXLTGQXg66QawNC3b8+y7647o3xG3cP8A39mP8S3/ADrlbejCLzxFryVgx+SyaEXxLkhUHEdQCuH5etnlhsxPqTETOYa17C7iIK5yHJGXIzCIdUeezCSAGY9P2ZqhRtGp+/stBObWA+3uilt67bfs7V+74radV/zXcqj51V4rei60hOytxz1bEuPNbPAn7z0L4mzcDA3CSxH9qQRql06G6NCGtgTmI156V1/ZhckrN1VUyEZWGUkIwDFiqkpccwW5p4SdRSxs55H2WXWvOSV/HC7LMXxEcs47S3m6BbdqLCkmAMzvqRpXndxrSM2hKHK5lmVI9pICi0oEsMiLIQgEzNe+HsZvZ4zxS1uGdZDe8C1tYcq0NdgdmsCuXEbaw2GMtcm4Pds5XcH8wAs2f3FLD71EgDRous3XAu42XWMIGyhQwzSwXKWmQZVElS6wzIXhVIOYuTFcu2N47GHBUxduajs1YFR19e6wG11NtIB94tzoY2tvneuhltjsUb2ghJd/8S43G/xMeFD2aiY6Uuzk8kJJVAZR+a7drbYu4h891sx5AclUdFUclHgK5BUZpA0wADRYIAuJNyp04qE1INVql6LUhUAafNVqJ6aomlVKLnp6vX3Pvjm1v5t/214Pu1dHVPm3/bUVXVRXtbtSK622JcHMr8z/ACqdvZzAe79f5VdirXigivRRXp9kI6inFg1VirXNft6T1rnZYqy7Oue9bkx3T+lRUuM1JGIIImRyjmKdrNIWzUUV1ht88Uq5WcXk+7fVbo+GbUfA1bYbfu2RluWGUf8AJutl/wDTvB0oR7OmyaVg6mjO3lkt21EjdCjm3vFgmOYXbtpiZJNogzzknC3Ekz1iui1tHBgcOKt6xIYYsTAiSGDiY61n2SkFrM0g/wDR+3otBVu4BaINqYUEH7TZkZtc18kyxeSBa5yxiI0Ne2H3lwaElr6PIjhTFEiAwGUsQFHEeQ1mszZKWXWuDRNOrj9vRditcNgjW7vXhVnILjEx7NqxbmNRxPnfn41wYvflm9myngbzPfI8g5yD4LQ01vU+FNlrUU0Y1zWbquQ5aLv2hvBiL+ly6zL0WcqDyVYX6VW05Wny1u1obkAh3OLsyVGaapFKbLXS5UakKaKkBUUSFODSy04WpZRODT0op4q1FGlUitKoov/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424576988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0719" y="124638"/>
            <a:ext cx="8229600" cy="1143000"/>
          </a:xfrm>
        </p:spPr>
        <p:txBody>
          <a:bodyPr/>
          <a:lstStyle/>
          <a:p>
            <a:r>
              <a:rPr lang="en-GB" dirty="0" smtClean="0">
                <a:solidFill>
                  <a:schemeClr val="bg1"/>
                </a:solidFill>
              </a:rPr>
              <a:t>Soldiers of the Mid-Republic</a:t>
            </a:r>
            <a:endParaRPr lang="en-GB" dirty="0">
              <a:solidFill>
                <a:schemeClr val="bg1"/>
              </a:solidFill>
            </a:endParaRPr>
          </a:p>
        </p:txBody>
      </p:sp>
      <p:sp>
        <p:nvSpPr>
          <p:cNvPr id="3" name="Content Placeholder 2"/>
          <p:cNvSpPr>
            <a:spLocks noGrp="1"/>
          </p:cNvSpPr>
          <p:nvPr>
            <p:ph idx="1"/>
          </p:nvPr>
        </p:nvSpPr>
        <p:spPr>
          <a:xfrm>
            <a:off x="93517" y="1213393"/>
            <a:ext cx="8778180" cy="3549163"/>
          </a:xfrm>
        </p:spPr>
        <p:txBody>
          <a:bodyPr>
            <a:normAutofit fontScale="85000" lnSpcReduction="10000"/>
          </a:bodyPr>
          <a:lstStyle/>
          <a:p>
            <a:r>
              <a:rPr lang="en-GB" dirty="0">
                <a:solidFill>
                  <a:schemeClr val="bg1"/>
                </a:solidFill>
              </a:rPr>
              <a:t>Earliest contemporary description of a Roman “legion” is Polybius. </a:t>
            </a:r>
          </a:p>
          <a:p>
            <a:endParaRPr lang="en-GB" sz="500" dirty="0">
              <a:solidFill>
                <a:schemeClr val="bg1"/>
              </a:solidFill>
            </a:endParaRPr>
          </a:p>
          <a:p>
            <a:r>
              <a:rPr lang="en-GB" dirty="0" smtClean="0">
                <a:solidFill>
                  <a:schemeClr val="bg1"/>
                </a:solidFill>
              </a:rPr>
              <a:t>Legion </a:t>
            </a:r>
            <a:r>
              <a:rPr lang="en-GB" dirty="0">
                <a:solidFill>
                  <a:schemeClr val="bg1"/>
                </a:solidFill>
              </a:rPr>
              <a:t>consisted of 4,200 infantry (5,000 in times of emergency), </a:t>
            </a:r>
            <a:endParaRPr lang="en-GB" dirty="0" smtClean="0">
              <a:solidFill>
                <a:schemeClr val="bg1"/>
              </a:solidFill>
            </a:endParaRPr>
          </a:p>
          <a:p>
            <a:pPr lvl="1"/>
            <a:r>
              <a:rPr lang="en-GB" dirty="0" smtClean="0">
                <a:solidFill>
                  <a:schemeClr val="bg1"/>
                </a:solidFill>
              </a:rPr>
              <a:t>subdivided </a:t>
            </a:r>
            <a:r>
              <a:rPr lang="en-GB" dirty="0">
                <a:solidFill>
                  <a:schemeClr val="bg1"/>
                </a:solidFill>
              </a:rPr>
              <a:t>into units of 120 or 60 men called “maniples” (handfuls) – often referred to as manipular legion. </a:t>
            </a:r>
          </a:p>
          <a:p>
            <a:endParaRPr lang="en-GB" sz="500" dirty="0">
              <a:solidFill>
                <a:schemeClr val="bg1"/>
              </a:solidFill>
            </a:endParaRPr>
          </a:p>
          <a:p>
            <a:r>
              <a:rPr lang="en-GB" dirty="0" smtClean="0">
                <a:solidFill>
                  <a:schemeClr val="bg1"/>
                </a:solidFill>
              </a:rPr>
              <a:t>Emphasis </a:t>
            </a:r>
            <a:r>
              <a:rPr lang="en-GB" dirty="0">
                <a:solidFill>
                  <a:schemeClr val="bg1"/>
                </a:solidFill>
              </a:rPr>
              <a:t>on small, flexible subunits of heavy infantry and the swordsmanship of soldiers; </a:t>
            </a:r>
            <a:r>
              <a:rPr lang="en-GB" i="1" dirty="0">
                <a:solidFill>
                  <a:schemeClr val="bg1"/>
                </a:solidFill>
              </a:rPr>
              <a:t>contra </a:t>
            </a:r>
            <a:r>
              <a:rPr lang="en-GB" dirty="0">
                <a:solidFill>
                  <a:schemeClr val="bg1"/>
                </a:solidFill>
              </a:rPr>
              <a:t>the massed phalanx. </a:t>
            </a:r>
          </a:p>
          <a:p>
            <a:endParaRPr lang="en-GB" sz="500" dirty="0">
              <a:solidFill>
                <a:schemeClr val="bg1"/>
              </a:solidFill>
            </a:endParaRPr>
          </a:p>
          <a:p>
            <a:r>
              <a:rPr lang="en-GB" dirty="0" smtClean="0">
                <a:solidFill>
                  <a:schemeClr val="bg1"/>
                </a:solidFill>
              </a:rPr>
              <a:t>Response </a:t>
            </a:r>
            <a:r>
              <a:rPr lang="en-GB" dirty="0">
                <a:solidFill>
                  <a:schemeClr val="bg1"/>
                </a:solidFill>
              </a:rPr>
              <a:t>to fighting in rough, uneven terrain? </a:t>
            </a:r>
          </a:p>
          <a:p>
            <a:endParaRPr lang="en-GB" dirty="0"/>
          </a:p>
        </p:txBody>
      </p:sp>
      <p:pic>
        <p:nvPicPr>
          <p:cNvPr id="4" name="Picture 3"/>
          <p:cNvPicPr>
            <a:picLocks noChangeAspect="1"/>
          </p:cNvPicPr>
          <p:nvPr/>
        </p:nvPicPr>
        <p:blipFill>
          <a:blip r:embed="rId2"/>
          <a:stretch>
            <a:fillRect/>
          </a:stretch>
        </p:blipFill>
        <p:spPr>
          <a:xfrm>
            <a:off x="921406" y="4729199"/>
            <a:ext cx="7287412" cy="2033165"/>
          </a:xfrm>
          <a:prstGeom prst="rect">
            <a:avLst/>
          </a:prstGeom>
        </p:spPr>
      </p:pic>
    </p:spTree>
    <p:extLst>
      <p:ext uri="{BB962C8B-B14F-4D97-AF65-F5344CB8AC3E}">
        <p14:creationId xmlns:p14="http://schemas.microsoft.com/office/powerpoint/2010/main" val="13635790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76645"/>
            <a:ext cx="6868391" cy="3408219"/>
          </a:xfrm>
        </p:spPr>
        <p:txBody>
          <a:bodyPr>
            <a:normAutofit fontScale="85000" lnSpcReduction="20000"/>
          </a:bodyPr>
          <a:lstStyle/>
          <a:p>
            <a:r>
              <a:rPr lang="en-GB" b="1" dirty="0" smtClean="0">
                <a:solidFill>
                  <a:schemeClr val="bg1"/>
                </a:solidFill>
              </a:rPr>
              <a:t>Legionaries:</a:t>
            </a:r>
          </a:p>
          <a:p>
            <a:pPr lvl="1"/>
            <a:r>
              <a:rPr lang="en-GB" i="1" dirty="0" err="1" smtClean="0">
                <a:solidFill>
                  <a:schemeClr val="bg1"/>
                </a:solidFill>
              </a:rPr>
              <a:t>hastari</a:t>
            </a:r>
            <a:r>
              <a:rPr lang="en-GB" i="1" dirty="0" smtClean="0">
                <a:solidFill>
                  <a:schemeClr val="bg1"/>
                </a:solidFill>
              </a:rPr>
              <a:t> </a:t>
            </a:r>
            <a:r>
              <a:rPr lang="en-GB" i="1" dirty="0">
                <a:solidFill>
                  <a:schemeClr val="bg1"/>
                </a:solidFill>
              </a:rPr>
              <a:t>(</a:t>
            </a:r>
            <a:r>
              <a:rPr lang="en-GB" dirty="0">
                <a:solidFill>
                  <a:schemeClr val="bg1"/>
                </a:solidFill>
              </a:rPr>
              <a:t>“spearmen”) carried two </a:t>
            </a:r>
            <a:r>
              <a:rPr lang="en-GB" i="1" dirty="0" smtClean="0">
                <a:solidFill>
                  <a:schemeClr val="bg1"/>
                </a:solidFill>
              </a:rPr>
              <a:t>pila</a:t>
            </a:r>
            <a:r>
              <a:rPr lang="en-GB" dirty="0" smtClean="0">
                <a:solidFill>
                  <a:schemeClr val="bg1"/>
                </a:solidFill>
              </a:rPr>
              <a:t>. </a:t>
            </a:r>
            <a:endParaRPr lang="en-GB" dirty="0">
              <a:solidFill>
                <a:schemeClr val="bg1"/>
              </a:solidFill>
            </a:endParaRPr>
          </a:p>
          <a:p>
            <a:pPr lvl="1"/>
            <a:r>
              <a:rPr lang="en-GB" i="1" dirty="0" err="1" smtClean="0">
                <a:solidFill>
                  <a:schemeClr val="bg1"/>
                </a:solidFill>
              </a:rPr>
              <a:t>principes</a:t>
            </a:r>
            <a:r>
              <a:rPr lang="en-GB" i="1" dirty="0" smtClean="0">
                <a:solidFill>
                  <a:schemeClr val="bg1"/>
                </a:solidFill>
              </a:rPr>
              <a:t> </a:t>
            </a:r>
            <a:r>
              <a:rPr lang="en-GB" i="1" dirty="0">
                <a:solidFill>
                  <a:schemeClr val="bg1"/>
                </a:solidFill>
              </a:rPr>
              <a:t>(“</a:t>
            </a:r>
            <a:r>
              <a:rPr lang="en-GB" dirty="0">
                <a:solidFill>
                  <a:schemeClr val="bg1"/>
                </a:solidFill>
              </a:rPr>
              <a:t>leading men”); the more wealthy men at their prime age, probably more heavily armoured. </a:t>
            </a:r>
          </a:p>
          <a:p>
            <a:pPr lvl="1"/>
            <a:r>
              <a:rPr lang="en-GB" i="1" dirty="0" err="1" smtClean="0">
                <a:solidFill>
                  <a:schemeClr val="bg1"/>
                </a:solidFill>
              </a:rPr>
              <a:t>triarii</a:t>
            </a:r>
            <a:r>
              <a:rPr lang="en-GB" i="1" dirty="0" smtClean="0">
                <a:solidFill>
                  <a:schemeClr val="bg1"/>
                </a:solidFill>
              </a:rPr>
              <a:t> </a:t>
            </a:r>
            <a:r>
              <a:rPr lang="en-GB" dirty="0">
                <a:solidFill>
                  <a:schemeClr val="bg1"/>
                </a:solidFill>
              </a:rPr>
              <a:t>(“third-line men”), the older men, probably also more heavily armoured. </a:t>
            </a:r>
          </a:p>
          <a:p>
            <a:pPr lvl="1"/>
            <a:r>
              <a:rPr lang="en-GB" dirty="0" smtClean="0">
                <a:solidFill>
                  <a:schemeClr val="bg1"/>
                </a:solidFill>
              </a:rPr>
              <a:t>bronze </a:t>
            </a:r>
            <a:r>
              <a:rPr lang="en-GB" dirty="0">
                <a:solidFill>
                  <a:schemeClr val="bg1"/>
                </a:solidFill>
              </a:rPr>
              <a:t>helmets, greaves, and a simple bronze chest-guard or mail tunic. </a:t>
            </a:r>
            <a:r>
              <a:rPr lang="en-GB" i="1" dirty="0" err="1" smtClean="0">
                <a:solidFill>
                  <a:schemeClr val="bg1"/>
                </a:solidFill>
              </a:rPr>
              <a:t>scutum</a:t>
            </a:r>
            <a:r>
              <a:rPr lang="en-GB" dirty="0" smtClean="0">
                <a:solidFill>
                  <a:schemeClr val="bg1"/>
                </a:solidFill>
              </a:rPr>
              <a:t> </a:t>
            </a:r>
            <a:r>
              <a:rPr lang="en-GB" dirty="0">
                <a:solidFill>
                  <a:schemeClr val="bg1"/>
                </a:solidFill>
              </a:rPr>
              <a:t>(c. 1.17 m) oblong </a:t>
            </a:r>
            <a:r>
              <a:rPr lang="en-GB" dirty="0" smtClean="0">
                <a:solidFill>
                  <a:schemeClr val="bg1"/>
                </a:solidFill>
              </a:rPr>
              <a:t>shield of </a:t>
            </a:r>
            <a:r>
              <a:rPr lang="en-GB" dirty="0">
                <a:solidFill>
                  <a:schemeClr val="bg1"/>
                </a:solidFill>
              </a:rPr>
              <a:t>laminated wood and an iron </a:t>
            </a:r>
            <a:r>
              <a:rPr lang="en-GB" dirty="0" smtClean="0">
                <a:solidFill>
                  <a:schemeClr val="bg1"/>
                </a:solidFill>
              </a:rPr>
              <a:t>rim</a:t>
            </a:r>
          </a:p>
          <a:p>
            <a:pPr lvl="1"/>
            <a:r>
              <a:rPr lang="en-GB" dirty="0" smtClean="0">
                <a:solidFill>
                  <a:schemeClr val="bg1"/>
                </a:solidFill>
              </a:rPr>
              <a:t>short </a:t>
            </a:r>
            <a:r>
              <a:rPr lang="en-GB" dirty="0">
                <a:solidFill>
                  <a:schemeClr val="bg1"/>
                </a:solidFill>
              </a:rPr>
              <a:t>sword </a:t>
            </a:r>
            <a:r>
              <a:rPr lang="en-GB" i="1" dirty="0">
                <a:solidFill>
                  <a:schemeClr val="bg1"/>
                </a:solidFill>
              </a:rPr>
              <a:t>(gladius </a:t>
            </a:r>
            <a:r>
              <a:rPr lang="en-GB" i="1" dirty="0" err="1">
                <a:solidFill>
                  <a:schemeClr val="bg1"/>
                </a:solidFill>
              </a:rPr>
              <a:t>hispaniensis</a:t>
            </a:r>
            <a:r>
              <a:rPr lang="en-GB" dirty="0">
                <a:solidFill>
                  <a:schemeClr val="bg1"/>
                </a:solidFill>
              </a:rPr>
              <a:t>)</a:t>
            </a:r>
            <a:r>
              <a:rPr lang="en-GB" i="1" dirty="0">
                <a:solidFill>
                  <a:schemeClr val="bg1"/>
                </a:solidFill>
              </a:rPr>
              <a:t>, pila</a:t>
            </a:r>
            <a:r>
              <a:rPr lang="en-GB" dirty="0">
                <a:solidFill>
                  <a:schemeClr val="bg1"/>
                </a:solidFill>
              </a:rPr>
              <a:t>, and the </a:t>
            </a:r>
            <a:r>
              <a:rPr lang="en-GB" i="1" dirty="0" err="1">
                <a:solidFill>
                  <a:schemeClr val="bg1"/>
                </a:solidFill>
              </a:rPr>
              <a:t>triarii</a:t>
            </a:r>
            <a:r>
              <a:rPr lang="en-GB" i="1" dirty="0">
                <a:solidFill>
                  <a:schemeClr val="bg1"/>
                </a:solidFill>
              </a:rPr>
              <a:t> </a:t>
            </a:r>
            <a:r>
              <a:rPr lang="en-GB" dirty="0">
                <a:solidFill>
                  <a:schemeClr val="bg1"/>
                </a:solidFill>
              </a:rPr>
              <a:t>had a thrusting spear. </a:t>
            </a:r>
          </a:p>
          <a:p>
            <a:endParaRPr lang="en-GB" dirty="0"/>
          </a:p>
        </p:txBody>
      </p:sp>
      <p:pic>
        <p:nvPicPr>
          <p:cNvPr id="5" name="Picture 4"/>
          <p:cNvPicPr>
            <a:picLocks noChangeAspect="1"/>
          </p:cNvPicPr>
          <p:nvPr/>
        </p:nvPicPr>
        <p:blipFill rotWithShape="1">
          <a:blip r:embed="rId2"/>
          <a:srcRect l="3866" t="3363" r="44970" b="3570"/>
          <a:stretch/>
        </p:blipFill>
        <p:spPr>
          <a:xfrm>
            <a:off x="6941127" y="176645"/>
            <a:ext cx="2084145" cy="3200400"/>
          </a:xfrm>
          <a:prstGeom prst="rect">
            <a:avLst/>
          </a:prstGeom>
        </p:spPr>
      </p:pic>
      <p:sp>
        <p:nvSpPr>
          <p:cNvPr id="6" name="Content Placeholder 2"/>
          <p:cNvSpPr txBox="1">
            <a:spLocks/>
          </p:cNvSpPr>
          <p:nvPr/>
        </p:nvSpPr>
        <p:spPr>
          <a:xfrm>
            <a:off x="0" y="3304309"/>
            <a:ext cx="3667991" cy="3509067"/>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sz="2400" b="1" i="1" dirty="0" err="1" smtClean="0">
                <a:solidFill>
                  <a:schemeClr val="bg1"/>
                </a:solidFill>
              </a:rPr>
              <a:t>velites</a:t>
            </a:r>
            <a:r>
              <a:rPr lang="en-GB" sz="2400" b="1" dirty="0" smtClean="0">
                <a:solidFill>
                  <a:schemeClr val="bg1"/>
                </a:solidFill>
              </a:rPr>
              <a:t>: </a:t>
            </a:r>
          </a:p>
          <a:p>
            <a:pPr lvl="1"/>
            <a:r>
              <a:rPr lang="en-GB" sz="2000" dirty="0" smtClean="0">
                <a:solidFill>
                  <a:schemeClr val="bg1"/>
                </a:solidFill>
              </a:rPr>
              <a:t>A </a:t>
            </a:r>
            <a:r>
              <a:rPr lang="en-GB" sz="2000" i="1" dirty="0" err="1" smtClean="0">
                <a:solidFill>
                  <a:schemeClr val="bg1"/>
                </a:solidFill>
              </a:rPr>
              <a:t>veles</a:t>
            </a:r>
            <a:r>
              <a:rPr lang="en-GB" sz="2000" i="1" dirty="0" smtClean="0">
                <a:solidFill>
                  <a:schemeClr val="bg1"/>
                </a:solidFill>
              </a:rPr>
              <a:t> </a:t>
            </a:r>
            <a:r>
              <a:rPr lang="en-GB" sz="2000" dirty="0" smtClean="0">
                <a:solidFill>
                  <a:schemeClr val="bg1"/>
                </a:solidFill>
              </a:rPr>
              <a:t>had a round shield (</a:t>
            </a:r>
            <a:r>
              <a:rPr lang="en-GB" sz="2000" i="1" dirty="0" err="1" smtClean="0">
                <a:solidFill>
                  <a:schemeClr val="bg1"/>
                </a:solidFill>
              </a:rPr>
              <a:t>parma</a:t>
            </a:r>
            <a:r>
              <a:rPr lang="en-GB" sz="2000" dirty="0" smtClean="0">
                <a:solidFill>
                  <a:schemeClr val="bg1"/>
                </a:solidFill>
              </a:rPr>
              <a:t>) three feet in diameter. </a:t>
            </a:r>
          </a:p>
          <a:p>
            <a:pPr lvl="1"/>
            <a:r>
              <a:rPr lang="en-GB" sz="2000" dirty="0" smtClean="0">
                <a:solidFill>
                  <a:schemeClr val="bg1"/>
                </a:solidFill>
              </a:rPr>
              <a:t>Each man carried five (</a:t>
            </a:r>
            <a:r>
              <a:rPr lang="en-GB" sz="2000" b="1" dirty="0" err="1" smtClean="0">
                <a:solidFill>
                  <a:schemeClr val="bg1"/>
                </a:solidFill>
              </a:rPr>
              <a:t>Lucilius</a:t>
            </a:r>
            <a:r>
              <a:rPr lang="en-GB" sz="2000" b="1" dirty="0" smtClean="0">
                <a:solidFill>
                  <a:schemeClr val="bg1"/>
                </a:solidFill>
              </a:rPr>
              <a:t> 7.22</a:t>
            </a:r>
            <a:r>
              <a:rPr lang="en-GB" sz="2000" dirty="0" smtClean="0">
                <a:solidFill>
                  <a:schemeClr val="bg1"/>
                </a:solidFill>
              </a:rPr>
              <a:t>) to seven (</a:t>
            </a:r>
            <a:r>
              <a:rPr lang="en-GB" sz="2000" b="1" dirty="0" smtClean="0">
                <a:solidFill>
                  <a:schemeClr val="bg1"/>
                </a:solidFill>
              </a:rPr>
              <a:t>Livy 26.4.4</a:t>
            </a:r>
            <a:r>
              <a:rPr lang="en-GB" sz="2000" dirty="0" smtClean="0">
                <a:solidFill>
                  <a:schemeClr val="bg1"/>
                </a:solidFill>
              </a:rPr>
              <a:t>) javelins. </a:t>
            </a:r>
          </a:p>
          <a:p>
            <a:pPr lvl="1"/>
            <a:r>
              <a:rPr lang="en-GB" sz="2000" dirty="0" smtClean="0">
                <a:solidFill>
                  <a:schemeClr val="bg1"/>
                </a:solidFill>
              </a:rPr>
              <a:t>Skirmishers, sometimes drawn up in the van. </a:t>
            </a:r>
          </a:p>
          <a:p>
            <a:pPr lvl="1"/>
            <a:endParaRPr lang="en-GB" sz="100" dirty="0" smtClean="0">
              <a:solidFill>
                <a:schemeClr val="bg1"/>
              </a:solidFill>
            </a:endParaRPr>
          </a:p>
          <a:p>
            <a:endParaRPr lang="en-GB" dirty="0"/>
          </a:p>
        </p:txBody>
      </p:sp>
      <p:sp>
        <p:nvSpPr>
          <p:cNvPr id="7" name="Content Placeholder 2"/>
          <p:cNvSpPr txBox="1">
            <a:spLocks/>
          </p:cNvSpPr>
          <p:nvPr/>
        </p:nvSpPr>
        <p:spPr>
          <a:xfrm>
            <a:off x="5486400" y="3449782"/>
            <a:ext cx="3657600" cy="3363594"/>
          </a:xfrm>
          <a:prstGeom prst="rect">
            <a:avLst/>
          </a:prstGeom>
        </p:spPr>
        <p:txBody>
          <a:bodyPr vert="horz">
            <a:normAutofit fontScale="85000" lnSpcReduction="1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r>
              <a:rPr lang="en-GB" sz="3200" b="1" i="1" dirty="0" smtClean="0">
                <a:solidFill>
                  <a:schemeClr val="bg1"/>
                </a:solidFill>
              </a:rPr>
              <a:t>equites</a:t>
            </a:r>
            <a:r>
              <a:rPr lang="en-GB" sz="3200" b="1" dirty="0" smtClean="0">
                <a:solidFill>
                  <a:schemeClr val="bg1"/>
                </a:solidFill>
              </a:rPr>
              <a:t>:</a:t>
            </a:r>
            <a:endParaRPr lang="en-GB" sz="3200" b="1" i="1" dirty="0" smtClean="0">
              <a:solidFill>
                <a:schemeClr val="bg1"/>
              </a:solidFill>
            </a:endParaRPr>
          </a:p>
          <a:p>
            <a:pPr lvl="1"/>
            <a:r>
              <a:rPr lang="en-GB" dirty="0" smtClean="0">
                <a:solidFill>
                  <a:schemeClr val="bg1"/>
                </a:solidFill>
              </a:rPr>
              <a:t>Earlier cavalry lightly armed. </a:t>
            </a:r>
          </a:p>
          <a:p>
            <a:pPr lvl="1"/>
            <a:r>
              <a:rPr lang="en-GB" dirty="0" smtClean="0">
                <a:solidFill>
                  <a:schemeClr val="bg1"/>
                </a:solidFill>
              </a:rPr>
              <a:t>Horses supplied and maintained by the state. </a:t>
            </a:r>
          </a:p>
          <a:p>
            <a:pPr lvl="1"/>
            <a:r>
              <a:rPr lang="en-GB" dirty="0" smtClean="0">
                <a:solidFill>
                  <a:schemeClr val="bg1"/>
                </a:solidFill>
              </a:rPr>
              <a:t>Polybius (6.20.9) - 300 horsemen to a legion. </a:t>
            </a:r>
          </a:p>
          <a:p>
            <a:pPr lvl="1"/>
            <a:r>
              <a:rPr lang="en-GB" dirty="0" smtClean="0">
                <a:solidFill>
                  <a:schemeClr val="bg1"/>
                </a:solidFill>
              </a:rPr>
              <a:t>Cavalry divided into ten groups of 30 men. </a:t>
            </a:r>
          </a:p>
          <a:p>
            <a:endParaRPr lang="en-GB" dirty="0"/>
          </a:p>
        </p:txBody>
      </p:sp>
      <p:pic>
        <p:nvPicPr>
          <p:cNvPr id="8" name="Picture 7"/>
          <p:cNvPicPr>
            <a:picLocks noChangeAspect="1"/>
          </p:cNvPicPr>
          <p:nvPr/>
        </p:nvPicPr>
        <p:blipFill>
          <a:blip r:embed="rId3"/>
          <a:stretch>
            <a:fillRect/>
          </a:stretch>
        </p:blipFill>
        <p:spPr>
          <a:xfrm>
            <a:off x="3782291" y="3886199"/>
            <a:ext cx="1837562" cy="2490759"/>
          </a:xfrm>
          <a:prstGeom prst="rect">
            <a:avLst/>
          </a:prstGeom>
        </p:spPr>
      </p:pic>
    </p:spTree>
    <p:extLst>
      <p:ext uri="{BB962C8B-B14F-4D97-AF65-F5344CB8AC3E}">
        <p14:creationId xmlns:p14="http://schemas.microsoft.com/office/powerpoint/2010/main" val="15145290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0"/>
            <a:ext cx="8784976" cy="1122218"/>
          </a:xfrm>
        </p:spPr>
        <p:txBody>
          <a:bodyPr>
            <a:normAutofit/>
          </a:bodyPr>
          <a:lstStyle/>
          <a:p>
            <a:r>
              <a:rPr lang="en-GB" dirty="0" smtClean="0">
                <a:solidFill>
                  <a:schemeClr val="bg1"/>
                </a:solidFill>
              </a:rPr>
              <a:t>Legionaries in the Late Republic</a:t>
            </a:r>
            <a:endParaRPr lang="en-GB" dirty="0">
              <a:solidFill>
                <a:schemeClr val="bg1"/>
              </a:solidFill>
            </a:endParaRPr>
          </a:p>
        </p:txBody>
      </p:sp>
      <p:sp>
        <p:nvSpPr>
          <p:cNvPr id="3" name="Content Placeholder 2"/>
          <p:cNvSpPr>
            <a:spLocks noGrp="1"/>
          </p:cNvSpPr>
          <p:nvPr>
            <p:ph idx="1"/>
          </p:nvPr>
        </p:nvSpPr>
        <p:spPr>
          <a:xfrm>
            <a:off x="0" y="1319645"/>
            <a:ext cx="9050482" cy="5538354"/>
          </a:xfrm>
        </p:spPr>
        <p:txBody>
          <a:bodyPr>
            <a:normAutofit fontScale="92500" lnSpcReduction="20000"/>
          </a:bodyPr>
          <a:lstStyle/>
          <a:p>
            <a:r>
              <a:rPr lang="en-GB" b="1" dirty="0" smtClean="0">
                <a:solidFill>
                  <a:schemeClr val="bg1"/>
                </a:solidFill>
              </a:rPr>
              <a:t>“Marian” Reforms:</a:t>
            </a:r>
          </a:p>
          <a:p>
            <a:pPr lvl="1"/>
            <a:r>
              <a:rPr lang="en-GB" sz="2300" dirty="0" smtClean="0">
                <a:solidFill>
                  <a:schemeClr val="bg1"/>
                </a:solidFill>
              </a:rPr>
              <a:t>Shift </a:t>
            </a:r>
            <a:r>
              <a:rPr lang="en-GB" sz="2300" dirty="0">
                <a:solidFill>
                  <a:schemeClr val="bg1"/>
                </a:solidFill>
              </a:rPr>
              <a:t>from maniple as the basic subdivision of a unit to the cohort of 500 men. </a:t>
            </a:r>
          </a:p>
          <a:p>
            <a:pPr lvl="1"/>
            <a:r>
              <a:rPr lang="en-GB" sz="2300" dirty="0" smtClean="0">
                <a:solidFill>
                  <a:schemeClr val="bg1"/>
                </a:solidFill>
              </a:rPr>
              <a:t>Homogenisation </a:t>
            </a:r>
            <a:r>
              <a:rPr lang="en-GB" sz="2300" dirty="0">
                <a:solidFill>
                  <a:schemeClr val="bg1"/>
                </a:solidFill>
              </a:rPr>
              <a:t>of troop types and equipment within the legion. </a:t>
            </a:r>
          </a:p>
          <a:p>
            <a:pPr lvl="1"/>
            <a:r>
              <a:rPr lang="en-GB" sz="2300" dirty="0" smtClean="0">
                <a:solidFill>
                  <a:schemeClr val="bg1"/>
                </a:solidFill>
              </a:rPr>
              <a:t>Troops </a:t>
            </a:r>
            <a:r>
              <a:rPr lang="en-GB" sz="2300" dirty="0">
                <a:solidFill>
                  <a:schemeClr val="bg1"/>
                </a:solidFill>
              </a:rPr>
              <a:t>recruited from a broader economic range of Romans, and later, more broadly, Italians. </a:t>
            </a:r>
          </a:p>
          <a:p>
            <a:pPr lvl="1"/>
            <a:r>
              <a:rPr lang="en-GB" sz="2300" dirty="0" smtClean="0">
                <a:solidFill>
                  <a:schemeClr val="bg1"/>
                </a:solidFill>
              </a:rPr>
              <a:t>Some </a:t>
            </a:r>
            <a:r>
              <a:rPr lang="en-GB" sz="2300" dirty="0">
                <a:solidFill>
                  <a:schemeClr val="bg1"/>
                </a:solidFill>
              </a:rPr>
              <a:t>state provision of soldiers’ equipment (</a:t>
            </a:r>
            <a:r>
              <a:rPr lang="en-GB" sz="2300" b="1" dirty="0">
                <a:solidFill>
                  <a:schemeClr val="bg1"/>
                </a:solidFill>
              </a:rPr>
              <a:t>Plutarch </a:t>
            </a:r>
            <a:r>
              <a:rPr lang="en-GB" sz="2300" b="1" i="1" dirty="0">
                <a:solidFill>
                  <a:schemeClr val="bg1"/>
                </a:solidFill>
              </a:rPr>
              <a:t>Gaius </a:t>
            </a:r>
            <a:r>
              <a:rPr lang="en-GB" sz="2300" b="1" i="1" dirty="0" err="1">
                <a:solidFill>
                  <a:schemeClr val="bg1"/>
                </a:solidFill>
              </a:rPr>
              <a:t>Graccus</a:t>
            </a:r>
            <a:r>
              <a:rPr lang="en-GB" sz="2300" b="1" i="1" dirty="0">
                <a:solidFill>
                  <a:schemeClr val="bg1"/>
                </a:solidFill>
              </a:rPr>
              <a:t> </a:t>
            </a:r>
            <a:r>
              <a:rPr lang="en-GB" sz="2300" b="1" dirty="0">
                <a:solidFill>
                  <a:schemeClr val="bg1"/>
                </a:solidFill>
              </a:rPr>
              <a:t>5.1</a:t>
            </a:r>
            <a:r>
              <a:rPr lang="en-GB" sz="2300" dirty="0">
                <a:solidFill>
                  <a:schemeClr val="bg1"/>
                </a:solidFill>
              </a:rPr>
              <a:t>). </a:t>
            </a:r>
            <a:endParaRPr lang="en-GB" sz="2300" dirty="0" smtClean="0">
              <a:solidFill>
                <a:schemeClr val="bg1"/>
              </a:solidFill>
            </a:endParaRPr>
          </a:p>
          <a:p>
            <a:pPr lvl="1"/>
            <a:r>
              <a:rPr lang="en-GB" sz="2300" dirty="0" err="1">
                <a:solidFill>
                  <a:schemeClr val="bg1"/>
                </a:solidFill>
              </a:rPr>
              <a:t>Hastati</a:t>
            </a:r>
            <a:r>
              <a:rPr lang="en-GB" sz="2300" dirty="0">
                <a:solidFill>
                  <a:schemeClr val="bg1"/>
                </a:solidFill>
              </a:rPr>
              <a:t>, </a:t>
            </a:r>
            <a:r>
              <a:rPr lang="en-GB" sz="2300" dirty="0" err="1">
                <a:solidFill>
                  <a:schemeClr val="bg1"/>
                </a:solidFill>
              </a:rPr>
              <a:t>principes</a:t>
            </a:r>
            <a:r>
              <a:rPr lang="en-GB" sz="2300" dirty="0">
                <a:solidFill>
                  <a:schemeClr val="bg1"/>
                </a:solidFill>
              </a:rPr>
              <a:t>, and </a:t>
            </a:r>
            <a:r>
              <a:rPr lang="en-GB" sz="2300" dirty="0" err="1">
                <a:solidFill>
                  <a:schemeClr val="bg1"/>
                </a:solidFill>
              </a:rPr>
              <a:t>triarii</a:t>
            </a:r>
            <a:r>
              <a:rPr lang="en-GB" sz="2300" dirty="0">
                <a:solidFill>
                  <a:schemeClr val="bg1"/>
                </a:solidFill>
              </a:rPr>
              <a:t>, preserved in centurions’ titles by Marius’ day, but no longer had any significance in terms of equipment. </a:t>
            </a:r>
          </a:p>
          <a:p>
            <a:pPr marL="137160" indent="0">
              <a:buNone/>
            </a:pPr>
            <a:endParaRPr lang="en-GB" sz="600" dirty="0">
              <a:solidFill>
                <a:schemeClr val="bg1"/>
              </a:solidFill>
            </a:endParaRPr>
          </a:p>
          <a:p>
            <a:r>
              <a:rPr lang="en-GB" dirty="0" err="1">
                <a:solidFill>
                  <a:schemeClr val="bg1"/>
                </a:solidFill>
              </a:rPr>
              <a:t>Velites</a:t>
            </a:r>
            <a:r>
              <a:rPr lang="en-GB" dirty="0">
                <a:solidFill>
                  <a:schemeClr val="bg1"/>
                </a:solidFill>
              </a:rPr>
              <a:t> seem to fall out of use around or after the Jugurthine war (Sallust Jugurthine War 46.7). </a:t>
            </a:r>
          </a:p>
          <a:p>
            <a:endParaRPr lang="en-GB" sz="600" dirty="0">
              <a:solidFill>
                <a:schemeClr val="bg1"/>
              </a:solidFill>
            </a:endParaRPr>
          </a:p>
          <a:p>
            <a:r>
              <a:rPr lang="en-GB" dirty="0">
                <a:solidFill>
                  <a:schemeClr val="bg1"/>
                </a:solidFill>
              </a:rPr>
              <a:t>Cavalry assigned to each legion disappear. </a:t>
            </a:r>
          </a:p>
          <a:p>
            <a:endParaRPr lang="en-GB" sz="600" dirty="0">
              <a:solidFill>
                <a:schemeClr val="bg1"/>
              </a:solidFill>
            </a:endParaRPr>
          </a:p>
          <a:p>
            <a:r>
              <a:rPr lang="en-GB" dirty="0">
                <a:solidFill>
                  <a:schemeClr val="bg1"/>
                </a:solidFill>
              </a:rPr>
              <a:t>Role of light infantry seems to be taken over by auxiliaries. </a:t>
            </a:r>
          </a:p>
        </p:txBody>
      </p:sp>
    </p:spTree>
    <p:extLst>
      <p:ext uri="{BB962C8B-B14F-4D97-AF65-F5344CB8AC3E}">
        <p14:creationId xmlns:p14="http://schemas.microsoft.com/office/powerpoint/2010/main" val="9548582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568952" cy="1143000"/>
          </a:xfrm>
        </p:spPr>
        <p:txBody>
          <a:bodyPr>
            <a:normAutofit fontScale="90000"/>
          </a:bodyPr>
          <a:lstStyle/>
          <a:p>
            <a:r>
              <a:rPr lang="en-GB" dirty="0" smtClean="0">
                <a:solidFill>
                  <a:schemeClr val="bg1"/>
                </a:solidFill>
              </a:rPr>
              <a:t>Development of “Career” Solider</a:t>
            </a:r>
            <a:endParaRPr lang="en-GB" dirty="0">
              <a:solidFill>
                <a:schemeClr val="bg1"/>
              </a:solidFill>
            </a:endParaRPr>
          </a:p>
        </p:txBody>
      </p:sp>
      <p:sp>
        <p:nvSpPr>
          <p:cNvPr id="3" name="Content Placeholder 2"/>
          <p:cNvSpPr>
            <a:spLocks noGrp="1"/>
          </p:cNvSpPr>
          <p:nvPr>
            <p:ph idx="1"/>
          </p:nvPr>
        </p:nvSpPr>
        <p:spPr>
          <a:xfrm>
            <a:off x="0" y="1506682"/>
            <a:ext cx="6369627" cy="3256590"/>
          </a:xfrm>
        </p:spPr>
        <p:txBody>
          <a:bodyPr>
            <a:normAutofit lnSpcReduction="10000"/>
          </a:bodyPr>
          <a:lstStyle/>
          <a:p>
            <a:r>
              <a:rPr lang="en-GB" sz="3000" dirty="0">
                <a:solidFill>
                  <a:schemeClr val="bg1"/>
                </a:solidFill>
              </a:rPr>
              <a:t>Marius’ recruitment of poorer </a:t>
            </a:r>
            <a:r>
              <a:rPr lang="en-GB" sz="3000" i="1" dirty="0" err="1">
                <a:solidFill>
                  <a:schemeClr val="bg1"/>
                </a:solidFill>
              </a:rPr>
              <a:t>proletarii</a:t>
            </a:r>
            <a:r>
              <a:rPr lang="en-GB" sz="3000" i="1" dirty="0">
                <a:solidFill>
                  <a:schemeClr val="bg1"/>
                </a:solidFill>
              </a:rPr>
              <a:t> </a:t>
            </a:r>
            <a:r>
              <a:rPr lang="en-GB" sz="3000" dirty="0">
                <a:solidFill>
                  <a:schemeClr val="bg1"/>
                </a:solidFill>
              </a:rPr>
              <a:t>reflection of fundamental social and economic changes of mid-late Republic. </a:t>
            </a:r>
          </a:p>
          <a:p>
            <a:endParaRPr lang="en-GB" sz="300" dirty="0">
              <a:solidFill>
                <a:schemeClr val="bg1"/>
              </a:solidFill>
            </a:endParaRPr>
          </a:p>
          <a:p>
            <a:r>
              <a:rPr lang="en-GB" sz="3000" dirty="0" smtClean="0">
                <a:solidFill>
                  <a:schemeClr val="bg1"/>
                </a:solidFill>
              </a:rPr>
              <a:t>Social </a:t>
            </a:r>
            <a:r>
              <a:rPr lang="en-GB" sz="3000" dirty="0">
                <a:solidFill>
                  <a:schemeClr val="bg1"/>
                </a:solidFill>
              </a:rPr>
              <a:t>war 91-88 BC. </a:t>
            </a:r>
          </a:p>
          <a:p>
            <a:endParaRPr lang="en-GB" sz="300" dirty="0">
              <a:solidFill>
                <a:schemeClr val="bg1"/>
              </a:solidFill>
            </a:endParaRPr>
          </a:p>
          <a:p>
            <a:r>
              <a:rPr lang="en-GB" sz="3000" dirty="0" smtClean="0">
                <a:solidFill>
                  <a:schemeClr val="bg1"/>
                </a:solidFill>
              </a:rPr>
              <a:t>Increasing </a:t>
            </a:r>
            <a:r>
              <a:rPr lang="en-GB" sz="3000" dirty="0">
                <a:solidFill>
                  <a:schemeClr val="bg1"/>
                </a:solidFill>
              </a:rPr>
              <a:t>“professionalism”. </a:t>
            </a:r>
          </a:p>
          <a:p>
            <a:endParaRPr lang="en-GB" sz="300" dirty="0">
              <a:solidFill>
                <a:schemeClr val="bg1"/>
              </a:solidFill>
            </a:endParaRPr>
          </a:p>
          <a:p>
            <a:endParaRPr lang="en-GB" dirty="0"/>
          </a:p>
        </p:txBody>
      </p:sp>
      <p:pic>
        <p:nvPicPr>
          <p:cNvPr id="4" name="Picture 3"/>
          <p:cNvPicPr>
            <a:picLocks noChangeAspect="1"/>
          </p:cNvPicPr>
          <p:nvPr/>
        </p:nvPicPr>
        <p:blipFill rotWithShape="1">
          <a:blip r:embed="rId2"/>
          <a:srcRect l="46590" r="26503"/>
          <a:stretch/>
        </p:blipFill>
        <p:spPr>
          <a:xfrm>
            <a:off x="6527870" y="1506682"/>
            <a:ext cx="2065412" cy="2857145"/>
          </a:xfrm>
          <a:prstGeom prst="rect">
            <a:avLst/>
          </a:prstGeom>
        </p:spPr>
      </p:pic>
      <p:sp>
        <p:nvSpPr>
          <p:cNvPr id="5" name="Rectangle 4"/>
          <p:cNvSpPr/>
          <p:nvPr/>
        </p:nvSpPr>
        <p:spPr>
          <a:xfrm>
            <a:off x="0" y="4763272"/>
            <a:ext cx="9144000" cy="2086725"/>
          </a:xfrm>
          <a:prstGeom prst="rect">
            <a:avLst/>
          </a:prstGeom>
        </p:spPr>
        <p:txBody>
          <a:bodyPr wrap="square">
            <a:spAutoFit/>
          </a:bodyPr>
          <a:lstStyle/>
          <a:p>
            <a:pPr marL="548640" lvl="0" indent="-411480">
              <a:spcBef>
                <a:spcPct val="20000"/>
              </a:spcBef>
              <a:buClr>
                <a:prstClr val="white">
                  <a:shade val="95000"/>
                </a:prstClr>
              </a:buClr>
              <a:buSzPct val="65000"/>
              <a:buFont typeface="Wingdings 2"/>
              <a:buChar char=""/>
            </a:pPr>
            <a:r>
              <a:rPr lang="en-GB" sz="3000" dirty="0">
                <a:solidFill>
                  <a:prstClr val="black"/>
                </a:solidFill>
              </a:rPr>
              <a:t>Increased emphasis on personal loyalty to a commander – look to provide, booty and land. </a:t>
            </a:r>
          </a:p>
          <a:p>
            <a:pPr marL="548640" lvl="0" indent="-411480">
              <a:spcBef>
                <a:spcPct val="20000"/>
              </a:spcBef>
              <a:buClr>
                <a:prstClr val="white">
                  <a:shade val="95000"/>
                </a:prstClr>
              </a:buClr>
              <a:buSzPct val="65000"/>
              <a:buFont typeface="Wingdings 2"/>
              <a:buChar char=""/>
            </a:pPr>
            <a:endParaRPr lang="en-GB" sz="300" dirty="0">
              <a:solidFill>
                <a:prstClr val="black"/>
              </a:solidFill>
            </a:endParaRPr>
          </a:p>
          <a:p>
            <a:pPr marL="548640" lvl="0" indent="-411480">
              <a:spcBef>
                <a:spcPct val="20000"/>
              </a:spcBef>
              <a:buClr>
                <a:prstClr val="white">
                  <a:shade val="95000"/>
                </a:prstClr>
              </a:buClr>
              <a:buSzPct val="65000"/>
              <a:buFont typeface="Wingdings 2"/>
              <a:buChar char=""/>
            </a:pPr>
            <a:r>
              <a:rPr lang="en-GB" sz="3000" dirty="0">
                <a:solidFill>
                  <a:prstClr val="black"/>
                </a:solidFill>
              </a:rPr>
              <a:t>Increasing length of service and identity of a legion – c.f. Caesar’s campaigns. </a:t>
            </a:r>
          </a:p>
        </p:txBody>
      </p:sp>
      <p:sp>
        <p:nvSpPr>
          <p:cNvPr id="6" name="Content Placeholder 2"/>
          <p:cNvSpPr txBox="1">
            <a:spLocks/>
          </p:cNvSpPr>
          <p:nvPr/>
        </p:nvSpPr>
        <p:spPr>
          <a:xfrm>
            <a:off x="6099463" y="4401987"/>
            <a:ext cx="3044537" cy="272241"/>
          </a:xfrm>
          <a:prstGeom prst="rect">
            <a:avLst/>
          </a:prstGeom>
        </p:spPr>
        <p:txBody>
          <a:bodyPr vert="horz">
            <a:normAutofit fontScale="70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2000" smtClean="0">
                <a:solidFill>
                  <a:schemeClr val="bg1"/>
                </a:solidFill>
              </a:rPr>
              <a:t>Altar of Domitius Ahenonbarbus</a:t>
            </a:r>
            <a:endParaRPr lang="en-GB" sz="2000" dirty="0">
              <a:solidFill>
                <a:schemeClr val="bg1"/>
              </a:solidFill>
            </a:endParaRPr>
          </a:p>
        </p:txBody>
      </p:sp>
    </p:spTree>
    <p:extLst>
      <p:ext uri="{BB962C8B-B14F-4D97-AF65-F5344CB8AC3E}">
        <p14:creationId xmlns:p14="http://schemas.microsoft.com/office/powerpoint/2010/main" val="34610460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0"/>
            <a:ext cx="8640960" cy="1205345"/>
          </a:xfrm>
        </p:spPr>
        <p:txBody>
          <a:bodyPr>
            <a:normAutofit/>
          </a:bodyPr>
          <a:lstStyle/>
          <a:p>
            <a:r>
              <a:rPr lang="en-GB" dirty="0" smtClean="0">
                <a:solidFill>
                  <a:schemeClr val="bg1"/>
                </a:solidFill>
              </a:rPr>
              <a:t>Army of the Imperial Period</a:t>
            </a:r>
            <a:endParaRPr lang="en-GB" dirty="0">
              <a:solidFill>
                <a:schemeClr val="bg1"/>
              </a:solidFill>
            </a:endParaRPr>
          </a:p>
        </p:txBody>
      </p:sp>
      <p:sp>
        <p:nvSpPr>
          <p:cNvPr id="3" name="Content Placeholder 2"/>
          <p:cNvSpPr>
            <a:spLocks noGrp="1"/>
          </p:cNvSpPr>
          <p:nvPr>
            <p:ph idx="1"/>
          </p:nvPr>
        </p:nvSpPr>
        <p:spPr>
          <a:xfrm>
            <a:off x="0" y="1205345"/>
            <a:ext cx="5039591" cy="5652655"/>
          </a:xfrm>
        </p:spPr>
        <p:txBody>
          <a:bodyPr>
            <a:normAutofit fontScale="77500" lnSpcReduction="20000"/>
          </a:bodyPr>
          <a:lstStyle/>
          <a:p>
            <a:r>
              <a:rPr lang="en-GB" dirty="0" smtClean="0">
                <a:solidFill>
                  <a:schemeClr val="bg1"/>
                </a:solidFill>
              </a:rPr>
              <a:t>Emperors have </a:t>
            </a:r>
            <a:r>
              <a:rPr lang="en-GB" i="1" dirty="0" err="1" smtClean="0">
                <a:solidFill>
                  <a:schemeClr val="bg1"/>
                </a:solidFill>
              </a:rPr>
              <a:t>maius</a:t>
            </a:r>
            <a:r>
              <a:rPr lang="en-GB" i="1" dirty="0" smtClean="0">
                <a:solidFill>
                  <a:schemeClr val="bg1"/>
                </a:solidFill>
              </a:rPr>
              <a:t> </a:t>
            </a:r>
            <a:r>
              <a:rPr lang="en-GB" i="1" dirty="0">
                <a:solidFill>
                  <a:schemeClr val="bg1"/>
                </a:solidFill>
              </a:rPr>
              <a:t>imperium</a:t>
            </a:r>
            <a:r>
              <a:rPr lang="en-GB" dirty="0">
                <a:solidFill>
                  <a:schemeClr val="bg1"/>
                </a:solidFill>
              </a:rPr>
              <a:t>. </a:t>
            </a:r>
          </a:p>
          <a:p>
            <a:endParaRPr lang="en-GB" sz="500" dirty="0">
              <a:solidFill>
                <a:schemeClr val="bg1"/>
              </a:solidFill>
            </a:endParaRPr>
          </a:p>
          <a:p>
            <a:r>
              <a:rPr lang="en-GB" dirty="0" smtClean="0">
                <a:solidFill>
                  <a:schemeClr val="bg1"/>
                </a:solidFill>
              </a:rPr>
              <a:t>Division </a:t>
            </a:r>
            <a:r>
              <a:rPr lang="en-GB" dirty="0">
                <a:solidFill>
                  <a:schemeClr val="bg1"/>
                </a:solidFill>
              </a:rPr>
              <a:t>of imperial and senatorial provinces - armies in the imperial provinces </a:t>
            </a:r>
            <a:r>
              <a:rPr lang="en-GB" dirty="0" smtClean="0">
                <a:solidFill>
                  <a:schemeClr val="bg1"/>
                </a:solidFill>
              </a:rPr>
              <a:t>commanded </a:t>
            </a:r>
            <a:r>
              <a:rPr lang="en-GB" dirty="0">
                <a:solidFill>
                  <a:schemeClr val="bg1"/>
                </a:solidFill>
              </a:rPr>
              <a:t>by </a:t>
            </a:r>
            <a:r>
              <a:rPr lang="en-GB" dirty="0" smtClean="0">
                <a:solidFill>
                  <a:schemeClr val="bg1"/>
                </a:solidFill>
              </a:rPr>
              <a:t>legates</a:t>
            </a:r>
            <a:r>
              <a:rPr lang="en-GB" dirty="0">
                <a:solidFill>
                  <a:schemeClr val="bg1"/>
                </a:solidFill>
              </a:rPr>
              <a:t>. </a:t>
            </a:r>
          </a:p>
          <a:p>
            <a:endParaRPr lang="en-GB" sz="500" dirty="0">
              <a:solidFill>
                <a:schemeClr val="bg1"/>
              </a:solidFill>
            </a:endParaRPr>
          </a:p>
          <a:p>
            <a:r>
              <a:rPr lang="en-GB" dirty="0" smtClean="0">
                <a:solidFill>
                  <a:schemeClr val="bg1"/>
                </a:solidFill>
              </a:rPr>
              <a:t>Number </a:t>
            </a:r>
            <a:r>
              <a:rPr lang="en-GB" dirty="0">
                <a:solidFill>
                  <a:schemeClr val="bg1"/>
                </a:solidFill>
              </a:rPr>
              <a:t>of legions </a:t>
            </a:r>
            <a:r>
              <a:rPr lang="en-GB" dirty="0" smtClean="0">
                <a:solidFill>
                  <a:schemeClr val="bg1"/>
                </a:solidFill>
              </a:rPr>
              <a:t>tend to fluctuate between 25-30 in Imperial period.</a:t>
            </a:r>
          </a:p>
          <a:p>
            <a:endParaRPr lang="en-GB" sz="500" dirty="0" smtClean="0">
              <a:solidFill>
                <a:schemeClr val="bg1"/>
              </a:solidFill>
            </a:endParaRPr>
          </a:p>
          <a:p>
            <a:r>
              <a:rPr lang="en-GB" dirty="0">
                <a:solidFill>
                  <a:schemeClr val="bg1"/>
                </a:solidFill>
              </a:rPr>
              <a:t>Term of service – initially 16 years with 4 years as a veteran – later changes this to 20 years with 5 years as a veteran. </a:t>
            </a:r>
          </a:p>
          <a:p>
            <a:endParaRPr lang="en-GB" sz="500" dirty="0">
              <a:solidFill>
                <a:schemeClr val="bg1"/>
              </a:solidFill>
            </a:endParaRPr>
          </a:p>
          <a:p>
            <a:r>
              <a:rPr lang="en-GB" dirty="0">
                <a:solidFill>
                  <a:schemeClr val="bg1"/>
                </a:solidFill>
              </a:rPr>
              <a:t>Pay – 225 denarii a year for an ordinary legionary </a:t>
            </a:r>
            <a:r>
              <a:rPr lang="en-GB" dirty="0" smtClean="0">
                <a:solidFill>
                  <a:schemeClr val="bg1"/>
                </a:solidFill>
              </a:rPr>
              <a:t>c. AD 14 </a:t>
            </a:r>
            <a:r>
              <a:rPr lang="en-GB" dirty="0">
                <a:solidFill>
                  <a:schemeClr val="bg1"/>
                </a:solidFill>
              </a:rPr>
              <a:t>(Tac. Ann. 1.17), increased to 300 denarii during reign of Domitian. </a:t>
            </a:r>
          </a:p>
          <a:p>
            <a:endParaRPr lang="en-GB" sz="500" dirty="0">
              <a:solidFill>
                <a:schemeClr val="bg1"/>
              </a:solidFill>
            </a:endParaRPr>
          </a:p>
          <a:p>
            <a:r>
              <a:rPr lang="en-GB" dirty="0" smtClean="0">
                <a:solidFill>
                  <a:schemeClr val="bg1"/>
                </a:solidFill>
              </a:rPr>
              <a:t>Regular </a:t>
            </a:r>
            <a:r>
              <a:rPr lang="en-GB" dirty="0">
                <a:solidFill>
                  <a:schemeClr val="bg1"/>
                </a:solidFill>
              </a:rPr>
              <a:t>retirement bonus by </a:t>
            </a:r>
            <a:r>
              <a:rPr lang="en-GB" dirty="0" smtClean="0">
                <a:solidFill>
                  <a:schemeClr val="bg1"/>
                </a:solidFill>
              </a:rPr>
              <a:t>in </a:t>
            </a:r>
            <a:r>
              <a:rPr lang="en-GB" dirty="0">
                <a:solidFill>
                  <a:schemeClr val="bg1"/>
                </a:solidFill>
              </a:rPr>
              <a:t>cash, purchased land, or settlement in </a:t>
            </a:r>
            <a:r>
              <a:rPr lang="en-GB" i="1" dirty="0" err="1">
                <a:solidFill>
                  <a:schemeClr val="bg1"/>
                </a:solidFill>
              </a:rPr>
              <a:t>coloniae</a:t>
            </a:r>
            <a:r>
              <a:rPr lang="en-GB" dirty="0">
                <a:solidFill>
                  <a:schemeClr val="bg1"/>
                </a:solidFill>
              </a:rPr>
              <a:t>. </a:t>
            </a:r>
          </a:p>
          <a:p>
            <a:endParaRPr lang="en-GB" dirty="0"/>
          </a:p>
        </p:txBody>
      </p:sp>
      <p:pic>
        <p:nvPicPr>
          <p:cNvPr id="71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504871" y="1205345"/>
            <a:ext cx="3173849" cy="28678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2"/>
          <p:cNvSpPr txBox="1">
            <a:spLocks/>
          </p:cNvSpPr>
          <p:nvPr/>
        </p:nvSpPr>
        <p:spPr>
          <a:xfrm>
            <a:off x="4904509" y="4145974"/>
            <a:ext cx="4239492" cy="2712026"/>
          </a:xfrm>
          <a:prstGeom prst="rect">
            <a:avLst/>
          </a:prstGeom>
        </p:spPr>
        <p:txBody>
          <a:bodyPr vert="horz">
            <a:normAutofit fontScale="550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None/>
            </a:pPr>
            <a:r>
              <a:rPr lang="en-GB" sz="3200" dirty="0" smtClean="0">
                <a:solidFill>
                  <a:schemeClr val="bg1"/>
                </a:solidFill>
              </a:rPr>
              <a:t>“To the spirits of the departed, Titus Flavius </a:t>
            </a:r>
            <a:r>
              <a:rPr lang="en-GB" sz="3200" dirty="0" err="1" smtClean="0">
                <a:solidFill>
                  <a:schemeClr val="bg1"/>
                </a:solidFill>
              </a:rPr>
              <a:t>Virilis</a:t>
            </a:r>
            <a:r>
              <a:rPr lang="en-GB" sz="3200" dirty="0" smtClean="0">
                <a:solidFill>
                  <a:schemeClr val="bg1"/>
                </a:solidFill>
              </a:rPr>
              <a:t>, centurion of Legion </a:t>
            </a:r>
            <a:r>
              <a:rPr lang="en-GB" sz="3200" i="1" dirty="0" smtClean="0">
                <a:solidFill>
                  <a:schemeClr val="bg1"/>
                </a:solidFill>
              </a:rPr>
              <a:t>II Augusta</a:t>
            </a:r>
            <a:r>
              <a:rPr lang="en-GB" sz="3200" dirty="0" smtClean="0">
                <a:solidFill>
                  <a:schemeClr val="bg1"/>
                </a:solidFill>
              </a:rPr>
              <a:t>, centurion of Legion </a:t>
            </a:r>
            <a:r>
              <a:rPr lang="en-GB" sz="3200" i="1" dirty="0" smtClean="0">
                <a:solidFill>
                  <a:schemeClr val="bg1"/>
                </a:solidFill>
              </a:rPr>
              <a:t>XX Valeria </a:t>
            </a:r>
            <a:r>
              <a:rPr lang="en-GB" sz="3200" i="1" dirty="0" err="1" smtClean="0">
                <a:solidFill>
                  <a:schemeClr val="bg1"/>
                </a:solidFill>
              </a:rPr>
              <a:t>Victrix</a:t>
            </a:r>
            <a:r>
              <a:rPr lang="en-GB" sz="3200" dirty="0" smtClean="0">
                <a:solidFill>
                  <a:schemeClr val="bg1"/>
                </a:solidFill>
              </a:rPr>
              <a:t>, centurion of Legion </a:t>
            </a:r>
            <a:r>
              <a:rPr lang="en-GB" sz="3200" i="1" dirty="0" smtClean="0">
                <a:solidFill>
                  <a:schemeClr val="bg1"/>
                </a:solidFill>
              </a:rPr>
              <a:t>III </a:t>
            </a:r>
            <a:r>
              <a:rPr lang="en-GB" sz="3200" i="1" dirty="0" err="1" smtClean="0">
                <a:solidFill>
                  <a:schemeClr val="bg1"/>
                </a:solidFill>
              </a:rPr>
              <a:t>Parthica</a:t>
            </a:r>
            <a:r>
              <a:rPr lang="en-GB" sz="3200" i="1" dirty="0" smtClean="0">
                <a:solidFill>
                  <a:schemeClr val="bg1"/>
                </a:solidFill>
              </a:rPr>
              <a:t> </a:t>
            </a:r>
            <a:r>
              <a:rPr lang="en-GB" sz="3200" i="1" dirty="0" err="1" smtClean="0">
                <a:solidFill>
                  <a:schemeClr val="bg1"/>
                </a:solidFill>
              </a:rPr>
              <a:t>Severiana</a:t>
            </a:r>
            <a:r>
              <a:rPr lang="en-GB" sz="3200" i="1" dirty="0" smtClean="0">
                <a:solidFill>
                  <a:schemeClr val="bg1"/>
                </a:solidFill>
              </a:rPr>
              <a:t> </a:t>
            </a:r>
            <a:r>
              <a:rPr lang="en-GB" sz="3200" dirty="0" smtClean="0">
                <a:solidFill>
                  <a:schemeClr val="bg1"/>
                </a:solidFill>
              </a:rPr>
              <a:t>as </a:t>
            </a:r>
            <a:r>
              <a:rPr lang="en-GB" sz="3200" i="1" dirty="0" err="1" smtClean="0">
                <a:solidFill>
                  <a:schemeClr val="bg1"/>
                </a:solidFill>
              </a:rPr>
              <a:t>hastatus</a:t>
            </a:r>
            <a:r>
              <a:rPr lang="en-GB" sz="3200" i="1" dirty="0" smtClean="0">
                <a:solidFill>
                  <a:schemeClr val="bg1"/>
                </a:solidFill>
              </a:rPr>
              <a:t> posterior </a:t>
            </a:r>
            <a:r>
              <a:rPr lang="en-GB" sz="3200" dirty="0" smtClean="0">
                <a:solidFill>
                  <a:schemeClr val="bg1"/>
                </a:solidFill>
              </a:rPr>
              <a:t>of the ninth cohort. He lived for 70 years and served for 45 years. </a:t>
            </a:r>
            <a:r>
              <a:rPr lang="en-GB" sz="3200" dirty="0" err="1" smtClean="0">
                <a:solidFill>
                  <a:schemeClr val="bg1"/>
                </a:solidFill>
              </a:rPr>
              <a:t>Lollia</a:t>
            </a:r>
            <a:r>
              <a:rPr lang="en-GB" sz="3200" dirty="0" smtClean="0">
                <a:solidFill>
                  <a:schemeClr val="bg1"/>
                </a:solidFill>
              </a:rPr>
              <a:t> </a:t>
            </a:r>
            <a:r>
              <a:rPr lang="en-GB" sz="3200" dirty="0" err="1" smtClean="0">
                <a:solidFill>
                  <a:schemeClr val="bg1"/>
                </a:solidFill>
              </a:rPr>
              <a:t>Bodicca</a:t>
            </a:r>
            <a:r>
              <a:rPr lang="en-GB" sz="3200" dirty="0" smtClean="0">
                <a:solidFill>
                  <a:schemeClr val="bg1"/>
                </a:solidFill>
              </a:rPr>
              <a:t>, his wife, and Victor and </a:t>
            </a:r>
            <a:r>
              <a:rPr lang="en-GB" sz="3200" dirty="0" err="1" smtClean="0">
                <a:solidFill>
                  <a:schemeClr val="bg1"/>
                </a:solidFill>
              </a:rPr>
              <a:t>Victorinus</a:t>
            </a:r>
            <a:r>
              <a:rPr lang="en-GB" sz="3200" dirty="0" smtClean="0">
                <a:solidFill>
                  <a:schemeClr val="bg1"/>
                </a:solidFill>
              </a:rPr>
              <a:t> his sons and heirs had this made at a cost of 1200 </a:t>
            </a:r>
            <a:r>
              <a:rPr lang="en-GB" sz="3200" dirty="0">
                <a:solidFill>
                  <a:schemeClr val="bg1"/>
                </a:solidFill>
              </a:rPr>
              <a:t>sesterces.” -  </a:t>
            </a:r>
            <a:r>
              <a:rPr lang="en-GB" sz="3200" b="1" i="1" dirty="0">
                <a:solidFill>
                  <a:schemeClr val="bg1"/>
                </a:solidFill>
              </a:rPr>
              <a:t>CIL</a:t>
            </a:r>
            <a:r>
              <a:rPr lang="en-GB" sz="3200" b="1" dirty="0">
                <a:solidFill>
                  <a:schemeClr val="bg1"/>
                </a:solidFill>
              </a:rPr>
              <a:t> VIII 2877 </a:t>
            </a:r>
            <a:r>
              <a:rPr lang="en-GB" sz="3200" dirty="0" smtClean="0">
                <a:solidFill>
                  <a:schemeClr val="bg1"/>
                </a:solidFill>
              </a:rPr>
              <a:t>– </a:t>
            </a:r>
            <a:r>
              <a:rPr lang="en-GB" sz="3200" dirty="0" err="1">
                <a:solidFill>
                  <a:schemeClr val="bg1"/>
                </a:solidFill>
              </a:rPr>
              <a:t>Lambaesis</a:t>
            </a:r>
            <a:r>
              <a:rPr lang="en-GB" sz="3200" dirty="0">
                <a:solidFill>
                  <a:schemeClr val="bg1"/>
                </a:solidFill>
              </a:rPr>
              <a:t>, </a:t>
            </a:r>
            <a:r>
              <a:rPr lang="en-GB" sz="3200" dirty="0" smtClean="0">
                <a:solidFill>
                  <a:schemeClr val="bg1"/>
                </a:solidFill>
              </a:rPr>
              <a:t>Numidia.</a:t>
            </a:r>
            <a:endParaRPr lang="en-GB" sz="3200" dirty="0">
              <a:solidFill>
                <a:schemeClr val="bg1"/>
              </a:solidFill>
            </a:endParaRPr>
          </a:p>
        </p:txBody>
      </p:sp>
    </p:spTree>
    <p:extLst>
      <p:ext uri="{BB962C8B-B14F-4D97-AF65-F5344CB8AC3E}">
        <p14:creationId xmlns:p14="http://schemas.microsoft.com/office/powerpoint/2010/main" val="21224125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836712"/>
            <a:ext cx="8424936" cy="5112568"/>
          </a:xfrm>
        </p:spPr>
        <p:txBody>
          <a:bodyPr/>
          <a:lstStyle/>
          <a:p>
            <a:pPr>
              <a:buNone/>
            </a:pPr>
            <a:endParaRPr lang="en-GB" dirty="0" smtClean="0"/>
          </a:p>
          <a:p>
            <a:pPr>
              <a:buNone/>
            </a:pPr>
            <a:endParaRPr lang="en-GB" dirty="0" smtClean="0"/>
          </a:p>
          <a:p>
            <a:pPr>
              <a:buNone/>
            </a:pPr>
            <a:endParaRPr lang="en-GB" dirty="0" smtClean="0"/>
          </a:p>
          <a:p>
            <a:pPr algn="ctr">
              <a:buNone/>
            </a:pPr>
            <a:r>
              <a:rPr lang="en-GB" sz="6000" b="1" dirty="0" smtClean="0">
                <a:solidFill>
                  <a:schemeClr val="bg1"/>
                </a:solidFill>
              </a:rPr>
              <a:t>Leadership, Moral and Fighting with Allies</a:t>
            </a:r>
            <a:endParaRPr lang="en-GB" sz="6000" b="1" dirty="0">
              <a:solidFill>
                <a:schemeClr val="bg1"/>
              </a:solidFill>
            </a:endParaRPr>
          </a:p>
        </p:txBody>
      </p:sp>
      <p:sp>
        <p:nvSpPr>
          <p:cNvPr id="2050" name="AutoShape 2" descr="data:image/jpeg;base64,/9j/4AAQSkZJRgABAQAAAQABAAD/2wCEAAkGBhISERUUExQWFRUWFxcXFxgVGBQYGBcVHRgXFxcXFxwXHSYeGBojGhUYHy8gIycpLC0sFx4xNTAqNSYrLCkBCQoKDgwOGg8PGiwlHyUuLSw0MCwsLywqLDQsLCwsLDAwLCwsLC4sKSovLC00LywsLCwsLCwsLCwsLC0sLCwsLP/AABEIAN4A4wMBIgACEQEDEQH/xAAcAAABBQEBAQAAAAAAAAAAAAAGAAECBQcEAwj/xABIEAACAQIDBQQHBQUGBQMFAAABAhEAAwQSIQUGIjFBE1FhcQcjMkKBkaEUUmJysTOCwdHwQ1NzkrLhJGPC0vGTorMVFjREVP/EABoBAAIDAQEAAAAAAAAAAAAAAAQFAAEDAgb/xAA0EQABAwIEAggGAgIDAAAAAAABAAIDBBESITFBUfAFEyJhcZHR4RQygaGxwTNCI/EVQ1L/2gAMAwEAAhEDEQA/AMWFPNRBp6tUnppp6aoolNKaUUqitMaY05poqKKakdx+cV0LZ5xqDXhZsMxCqCzHkACSfIDU0V7J9HWIYhrzLYABfK0tdKjmRbXi+cdKyklZHm4rRkbn/KEJGkKP7G7mCtE+qe+6iSL1xbPUDS0k3ObD2o+FW1i9ctgFEsWAcoXsEszJYKJc9oYjMZA9w0O6rH9R55ep+yIFKdys4wuwsTc/Z2Lr/ltuf4V3puLtA/8A6tz4gL+pFG2Mxl4pnZrjDLIz33M6aArZuIBJgcjE8q8cTZtAMWU6doRmzclZsom8jzmQKQcxkt0rL4qQ6Afn9haCmZuT+EJn0f7R/wD5n+dv/urnvbmY5OeFvfBCf9M0Z2bVs2y2TD8Kkz2JObKDJJVwoPCR05eIr3wdoMCQChUss2/tCAkXLqyAt4dEUQCdTVfFSDW3kfVWKVh0v5+yzLEYO5bPGjp+ZWX9RXPNanh9q3CAFuXDoSZfOp4nAhblq43sKrGWAGdRNctxbF4ntcPZc85CtZcjXiD2DcUjTUkKASJia0FU7+zfI8/lcmkH9XLN5pB6MsVuhhmGa3dex3dtluWvLtrRKj97WqLau62Jw4zOk2zyuWzntkfmXT5xRDJ2Oyuh3wPZnZVcdf6+NNNIEinInlW6wTA04NRp5qKKU0pqNIVFE8081GKeaiiiTTUjSqK1OKU0qaKipPSqM04qKJ6VORXVs3ZVy+4t2lzMeQH1J7h41RIAuVYBJsFyAUT7M3KaFbEsbStqttRmvuOpC+4v4mgCind/dRbCq1vJevET2soQkGCthW5sD/aNoOk+yerH4M5yi23JLaswd85IUg3DrnysImNFvZgoKGFslZiOFh+u6Yx0eEXf5Ll2X2aEJYUWFOkpLXHHKTfIhuLKsW9JuLxV0Y1RbTIhlrxZhlGYsqDKZZZuXRmdX1zfs3GvI8ruDLELlU8TuUW2G1GW4xUq/CSpVQzHhnLlFUm3d6cPnPZK15sqoWclbZyqB7Ii5cEieNo15UO2Mvdlz9UQ6QMbmrJmV2KKG0nhXM5HsiCtuQhym4JISMw00r1xe0EXS89pRrK3LpJMhgZWx2rj2m0zpqaBcbt29dGVnIToiAIg/dWBVfmo0UpOpQRqh/UI2vbxYMMDmLEEEFLGaD3hsVec/wDtryXfSyvsW74j7r4W1/8AHh9PnQiLZIJjlz8KZrZAB6GY+Gla/DR75rP4h+2SKzvbZc62bzHxvWmPnxWDXU218Oy52F0EyTw4S4TzJMi2hPI9aDcLmzAJ7TcIGhmTAGunOi2/u12Nk3Gu5ihm5KypkZDkIbignn4fCs3xRsIC3hfI8E62VhsTbmCDQz2gpAEXLV63EAAEBXe3MKBOmldeLsWwzNh2Z7cDjUC+o4UkE2yzqJQatbJnWaG8fufFjtbbMWyi4UIgdmRmzIfwjnPShi3cZSCpKkciCQfgRrWbYGvJcxxVvmfHZr2+C0DD3wWL51jTMyHpJbKxWDoW5NBm0ukGuzC3sreqZkJEtlNsDN3MGItOJFwEtB9WeLUSFYfei5I7UC9HvNK3R+W6kP8APMPCr/Zm2Ec+qaW04HypdkCBkYRbvQNPccjSa5khcNfZaRzNdzmujauwMPezZ1Fi4PauWlYW5771k8Vr86yviaENr7BvYZhnAytqrocyOO9WH6UbLtBi3EW4OENxK1vMBKEE57TEqqanUAwxZyR6pd0ZOFlIkoRmt3uIqOFBKXDlZhctiGVCxURNVHK+PvCkkTJO4rM+dNRPtvdcZTew2ZkGr2zrctA6htNHtno4JEUMxTBkjXi4S6SMxmxUaVKKVaLNSNPFMKlFRRQIpqRNKorU8w7j8/8AalmHd+tQFPlqKk8+VICaQYf+a98FhXvOttAWZiAoHU/wqiQBcqAE5BdOxti3MTdFu2JPMk6KijmzHoorRNn7MSzayWp7NoBfKwOJbpJXVLOhypINwiAdZPLhMKmGtdhbhgf2rxPbODlOmk2VbhCyM7AzChjXu+NuvIaSCSuikl2afVgH35PsEgrkWeFM7KZ5HSnLTnnu8dGsEQi11555zbFXCrKysVYFYaFLKNQrLCyR0W2vC6sVAkFxwY3eAYM9Te59mGMg85xDAmNdeyUzyzsTXFt3eIWWK2ipv6h7iwVtEiGFsgDPdPv3uZOggUHs0gzqT11+PnWsNPiF3afn2Wc1RhNm68/dWO0Nu3MRxXmLFSMqgAIoMyABovTkNetV7WdMw1H1qKuQDBOo18R3V6qcqedMA0NFggC4uNyvNwATGo7+XT+dRLmAOg5UsvUf+Kud3t0sTjD6pYQc3bRR4TGp8ADVPe1gxONgra1zjZoVKXOuvPn49aatOseiIKsvcNxipEKMoVyQFYGZYLzIPODQ3vB6Pr+Gtm5IuW1yyQDmGnEYEwgOkkjppQ8dZC84WuWzqWVoxEKp3XuBcXYLcjcQHwBIHwOvOj30gbss1t74uxbtIsWoJlswUkme4zPOswDEEEaGdPA1eYzfnGXbDWLjh0YAElVzGCD7Q5mQNedczQyOla9h01XcMzGxujffPRHno+2OWweZ7pdX9gCfVhSyukmZBgaDp51k9xYYjpP0q+2TvvicPhzYtZQpLEEglgWiY1jp3czVCFkiOtXBE9j3udoTkqmla9jGjZeuFwJeTKqo5s5AA6+bGByUE+FewwtjX17ad1owfDVxB8x8TRJithWLlq2O0vWjbXKwNsvZzjR2XKc65jrJB0jlyFFd2AfcvWLn5bgQ/wCW8EP0rQStdvZZmMt2urDDbYe3l7Vu2tjhW9bYG5bBB4Zb2lIB9XcBBAIEQaIMP6wq9s2z2jBQVPZ27jEKpUZgewuZVUNaYEEKCmoFCWztkYgOFNt8j8DRqsHSZErp7Q8RXnhcdcwt11EMslHRwclxQYh1+o6joRWb4g6+HVasmLfm0R1hL2Y5hIKmAywHVyzBjkbVg7KQbJ1OTMSLjAGk3j3YFwNdsKA4Ge5bQyrpP7aweqTzXmp0IrusYpLydohzTCccFw50Fu8dCWIkJdBXOAFYqwBHdZvcIcMRDu5bKudHOr3dNX0B7RIClJgDJJEBdG64RlhILFZlE+dNFF29+wJzYi2oBBAv21MhGI4bls9bTjUHxjwAkTTOOQSNuEskjMbrFNUhEeNRK09aLJeZpUiaVRWpE01IU5qKkwFH262xjZt5iD2l1VkjQ27DEKoB9x7rQJPsrJ6UP7o7HF26XuAm1ZGdwPeMwlseLtAjzo3uAlTccgFpYkZohgVnQjhhGUaNwW/ZbOwpfVS54B9fRMKSL+5+ihi1IMEKIWDKsiqFTKAU1ZeG6FCjRw4BFtzNUu8O1/sym2pP2hwc7aTYRtSmmnbPoXI9kQg0FWGMxwwtk3SBmBy2lIXW+NSSBplsknURNxjoMoAz645diSSWYySeZJ1JPxriCLFmdB9/ZdVEmHIaldmyNgYjFMRZts8cyICr5sdBV1e9Gm0FUsbakATAuIT8p51rO7+yhhbKWlUFQBJGhLH2mYHnr1B7tK6L9w3GCr7JGYnw6fHz8+kEKTpSTH2ALLZlA3D2ibr54uWis5hBBIIMggjnNeZNHfpS2Alm6l5DHazKxoGAEsD4zqO+TQKRTqCUSsDxulksZjeWlWu6uxvtWJt2SSAxOYjooBYnzgVumF2etsItuUS2pUIIg8oJ0mRB665jM1lXosVhjJyFhkYFwJCE8pPSYitdvXBGq/DnNIulJHGUM2sm/R8YwYtylbxIEzoo948p7h3/ANc659o4FLiMrLmVgQeYEHQjTwpxlLS3P3RGgPf5/pXuziDryEkdw11+h+VKvlNwmJbx0Xz3t7Z3YYi7a14HIE/d5qfkRXBNE/pCsEY1nJntAG5Rpqg+iChnLXs4XY4w48F5eZuF5A4qIpxpT5anbsljArVZhaZ6OcbcvWbwe4GYXFy9oTzK9QpBI4eU9TRE25FjtC4VQzKyzB0JEEgTHLvrPtkbkY4hb1hGVhqrMRbJH4cxBjx6g1qmHxzgWzdt5TC9oSwGVoAlQBDDMeh0FecrCWSF0ThnsE7ps2We3RA21fRfZtK9yXyqC2kTlGp6amJ+XjQXvHirLuvY5mhQGd5zOQABoeUAATzPWt9xN+3lGYrxaASOLwHf8KC8X6LsLdPDnsxzIIOb9wiB8x5V3S19s5iVzPTYh/jAWU7L2k1h8ygEEZXRtVdDzRh1B+mhGoo2FxHtLcQkqczamS4GUul2ZBuW4kyCHU9oQSpnh3n9Gt3DKblpu2tjVtIdR3kSZHiOXdVNu3tbsXyOxW25EsOdtx7F1fFSdR1UsOtMnFk7ccZug2YoXYJAjlHllKAvmDLkLF+0SCzpJJzKVHMEqtwDUZyAB7ybFFi4ChzWbgz2m71Pun8SnQ0aHEFHYMNXPEBPMZSyqV4mgHMnMKr2yAIYhsbs77VYe37RLO1l4EG+ozMFI0i6nFA0Di4OgoeJ5idfbn8IuVglbbfn8rNQakRSZCDBpKabJOvM01TK01RRPFPTRVruxswYjFWrZ9nNmfwReJ/oD865c4NBcdlbWlxACNdhbPNixaQSHaLzkCSLjKzWlAgyUtJccCPaK6a172We5dCrzzEqSFgXcxGZgBBVcly5Ki3Js8SyZr02lb7TiJILDtCJIALBXgiYOS32A1DRJOUmKqtpYzsME9waPdAspoBGZVe7Ed1sW0nvLnSTSVt357n98+SbuswW2CGN6Nri9ehP2NsdnaB+4PeP4mMsT3mqcGkaktskT5ef9aU5a0NaGhKXOLnXK2Dc7f23ftpaee3ACx/eR7yk6TAkj5TRUoKLEljzOYnU9degrFdxcEz46zl91g5nuXU1tZsliY06Ex+k8/Pl515mvhZDJZm+af0chkZd+yzz0k7Ut3xbs21ZrivJ071jKIJzEyOXdXNsD0U3bgD4luyU+4INz4zon1PgK0q1suxabtAi9oQAXIBcwIAnnyEQKrt5MRjeyJwioGHMMZuR+EexPgSa6jrHBghhyHErOSna55kfn3BVe0dtYLZVrsrYlxqLamWJPvXG6cuZ17hTbA9JWFugrfPYvOmaShHSGA0PgfnWQ4svnYvOeTmmZzdZnWa83bX5fpTL/jY3N7RJcd0Ea54PZFhwW9Xd6cDE/abR66OD9BJNeO3tuC1ZNxz2SSRr+0uGNFQAwJ8Ty1gUBejjdQ37gxF0eqtnhB9+4P8ApXmfGB31T77bbOJxTkGbaEpb7soOrfvGTPlQjKGMzYGm9tfREuq3iLG4a6Lj27t18VdNxgBoFA58I5T0J+HWq9ACQIpsmgMjWdOo/wBqkqz3D4f1P+9PmtDRYaJQ4lxudUiixz1nr3fCjj0absG5dN26k2lEpm5O86ET7QAk90x416bk7hZovYlTHNLZHP8AE47u4fPxNtobUtWELMyALoJOUT90EAyfAAx3UprKzFeKLM8U1pKP/sky7kQo9Vu0cWUaCBkPU9SNSO4aDTy7pKjewtotinuTdnKOSLkCgyIRpz+bEjyFWj2RyAPDoyzrHOdQcx/rnSbqerdZ2qYgFwu1WGy8hLMiBM0ExpJ1Enp7v9Gu7s6p8LikRsymFImBJkaajrMkn9412XNqSODSfeYGB8DqT5wP0rJ7SXLQMeBoukCQY8qwzfbYww2MdFEK0Og6AN0HgGkfCtfv7cS1icPaMk3g4zE9dMs+baDu6VRelHd8XsOL6DjsyT42z7XyMH/NR1BIYZQHaOQNWzrGHiEJ7Bx3b4fIeJ7eRSG5MoacOxnQ5XJtGfdur3Vd2bn7MBmV3yAdpmz5wGa3dyMcwCOoDGAuW6wkhQaA93toC1iFL/s2m3c/w34W+U5h4qKOLgFu7c7UFs09oArMr3BCPMArr2ebjIAGIkERqznZhdYb5oWCTE2/DJC2+uzwt5byrlS+uePu3Act1PMOD86HCKPtsWO3wd2CHayxuqwMhgrdjeII0Mwlwx1c0BGjKZ12WO2SEqW2fcb5rzNKnmmolDJxRt6O8DK4i6QdQtgRz9YeOPEKPrQb2fdr9D8q0vdXZKf/AE1c7Fe0djpHO4fsyzJGgBJ59aCrXhsduJARdGzFJfgCV1bWt2yxYM0XGHaCcp7PLLSEyxCK4GcN7HSg3fnEnPasnnat5nH/ADbnrbnyzAfCjhtjhnRUZIcgFCrWWUFlD5UkJOQuPZzQeZmsz3ixfa4q/c+9cc/CdPpFDUYDn+A9vVEVRszxVZTg1GnApsla0T0R2V7S8x9oIoHfBbX9BWoqax30dbSFrGKpMC4hTwzSGX5kR8a2BXry3SbSJ7ncBehoSDDYbJveOusDQ9B/v/Cq3HbWWwGe6YFvLmPObbNCtA5kNI07ietdza3BzEqdR4Ff515YnZ6XAwucashQggDhOpBjmeVAswg9rREkE/LquK7s/BY1c+W1eH3hBPxI4h5GqHG+irDNdDI7Ik8Se18FYmV+M1m207b4XE3ERmUo7KGUlWgEgGV7x+tdmH36x9ttMQ515Plcf+4GnraOZgvDJl38lKnVUTjaVma0Tfzba4TCCzZhHcZEC+5bAhmHdpwg+M9KyJWIBHf4fH4VcYh8RtHEFgMzZRPRVUchqYA/XWrzA7l2bA7XG3Vyj3QSFPgWiW/KomiIAylZhcbuOZ4rKQPqHYmizRl3Ki3b3UvYx4QZUB4rjDhHgPvN4D4xWnbO2DgsCuYKpZRrceCfEydE8loY2n6R7dtezwtsFQIBIyIPyoNT8T8KDNrbev4kzdckdFGijyH8TJ8a4fFPUntdlvDddNkhpx2e07jsjfeP0lCMmG1PVyOEeQPtH80jwrP8bj7l1s9x2du9iTp3DuHgK8CaY0bDTxwizR6oSWd8p7RRl6M9olMYqycrqyn5ZlPzU/OtZv2Ef21VvMA1kvowwJfF5ultSx8zwqB8ST8K13sjSHpOwny1snXR9+qz4qtxOzV/s+HXuBWfLpPgRXKMMBowKaniWSnmfu/vCPE1eJbPL60NekDahw+DfK0PcItqRzEyWIP5QdfGhYS57gwbo98ojaXcFybZ3M7d1uHEMpVRkyqpC65gwgidTOlE6AvbyXQGJTKzLoHkQTHSe7WsN2ZvNicOfVXWA+6TmQ+anSirZnpWuKIu2lbxQlfoZHyplPRTkAAg202KWx1cDiS64J13BQftXZ5sXrlpuaMV84Oh+I1o6w177RhbTQSYWdC8Og+zs0AHWGstIBOhigneLaxxOIe9lCZo0BnkAok9+lEe6N03MFiLXMqSQB/zLbL/AK1T6UfOHGNrnai3ugIC0SOaNM0U2UJcIxzKZRgWbMLd3tLRlbhLqMy2Wg6TJHOsnxVko7KeakqfMGP4UfYS+EzBNJDlYBVZGe9blcoEr2S9OpoX3xtZcZdjkzZx5OA38a5pbteW885ruqALA7nnJUJFKnJ8P1/nSpglySGtg2BtZbWFsW3QMDZtsZj3+1bWdI4B86x5TWni6USwRAP2fD68egFq6xgI6TOg1Ma0vrmh4a0o+hNi4q9GGw2btrdwhrYuMLcWwJFtgYygSRoZlvZFY3etEanWeo/2rR8JiuC6A0+qxJMTrNtGmS7ljLEzPWKzIGqoWFpdc8P2rrSDht3/AKTE06d1Se78vGDU7d4D3aZJcpXzlbTwiPCtd9H+9v2u32d0+uQc/wC8XTi/MOvmD31kt8qRM+VNgMU9q4r23yMpkMDEH+ulCVVM2oZhOuxRNPOYX32X0QWqQINB26u/6YlhbuAJdiBBGVz+HqD4fWjG1dU8tSeg1ryksL4nYXheiZKx7cTSs09KWxRmS+OZ4G8SNV+gI/dFBGG2M7jO0W7c/tLnCp/L1c+Cg1t23rDNZYAL2gVnSVDDMuo0Mie7zrC9o4m47zccue89B3DuHgK9D0dK58WHglFdGxr8dtUR4fefD4e3ks2y+hlmUAMwUBXgkzxSSCOXdMCo25t58S4LABVkIo90EzqfePIT4CqmnmmDYWNOLdAvme8YTpwT01KlNarFKp2LWYxXmKLPR7sUYjEAsJROJu4x7I8iTWcsgjYXHZaxMMjw0I63H2EMPYUkQ9wBm7wupUfUn40YB65WTWvRRFeNmkMri8r1AY1rQ0bKZFY56SN4xiL/AGafs7JZZ+8+mY+WkD499aq13tE1DIsmVcAFl8deFT46x3TWA468WuMzGSzEk95JkmmnRUIxlx1CXdIPLWBo3XPNMKelXokkT86LfRy8Yi4vfbB79UuI38DQhNF3o6MYoEc+zcR36SJ7tRQ9V/C7wRNL/M3xV42BFt0SB2isoY6NOa5lmSDEowBgj2h4ihTe1T2lknrYt/SV/hR3iLSPda4rKzpdAdSeRF0KvDOsALyjoYM0G77JBsf4RHyu3BQdM+7wjalloyhcrTU5NKmaUplrTediwwknsMMOcCCt1GnhY/ITMVmIrSdl3c2BsNrw2nBEAz2V4GNSB7Lmgqz+p70dRHNw7lPDAnthPE1u8CNTq1o8yQATmtsIAERFZpNadshovcU8TrEh9QTdttqyKPaxKcp75rNsXYyO6HmrMvyJH8KlKe04eCurHZafFeRpClFWNrYxADXmFlT9+c5H4bY4j5mB40YXAaoANJ0XCw0HhIrutbIaA1wiynQ3JBb8igZn84jxFdNvatu2Iw9uGXiF26Fa5PLhX2EHwY/iqrxGIa4xd2LMdSzGST41yC493PPou7Nb3/jnm6Idg4yymIspZthy1xF7S8ATqwHAg4U8zmPiK2u1aEch8hXzzszEdnetv910b5MCa+hsNdBGh8v4Ui6WbYtITfo92Jjk+Itaacxyme8GDPfArHd890Hss1y2C1rmRHFbB1171kxPSINbMahdtgLJGnXrp1nwoClqnU7rjNFTwNlbhK+bqeK0bfj0dlc1/CrI1L215jvZO8d6/LurOn5mOVepgnZO3E1IJYXROwuTTSbzmok0prdZKQE1r/oy2V2WENwghrrE6/cXhX58R+NZdsDZ7XryIObMFnu11PwEmt6w9pUQKugUBQPACB9KTdKzWYIxumvR0N3GQ7L2HOvRm6VXbT2omHtNduGFX5k9FHeTVfujvH9tss7AK6uVKrMRzUideRjzBpD1TiwyWyCbue0PDL5q5e3PX4VgW2MAbV65bOhR2XXuB0Pyrf2td1ZP6Udm5MStwD9qsn868J+mWmnRUtpCzj+kF0izFGHcP2g8OsRFeWnjSNRr0aQKcju+Zos9HLj7XqIC27jc/wAMa/OhEUaejYKr37rcktxrqOJhp8lNDVZ/wu8ERS/ytRg69teb21yXBKG5cEkXCqso1GX1WaIHXWKAt+GHaWo5dkCPAMzN3DvoswV3NcF0RbBcsUUTlIXtHMwAJa2QesMOYNCO+7E310jLatAgCADkDGB0HFQNK20tu5MKl14ie9DRpUiKVNknUaPtxHF3DNbPu3Sp8Ev2zbn/ADAGgGaJ/R/i4xDWv7+2yDwuDjtn/MsfGhqtt4j3ZomkdhlF98kQDNmzAQG0BysOMyU5FwCbhtaMwgACKGd78Oi41mM9ndy3hlicrgExOkzNFm1/w6sR2q6gBO0L5QS4EENm0XOeDkDVPvnYF3DpdTXsnNswCPVuS6cwDCsHt8vdoSB9ng8cvRGTtuwjhmhs7XyaWEFr8c5rv+cjh/cC/GuBmJknUnmTz8z30ytrT8+VMw0BKi4lTtaH6fP/AM1228Mow1x2HH2ltFPcMrs/6LVeTrVxjLcYGyw9+/dJ/dS0v8T865ebWHf7rpg18FUxRdu96R72HRbbqLqLopJKuB3TBBHdI+NB9NP9d1VJEyUWeLq45Xxm7DZb9uzvPbxlvMkgroynmp6TGkHoavwRlI8jXztu9vBdwd4XbZ8GU8nXqp/WelbfsHeOzi7edDqIzIeanuPeO415qtojA7E35fwndNUCcWOqsrdmAR0B4T+HoPhy8gKyr0ibl9kxxFhfVsZdQPYb7wj3T9D56afcxYAYn3QSY5wNTXQcMrCDBBBkHUEH9RQ9PUOp34x/tbzQtkbhcvm5cOT3ADnJ/qaVy2o5HN9PpRZv5uW+Gul7YJsudPwNzyt4dx+HMUNbM2Y99wiAlmMAD+tAO+vWRzMkZ1gOS8++JzXYCM0aejTZ4a4bpGltdI+82n+kH51piDrVVuvu+uDsC2DnaczGObGBA8ABQ36Rt72tj7NaJV2ANxgdQp5KsdTzJ7vOvOy3rKizNP0nzCKWAYuShz0gbz/ab2S2fVWiQPxPyZvLSB4edP6N9uizisjmEvDIZ6PMofmSP3qD2NOGin/wzOp6raySfEO63rV9Hhqz/wBLlgm1Yfud1+agj/TVtuHvP9qsZXPrbYAfvZfdf48j4+Yrm9Ko/wCDQ915f9L156mY6Gqa12t07ncJKcuHBZEajTmo16pecUxRzutbKYNm5NduaEgHhEWgSDoeK6TH4TQPZtlmAGpJAA7yeVaVfw2UW8MsHs1QNAniXMTBGol+2aRrFnTnQdU7IN5yRlI3Mu5zXvs3BRn6cAQALGt1jaBENAgdpoEXnOuhoF3mxufGXmHLOQPyjhH0FH4vmzaNxuguXT7Uxbm1bUlmYkm6zPOY+dZVcYkknmaypBd7nHwWlUbMa36qZCHWY8KVeBpUwQF1GvXCYprbq6mGRgw8wZH1FeUTTVCL5KgbZrWsReVlW+kZGXPr0S4wOWADmy3cyEHSLvMcxxYaypzWbhhLoKHQ6A5eOdVlb8NAZoFx5OlVm4m1A9p8O+uXM6j71thF62PGIceIq0xSQ8SHK5cxiFZWGZmJOrZrbXOiqO1bi0FJSwscYztyE8DsbRJx5KzrG4RrNx7biGRipHiD+leSNGv86M97tnC9aGJSSyALdkQzJJW3dYdG4SjfiQ91BYptDJ1jb77pRNH1brbbJw0f71fYpCdn4Yd96/HPnFv+UfGqDNWibq7BTF7MYEDPavMbZJygErbJB8D49QKzqJBGGudpf2XUDC8lo1sgG0kz00ryopxPo/xQYwbIHSb1sfDn51539zXtQHv4VTE8V9dPIAT8a6FREdHBcmCQahD6kLz1Pd0Hn/KrLY+0bwvKbMi4SAuQnUnoR1HhXR/9tWvex2FH5WvN+lujj0cbp20ZsR2iXh7KFQwAPvHjAMxA5dTWNRUxsjLjn9FrBA9zwNPqi/CK4tqbkZ8ozAcs0agfGgRd/wC5gsVdsPN6yjkLqM6LzAB6gAxB7uYo03j2pbsW+K4LReVVipaDHtZV5x8pIrK72x8BmJbaBJnWLFw69TM6mk9FG14cZBke4/pNayUjCGHMd4Ws/bLV+xn0a06Sc3IrGuYeGs+VUm6u6iYYM3vOWIkarbmUTXrET4+VcG5eIstbOGtXXvIrB8zWygAzSU1J0JUf5mom2ptBbSOzk5UEtGpjuHifoPnQ72viJhaTmf8ASJjLXgSnUclUu+O9X2RAVg3GBW2p+GZz4CAB361j+LxT3HZ3JZmMknmTRZtjebC3n7S9hHuNESb7qoAOgCqNAJqrubfw/uYGyPz3L7/9Yp3SRGFtsBvxy9UmqpOtd8wt9fRUUVLJ/vVo+3wdFw2GXppaJPzdjRR6Ot0lun7TdEop4FPJnHNj3gH5ny1KlnETC94sh44TI8NaVZ+jfdJ7X/E3ZUspVE5Eqfef5CB8e6rL0k3E+yZSRmLqVHXSZPyJ1q62xtZMNZa650UaDqzHko8T/OsU27ty7ibxu3DxHQAaBV6KB3UnpmSVU3Xu0HNk1qHMpouqGZKrrg1MVGlU7VoswVQSSQABqSSYAHxr0CR6og3I2dmvG8QMtkAieRunS2D4Ayx7ghorw9h7jBrT5WYqiMw747MtkIeTnDENnEuZVRrXjZwJw9lLNvmWYMwiGu6C7BIIMAi0NDp2zRpV5uzhYzB3VbYVlUDMGnKCzCdFCI4jLAGduFTpSWeW93+XgnMUWEBn1PihrfjHKlhbaHS5AX/AtcCH958z/KgIirXefbAxGIZ1EIIS2O62oyqP4/GqqaZU8eCMA6pbUPxvKiwpU8eNKiFgvNRUmMnuqM0qipdWAxb2biXUPEhBB6eIPmNPImtLXEJctpiLei5C2uYkBZdkhdS6NmgaSrtqIBrLFNEu5u8K2XNq6Stq4RLD+zuD2Lo7o5HvHlQdVEXDGNR+EbSzBhwO0KI7WL7MwUUrEEEjW2RDBujKVyCRwr2YIZwrmg/eXYX2e4Ckmy8m2x5jWCjdzqdCPCtA2lsa5aRCIZcwCBJyjQlQ0nVSeFRpOdVZso1rrFpTb7G+s2nA9mSwPJXUkD1giNBDAZYkLnEhmDe23TfniOeKKmixDCefZZxFGG6GKc4TGWlPuLc7xlnJc8tCvyqm2/u7dwjhWhkYZrdxfZuL0IPfrqOlWW4WJW3iQLhhLytZM/jEf6gKNmIfFibnv5ZoGC7JbHLbzVFibxBgHXr/ACrmT5V0Y/CG1de2x1R2UnvKsRP0rmNEixFwsHXvmnmt33Mw3YYGyr6HJnadIzEvr5BvpWNbC2S1/EW7YE5mUNGsLzY6aRlmtI9J28HY2Rh7ejXRrHS2NI+J08gaU9INMzmQDfNMaK0bXSu2QLvrvIcZiWYH1a8FsfhB9rzY6/IdKogJ/rpUTRZuHuq2IudqyzatEZgffbmEH0J+A60eSyni7gg2h08ltyjjdbArgMArXIV39Y2bSJEgN4Kup+IGpFWmzHtYizmRhcV5BPfPtBh0Y9R00A0ArPfSZt93xBsgwiBZA0kwGP1j5DuFVu5e9Zwl6GJ7F4FwDWOgceI+o+FKHUT5IjLftHNNG1TYpBHbIZLw3q2QcPddOYVuEn7h1X6VQRWqekjYvb2VxFqGCjiI1zWzqrA9QJJ8mrL2sEc+VNKSbrYgd90vq4urkNtE1q0WYKBJJAAHUnQCt52PhFw+Ht2zoLaAMekxLGfOTWcejLYRu3zeYcNrlP8AeHQfISfOK6/SJvUWJw9puAaXCPfPcD90HQ95oKsBqZRA3bMoykLYIjM7fIKp373r+13Qtv8AZW5C/ibq/wDAeHnQoTSNKKaRRtjaGN0CWSSGRxc5KKMt0dim2PtDwrFSbclRkT2Td4iBmJ4EBOrGeQrg3b3fDAX7w9XqUQnL2pX2iT7tpfeb4DU0S3VZyxLgKCDMOMw0SQoHCZOQLzQALlJuEkWolv2G/X0RlNDbtnXb1T4C96ws6IRAQ22zSqaAKCxiUhmh1/s7jkgmufe3bAs4YWVnPdUan2lsZs0t1z3Xl28IHSuy9ctYe2btxYCjKVJkM8ythByQaK1zLoCuUaCKzvaOPe/da5cOZ3Mk/wAB4dAKxhiEj8WwWs8nVsw7lcxpRSipAU0StQNKpkUqii8RT0gaRqKk4NKaaKnUUR7uJvmqgYXEkG2eFGbUAH3Gn3e4nl5ci3H7GS+YUFDyYMFhSSpbMBqxIAaSYfKBmiQcWUUe7mb9qqrYxPsxlW7qYGsK45ldSJGo+tKaqlLSZYtdx+01palrh1cvmi3A7FN21dsYm2WXNmDGNWPMggDi5cQAB6gGZzverde7hXzCWtAwHHutzhwPZbl9PKtI2xtMqMlvPBE5kkvlJBDWwoOa3HDmWSpiR71U+Fa7af1iHK0qc+koGIbPoQ68SgLylXKlViRaaWRhL9jtzoiZ4o3gN3486oM3tC3WtYpeWIQF+kX0hLo+YDfvUPFfGtFx2xrF2262iLal1ORjCLcAgZHYDsWKwDbuKAdIOgNcmG9Hdh2yfaXtXf7q9aCv+7xw48VJpjHVRsZZ18u70S6Sme52S6vRNsYs9zEk6KOzXlqxgsfgMvzqg9IRu/brvaDUHh5xk9yPhHxmjjYe5uLwYK2MYuUtJV7Mgnl96Rp3EcquNobv/aVH2i3ZdwIzDtF056DWOfeeZ76X/FsbUGW9wRbvHmi/h3OhEdrHVYSGrTfRLvBJbCMBENcVusyoYHv0IPwNQ216KGZgcObaLrIZrh1nSOEwI6VDYXo92hhbwu2nsyJBBZ4ZD7Sn1fUdfKiqiop6iEtxC/fxQ8UM0Ml7Kg9I1nLj73cShHkUXX9RQvFbNtzdV8Vai8EW4PZYHNEjiE5QcpMmPL4jK+iK6x//ACE+KtNXT10TYw15sRkpNSSlxc0ZFdvos2mblq7h34lSCoOvCxIZfKdfiar969xWsBrlris8yPet66T3qO/51d7v+jvEYS4biYlASpU+qZgQddRnHUCiLBYTGLPbXrN1SDoLTIfmGIjzFAvqWxzGSFwsdRnn9kayEyRBkgNxuq7Y2yHsYEWrRAulSc3TtGEzI7tAD4Csn23grlq6UuoUYfe6jvHeD3itxe0wXQqsDUnkPORVJtTbVi4JS3bxDWz+2uALYt68jcYnMY91Jk9KqkqnMeTa9+dV3VwNcxrQbWWPnZ9zJnyNk+9lMeGvKiDY26wHHiByAYWmOWF6PfP9mh6D2m5AUU4jEFnzO4a4MuXMAmTMVUGxZM9kOIetugtGoU15XMCxYKATDZiozE5yBLn3y0OJYkkZ0YQFZQxdUucLaIFlOGm5zULbF3zScgC5iylIgnQgSLSj+zHLRp9YNOq6wthndygtwWZixNslQIGY8d4yQmaWRDxHkA127asr2rlUQQFcKubOAQww4HCWOgkSqZZBZiTQHt7eFsSQAMlpJyWwZAnmzHmznqxrGOMynLTnnnPaSYRDPVQ27ttsQ40y20GW2nRV8e9jzJ6mquKeKQps1oaLBKXOLjcp1FTiogVMCu1yoR5U9PFKrVrmipAVAGnzVyqUqcVGaU1FF7oJHPur19gaczyryw6Tqa9biSKiittg72XMOAjjtLMzlJIZD9+0w1tt5UdYLHW8Que02eNW4AbiH772hyYf3luQfeRqygip4fFvbYOjMrDUMpII8iKDmpWvzbkUVFUuZkcwtEtYFQqsWhvvBhEADN2bA8fdlEsQqKV0Ib0wuMY2wrIGUk8JCG2BrllGhVeUua22tiFBjiAqj2Zv2Cf+JQ5jE3rQUOSORuW2HZ3Y7yJq/wAI63V/4Z7dwQB6vMtxVHL1TMGOXQgZnWQIUUHI1zfnHp5o5jmv+Q+qsMFtRljs7rJrl7N/XpIAMBHK4hdCDwlxBETVrht5Lkw1pbh/5Fxc3xtXsjjy1oQ+wGeyyq0yMg9oQWywlzK40KqQVYcCmTEUwJy5HuMsZjkuMoy65fYvSYC2w0BSPWmOQBHdTsetWyOCOzvVYH7TtbXf2tq6o+eXL9a6MPvThDoMRZPncQH5E0A4a/iFnKcoDMObWydSsAJdtocrI0kD3l01r1t7UuXCVOckGOaNOiaAXLTGQXg66QawNC3b8+y7647o3xG3cP8A39mP8S3/ADrlbejCLzxFryVgx+SyaEXxLkhUHEdQCuH5etnlhsxPqTETOYa17C7iIK5yHJGXIzCIdUeezCSAGY9P2ZqhRtGp+/stBObWA+3uilt67bfs7V+74radV/zXcqj51V4rei60hOytxz1bEuPNbPAn7z0L4mzcDA3CSxH9qQRql06G6NCGtgTmI156V1/ZhckrN1VUyEZWGUkIwDFiqkpccwW5p4SdRSxs55H2WXWvOSV/HC7LMXxEcs47S3m6BbdqLCkmAMzvqRpXndxrSM2hKHK5lmVI9pICi0oEsMiLIQgEzNe+HsZvZ4zxS1uGdZDe8C1tYcq0NdgdmsCuXEbaw2GMtcm4Pds5XcH8wAs2f3FLD71EgDRous3XAu42XWMIGyhQwzSwXKWmQZVElS6wzIXhVIOYuTFcu2N47GHBUxduajs1YFR19e6wG11NtIB94tzoY2tvneuhltjsUb2ghJd/8S43G/xMeFD2aiY6Uuzk8kJJVAZR+a7drbYu4h891sx5AclUdFUclHgK5BUZpA0wADRYIAuJNyp04qE1INVql6LUhUAafNVqJ6aomlVKLnp6vX3Pvjm1v5t/214Pu1dHVPm3/bUVXVRXtbtSK622JcHMr8z/ACqdvZzAe79f5VdirXigivRRXp9kI6inFg1VirXNft6T1rnZYqy7Oue9bkx3T+lRUuM1JGIIImRyjmKdrNIWzUUV1ht88Uq5WcXk+7fVbo+GbUfA1bYbfu2RluWGUf8AJutl/wDTvB0oR7OmyaVg6mjO3lkt21EjdCjm3vFgmOYXbtpiZJNogzzknC3Ekz1iui1tHBgcOKt6xIYYsTAiSGDiY61n2SkFrM0g/wDR+3otBVu4BaINqYUEH7TZkZtc18kyxeSBa5yxiI0Ne2H3lwaElr6PIjhTFEiAwGUsQFHEeQ1mszZKWXWuDRNOrj9vRditcNgjW7vXhVnILjEx7NqxbmNRxPnfn41wYvflm9myngbzPfI8g5yD4LQ01vU+FNlrUU0Y1zWbquQ5aLv2hvBiL+ly6zL0WcqDyVYX6VW05Wny1u1obkAh3OLsyVGaapFKbLXS5UakKaKkBUUSFODSy04WpZRODT0op4q1FGlUitKoov/Z"/>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2504159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
            <a:ext cx="8229600" cy="1111826"/>
          </a:xfrm>
        </p:spPr>
        <p:txBody>
          <a:bodyPr/>
          <a:lstStyle/>
          <a:p>
            <a:r>
              <a:rPr lang="en-GB" dirty="0" smtClean="0">
                <a:solidFill>
                  <a:schemeClr val="bg1"/>
                </a:solidFill>
              </a:rPr>
              <a:t>Military Leadership</a:t>
            </a:r>
            <a:endParaRPr lang="en-GB" dirty="0">
              <a:solidFill>
                <a:schemeClr val="bg1"/>
              </a:solidFill>
            </a:endParaRPr>
          </a:p>
        </p:txBody>
      </p:sp>
      <p:sp>
        <p:nvSpPr>
          <p:cNvPr id="3" name="Content Placeholder 2"/>
          <p:cNvSpPr>
            <a:spLocks noGrp="1"/>
          </p:cNvSpPr>
          <p:nvPr>
            <p:ph idx="1"/>
          </p:nvPr>
        </p:nvSpPr>
        <p:spPr>
          <a:xfrm>
            <a:off x="0" y="1246909"/>
            <a:ext cx="9050482" cy="5611092"/>
          </a:xfrm>
        </p:spPr>
        <p:txBody>
          <a:bodyPr>
            <a:normAutofit fontScale="85000" lnSpcReduction="20000"/>
          </a:bodyPr>
          <a:lstStyle/>
          <a:p>
            <a:pPr marL="137160" indent="0">
              <a:buNone/>
            </a:pPr>
            <a:r>
              <a:rPr lang="en-GB" dirty="0" smtClean="0">
                <a:solidFill>
                  <a:schemeClr val="bg1"/>
                </a:solidFill>
              </a:rPr>
              <a:t>“[</a:t>
            </a:r>
            <a:r>
              <a:rPr lang="en-GB" dirty="0" err="1">
                <a:solidFill>
                  <a:schemeClr val="bg1"/>
                </a:solidFill>
              </a:rPr>
              <a:t>Lamachus</a:t>
            </a:r>
            <a:r>
              <a:rPr lang="en-GB" dirty="0">
                <a:solidFill>
                  <a:schemeClr val="bg1"/>
                </a:solidFill>
              </a:rPr>
              <a:t>] </a:t>
            </a:r>
            <a:r>
              <a:rPr lang="en-GB" dirty="0" smtClean="0">
                <a:solidFill>
                  <a:schemeClr val="bg1"/>
                </a:solidFill>
              </a:rPr>
              <a:t>Ah</a:t>
            </a:r>
            <a:r>
              <a:rPr lang="en-GB" dirty="0">
                <a:solidFill>
                  <a:schemeClr val="bg1"/>
                </a:solidFill>
              </a:rPr>
              <a:t>! the generals! They are numerous but not good for much</a:t>
            </a:r>
            <a:r>
              <a:rPr lang="en-GB" dirty="0" smtClean="0">
                <a:solidFill>
                  <a:schemeClr val="bg1"/>
                </a:solidFill>
              </a:rPr>
              <a:t>!” </a:t>
            </a:r>
            <a:r>
              <a:rPr lang="en-GB" dirty="0">
                <a:solidFill>
                  <a:schemeClr val="bg1"/>
                </a:solidFill>
              </a:rPr>
              <a:t>– </a:t>
            </a:r>
            <a:r>
              <a:rPr lang="en-GB" b="1" dirty="0">
                <a:solidFill>
                  <a:schemeClr val="bg1"/>
                </a:solidFill>
              </a:rPr>
              <a:t>Aristophanes </a:t>
            </a:r>
            <a:r>
              <a:rPr lang="en-GB" b="1" i="1" dirty="0" err="1">
                <a:solidFill>
                  <a:schemeClr val="bg1"/>
                </a:solidFill>
              </a:rPr>
              <a:t>Acharnians</a:t>
            </a:r>
            <a:r>
              <a:rPr lang="en-GB" b="1" dirty="0">
                <a:solidFill>
                  <a:schemeClr val="bg1"/>
                </a:solidFill>
              </a:rPr>
              <a:t> lines 500-01</a:t>
            </a:r>
            <a:r>
              <a:rPr lang="en-GB" dirty="0">
                <a:solidFill>
                  <a:schemeClr val="bg1"/>
                </a:solidFill>
              </a:rPr>
              <a:t>. </a:t>
            </a:r>
          </a:p>
          <a:p>
            <a:endParaRPr lang="en-GB" sz="600" dirty="0" smtClean="0">
              <a:solidFill>
                <a:schemeClr val="bg1"/>
              </a:solidFill>
            </a:endParaRPr>
          </a:p>
          <a:p>
            <a:r>
              <a:rPr lang="en-GB" dirty="0" smtClean="0">
                <a:solidFill>
                  <a:schemeClr val="bg1"/>
                </a:solidFill>
              </a:rPr>
              <a:t>Levels </a:t>
            </a:r>
            <a:r>
              <a:rPr lang="en-GB" dirty="0">
                <a:solidFill>
                  <a:schemeClr val="bg1"/>
                </a:solidFill>
              </a:rPr>
              <a:t>of competence may </a:t>
            </a:r>
            <a:r>
              <a:rPr lang="en-GB" dirty="0" smtClean="0">
                <a:solidFill>
                  <a:schemeClr val="bg1"/>
                </a:solidFill>
              </a:rPr>
              <a:t>vary:</a:t>
            </a:r>
          </a:p>
          <a:p>
            <a:pPr lvl="1"/>
            <a:r>
              <a:rPr lang="en-GB" dirty="0" smtClean="0">
                <a:solidFill>
                  <a:schemeClr val="bg1"/>
                </a:solidFill>
              </a:rPr>
              <a:t>Athens </a:t>
            </a:r>
            <a:r>
              <a:rPr lang="en-GB" dirty="0">
                <a:solidFill>
                  <a:schemeClr val="bg1"/>
                </a:solidFill>
              </a:rPr>
              <a:t>- elected ten generals. </a:t>
            </a:r>
            <a:endParaRPr lang="en-GB" dirty="0" smtClean="0">
              <a:solidFill>
                <a:schemeClr val="bg1"/>
              </a:solidFill>
            </a:endParaRPr>
          </a:p>
          <a:p>
            <a:pPr lvl="1"/>
            <a:r>
              <a:rPr lang="en-GB" dirty="0" smtClean="0">
                <a:solidFill>
                  <a:schemeClr val="bg1"/>
                </a:solidFill>
              </a:rPr>
              <a:t>Rome – magistrates with imperium, especially (pro)praetors and (pro)consuls.</a:t>
            </a:r>
          </a:p>
          <a:p>
            <a:pPr marL="137160" indent="0">
              <a:buNone/>
            </a:pPr>
            <a:endParaRPr lang="en-GB" sz="600" dirty="0">
              <a:solidFill>
                <a:schemeClr val="bg1"/>
              </a:solidFill>
            </a:endParaRPr>
          </a:p>
          <a:p>
            <a:r>
              <a:rPr lang="en-GB" dirty="0" smtClean="0">
                <a:solidFill>
                  <a:schemeClr val="bg1"/>
                </a:solidFill>
              </a:rPr>
              <a:t>Levels of tactical flexibility: </a:t>
            </a:r>
          </a:p>
          <a:p>
            <a:pPr lvl="1"/>
            <a:r>
              <a:rPr lang="en-GB" dirty="0" smtClean="0">
                <a:solidFill>
                  <a:schemeClr val="bg1"/>
                </a:solidFill>
              </a:rPr>
              <a:t>Hoplite armies - choice </a:t>
            </a:r>
            <a:r>
              <a:rPr lang="en-GB" dirty="0">
                <a:solidFill>
                  <a:schemeClr val="bg1"/>
                </a:solidFill>
              </a:rPr>
              <a:t>in </a:t>
            </a:r>
            <a:r>
              <a:rPr lang="en-GB" dirty="0" smtClean="0">
                <a:solidFill>
                  <a:schemeClr val="bg1"/>
                </a:solidFill>
              </a:rPr>
              <a:t>deployment limited, as is </a:t>
            </a:r>
            <a:r>
              <a:rPr lang="en-GB" dirty="0">
                <a:solidFill>
                  <a:schemeClr val="bg1"/>
                </a:solidFill>
              </a:rPr>
              <a:t>ability to direct battle </a:t>
            </a:r>
            <a:r>
              <a:rPr lang="en-GB" dirty="0" smtClean="0">
                <a:solidFill>
                  <a:schemeClr val="bg1"/>
                </a:solidFill>
              </a:rPr>
              <a:t>once it is commenced. </a:t>
            </a:r>
          </a:p>
          <a:p>
            <a:pPr lvl="1"/>
            <a:r>
              <a:rPr lang="en-GB" dirty="0" smtClean="0">
                <a:solidFill>
                  <a:schemeClr val="bg1"/>
                </a:solidFill>
              </a:rPr>
              <a:t>Flexible formations allowing for greater use of reserves? </a:t>
            </a:r>
          </a:p>
          <a:p>
            <a:endParaRPr lang="en-GB" sz="500" dirty="0">
              <a:solidFill>
                <a:schemeClr val="bg1"/>
              </a:solidFill>
            </a:endParaRPr>
          </a:p>
          <a:p>
            <a:r>
              <a:rPr lang="en-GB" dirty="0" smtClean="0">
                <a:solidFill>
                  <a:schemeClr val="bg1"/>
                </a:solidFill>
              </a:rPr>
              <a:t>High </a:t>
            </a:r>
            <a:r>
              <a:rPr lang="en-GB" dirty="0">
                <a:solidFill>
                  <a:schemeClr val="bg1"/>
                </a:solidFill>
              </a:rPr>
              <a:t>mortality rate </a:t>
            </a:r>
            <a:r>
              <a:rPr lang="en-GB" dirty="0" smtClean="0">
                <a:solidFill>
                  <a:schemeClr val="bg1"/>
                </a:solidFill>
              </a:rPr>
              <a:t>of generals:</a:t>
            </a:r>
          </a:p>
          <a:p>
            <a:pPr lvl="1"/>
            <a:r>
              <a:rPr lang="en-GB" dirty="0" smtClean="0">
                <a:solidFill>
                  <a:schemeClr val="bg1"/>
                </a:solidFill>
              </a:rPr>
              <a:t>Athens – may die in battle, be put to death by </a:t>
            </a:r>
            <a:r>
              <a:rPr lang="en-GB" i="1" dirty="0" err="1" smtClean="0">
                <a:solidFill>
                  <a:schemeClr val="bg1"/>
                </a:solidFill>
              </a:rPr>
              <a:t>ekklesia</a:t>
            </a:r>
            <a:r>
              <a:rPr lang="en-GB" dirty="0" smtClean="0">
                <a:solidFill>
                  <a:schemeClr val="bg1"/>
                </a:solidFill>
              </a:rPr>
              <a:t> for “poor</a:t>
            </a:r>
            <a:r>
              <a:rPr lang="en-GB" dirty="0">
                <a:solidFill>
                  <a:schemeClr val="bg1"/>
                </a:solidFill>
              </a:rPr>
              <a:t>” decisions (Battle of </a:t>
            </a:r>
            <a:r>
              <a:rPr lang="en-GB" dirty="0" err="1" smtClean="0">
                <a:solidFill>
                  <a:schemeClr val="bg1"/>
                </a:solidFill>
              </a:rPr>
              <a:t>Arginusae</a:t>
            </a:r>
            <a:r>
              <a:rPr lang="en-GB" dirty="0" smtClean="0">
                <a:solidFill>
                  <a:schemeClr val="bg1"/>
                </a:solidFill>
              </a:rPr>
              <a:t>) – may be exiled, </a:t>
            </a:r>
            <a:r>
              <a:rPr lang="en-GB" dirty="0" err="1" smtClean="0">
                <a:solidFill>
                  <a:schemeClr val="bg1"/>
                </a:solidFill>
              </a:rPr>
              <a:t>eg</a:t>
            </a:r>
            <a:r>
              <a:rPr lang="en-GB" dirty="0" smtClean="0">
                <a:solidFill>
                  <a:schemeClr val="bg1"/>
                </a:solidFill>
              </a:rPr>
              <a:t>. </a:t>
            </a:r>
            <a:r>
              <a:rPr lang="en-GB" dirty="0">
                <a:solidFill>
                  <a:schemeClr val="bg1"/>
                </a:solidFill>
              </a:rPr>
              <a:t>Thucydides (</a:t>
            </a:r>
            <a:r>
              <a:rPr lang="en-GB" b="1" dirty="0" smtClean="0">
                <a:solidFill>
                  <a:schemeClr val="bg1"/>
                </a:solidFill>
              </a:rPr>
              <a:t>5.26.5</a:t>
            </a:r>
            <a:r>
              <a:rPr lang="en-GB" dirty="0" smtClean="0">
                <a:solidFill>
                  <a:schemeClr val="bg1"/>
                </a:solidFill>
              </a:rPr>
              <a:t>). </a:t>
            </a:r>
          </a:p>
          <a:p>
            <a:pPr lvl="1"/>
            <a:r>
              <a:rPr lang="en-GB" dirty="0" smtClean="0">
                <a:solidFill>
                  <a:schemeClr val="bg1"/>
                </a:solidFill>
              </a:rPr>
              <a:t>Rome – generals who died in Second Punic War </a:t>
            </a:r>
            <a:r>
              <a:rPr lang="en-GB" dirty="0">
                <a:solidFill>
                  <a:schemeClr val="bg1"/>
                </a:solidFill>
              </a:rPr>
              <a:t>- Gaius Flaminius </a:t>
            </a:r>
            <a:r>
              <a:rPr lang="en-GB" dirty="0" smtClean="0">
                <a:solidFill>
                  <a:schemeClr val="bg1"/>
                </a:solidFill>
              </a:rPr>
              <a:t>Nepos at Lake </a:t>
            </a:r>
            <a:r>
              <a:rPr lang="en-GB" dirty="0" err="1" smtClean="0">
                <a:solidFill>
                  <a:schemeClr val="bg1"/>
                </a:solidFill>
              </a:rPr>
              <a:t>Trasimene</a:t>
            </a:r>
            <a:r>
              <a:rPr lang="en-GB" dirty="0" smtClean="0">
                <a:solidFill>
                  <a:schemeClr val="bg1"/>
                </a:solidFill>
              </a:rPr>
              <a:t> (217 BC) </a:t>
            </a:r>
            <a:r>
              <a:rPr lang="en-GB" dirty="0">
                <a:solidFill>
                  <a:schemeClr val="bg1"/>
                </a:solidFill>
              </a:rPr>
              <a:t>- Lucius </a:t>
            </a:r>
            <a:r>
              <a:rPr lang="en-GB" dirty="0" err="1">
                <a:solidFill>
                  <a:schemeClr val="bg1"/>
                </a:solidFill>
              </a:rPr>
              <a:t>Aemilius</a:t>
            </a:r>
            <a:r>
              <a:rPr lang="en-GB" dirty="0">
                <a:solidFill>
                  <a:schemeClr val="bg1"/>
                </a:solidFill>
              </a:rPr>
              <a:t> </a:t>
            </a:r>
            <a:r>
              <a:rPr lang="en-GB" dirty="0" err="1" smtClean="0">
                <a:solidFill>
                  <a:schemeClr val="bg1"/>
                </a:solidFill>
              </a:rPr>
              <a:t>Paullus</a:t>
            </a:r>
            <a:r>
              <a:rPr lang="en-GB" dirty="0" smtClean="0">
                <a:solidFill>
                  <a:schemeClr val="bg1"/>
                </a:solidFill>
              </a:rPr>
              <a:t> at Cannae (216 BC) </a:t>
            </a:r>
            <a:r>
              <a:rPr lang="en-GB" dirty="0">
                <a:solidFill>
                  <a:schemeClr val="bg1"/>
                </a:solidFill>
              </a:rPr>
              <a:t>- </a:t>
            </a:r>
            <a:r>
              <a:rPr lang="en-GB" dirty="0" err="1">
                <a:solidFill>
                  <a:schemeClr val="bg1"/>
                </a:solidFill>
              </a:rPr>
              <a:t>Publius</a:t>
            </a:r>
            <a:r>
              <a:rPr lang="en-GB" dirty="0">
                <a:solidFill>
                  <a:schemeClr val="bg1"/>
                </a:solidFill>
              </a:rPr>
              <a:t> Cornelius Scipio and </a:t>
            </a:r>
            <a:r>
              <a:rPr lang="en-GB" dirty="0" err="1">
                <a:solidFill>
                  <a:schemeClr val="bg1"/>
                </a:solidFill>
              </a:rPr>
              <a:t>Gnaeus</a:t>
            </a:r>
            <a:r>
              <a:rPr lang="en-GB" dirty="0">
                <a:solidFill>
                  <a:schemeClr val="bg1"/>
                </a:solidFill>
              </a:rPr>
              <a:t> Cornelius Scipio </a:t>
            </a:r>
            <a:r>
              <a:rPr lang="en-GB" dirty="0" err="1" smtClean="0">
                <a:solidFill>
                  <a:schemeClr val="bg1"/>
                </a:solidFill>
              </a:rPr>
              <a:t>Calvus</a:t>
            </a:r>
            <a:r>
              <a:rPr lang="en-GB" dirty="0" smtClean="0">
                <a:solidFill>
                  <a:schemeClr val="bg1"/>
                </a:solidFill>
              </a:rPr>
              <a:t> </a:t>
            </a:r>
            <a:r>
              <a:rPr lang="en-GB" dirty="0">
                <a:solidFill>
                  <a:schemeClr val="bg1"/>
                </a:solidFill>
              </a:rPr>
              <a:t>in battle with Hasdrubal </a:t>
            </a:r>
            <a:r>
              <a:rPr lang="en-GB" dirty="0" err="1">
                <a:solidFill>
                  <a:schemeClr val="bg1"/>
                </a:solidFill>
              </a:rPr>
              <a:t>Barca</a:t>
            </a:r>
            <a:r>
              <a:rPr lang="en-GB" dirty="0">
                <a:solidFill>
                  <a:schemeClr val="bg1"/>
                </a:solidFill>
              </a:rPr>
              <a:t> in Upper </a:t>
            </a:r>
            <a:r>
              <a:rPr lang="en-GB" dirty="0" err="1" smtClean="0">
                <a:solidFill>
                  <a:schemeClr val="bg1"/>
                </a:solidFill>
              </a:rPr>
              <a:t>Baetis</a:t>
            </a:r>
            <a:r>
              <a:rPr lang="en-GB" dirty="0" smtClean="0">
                <a:solidFill>
                  <a:schemeClr val="bg1"/>
                </a:solidFill>
              </a:rPr>
              <a:t> (211 BC).</a:t>
            </a:r>
            <a:endParaRPr lang="en-GB" dirty="0">
              <a:solidFill>
                <a:schemeClr val="bg1"/>
              </a:solidFill>
            </a:endParaRPr>
          </a:p>
          <a:p>
            <a:endParaRPr lang="en-GB" dirty="0"/>
          </a:p>
        </p:txBody>
      </p:sp>
    </p:spTree>
    <p:extLst>
      <p:ext uri="{BB962C8B-B14F-4D97-AF65-F5344CB8AC3E}">
        <p14:creationId xmlns:p14="http://schemas.microsoft.com/office/powerpoint/2010/main" val="8732448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Morale and Casualties</a:t>
            </a:r>
            <a:endParaRPr lang="en-GB" dirty="0">
              <a:solidFill>
                <a:schemeClr val="bg1"/>
              </a:solidFill>
            </a:endParaRPr>
          </a:p>
        </p:txBody>
      </p:sp>
      <p:sp>
        <p:nvSpPr>
          <p:cNvPr id="3" name="Content Placeholder 2"/>
          <p:cNvSpPr>
            <a:spLocks noGrp="1"/>
          </p:cNvSpPr>
          <p:nvPr>
            <p:ph idx="1"/>
          </p:nvPr>
        </p:nvSpPr>
        <p:spPr>
          <a:xfrm>
            <a:off x="-1" y="1722318"/>
            <a:ext cx="5457605" cy="5135682"/>
          </a:xfrm>
        </p:spPr>
        <p:txBody>
          <a:bodyPr>
            <a:normAutofit fontScale="92500" lnSpcReduction="20000"/>
          </a:bodyPr>
          <a:lstStyle/>
          <a:p>
            <a:r>
              <a:rPr lang="en-GB" dirty="0">
                <a:solidFill>
                  <a:schemeClr val="bg1"/>
                </a:solidFill>
              </a:rPr>
              <a:t>Casualties varied depending upon victory or defeat. </a:t>
            </a:r>
          </a:p>
          <a:p>
            <a:endParaRPr lang="en-GB" sz="500" dirty="0">
              <a:solidFill>
                <a:schemeClr val="bg1"/>
              </a:solidFill>
            </a:endParaRPr>
          </a:p>
          <a:p>
            <a:r>
              <a:rPr lang="en-GB" dirty="0" smtClean="0">
                <a:solidFill>
                  <a:schemeClr val="bg1"/>
                </a:solidFill>
              </a:rPr>
              <a:t>Many </a:t>
            </a:r>
            <a:r>
              <a:rPr lang="en-GB" dirty="0">
                <a:solidFill>
                  <a:schemeClr val="bg1"/>
                </a:solidFill>
              </a:rPr>
              <a:t>of casualties sustained during retreat. </a:t>
            </a:r>
          </a:p>
          <a:p>
            <a:endParaRPr lang="en-GB" sz="500" dirty="0">
              <a:solidFill>
                <a:schemeClr val="bg1"/>
              </a:solidFill>
            </a:endParaRPr>
          </a:p>
          <a:p>
            <a:r>
              <a:rPr lang="en-GB" dirty="0" smtClean="0">
                <a:solidFill>
                  <a:schemeClr val="bg1"/>
                </a:solidFill>
              </a:rPr>
              <a:t>Severe </a:t>
            </a:r>
            <a:r>
              <a:rPr lang="en-GB" dirty="0">
                <a:solidFill>
                  <a:schemeClr val="bg1"/>
                </a:solidFill>
              </a:rPr>
              <a:t>losses possible, can be devastating for small communities. </a:t>
            </a:r>
          </a:p>
          <a:p>
            <a:endParaRPr lang="en-GB" sz="500" dirty="0">
              <a:solidFill>
                <a:schemeClr val="bg1"/>
              </a:solidFill>
            </a:endParaRPr>
          </a:p>
          <a:p>
            <a:r>
              <a:rPr lang="en-GB" dirty="0" smtClean="0">
                <a:solidFill>
                  <a:schemeClr val="bg1"/>
                </a:solidFill>
              </a:rPr>
              <a:t>Often </a:t>
            </a:r>
            <a:r>
              <a:rPr lang="en-GB" dirty="0">
                <a:solidFill>
                  <a:schemeClr val="bg1"/>
                </a:solidFill>
              </a:rPr>
              <a:t>fighting alongside kin and friends. </a:t>
            </a:r>
          </a:p>
          <a:p>
            <a:endParaRPr lang="en-GB" sz="500" dirty="0">
              <a:solidFill>
                <a:schemeClr val="bg1"/>
              </a:solidFill>
            </a:endParaRPr>
          </a:p>
          <a:p>
            <a:r>
              <a:rPr lang="en-GB" dirty="0" smtClean="0">
                <a:solidFill>
                  <a:schemeClr val="bg1"/>
                </a:solidFill>
              </a:rPr>
              <a:t>Morale </a:t>
            </a:r>
            <a:r>
              <a:rPr lang="en-GB" dirty="0">
                <a:solidFill>
                  <a:schemeClr val="bg1"/>
                </a:solidFill>
              </a:rPr>
              <a:t>can be issues, especially after serious </a:t>
            </a:r>
            <a:r>
              <a:rPr lang="en-GB" dirty="0" smtClean="0">
                <a:solidFill>
                  <a:schemeClr val="bg1"/>
                </a:solidFill>
              </a:rPr>
              <a:t>disasters:</a:t>
            </a:r>
          </a:p>
          <a:p>
            <a:pPr lvl="1"/>
            <a:r>
              <a:rPr lang="en-GB" sz="2200" dirty="0" smtClean="0">
                <a:solidFill>
                  <a:schemeClr val="bg1"/>
                </a:solidFill>
              </a:rPr>
              <a:t>Athens - Sicilian expedition. </a:t>
            </a:r>
          </a:p>
          <a:p>
            <a:pPr lvl="1"/>
            <a:r>
              <a:rPr lang="en-GB" sz="2200" dirty="0" smtClean="0">
                <a:solidFill>
                  <a:schemeClr val="bg1"/>
                </a:solidFill>
              </a:rPr>
              <a:t>Rome – Lake </a:t>
            </a:r>
            <a:r>
              <a:rPr lang="en-GB" sz="2200" dirty="0" err="1" smtClean="0">
                <a:solidFill>
                  <a:schemeClr val="bg1"/>
                </a:solidFill>
              </a:rPr>
              <a:t>Trasimene</a:t>
            </a:r>
            <a:r>
              <a:rPr lang="en-GB" sz="2200" dirty="0" smtClean="0">
                <a:solidFill>
                  <a:schemeClr val="bg1"/>
                </a:solidFill>
              </a:rPr>
              <a:t> (c.15,000) – Trebia (c. 20,000) – Cannae (c.70,000).</a:t>
            </a:r>
            <a:endParaRPr lang="en-GB" sz="2200" dirty="0">
              <a:solidFill>
                <a:schemeClr val="bg1"/>
              </a:solidFill>
            </a:endParaRPr>
          </a:p>
          <a:p>
            <a:endParaRPr lang="en-GB" dirty="0"/>
          </a:p>
        </p:txBody>
      </p:sp>
      <p:pic>
        <p:nvPicPr>
          <p:cNvPr id="717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64087" y="1722318"/>
            <a:ext cx="3609741" cy="41044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5451520" y="5934027"/>
            <a:ext cx="3528393" cy="646331"/>
          </a:xfrm>
          <a:prstGeom prst="rect">
            <a:avLst/>
          </a:prstGeom>
        </p:spPr>
        <p:txBody>
          <a:bodyPr wrap="square">
            <a:spAutoFit/>
          </a:bodyPr>
          <a:lstStyle/>
          <a:p>
            <a:r>
              <a:rPr lang="en-GB" dirty="0">
                <a:solidFill>
                  <a:schemeClr val="bg1"/>
                </a:solidFill>
              </a:rPr>
              <a:t>Inscription - </a:t>
            </a:r>
            <a:r>
              <a:rPr lang="en-GB" dirty="0" smtClean="0">
                <a:solidFill>
                  <a:schemeClr val="bg1"/>
                </a:solidFill>
              </a:rPr>
              <a:t>IGI</a:t>
            </a:r>
            <a:r>
              <a:rPr lang="en-GB" baseline="30000" dirty="0" smtClean="0">
                <a:solidFill>
                  <a:schemeClr val="bg1"/>
                </a:solidFill>
              </a:rPr>
              <a:t>2</a:t>
            </a:r>
            <a:r>
              <a:rPr lang="en-GB" dirty="0" smtClean="0">
                <a:solidFill>
                  <a:schemeClr val="bg1"/>
                </a:solidFill>
              </a:rPr>
              <a:t> </a:t>
            </a:r>
            <a:r>
              <a:rPr lang="en-GB" dirty="0">
                <a:solidFill>
                  <a:schemeClr val="bg1"/>
                </a:solidFill>
              </a:rPr>
              <a:t>928 </a:t>
            </a:r>
          </a:p>
          <a:p>
            <a:r>
              <a:rPr lang="en-GB" dirty="0">
                <a:solidFill>
                  <a:schemeClr val="bg1"/>
                </a:solidFill>
              </a:rPr>
              <a:t>Athenian casualty list of 464 BC. </a:t>
            </a:r>
          </a:p>
        </p:txBody>
      </p:sp>
    </p:spTree>
    <p:extLst>
      <p:ext uri="{BB962C8B-B14F-4D97-AF65-F5344CB8AC3E}">
        <p14:creationId xmlns:p14="http://schemas.microsoft.com/office/powerpoint/2010/main" val="29642884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11826"/>
          </a:xfrm>
        </p:spPr>
        <p:txBody>
          <a:bodyPr/>
          <a:lstStyle/>
          <a:p>
            <a:r>
              <a:rPr lang="en-GB" dirty="0" smtClean="0">
                <a:solidFill>
                  <a:schemeClr val="bg1"/>
                </a:solidFill>
              </a:rPr>
              <a:t>Alliances</a:t>
            </a:r>
            <a:endParaRPr lang="en-GB" dirty="0">
              <a:solidFill>
                <a:schemeClr val="bg1"/>
              </a:solidFill>
            </a:endParaRPr>
          </a:p>
        </p:txBody>
      </p:sp>
      <p:sp>
        <p:nvSpPr>
          <p:cNvPr id="3" name="Content Placeholder 2"/>
          <p:cNvSpPr>
            <a:spLocks noGrp="1"/>
          </p:cNvSpPr>
          <p:nvPr>
            <p:ph idx="1"/>
          </p:nvPr>
        </p:nvSpPr>
        <p:spPr>
          <a:xfrm>
            <a:off x="0" y="1111826"/>
            <a:ext cx="9144000" cy="5746173"/>
          </a:xfrm>
        </p:spPr>
        <p:txBody>
          <a:bodyPr>
            <a:normAutofit fontScale="77500" lnSpcReduction="20000"/>
          </a:bodyPr>
          <a:lstStyle/>
          <a:p>
            <a:r>
              <a:rPr lang="en-GB" dirty="0">
                <a:solidFill>
                  <a:schemeClr val="bg1"/>
                </a:solidFill>
              </a:rPr>
              <a:t>Alliances (</a:t>
            </a:r>
            <a:r>
              <a:rPr lang="en-GB" i="1" dirty="0" err="1">
                <a:solidFill>
                  <a:schemeClr val="bg1"/>
                </a:solidFill>
              </a:rPr>
              <a:t>symmachia</a:t>
            </a:r>
            <a:r>
              <a:rPr lang="en-GB" dirty="0">
                <a:solidFill>
                  <a:schemeClr val="bg1"/>
                </a:solidFill>
              </a:rPr>
              <a:t>) often based on some real kinship or mythical connection – e.g. Peloponnesian League mostly “</a:t>
            </a:r>
            <a:r>
              <a:rPr lang="en-GB" dirty="0" err="1">
                <a:solidFill>
                  <a:schemeClr val="bg1"/>
                </a:solidFill>
              </a:rPr>
              <a:t>Dorians</a:t>
            </a:r>
            <a:r>
              <a:rPr lang="en-GB" dirty="0">
                <a:solidFill>
                  <a:schemeClr val="bg1"/>
                </a:solidFill>
              </a:rPr>
              <a:t>”. </a:t>
            </a:r>
          </a:p>
          <a:p>
            <a:endParaRPr lang="en-GB" sz="600" dirty="0">
              <a:solidFill>
                <a:schemeClr val="bg1"/>
              </a:solidFill>
            </a:endParaRPr>
          </a:p>
          <a:p>
            <a:r>
              <a:rPr lang="en-GB" dirty="0" smtClean="0">
                <a:solidFill>
                  <a:schemeClr val="bg1"/>
                </a:solidFill>
              </a:rPr>
              <a:t>Often </a:t>
            </a:r>
            <a:r>
              <a:rPr lang="en-GB" dirty="0">
                <a:solidFill>
                  <a:schemeClr val="bg1"/>
                </a:solidFill>
              </a:rPr>
              <a:t>spoken of in terms of friendship, more than simple </a:t>
            </a:r>
            <a:r>
              <a:rPr lang="en-GB" i="1" dirty="0">
                <a:solidFill>
                  <a:schemeClr val="bg1"/>
                </a:solidFill>
              </a:rPr>
              <a:t>realpolitik </a:t>
            </a:r>
            <a:r>
              <a:rPr lang="en-GB" dirty="0">
                <a:solidFill>
                  <a:schemeClr val="bg1"/>
                </a:solidFill>
              </a:rPr>
              <a:t>(though see debate between </a:t>
            </a:r>
            <a:r>
              <a:rPr lang="en-GB" dirty="0" err="1">
                <a:solidFill>
                  <a:schemeClr val="bg1"/>
                </a:solidFill>
              </a:rPr>
              <a:t>Plataeans</a:t>
            </a:r>
            <a:r>
              <a:rPr lang="en-GB" dirty="0">
                <a:solidFill>
                  <a:schemeClr val="bg1"/>
                </a:solidFill>
              </a:rPr>
              <a:t> and </a:t>
            </a:r>
            <a:r>
              <a:rPr lang="en-GB" dirty="0" err="1">
                <a:solidFill>
                  <a:schemeClr val="bg1"/>
                </a:solidFill>
              </a:rPr>
              <a:t>Archidamus</a:t>
            </a:r>
            <a:r>
              <a:rPr lang="en-GB" dirty="0">
                <a:solidFill>
                  <a:schemeClr val="bg1"/>
                </a:solidFill>
              </a:rPr>
              <a:t> one of the Spartan kings) – </a:t>
            </a:r>
            <a:r>
              <a:rPr lang="en-GB" b="1" dirty="0">
                <a:solidFill>
                  <a:schemeClr val="bg1"/>
                </a:solidFill>
              </a:rPr>
              <a:t>Thucydides 2.71-72</a:t>
            </a:r>
            <a:r>
              <a:rPr lang="en-GB" dirty="0">
                <a:solidFill>
                  <a:schemeClr val="bg1"/>
                </a:solidFill>
              </a:rPr>
              <a:t>. </a:t>
            </a:r>
          </a:p>
          <a:p>
            <a:endParaRPr lang="en-GB" sz="600" dirty="0">
              <a:solidFill>
                <a:schemeClr val="bg1"/>
              </a:solidFill>
            </a:endParaRPr>
          </a:p>
          <a:p>
            <a:r>
              <a:rPr lang="en-GB" dirty="0" smtClean="0">
                <a:solidFill>
                  <a:schemeClr val="bg1"/>
                </a:solidFill>
              </a:rPr>
              <a:t>Sharing </a:t>
            </a:r>
            <a:r>
              <a:rPr lang="en-GB" dirty="0">
                <a:solidFill>
                  <a:schemeClr val="bg1"/>
                </a:solidFill>
              </a:rPr>
              <a:t>friends and enemies, though not always equal. </a:t>
            </a:r>
          </a:p>
          <a:p>
            <a:endParaRPr lang="en-GB" sz="600" dirty="0">
              <a:solidFill>
                <a:schemeClr val="bg1"/>
              </a:solidFill>
            </a:endParaRPr>
          </a:p>
          <a:p>
            <a:r>
              <a:rPr lang="en-GB" dirty="0" smtClean="0">
                <a:solidFill>
                  <a:schemeClr val="bg1"/>
                </a:solidFill>
              </a:rPr>
              <a:t>By </a:t>
            </a:r>
            <a:r>
              <a:rPr lang="en-GB" dirty="0">
                <a:solidFill>
                  <a:schemeClr val="bg1"/>
                </a:solidFill>
              </a:rPr>
              <a:t>time of Peloponnesian War most states in mainland Greece are part of a larger Alliance or under the influence of one – primarily </a:t>
            </a:r>
            <a:r>
              <a:rPr lang="en-GB" dirty="0" err="1">
                <a:solidFill>
                  <a:schemeClr val="bg1"/>
                </a:solidFill>
              </a:rPr>
              <a:t>Delian</a:t>
            </a:r>
            <a:r>
              <a:rPr lang="en-GB" dirty="0">
                <a:solidFill>
                  <a:schemeClr val="bg1"/>
                </a:solidFill>
              </a:rPr>
              <a:t> or Peloponnesian League. </a:t>
            </a:r>
          </a:p>
          <a:p>
            <a:endParaRPr lang="en-GB" sz="600" dirty="0">
              <a:solidFill>
                <a:schemeClr val="bg1"/>
              </a:solidFill>
            </a:endParaRPr>
          </a:p>
          <a:p>
            <a:r>
              <a:rPr lang="en-GB" dirty="0" smtClean="0">
                <a:solidFill>
                  <a:schemeClr val="bg1"/>
                </a:solidFill>
              </a:rPr>
              <a:t>Neutrality </a:t>
            </a:r>
            <a:r>
              <a:rPr lang="en-GB" dirty="0">
                <a:solidFill>
                  <a:schemeClr val="bg1"/>
                </a:solidFill>
              </a:rPr>
              <a:t>not always possible – Melian Dialogue – </a:t>
            </a:r>
            <a:r>
              <a:rPr lang="en-GB" b="1" dirty="0">
                <a:solidFill>
                  <a:schemeClr val="bg1"/>
                </a:solidFill>
              </a:rPr>
              <a:t>Thucydides 5.85-111. </a:t>
            </a:r>
            <a:endParaRPr lang="en-GB" b="1" dirty="0" smtClean="0">
              <a:solidFill>
                <a:schemeClr val="bg1"/>
              </a:solidFill>
            </a:endParaRPr>
          </a:p>
          <a:p>
            <a:endParaRPr lang="en-GB" sz="600" b="1" dirty="0">
              <a:solidFill>
                <a:schemeClr val="bg1"/>
              </a:solidFill>
            </a:endParaRPr>
          </a:p>
          <a:p>
            <a:pPr marL="137160" indent="0">
              <a:buNone/>
            </a:pPr>
            <a:r>
              <a:rPr lang="en-GB" dirty="0" smtClean="0">
                <a:solidFill>
                  <a:schemeClr val="bg1"/>
                </a:solidFill>
              </a:rPr>
              <a:t>[Demosthenes failed night attack] For </a:t>
            </a:r>
            <a:r>
              <a:rPr lang="en-GB" dirty="0">
                <a:solidFill>
                  <a:schemeClr val="bg1"/>
                </a:solidFill>
              </a:rPr>
              <a:t>there were in the battle Argives, </a:t>
            </a:r>
            <a:r>
              <a:rPr lang="en-GB" dirty="0" err="1">
                <a:solidFill>
                  <a:schemeClr val="bg1"/>
                </a:solidFill>
              </a:rPr>
              <a:t>Corcyraeans</a:t>
            </a:r>
            <a:r>
              <a:rPr lang="en-GB" dirty="0">
                <a:solidFill>
                  <a:schemeClr val="bg1"/>
                </a:solidFill>
              </a:rPr>
              <a:t>, and other Dorian allies of the Athenians, and when they raised the Paean they inspired as much alarm as the enemy themselves; so that in many parts of the army, when the confusion had once begun, not only did friends terrify friends and citizens their fellow-citizens whom they had encountered, but they attacked one another, and were with difficulty disentangled.” – </a:t>
            </a:r>
            <a:r>
              <a:rPr lang="en-GB" b="1" dirty="0">
                <a:solidFill>
                  <a:schemeClr val="bg1"/>
                </a:solidFill>
              </a:rPr>
              <a:t>Thucydides 7.43-44</a:t>
            </a:r>
            <a:r>
              <a:rPr lang="en-GB" dirty="0">
                <a:solidFill>
                  <a:schemeClr val="bg1"/>
                </a:solidFill>
              </a:rPr>
              <a:t>. </a:t>
            </a:r>
          </a:p>
          <a:p>
            <a:pPr marL="137160" indent="0">
              <a:buNone/>
            </a:pPr>
            <a:endParaRPr lang="en-GB" dirty="0">
              <a:solidFill>
                <a:schemeClr val="bg1"/>
              </a:solidFill>
            </a:endParaRPr>
          </a:p>
          <a:p>
            <a:endParaRPr lang="en-GB" dirty="0"/>
          </a:p>
        </p:txBody>
      </p:sp>
    </p:spTree>
    <p:extLst>
      <p:ext uri="{BB962C8B-B14F-4D97-AF65-F5344CB8AC3E}">
        <p14:creationId xmlns:p14="http://schemas.microsoft.com/office/powerpoint/2010/main" val="18845508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7036" y="0"/>
            <a:ext cx="8769928" cy="1007918"/>
          </a:xfrm>
        </p:spPr>
        <p:txBody>
          <a:bodyPr>
            <a:normAutofit/>
          </a:bodyPr>
          <a:lstStyle/>
          <a:p>
            <a:r>
              <a:rPr lang="en-GB" dirty="0" smtClean="0">
                <a:solidFill>
                  <a:schemeClr val="bg1"/>
                </a:solidFill>
              </a:rPr>
              <a:t>Making alliances work for you</a:t>
            </a:r>
            <a:endParaRPr lang="en-GB" dirty="0">
              <a:solidFill>
                <a:schemeClr val="bg1"/>
              </a:solidFill>
            </a:endParaRPr>
          </a:p>
        </p:txBody>
      </p:sp>
      <p:sp>
        <p:nvSpPr>
          <p:cNvPr id="3" name="Content Placeholder 2"/>
          <p:cNvSpPr>
            <a:spLocks noGrp="1"/>
          </p:cNvSpPr>
          <p:nvPr>
            <p:ph idx="1"/>
          </p:nvPr>
        </p:nvSpPr>
        <p:spPr>
          <a:xfrm>
            <a:off x="0" y="1007918"/>
            <a:ext cx="9143999" cy="5850083"/>
          </a:xfrm>
        </p:spPr>
        <p:txBody>
          <a:bodyPr>
            <a:normAutofit fontScale="92500" lnSpcReduction="10000"/>
          </a:bodyPr>
          <a:lstStyle/>
          <a:p>
            <a:r>
              <a:rPr lang="en-GB" dirty="0" smtClean="0">
                <a:solidFill>
                  <a:schemeClr val="bg1"/>
                </a:solidFill>
              </a:rPr>
              <a:t>Rome dominant power in Latium by creation of the Republic? </a:t>
            </a:r>
            <a:r>
              <a:rPr lang="en-GB" dirty="0">
                <a:solidFill>
                  <a:schemeClr val="bg1"/>
                </a:solidFill>
              </a:rPr>
              <a:t>- Rome’s treaty with Carthage – Polybius 3.22.4-13 – </a:t>
            </a:r>
            <a:r>
              <a:rPr lang="en-GB" dirty="0" err="1">
                <a:solidFill>
                  <a:schemeClr val="bg1"/>
                </a:solidFill>
              </a:rPr>
              <a:t>Ardea</a:t>
            </a:r>
            <a:r>
              <a:rPr lang="en-GB" dirty="0">
                <a:solidFill>
                  <a:schemeClr val="bg1"/>
                </a:solidFill>
              </a:rPr>
              <a:t>, </a:t>
            </a:r>
            <a:r>
              <a:rPr lang="en-GB" dirty="0" err="1">
                <a:solidFill>
                  <a:schemeClr val="bg1"/>
                </a:solidFill>
              </a:rPr>
              <a:t>Antium</a:t>
            </a:r>
            <a:r>
              <a:rPr lang="en-GB" dirty="0">
                <a:solidFill>
                  <a:schemeClr val="bg1"/>
                </a:solidFill>
              </a:rPr>
              <a:t>, </a:t>
            </a:r>
            <a:r>
              <a:rPr lang="en-GB" dirty="0" err="1">
                <a:solidFill>
                  <a:schemeClr val="bg1"/>
                </a:solidFill>
              </a:rPr>
              <a:t>Laurentium</a:t>
            </a:r>
            <a:r>
              <a:rPr lang="en-GB" dirty="0">
                <a:solidFill>
                  <a:schemeClr val="bg1"/>
                </a:solidFill>
              </a:rPr>
              <a:t>, </a:t>
            </a:r>
            <a:r>
              <a:rPr lang="en-GB" dirty="0" err="1">
                <a:solidFill>
                  <a:schemeClr val="bg1"/>
                </a:solidFill>
              </a:rPr>
              <a:t>Circeii</a:t>
            </a:r>
            <a:r>
              <a:rPr lang="en-GB" dirty="0">
                <a:solidFill>
                  <a:schemeClr val="bg1"/>
                </a:solidFill>
              </a:rPr>
              <a:t>, </a:t>
            </a:r>
            <a:r>
              <a:rPr lang="en-GB" dirty="0" err="1">
                <a:solidFill>
                  <a:schemeClr val="bg1"/>
                </a:solidFill>
              </a:rPr>
              <a:t>Tarracina</a:t>
            </a:r>
            <a:r>
              <a:rPr lang="en-GB" dirty="0">
                <a:solidFill>
                  <a:schemeClr val="bg1"/>
                </a:solidFill>
              </a:rPr>
              <a:t>. </a:t>
            </a:r>
          </a:p>
          <a:p>
            <a:endParaRPr lang="en-GB" sz="100" dirty="0">
              <a:solidFill>
                <a:schemeClr val="bg1"/>
              </a:solidFill>
            </a:endParaRPr>
          </a:p>
          <a:p>
            <a:r>
              <a:rPr lang="en-GB" dirty="0" smtClean="0">
                <a:solidFill>
                  <a:schemeClr val="bg1"/>
                </a:solidFill>
              </a:rPr>
              <a:t>Old </a:t>
            </a:r>
            <a:r>
              <a:rPr lang="en-GB" dirty="0">
                <a:solidFill>
                  <a:schemeClr val="bg1"/>
                </a:solidFill>
              </a:rPr>
              <a:t>Latin League disbanded in 338 BC – settlement after the Latin War (340-338 BC) - Livy 8.14.1-12.</a:t>
            </a:r>
          </a:p>
          <a:p>
            <a:endParaRPr lang="en-GB" sz="100" dirty="0">
              <a:solidFill>
                <a:schemeClr val="bg1"/>
              </a:solidFill>
            </a:endParaRPr>
          </a:p>
          <a:p>
            <a:r>
              <a:rPr lang="en-GB" dirty="0">
                <a:solidFill>
                  <a:schemeClr val="bg1"/>
                </a:solidFill>
              </a:rPr>
              <a:t>Creation of “citizenship without vote” (</a:t>
            </a:r>
            <a:r>
              <a:rPr lang="en-GB" i="1" dirty="0" err="1">
                <a:solidFill>
                  <a:schemeClr val="bg1"/>
                </a:solidFill>
              </a:rPr>
              <a:t>civitas</a:t>
            </a:r>
            <a:r>
              <a:rPr lang="en-GB" i="1" dirty="0">
                <a:solidFill>
                  <a:schemeClr val="bg1"/>
                </a:solidFill>
              </a:rPr>
              <a:t> sine </a:t>
            </a:r>
            <a:r>
              <a:rPr lang="en-GB" i="1" dirty="0" err="1">
                <a:solidFill>
                  <a:schemeClr val="bg1"/>
                </a:solidFill>
              </a:rPr>
              <a:t>suffragio</a:t>
            </a:r>
            <a:r>
              <a:rPr lang="en-GB" dirty="0">
                <a:solidFill>
                  <a:schemeClr val="bg1"/>
                </a:solidFill>
              </a:rPr>
              <a:t>). </a:t>
            </a:r>
            <a:endParaRPr lang="en-GB" dirty="0" smtClean="0">
              <a:solidFill>
                <a:schemeClr val="bg1"/>
              </a:solidFill>
            </a:endParaRPr>
          </a:p>
          <a:p>
            <a:endParaRPr lang="en-GB" sz="100" dirty="0">
              <a:solidFill>
                <a:schemeClr val="bg1"/>
              </a:solidFill>
            </a:endParaRPr>
          </a:p>
          <a:p>
            <a:r>
              <a:rPr lang="en-GB" dirty="0" smtClean="0">
                <a:solidFill>
                  <a:schemeClr val="bg1"/>
                </a:solidFill>
              </a:rPr>
              <a:t>Imperial period – auxiliary forces:</a:t>
            </a:r>
          </a:p>
          <a:p>
            <a:pPr lvl="1"/>
            <a:r>
              <a:rPr lang="en-GB" dirty="0">
                <a:solidFill>
                  <a:schemeClr val="bg1"/>
                </a:solidFill>
              </a:rPr>
              <a:t>“He arrayed his eager and impetuous troops in such a manner that the auxiliary infantry, 8,000 in number, strengthened his centre, while 3,000 cavalry were posted on his wings. The legions were drawn up in front of the </a:t>
            </a:r>
            <a:r>
              <a:rPr lang="en-GB" dirty="0" smtClean="0">
                <a:solidFill>
                  <a:schemeClr val="bg1"/>
                </a:solidFill>
              </a:rPr>
              <a:t>entrenched </a:t>
            </a:r>
            <a:r>
              <a:rPr lang="en-GB" dirty="0">
                <a:solidFill>
                  <a:schemeClr val="bg1"/>
                </a:solidFill>
              </a:rPr>
              <a:t>camp; his victory would be vastly more glorious if won without the loss of Roman blood, and he would have a reserve in case of repulse</a:t>
            </a:r>
            <a:r>
              <a:rPr lang="en-GB" dirty="0" smtClean="0">
                <a:solidFill>
                  <a:schemeClr val="bg1"/>
                </a:solidFill>
              </a:rPr>
              <a:t>.” – </a:t>
            </a:r>
            <a:r>
              <a:rPr lang="en-GB" b="1" dirty="0" smtClean="0">
                <a:solidFill>
                  <a:schemeClr val="bg1"/>
                </a:solidFill>
              </a:rPr>
              <a:t>Tacitus </a:t>
            </a:r>
            <a:r>
              <a:rPr lang="en-GB" b="1" i="1" dirty="0" smtClean="0">
                <a:solidFill>
                  <a:schemeClr val="bg1"/>
                </a:solidFill>
              </a:rPr>
              <a:t>Agricola </a:t>
            </a:r>
            <a:r>
              <a:rPr lang="en-GB" b="1" dirty="0" smtClean="0">
                <a:solidFill>
                  <a:schemeClr val="bg1"/>
                </a:solidFill>
              </a:rPr>
              <a:t>35 </a:t>
            </a:r>
            <a:r>
              <a:rPr lang="en-GB" dirty="0" smtClean="0">
                <a:solidFill>
                  <a:schemeClr val="bg1"/>
                </a:solidFill>
              </a:rPr>
              <a:t>[Battle of Mons </a:t>
            </a:r>
            <a:r>
              <a:rPr lang="en-GB" dirty="0" err="1" smtClean="0">
                <a:solidFill>
                  <a:schemeClr val="bg1"/>
                </a:solidFill>
              </a:rPr>
              <a:t>Graupius</a:t>
            </a:r>
            <a:r>
              <a:rPr lang="en-GB" dirty="0" smtClean="0">
                <a:solidFill>
                  <a:schemeClr val="bg1"/>
                </a:solidFill>
              </a:rPr>
              <a:t> – AD 83]. </a:t>
            </a:r>
            <a:endParaRPr lang="en-GB" dirty="0">
              <a:solidFill>
                <a:schemeClr val="bg1"/>
              </a:solidFill>
            </a:endParaRPr>
          </a:p>
        </p:txBody>
      </p:sp>
    </p:spTree>
    <p:extLst>
      <p:ext uri="{BB962C8B-B14F-4D97-AF65-F5344CB8AC3E}">
        <p14:creationId xmlns:p14="http://schemas.microsoft.com/office/powerpoint/2010/main" val="39991850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 Greek</a:t>
            </a:r>
            <a:endParaRPr lang="en-GB" dirty="0">
              <a:solidFill>
                <a:schemeClr val="bg1"/>
              </a:solidFill>
            </a:endParaRPr>
          </a:p>
        </p:txBody>
      </p:sp>
      <p:sp>
        <p:nvSpPr>
          <p:cNvPr id="3" name="Content Placeholder 2"/>
          <p:cNvSpPr>
            <a:spLocks noGrp="1"/>
          </p:cNvSpPr>
          <p:nvPr>
            <p:ph idx="1"/>
          </p:nvPr>
        </p:nvSpPr>
        <p:spPr>
          <a:xfrm>
            <a:off x="251520" y="1556792"/>
            <a:ext cx="8712968" cy="5184576"/>
          </a:xfrm>
        </p:spPr>
        <p:txBody>
          <a:bodyPr>
            <a:normAutofit lnSpcReduction="10000"/>
          </a:bodyPr>
          <a:lstStyle/>
          <a:p>
            <a:r>
              <a:rPr lang="en-GB" dirty="0">
                <a:solidFill>
                  <a:schemeClr val="bg1"/>
                </a:solidFill>
              </a:rPr>
              <a:t>Hanson, V. D. </a:t>
            </a:r>
            <a:r>
              <a:rPr lang="en-GB" dirty="0" smtClean="0">
                <a:solidFill>
                  <a:schemeClr val="bg1"/>
                </a:solidFill>
              </a:rPr>
              <a:t>2000</a:t>
            </a:r>
            <a:r>
              <a:rPr lang="en-GB" dirty="0">
                <a:solidFill>
                  <a:schemeClr val="bg1"/>
                </a:solidFill>
              </a:rPr>
              <a:t>.</a:t>
            </a:r>
            <a:r>
              <a:rPr lang="en-GB" dirty="0" smtClean="0">
                <a:solidFill>
                  <a:schemeClr val="bg1"/>
                </a:solidFill>
              </a:rPr>
              <a:t> </a:t>
            </a:r>
            <a:r>
              <a:rPr lang="en-GB" i="1" dirty="0">
                <a:solidFill>
                  <a:schemeClr val="bg1"/>
                </a:solidFill>
              </a:rPr>
              <a:t>The Western Way of War. </a:t>
            </a:r>
            <a:endParaRPr lang="en-GB" dirty="0">
              <a:solidFill>
                <a:schemeClr val="bg1"/>
              </a:solidFill>
            </a:endParaRPr>
          </a:p>
          <a:p>
            <a:endParaRPr lang="en-GB" dirty="0">
              <a:solidFill>
                <a:schemeClr val="bg1"/>
              </a:solidFill>
            </a:endParaRPr>
          </a:p>
          <a:p>
            <a:r>
              <a:rPr lang="en-GB" dirty="0" smtClean="0">
                <a:solidFill>
                  <a:schemeClr val="bg1"/>
                </a:solidFill>
              </a:rPr>
              <a:t>Van </a:t>
            </a:r>
            <a:r>
              <a:rPr lang="en-GB" dirty="0" err="1">
                <a:solidFill>
                  <a:schemeClr val="bg1"/>
                </a:solidFill>
              </a:rPr>
              <a:t>Wees</a:t>
            </a:r>
            <a:r>
              <a:rPr lang="en-GB" dirty="0">
                <a:solidFill>
                  <a:schemeClr val="bg1"/>
                </a:solidFill>
              </a:rPr>
              <a:t>, H. </a:t>
            </a:r>
            <a:r>
              <a:rPr lang="en-GB" dirty="0" smtClean="0">
                <a:solidFill>
                  <a:schemeClr val="bg1"/>
                </a:solidFill>
              </a:rPr>
              <a:t>2004</a:t>
            </a:r>
            <a:r>
              <a:rPr lang="en-GB" dirty="0">
                <a:solidFill>
                  <a:schemeClr val="bg1"/>
                </a:solidFill>
              </a:rPr>
              <a:t>.</a:t>
            </a:r>
            <a:r>
              <a:rPr lang="en-GB" dirty="0" smtClean="0">
                <a:solidFill>
                  <a:schemeClr val="bg1"/>
                </a:solidFill>
              </a:rPr>
              <a:t> </a:t>
            </a:r>
            <a:r>
              <a:rPr lang="en-GB" i="1" dirty="0">
                <a:solidFill>
                  <a:schemeClr val="bg1"/>
                </a:solidFill>
              </a:rPr>
              <a:t>Greek Warfare: Myths and Realities </a:t>
            </a:r>
            <a:r>
              <a:rPr lang="en-GB" dirty="0">
                <a:solidFill>
                  <a:schemeClr val="bg1"/>
                </a:solidFill>
              </a:rPr>
              <a:t>(chapters 7, </a:t>
            </a:r>
            <a:r>
              <a:rPr lang="en-GB" dirty="0" smtClean="0">
                <a:solidFill>
                  <a:schemeClr val="bg1"/>
                </a:solidFill>
              </a:rPr>
              <a:t>9, </a:t>
            </a:r>
            <a:r>
              <a:rPr lang="en-GB" dirty="0">
                <a:solidFill>
                  <a:schemeClr val="bg1"/>
                </a:solidFill>
              </a:rPr>
              <a:t>13 esp.). </a:t>
            </a:r>
          </a:p>
          <a:p>
            <a:endParaRPr lang="en-GB" dirty="0">
              <a:solidFill>
                <a:schemeClr val="bg1"/>
              </a:solidFill>
            </a:endParaRPr>
          </a:p>
          <a:p>
            <a:r>
              <a:rPr lang="en-GB" dirty="0" smtClean="0">
                <a:solidFill>
                  <a:schemeClr val="bg1"/>
                </a:solidFill>
              </a:rPr>
              <a:t>Everson</a:t>
            </a:r>
            <a:r>
              <a:rPr lang="en-GB" dirty="0">
                <a:solidFill>
                  <a:schemeClr val="bg1"/>
                </a:solidFill>
              </a:rPr>
              <a:t>, T. </a:t>
            </a:r>
            <a:r>
              <a:rPr lang="en-GB" dirty="0" smtClean="0">
                <a:solidFill>
                  <a:schemeClr val="bg1"/>
                </a:solidFill>
              </a:rPr>
              <a:t>2004</a:t>
            </a:r>
            <a:r>
              <a:rPr lang="en-GB" dirty="0">
                <a:solidFill>
                  <a:schemeClr val="bg1"/>
                </a:solidFill>
              </a:rPr>
              <a:t>.</a:t>
            </a:r>
            <a:r>
              <a:rPr lang="en-GB" dirty="0" smtClean="0">
                <a:solidFill>
                  <a:schemeClr val="bg1"/>
                </a:solidFill>
              </a:rPr>
              <a:t> </a:t>
            </a:r>
            <a:r>
              <a:rPr lang="en-GB" i="1" dirty="0">
                <a:solidFill>
                  <a:schemeClr val="bg1"/>
                </a:solidFill>
              </a:rPr>
              <a:t>Warfare in Ancient Greece: Arms and Armour from the Heroes of Homer to Alexander the Great </a:t>
            </a:r>
            <a:r>
              <a:rPr lang="en-GB" dirty="0">
                <a:solidFill>
                  <a:schemeClr val="bg1"/>
                </a:solidFill>
              </a:rPr>
              <a:t>(chapters 4 and 5 esp.). </a:t>
            </a:r>
          </a:p>
          <a:p>
            <a:endParaRPr lang="en-GB" dirty="0">
              <a:solidFill>
                <a:schemeClr val="bg1"/>
              </a:solidFill>
            </a:endParaRPr>
          </a:p>
          <a:p>
            <a:r>
              <a:rPr lang="en-GB" dirty="0" smtClean="0">
                <a:solidFill>
                  <a:schemeClr val="bg1"/>
                </a:solidFill>
              </a:rPr>
              <a:t>Worley</a:t>
            </a:r>
            <a:r>
              <a:rPr lang="en-GB" dirty="0">
                <a:solidFill>
                  <a:schemeClr val="bg1"/>
                </a:solidFill>
              </a:rPr>
              <a:t>, L. J. </a:t>
            </a:r>
            <a:r>
              <a:rPr lang="en-GB" dirty="0" smtClean="0">
                <a:solidFill>
                  <a:schemeClr val="bg1"/>
                </a:solidFill>
              </a:rPr>
              <a:t>1994</a:t>
            </a:r>
            <a:r>
              <a:rPr lang="en-GB" dirty="0">
                <a:solidFill>
                  <a:schemeClr val="bg1"/>
                </a:solidFill>
              </a:rPr>
              <a:t>.</a:t>
            </a:r>
            <a:r>
              <a:rPr lang="en-GB" dirty="0" smtClean="0">
                <a:solidFill>
                  <a:schemeClr val="bg1"/>
                </a:solidFill>
              </a:rPr>
              <a:t> </a:t>
            </a:r>
            <a:r>
              <a:rPr lang="en-GB" i="1" dirty="0" err="1">
                <a:solidFill>
                  <a:schemeClr val="bg1"/>
                </a:solidFill>
              </a:rPr>
              <a:t>Hippeis</a:t>
            </a:r>
            <a:r>
              <a:rPr lang="en-GB" i="1" dirty="0">
                <a:solidFill>
                  <a:schemeClr val="bg1"/>
                </a:solidFill>
              </a:rPr>
              <a:t>: The Cavalry of Ancient Greece </a:t>
            </a:r>
            <a:r>
              <a:rPr lang="en-GB" dirty="0">
                <a:solidFill>
                  <a:schemeClr val="bg1"/>
                </a:solidFill>
              </a:rPr>
              <a:t>(chapters 3, 4, and 5 esp.). </a:t>
            </a:r>
          </a:p>
          <a:p>
            <a:endParaRPr lang="en-GB" dirty="0"/>
          </a:p>
        </p:txBody>
      </p:sp>
    </p:spTree>
    <p:extLst>
      <p:ext uri="{BB962C8B-B14F-4D97-AF65-F5344CB8AC3E}">
        <p14:creationId xmlns:p14="http://schemas.microsoft.com/office/powerpoint/2010/main" val="18412096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 Roman</a:t>
            </a:r>
            <a:endParaRPr lang="en-GB" dirty="0">
              <a:solidFill>
                <a:schemeClr val="bg1"/>
              </a:solidFill>
            </a:endParaRPr>
          </a:p>
        </p:txBody>
      </p:sp>
      <p:sp>
        <p:nvSpPr>
          <p:cNvPr id="3" name="Content Placeholder 2"/>
          <p:cNvSpPr>
            <a:spLocks noGrp="1"/>
          </p:cNvSpPr>
          <p:nvPr>
            <p:ph idx="1"/>
          </p:nvPr>
        </p:nvSpPr>
        <p:spPr>
          <a:xfrm>
            <a:off x="179512" y="1412776"/>
            <a:ext cx="8784976" cy="5400600"/>
          </a:xfrm>
        </p:spPr>
        <p:txBody>
          <a:bodyPr>
            <a:normAutofit fontScale="92500" lnSpcReduction="10000"/>
          </a:bodyPr>
          <a:lstStyle/>
          <a:p>
            <a:r>
              <a:rPr lang="en-GB" dirty="0">
                <a:solidFill>
                  <a:schemeClr val="bg1"/>
                </a:solidFill>
              </a:rPr>
              <a:t>Pollard, N. and Berry, J. (2012) </a:t>
            </a:r>
            <a:r>
              <a:rPr lang="en-GB" i="1" dirty="0">
                <a:solidFill>
                  <a:schemeClr val="bg1"/>
                </a:solidFill>
              </a:rPr>
              <a:t>The Complete Roman Legions</a:t>
            </a:r>
            <a:r>
              <a:rPr lang="en-GB" dirty="0">
                <a:solidFill>
                  <a:schemeClr val="bg1"/>
                </a:solidFill>
              </a:rPr>
              <a:t>. London: Thames and Hudson. </a:t>
            </a:r>
          </a:p>
          <a:p>
            <a:endParaRPr lang="en-GB" sz="1000" dirty="0">
              <a:solidFill>
                <a:schemeClr val="bg1"/>
              </a:solidFill>
            </a:endParaRPr>
          </a:p>
          <a:p>
            <a:r>
              <a:rPr lang="en-GB" dirty="0" smtClean="0">
                <a:solidFill>
                  <a:schemeClr val="bg1"/>
                </a:solidFill>
              </a:rPr>
              <a:t>Goldsworthy</a:t>
            </a:r>
            <a:r>
              <a:rPr lang="en-GB" dirty="0">
                <a:solidFill>
                  <a:schemeClr val="bg1"/>
                </a:solidFill>
              </a:rPr>
              <a:t>, A. (2003) </a:t>
            </a:r>
            <a:r>
              <a:rPr lang="en-GB" i="1" dirty="0">
                <a:solidFill>
                  <a:schemeClr val="bg1"/>
                </a:solidFill>
              </a:rPr>
              <a:t>The Complete Roman Army</a:t>
            </a:r>
            <a:r>
              <a:rPr lang="en-GB" dirty="0">
                <a:solidFill>
                  <a:schemeClr val="bg1"/>
                </a:solidFill>
              </a:rPr>
              <a:t>. London: Thames and Hudson. </a:t>
            </a:r>
          </a:p>
          <a:p>
            <a:endParaRPr lang="en-GB" sz="1000" dirty="0">
              <a:solidFill>
                <a:schemeClr val="bg1"/>
              </a:solidFill>
            </a:endParaRPr>
          </a:p>
          <a:p>
            <a:r>
              <a:rPr lang="en-GB" dirty="0" err="1" smtClean="0">
                <a:solidFill>
                  <a:schemeClr val="bg1"/>
                </a:solidFill>
              </a:rPr>
              <a:t>Sekunda</a:t>
            </a:r>
            <a:r>
              <a:rPr lang="en-GB" dirty="0">
                <a:solidFill>
                  <a:schemeClr val="bg1"/>
                </a:solidFill>
              </a:rPr>
              <a:t>, N. with illustrations by McBride, A. (1996) </a:t>
            </a:r>
            <a:r>
              <a:rPr lang="en-GB" i="1" dirty="0">
                <a:solidFill>
                  <a:schemeClr val="bg1"/>
                </a:solidFill>
              </a:rPr>
              <a:t>Republican Roman Army 200-104 BC</a:t>
            </a:r>
            <a:r>
              <a:rPr lang="en-GB" dirty="0">
                <a:solidFill>
                  <a:schemeClr val="bg1"/>
                </a:solidFill>
              </a:rPr>
              <a:t>. Oxford: Osprey Publishing. </a:t>
            </a:r>
          </a:p>
          <a:p>
            <a:endParaRPr lang="en-GB" sz="1000" dirty="0">
              <a:solidFill>
                <a:schemeClr val="bg1"/>
              </a:solidFill>
            </a:endParaRPr>
          </a:p>
          <a:p>
            <a:r>
              <a:rPr lang="en-GB" dirty="0" smtClean="0">
                <a:solidFill>
                  <a:schemeClr val="bg1"/>
                </a:solidFill>
              </a:rPr>
              <a:t>Fields</a:t>
            </a:r>
            <a:r>
              <a:rPr lang="en-GB" dirty="0">
                <a:solidFill>
                  <a:schemeClr val="bg1"/>
                </a:solidFill>
              </a:rPr>
              <a:t>, N. (2008) </a:t>
            </a:r>
            <a:r>
              <a:rPr lang="en-GB" i="1" dirty="0">
                <a:solidFill>
                  <a:schemeClr val="bg1"/>
                </a:solidFill>
              </a:rPr>
              <a:t>The Roman Army: The Civil Wars 88-31 BC</a:t>
            </a:r>
            <a:r>
              <a:rPr lang="en-GB" dirty="0">
                <a:solidFill>
                  <a:schemeClr val="bg1"/>
                </a:solidFill>
              </a:rPr>
              <a:t>. Oxford: Osprey Publishing. </a:t>
            </a:r>
            <a:endParaRPr lang="en-GB" dirty="0" smtClean="0">
              <a:solidFill>
                <a:schemeClr val="bg1"/>
              </a:solidFill>
            </a:endParaRPr>
          </a:p>
          <a:p>
            <a:endParaRPr lang="en-GB" sz="1000" dirty="0" smtClean="0">
              <a:solidFill>
                <a:schemeClr val="bg1"/>
              </a:solidFill>
            </a:endParaRPr>
          </a:p>
          <a:p>
            <a:r>
              <a:rPr lang="en-GB" dirty="0" smtClean="0">
                <a:solidFill>
                  <a:schemeClr val="bg1"/>
                </a:solidFill>
              </a:rPr>
              <a:t>D’Amato, R. and Sumner, G. 2009. </a:t>
            </a:r>
            <a:r>
              <a:rPr lang="en-GB" i="1" dirty="0" smtClean="0">
                <a:solidFill>
                  <a:schemeClr val="bg1"/>
                </a:solidFill>
              </a:rPr>
              <a:t>Arms and Armour of the Imperial Roman Soldier: From Marius to Commodus, 112 BC-AD 192</a:t>
            </a:r>
            <a:r>
              <a:rPr lang="en-GB" dirty="0" smtClean="0">
                <a:solidFill>
                  <a:schemeClr val="bg1"/>
                </a:solidFill>
              </a:rPr>
              <a:t>. London: Frontline Books.  </a:t>
            </a:r>
            <a:endParaRPr lang="en-GB" dirty="0">
              <a:solidFill>
                <a:schemeClr val="bg1"/>
              </a:solidFill>
            </a:endParaRPr>
          </a:p>
          <a:p>
            <a:endParaRPr lang="en-GB" dirty="0"/>
          </a:p>
        </p:txBody>
      </p:sp>
    </p:spTree>
    <p:extLst>
      <p:ext uri="{BB962C8B-B14F-4D97-AF65-F5344CB8AC3E}">
        <p14:creationId xmlns:p14="http://schemas.microsoft.com/office/powerpoint/2010/main" val="31222261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205</TotalTime>
  <Words>2440</Words>
  <Application>Microsoft Office PowerPoint</Application>
  <PresentationFormat>On-screen Show (4:3)</PresentationFormat>
  <Paragraphs>275</Paragraphs>
  <Slides>24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Book Antiqua</vt:lpstr>
      <vt:lpstr>Calibri</vt:lpstr>
      <vt:lpstr>Lucida Sans</vt:lpstr>
      <vt:lpstr>Wingdings</vt:lpstr>
      <vt:lpstr>Wingdings 2</vt:lpstr>
      <vt:lpstr>Wingdings 3</vt:lpstr>
      <vt:lpstr>Apex</vt:lpstr>
      <vt:lpstr>Athens and Rome: Life and Culture in Classical Antiquity</vt:lpstr>
      <vt:lpstr>Warfare in the Ancient World</vt:lpstr>
      <vt:lpstr>Motives for Warfare</vt:lpstr>
      <vt:lpstr>Appreciation of Peace?</vt:lpstr>
      <vt:lpstr>PowerPoint Presentation</vt:lpstr>
      <vt:lpstr>Greek City-States</vt:lpstr>
      <vt:lpstr>Early Rome</vt:lpstr>
      <vt:lpstr>Seasonality of War</vt:lpstr>
      <vt:lpstr>PowerPoint Presentation</vt:lpstr>
      <vt:lpstr>PowerPoint Presentation</vt:lpstr>
      <vt:lpstr>Phalanx</vt:lpstr>
      <vt:lpstr>PowerPoint Presentation</vt:lpstr>
      <vt:lpstr>Soldiers of the Mid-Republic</vt:lpstr>
      <vt:lpstr>PowerPoint Presentation</vt:lpstr>
      <vt:lpstr>Legionaries in the Late Republic</vt:lpstr>
      <vt:lpstr>Development of “Career” Solider</vt:lpstr>
      <vt:lpstr>Army of the Imperial Period</vt:lpstr>
      <vt:lpstr>PowerPoint Presentation</vt:lpstr>
      <vt:lpstr>Military Leadership</vt:lpstr>
      <vt:lpstr>Morale and Casualties</vt:lpstr>
      <vt:lpstr>Alliances</vt:lpstr>
      <vt:lpstr>Making alliances work for you</vt:lpstr>
      <vt:lpstr>Bibliography: Greek</vt:lpstr>
      <vt:lpstr>Bibliography: Roman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Athens and Rome: Life and Culture in Classical Antiquity</dc:title>
  <dc:creator>Matt</dc:creator>
  <cp:lastModifiedBy>Matthew Cobb</cp:lastModifiedBy>
  <cp:revision>74</cp:revision>
  <dcterms:created xsi:type="dcterms:W3CDTF">2016-02-07T16:08:07Z</dcterms:created>
  <dcterms:modified xsi:type="dcterms:W3CDTF">2018-03-20T12:52:11Z</dcterms:modified>
</cp:coreProperties>
</file>