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75" r:id="rId3"/>
    <p:sldMasterId id="2147483676" r:id="rId4"/>
    <p:sldMasterId id="2147483677" r:id="rId5"/>
    <p:sldMasterId id="2147483678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</p:sldIdLst>
  <p:sldSz cy="6858000" cx="12192000"/>
  <p:notesSz cx="6858000" cy="9144000"/>
  <p:embeddedFontLst>
    <p:embeddedFont>
      <p:font typeface="Carme"/>
      <p:regular r:id="rId2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3.xml"/><Relationship Id="rId22" Type="http://schemas.openxmlformats.org/officeDocument/2006/relationships/slide" Target="slides/slide15.xml"/><Relationship Id="rId21" Type="http://schemas.openxmlformats.org/officeDocument/2006/relationships/slide" Target="slides/slide14.xml"/><Relationship Id="rId24" Type="http://schemas.openxmlformats.org/officeDocument/2006/relationships/slide" Target="slides/slide17.xml"/><Relationship Id="rId23" Type="http://schemas.openxmlformats.org/officeDocument/2006/relationships/slide" Target="slides/slide16.xml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26" Type="http://schemas.openxmlformats.org/officeDocument/2006/relationships/slide" Target="slides/slide19.xml"/><Relationship Id="rId25" Type="http://schemas.openxmlformats.org/officeDocument/2006/relationships/slide" Target="slides/slide18.xml"/><Relationship Id="rId27" Type="http://schemas.openxmlformats.org/officeDocument/2006/relationships/font" Target="fonts/Carme-regular.fntdata"/><Relationship Id="rId5" Type="http://schemas.openxmlformats.org/officeDocument/2006/relationships/slideMaster" Target="slideMasters/slideMaster3.xml"/><Relationship Id="rId6" Type="http://schemas.openxmlformats.org/officeDocument/2006/relationships/slideMaster" Target="slideMasters/slideMaster4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11" Type="http://schemas.openxmlformats.org/officeDocument/2006/relationships/slide" Target="slides/slide4.xml"/><Relationship Id="rId10" Type="http://schemas.openxmlformats.org/officeDocument/2006/relationships/slide" Target="slides/slide3.xml"/><Relationship Id="rId13" Type="http://schemas.openxmlformats.org/officeDocument/2006/relationships/slide" Target="slides/slide6.xml"/><Relationship Id="rId12" Type="http://schemas.openxmlformats.org/officeDocument/2006/relationships/slide" Target="slides/slide5.xml"/><Relationship Id="rId15" Type="http://schemas.openxmlformats.org/officeDocument/2006/relationships/slide" Target="slides/slide8.xml"/><Relationship Id="rId14" Type="http://schemas.openxmlformats.org/officeDocument/2006/relationships/slide" Target="slides/slide7.xml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19" Type="http://schemas.openxmlformats.org/officeDocument/2006/relationships/slide" Target="slides/slide12.xml"/><Relationship Id="rId18" Type="http://schemas.openxmlformats.org/officeDocument/2006/relationships/slide" Target="slides/slide11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4e899edcc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g4e899edcc5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8" name="Google Shape;228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4eb8d1d88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g4eb8d1d886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4eb8d1d886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g4eb8d1d886_0_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g4eb8d1d886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9" name="Google Shape;259;g4eb8d1d886_0_2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4eb8d1d886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g4eb8d1d886_0_3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4eb8d1d886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g4eb8d1d886_0_4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g4eb8d1d886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4" name="Google Shape;294;g4eb8d1d886_0_5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g4eb8d1d886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0" name="Google Shape;310;g4eb8d1d886_0_6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0" name="Google Shape;320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7" name="Google Shape;327;p1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4" name="Google Shape;334;p2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2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2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53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5" name="Google Shape;355;p2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4eb8d1d886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6" name="Google Shape;366;g4eb8d1d886_0_18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8" name="Google Shape;378;p2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7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42" name="Google Shape;42;p7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7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 txBox="1"/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" type="body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8" name="Google Shape;48;p8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8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8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5" name="Google Shape;55;p9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9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/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" type="body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61" name="Google Shape;61;p10"/>
          <p:cNvSpPr txBox="1"/>
          <p:nvPr>
            <p:ph idx="2" type="body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2" name="Google Shape;62;p10"/>
          <p:cNvSpPr txBox="1"/>
          <p:nvPr>
            <p:ph idx="3" type="body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63" name="Google Shape;63;p10"/>
          <p:cNvSpPr txBox="1"/>
          <p:nvPr>
            <p:ph idx="4" type="body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4" name="Google Shape;64;p10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0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1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1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2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" type="body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74" name="Google Shape;74;p12"/>
          <p:cNvSpPr txBox="1"/>
          <p:nvPr>
            <p:ph idx="2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5" name="Google Shape;75;p12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3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3"/>
          <p:cNvSpPr/>
          <p:nvPr>
            <p:ph idx="2" type="pic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1" name="Google Shape;81;p13"/>
          <p:cNvSpPr txBox="1"/>
          <p:nvPr>
            <p:ph idx="1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2" name="Google Shape;82;p13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3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3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14"/>
          <p:cNvSpPr txBox="1"/>
          <p:nvPr>
            <p:ph idx="1" type="body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8" name="Google Shape;88;p14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4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4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5"/>
          <p:cNvSpPr txBox="1"/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5"/>
          <p:cNvSpPr txBox="1"/>
          <p:nvPr>
            <p:ph idx="1" type="body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4" name="Google Shape;94;p1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7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17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06" name="Google Shape;106;p17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" name="Google Shape;107;p17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17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8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18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12" name="Google Shape;112;p18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8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4" name="Google Shape;114;p18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19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8" name="Google Shape;118;p19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19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0"/>
          <p:cNvSpPr txBox="1"/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20"/>
          <p:cNvSpPr txBox="1"/>
          <p:nvPr>
            <p:ph idx="1" type="body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23" name="Google Shape;123;p20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4" name="Google Shape;124;p20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20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1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21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29" name="Google Shape;129;p21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0" name="Google Shape;130;p21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1" name="Google Shape;131;p21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2" name="Google Shape;132;p21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2"/>
          <p:cNvSpPr txBox="1"/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5" name="Google Shape;135;p22"/>
          <p:cNvSpPr txBox="1"/>
          <p:nvPr>
            <p:ph idx="1" type="body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36" name="Google Shape;136;p22"/>
          <p:cNvSpPr txBox="1"/>
          <p:nvPr>
            <p:ph idx="2" type="body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7" name="Google Shape;137;p22"/>
          <p:cNvSpPr txBox="1"/>
          <p:nvPr>
            <p:ph idx="3" type="body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38" name="Google Shape;138;p22"/>
          <p:cNvSpPr txBox="1"/>
          <p:nvPr>
            <p:ph idx="4" type="body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9" name="Google Shape;139;p22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22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1" name="Google Shape;141;p22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3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23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5" name="Google Shape;145;p23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4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24"/>
          <p:cNvSpPr txBox="1"/>
          <p:nvPr>
            <p:ph idx="1" type="body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149" name="Google Shape;149;p24"/>
          <p:cNvSpPr txBox="1"/>
          <p:nvPr>
            <p:ph idx="2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150" name="Google Shape;150;p24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1" name="Google Shape;151;p24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24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5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25"/>
          <p:cNvSpPr/>
          <p:nvPr>
            <p:ph idx="2" type="pic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56" name="Google Shape;156;p25"/>
          <p:cNvSpPr txBox="1"/>
          <p:nvPr>
            <p:ph idx="1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157" name="Google Shape;157;p2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8" name="Google Shape;158;p2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2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26"/>
          <p:cNvSpPr txBox="1"/>
          <p:nvPr>
            <p:ph idx="1" type="body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3" name="Google Shape;163;p2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4" name="Google Shape;164;p2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5" name="Google Shape;165;p2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7"/>
          <p:cNvSpPr txBox="1"/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8" name="Google Shape;168;p27"/>
          <p:cNvSpPr txBox="1"/>
          <p:nvPr>
            <p:ph idx="1" type="body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9" name="Google Shape;169;p27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0" name="Google Shape;170;p27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1" name="Google Shape;171;p27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9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0" name="Google Shape;180;p29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/>
            </a:lvl1pPr>
            <a:lvl2pPr lvl="1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/>
            </a:lvl2pPr>
            <a:lvl3pPr lvl="2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3pPr>
            <a:lvl4pPr lvl="3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4pPr>
            <a:lvl5pPr lvl="4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5pPr>
            <a:lvl6pPr lvl="5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6pPr>
            <a:lvl7pPr lvl="6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7pPr>
            <a:lvl8pPr lvl="7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8pPr>
            <a:lvl9pPr lvl="8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1" name="Google Shape;181;p29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2" name="Google Shape;182;p29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3" name="Google Shape;183;p29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3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6" name="Google Shape;186;p30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7" name="Google Shape;187;p30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8" name="Google Shape;188;p30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9" name="Google Shape;189;p30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31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2" name="Google Shape;192;p31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3" name="Google Shape;193;p31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4" name="Google Shape;194;p31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5" name="Google Shape;195;p31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6" name="Google Shape;196;p31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theme" Target="../theme/theme3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slideLayout" Target="../slideLayouts/slideLayout4.xml"/><Relationship Id="rId3" Type="http://schemas.openxmlformats.org/officeDocument/2006/relationships/slideLayout" Target="../slideLayouts/slideLayout5.xml"/><Relationship Id="rId4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2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11.xml"/><Relationship Id="rId5" Type="http://schemas.openxmlformats.org/officeDocument/2006/relationships/slideLayout" Target="../slideLayouts/slideLayout7.xml"/><Relationship Id="rId6" Type="http://schemas.openxmlformats.org/officeDocument/2006/relationships/slideLayout" Target="../slideLayouts/slideLayout8.xml"/><Relationship Id="rId7" Type="http://schemas.openxmlformats.org/officeDocument/2006/relationships/slideLayout" Target="../slideLayouts/slideLayout9.xml"/><Relationship Id="rId8" Type="http://schemas.openxmlformats.org/officeDocument/2006/relationships/slideLayout" Target="../slideLayouts/slideLayout10.xml"/></Relationships>
</file>

<file path=ppt/slideMasters/_rels/slideMaster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3.xml"/><Relationship Id="rId12" Type="http://schemas.openxmlformats.org/officeDocument/2006/relationships/theme" Target="../theme/theme4.xml"/><Relationship Id="rId9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0.xml"/><Relationship Id="rId8" Type="http://schemas.openxmlformats.org/officeDocument/2006/relationships/slideLayout" Target="../slideLayouts/slideLayout21.xml"/></Relationships>
</file>

<file path=ppt/slideMasters/_rels/slideMaster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4" name="Google Shape;24;p4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5" name="Google Shape;25;p4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9" name="Google Shape;99;p16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0" name="Google Shape;100;p1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1" name="Google Shape;101;p1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2" name="Google Shape;102;p1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dk1"/>
        </a:solidFill>
      </p:bgPr>
    </p:bg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8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74" name="Google Shape;174;p28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75" name="Google Shape;175;p28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76" name="Google Shape;176;p28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77" name="Google Shape;177;p28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2" r:id="rId1"/>
    <p:sldLayoutId id="2147483673" r:id="rId2"/>
    <p:sldLayoutId id="2147483674" r:id="rId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jpg"/><Relationship Id="rId4" Type="http://schemas.openxmlformats.org/officeDocument/2006/relationships/image" Target="../media/image8.jpg"/><Relationship Id="rId5" Type="http://schemas.openxmlformats.org/officeDocument/2006/relationships/image" Target="../media/image1.jpg"/><Relationship Id="rId6" Type="http://schemas.openxmlformats.org/officeDocument/2006/relationships/image" Target="../media/image5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5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4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6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1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3.jpg"/><Relationship Id="rId4" Type="http://schemas.openxmlformats.org/officeDocument/2006/relationships/image" Target="../media/image12.jpg"/><Relationship Id="rId5" Type="http://schemas.openxmlformats.org/officeDocument/2006/relationships/image" Target="../media/image17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0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02" name="Google Shape;202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47200" y="-468"/>
            <a:ext cx="9144800" cy="685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32"/>
          <p:cNvSpPr/>
          <p:nvPr/>
        </p:nvSpPr>
        <p:spPr>
          <a:xfrm>
            <a:off x="-851" y="-479"/>
            <a:ext cx="9468701" cy="6858478"/>
          </a:xfrm>
          <a:custGeom>
            <a:rect b="b" l="l" r="r" t="t"/>
            <a:pathLst>
              <a:path extrusionOk="0" h="5829300" w="8078051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rgbClr val="262626">
              <a:alpha val="69803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32"/>
          <p:cNvSpPr/>
          <p:nvPr/>
        </p:nvSpPr>
        <p:spPr>
          <a:xfrm>
            <a:off x="-852" y="-479"/>
            <a:ext cx="8078052" cy="6858478"/>
          </a:xfrm>
          <a:custGeom>
            <a:rect b="b" l="l" r="r" t="t"/>
            <a:pathLst>
              <a:path extrusionOk="0" h="6858478" w="8078052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32"/>
          <p:cNvSpPr txBox="1"/>
          <p:nvPr>
            <p:ph type="ctrTitle"/>
          </p:nvPr>
        </p:nvSpPr>
        <p:spPr>
          <a:xfrm>
            <a:off x="230625" y="2562725"/>
            <a:ext cx="5973600" cy="33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Calibri"/>
              <a:buNone/>
            </a:pPr>
            <a:r>
              <a:rPr lang="en-US" sz="3800"/>
              <a:t>PROJECT MANAGEMENT IN A FESTIVAL ENVIRONMENT PART 2: </a:t>
            </a:r>
            <a:endParaRPr sz="3800"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Calibri"/>
              <a:buNone/>
            </a:pPr>
            <a:r>
              <a:rPr i="1" lang="en-US" sz="3800"/>
              <a:t>TEAMS, TOOLS AND TASKS</a:t>
            </a:r>
            <a:endParaRPr i="1" sz="3800"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800"/>
              <a:buFont typeface="Calibri"/>
              <a:buNone/>
            </a:pPr>
            <a:r>
              <a:rPr lang="en-US" sz="3800"/>
              <a:t>with Natalie Smith</a:t>
            </a:r>
            <a:endParaRPr sz="3800"/>
          </a:p>
        </p:txBody>
      </p:sp>
      <p:sp>
        <p:nvSpPr>
          <p:cNvPr id="206" name="Google Shape;206;p32"/>
          <p:cNvSpPr txBox="1"/>
          <p:nvPr/>
        </p:nvSpPr>
        <p:spPr>
          <a:xfrm>
            <a:off x="4800600" y="36100"/>
            <a:ext cx="7391400" cy="682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33"/>
          <p:cNvSpPr/>
          <p:nvPr/>
        </p:nvSpPr>
        <p:spPr>
          <a:xfrm flipH="1" rot="10800000">
            <a:off x="0" y="1691641"/>
            <a:ext cx="7571262" cy="5166360"/>
          </a:xfrm>
          <a:custGeom>
            <a:rect b="b" l="l" r="r" t="t"/>
            <a:pathLst>
              <a:path extrusionOk="0" h="5166360" w="7571262">
                <a:moveTo>
                  <a:pt x="0" y="5166360"/>
                </a:moveTo>
                <a:lnTo>
                  <a:pt x="7571262" y="5166360"/>
                </a:lnTo>
                <a:lnTo>
                  <a:pt x="5177382" y="0"/>
                </a:lnTo>
                <a:lnTo>
                  <a:pt x="5171159" y="0"/>
                </a:lnTo>
                <a:lnTo>
                  <a:pt x="3981368" y="0"/>
                </a:lnTo>
                <a:lnTo>
                  <a:pt x="2331323" y="0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group of people standing in front of a crowd&#10;&#10;Description generated with very high confidence" id="212" name="Google Shape;212;p33"/>
          <p:cNvPicPr preferRelativeResize="0"/>
          <p:nvPr/>
        </p:nvPicPr>
        <p:blipFill rotWithShape="1">
          <a:blip r:embed="rId3">
            <a:alphaModFix/>
          </a:blip>
          <a:srcRect b="5005" l="0" r="0" t="1431"/>
          <a:stretch/>
        </p:blipFill>
        <p:spPr>
          <a:xfrm>
            <a:off x="6587330" y="1691641"/>
            <a:ext cx="4004406" cy="2500885"/>
          </a:xfrm>
          <a:custGeom>
            <a:rect b="b" l="l" r="r" t="t"/>
            <a:pathLst>
              <a:path extrusionOk="0" h="2500885" w="4004406">
                <a:moveTo>
                  <a:pt x="1158807" y="0"/>
                </a:moveTo>
                <a:lnTo>
                  <a:pt x="4004406" y="0"/>
                </a:lnTo>
                <a:lnTo>
                  <a:pt x="2845598" y="2500885"/>
                </a:lnTo>
                <a:lnTo>
                  <a:pt x="0" y="2500885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descr="A group of people standing in front of a crowd&#10;&#10;Description generated with high confidence" id="213" name="Google Shape;213;p33"/>
          <p:cNvPicPr preferRelativeResize="0"/>
          <p:nvPr/>
        </p:nvPicPr>
        <p:blipFill rotWithShape="1">
          <a:blip r:embed="rId4">
            <a:alphaModFix/>
          </a:blip>
          <a:srcRect b="0" l="0" r="0" t="12457"/>
          <a:stretch/>
        </p:blipFill>
        <p:spPr>
          <a:xfrm>
            <a:off x="4791075" y="4357117"/>
            <a:ext cx="4570758" cy="2500884"/>
          </a:xfrm>
          <a:custGeom>
            <a:rect b="b" l="l" r="r" t="t"/>
            <a:pathLst>
              <a:path extrusionOk="0" h="2500884" w="4570758">
                <a:moveTo>
                  <a:pt x="1717230" y="0"/>
                </a:moveTo>
                <a:lnTo>
                  <a:pt x="4570758" y="0"/>
                </a:lnTo>
                <a:lnTo>
                  <a:pt x="3411951" y="2500884"/>
                </a:lnTo>
                <a:lnTo>
                  <a:pt x="3405728" y="2500884"/>
                </a:lnTo>
                <a:lnTo>
                  <a:pt x="2215937" y="2500884"/>
                </a:lnTo>
                <a:lnTo>
                  <a:pt x="565892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descr="A group of people standing in front of a crowd posing for the camera&#10;&#10;Description generated with very high confidence" id="214" name="Google Shape;214;p33"/>
          <p:cNvPicPr preferRelativeResize="0"/>
          <p:nvPr/>
        </p:nvPicPr>
        <p:blipFill rotWithShape="1">
          <a:blip r:embed="rId5">
            <a:alphaModFix/>
          </a:blip>
          <a:srcRect b="6697" l="0" r="0" t="7214"/>
          <a:stretch/>
        </p:blipFill>
        <p:spPr>
          <a:xfrm>
            <a:off x="7823674" y="4357117"/>
            <a:ext cx="4368327" cy="2500884"/>
          </a:xfrm>
          <a:custGeom>
            <a:rect b="b" l="l" r="r" t="t"/>
            <a:pathLst>
              <a:path extrusionOk="0" h="2500884" w="4368327">
                <a:moveTo>
                  <a:pt x="1717230" y="0"/>
                </a:moveTo>
                <a:lnTo>
                  <a:pt x="4368327" y="0"/>
                </a:lnTo>
                <a:lnTo>
                  <a:pt x="4368327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descr="A person standing in front of a building&#10;&#10;Description generated with very high confidence" id="215" name="Google Shape;215;p33"/>
          <p:cNvPicPr preferRelativeResize="0"/>
          <p:nvPr/>
        </p:nvPicPr>
        <p:blipFill rotWithShape="1">
          <a:blip r:embed="rId6">
            <a:alphaModFix/>
          </a:blip>
          <a:srcRect b="0" l="11838" r="18928" t="0"/>
          <a:stretch/>
        </p:blipFill>
        <p:spPr>
          <a:xfrm>
            <a:off x="9597231" y="1691164"/>
            <a:ext cx="2594769" cy="2501837"/>
          </a:xfrm>
          <a:custGeom>
            <a:rect b="b" l="l" r="r" t="t"/>
            <a:pathLst>
              <a:path extrusionOk="0" h="2501837" w="2594769">
                <a:moveTo>
                  <a:pt x="1159248" y="0"/>
                </a:moveTo>
                <a:lnTo>
                  <a:pt x="2594769" y="0"/>
                </a:lnTo>
                <a:lnTo>
                  <a:pt x="2594769" y="2501837"/>
                </a:lnTo>
                <a:lnTo>
                  <a:pt x="0" y="2501837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216" name="Google Shape;216;p33"/>
          <p:cNvSpPr txBox="1"/>
          <p:nvPr>
            <p:ph type="title"/>
          </p:nvPr>
        </p:nvSpPr>
        <p:spPr>
          <a:xfrm>
            <a:off x="182880" y="628387"/>
            <a:ext cx="10515600" cy="1225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lang="en-US" sz="5400"/>
              <a:t>WHAT DO WE KNOW SO FAR?</a:t>
            </a:r>
            <a:endParaRPr sz="369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33"/>
          <p:cNvSpPr txBox="1"/>
          <p:nvPr>
            <p:ph idx="1" type="body"/>
          </p:nvPr>
        </p:nvSpPr>
        <p:spPr>
          <a:xfrm>
            <a:off x="106675" y="1863000"/>
            <a:ext cx="5989200" cy="4695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81000" lvl="0" marL="45720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How the festival industry evolved and where it may go 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Current trends in the events/ festival industry  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Programming a large scale event 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The effects Brexit may have on artists booking/ performing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Where and how to start planning a project 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The role and skills of a good project manager 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-"/>
            </a:pPr>
            <a:r>
              <a:rPr lang="en-US" sz="2400">
                <a:solidFill>
                  <a:schemeClr val="lt1"/>
                </a:solidFill>
              </a:rPr>
              <a:t>How large scale productions and crews </a:t>
            </a:r>
            <a:endParaRPr sz="24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lt1"/>
                </a:solidFill>
              </a:rPr>
              <a:t>are run and managed </a:t>
            </a:r>
            <a:endParaRPr sz="24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creenshot of a cell phone&#10;&#10;Description generated with very high confidence" id="222" name="Google Shape;222;p34"/>
          <p:cNvPicPr preferRelativeResize="0"/>
          <p:nvPr/>
        </p:nvPicPr>
        <p:blipFill rotWithShape="1">
          <a:blip r:embed="rId3">
            <a:alphaModFix/>
          </a:blip>
          <a:srcRect b="0" l="13422" r="19028" t="0"/>
          <a:stretch/>
        </p:blipFill>
        <p:spPr>
          <a:xfrm>
            <a:off x="7555991" y="1690688"/>
            <a:ext cx="4636009" cy="5167312"/>
          </a:xfrm>
          <a:custGeom>
            <a:rect b="b" l="l" r="r" t="t"/>
            <a:pathLst>
              <a:path extrusionOk="0" h="5167312" w="4636009">
                <a:moveTo>
                  <a:pt x="0" y="0"/>
                </a:moveTo>
                <a:lnTo>
                  <a:pt x="4636009" y="0"/>
                </a:lnTo>
                <a:lnTo>
                  <a:pt x="4636009" y="5167312"/>
                </a:lnTo>
                <a:lnTo>
                  <a:pt x="276091" y="5167312"/>
                </a:lnTo>
                <a:lnTo>
                  <a:pt x="2669970" y="952"/>
                </a:lnTo>
                <a:lnTo>
                  <a:pt x="0" y="95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223" name="Google Shape;223;p34"/>
          <p:cNvSpPr/>
          <p:nvPr/>
        </p:nvSpPr>
        <p:spPr>
          <a:xfrm flipH="1" rot="10800000">
            <a:off x="0" y="1687234"/>
            <a:ext cx="10055725" cy="5170766"/>
          </a:xfrm>
          <a:custGeom>
            <a:rect b="b" l="l" r="r" t="t"/>
            <a:pathLst>
              <a:path extrusionOk="0" h="5032376" w="9786594">
                <a:moveTo>
                  <a:pt x="0" y="0"/>
                </a:moveTo>
                <a:lnTo>
                  <a:pt x="2130696" y="0"/>
                </a:lnTo>
                <a:lnTo>
                  <a:pt x="4685057" y="0"/>
                </a:lnTo>
                <a:lnTo>
                  <a:pt x="6291520" y="0"/>
                </a:lnTo>
                <a:lnTo>
                  <a:pt x="7449885" y="0"/>
                </a:lnTo>
                <a:lnTo>
                  <a:pt x="7455943" y="0"/>
                </a:lnTo>
                <a:lnTo>
                  <a:pt x="9786594" y="5032376"/>
                </a:lnTo>
                <a:lnTo>
                  <a:pt x="0" y="5032376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34"/>
          <p:cNvSpPr txBox="1"/>
          <p:nvPr>
            <p:ph type="title"/>
          </p:nvPr>
        </p:nvSpPr>
        <p:spPr>
          <a:xfrm>
            <a:off x="450341" y="365601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Calibri"/>
              <a:buNone/>
            </a:pPr>
            <a:r>
              <a:rPr lang="en-US" sz="4800"/>
              <a:t>WHAT DO WE HAVE TODAY?</a:t>
            </a:r>
            <a:endParaRPr/>
          </a:p>
        </p:txBody>
      </p:sp>
      <p:sp>
        <p:nvSpPr>
          <p:cNvPr id="225" name="Google Shape;225;p34"/>
          <p:cNvSpPr txBox="1"/>
          <p:nvPr>
            <p:ph idx="1" type="body"/>
          </p:nvPr>
        </p:nvSpPr>
        <p:spPr>
          <a:xfrm>
            <a:off x="108275" y="1822775"/>
            <a:ext cx="7447800" cy="4258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lt1"/>
              </a:solidFill>
            </a:endParaRPr>
          </a:p>
          <a:p>
            <a:pPr indent="-4318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Char char="•"/>
            </a:pPr>
            <a:r>
              <a:rPr lang="en-US" sz="3200">
                <a:solidFill>
                  <a:schemeClr val="lt1"/>
                </a:solidFill>
              </a:rPr>
              <a:t>Looking in detail at the teams, tools and tasks in each stage of the planning process, from pre-production to post event evaluation. </a:t>
            </a:r>
            <a:endParaRPr sz="3200">
              <a:solidFill>
                <a:schemeClr val="lt1"/>
              </a:solidFill>
            </a:endParaRPr>
          </a:p>
          <a:p>
            <a:pPr indent="-43180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Char char="•"/>
            </a:pPr>
            <a:r>
              <a:rPr lang="en-US" sz="3200">
                <a:solidFill>
                  <a:schemeClr val="lt1"/>
                </a:solidFill>
              </a:rPr>
              <a:t>Aiming for an early finish! :) </a:t>
            </a:r>
            <a:endParaRPr sz="32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picture containing person, woman&#10;&#10;Description generated with high confidence" id="231" name="Google Shape;231;p35"/>
          <p:cNvPicPr preferRelativeResize="0"/>
          <p:nvPr/>
        </p:nvPicPr>
        <p:blipFill rotWithShape="1">
          <a:blip r:embed="rId3">
            <a:alphaModFix amt="50000"/>
          </a:blip>
          <a:srcRect b="12821" l="0" r="0" t="2909"/>
          <a:stretch/>
        </p:blipFill>
        <p:spPr>
          <a:xfrm>
            <a:off x="20" y="10"/>
            <a:ext cx="12191980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35"/>
          <p:cNvSpPr txBox="1"/>
          <p:nvPr>
            <p:ph type="title"/>
          </p:nvPr>
        </p:nvSpPr>
        <p:spPr>
          <a:xfrm>
            <a:off x="1524013" y="1726705"/>
            <a:ext cx="9144000" cy="4824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959"/>
              <a:buFont typeface="Calibri"/>
              <a:buNone/>
            </a:pPr>
            <a:r>
              <a:rPr b="1" lang="en-US" sz="3959">
                <a:solidFill>
                  <a:srgbClr val="FFFFFF"/>
                </a:solidFill>
              </a:rPr>
              <a:t>WELCOME TO PRE-PRODUCTION PLANNING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Here we will look at;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TEAM </a:t>
            </a: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TASKS</a:t>
            </a: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TOOLS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in the pre-production phase </a:t>
            </a:r>
            <a:br>
              <a:rPr lang="en-US" sz="2160">
                <a:solidFill>
                  <a:srgbClr val="FFFFFF"/>
                </a:solidFill>
              </a:rPr>
            </a:br>
            <a:endParaRPr sz="216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person, woman, sitting&#10;&#10;Description generated with high confidence" id="237" name="Google Shape;237;p36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22360" r="14971" t="0"/>
          <a:stretch/>
        </p:blipFill>
        <p:spPr>
          <a:xfrm>
            <a:off x="20" y="1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36"/>
          <p:cNvSpPr/>
          <p:nvPr/>
        </p:nvSpPr>
        <p:spPr>
          <a:xfrm>
            <a:off x="0" y="5320142"/>
            <a:ext cx="12192000" cy="736500"/>
          </a:xfrm>
          <a:prstGeom prst="rect">
            <a:avLst/>
          </a:prstGeom>
          <a:solidFill>
            <a:schemeClr val="dk1">
              <a:alpha val="749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39" name="Google Shape;239;p36"/>
          <p:cNvCxnSpPr/>
          <p:nvPr/>
        </p:nvCxnSpPr>
        <p:spPr>
          <a:xfrm>
            <a:off x="0" y="5241983"/>
            <a:ext cx="12192000" cy="0"/>
          </a:xfrm>
          <a:prstGeom prst="straightConnector1">
            <a:avLst/>
          </a:prstGeom>
          <a:noFill/>
          <a:ln cap="flat" cmpd="sng" w="41275">
            <a:solidFill>
              <a:schemeClr val="lt1">
                <a:alpha val="89800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240" name="Google Shape;240;p36"/>
          <p:cNvCxnSpPr/>
          <p:nvPr/>
        </p:nvCxnSpPr>
        <p:spPr>
          <a:xfrm>
            <a:off x="0" y="6134852"/>
            <a:ext cx="12192000" cy="0"/>
          </a:xfrm>
          <a:prstGeom prst="straightConnector1">
            <a:avLst/>
          </a:prstGeom>
          <a:noFill/>
          <a:ln cap="flat" cmpd="sng" w="41275">
            <a:solidFill>
              <a:schemeClr val="lt1">
                <a:alpha val="89800"/>
              </a:schemeClr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41" name="Google Shape;241;p36"/>
          <p:cNvSpPr txBox="1"/>
          <p:nvPr>
            <p:ph type="title"/>
          </p:nvPr>
        </p:nvSpPr>
        <p:spPr>
          <a:xfrm>
            <a:off x="523875" y="5317240"/>
            <a:ext cx="11211000" cy="744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Calibri"/>
              <a:buNone/>
            </a:pPr>
            <a:r>
              <a:rPr lang="en-US" sz="4000">
                <a:solidFill>
                  <a:schemeClr val="lt1"/>
                </a:solidFill>
              </a:rPr>
              <a:t>TEAM AND ROLES</a:t>
            </a:r>
            <a:endParaRPr sz="23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6" name="Google Shape;246;p37"/>
          <p:cNvGrpSpPr/>
          <p:nvPr/>
        </p:nvGrpSpPr>
        <p:grpSpPr>
          <a:xfrm>
            <a:off x="3143669" y="1600201"/>
            <a:ext cx="5904600" cy="4526100"/>
            <a:chOff x="1162469" y="0"/>
            <a:chExt cx="5904600" cy="4526100"/>
          </a:xfrm>
        </p:grpSpPr>
        <p:sp>
          <p:nvSpPr>
            <p:cNvPr id="247" name="Google Shape;247;p37"/>
            <p:cNvSpPr/>
            <p:nvPr/>
          </p:nvSpPr>
          <p:spPr>
            <a:xfrm>
              <a:off x="1162469" y="0"/>
              <a:ext cx="5904600" cy="45261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37"/>
            <p:cNvSpPr txBox="1"/>
            <p:nvPr/>
          </p:nvSpPr>
          <p:spPr>
            <a:xfrm>
              <a:off x="3289328" y="226298"/>
              <a:ext cx="1650900" cy="67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9550" lIns="99550" spcFirstLastPara="1" rIns="99550" wrap="square" tIns="995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Carme"/>
                <a:buNone/>
              </a:pPr>
              <a:r>
                <a:rPr b="1" lang="en-US" sz="1400">
                  <a:solidFill>
                    <a:schemeClr val="lt1"/>
                  </a:solidFill>
                  <a:latin typeface="Carme"/>
                  <a:ea typeface="Carme"/>
                  <a:cs typeface="Carme"/>
                  <a:sym typeface="Carme"/>
                </a:rPr>
                <a:t>THE CREW</a:t>
              </a:r>
              <a:endParaRPr/>
            </a:p>
          </p:txBody>
        </p:sp>
        <p:sp>
          <p:nvSpPr>
            <p:cNvPr id="249" name="Google Shape;249;p37"/>
            <p:cNvSpPr/>
            <p:nvPr/>
          </p:nvSpPr>
          <p:spPr>
            <a:xfrm>
              <a:off x="1810541" y="905192"/>
              <a:ext cx="4608600" cy="36207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37"/>
            <p:cNvSpPr txBox="1"/>
            <p:nvPr/>
          </p:nvSpPr>
          <p:spPr>
            <a:xfrm>
              <a:off x="3309461" y="1122438"/>
              <a:ext cx="1610700" cy="651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9550" lIns="99550" spcFirstLastPara="1" rIns="99550" wrap="square" tIns="995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Carme"/>
                <a:buNone/>
              </a:pPr>
              <a:r>
                <a:rPr b="1" lang="en-US" sz="1400">
                  <a:solidFill>
                    <a:schemeClr val="lt1"/>
                  </a:solidFill>
                  <a:latin typeface="Carme"/>
                  <a:ea typeface="Carme"/>
                  <a:cs typeface="Carme"/>
                  <a:sym typeface="Carme"/>
                </a:rPr>
                <a:t>TEAM MANAGERS</a:t>
              </a:r>
              <a:endParaRPr/>
            </a:p>
          </p:txBody>
        </p:sp>
        <p:sp>
          <p:nvSpPr>
            <p:cNvPr id="251" name="Google Shape;251;p37"/>
            <p:cNvSpPr/>
            <p:nvPr/>
          </p:nvSpPr>
          <p:spPr>
            <a:xfrm>
              <a:off x="2386606" y="1810385"/>
              <a:ext cx="3456300" cy="27156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37"/>
            <p:cNvSpPr txBox="1"/>
            <p:nvPr/>
          </p:nvSpPr>
          <p:spPr>
            <a:xfrm>
              <a:off x="3309461" y="2014053"/>
              <a:ext cx="1610700" cy="61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8000" lIns="128000" spcFirstLastPara="1" rIns="128000" wrap="square" tIns="1280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t/>
              </a:r>
              <a:endParaRPr b="1" sz="18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3" name="Google Shape;253;p37"/>
            <p:cNvSpPr/>
            <p:nvPr/>
          </p:nvSpPr>
          <p:spPr>
            <a:xfrm>
              <a:off x="3209607" y="2715577"/>
              <a:ext cx="1810500" cy="18105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37"/>
            <p:cNvSpPr txBox="1"/>
            <p:nvPr/>
          </p:nvSpPr>
          <p:spPr>
            <a:xfrm>
              <a:off x="3474732" y="3168174"/>
              <a:ext cx="1280100" cy="905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99125" lIns="199125" spcFirstLastPara="1" rIns="199125" wrap="square" tIns="1991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800"/>
                <a:buFont typeface="Carme"/>
                <a:buNone/>
              </a:pPr>
              <a:r>
                <a:rPr lang="en-US" sz="2800">
                  <a:solidFill>
                    <a:schemeClr val="lt1"/>
                  </a:solidFill>
                  <a:latin typeface="Carme"/>
                  <a:ea typeface="Carme"/>
                  <a:cs typeface="Carme"/>
                  <a:sym typeface="Carme"/>
                </a:rPr>
                <a:t>THE</a:t>
              </a:r>
              <a:endParaRPr/>
            </a:p>
            <a:p>
              <a:pPr indent="0" lvl="0" marL="0" marR="0" rtl="0" algn="ctr">
                <a:lnSpc>
                  <a:spcPct val="90000"/>
                </a:lnSpc>
                <a:spcBef>
                  <a:spcPts val="980"/>
                </a:spcBef>
                <a:spcAft>
                  <a:spcPts val="0"/>
                </a:spcAft>
                <a:buClr>
                  <a:schemeClr val="lt1"/>
                </a:buClr>
                <a:buSzPts val="2800"/>
                <a:buFont typeface="Carme"/>
                <a:buNone/>
              </a:pPr>
              <a:r>
                <a:rPr lang="en-US" sz="2800">
                  <a:solidFill>
                    <a:schemeClr val="lt1"/>
                  </a:solidFill>
                  <a:latin typeface="Carme"/>
                  <a:ea typeface="Carme"/>
                  <a:cs typeface="Carme"/>
                  <a:sym typeface="Carme"/>
                </a:rPr>
                <a:t>IDEA</a:t>
              </a:r>
              <a:endParaRPr sz="3200">
                <a:solidFill>
                  <a:schemeClr val="lt1"/>
                </a:solidFill>
                <a:latin typeface="Carme"/>
                <a:ea typeface="Carme"/>
                <a:cs typeface="Carme"/>
                <a:sym typeface="Carme"/>
              </a:endParaRPr>
            </a:p>
          </p:txBody>
        </p:sp>
      </p:grpSp>
      <p:sp>
        <p:nvSpPr>
          <p:cNvPr id="255" name="Google Shape;255;p37"/>
          <p:cNvSpPr txBox="1"/>
          <p:nvPr/>
        </p:nvSpPr>
        <p:spPr>
          <a:xfrm>
            <a:off x="477079" y="341784"/>
            <a:ext cx="11353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  <a:latin typeface="Carme"/>
                <a:ea typeface="Carme"/>
                <a:cs typeface="Carme"/>
                <a:sym typeface="Carme"/>
              </a:rPr>
              <a:t>WHO ARE THESE PEOPLE AND WHAT DO THEY DO? </a:t>
            </a:r>
            <a:endParaRPr sz="3959">
              <a:solidFill>
                <a:schemeClr val="dk1"/>
              </a:solidFill>
              <a:latin typeface="Carme"/>
              <a:ea typeface="Carme"/>
              <a:cs typeface="Carme"/>
              <a:sym typeface="Carme"/>
            </a:endParaRPr>
          </a:p>
        </p:txBody>
      </p:sp>
      <p:sp>
        <p:nvSpPr>
          <p:cNvPr id="256" name="Google Shape;256;p37"/>
          <p:cNvSpPr txBox="1"/>
          <p:nvPr/>
        </p:nvSpPr>
        <p:spPr>
          <a:xfrm>
            <a:off x="5015880" y="3573017"/>
            <a:ext cx="2232300" cy="9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rgbClr val="FF0000"/>
                </a:solidFill>
                <a:latin typeface="Carme"/>
                <a:ea typeface="Carme"/>
                <a:cs typeface="Carme"/>
                <a:sym typeface="Carme"/>
              </a:rPr>
              <a:t>CORE MANAGEMENT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404040"/>
        </a:solidFill>
      </p:bgPr>
    </p:bg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38"/>
          <p:cNvSpPr/>
          <p:nvPr/>
        </p:nvSpPr>
        <p:spPr>
          <a:xfrm>
            <a:off x="0" y="-3324"/>
            <a:ext cx="12192000" cy="68613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p38"/>
          <p:cNvSpPr/>
          <p:nvPr/>
        </p:nvSpPr>
        <p:spPr>
          <a:xfrm>
            <a:off x="0" y="0"/>
            <a:ext cx="11786754" cy="6858000"/>
          </a:xfrm>
          <a:custGeom>
            <a:rect b="b" l="l" r="r" t="t"/>
            <a:pathLst>
              <a:path extrusionOk="0" h="6858000" w="11786754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1">
              <a:alpha val="298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38"/>
          <p:cNvSpPr/>
          <p:nvPr/>
        </p:nvSpPr>
        <p:spPr>
          <a:xfrm>
            <a:off x="0" y="0"/>
            <a:ext cx="3581400" cy="6858000"/>
          </a:xfrm>
          <a:custGeom>
            <a:rect b="b" l="l" r="r" t="t"/>
            <a:pathLst>
              <a:path extrusionOk="0" h="6858000" w="35814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1">
              <a:alpha val="298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38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rme"/>
              <a:buNone/>
            </a:pPr>
            <a:r>
              <a:rPr lang="en-US">
                <a:latin typeface="Carme"/>
                <a:ea typeface="Carme"/>
                <a:cs typeface="Carme"/>
                <a:sym typeface="Carme"/>
              </a:rPr>
              <a:t>EXAMPLES OF FESTIVAL </a:t>
            </a:r>
            <a:br>
              <a:rPr lang="en-US">
                <a:latin typeface="Carme"/>
                <a:ea typeface="Carme"/>
                <a:cs typeface="Carme"/>
                <a:sym typeface="Carme"/>
              </a:rPr>
            </a:br>
            <a:r>
              <a:rPr lang="en-US">
                <a:latin typeface="Carme"/>
                <a:ea typeface="Carme"/>
                <a:cs typeface="Carme"/>
                <a:sym typeface="Carme"/>
              </a:rPr>
              <a:t>CORE MANAGEMENT TEAM</a:t>
            </a:r>
            <a:endParaRPr/>
          </a:p>
        </p:txBody>
      </p:sp>
      <p:sp>
        <p:nvSpPr>
          <p:cNvPr id="265" name="Google Shape;265;p38"/>
          <p:cNvSpPr txBox="1"/>
          <p:nvPr>
            <p:ph idx="1" type="body"/>
          </p:nvPr>
        </p:nvSpPr>
        <p:spPr>
          <a:xfrm>
            <a:off x="838200" y="2010833"/>
            <a:ext cx="5097000" cy="41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b="1" lang="en-US" sz="2000">
                <a:latin typeface="Carme"/>
                <a:ea typeface="Carme"/>
                <a:cs typeface="Carme"/>
                <a:sym typeface="Carme"/>
              </a:rPr>
              <a:t>Mischief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Char char="•"/>
            </a:pPr>
            <a:r>
              <a:rPr lang="en-US" sz="2000">
                <a:latin typeface="Carme"/>
                <a:ea typeface="Carme"/>
                <a:cs typeface="Carme"/>
                <a:sym typeface="Carme"/>
              </a:rPr>
              <a:t>Festival director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Char char="•"/>
            </a:pPr>
            <a:r>
              <a:rPr lang="en-US" sz="2000">
                <a:latin typeface="Carme"/>
                <a:ea typeface="Carme"/>
                <a:cs typeface="Carme"/>
                <a:sym typeface="Carme"/>
              </a:rPr>
              <a:t>Production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Char char="•"/>
            </a:pPr>
            <a:r>
              <a:rPr lang="en-US" sz="2000">
                <a:latin typeface="Carme"/>
                <a:ea typeface="Carme"/>
                <a:cs typeface="Carme"/>
                <a:sym typeface="Carme"/>
              </a:rPr>
              <a:t>Operations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Char char="•"/>
            </a:pPr>
            <a:r>
              <a:rPr lang="en-US" sz="2000">
                <a:latin typeface="Carme"/>
                <a:ea typeface="Carme"/>
                <a:cs typeface="Carme"/>
                <a:sym typeface="Carme"/>
              </a:rPr>
              <a:t>+ 3 friends with no defined role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t/>
            </a:r>
            <a:endParaRPr sz="2000"/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t/>
            </a:r>
            <a:endParaRPr sz="2000"/>
          </a:p>
        </p:txBody>
      </p:sp>
      <p:sp>
        <p:nvSpPr>
          <p:cNvPr id="266" name="Google Shape;266;p38"/>
          <p:cNvSpPr txBox="1"/>
          <p:nvPr>
            <p:ph idx="2" type="body"/>
          </p:nvPr>
        </p:nvSpPr>
        <p:spPr>
          <a:xfrm>
            <a:off x="6256866" y="2010833"/>
            <a:ext cx="5097000" cy="41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US" sz="1600">
                <a:latin typeface="Carme"/>
                <a:ea typeface="Carme"/>
                <a:cs typeface="Carme"/>
                <a:sym typeface="Carme"/>
              </a:rPr>
              <a:t>BoomTown Fair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Creative director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Operations director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License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Infrastructure manager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Creative assistant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Operations assistant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Press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Music office manager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Technical Production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Finance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Performance manager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1" name="Google Shape;271;p39"/>
          <p:cNvGrpSpPr/>
          <p:nvPr/>
        </p:nvGrpSpPr>
        <p:grpSpPr>
          <a:xfrm>
            <a:off x="3143669" y="1600201"/>
            <a:ext cx="5904600" cy="4526100"/>
            <a:chOff x="1162469" y="0"/>
            <a:chExt cx="5904600" cy="4526100"/>
          </a:xfrm>
        </p:grpSpPr>
        <p:sp>
          <p:nvSpPr>
            <p:cNvPr id="272" name="Google Shape;272;p39"/>
            <p:cNvSpPr/>
            <p:nvPr/>
          </p:nvSpPr>
          <p:spPr>
            <a:xfrm>
              <a:off x="1162469" y="0"/>
              <a:ext cx="5904600" cy="45261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39"/>
            <p:cNvSpPr txBox="1"/>
            <p:nvPr/>
          </p:nvSpPr>
          <p:spPr>
            <a:xfrm>
              <a:off x="3289328" y="226298"/>
              <a:ext cx="1650900" cy="67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9350" lIns="149350" spcFirstLastPara="1" rIns="149350" wrap="square" tIns="1493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Carme"/>
                <a:buNone/>
              </a:pPr>
              <a:r>
                <a:rPr b="1" lang="en-US" sz="2100">
                  <a:solidFill>
                    <a:schemeClr val="lt1"/>
                  </a:solidFill>
                  <a:latin typeface="Carme"/>
                  <a:ea typeface="Carme"/>
                  <a:cs typeface="Carme"/>
                  <a:sym typeface="Carme"/>
                </a:rPr>
                <a:t>THE CREW</a:t>
              </a:r>
              <a:endParaRPr/>
            </a:p>
          </p:txBody>
        </p:sp>
        <p:sp>
          <p:nvSpPr>
            <p:cNvPr id="274" name="Google Shape;274;p39"/>
            <p:cNvSpPr/>
            <p:nvPr/>
          </p:nvSpPr>
          <p:spPr>
            <a:xfrm>
              <a:off x="1810541" y="905192"/>
              <a:ext cx="4608600" cy="36207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" name="Google Shape;275;p39"/>
            <p:cNvSpPr txBox="1"/>
            <p:nvPr/>
          </p:nvSpPr>
          <p:spPr>
            <a:xfrm>
              <a:off x="3309461" y="1122438"/>
              <a:ext cx="1610700" cy="651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0675" lIns="170675" spcFirstLastPara="1" rIns="170675" wrap="square" tIns="1706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alibri"/>
                <a:buNone/>
              </a:pPr>
              <a:r>
                <a:t/>
              </a:r>
              <a:endParaRPr b="1" sz="24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39"/>
            <p:cNvSpPr/>
            <p:nvPr/>
          </p:nvSpPr>
          <p:spPr>
            <a:xfrm>
              <a:off x="2386606" y="1810385"/>
              <a:ext cx="3456300" cy="27156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39"/>
            <p:cNvSpPr txBox="1"/>
            <p:nvPr/>
          </p:nvSpPr>
          <p:spPr>
            <a:xfrm>
              <a:off x="3309461" y="2014053"/>
              <a:ext cx="1610700" cy="61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8000" lIns="128000" spcFirstLastPara="1" rIns="128000" wrap="square" tIns="1280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Calibri"/>
                <a:buNone/>
              </a:pPr>
              <a:r>
                <a:rPr b="1" lang="en-US" sz="18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CORE MANAGEMENT</a:t>
              </a:r>
              <a:endParaRPr/>
            </a:p>
          </p:txBody>
        </p:sp>
        <p:sp>
          <p:nvSpPr>
            <p:cNvPr id="278" name="Google Shape;278;p39"/>
            <p:cNvSpPr/>
            <p:nvPr/>
          </p:nvSpPr>
          <p:spPr>
            <a:xfrm>
              <a:off x="3209607" y="2715577"/>
              <a:ext cx="1810500" cy="18105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39"/>
            <p:cNvSpPr txBox="1"/>
            <p:nvPr/>
          </p:nvSpPr>
          <p:spPr>
            <a:xfrm>
              <a:off x="3474732" y="3168174"/>
              <a:ext cx="1280100" cy="905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7575" lIns="227575" spcFirstLastPara="1" rIns="227575" wrap="square" tIns="2275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Calibri"/>
                <a:buNone/>
              </a:pPr>
              <a:r>
                <a:rPr lang="en-US" sz="32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</a:t>
              </a:r>
              <a:endParaRPr/>
            </a:p>
            <a:p>
              <a:pPr indent="0" lvl="0" marL="0" marR="0" rtl="0" algn="ctr">
                <a:lnSpc>
                  <a:spcPct val="90000"/>
                </a:lnSpc>
                <a:spcBef>
                  <a:spcPts val="112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Calibri"/>
                <a:buNone/>
              </a:pPr>
              <a:r>
                <a:rPr lang="en-US" sz="32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IDEA</a:t>
              </a:r>
              <a:endParaRPr/>
            </a:p>
          </p:txBody>
        </p:sp>
      </p:grpSp>
      <p:sp>
        <p:nvSpPr>
          <p:cNvPr id="280" name="Google Shape;280;p39"/>
          <p:cNvSpPr txBox="1"/>
          <p:nvPr/>
        </p:nvSpPr>
        <p:spPr>
          <a:xfrm>
            <a:off x="400611" y="270630"/>
            <a:ext cx="113907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  <a:latin typeface="Carme"/>
                <a:ea typeface="Carme"/>
                <a:cs typeface="Carme"/>
                <a:sym typeface="Carme"/>
              </a:rPr>
              <a:t>WHO ARE THESE PEOPLE AND WHAT DO THEY DO? </a:t>
            </a:r>
            <a:endParaRPr sz="3959">
              <a:solidFill>
                <a:schemeClr val="dk1"/>
              </a:solidFill>
              <a:latin typeface="Carme"/>
              <a:ea typeface="Carme"/>
              <a:cs typeface="Carme"/>
              <a:sym typeface="Carme"/>
            </a:endParaRPr>
          </a:p>
        </p:txBody>
      </p:sp>
      <p:sp>
        <p:nvSpPr>
          <p:cNvPr id="281" name="Google Shape;281;p39"/>
          <p:cNvSpPr txBox="1"/>
          <p:nvPr/>
        </p:nvSpPr>
        <p:spPr>
          <a:xfrm>
            <a:off x="4943872" y="2598004"/>
            <a:ext cx="2304300" cy="8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FF0000"/>
                </a:solidFill>
                <a:latin typeface="Carme"/>
                <a:ea typeface="Carme"/>
                <a:cs typeface="Carme"/>
                <a:sym typeface="Carme"/>
              </a:rPr>
              <a:t>TEAM MANAGERS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404040"/>
        </a:solidFill>
      </p:bgPr>
    </p:bg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40"/>
          <p:cNvSpPr/>
          <p:nvPr/>
        </p:nvSpPr>
        <p:spPr>
          <a:xfrm>
            <a:off x="0" y="-3324"/>
            <a:ext cx="12192000" cy="68613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40"/>
          <p:cNvSpPr/>
          <p:nvPr/>
        </p:nvSpPr>
        <p:spPr>
          <a:xfrm>
            <a:off x="0" y="0"/>
            <a:ext cx="11786754" cy="6858000"/>
          </a:xfrm>
          <a:custGeom>
            <a:rect b="b" l="l" r="r" t="t"/>
            <a:pathLst>
              <a:path extrusionOk="0" h="6858000" w="11786754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1">
              <a:alpha val="298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40"/>
          <p:cNvSpPr/>
          <p:nvPr/>
        </p:nvSpPr>
        <p:spPr>
          <a:xfrm>
            <a:off x="0" y="0"/>
            <a:ext cx="3581400" cy="6858000"/>
          </a:xfrm>
          <a:custGeom>
            <a:rect b="b" l="l" r="r" t="t"/>
            <a:pathLst>
              <a:path extrusionOk="0" h="6858000" w="35814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1">
              <a:alpha val="298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4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rme"/>
              <a:buNone/>
            </a:pPr>
            <a:r>
              <a:rPr lang="en-US">
                <a:latin typeface="Carme"/>
                <a:ea typeface="Carme"/>
                <a:cs typeface="Carme"/>
                <a:sym typeface="Carme"/>
              </a:rPr>
              <a:t>TEAM MANAGERS</a:t>
            </a:r>
            <a:endParaRPr/>
          </a:p>
        </p:txBody>
      </p:sp>
      <p:sp>
        <p:nvSpPr>
          <p:cNvPr id="290" name="Google Shape;290;p40"/>
          <p:cNvSpPr txBox="1"/>
          <p:nvPr>
            <p:ph idx="1" type="body"/>
          </p:nvPr>
        </p:nvSpPr>
        <p:spPr>
          <a:xfrm>
            <a:off x="838200" y="2010833"/>
            <a:ext cx="5097000" cy="41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Head Security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Head Steward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Waste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Stage Manager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Artists Liaison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Costume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Build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Decor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Lighting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Transport Manager internal/ external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Programme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Ticket manager</a:t>
            </a:r>
            <a:endParaRPr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</p:txBody>
      </p:sp>
      <p:sp>
        <p:nvSpPr>
          <p:cNvPr id="291" name="Google Shape;291;p40"/>
          <p:cNvSpPr txBox="1"/>
          <p:nvPr>
            <p:ph idx="2" type="body"/>
          </p:nvPr>
        </p:nvSpPr>
        <p:spPr>
          <a:xfrm>
            <a:off x="6256866" y="2010833"/>
            <a:ext cx="5097000" cy="41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Zone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Site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Trader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Production office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Site Office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H&amp;S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Event Control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Production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Ped Gate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Crew Gate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Welfare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Information Point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US" sz="1400">
                <a:latin typeface="Carme"/>
                <a:ea typeface="Carme"/>
                <a:cs typeface="Carme"/>
                <a:sym typeface="Carme"/>
              </a:rPr>
              <a:t>Bar managers</a:t>
            </a:r>
            <a:endParaRPr/>
          </a:p>
          <a:p>
            <a:pPr indent="-1397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r>
              <a:t/>
            </a:r>
            <a:endParaRPr sz="1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" name="Google Shape;296;p41"/>
          <p:cNvGrpSpPr/>
          <p:nvPr/>
        </p:nvGrpSpPr>
        <p:grpSpPr>
          <a:xfrm>
            <a:off x="3143669" y="1600201"/>
            <a:ext cx="5904600" cy="4526100"/>
            <a:chOff x="1162469" y="0"/>
            <a:chExt cx="5904600" cy="4526100"/>
          </a:xfrm>
        </p:grpSpPr>
        <p:sp>
          <p:nvSpPr>
            <p:cNvPr id="297" name="Google Shape;297;p41"/>
            <p:cNvSpPr/>
            <p:nvPr/>
          </p:nvSpPr>
          <p:spPr>
            <a:xfrm>
              <a:off x="1162469" y="0"/>
              <a:ext cx="5904600" cy="45261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" name="Google Shape;298;p41"/>
            <p:cNvSpPr txBox="1"/>
            <p:nvPr/>
          </p:nvSpPr>
          <p:spPr>
            <a:xfrm>
              <a:off x="3289328" y="226298"/>
              <a:ext cx="1650900" cy="67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0675" lIns="170675" spcFirstLastPara="1" rIns="170675" wrap="square" tIns="1706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alibri"/>
                <a:buNone/>
              </a:pPr>
              <a:r>
                <a:t/>
              </a:r>
              <a:endParaRPr b="1" sz="24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9" name="Google Shape;299;p41"/>
            <p:cNvSpPr/>
            <p:nvPr/>
          </p:nvSpPr>
          <p:spPr>
            <a:xfrm>
              <a:off x="1810541" y="905192"/>
              <a:ext cx="4608600" cy="36207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" name="Google Shape;300;p41"/>
            <p:cNvSpPr txBox="1"/>
            <p:nvPr/>
          </p:nvSpPr>
          <p:spPr>
            <a:xfrm>
              <a:off x="3309461" y="1122438"/>
              <a:ext cx="1610700" cy="651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70675" lIns="170675" spcFirstLastPara="1" rIns="170675" wrap="square" tIns="1706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Calibri"/>
                <a:buNone/>
              </a:pPr>
              <a:r>
                <a:t/>
              </a:r>
              <a:endParaRPr b="1" sz="24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1" name="Google Shape;301;p41"/>
            <p:cNvSpPr/>
            <p:nvPr/>
          </p:nvSpPr>
          <p:spPr>
            <a:xfrm>
              <a:off x="2386606" y="1810385"/>
              <a:ext cx="3456300" cy="27156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" name="Google Shape;302;p41"/>
            <p:cNvSpPr txBox="1"/>
            <p:nvPr/>
          </p:nvSpPr>
          <p:spPr>
            <a:xfrm>
              <a:off x="3309461" y="2014053"/>
              <a:ext cx="1610700" cy="61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3775" lIns="113775" spcFirstLastPara="1" rIns="113775" wrap="square" tIns="1137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Calibri"/>
                <a:buNone/>
              </a:pPr>
              <a:r>
                <a:rPr b="1" lang="en-US" sz="16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CORE MANAGEMENT</a:t>
              </a:r>
              <a:endParaRPr/>
            </a:p>
          </p:txBody>
        </p:sp>
        <p:sp>
          <p:nvSpPr>
            <p:cNvPr id="303" name="Google Shape;303;p41"/>
            <p:cNvSpPr/>
            <p:nvPr/>
          </p:nvSpPr>
          <p:spPr>
            <a:xfrm>
              <a:off x="3209607" y="2715577"/>
              <a:ext cx="1810500" cy="1810500"/>
            </a:xfrm>
            <a:prstGeom prst="ellipse">
              <a:avLst/>
            </a:prstGeom>
            <a:solidFill>
              <a:srgbClr val="4372C3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" name="Google Shape;304;p41"/>
            <p:cNvSpPr txBox="1"/>
            <p:nvPr/>
          </p:nvSpPr>
          <p:spPr>
            <a:xfrm>
              <a:off x="3474732" y="3168174"/>
              <a:ext cx="1280100" cy="905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7575" lIns="227575" spcFirstLastPara="1" rIns="227575" wrap="square" tIns="2275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Calibri"/>
                <a:buNone/>
              </a:pPr>
              <a:r>
                <a:rPr lang="en-US" sz="32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</a:t>
              </a:r>
              <a:endParaRPr/>
            </a:p>
            <a:p>
              <a:pPr indent="0" lvl="0" marL="0" marR="0" rtl="0" algn="ctr">
                <a:lnSpc>
                  <a:spcPct val="90000"/>
                </a:lnSpc>
                <a:spcBef>
                  <a:spcPts val="112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Calibri"/>
                <a:buNone/>
              </a:pPr>
              <a:r>
                <a:rPr lang="en-US" sz="32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IDEA</a:t>
              </a:r>
              <a:endParaRPr/>
            </a:p>
          </p:txBody>
        </p:sp>
      </p:grpSp>
      <p:sp>
        <p:nvSpPr>
          <p:cNvPr id="305" name="Google Shape;305;p41"/>
          <p:cNvSpPr txBox="1"/>
          <p:nvPr/>
        </p:nvSpPr>
        <p:spPr>
          <a:xfrm>
            <a:off x="359542" y="338955"/>
            <a:ext cx="114630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solidFill>
                  <a:schemeClr val="dk1"/>
                </a:solidFill>
                <a:latin typeface="Carme"/>
                <a:ea typeface="Carme"/>
                <a:cs typeface="Carme"/>
                <a:sym typeface="Carme"/>
              </a:rPr>
              <a:t>WHO ARE THESE PEOPLE AND WHAT DO THEY DO? </a:t>
            </a:r>
            <a:endParaRPr sz="3959">
              <a:solidFill>
                <a:schemeClr val="dk1"/>
              </a:solidFill>
              <a:latin typeface="Carme"/>
              <a:ea typeface="Carme"/>
              <a:cs typeface="Carme"/>
              <a:sym typeface="Carme"/>
            </a:endParaRPr>
          </a:p>
        </p:txBody>
      </p:sp>
      <p:sp>
        <p:nvSpPr>
          <p:cNvPr id="306" name="Google Shape;306;p41"/>
          <p:cNvSpPr txBox="1"/>
          <p:nvPr/>
        </p:nvSpPr>
        <p:spPr>
          <a:xfrm>
            <a:off x="4943872" y="2852936"/>
            <a:ext cx="2304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TEAM MANAGERS</a:t>
            </a:r>
            <a:endParaRPr/>
          </a:p>
        </p:txBody>
      </p:sp>
      <p:sp>
        <p:nvSpPr>
          <p:cNvPr id="307" name="Google Shape;307;p41"/>
          <p:cNvSpPr txBox="1"/>
          <p:nvPr/>
        </p:nvSpPr>
        <p:spPr>
          <a:xfrm>
            <a:off x="5222120" y="1836694"/>
            <a:ext cx="1737900" cy="8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THE CREW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404040"/>
        </a:solidFill>
      </p:bgPr>
    </p:bg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2"/>
          <p:cNvSpPr/>
          <p:nvPr/>
        </p:nvSpPr>
        <p:spPr>
          <a:xfrm>
            <a:off x="0" y="-3324"/>
            <a:ext cx="12192000" cy="68613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42"/>
          <p:cNvSpPr/>
          <p:nvPr/>
        </p:nvSpPr>
        <p:spPr>
          <a:xfrm>
            <a:off x="0" y="0"/>
            <a:ext cx="11786754" cy="6858000"/>
          </a:xfrm>
          <a:custGeom>
            <a:rect b="b" l="l" r="r" t="t"/>
            <a:pathLst>
              <a:path extrusionOk="0" h="6858000" w="11786754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1">
              <a:alpha val="298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42"/>
          <p:cNvSpPr/>
          <p:nvPr/>
        </p:nvSpPr>
        <p:spPr>
          <a:xfrm>
            <a:off x="0" y="0"/>
            <a:ext cx="3581400" cy="6858000"/>
          </a:xfrm>
          <a:custGeom>
            <a:rect b="b" l="l" r="r" t="t"/>
            <a:pathLst>
              <a:path extrusionOk="0" h="6858000" w="35814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1">
              <a:alpha val="298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42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lang="en-US"/>
              <a:t>THE CREW</a:t>
            </a:r>
            <a:endParaRPr/>
          </a:p>
        </p:txBody>
      </p:sp>
      <p:sp>
        <p:nvSpPr>
          <p:cNvPr id="316" name="Google Shape;316;p42"/>
          <p:cNvSpPr txBox="1"/>
          <p:nvPr>
            <p:ph idx="1" type="body"/>
          </p:nvPr>
        </p:nvSpPr>
        <p:spPr>
          <a:xfrm>
            <a:off x="838200" y="2010833"/>
            <a:ext cx="5097000" cy="41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Stewards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Security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Carpenters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Welders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Painters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Set builders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Performers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Site crew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Artists Liaisons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Stage Manager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Lighting engineers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Stage hands</a:t>
            </a:r>
            <a:endParaRPr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</p:txBody>
      </p:sp>
      <p:sp>
        <p:nvSpPr>
          <p:cNvPr id="317" name="Google Shape;317;p42"/>
          <p:cNvSpPr txBox="1"/>
          <p:nvPr>
            <p:ph idx="2" type="body"/>
          </p:nvPr>
        </p:nvSpPr>
        <p:spPr>
          <a:xfrm>
            <a:off x="6256866" y="2010833"/>
            <a:ext cx="5097000" cy="41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Litter pickers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Scaffolders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Box office staff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Sound engineers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H&amp;S team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Programme sellers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Production office staff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Music Office Staff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Runners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Caterers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Site Artists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US" sz="1600">
                <a:latin typeface="Carme"/>
                <a:ea typeface="Carme"/>
                <a:cs typeface="Carme"/>
                <a:sym typeface="Carme"/>
              </a:rPr>
              <a:t>Bar staff </a:t>
            </a:r>
            <a:endParaRPr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t/>
            </a:r>
            <a:endParaRPr sz="16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4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close up of a toy&#10;&#10;Description generated with high confidence" id="323" name="Google Shape;323;p43"/>
          <p:cNvPicPr preferRelativeResize="0"/>
          <p:nvPr/>
        </p:nvPicPr>
        <p:blipFill rotWithShape="1">
          <a:blip r:embed="rId3">
            <a:alphaModFix/>
          </a:blip>
          <a:srcRect b="0" l="20619" r="17430" t="0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324" name="Google Shape;324;p43"/>
          <p:cNvSpPr txBox="1"/>
          <p:nvPr>
            <p:ph type="title"/>
          </p:nvPr>
        </p:nvSpPr>
        <p:spPr>
          <a:xfrm>
            <a:off x="584095" y="2590689"/>
            <a:ext cx="3651600" cy="167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b="1" lang="en-US" sz="5400"/>
              <a:t>IT’S </a:t>
            </a:r>
            <a:endParaRPr b="1" sz="5400"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b="1" lang="en-US" sz="5400"/>
              <a:t>LUNCH TIME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28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4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person standing on top of a metal rail&#10;&#10;Description generated with very high confidence" id="330" name="Google Shape;330;p44"/>
          <p:cNvPicPr preferRelativeResize="0"/>
          <p:nvPr/>
        </p:nvPicPr>
        <p:blipFill rotWithShape="1">
          <a:blip r:embed="rId3">
            <a:alphaModFix amt="50000"/>
          </a:blip>
          <a:srcRect b="0" l="0" r="0" t="157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331" name="Google Shape;331;p44"/>
          <p:cNvSpPr txBox="1"/>
          <p:nvPr>
            <p:ph type="title"/>
          </p:nvPr>
        </p:nvSpPr>
        <p:spPr>
          <a:xfrm>
            <a:off x="1256714" y="365759"/>
            <a:ext cx="9448800" cy="562707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959"/>
              <a:buFont typeface="Calibri"/>
              <a:buNone/>
            </a:pPr>
            <a:r>
              <a:rPr b="1" lang="en-US" sz="3959">
                <a:solidFill>
                  <a:srgbClr val="FFFFFF"/>
                </a:solidFill>
              </a:rPr>
              <a:t>WELCOME TO BUILD PHASE PLANNING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Here we will look at;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TEAM </a:t>
            </a: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TASKS</a:t>
            </a: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TOOLS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in the build phase</a:t>
            </a:r>
            <a:br>
              <a:rPr lang="en-US" sz="2160">
                <a:solidFill>
                  <a:srgbClr val="FFFFFF"/>
                </a:solidFill>
              </a:rPr>
            </a:br>
            <a:endParaRPr sz="216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4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group of people standing in a field&#10;&#10;Description generated with very high confidence" id="337" name="Google Shape;337;p45"/>
          <p:cNvPicPr preferRelativeResize="0"/>
          <p:nvPr/>
        </p:nvPicPr>
        <p:blipFill rotWithShape="1">
          <a:blip r:embed="rId3">
            <a:alphaModFix amt="50000"/>
          </a:blip>
          <a:srcRect b="0" l="0" r="0" t="157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338" name="Google Shape;338;p45"/>
          <p:cNvSpPr txBox="1"/>
          <p:nvPr>
            <p:ph type="title"/>
          </p:nvPr>
        </p:nvSpPr>
        <p:spPr>
          <a:xfrm>
            <a:off x="1524000" y="548639"/>
            <a:ext cx="9144000" cy="572555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alibri"/>
              <a:buNone/>
            </a:pPr>
            <a:r>
              <a:rPr b="1" lang="en-US" sz="4000">
                <a:solidFill>
                  <a:srgbClr val="FFFFFF"/>
                </a:solidFill>
              </a:rPr>
              <a:t>WELCOME TO SHOW PHASE PLANNING </a:t>
            </a:r>
            <a:br>
              <a:rPr b="1" lang="en-US" sz="4000">
                <a:solidFill>
                  <a:srgbClr val="FFFFFF"/>
                </a:solidFill>
              </a:rPr>
            </a:b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Here we will look at; </a:t>
            </a:r>
            <a:br>
              <a:rPr b="1" lang="en-US" sz="4000">
                <a:solidFill>
                  <a:srgbClr val="FFFFFF"/>
                </a:solidFill>
              </a:rPr>
            </a:b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- TEAM </a:t>
            </a: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- TASKS</a:t>
            </a: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- TOOLS</a:t>
            </a:r>
            <a:br>
              <a:rPr b="1" lang="en-US" sz="4000">
                <a:solidFill>
                  <a:srgbClr val="FFFFFF"/>
                </a:solidFill>
              </a:rPr>
            </a:b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in the show phase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42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4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group of people on a beach&#10;&#10;Description generated with very high confidence" id="344" name="Google Shape;344;p46"/>
          <p:cNvPicPr preferRelativeResize="0"/>
          <p:nvPr/>
        </p:nvPicPr>
        <p:blipFill rotWithShape="1">
          <a:blip r:embed="rId3">
            <a:alphaModFix amt="50000"/>
          </a:blip>
          <a:srcRect b="0" l="0" r="0" t="157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345" name="Google Shape;345;p46"/>
          <p:cNvSpPr txBox="1"/>
          <p:nvPr>
            <p:ph type="title"/>
          </p:nvPr>
        </p:nvSpPr>
        <p:spPr>
          <a:xfrm>
            <a:off x="1524000" y="3429000"/>
            <a:ext cx="9144000" cy="290051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alibri"/>
              <a:buNone/>
            </a:pPr>
            <a:r>
              <a:rPr b="1" lang="en-US" sz="4000">
                <a:solidFill>
                  <a:srgbClr val="FFFFFF"/>
                </a:solidFill>
              </a:rPr>
              <a:t>WELCOME TO BREAK PHASE PLANNING </a:t>
            </a:r>
            <a:br>
              <a:rPr b="1" lang="en-US" sz="4000">
                <a:solidFill>
                  <a:srgbClr val="FFFFFF"/>
                </a:solidFill>
              </a:rPr>
            </a:b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Here we will look at; </a:t>
            </a:r>
            <a:br>
              <a:rPr b="1" lang="en-US" sz="4000">
                <a:solidFill>
                  <a:srgbClr val="FFFFFF"/>
                </a:solidFill>
              </a:rPr>
            </a:b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- TEAM </a:t>
            </a: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- TASKS</a:t>
            </a: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- TOOLS </a:t>
            </a:r>
            <a:br>
              <a:rPr b="1" lang="en-US" sz="4000">
                <a:solidFill>
                  <a:srgbClr val="FFFFFF"/>
                </a:solidFill>
              </a:rPr>
            </a:br>
            <a:br>
              <a:rPr b="1" lang="en-US" sz="4000">
                <a:solidFill>
                  <a:srgbClr val="FFFFFF"/>
                </a:solidFill>
              </a:rPr>
            </a:br>
            <a:r>
              <a:rPr b="1" lang="en-US" sz="4000">
                <a:solidFill>
                  <a:srgbClr val="FFFFFF"/>
                </a:solidFill>
              </a:rPr>
              <a:t>in the break phase</a:t>
            </a:r>
            <a:br>
              <a:rPr b="1" lang="en-US" sz="4000">
                <a:solidFill>
                  <a:srgbClr val="FFFFFF"/>
                </a:solidFill>
              </a:rPr>
            </a:br>
            <a:endParaRPr b="1" sz="4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49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4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picture containing person, table, indoor, wall&#10;&#10;Description generated with very high confidence" id="351" name="Google Shape;351;p47"/>
          <p:cNvPicPr preferRelativeResize="0"/>
          <p:nvPr/>
        </p:nvPicPr>
        <p:blipFill rotWithShape="1">
          <a:blip r:embed="rId3">
            <a:alphaModFix amt="50000"/>
          </a:blip>
          <a:srcRect b="15730" l="0" r="0" t="0"/>
          <a:stretch/>
        </p:blipFill>
        <p:spPr>
          <a:xfrm>
            <a:off x="20" y="10"/>
            <a:ext cx="12191980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352" name="Google Shape;352;p47"/>
          <p:cNvSpPr txBox="1"/>
          <p:nvPr>
            <p:ph type="title"/>
          </p:nvPr>
        </p:nvSpPr>
        <p:spPr>
          <a:xfrm>
            <a:off x="525195" y="692834"/>
            <a:ext cx="10855568" cy="547233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959"/>
              <a:buFont typeface="Calibri"/>
              <a:buNone/>
            </a:pPr>
            <a:r>
              <a:rPr b="1" lang="en-US" sz="3959">
                <a:solidFill>
                  <a:srgbClr val="FFFFFF"/>
                </a:solidFill>
              </a:rPr>
              <a:t>WELCOME TO EVALUATION PHASE PLANNING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Here we will look at;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TEAM </a:t>
            </a: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TASKS</a:t>
            </a: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- TOOLS </a:t>
            </a:r>
            <a:br>
              <a:rPr b="1" lang="en-US" sz="3959">
                <a:solidFill>
                  <a:srgbClr val="FFFFFF"/>
                </a:solidFill>
              </a:rPr>
            </a:br>
            <a:br>
              <a:rPr b="1" lang="en-US" sz="3959">
                <a:solidFill>
                  <a:srgbClr val="FFFFFF"/>
                </a:solidFill>
              </a:rPr>
            </a:br>
            <a:r>
              <a:rPr b="1" lang="en-US" sz="3959">
                <a:solidFill>
                  <a:srgbClr val="FFFFFF"/>
                </a:solidFill>
              </a:rPr>
              <a:t>in the evaluation phase</a:t>
            </a:r>
            <a:br>
              <a:rPr lang="en-US" sz="2160">
                <a:solidFill>
                  <a:srgbClr val="FFFFFF"/>
                </a:solidFill>
              </a:rPr>
            </a:br>
            <a:endParaRPr sz="216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56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4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8" name="Google Shape;358;p48"/>
          <p:cNvSpPr/>
          <p:nvPr/>
        </p:nvSpPr>
        <p:spPr>
          <a:xfrm>
            <a:off x="0" y="1"/>
            <a:ext cx="5920619" cy="2130951"/>
          </a:xfrm>
          <a:custGeom>
            <a:rect b="b" l="l" r="r" t="t"/>
            <a:pathLst>
              <a:path extrusionOk="0" h="2130951" w="5920619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48"/>
          <p:cNvSpPr/>
          <p:nvPr/>
        </p:nvSpPr>
        <p:spPr>
          <a:xfrm flipH="1">
            <a:off x="6149721" y="4682920"/>
            <a:ext cx="4522796" cy="2175080"/>
          </a:xfrm>
          <a:custGeom>
            <a:rect b="b" l="l" r="r" t="t"/>
            <a:pathLst>
              <a:path extrusionOk="0" h="2175080" w="4522796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0" name="Google Shape;360;p48"/>
          <p:cNvSpPr/>
          <p:nvPr/>
        </p:nvSpPr>
        <p:spPr>
          <a:xfrm>
            <a:off x="6266810" y="4682920"/>
            <a:ext cx="5925190" cy="2175080"/>
          </a:xfrm>
          <a:custGeom>
            <a:rect b="b" l="l" r="r" t="t"/>
            <a:pathLst>
              <a:path extrusionOk="0" h="2175080" w="592519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48"/>
          <p:cNvSpPr/>
          <p:nvPr/>
        </p:nvSpPr>
        <p:spPr>
          <a:xfrm>
            <a:off x="5097839" y="0"/>
            <a:ext cx="7094160" cy="2130952"/>
          </a:xfrm>
          <a:custGeom>
            <a:rect b="b" l="l" r="r" t="t"/>
            <a:pathLst>
              <a:path extrusionOk="0" h="2130952" w="7094160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2" name="Google Shape;362;p48"/>
          <p:cNvSpPr/>
          <p:nvPr/>
        </p:nvSpPr>
        <p:spPr>
          <a:xfrm>
            <a:off x="0" y="4682920"/>
            <a:ext cx="7114535" cy="2175080"/>
          </a:xfrm>
          <a:custGeom>
            <a:rect b="b" l="l" r="r" t="t"/>
            <a:pathLst>
              <a:path extrusionOk="0" h="2175080" w="7114535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48"/>
          <p:cNvSpPr txBox="1"/>
          <p:nvPr>
            <p:ph type="title"/>
          </p:nvPr>
        </p:nvSpPr>
        <p:spPr>
          <a:xfrm>
            <a:off x="1524000" y="2245809"/>
            <a:ext cx="9144000" cy="156471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Calibri"/>
              <a:buNone/>
            </a:pPr>
            <a:r>
              <a:rPr lang="en-US" sz="3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IMPORTANCE OF ROLES, RESPONSIBILITIES &amp; LINES OF COMMUNICATION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49"/>
          <p:cNvSpPr/>
          <p:nvPr/>
        </p:nvSpPr>
        <p:spPr>
          <a:xfrm>
            <a:off x="378068" y="4633546"/>
            <a:ext cx="11438700" cy="1844400"/>
          </a:xfrm>
          <a:prstGeom prst="rect">
            <a:avLst/>
          </a:prstGeom>
          <a:solidFill>
            <a:srgbClr val="3F3F3F"/>
          </a:solidFill>
          <a:ln cap="sq" cmpd="thinThick" w="127000">
            <a:solidFill>
              <a:srgbClr val="3F3F3F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69" name="Google Shape;369;p49"/>
          <p:cNvCxnSpPr/>
          <p:nvPr/>
        </p:nvCxnSpPr>
        <p:spPr>
          <a:xfrm>
            <a:off x="2209800" y="5738691"/>
            <a:ext cx="7772400" cy="0"/>
          </a:xfrm>
          <a:prstGeom prst="straightConnector1">
            <a:avLst/>
          </a:prstGeom>
          <a:noFill/>
          <a:ln cap="flat" cmpd="sng" w="22225">
            <a:solidFill>
              <a:srgbClr val="D8D8D8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370" name="Google Shape;370;p49"/>
          <p:cNvCxnSpPr/>
          <p:nvPr/>
        </p:nvCxnSpPr>
        <p:spPr>
          <a:xfrm>
            <a:off x="4065689" y="477749"/>
            <a:ext cx="0" cy="3657600"/>
          </a:xfrm>
          <a:prstGeom prst="straightConnector1">
            <a:avLst/>
          </a:prstGeom>
          <a:noFill/>
          <a:ln cap="flat" cmpd="dbl" w="101600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pic>
        <p:nvPicPr>
          <p:cNvPr descr="A picture containing person, sky, loudspeaker, man&#10;&#10;Description generated with very high confidence" id="371" name="Google Shape;371;p4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20040" y="1291713"/>
            <a:ext cx="3425610" cy="2029673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picture containing person, man, outdoor, standing&#10;&#10;Description generated with very high confidence" id="372" name="Google Shape;372;p4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591970" y="1604724"/>
            <a:ext cx="3433325" cy="171666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73" name="Google Shape;373;p49"/>
          <p:cNvCxnSpPr/>
          <p:nvPr/>
        </p:nvCxnSpPr>
        <p:spPr>
          <a:xfrm>
            <a:off x="8129685" y="477749"/>
            <a:ext cx="0" cy="3657600"/>
          </a:xfrm>
          <a:prstGeom prst="straightConnector1">
            <a:avLst/>
          </a:prstGeom>
          <a:noFill/>
          <a:ln cap="flat" cmpd="dbl" w="101600">
            <a:solidFill>
              <a:srgbClr val="595959"/>
            </a:solidFill>
            <a:prstDash val="solid"/>
            <a:miter lim="800000"/>
            <a:headEnd len="sm" w="sm" type="none"/>
            <a:tailEnd len="sm" w="sm" type="none"/>
          </a:ln>
        </p:spPr>
      </p:cxnSp>
      <p:pic>
        <p:nvPicPr>
          <p:cNvPr id="374" name="Google Shape;374;p4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385729" y="1273244"/>
            <a:ext cx="3423917" cy="2379622"/>
          </a:xfrm>
          <a:prstGeom prst="rect">
            <a:avLst/>
          </a:prstGeom>
          <a:noFill/>
          <a:ln>
            <a:noFill/>
          </a:ln>
        </p:spPr>
      </p:pic>
      <p:sp>
        <p:nvSpPr>
          <p:cNvPr id="375" name="Google Shape;375;p49"/>
          <p:cNvSpPr txBox="1"/>
          <p:nvPr>
            <p:ph type="title"/>
          </p:nvPr>
        </p:nvSpPr>
        <p:spPr>
          <a:xfrm>
            <a:off x="527538" y="4756638"/>
            <a:ext cx="11139900" cy="930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Calibri"/>
              <a:buNone/>
            </a:pPr>
            <a:r>
              <a:rPr lang="en-US" sz="3400">
                <a:solidFill>
                  <a:schemeClr val="lt1"/>
                </a:solidFill>
              </a:rPr>
              <a:t>THE </a:t>
            </a:r>
            <a:r>
              <a:rPr lang="en-US" sz="3400">
                <a:solidFill>
                  <a:schemeClr val="lt1"/>
                </a:solidFill>
                <a:latin typeface="Carme"/>
                <a:ea typeface="Carme"/>
                <a:cs typeface="Carme"/>
                <a:sym typeface="Carme"/>
              </a:rPr>
              <a:t>IMPORTANCE</a:t>
            </a:r>
            <a:r>
              <a:rPr lang="en-US" sz="3400">
                <a:solidFill>
                  <a:schemeClr val="lt1"/>
                </a:solidFill>
              </a:rPr>
              <a:t> OF CLEAR LINES OF COMMUNICATION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5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A picture containing person, clothing, sitting&#10;&#10;Description generated with very high confidence" id="381" name="Google Shape;381;p50"/>
          <p:cNvPicPr preferRelativeResize="0"/>
          <p:nvPr/>
        </p:nvPicPr>
        <p:blipFill rotWithShape="1">
          <a:blip r:embed="rId3">
            <a:alphaModFix amt="50000"/>
          </a:blip>
          <a:srcRect b="13216" l="0" r="0" t="2514"/>
          <a:stretch/>
        </p:blipFill>
        <p:spPr>
          <a:xfrm>
            <a:off x="20" y="10"/>
            <a:ext cx="12191980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382" name="Google Shape;382;p50"/>
          <p:cNvSpPr txBox="1"/>
          <p:nvPr>
            <p:ph type="title"/>
          </p:nvPr>
        </p:nvSpPr>
        <p:spPr>
          <a:xfrm>
            <a:off x="1524000" y="1122362"/>
            <a:ext cx="9144000" cy="290051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Calibri"/>
              <a:buNone/>
            </a:pPr>
            <a:r>
              <a:rPr lang="en-US" sz="6000">
                <a:solidFill>
                  <a:srgbClr val="FFFFFF"/>
                </a:solidFill>
              </a:rPr>
              <a:t>THANK YOU AND SEE YOU TOMORROW</a:t>
            </a:r>
            <a:endParaRPr sz="6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