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97" r:id="rId5"/>
    <p:sldId id="257" r:id="rId6"/>
    <p:sldId id="278" r:id="rId7"/>
    <p:sldId id="258" r:id="rId8"/>
    <p:sldId id="261" r:id="rId9"/>
    <p:sldId id="260" r:id="rId10"/>
    <p:sldId id="276" r:id="rId11"/>
    <p:sldId id="262" r:id="rId12"/>
    <p:sldId id="279" r:id="rId13"/>
    <p:sldId id="282" r:id="rId14"/>
    <p:sldId id="269" r:id="rId15"/>
    <p:sldId id="288" r:id="rId16"/>
    <p:sldId id="287" r:id="rId17"/>
    <p:sldId id="292" r:id="rId18"/>
    <p:sldId id="293" r:id="rId19"/>
    <p:sldId id="294" r:id="rId20"/>
    <p:sldId id="295" r:id="rId21"/>
    <p:sldId id="296" r:id="rId22"/>
    <p:sldId id="298" r:id="rId23"/>
    <p:sldId id="299" r:id="rId24"/>
    <p:sldId id="284" r:id="rId25"/>
    <p:sldId id="301" r:id="rId26"/>
    <p:sldId id="289" r:id="rId27"/>
    <p:sldId id="280" r:id="rId28"/>
    <p:sldId id="283" r:id="rId29"/>
    <p:sldId id="263" r:id="rId30"/>
    <p:sldId id="291" r:id="rId31"/>
    <p:sldId id="290" r:id="rId32"/>
    <p:sldId id="264" r:id="rId33"/>
    <p:sldId id="265" r:id="rId34"/>
    <p:sldId id="266"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226" autoAdjust="0"/>
    <p:restoredTop sz="94660"/>
  </p:normalViewPr>
  <p:slideViewPr>
    <p:cSldViewPr snapToGrid="0">
      <p:cViewPr varScale="1">
        <p:scale>
          <a:sx n="108" d="100"/>
          <a:sy n="108" d="100"/>
        </p:scale>
        <p:origin x="216"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3/16/26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3/16/26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3/16/26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bhf.org.uk/informationsupport/publications/health-at-work/health-at-work-pedometer-challenge---rules-and-safet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vantagefit.io/blog/employee-wellness-apps/#HealthifyMe" TargetMode="External"/><Relationship Id="rId3" Type="http://schemas.openxmlformats.org/officeDocument/2006/relationships/hyperlink" Target="https://www.vantagefit.io/" TargetMode="External"/><Relationship Id="rId7" Type="http://schemas.openxmlformats.org/officeDocument/2006/relationships/hyperlink" Target="https://www.vantagefit.io/blog/employee-wellness-apps/#wellbeats" TargetMode="External"/><Relationship Id="rId2" Type="http://schemas.openxmlformats.org/officeDocument/2006/relationships/hyperlink" Target="https://www.vantagefit.io/blog/employee-wellness-apps/#Vantagefit" TargetMode="External"/><Relationship Id="rId1" Type="http://schemas.openxmlformats.org/officeDocument/2006/relationships/slideLayout" Target="../slideLayouts/slideLayout2.xml"/><Relationship Id="rId6" Type="http://schemas.openxmlformats.org/officeDocument/2006/relationships/hyperlink" Target="https://personifyhealth.com/global/solutions/" TargetMode="External"/><Relationship Id="rId5" Type="http://schemas.openxmlformats.org/officeDocument/2006/relationships/hyperlink" Target="https://www.vantagefit.io/blog/employee-wellness-apps/#virginpulse" TargetMode="External"/><Relationship Id="rId4" Type="http://schemas.openxmlformats.org/officeDocument/2006/relationships/hyperlink" Target="https://www.vantagefit.io/blog/employee-wellness-apps/#Thekiteprogra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vantagefit.io/blog/employee-wellness-apps/#calm" TargetMode="External"/><Relationship Id="rId2" Type="http://schemas.openxmlformats.org/officeDocument/2006/relationships/hyperlink" Target="https://www.vantagefit.io/blog/employee-wellness-apps/#burnalon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MG5tRghpaGY" TargetMode="External"/><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dirty="0"/>
              <a:t>Week 8 Semester 2 </a:t>
            </a:r>
          </a:p>
          <a:p>
            <a:r>
              <a:rPr lang="en-GB" dirty="0"/>
              <a:t>BMSS5004</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3B16-83F9-F4EF-9F63-8244BCADE8EB}"/>
              </a:ext>
            </a:extLst>
          </p:cNvPr>
          <p:cNvSpPr>
            <a:spLocks noGrp="1"/>
          </p:cNvSpPr>
          <p:nvPr>
            <p:ph type="title"/>
          </p:nvPr>
        </p:nvSpPr>
        <p:spPr/>
        <p:txBody>
          <a:bodyPr/>
          <a:lstStyle/>
          <a:p>
            <a:r>
              <a:rPr lang="en-US" dirty="0"/>
              <a:t>Rationale for using the workplace?</a:t>
            </a:r>
          </a:p>
        </p:txBody>
      </p:sp>
      <p:sp>
        <p:nvSpPr>
          <p:cNvPr id="3" name="Content Placeholder 2">
            <a:extLst>
              <a:ext uri="{FF2B5EF4-FFF2-40B4-BE49-F238E27FC236}">
                <a16:creationId xmlns:a16="http://schemas.microsoft.com/office/drawing/2014/main" id="{39612130-45C1-716C-81F0-81909564534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42579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Pedometers</a:t>
            </a:r>
          </a:p>
          <a:p>
            <a:r>
              <a:rPr lang="en-GB" dirty="0"/>
              <a:t>Apps</a:t>
            </a:r>
          </a:p>
          <a:p>
            <a:r>
              <a:rPr lang="en-GB" dirty="0"/>
              <a:t>Web-based</a:t>
            </a:r>
          </a:p>
        </p:txBody>
      </p:sp>
    </p:spTree>
    <p:extLst>
      <p:ext uri="{BB962C8B-B14F-4D97-AF65-F5344CB8AC3E}">
        <p14:creationId xmlns:p14="http://schemas.microsoft.com/office/powerpoint/2010/main" val="2842884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B6499-907E-D933-ACDC-A3E38A75B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3E378-512F-1018-E716-8B9BF88A0951}"/>
              </a:ext>
            </a:extLst>
          </p:cNvPr>
          <p:cNvSpPr>
            <a:spLocks noGrp="1"/>
          </p:cNvSpPr>
          <p:nvPr>
            <p:ph type="title"/>
          </p:nvPr>
        </p:nvSpPr>
        <p:spPr/>
        <p:txBody>
          <a:bodyPr/>
          <a:lstStyle/>
          <a:p>
            <a:r>
              <a:rPr lang="en-GB" dirty="0"/>
              <a:t>Pedometer programmes</a:t>
            </a:r>
          </a:p>
        </p:txBody>
      </p:sp>
      <p:sp>
        <p:nvSpPr>
          <p:cNvPr id="3" name="Content Placeholder 2">
            <a:extLst>
              <a:ext uri="{FF2B5EF4-FFF2-40B4-BE49-F238E27FC236}">
                <a16:creationId xmlns:a16="http://schemas.microsoft.com/office/drawing/2014/main" id="{473F0962-3C1F-5FDF-B55B-558DAC29C9B1}"/>
              </a:ext>
            </a:extLst>
          </p:cNvPr>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968903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B3365-7527-3992-2422-6A230DEC45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63F45-E912-A7AD-3F94-718F819E264D}"/>
              </a:ext>
            </a:extLst>
          </p:cNvPr>
          <p:cNvSpPr>
            <a:spLocks noGrp="1"/>
          </p:cNvSpPr>
          <p:nvPr>
            <p:ph type="title"/>
          </p:nvPr>
        </p:nvSpPr>
        <p:spPr/>
        <p:txBody>
          <a:bodyPr/>
          <a:lstStyle/>
          <a:p>
            <a:r>
              <a:rPr lang="en-US" dirty="0"/>
              <a:t>BHF Pedometer Challenge…</a:t>
            </a:r>
          </a:p>
        </p:txBody>
      </p:sp>
      <p:sp>
        <p:nvSpPr>
          <p:cNvPr id="3" name="Content Placeholder 2">
            <a:extLst>
              <a:ext uri="{FF2B5EF4-FFF2-40B4-BE49-F238E27FC236}">
                <a16:creationId xmlns:a16="http://schemas.microsoft.com/office/drawing/2014/main" id="{AE174B88-F401-8468-F9AD-8CCFB819DF23}"/>
              </a:ext>
            </a:extLst>
          </p:cNvPr>
          <p:cNvSpPr>
            <a:spLocks noGrp="1"/>
          </p:cNvSpPr>
          <p:nvPr>
            <p:ph idx="1"/>
          </p:nvPr>
        </p:nvSpPr>
        <p:spPr/>
        <p:txBody>
          <a:bodyPr/>
          <a:lstStyle/>
          <a:p>
            <a:r>
              <a:rPr lang="en-US" dirty="0">
                <a:hlinkClick r:id="rId2"/>
              </a:rPr>
              <a:t>https://www.bhf.org.uk/informationsupport/publications/health-at-work/health-at-work-pedometer-challenge---rules-and-safety</a:t>
            </a:r>
            <a:endParaRPr lang="en-US" dirty="0"/>
          </a:p>
          <a:p>
            <a:endParaRPr lang="en-US" dirty="0"/>
          </a:p>
        </p:txBody>
      </p:sp>
    </p:spTree>
    <p:extLst>
      <p:ext uri="{BB962C8B-B14F-4D97-AF65-F5344CB8AC3E}">
        <p14:creationId xmlns:p14="http://schemas.microsoft.com/office/powerpoint/2010/main" val="479649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DCDC2-621C-3641-EA0A-C9A96668AF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E8BB0-6EC3-27B2-74F3-F2A41DA0D0A7}"/>
              </a:ext>
            </a:extLst>
          </p:cNvPr>
          <p:cNvSpPr>
            <a:spLocks noGrp="1"/>
          </p:cNvSpPr>
          <p:nvPr>
            <p:ph type="title"/>
          </p:nvPr>
        </p:nvSpPr>
        <p:spPr/>
        <p:txBody>
          <a:bodyPr>
            <a:normAutofit fontScale="90000"/>
          </a:bodyPr>
          <a:lstStyle/>
          <a:p>
            <a:r>
              <a:rPr lang="en-GB" dirty="0"/>
              <a:t>Workplace pedometer interventions for increasing physical activity (Review) </a:t>
            </a:r>
            <a:r>
              <a:rPr lang="en-GB" sz="1300" b="0" i="0" dirty="0">
                <a:effectLst/>
                <a:latin typeface="Roboto Mono Web"/>
              </a:rPr>
              <a:t>Freak-Poli R, Cumpston M, </a:t>
            </a:r>
            <a:r>
              <a:rPr lang="en-GB" sz="1300" b="0" i="0" dirty="0" err="1">
                <a:effectLst/>
                <a:latin typeface="Roboto Mono Web"/>
              </a:rPr>
              <a:t>Albarqouni</a:t>
            </a:r>
            <a:r>
              <a:rPr lang="en-GB" sz="1300" b="0" i="0" dirty="0">
                <a:effectLst/>
                <a:latin typeface="Roboto Mono Web"/>
              </a:rPr>
              <a:t> L, Clemes SA, </a:t>
            </a:r>
            <a:r>
              <a:rPr lang="en-GB" sz="1300" b="0" i="0" dirty="0" err="1">
                <a:effectLst/>
                <a:latin typeface="Roboto Mono Web"/>
              </a:rPr>
              <a:t>Peeters</a:t>
            </a:r>
            <a:r>
              <a:rPr lang="en-GB" sz="1300" b="0" i="0" dirty="0">
                <a:effectLst/>
                <a:latin typeface="Roboto Mono Web"/>
              </a:rPr>
              <a:t> A. Workplace pedometer interventions for increasing physical activity. Cochrane Database </a:t>
            </a:r>
            <a:r>
              <a:rPr lang="en-GB" sz="1300" b="0" i="0" dirty="0" err="1">
                <a:effectLst/>
                <a:latin typeface="Roboto Mono Web"/>
              </a:rPr>
              <a:t>Syst</a:t>
            </a:r>
            <a:r>
              <a:rPr lang="en-GB" sz="1300" b="0" i="0" dirty="0">
                <a:effectLst/>
                <a:latin typeface="Roboto Mono Web"/>
              </a:rPr>
              <a:t> Rev. 2020 Jul 21;7(7)</a:t>
            </a:r>
            <a:endParaRPr lang="en-US" sz="1300" dirty="0"/>
          </a:p>
        </p:txBody>
      </p:sp>
      <p:sp>
        <p:nvSpPr>
          <p:cNvPr id="3" name="Content Placeholder 2">
            <a:extLst>
              <a:ext uri="{FF2B5EF4-FFF2-40B4-BE49-F238E27FC236}">
                <a16:creationId xmlns:a16="http://schemas.microsoft.com/office/drawing/2014/main" id="{7B2399D7-1675-0FDE-18F1-89F0E16DD627}"/>
              </a:ext>
            </a:extLst>
          </p:cNvPr>
          <p:cNvSpPr>
            <a:spLocks noGrp="1"/>
          </p:cNvSpPr>
          <p:nvPr>
            <p:ph idx="1"/>
          </p:nvPr>
        </p:nvSpPr>
        <p:spPr>
          <a:xfrm>
            <a:off x="680321" y="2359732"/>
            <a:ext cx="9613861" cy="4155367"/>
          </a:xfrm>
        </p:spPr>
        <p:txBody>
          <a:bodyPr>
            <a:normAutofit fontScale="70000" lnSpcReduction="20000"/>
          </a:bodyPr>
          <a:lstStyle/>
          <a:p>
            <a:r>
              <a:rPr lang="en-GB" dirty="0"/>
              <a:t>Objectives: To assess the effectiveness of pedometer interventions in the workplace for increasing physical activity and improving long-term health outcomes. </a:t>
            </a:r>
          </a:p>
          <a:p>
            <a:r>
              <a:rPr lang="en-GB" dirty="0"/>
              <a:t>Search methods </a:t>
            </a:r>
          </a:p>
          <a:p>
            <a:r>
              <a:rPr lang="en-GB" dirty="0"/>
              <a:t>Cochrane Central Register of Controlled Trials, MEDLINE, Embase, the Cumulative Index to Nursing and Allied Health Literature (CINAHL), Occupational Safety and Health (OSH) UPDATE, Web of Science, Clinical </a:t>
            </a:r>
            <a:r>
              <a:rPr lang="en-GB" dirty="0" err="1"/>
              <a:t>Trials.gov</a:t>
            </a:r>
            <a:r>
              <a:rPr lang="en-GB" dirty="0"/>
              <a:t>, and the WHO International Clinical Trials Registry Platform from the earliest record to December 2016. </a:t>
            </a:r>
          </a:p>
          <a:p>
            <a:r>
              <a:rPr lang="en-GB" dirty="0"/>
              <a:t>Consulted the reference lists of included studies and contacted study authors to identify additional records. </a:t>
            </a:r>
          </a:p>
          <a:p>
            <a:r>
              <a:rPr lang="en-GB" dirty="0"/>
              <a:t>Search updated in May 2019, but these results not incorporated. </a:t>
            </a:r>
          </a:p>
          <a:p>
            <a:r>
              <a:rPr lang="en-GB" dirty="0"/>
              <a:t>Selection criteria </a:t>
            </a:r>
          </a:p>
          <a:p>
            <a:r>
              <a:rPr lang="en-GB" dirty="0"/>
              <a:t>Included randomised controlled trials (RCTs) of workplace interventions with a pedometer component for employed adults, compared to no or minimal interventions, or to alternative physical activity interventions. </a:t>
            </a:r>
          </a:p>
          <a:p>
            <a:r>
              <a:rPr lang="en-GB" dirty="0"/>
              <a:t>Excluded athletes and interventions using accelerometers. The primary outcome was physical activity. Studies were excluded if physical activity was not measured</a:t>
            </a:r>
            <a:endParaRPr lang="en-US" dirty="0"/>
          </a:p>
        </p:txBody>
      </p:sp>
    </p:spTree>
    <p:extLst>
      <p:ext uri="{BB962C8B-B14F-4D97-AF65-F5344CB8AC3E}">
        <p14:creationId xmlns:p14="http://schemas.microsoft.com/office/powerpoint/2010/main" val="3118091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47CD4-3F74-E592-4960-79278D2E07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5E14B-B3F9-F1CB-7929-C4191B2CB669}"/>
              </a:ext>
            </a:extLst>
          </p:cNvPr>
          <p:cNvSpPr>
            <a:spLocks noGrp="1"/>
          </p:cNvSpPr>
          <p:nvPr>
            <p:ph type="title"/>
          </p:nvPr>
        </p:nvSpPr>
        <p:spPr/>
        <p:txBody>
          <a:bodyPr/>
          <a:lstStyle/>
          <a:p>
            <a:r>
              <a:rPr lang="en-GB" dirty="0"/>
              <a:t>14 studies</a:t>
            </a:r>
            <a:endParaRPr lang="en-US" dirty="0"/>
          </a:p>
        </p:txBody>
      </p:sp>
      <p:sp>
        <p:nvSpPr>
          <p:cNvPr id="3" name="Content Placeholder 2">
            <a:extLst>
              <a:ext uri="{FF2B5EF4-FFF2-40B4-BE49-F238E27FC236}">
                <a16:creationId xmlns:a16="http://schemas.microsoft.com/office/drawing/2014/main" id="{6E12172D-666F-E4DD-2040-8EDB739F8A44}"/>
              </a:ext>
            </a:extLst>
          </p:cNvPr>
          <p:cNvSpPr>
            <a:spLocks noGrp="1"/>
          </p:cNvSpPr>
          <p:nvPr>
            <p:ph idx="1"/>
          </p:nvPr>
        </p:nvSpPr>
        <p:spPr/>
        <p:txBody>
          <a:bodyPr>
            <a:normAutofit fontScale="92500" lnSpcReduction="20000"/>
          </a:bodyPr>
          <a:lstStyle/>
          <a:p>
            <a:r>
              <a:rPr lang="en-GB" dirty="0"/>
              <a:t>A total of 4762 participants were recruited. </a:t>
            </a:r>
          </a:p>
          <a:p>
            <a:r>
              <a:rPr lang="en-GB" dirty="0"/>
              <a:t>These studies were conducted in various high-income countries and in diverse workplaces (from offices to physical workplaces). </a:t>
            </a:r>
          </a:p>
          <a:p>
            <a:r>
              <a:rPr lang="en-GB" dirty="0"/>
              <a:t>Participants included both healthy populations and those at risk of chronic disease (e.g. through inactivity or overweight), with a mean age of 41 years. </a:t>
            </a:r>
          </a:p>
          <a:p>
            <a:r>
              <a:rPr lang="en-GB" dirty="0"/>
              <a:t>All studies used multi-component health promotion interventions. </a:t>
            </a:r>
          </a:p>
          <a:p>
            <a:r>
              <a:rPr lang="en-GB" dirty="0"/>
              <a:t>Eleven studies used minimal intervention controls, and four used alternative physical activity interventions. </a:t>
            </a:r>
          </a:p>
          <a:p>
            <a:r>
              <a:rPr lang="en-GB" dirty="0"/>
              <a:t>Intervention duration ranged from one week to two years, and follow-up after completion of the intervention ranged from three to ten months.</a:t>
            </a:r>
            <a:endParaRPr lang="en-US" dirty="0"/>
          </a:p>
        </p:txBody>
      </p:sp>
    </p:spTree>
    <p:extLst>
      <p:ext uri="{BB962C8B-B14F-4D97-AF65-F5344CB8AC3E}">
        <p14:creationId xmlns:p14="http://schemas.microsoft.com/office/powerpoint/2010/main" val="538989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A8061-2E4C-6FDF-ADA5-0B49924D79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05DBC5-ED26-0C29-E227-399257BCB45C}"/>
              </a:ext>
            </a:extLst>
          </p:cNvPr>
          <p:cNvSpPr>
            <a:spLocks noGrp="1"/>
          </p:cNvSpPr>
          <p:nvPr>
            <p:ph type="title"/>
          </p:nvPr>
        </p:nvSpPr>
        <p:spPr/>
        <p:txBody>
          <a:bodyPr>
            <a:normAutofit fontScale="90000"/>
          </a:bodyPr>
          <a:lstStyle/>
          <a:p>
            <a:r>
              <a:rPr lang="en-GB" dirty="0"/>
              <a:t>Compared with no or a minimal health programme: </a:t>
            </a:r>
            <a:br>
              <a:rPr lang="en-GB" dirty="0"/>
            </a:br>
            <a:endParaRPr lang="en-US" dirty="0"/>
          </a:p>
        </p:txBody>
      </p:sp>
      <p:sp>
        <p:nvSpPr>
          <p:cNvPr id="3" name="Content Placeholder 2">
            <a:extLst>
              <a:ext uri="{FF2B5EF4-FFF2-40B4-BE49-F238E27FC236}">
                <a16:creationId xmlns:a16="http://schemas.microsoft.com/office/drawing/2014/main" id="{ED448A5C-0C47-5C96-DD06-277DD8B655C6}"/>
              </a:ext>
            </a:extLst>
          </p:cNvPr>
          <p:cNvSpPr>
            <a:spLocks noGrp="1"/>
          </p:cNvSpPr>
          <p:nvPr>
            <p:ph idx="1"/>
          </p:nvPr>
        </p:nvSpPr>
        <p:spPr>
          <a:xfrm>
            <a:off x="680321" y="2114550"/>
            <a:ext cx="10166749" cy="4526279"/>
          </a:xfrm>
        </p:spPr>
        <p:txBody>
          <a:bodyPr>
            <a:normAutofit fontScale="77500" lnSpcReduction="20000"/>
          </a:bodyPr>
          <a:lstStyle/>
          <a:p>
            <a:r>
              <a:rPr lang="en-GB" dirty="0"/>
              <a:t>Pedometer programmes may not affect physical activity at least one month after the programme end (6 studies), but they may reduce sedentary behaviour and may improve people's well-being (1 study). </a:t>
            </a:r>
          </a:p>
          <a:p>
            <a:r>
              <a:rPr lang="en-GB" dirty="0"/>
              <a:t>Pedometer programmes may slightly reduce body mass index (3 studies, low certainty), but probably make little to no difference in blood pressure (2 studies, moderate certainty) and may reduce unwanted effects such as injuries (2 studies, low certainty). </a:t>
            </a:r>
          </a:p>
          <a:p>
            <a:r>
              <a:rPr lang="en-GB" dirty="0"/>
              <a:t>No studies measured cholesterol or disease risk scores at least one month after the programme ended. </a:t>
            </a:r>
          </a:p>
          <a:p>
            <a:pPr marL="0" indent="0">
              <a:buNone/>
            </a:pPr>
            <a:endParaRPr lang="en-GB" dirty="0"/>
          </a:p>
          <a:p>
            <a:pPr marL="0" indent="0">
              <a:buNone/>
            </a:pPr>
            <a:r>
              <a:rPr lang="en-GB" dirty="0"/>
              <a:t>Compared with another health programme: </a:t>
            </a:r>
          </a:p>
          <a:p>
            <a:r>
              <a:rPr lang="en-GB" dirty="0"/>
              <a:t>Pedometer programmes may affect physical activity after at least one month since the programme end (1 study), but little certainty about this result. </a:t>
            </a:r>
          </a:p>
          <a:p>
            <a:r>
              <a:rPr lang="en-GB" dirty="0"/>
              <a:t>Could not draw conclusions about unwanted effects. </a:t>
            </a:r>
          </a:p>
          <a:p>
            <a:r>
              <a:rPr lang="en-GB" dirty="0"/>
              <a:t>The evidence was not good enough to be certain about effects on sedentary behaviour, BMI, blood pressure, cholesterol, cardiovascular disease risk and well-being. </a:t>
            </a:r>
          </a:p>
          <a:p>
            <a:r>
              <a:rPr lang="en-GB" dirty="0"/>
              <a:t>Some effects were seen but findings were not consistent.</a:t>
            </a:r>
            <a:endParaRPr lang="en-US" dirty="0"/>
          </a:p>
        </p:txBody>
      </p:sp>
    </p:spTree>
    <p:extLst>
      <p:ext uri="{BB962C8B-B14F-4D97-AF65-F5344CB8AC3E}">
        <p14:creationId xmlns:p14="http://schemas.microsoft.com/office/powerpoint/2010/main" val="379497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DB2CB-C3A0-AC91-E130-BEA68699D9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42068-E748-3529-1C1C-5AD9AFF66EB3}"/>
              </a:ext>
            </a:extLst>
          </p:cNvPr>
          <p:cNvSpPr>
            <a:spLocks noGrp="1"/>
          </p:cNvSpPr>
          <p:nvPr>
            <p:ph type="title"/>
          </p:nvPr>
        </p:nvSpPr>
        <p:spPr/>
        <p:txBody>
          <a:bodyPr/>
          <a:lstStyle/>
          <a:p>
            <a:r>
              <a:rPr lang="en-GB" dirty="0"/>
              <a:t>Conclusions </a:t>
            </a:r>
            <a:endParaRPr lang="en-US" dirty="0"/>
          </a:p>
        </p:txBody>
      </p:sp>
      <p:sp>
        <p:nvSpPr>
          <p:cNvPr id="3" name="Content Placeholder 2">
            <a:extLst>
              <a:ext uri="{FF2B5EF4-FFF2-40B4-BE49-F238E27FC236}">
                <a16:creationId xmlns:a16="http://schemas.microsoft.com/office/drawing/2014/main" id="{C587CF5C-9233-F814-C1AC-F83813BD660E}"/>
              </a:ext>
            </a:extLst>
          </p:cNvPr>
          <p:cNvSpPr>
            <a:spLocks noGrp="1"/>
          </p:cNvSpPr>
          <p:nvPr>
            <p:ph idx="1"/>
          </p:nvPr>
        </p:nvSpPr>
        <p:spPr>
          <a:xfrm>
            <a:off x="680321" y="2068830"/>
            <a:ext cx="9613861" cy="4491989"/>
          </a:xfrm>
        </p:spPr>
        <p:txBody>
          <a:bodyPr>
            <a:normAutofit fontScale="92500" lnSpcReduction="20000"/>
          </a:bodyPr>
          <a:lstStyle/>
          <a:p>
            <a:r>
              <a:rPr lang="en-GB" dirty="0"/>
              <a:t>Exercise programmes can have positive effects on an employee's physical activity and health, but they did not find enough reliable evidence to be certain whether a pedometer programme is better than other types of health programmes, especially for achieving long-term changes in behaviour. </a:t>
            </a:r>
          </a:p>
          <a:p>
            <a:r>
              <a:rPr lang="en-GB" dirty="0"/>
              <a:t>Evidence is uncertain because results were reported by a small number of studies — sometimes only one study. </a:t>
            </a:r>
          </a:p>
          <a:p>
            <a:r>
              <a:rPr lang="en-GB" dirty="0"/>
              <a:t>In most studies, the people involved knew which study group they were in, which can affect results. </a:t>
            </a:r>
          </a:p>
          <a:p>
            <a:r>
              <a:rPr lang="en-GB" dirty="0"/>
              <a:t>Many people dropped out of studies before the studies ended, so not enough results were collected. </a:t>
            </a:r>
          </a:p>
          <a:p>
            <a:r>
              <a:rPr lang="en-GB" dirty="0"/>
              <a:t>Some studies did not report any results for some measures we were interested in or did not assess/ evaluate if benefits were maintained after the program ended. </a:t>
            </a:r>
          </a:p>
          <a:p>
            <a:r>
              <a:rPr lang="en-GB" dirty="0"/>
              <a:t>Pedometers being replaced by apps and smartphones </a:t>
            </a:r>
          </a:p>
        </p:txBody>
      </p:sp>
    </p:spTree>
    <p:extLst>
      <p:ext uri="{BB962C8B-B14F-4D97-AF65-F5344CB8AC3E}">
        <p14:creationId xmlns:p14="http://schemas.microsoft.com/office/powerpoint/2010/main" val="2614271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EDAC-DD59-39F2-9B31-F3DC37E20765}"/>
              </a:ext>
            </a:extLst>
          </p:cNvPr>
          <p:cNvSpPr>
            <a:spLocks noGrp="1"/>
          </p:cNvSpPr>
          <p:nvPr>
            <p:ph type="title"/>
          </p:nvPr>
        </p:nvSpPr>
        <p:spPr/>
        <p:txBody>
          <a:bodyPr/>
          <a:lstStyle/>
          <a:p>
            <a:r>
              <a:rPr lang="en-US" dirty="0"/>
              <a:t>Apps</a:t>
            </a:r>
          </a:p>
        </p:txBody>
      </p:sp>
      <p:sp>
        <p:nvSpPr>
          <p:cNvPr id="3" name="Content Placeholder 2">
            <a:extLst>
              <a:ext uri="{FF2B5EF4-FFF2-40B4-BE49-F238E27FC236}">
                <a16:creationId xmlns:a16="http://schemas.microsoft.com/office/drawing/2014/main" id="{95066301-448B-CC4F-2B9A-E872757E3251}"/>
              </a:ext>
            </a:extLst>
          </p:cNvPr>
          <p:cNvSpPr>
            <a:spLocks noGrp="1"/>
          </p:cNvSpPr>
          <p:nvPr>
            <p:ph idx="1"/>
          </p:nvPr>
        </p:nvSpPr>
        <p:spPr>
          <a:xfrm>
            <a:off x="680321" y="2045970"/>
            <a:ext cx="9613861" cy="4457700"/>
          </a:xfrm>
        </p:spPr>
        <p:txBody>
          <a:bodyPr>
            <a:normAutofit fontScale="62500" lnSpcReduction="20000"/>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Vantage Fit </a:t>
            </a:r>
            <a:r>
              <a:rPr lang="en-GB" b="0" i="0" dirty="0">
                <a:effectLst/>
                <a:latin typeface="Poppins" pitchFamily="2" charset="77"/>
              </a:rPr>
              <a:t>: Employee wellness software that engages rewards system for tracking and achieving fitness goals.</a:t>
            </a:r>
          </a:p>
          <a:p>
            <a:pPr marL="0" indent="0" algn="l">
              <a:lnSpc>
                <a:spcPts val="2475"/>
              </a:lnSpc>
              <a:buNone/>
            </a:pPr>
            <a:r>
              <a:rPr lang="en-GB" b="0" i="0" dirty="0">
                <a:effectLst/>
                <a:latin typeface="Poppins" pitchFamily="2" charset="77"/>
                <a:hlinkClick r:id="rId3"/>
              </a:rPr>
              <a:t>https://www.vantagefit.io/</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4">
                  <a:extLst>
                    <a:ext uri="{A12FA001-AC4F-418D-AE19-62706E023703}">
                      <ahyp:hlinkClr xmlns:ahyp="http://schemas.microsoft.com/office/drawing/2018/hyperlinkcolor" val="tx"/>
                    </a:ext>
                  </a:extLst>
                </a:hlinkClick>
              </a:rPr>
              <a:t>The Kite Program </a:t>
            </a:r>
            <a:r>
              <a:rPr lang="en-GB" b="0" i="0" dirty="0">
                <a:effectLst/>
                <a:latin typeface="Poppins" pitchFamily="2" charset="77"/>
              </a:rPr>
              <a:t>: A health and wellness software that uses personalized health coaching and wellness solutions. (focus on mental health)</a:t>
            </a:r>
          </a:p>
          <a:p>
            <a:pPr algn="l">
              <a:lnSpc>
                <a:spcPts val="2475"/>
              </a:lnSpc>
            </a:pPr>
            <a:r>
              <a:rPr lang="en-GB" b="0" i="0" u="none" strike="noStrike" dirty="0">
                <a:effectLst/>
                <a:latin typeface="Poppins" pitchFamily="2" charset="77"/>
                <a:hlinkClick r:id="rId5">
                  <a:extLst>
                    <a:ext uri="{A12FA001-AC4F-418D-AE19-62706E023703}">
                      <ahyp:hlinkClr xmlns:ahyp="http://schemas.microsoft.com/office/drawing/2018/hyperlinkcolor" val="tx"/>
                    </a:ext>
                  </a:extLst>
                </a:hlinkClick>
              </a:rPr>
              <a:t>Virgin Pulse </a:t>
            </a:r>
            <a:r>
              <a:rPr lang="en-GB" b="0" i="0" dirty="0">
                <a:effectLst/>
                <a:latin typeface="Poppins" pitchFamily="2" charset="77"/>
              </a:rPr>
              <a:t>: Offers a platform for creating healthy habits through personalized daily engagement.</a:t>
            </a:r>
          </a:p>
          <a:p>
            <a:pPr marL="0" indent="0" algn="l">
              <a:lnSpc>
                <a:spcPts val="2475"/>
              </a:lnSpc>
              <a:buNone/>
            </a:pPr>
            <a:r>
              <a:rPr lang="en-GB" b="0" i="0" dirty="0">
                <a:effectLst/>
                <a:latin typeface="Poppins" pitchFamily="2" charset="77"/>
                <a:hlinkClick r:id="rId6"/>
              </a:rPr>
              <a:t>https://personifyhealth.com/global/solutions/</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7">
                  <a:extLst>
                    <a:ext uri="{A12FA001-AC4F-418D-AE19-62706E023703}">
                      <ahyp:hlinkClr xmlns:ahyp="http://schemas.microsoft.com/office/drawing/2018/hyperlinkcolor" val="tx"/>
                    </a:ext>
                  </a:extLst>
                </a:hlinkClick>
              </a:rPr>
              <a:t>Wellbeats </a:t>
            </a:r>
            <a:r>
              <a:rPr lang="en-GB" b="0" i="0" dirty="0">
                <a:effectLst/>
                <a:latin typeface="Poppins" pitchFamily="2" charset="77"/>
              </a:rPr>
              <a:t>: Provides on-demand fitness classes tailored to diverse employee wellness needs.</a:t>
            </a:r>
          </a:p>
          <a:p>
            <a:pPr algn="l">
              <a:lnSpc>
                <a:spcPts val="2475"/>
              </a:lnSpc>
            </a:pPr>
            <a:r>
              <a:rPr lang="en-GB" b="0" i="0" u="none" strike="noStrike" dirty="0">
                <a:effectLst/>
                <a:latin typeface="Poppins" pitchFamily="2" charset="77"/>
                <a:hlinkClick r:id="rId8">
                  <a:extLst>
                    <a:ext uri="{A12FA001-AC4F-418D-AE19-62706E023703}">
                      <ahyp:hlinkClr xmlns:ahyp="http://schemas.microsoft.com/office/drawing/2018/hyperlinkcolor" val="tx"/>
                    </a:ext>
                  </a:extLst>
                </a:hlinkClick>
              </a:rPr>
              <a:t>HealthifyMe </a:t>
            </a:r>
            <a:r>
              <a:rPr lang="en-GB" b="0" i="0" dirty="0">
                <a:effectLst/>
                <a:latin typeface="Poppins" pitchFamily="2" charset="77"/>
              </a:rPr>
              <a:t>: Features AI-powered health and nutrition advice for personalised wellness journeys.</a:t>
            </a:r>
          </a:p>
          <a:p>
            <a:pPr algn="l">
              <a:lnSpc>
                <a:spcPts val="2475"/>
              </a:lnSpc>
            </a:pPr>
            <a:endParaRPr lang="en-GB" b="0" i="0" dirty="0">
              <a:effectLst/>
              <a:latin typeface="Poppins" pitchFamily="2" charset="77"/>
            </a:endParaRPr>
          </a:p>
          <a:p>
            <a:endParaRPr lang="en-US" dirty="0"/>
          </a:p>
        </p:txBody>
      </p:sp>
    </p:spTree>
    <p:extLst>
      <p:ext uri="{BB962C8B-B14F-4D97-AF65-F5344CB8AC3E}">
        <p14:creationId xmlns:p14="http://schemas.microsoft.com/office/powerpoint/2010/main" val="1865509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A9F2-2FB2-E831-F545-4008E2BF36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9EDE8C-6841-7EF2-D660-FE82A3523CA9}"/>
              </a:ext>
            </a:extLst>
          </p:cNvPr>
          <p:cNvSpPr>
            <a:spLocks noGrp="1"/>
          </p:cNvSpPr>
          <p:nvPr>
            <p:ph idx="1"/>
          </p:nvPr>
        </p:nvSpPr>
        <p:spPr/>
        <p:txBody>
          <a:bodyPr>
            <a:normAutofit/>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Burnalong </a:t>
            </a:r>
            <a:r>
              <a:rPr lang="en-GB" b="0" i="0" dirty="0">
                <a:effectLst/>
                <a:latin typeface="Poppins" pitchFamily="2" charset="77"/>
              </a:rPr>
              <a:t>: Live and on-demand fitness classes led by real instructors. </a:t>
            </a:r>
          </a:p>
          <a:p>
            <a:pPr algn="l">
              <a:lnSpc>
                <a:spcPts val="2475"/>
              </a:lnSpc>
            </a:pPr>
            <a:r>
              <a:rPr lang="en-GB" b="0" i="0" u="none" strike="noStrike" dirty="0">
                <a:effectLst/>
                <a:latin typeface="Poppins" pitchFamily="2" charset="77"/>
                <a:hlinkClick r:id="rId3">
                  <a:extLst>
                    <a:ext uri="{A12FA001-AC4F-418D-AE19-62706E023703}">
                      <ahyp:hlinkClr xmlns:ahyp="http://schemas.microsoft.com/office/drawing/2018/hyperlinkcolor" val="tx"/>
                    </a:ext>
                  </a:extLst>
                </a:hlinkClick>
              </a:rPr>
              <a:t>Calm </a:t>
            </a:r>
            <a:r>
              <a:rPr lang="en-GB" b="0" i="0" dirty="0">
                <a:effectLst/>
                <a:latin typeface="Poppins" pitchFamily="2" charset="77"/>
              </a:rPr>
              <a:t>: Offers meditation and mindfulness exercises to reduce stress and improve mental well-being.</a:t>
            </a:r>
          </a:p>
          <a:p>
            <a:endParaRPr lang="en-US" dirty="0"/>
          </a:p>
        </p:txBody>
      </p:sp>
    </p:spTree>
    <p:extLst>
      <p:ext uri="{BB962C8B-B14F-4D97-AF65-F5344CB8AC3E}">
        <p14:creationId xmlns:p14="http://schemas.microsoft.com/office/powerpoint/2010/main" val="1181327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309057"/>
          </a:xfrm>
        </p:spPr>
        <p:txBody>
          <a:bodyPr>
            <a:noAutofit/>
          </a:bodyPr>
          <a:lstStyle/>
          <a:p>
            <a:br>
              <a:rPr lang="en-GB" sz="1600" b="1" dirty="0">
                <a:hlinkClick r:id="rId2"/>
              </a:rPr>
            </a:br>
            <a:br>
              <a:rPr lang="en-GB" sz="1600" b="1" dirty="0">
                <a:hlinkClick r:id="rId2"/>
              </a:rPr>
            </a:br>
            <a:r>
              <a:rPr lang="en-GB" sz="1600" b="1" dirty="0">
                <a:hlinkClick r:id="rId3"/>
              </a:rPr>
              <a:t>VP GO | Virgin Pulse (youtube.com)</a:t>
            </a:r>
            <a:br>
              <a:rPr lang="en-GB" sz="1600" b="1" dirty="0">
                <a:hlinkClick r:id="rId2"/>
              </a:rPr>
            </a:br>
            <a:br>
              <a:rPr lang="en-GB" sz="1600" b="1" dirty="0">
                <a:hlinkClick r:id="rId2"/>
              </a:rPr>
            </a:br>
            <a:r>
              <a:rPr lang="en-GB" sz="1600" b="1" dirty="0">
                <a:hlinkClick r:id="rId2"/>
              </a:rPr>
              <a:t>https://www.youtube.com/watch?v=-uSEbxhvPGY</a:t>
            </a:r>
            <a:br>
              <a:rPr lang="en-GB" sz="1600" b="1" dirty="0">
                <a:hlinkClick r:id="rId2"/>
              </a:rPr>
            </a:br>
            <a:br>
              <a:rPr lang="en-GB" sz="1600" b="1" dirty="0">
                <a:hlinkClick r:id="rId2"/>
              </a:rPr>
            </a:br>
            <a:r>
              <a:rPr lang="en-GB" sz="1600" b="1" dirty="0">
                <a:hlinkClick r:id="rId2"/>
              </a:rPr>
              <a:t>https://www.virginpulse.com/vp-go/how-it-works/</a:t>
            </a:r>
            <a:br>
              <a:rPr lang="en-GB" sz="1600" b="1" dirty="0"/>
            </a:br>
            <a:endParaRPr lang="en-GB" sz="1600" b="1" dirty="0"/>
          </a:p>
        </p:txBody>
      </p:sp>
      <p:pic>
        <p:nvPicPr>
          <p:cNvPr id="5" name="Picture 4"/>
          <p:cNvPicPr>
            <a:picLocks noChangeAspect="1"/>
          </p:cNvPicPr>
          <p:nvPr/>
        </p:nvPicPr>
        <p:blipFill>
          <a:blip r:embed="rId4"/>
          <a:stretch>
            <a:fillRect/>
          </a:stretch>
        </p:blipFill>
        <p:spPr>
          <a:xfrm>
            <a:off x="0" y="1437731"/>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C79E-564C-5C61-AA3C-F76128E5EE6A}"/>
              </a:ext>
            </a:extLst>
          </p:cNvPr>
          <p:cNvSpPr>
            <a:spLocks noGrp="1"/>
          </p:cNvSpPr>
          <p:nvPr>
            <p:ph type="title"/>
          </p:nvPr>
        </p:nvSpPr>
        <p:spPr>
          <a:xfrm>
            <a:off x="0" y="2869895"/>
            <a:ext cx="10294182" cy="1090788"/>
          </a:xfrm>
        </p:spPr>
        <p:txBody>
          <a:bodyPr/>
          <a:lstStyle/>
          <a:p>
            <a:r>
              <a:rPr lang="en-US" dirty="0"/>
              <a:t>Have a look at some of the examples provided…</a:t>
            </a:r>
          </a:p>
        </p:txBody>
      </p:sp>
      <p:sp>
        <p:nvSpPr>
          <p:cNvPr id="3" name="Text Placeholder 2">
            <a:extLst>
              <a:ext uri="{FF2B5EF4-FFF2-40B4-BE49-F238E27FC236}">
                <a16:creationId xmlns:a16="http://schemas.microsoft.com/office/drawing/2014/main" id="{C36F7EBB-8552-D055-4FC6-2558E119687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871512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F50-575B-FC47-9AA7-932AC56373B8}"/>
              </a:ext>
            </a:extLst>
          </p:cNvPr>
          <p:cNvSpPr>
            <a:spLocks noGrp="1"/>
          </p:cNvSpPr>
          <p:nvPr>
            <p:ph type="title"/>
          </p:nvPr>
        </p:nvSpPr>
        <p:spPr/>
        <p:txBody>
          <a:bodyPr/>
          <a:lstStyle/>
          <a:p>
            <a:r>
              <a:rPr lang="en-GB" dirty="0"/>
              <a:t>Standing Desks…</a:t>
            </a:r>
          </a:p>
        </p:txBody>
      </p:sp>
      <p:sp>
        <p:nvSpPr>
          <p:cNvPr id="3" name="Content Placeholder 2">
            <a:extLst>
              <a:ext uri="{FF2B5EF4-FFF2-40B4-BE49-F238E27FC236}">
                <a16:creationId xmlns:a16="http://schemas.microsoft.com/office/drawing/2014/main" id="{4A3B6EB0-6021-D265-CA34-EFE95C7CDF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018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876</TotalTime>
  <Words>3245</Words>
  <Application>Microsoft Macintosh PowerPoint</Application>
  <PresentationFormat>Widescreen</PresentationFormat>
  <Paragraphs>199</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Poppins</vt:lpstr>
      <vt:lpstr>Roboto Mono Web</vt:lpstr>
      <vt:lpstr>Trebuchet MS</vt:lpstr>
      <vt:lpstr>Berlin</vt:lpstr>
      <vt:lpstr>Workplace Health Promotion Initiatives</vt:lpstr>
      <vt:lpstr>Physical inactivity</vt:lpstr>
      <vt:lpstr>Types of programmes</vt:lpstr>
      <vt:lpstr>Rationale for using the workplace?</vt:lpstr>
      <vt:lpstr>Worksite Policies for Promoting Physical Activity – Australian study (Ablah et al., 2019)</vt:lpstr>
      <vt:lpstr>A workplace physical activity intervention – Definition…</vt:lpstr>
      <vt:lpstr>Proposed benefits:</vt:lpstr>
      <vt:lpstr>PowerPoint Presentation</vt:lpstr>
      <vt:lpstr>Communication:</vt:lpstr>
      <vt:lpstr>Predictors of Success of Workplace Physical Activity Interventions – Muir et al., 2019</vt:lpstr>
      <vt:lpstr>Method</vt:lpstr>
      <vt:lpstr>PowerPoint Presentation</vt:lpstr>
      <vt:lpstr>Continued:</vt:lpstr>
      <vt:lpstr>Interventions task (in pairs / individually):</vt:lpstr>
      <vt:lpstr>Use of technology:</vt:lpstr>
      <vt:lpstr>Pedometer programmes</vt:lpstr>
      <vt:lpstr>BHF Pedometer Challenge…</vt:lpstr>
      <vt:lpstr>Workplace pedometer interventions for increasing physical activity (Review) Freak-Poli R, Cumpston M, Albarqouni L, Clemes SA, Peeters A. Workplace pedometer interventions for increasing physical activity. Cochrane Database Syst Rev. 2020 Jul 21;7(7)</vt:lpstr>
      <vt:lpstr>14 studies</vt:lpstr>
      <vt:lpstr>Compared with no or a minimal health programme:  </vt:lpstr>
      <vt:lpstr>Conclusions </vt:lpstr>
      <vt:lpstr>Apps</vt:lpstr>
      <vt:lpstr>PowerPoint Presentation</vt:lpstr>
      <vt:lpstr>  VP GO | Virgin Pulse (youtube.com)  https://www.youtube.com/watch?v=-uSEbxhvPGY  https://www.virginpulse.com/vp-go/how-it-works/ </vt:lpstr>
      <vt:lpstr>Have a look at some of the examples provided…</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31</cp:revision>
  <dcterms:created xsi:type="dcterms:W3CDTF">2020-11-23T17:17:11Z</dcterms:created>
  <dcterms:modified xsi:type="dcterms:W3CDTF">2026-03-16T20:49:49Z</dcterms:modified>
</cp:coreProperties>
</file>