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35"/>
  </p:notesMasterIdLst>
  <p:sldIdLst>
    <p:sldId id="279" r:id="rId2"/>
    <p:sldId id="256" r:id="rId3"/>
    <p:sldId id="257" r:id="rId4"/>
    <p:sldId id="258" r:id="rId5"/>
    <p:sldId id="259" r:id="rId6"/>
    <p:sldId id="260" r:id="rId7"/>
    <p:sldId id="261" r:id="rId8"/>
    <p:sldId id="262" r:id="rId9"/>
    <p:sldId id="263" r:id="rId10"/>
    <p:sldId id="264" r:id="rId11"/>
    <p:sldId id="265" r:id="rId12"/>
    <p:sldId id="280" r:id="rId13"/>
    <p:sldId id="281" r:id="rId14"/>
    <p:sldId id="283" r:id="rId15"/>
    <p:sldId id="282" r:id="rId16"/>
    <p:sldId id="284" r:id="rId17"/>
    <p:sldId id="285" r:id="rId18"/>
    <p:sldId id="286" r:id="rId19"/>
    <p:sldId id="287" r:id="rId20"/>
    <p:sldId id="288" r:id="rId21"/>
    <p:sldId id="266" r:id="rId22"/>
    <p:sldId id="267" r:id="rId23"/>
    <p:sldId id="268" r:id="rId24"/>
    <p:sldId id="269" r:id="rId25"/>
    <p:sldId id="270" r:id="rId26"/>
    <p:sldId id="271" r:id="rId27"/>
    <p:sldId id="272" r:id="rId28"/>
    <p:sldId id="273" r:id="rId29"/>
    <p:sldId id="274" r:id="rId30"/>
    <p:sldId id="275" r:id="rId31"/>
    <p:sldId id="276" r:id="rId32"/>
    <p:sldId id="289" r:id="rId33"/>
    <p:sldId id="290" r:id="rId34"/>
  </p:sldIdLst>
  <p:sldSz cx="12192000" cy="6858000"/>
  <p:notesSz cx="6858000" cy="12192000"/>
  <p:embeddedFontLst>
    <p:embeddedFont>
      <p:font typeface="Noto Serif SC Bold" panose="020B0604020202020204" charset="-128"/>
      <p:regular r:id="rId36"/>
    </p:embeddedFont>
    <p:embeddedFont>
      <p:font typeface="Geist" panose="020B0604020202020204" charset="0"/>
      <p:regular r:id="rId37"/>
    </p:embeddedFont>
    <p:embeddedFont>
      <p:font typeface="Tex Gyre Bonum" panose="020B0604020202020204" charset="0"/>
      <p:regular r:id="rId38"/>
    </p:embeddedFont>
    <p:embeddedFont>
      <p:font typeface="Tex Gyre Bonum Bold" panose="020B0604020202020204" charset="0"/>
      <p:regular r:id="rId39"/>
    </p:embeddedFont>
    <p:embeddedFont>
      <p:font typeface="Tex Gyre Bonum Italics" panose="020B0604020202020204" charset="0"/>
      <p:regular r:id="rId40"/>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1051" autoAdjust="0"/>
  </p:normalViewPr>
  <p:slideViewPr>
    <p:cSldViewPr snapToGrid="0" snapToObjects="1">
      <p:cViewPr varScale="1">
        <p:scale>
          <a:sx n="75" d="100"/>
          <a:sy n="75" d="100"/>
        </p:scale>
        <p:origin x="94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7344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I am representing our group. We are proud to present our commissioned campaign, the Empowered Intimacy campaign which aims at encouraging young adults between the ages of 18 and 24 to embrace positive sexual health, enthusiastic consent and healthy wellbeing. This cohort has been experiencing an increasing number of STIs and a lack of consent education beyond school. Our 8-week programme is unique, based on an inclusive methodology and use of pleasure as a positive orientation. Within the next 10 minutes I will discuss the rationale, consequences, goals and the structure of the activity. We shall commence with the reason why this is so today.</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reason is evident and desperate. Compulsory RSE has benefited younger students and most of the 18-24-year-olds were deprived of a thorough education. Recent statistics indicate frightening increases in gonorrhoea and ongoing high chlamydia prevalence. Studies also indicate that still many young adults face difficulties with consent and have unwanted sex. Our campaign helps to fill these gaps in a new exciting community programme. The immediate effects of these problems I will now discuss.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now proceed to consequences as Group Member 1. Short term effects of untreated STIs include painful diseases and missed university or work time. The result of poor consent practices is immediate emotional damage, worry and loss of trust. The stigma of testing late makes infections spread even more in the society. All these effects in daily life are apparent indications that early intervention created by our campaign is necessary before issues can escalate.</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Far off in the future, the long term effects are severe as well as expensive. Without treatment of infections, it is possible to get infertile and experience chronic pain which involves plans to life and years of mental health changes. Poor consent experiences may lead to a lifetime of trauma and relationship problems. On the population level, high STI rates contribute to health inequality and overburden the resources. Until something is done, these trends are threatened to be transferred forward. This is what our campaign is trying to overcome.</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have set our three goals in such a way that they are measurable and meaningful. The first area that we are going to dramatically enhance is knowledge and attitudes towards consent. Second, we will enhance real STI testing behaviour. Third, we will develop feasible communication confidence that will increase beyond this programme. These objectives are directly related to the priorities of the country and can be assessed strictly. Their accomplishment will give a good sign of the local council on the impact of public health. I will now describe the 8-week activity programme.</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campaign exercise is an interactive 8 week programme. All the 90-minute classes combine information, discussion, role-play and creative activities in small supportive groups. We actively employ peer instructors of almost the same age to create trust and relatability. The action items move towards the foundations of consent to service up to personal planning. Each session is jam-packed with wellbeing assistance and the participants go away with a certificate and materials. Such design guarantees the high level of engagement as well as measurable skill acquisition.</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two sessions lay the foundation. We begin by discussing the concept of enthusiastic consent and the examples involve situations one could relate to. Next we transition directly into practical skills, asking, saying no and hearing no in a respectful way. Role-playing under the mentoring of a peer facilitates the participants to gain confidence within a short duration. Each person goes home with a basic script template which s/he may modify. These initial sessions provide psychological comfort of more serious subjects in later stages of the programme.</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pragmatic sexual health aspect is addressed in Sessions 3 and 4. We present adequate and current information about STIs without scaremongering, then put a lot of emphasis on testing as a positive and routine exercise. Barriers typical of accessing tests are eliminated through a concrete condom demonstration and direct assistance in making a booking. We also form a nurturing WhatsApp group to enable participants to have a private post-session, question-asking group. This wisdom coupled with this accessibility is created to be a push towards our 25% testing increment in our objectives.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Sessions 5 and 6 change the change of well-being and relationships. Framing consent and safer sex as adding to pleasure and not as limitations heightens involvement and lessens defensiveness. We work out the idea of healthy relationships as well, including the features of their appearance, and assist participants elucidating the red flags. These sessions are relating sexual health to mental wellbeing which studies reveal is a key driver to permanent behaviour change.</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last two sessions are summing it up. We address electronically signed consent and picture-based bullying, which completely subjugates the lives of most young adults. We make the programme truly inclusive among the LGBTQ+ participants and relationship styles. Each and every person develops her own action plan, which we commemorate their developments. The optional follow up session and alumni group can sustain the momentum and deliver to us the data that will enable us to demonstrate our 3-month results. This sums up the overview of the activity.</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Now I will discuss the benefits of making these behaviour changes as Group Member 3. Physiologically, safer sex and enthusiastic consent practice mode of preventing STIs directly and safeguarding fertility. It minimizes the physical trauma-related issues and allows early detection of infections. Associated studies also indicate a relationship between positive sexual wellbeing and reduced stress hormones and improved physical health. Such physical body gains give good, individual motivation in attending the programme to its fullness.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When young adults engage in enthusiastic consent the sociological impacts are decreased sexual violence and harassment within the larger society. Healthier and more stable relationship: improved communication skills. Reduced STIs decrease the burden on local NHS, and health inequalities. Old-fashioned gender stereotypes are also confronted by a pleasure positive and inclusive programme. Such broader social gains demonstrate that personal behaviour change has the potential to enhance the health and safety of the entire population.</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advantages are wide-ranging psychologically. Training in enthusiastic consent and acceptance gives confidence in oneself and agency. Less fear of undesirable sex or STI decreases anxiety and enhances mental health. Shame and isolation are lessened by having a supportive group. The acquired skills when acquiring apply to other spheres of life as well. Such psychological benefits usually drive participants more than the physical health benefits by themselves and are central in maintaining the change of behaviour.</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use the Health Belief Model to comprehend and remedy the reason why young adults are not adopting safer behaviours. Not everyone believes that he or she is personally in danger or that addressing consent is embarrassing. Our meetings also specifically address these perceptions through localized data and maximizing the advantages. We provide clear cues to action such as easy testing access and peer modelling. The theory informs our messages in order to be change agents.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Theory of Planned Behaviour assists us to focus on attitudes, social norms and skills. Lots of young adults believe the consent discussion kills the atmosphere or that their friends improv do not. Our concept is to reframe consent as something positive and sexy, employ peer educators to change norms and practice lots to ensure the participants are confident. The end you publicly commit to and peer support that you continue to receive can assist in transforming intent to action.</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Stages of Change model makes us aware that not everybody has the same starting point. Some of the participants might not have been convinced that they need to change, and some are already attempting to do so. Our programme has been designed in such a manner that it can drive individuals forward: create awareness that can be considered, acquire new skills that can be put into practice and maintain those skills. The alumni group, as well as the relapse-prevention planning, assists individuals to keep track of them when after the formal sessions.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Individual barriers that are most common are formulated into our solutions. The issue of embarrassment is addressed directly and normalised by using humour. Low risk perception is made personal through local stories and data. The perception that permission is a murderer of pleasure is substituted with facts and experience that it enhances pleasure. Simulation is erased, removed, and practical barriers are overcome with the use of free resources and easy access. These solutions are interwoven in the sessions, as opposed to being opted as accompaniments.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Other solutions address more in-depth or pragmatic issues. We provide members with scripts and rehearsals in challenging dialogues with partners. The presence of trauma-informed gateways and route helps people who have experienced adverse experiences. Digital resources and flexible timing give respect to hectic lifestyle. Best of all, alumni group and connection with the existing services are provided to ensure support even after the 8 weeks. These solutions render behaviour change attainable and expected to be managed by actual young adults.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sum up, the campaign, Empowered Intimacy is a well-designed, timely and rigorous initiative. It considers concrete and pressing needs with quantifiable objectives, solid theoretical grounding and practicability. We are prepared with the partnerships, evaluation framework and sustainability plan. We seek the council's support to fund a pilot to enable us to prove impact and scale the model. On which you have listened. Your inquiries are welcome.</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Thanks a lot. We take pride in this proposal and feel that it has excellent value and impact. We are glad to address any questions during or at a follow up meeting. It will take us two weeks to respond to the feedback so we can give a detailed budget and project plan. On the slide we have our contact details. The work with the council is what we expect to see the implementation of Empowered Intimacy in the lives of young adults in our community.</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1695" cy="6858000"/>
          </a:xfrm>
          <a:prstGeom prst="rect">
            <a:avLst/>
          </a:prstGeom>
        </p:spPr>
      </p:pic>
      <p:sp>
        <p:nvSpPr>
          <p:cNvPr id="3" name="Shape 0"/>
          <p:cNvSpPr/>
          <p:nvPr/>
        </p:nvSpPr>
        <p:spPr>
          <a:xfrm>
            <a:off x="0" y="0"/>
            <a:ext cx="12191695" cy="6858000"/>
          </a:xfrm>
          <a:prstGeom prst="rect">
            <a:avLst/>
          </a:prstGeom>
          <a:solidFill>
            <a:srgbClr val="E5F9F2">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37247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svg"/><Relationship Id="rId4" Type="http://schemas.openxmlformats.org/officeDocument/2006/relationships/image" Target="../media/image22.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3.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svg"/><Relationship Id="rId4" Type="http://schemas.openxmlformats.org/officeDocument/2006/relationships/image" Target="../media/image43.svg"/></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9.svg"/><Relationship Id="rId5" Type="http://schemas.openxmlformats.org/officeDocument/2006/relationships/image" Target="../media/image48.sv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svg"/><Relationship Id="rId4" Type="http://schemas.openxmlformats.org/officeDocument/2006/relationships/image" Target="../media/image5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svg"/><Relationship Id="rId4" Type="http://schemas.openxmlformats.org/officeDocument/2006/relationships/image" Target="../media/image63.svg"/></Relationships>
</file>

<file path=ppt/slides/_rels/slide31.xml.rels><?xml version="1.0" encoding="UTF-8" standalone="yes"?>
<Relationships xmlns="http://schemas.openxmlformats.org/package/2006/relationships"><Relationship Id="rId8" Type="http://schemas.openxmlformats.org/officeDocument/2006/relationships/hyperlink" Target="https://www.local.gov.uk/publications/sexual-health-guide-local-authorities" TargetMode="External"/><Relationship Id="rId13" Type="http://schemas.openxmlformats.org/officeDocument/2006/relationships/hyperlink" Target="https://www.ncbi.nlm.nih.gov/books/NBK564692/" TargetMode="External"/><Relationship Id="rId3" Type="http://schemas.openxmlformats.org/officeDocument/2006/relationships/hyperlink" Target="https://www.brook.org.uk/wp-content/uploads/2024/05/EASY-REPORT-1.pdf" TargetMode="External"/><Relationship Id="rId7" Type="http://schemas.openxmlformats.org/officeDocument/2006/relationships/hyperlink" Target="https://www.frontiersin.org/journals/education/articles/10.3389/feduc.2024.1362260" TargetMode="External"/><Relationship Id="rId12" Type="http://schemas.openxmlformats.org/officeDocument/2006/relationships/hyperlink" Target="https://journals.plos.org/plosone/article?id=10.1371/journal.pone.0261034"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publications.parliament.uk/pa/cm5804/cmselect/cmwomeq/463/report.html" TargetMode="External"/><Relationship Id="rId11" Type="http://schemas.openxmlformats.org/officeDocument/2006/relationships/hyperlink" Target="https://www.bmj.com/content/384/bmj.q202" TargetMode="External"/><Relationship Id="rId5" Type="http://schemas.openxmlformats.org/officeDocument/2006/relationships/hyperlink" Target="https://www.tandfonline.com/doi/full/10.1080/15546128.2025.2459381" TargetMode="External"/><Relationship Id="rId15" Type="http://schemas.openxmlformats.org/officeDocument/2006/relationships/hyperlink" Target="https://link.springer.com/article/10.1007/s10508-025-03103-8" TargetMode="External"/><Relationship Id="rId10" Type="http://schemas.openxmlformats.org/officeDocument/2006/relationships/hyperlink" Target="https://www.gov.uk/government/statistics/sexually-transmitted-infections-stis-annual-data-tables" TargetMode="External"/><Relationship Id="rId4" Type="http://schemas.openxmlformats.org/officeDocument/2006/relationships/hyperlink" Target="https://www.gov.uk/government/publications/relationships-education-relationships-and-sex-education-rse-and-health-education" TargetMode="External"/><Relationship Id="rId9" Type="http://schemas.openxmlformats.org/officeDocument/2006/relationships/hyperlink" Target="https://www.tandfonline.com/doi/full/10.1080/00224499.2025.2475549" TargetMode="External"/><Relationship Id="rId14" Type="http://schemas.openxmlformats.org/officeDocument/2006/relationships/hyperlink" Target="https://www.tandfonline.com/doi/full/10.1080/19419899.2025.2554708"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link.springer.com/article/10.1007/s10896-024-00712-0" TargetMode="External"/><Relationship Id="rId3" Type="http://schemas.openxmlformats.org/officeDocument/2006/relationships/hyperlink" Target="https://www.cell.com/heliyon/fulltext/S2405-8440(24)10564-6" TargetMode="External"/><Relationship Id="rId7" Type="http://schemas.openxmlformats.org/officeDocument/2006/relationships/hyperlink" Target="https://www.frontiersin.org/journals/psychology/articles/10.3389/fpsyg.2023.1200452/full" TargetMode="External"/><Relationship Id="rId12" Type="http://schemas.openxmlformats.org/officeDocument/2006/relationships/hyperlink" Target="https://www.tandfonline.com/doi/abs/10.1080/26410397.2022.2090057" TargetMode="External"/><Relationship Id="rId2" Type="http://schemas.openxmlformats.org/officeDocument/2006/relationships/hyperlink" Target="https://journals.sagepub.com/doi/abs/10.1177/26318318251400035" TargetMode="External"/><Relationship Id="rId1" Type="http://schemas.openxmlformats.org/officeDocument/2006/relationships/slideLayout" Target="../slideLayouts/slideLayout3.xml"/><Relationship Id="rId6" Type="http://schemas.openxmlformats.org/officeDocument/2006/relationships/hyperlink" Target="https://link.springer.com/article/10.1007/s11121-022-01476-z" TargetMode="External"/><Relationship Id="rId11" Type="http://schemas.openxmlformats.org/officeDocument/2006/relationships/hyperlink" Target="https://psycnet.apa.org/record/2024-50863-001" TargetMode="External"/><Relationship Id="rId5" Type="http://schemas.openxmlformats.org/officeDocument/2006/relationships/hyperlink" Target="https://journals.sagepub.com/doi/abs/10.1177/15248399221137276" TargetMode="External"/><Relationship Id="rId10" Type="http://schemas.openxmlformats.org/officeDocument/2006/relationships/hyperlink" Target="https://direct.mit.edu/rest/article/doi/10.1162/REST.a.1693/134634" TargetMode="External"/><Relationship Id="rId4" Type="http://schemas.openxmlformats.org/officeDocument/2006/relationships/hyperlink" Target="https://journal.qubahan.com/index.php/qaj/article/view/245" TargetMode="External"/><Relationship Id="rId9" Type="http://schemas.openxmlformats.org/officeDocument/2006/relationships/hyperlink" Target="https://puiij.com/index.php/research/article/view/138"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2517" b="-16108"/>
            </a:stretch>
          </a:blipFill>
        </p:spPr>
      </p:sp>
      <p:grpSp>
        <p:nvGrpSpPr>
          <p:cNvPr id="3" name="Group 3"/>
          <p:cNvGrpSpPr/>
          <p:nvPr/>
        </p:nvGrpSpPr>
        <p:grpSpPr>
          <a:xfrm>
            <a:off x="-58057" y="177800"/>
            <a:ext cx="12192000" cy="6858000"/>
            <a:chOff x="0" y="0"/>
            <a:chExt cx="4816593" cy="2709333"/>
          </a:xfrm>
        </p:grpSpPr>
        <p:sp>
          <p:nvSpPr>
            <p:cNvPr id="4" name="Freeform 4"/>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F9EEF6">
                <a:alpha val="73725"/>
              </a:srgbClr>
            </a:solidFill>
          </p:spPr>
          <p:txBody>
            <a:bodyPr/>
            <a:lstStyle/>
            <a:p>
              <a:endParaRPr lang="en-US" sz="1200" dirty="0"/>
            </a:p>
          </p:txBody>
        </p:sp>
        <p:sp>
          <p:nvSpPr>
            <p:cNvPr id="5" name="TextBox 5"/>
            <p:cNvSpPr txBox="1"/>
            <p:nvPr/>
          </p:nvSpPr>
          <p:spPr>
            <a:xfrm>
              <a:off x="0" y="19050"/>
              <a:ext cx="4816593" cy="2690283"/>
            </a:xfrm>
            <a:prstGeom prst="rect">
              <a:avLst/>
            </a:prstGeom>
          </p:spPr>
          <p:txBody>
            <a:bodyPr lIns="33867" tIns="33867" rIns="33867" bIns="33867" rtlCol="0" anchor="ctr"/>
            <a:lstStyle/>
            <a:p>
              <a:pPr algn="ctr">
                <a:lnSpc>
                  <a:spcPts val="1453"/>
                </a:lnSpc>
              </a:pPr>
              <a:endParaRPr sz="1200"/>
            </a:p>
          </p:txBody>
        </p:sp>
      </p:grpSp>
      <p:sp>
        <p:nvSpPr>
          <p:cNvPr id="6" name="TextBox 6"/>
          <p:cNvSpPr txBox="1"/>
          <p:nvPr/>
        </p:nvSpPr>
        <p:spPr>
          <a:xfrm>
            <a:off x="430034" y="1311511"/>
            <a:ext cx="8397022" cy="2257028"/>
          </a:xfrm>
          <a:prstGeom prst="rect">
            <a:avLst/>
          </a:prstGeom>
        </p:spPr>
        <p:txBody>
          <a:bodyPr lIns="0" tIns="0" rIns="0" bIns="0" rtlCol="0" anchor="t">
            <a:spAutoFit/>
          </a:bodyPr>
          <a:lstStyle/>
          <a:p>
            <a:pPr>
              <a:lnSpc>
                <a:spcPts val="4360"/>
              </a:lnSpc>
            </a:pPr>
            <a:r>
              <a:rPr lang="en-US" sz="4000" b="1">
                <a:solidFill>
                  <a:srgbClr val="C03554"/>
                </a:solidFill>
                <a:latin typeface="Tex Gyre Bonum Bold"/>
                <a:ea typeface="Tex Gyre Bonum Bold"/>
                <a:cs typeface="Tex Gyre Bonum Bold"/>
                <a:sym typeface="Tex Gyre Bonum Bold"/>
              </a:rPr>
              <a:t>PROMOTING HEALTHY RELATIONSHIPS AND SAFER CHOICES AMONG YOUNG ADULTS</a:t>
            </a:r>
          </a:p>
        </p:txBody>
      </p:sp>
      <p:sp>
        <p:nvSpPr>
          <p:cNvPr id="7" name="AutoShape 7"/>
          <p:cNvSpPr/>
          <p:nvPr/>
        </p:nvSpPr>
        <p:spPr>
          <a:xfrm>
            <a:off x="6302524" y="1235311"/>
            <a:ext cx="5049063" cy="19050"/>
          </a:xfrm>
          <a:prstGeom prst="line">
            <a:avLst/>
          </a:prstGeom>
          <a:ln w="57150" cap="flat">
            <a:solidFill>
              <a:srgbClr val="C03554"/>
            </a:solidFill>
            <a:prstDash val="solid"/>
            <a:headEnd type="none" w="sm" len="sm"/>
            <a:tailEnd type="none" w="sm" len="sm"/>
          </a:ln>
        </p:spPr>
      </p:sp>
      <p:sp>
        <p:nvSpPr>
          <p:cNvPr id="8" name="AutoShape 8"/>
          <p:cNvSpPr/>
          <p:nvPr/>
        </p:nvSpPr>
        <p:spPr>
          <a:xfrm>
            <a:off x="342900" y="3642790"/>
            <a:ext cx="11506200" cy="0"/>
          </a:xfrm>
          <a:prstGeom prst="line">
            <a:avLst/>
          </a:prstGeom>
          <a:ln w="57150" cap="flat">
            <a:solidFill>
              <a:srgbClr val="C03554"/>
            </a:solidFill>
            <a:prstDash val="solid"/>
            <a:headEnd type="none" w="sm" len="sm"/>
            <a:tailEnd type="none" w="sm" len="sm"/>
          </a:ln>
        </p:spPr>
      </p:sp>
      <p:sp>
        <p:nvSpPr>
          <p:cNvPr id="9" name="Freeform 9"/>
          <p:cNvSpPr/>
          <p:nvPr/>
        </p:nvSpPr>
        <p:spPr>
          <a:xfrm>
            <a:off x="9946622" y="122760"/>
            <a:ext cx="1902478" cy="1066181"/>
          </a:xfrm>
          <a:custGeom>
            <a:avLst/>
            <a:gdLst/>
            <a:ahLst/>
            <a:cxnLst/>
            <a:rect l="l" t="t" r="r" b="b"/>
            <a:pathLst>
              <a:path w="2853717" h="1599271">
                <a:moveTo>
                  <a:pt x="0" y="0"/>
                </a:moveTo>
                <a:lnTo>
                  <a:pt x="2853717" y="0"/>
                </a:lnTo>
                <a:lnTo>
                  <a:pt x="2853717" y="1599270"/>
                </a:lnTo>
                <a:lnTo>
                  <a:pt x="0" y="1599270"/>
                </a:lnTo>
                <a:lnTo>
                  <a:pt x="0" y="0"/>
                </a:lnTo>
                <a:close/>
              </a:path>
            </a:pathLst>
          </a:custGeom>
          <a:blipFill>
            <a:blip r:embed="rId3"/>
            <a:stretch>
              <a:fillRect/>
            </a:stretch>
          </a:blipFill>
        </p:spPr>
      </p:sp>
      <p:sp>
        <p:nvSpPr>
          <p:cNvPr id="10" name="TextBox 10"/>
          <p:cNvSpPr txBox="1"/>
          <p:nvPr/>
        </p:nvSpPr>
        <p:spPr>
          <a:xfrm>
            <a:off x="430034" y="618711"/>
            <a:ext cx="7120827" cy="564257"/>
          </a:xfrm>
          <a:prstGeom prst="rect">
            <a:avLst/>
          </a:prstGeom>
        </p:spPr>
        <p:txBody>
          <a:bodyPr lIns="0" tIns="0" rIns="0" bIns="0" rtlCol="0" anchor="t">
            <a:spAutoFit/>
          </a:bodyPr>
          <a:lstStyle/>
          <a:p>
            <a:pPr>
              <a:lnSpc>
                <a:spcPts val="4360"/>
              </a:lnSpc>
            </a:pPr>
            <a:r>
              <a:rPr lang="en-US" sz="4000" b="1">
                <a:solidFill>
                  <a:srgbClr val="000000"/>
                </a:solidFill>
                <a:latin typeface="Tex Gyre Bonum Bold"/>
                <a:ea typeface="Tex Gyre Bonum Bold"/>
                <a:cs typeface="Tex Gyre Bonum Bold"/>
                <a:sym typeface="Tex Gyre Bonum Bold"/>
              </a:rPr>
              <a:t>EMPOWERED INTIMACY</a:t>
            </a:r>
          </a:p>
        </p:txBody>
      </p:sp>
      <p:sp>
        <p:nvSpPr>
          <p:cNvPr id="11" name="TextBox 11"/>
          <p:cNvSpPr txBox="1"/>
          <p:nvPr/>
        </p:nvSpPr>
        <p:spPr>
          <a:xfrm>
            <a:off x="342900" y="3711966"/>
            <a:ext cx="9207500" cy="3334246"/>
          </a:xfrm>
          <a:prstGeom prst="rect">
            <a:avLst/>
          </a:prstGeom>
        </p:spPr>
        <p:txBody>
          <a:bodyPr wrap="square" lIns="0" tIns="0" rIns="0" bIns="0" rtlCol="0" anchor="t">
            <a:spAutoFit/>
          </a:bodyPr>
          <a:lstStyle/>
          <a:p>
            <a:pPr algn="just">
              <a:lnSpc>
                <a:spcPts val="2000"/>
              </a:lnSpc>
            </a:pPr>
            <a:r>
              <a:rPr lang="en-US" sz="1867" b="1">
                <a:solidFill>
                  <a:srgbClr val="000000"/>
                </a:solidFill>
                <a:latin typeface="Tex Gyre Bonum Bold"/>
                <a:ea typeface="Tex Gyre Bonum Bold"/>
                <a:cs typeface="Tex Gyre Bonum Bold"/>
                <a:sym typeface="Tex Gyre Bonum Bold"/>
              </a:rPr>
              <a:t>Student -1 </a:t>
            </a:r>
            <a:r>
              <a:rPr lang="en-US" sz="1867" b="1" dirty="0">
                <a:solidFill>
                  <a:srgbClr val="000000"/>
                </a:solidFill>
                <a:latin typeface="Tex Gyre Bonum Bold"/>
                <a:ea typeface="Tex Gyre Bonum Bold"/>
                <a:cs typeface="Tex Gyre Bonum Bold"/>
                <a:sym typeface="Tex Gyre Bonum Bold"/>
              </a:rPr>
              <a:t>: GEETHA MARIMUTHU (2528691)</a:t>
            </a:r>
          </a:p>
          <a:p>
            <a:pPr algn="just">
              <a:lnSpc>
                <a:spcPts val="2000"/>
              </a:lnSpc>
            </a:pPr>
            <a:endParaRPr lang="en-US" sz="1867" b="1" dirty="0">
              <a:solidFill>
                <a:srgbClr val="000000"/>
              </a:solidFill>
              <a:latin typeface="Tex Gyre Bonum Bold"/>
              <a:ea typeface="Tex Gyre Bonum Bold"/>
              <a:cs typeface="Tex Gyre Bonum Bold"/>
              <a:sym typeface="Tex Gyre Bonum Bold"/>
            </a:endParaRPr>
          </a:p>
          <a:p>
            <a:pPr algn="just">
              <a:lnSpc>
                <a:spcPts val="2000"/>
              </a:lnSpc>
            </a:pPr>
            <a:r>
              <a:rPr lang="en-US" sz="1867" b="1" dirty="0">
                <a:solidFill>
                  <a:srgbClr val="000000"/>
                </a:solidFill>
                <a:latin typeface="Tex Gyre Bonum Bold"/>
                <a:ea typeface="Tex Gyre Bonum Bold"/>
                <a:cs typeface="Tex Gyre Bonum Bold"/>
                <a:sym typeface="Tex Gyre Bonum Bold"/>
              </a:rPr>
              <a:t>Student -2 : Drashti </a:t>
            </a:r>
            <a:r>
              <a:rPr lang="en-US" sz="1867" b="1" dirty="0" err="1">
                <a:solidFill>
                  <a:srgbClr val="000000"/>
                </a:solidFill>
                <a:latin typeface="Tex Gyre Bonum Bold"/>
                <a:ea typeface="Tex Gyre Bonum Bold"/>
                <a:cs typeface="Tex Gyre Bonum Bold"/>
                <a:sym typeface="Tex Gyre Bonum Bold"/>
              </a:rPr>
              <a:t>morvadiya</a:t>
            </a:r>
            <a:r>
              <a:rPr lang="en-US" sz="1867" b="1" dirty="0">
                <a:solidFill>
                  <a:srgbClr val="000000"/>
                </a:solidFill>
                <a:latin typeface="Tex Gyre Bonum Bold"/>
                <a:ea typeface="Tex Gyre Bonum Bold"/>
                <a:cs typeface="Tex Gyre Bonum Bold"/>
                <a:sym typeface="Tex Gyre Bonum Bold"/>
              </a:rPr>
              <a:t> (2531881)</a:t>
            </a:r>
          </a:p>
          <a:p>
            <a:pPr algn="just">
              <a:lnSpc>
                <a:spcPts val="2000"/>
              </a:lnSpc>
            </a:pPr>
            <a:endParaRPr lang="en-US" sz="1867" b="1" dirty="0">
              <a:solidFill>
                <a:srgbClr val="000000"/>
              </a:solidFill>
              <a:latin typeface="Tex Gyre Bonum Bold"/>
              <a:ea typeface="Tex Gyre Bonum Bold"/>
              <a:cs typeface="Tex Gyre Bonum Bold"/>
              <a:sym typeface="Tex Gyre Bonum Bold"/>
            </a:endParaRPr>
          </a:p>
          <a:p>
            <a:pPr algn="just">
              <a:lnSpc>
                <a:spcPts val="2000"/>
              </a:lnSpc>
            </a:pPr>
            <a:r>
              <a:rPr lang="en-US" sz="1867" b="1" dirty="0">
                <a:solidFill>
                  <a:srgbClr val="000000"/>
                </a:solidFill>
                <a:latin typeface="Tex Gyre Bonum Bold"/>
                <a:ea typeface="Tex Gyre Bonum Bold"/>
                <a:cs typeface="Tex Gyre Bonum Bold"/>
                <a:sym typeface="Tex Gyre Bonum Bold"/>
              </a:rPr>
              <a:t>Student -3 : TABSSUM KHALIFA (2513494)</a:t>
            </a:r>
          </a:p>
          <a:p>
            <a:pPr algn="just">
              <a:lnSpc>
                <a:spcPts val="2000"/>
              </a:lnSpc>
            </a:pPr>
            <a:endParaRPr lang="en-US" sz="1867" b="1" dirty="0">
              <a:solidFill>
                <a:srgbClr val="000000"/>
              </a:solidFill>
              <a:latin typeface="Tex Gyre Bonum Bold"/>
              <a:ea typeface="Tex Gyre Bonum Bold"/>
              <a:cs typeface="Tex Gyre Bonum Bold"/>
              <a:sym typeface="Tex Gyre Bonum Bold"/>
            </a:endParaRPr>
          </a:p>
          <a:p>
            <a:pPr algn="just">
              <a:lnSpc>
                <a:spcPts val="2000"/>
              </a:lnSpc>
            </a:pPr>
            <a:r>
              <a:rPr lang="en-US" sz="1867" b="1" dirty="0" err="1">
                <a:solidFill>
                  <a:srgbClr val="000000"/>
                </a:solidFill>
                <a:latin typeface="Tex Gyre Bonum Bold"/>
                <a:ea typeface="Tex Gyre Bonum Bold"/>
                <a:cs typeface="Tex Gyre Bonum Bold"/>
                <a:sym typeface="Tex Gyre Bonum Bold"/>
              </a:rPr>
              <a:t>Programme</a:t>
            </a:r>
            <a:r>
              <a:rPr lang="en-US" sz="1867" b="1" dirty="0">
                <a:solidFill>
                  <a:srgbClr val="000000"/>
                </a:solidFill>
                <a:latin typeface="Tex Gyre Bonum Bold"/>
                <a:ea typeface="Tex Gyre Bonum Bold"/>
                <a:cs typeface="Tex Gyre Bonum Bold"/>
                <a:sym typeface="Tex Gyre Bonum Bold"/>
              </a:rPr>
              <a:t>: MSc Public Health and Social Care in Practice</a:t>
            </a:r>
          </a:p>
          <a:p>
            <a:pPr algn="just">
              <a:lnSpc>
                <a:spcPts val="2000"/>
              </a:lnSpc>
            </a:pPr>
            <a:endParaRPr lang="en-US" sz="1867" b="1" dirty="0">
              <a:solidFill>
                <a:srgbClr val="000000"/>
              </a:solidFill>
              <a:latin typeface="Tex Gyre Bonum Bold"/>
              <a:ea typeface="Tex Gyre Bonum Bold"/>
              <a:cs typeface="Tex Gyre Bonum Bold"/>
              <a:sym typeface="Tex Gyre Bonum Bold"/>
            </a:endParaRPr>
          </a:p>
          <a:p>
            <a:pPr algn="just">
              <a:lnSpc>
                <a:spcPts val="2000"/>
              </a:lnSpc>
            </a:pPr>
            <a:r>
              <a:rPr lang="en-US" sz="1867" b="1" dirty="0">
                <a:solidFill>
                  <a:srgbClr val="000000"/>
                </a:solidFill>
                <a:latin typeface="Tex Gyre Bonum Bold"/>
                <a:ea typeface="Tex Gyre Bonum Bold"/>
                <a:cs typeface="Tex Gyre Bonum Bold"/>
                <a:sym typeface="Tex Gyre Bonum Bold"/>
              </a:rPr>
              <a:t>Module: Social Epidemiology and Public Health Development</a:t>
            </a:r>
          </a:p>
          <a:p>
            <a:pPr algn="just">
              <a:lnSpc>
                <a:spcPts val="2000"/>
              </a:lnSpc>
            </a:pPr>
            <a:endParaRPr lang="en-US" sz="1867" b="1" dirty="0">
              <a:solidFill>
                <a:srgbClr val="000000"/>
              </a:solidFill>
              <a:latin typeface="Tex Gyre Bonum Bold"/>
              <a:ea typeface="Tex Gyre Bonum Bold"/>
              <a:cs typeface="Tex Gyre Bonum Bold"/>
              <a:sym typeface="Tex Gyre Bonum Bold"/>
            </a:endParaRPr>
          </a:p>
          <a:p>
            <a:pPr algn="just">
              <a:lnSpc>
                <a:spcPts val="2000"/>
              </a:lnSpc>
            </a:pPr>
            <a:r>
              <a:rPr lang="en-US" sz="1867" b="1" dirty="0">
                <a:solidFill>
                  <a:srgbClr val="000000"/>
                </a:solidFill>
                <a:latin typeface="Tex Gyre Bonum Bold"/>
                <a:ea typeface="Tex Gyre Bonum Bold"/>
                <a:cs typeface="Tex Gyre Bonum Bold"/>
                <a:sym typeface="Tex Gyre Bonum Bold"/>
              </a:rPr>
              <a:t>Module code: LCHS7000</a:t>
            </a:r>
          </a:p>
          <a:p>
            <a:pPr algn="just">
              <a:lnSpc>
                <a:spcPts val="2000"/>
              </a:lnSpc>
            </a:pPr>
            <a:endParaRPr lang="en-US" sz="1867" b="1" dirty="0">
              <a:solidFill>
                <a:srgbClr val="000000"/>
              </a:solidFill>
              <a:latin typeface="Tex Gyre Bonum Bold"/>
              <a:ea typeface="Tex Gyre Bonum Bold"/>
              <a:cs typeface="Tex Gyre Bonum Bold"/>
              <a:sym typeface="Tex Gyre Bonum Bold"/>
            </a:endParaRPr>
          </a:p>
          <a:p>
            <a:pPr algn="just">
              <a:lnSpc>
                <a:spcPts val="2000"/>
              </a:lnSpc>
            </a:pPr>
            <a:r>
              <a:rPr lang="en-US" sz="1867" b="1" dirty="0">
                <a:solidFill>
                  <a:srgbClr val="000000"/>
                </a:solidFill>
                <a:latin typeface="Tex Gyre Bonum Bold"/>
                <a:ea typeface="Tex Gyre Bonum Bold"/>
                <a:cs typeface="Tex Gyre Bonum Bold"/>
                <a:sym typeface="Tex Gyre Bonum Bold"/>
              </a:rPr>
              <a:t>Assignment Title: Component 1 Group Presentation (Practice intervention</a:t>
            </a:r>
            <a:r>
              <a:rPr lang="en-US" sz="1333" b="1" dirty="0">
                <a:solidFill>
                  <a:srgbClr val="000000"/>
                </a:solidFill>
                <a:latin typeface="Tex Gyre Bonum Bold"/>
                <a:ea typeface="Tex Gyre Bonum Bold"/>
                <a:cs typeface="Tex Gyre Bonum Bold"/>
                <a:sym typeface="Tex Gyre Bonum Bold"/>
              </a:rPr>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391215" y="0"/>
            <a:ext cx="4800480" cy="6858000"/>
          </a:xfrm>
          <a:prstGeom prst="rect">
            <a:avLst/>
          </a:prstGeom>
        </p:spPr>
      </p:pic>
      <p:pic>
        <p:nvPicPr>
          <p:cNvPr id="3" name="Image 1" descr="preencoded.png"/>
          <p:cNvPicPr>
            <a:picLocks noChangeAspect="1"/>
          </p:cNvPicPr>
          <p:nvPr/>
        </p:nvPicPr>
        <p:blipFill>
          <a:blip r:embed="rId4"/>
          <a:stretch>
            <a:fillRect/>
          </a:stretch>
        </p:blipFill>
        <p:spPr>
          <a:xfrm>
            <a:off x="8581314" y="906562"/>
            <a:ext cx="3531801" cy="5044777"/>
          </a:xfrm>
          <a:prstGeom prst="rect">
            <a:avLst/>
          </a:prstGeom>
        </p:spPr>
      </p:pic>
      <p:sp>
        <p:nvSpPr>
          <p:cNvPr id="4" name="Text 0"/>
          <p:cNvSpPr/>
          <p:nvPr/>
        </p:nvSpPr>
        <p:spPr>
          <a:xfrm>
            <a:off x="661475" y="558304"/>
            <a:ext cx="4897414" cy="490934"/>
          </a:xfrm>
          <a:prstGeom prst="rect">
            <a:avLst/>
          </a:prstGeom>
          <a:noFill/>
          <a:ln/>
        </p:spPr>
        <p:txBody>
          <a:bodyPr wrap="none" lIns="0" tIns="0" rIns="0" bIns="0" rtlCol="0" anchor="t"/>
          <a:lstStyle/>
          <a:p>
            <a:pPr marL="0" indent="0" algn="l">
              <a:lnSpc>
                <a:spcPct val="104000"/>
              </a:lnSpc>
              <a:buNone/>
            </a:pPr>
            <a:r>
              <a:rPr lang="en-US" sz="3050" b="1" dirty="0">
                <a:solidFill>
                  <a:srgbClr val="006747"/>
                </a:solidFill>
                <a:latin typeface="Noto Serif SC Bold" pitchFamily="34" charset="0"/>
                <a:ea typeface="Noto Serif SC Bold" pitchFamily="34" charset="-122"/>
                <a:cs typeface="Noto Serif SC Bold" pitchFamily="34" charset="-120"/>
              </a:rPr>
              <a:t>Empowered Intimacy</a:t>
            </a:r>
            <a:endParaRPr lang="en-US" sz="3050" dirty="0"/>
          </a:p>
        </p:txBody>
      </p:sp>
      <p:sp>
        <p:nvSpPr>
          <p:cNvPr id="5" name="Shape 1"/>
          <p:cNvSpPr/>
          <p:nvPr/>
        </p:nvSpPr>
        <p:spPr>
          <a:xfrm>
            <a:off x="661475" y="1273076"/>
            <a:ext cx="1761783" cy="290314"/>
          </a:xfrm>
          <a:prstGeom prst="roundRect">
            <a:avLst>
              <a:gd name="adj" fmla="val 38967"/>
            </a:avLst>
          </a:prstGeom>
          <a:solidFill>
            <a:srgbClr val="CCFFEF"/>
          </a:solidFill>
          <a:ln/>
        </p:spPr>
      </p:sp>
      <p:sp>
        <p:nvSpPr>
          <p:cNvPr id="6" name="Text 2"/>
          <p:cNvSpPr/>
          <p:nvPr/>
        </p:nvSpPr>
        <p:spPr>
          <a:xfrm>
            <a:off x="755730" y="1320205"/>
            <a:ext cx="2182857" cy="196056"/>
          </a:xfrm>
          <a:prstGeom prst="rect">
            <a:avLst/>
          </a:prstGeom>
          <a:noFill/>
          <a:ln/>
        </p:spPr>
        <p:txBody>
          <a:bodyPr wrap="none" lIns="0" tIns="0" rIns="0" bIns="0" rtlCol="0" anchor="t"/>
          <a:lstStyle/>
          <a:p>
            <a:pPr marL="0" indent="0" algn="l">
              <a:lnSpc>
                <a:spcPct val="130000"/>
              </a:lnSpc>
              <a:buNone/>
            </a:pPr>
            <a:r>
              <a:rPr lang="en-US" sz="950" dirty="0">
                <a:solidFill>
                  <a:srgbClr val="4B4A4A"/>
                </a:solidFill>
                <a:latin typeface="Geist" pitchFamily="34" charset="0"/>
                <a:ea typeface="Geist" pitchFamily="34" charset="-122"/>
                <a:cs typeface="Geist" pitchFamily="34" charset="-120"/>
              </a:rPr>
              <a:t>CAMPAIGN PRESENTATION</a:t>
            </a:r>
            <a:endParaRPr lang="en-US" sz="950" dirty="0"/>
          </a:p>
        </p:txBody>
      </p:sp>
      <p:sp>
        <p:nvSpPr>
          <p:cNvPr id="7" name="Text 3"/>
          <p:cNvSpPr/>
          <p:nvPr/>
        </p:nvSpPr>
        <p:spPr>
          <a:xfrm>
            <a:off x="661475" y="1731268"/>
            <a:ext cx="6296860" cy="49033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An 8-week, community-based campaign promoting </a:t>
            </a:r>
            <a:r>
              <a:rPr lang="en-US" sz="1200" b="1" dirty="0">
                <a:solidFill>
                  <a:srgbClr val="4B4A4A"/>
                </a:solidFill>
                <a:latin typeface="Geist" pitchFamily="34" charset="0"/>
                <a:ea typeface="Geist" pitchFamily="34" charset="-122"/>
                <a:cs typeface="Geist" pitchFamily="34" charset="-120"/>
              </a:rPr>
              <a:t>enthusiastic consent</a:t>
            </a:r>
            <a:r>
              <a:rPr lang="en-US" sz="1200" dirty="0">
                <a:solidFill>
                  <a:srgbClr val="4B4A4A"/>
                </a:solidFill>
                <a:latin typeface="Geist" pitchFamily="34" charset="0"/>
                <a:ea typeface="Geist" pitchFamily="34" charset="-122"/>
                <a:cs typeface="Geist" pitchFamily="34" charset="-120"/>
              </a:rPr>
              <a:t>, positive sexual wellbeing, and healthy intimate relationships among young adults aged 18–24.</a:t>
            </a:r>
            <a:endParaRPr lang="en-US" sz="1200" dirty="0"/>
          </a:p>
        </p:txBody>
      </p:sp>
      <p:sp>
        <p:nvSpPr>
          <p:cNvPr id="8" name="Shape 4"/>
          <p:cNvSpPr/>
          <p:nvPr/>
        </p:nvSpPr>
        <p:spPr>
          <a:xfrm>
            <a:off x="661475" y="2389485"/>
            <a:ext cx="3073819" cy="1416447"/>
          </a:xfrm>
          <a:prstGeom prst="roundRect">
            <a:avLst>
              <a:gd name="adj" fmla="val 9983"/>
            </a:avLst>
          </a:prstGeom>
          <a:solidFill>
            <a:srgbClr val="D1EFE4"/>
          </a:solidFill>
          <a:ln w="6350">
            <a:solidFill>
              <a:srgbClr val="B7D5CA"/>
            </a:solidFill>
            <a:prstDash val="solid"/>
          </a:ln>
        </p:spPr>
      </p:sp>
      <p:sp>
        <p:nvSpPr>
          <p:cNvPr id="9" name="Text 5"/>
          <p:cNvSpPr/>
          <p:nvPr/>
        </p:nvSpPr>
        <p:spPr>
          <a:xfrm>
            <a:off x="824884" y="2552898"/>
            <a:ext cx="1963986" cy="264616"/>
          </a:xfrm>
          <a:prstGeom prst="rect">
            <a:avLst/>
          </a:prstGeom>
          <a:noFill/>
          <a:ln/>
        </p:spPr>
        <p:txBody>
          <a:bodyPr wrap="none" lIns="0" tIns="0" rIns="0" bIns="0" rtlCol="0" anchor="t"/>
          <a:lstStyle/>
          <a:p>
            <a:pPr marL="0" indent="0" algn="l">
              <a:lnSpc>
                <a:spcPct val="104000"/>
              </a:lnSpc>
              <a:buNone/>
            </a:pPr>
            <a:r>
              <a:rPr lang="en-US" sz="1500" b="1" dirty="0">
                <a:solidFill>
                  <a:srgbClr val="000000"/>
                </a:solidFill>
                <a:latin typeface="Noto Serif SC Bold" pitchFamily="34" charset="0"/>
                <a:ea typeface="Noto Serif SC Bold" pitchFamily="34" charset="-122"/>
                <a:cs typeface="Noto Serif SC Bold" pitchFamily="34" charset="-120"/>
              </a:rPr>
              <a:t>🎯</a:t>
            </a:r>
            <a:r>
              <a:rPr lang="en-US" sz="1500" b="1" dirty="0">
                <a:solidFill>
                  <a:srgbClr val="4B4A4A"/>
                </a:solidFill>
                <a:latin typeface="Noto Serif SC Bold" pitchFamily="34" charset="0"/>
                <a:ea typeface="Noto Serif SC Bold" pitchFamily="34" charset="-122"/>
                <a:cs typeface="Noto Serif SC Bold" pitchFamily="34" charset="-120"/>
              </a:rPr>
              <a:t> Target Group</a:t>
            </a:r>
            <a:endParaRPr lang="en-US" sz="1500" dirty="0"/>
          </a:p>
        </p:txBody>
      </p:sp>
      <p:sp>
        <p:nvSpPr>
          <p:cNvPr id="10" name="Text 6"/>
          <p:cNvSpPr/>
          <p:nvPr/>
        </p:nvSpPr>
        <p:spPr>
          <a:xfrm>
            <a:off x="824884" y="2907010"/>
            <a:ext cx="2747001" cy="73550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Young adults aged 18–24 across university, higher education, and community settings</a:t>
            </a:r>
            <a:endParaRPr lang="en-US" sz="1200" dirty="0"/>
          </a:p>
        </p:txBody>
      </p:sp>
      <p:sp>
        <p:nvSpPr>
          <p:cNvPr id="11" name="Shape 7"/>
          <p:cNvSpPr/>
          <p:nvPr/>
        </p:nvSpPr>
        <p:spPr>
          <a:xfrm>
            <a:off x="3884515" y="2389485"/>
            <a:ext cx="3073819" cy="1416447"/>
          </a:xfrm>
          <a:prstGeom prst="roundRect">
            <a:avLst>
              <a:gd name="adj" fmla="val 9983"/>
            </a:avLst>
          </a:prstGeom>
          <a:solidFill>
            <a:srgbClr val="D1EFE4"/>
          </a:solidFill>
          <a:ln w="6350">
            <a:solidFill>
              <a:srgbClr val="B7D5CA"/>
            </a:solidFill>
            <a:prstDash val="solid"/>
          </a:ln>
        </p:spPr>
      </p:sp>
      <p:sp>
        <p:nvSpPr>
          <p:cNvPr id="12" name="Text 8"/>
          <p:cNvSpPr/>
          <p:nvPr/>
        </p:nvSpPr>
        <p:spPr>
          <a:xfrm>
            <a:off x="4047925" y="2552898"/>
            <a:ext cx="1963986" cy="264616"/>
          </a:xfrm>
          <a:prstGeom prst="rect">
            <a:avLst/>
          </a:prstGeom>
          <a:noFill/>
          <a:ln/>
        </p:spPr>
        <p:txBody>
          <a:bodyPr wrap="none" lIns="0" tIns="0" rIns="0" bIns="0" rtlCol="0" anchor="t"/>
          <a:lstStyle/>
          <a:p>
            <a:pPr marL="0" indent="0" algn="l">
              <a:lnSpc>
                <a:spcPct val="104000"/>
              </a:lnSpc>
              <a:buNone/>
            </a:pPr>
            <a:r>
              <a:rPr lang="en-US" sz="1500" b="1" dirty="0">
                <a:solidFill>
                  <a:srgbClr val="000000"/>
                </a:solidFill>
                <a:latin typeface="Noto Serif SC Bold" pitchFamily="34" charset="0"/>
                <a:ea typeface="Noto Serif SC Bold" pitchFamily="34" charset="-122"/>
                <a:cs typeface="Noto Serif SC Bold" pitchFamily="34" charset="-120"/>
              </a:rPr>
              <a:t>📅</a:t>
            </a:r>
            <a:r>
              <a:rPr lang="en-US" sz="1500" b="1" dirty="0">
                <a:solidFill>
                  <a:srgbClr val="4B4A4A"/>
                </a:solidFill>
                <a:latin typeface="Noto Serif SC Bold" pitchFamily="34" charset="0"/>
                <a:ea typeface="Noto Serif SC Bold" pitchFamily="34" charset="-122"/>
                <a:cs typeface="Noto Serif SC Bold" pitchFamily="34" charset="-120"/>
              </a:rPr>
              <a:t> Duration</a:t>
            </a:r>
            <a:endParaRPr lang="en-US" sz="1500" dirty="0"/>
          </a:p>
        </p:txBody>
      </p:sp>
      <p:sp>
        <p:nvSpPr>
          <p:cNvPr id="13" name="Text 9"/>
          <p:cNvSpPr/>
          <p:nvPr/>
        </p:nvSpPr>
        <p:spPr>
          <a:xfrm>
            <a:off x="4047925" y="2907010"/>
            <a:ext cx="2747001" cy="49033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8-week structured programme with follow-up support and alumni network</a:t>
            </a:r>
            <a:endParaRPr lang="en-US" sz="1200" dirty="0"/>
          </a:p>
        </p:txBody>
      </p:sp>
      <p:sp>
        <p:nvSpPr>
          <p:cNvPr id="14" name="Shape 10"/>
          <p:cNvSpPr/>
          <p:nvPr/>
        </p:nvSpPr>
        <p:spPr>
          <a:xfrm>
            <a:off x="661475" y="3955157"/>
            <a:ext cx="6296860" cy="926108"/>
          </a:xfrm>
          <a:prstGeom prst="roundRect">
            <a:avLst>
              <a:gd name="adj" fmla="val 15269"/>
            </a:avLst>
          </a:prstGeom>
          <a:solidFill>
            <a:srgbClr val="D1EFE4"/>
          </a:solidFill>
          <a:ln w="6350">
            <a:solidFill>
              <a:srgbClr val="B7D5CA"/>
            </a:solidFill>
            <a:prstDash val="solid"/>
          </a:ln>
        </p:spPr>
      </p:sp>
      <p:sp>
        <p:nvSpPr>
          <p:cNvPr id="15" name="Text 11"/>
          <p:cNvSpPr/>
          <p:nvPr/>
        </p:nvSpPr>
        <p:spPr>
          <a:xfrm>
            <a:off x="824884" y="4118570"/>
            <a:ext cx="1963986" cy="264616"/>
          </a:xfrm>
          <a:prstGeom prst="rect">
            <a:avLst/>
          </a:prstGeom>
          <a:noFill/>
          <a:ln/>
        </p:spPr>
        <p:txBody>
          <a:bodyPr wrap="none" lIns="0" tIns="0" rIns="0" bIns="0" rtlCol="0" anchor="t"/>
          <a:lstStyle/>
          <a:p>
            <a:pPr marL="0" indent="0" algn="l">
              <a:lnSpc>
                <a:spcPct val="104000"/>
              </a:lnSpc>
              <a:buNone/>
            </a:pPr>
            <a:r>
              <a:rPr lang="en-US" sz="1500" b="1" dirty="0">
                <a:solidFill>
                  <a:srgbClr val="000000"/>
                </a:solidFill>
                <a:latin typeface="Noto Serif SC Bold" pitchFamily="34" charset="0"/>
                <a:ea typeface="Noto Serif SC Bold" pitchFamily="34" charset="-122"/>
                <a:cs typeface="Noto Serif SC Bold" pitchFamily="34" charset="-120"/>
              </a:rPr>
              <a:t>🌈</a:t>
            </a:r>
            <a:r>
              <a:rPr lang="en-US" sz="1500" b="1" dirty="0">
                <a:solidFill>
                  <a:srgbClr val="4B4A4A"/>
                </a:solidFill>
                <a:latin typeface="Noto Serif SC Bold" pitchFamily="34" charset="0"/>
                <a:ea typeface="Noto Serif SC Bold" pitchFamily="34" charset="-122"/>
                <a:cs typeface="Noto Serif SC Bold" pitchFamily="34" charset="-120"/>
              </a:rPr>
              <a:t> Approach</a:t>
            </a:r>
            <a:endParaRPr lang="en-US" sz="1500" dirty="0"/>
          </a:p>
        </p:txBody>
      </p:sp>
      <p:sp>
        <p:nvSpPr>
          <p:cNvPr id="16" name="Text 12"/>
          <p:cNvSpPr/>
          <p:nvPr/>
        </p:nvSpPr>
        <p:spPr>
          <a:xfrm>
            <a:off x="824884" y="4472682"/>
            <a:ext cx="5970041" cy="245170"/>
          </a:xfrm>
          <a:prstGeom prst="rect">
            <a:avLst/>
          </a:prstGeom>
          <a:noFill/>
          <a:ln/>
        </p:spPr>
        <p:txBody>
          <a:bodyPr wrap="none" lIns="0" tIns="0" rIns="0" bIns="0" rtlCol="0" anchor="t"/>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Pleasure-positive, trauma-informed, and LGBTQ+ inclusive methodology</a:t>
            </a:r>
            <a:endParaRPr lang="en-US" sz="1200" dirty="0"/>
          </a:p>
        </p:txBody>
      </p:sp>
      <p:sp>
        <p:nvSpPr>
          <p:cNvPr id="17" name="Shape 13"/>
          <p:cNvSpPr/>
          <p:nvPr/>
        </p:nvSpPr>
        <p:spPr>
          <a:xfrm>
            <a:off x="661475" y="5049143"/>
            <a:ext cx="6296860" cy="1082576"/>
          </a:xfrm>
          <a:prstGeom prst="roundRect">
            <a:avLst>
              <a:gd name="adj" fmla="val 13062"/>
            </a:avLst>
          </a:prstGeom>
          <a:solidFill>
            <a:srgbClr val="FCF2B5"/>
          </a:solidFill>
          <a:ln/>
        </p:spPr>
      </p:sp>
      <p:pic>
        <p:nvPicPr>
          <p:cNvPr id="18" name="Image 2" descr="preencoded.png"/>
          <p:cNvPicPr>
            <a:picLocks noChangeAspect="1"/>
          </p:cNvPicPr>
          <p:nvPr/>
        </p:nvPicPr>
        <p:blipFill>
          <a:blip r:embed="rId5"/>
          <a:stretch>
            <a:fillRect/>
          </a:stretch>
        </p:blipFill>
        <p:spPr>
          <a:xfrm>
            <a:off x="818534" y="5272980"/>
            <a:ext cx="196349" cy="157063"/>
          </a:xfrm>
          <a:prstGeom prst="rect">
            <a:avLst/>
          </a:prstGeom>
        </p:spPr>
      </p:pic>
      <p:sp>
        <p:nvSpPr>
          <p:cNvPr id="19" name="Text 14"/>
          <p:cNvSpPr/>
          <p:nvPr/>
        </p:nvSpPr>
        <p:spPr>
          <a:xfrm>
            <a:off x="1171943" y="5222677"/>
            <a:ext cx="5629333" cy="73550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000000"/>
                </a:solidFill>
                <a:latin typeface="Geist" pitchFamily="34" charset="0"/>
                <a:ea typeface="Geist" pitchFamily="34" charset="-122"/>
                <a:cs typeface="Geist" pitchFamily="34" charset="-120"/>
              </a:rPr>
              <a:t>In 2023, </a:t>
            </a:r>
            <a:r>
              <a:rPr lang="en-US" sz="1200" b="1" dirty="0">
                <a:solidFill>
                  <a:srgbClr val="000000"/>
                </a:solidFill>
                <a:latin typeface="Geist" pitchFamily="34" charset="0"/>
                <a:ea typeface="Geist" pitchFamily="34" charset="-122"/>
                <a:cs typeface="Geist" pitchFamily="34" charset="-120"/>
              </a:rPr>
              <a:t>104,107 cases of chlamydia</a:t>
            </a:r>
            <a:r>
              <a:rPr lang="en-US" sz="1200" dirty="0">
                <a:solidFill>
                  <a:srgbClr val="000000"/>
                </a:solidFill>
                <a:latin typeface="Geist" pitchFamily="34" charset="0"/>
                <a:ea typeface="Geist" pitchFamily="34" charset="-122"/>
                <a:cs typeface="Geist" pitchFamily="34" charset="-120"/>
              </a:rPr>
              <a:t> were diagnosed among young people aged 15–24 in England — highlighting the urgent need for post-school RSE intervention (UK Health Security Agency, 2024).</a:t>
            </a:r>
            <a:endParaRPr lang="en-US" sz="1200" dirty="0"/>
          </a:p>
        </p:txBody>
      </p:sp>
      <p:sp>
        <p:nvSpPr>
          <p:cNvPr id="21" name="TextBox 20">
            <a:extLst>
              <a:ext uri="{FF2B5EF4-FFF2-40B4-BE49-F238E27FC236}">
                <a16:creationId xmlns:a16="http://schemas.microsoft.com/office/drawing/2014/main" id="{91A37F3A-B7C6-447B-7015-42BF150EA6DE}"/>
              </a:ext>
            </a:extLst>
          </p:cNvPr>
          <p:cNvSpPr txBox="1"/>
          <p:nvPr/>
        </p:nvSpPr>
        <p:spPr>
          <a:xfrm>
            <a:off x="2595902" y="1205529"/>
            <a:ext cx="6096000" cy="461665"/>
          </a:xfrm>
          <a:prstGeom prst="rect">
            <a:avLst/>
          </a:prstGeom>
          <a:noFill/>
        </p:spPr>
        <p:txBody>
          <a:bodyPr wrap="square">
            <a:spAutoFit/>
          </a:bodyPr>
          <a:lstStyle/>
          <a:p>
            <a:r>
              <a:rPr lang="en-US" sz="1200" b="1" dirty="0"/>
              <a:t>Student Name: </a:t>
            </a:r>
            <a:r>
              <a:rPr lang="en-US" sz="1200" b="1" dirty="0" err="1"/>
              <a:t>Tabssum</a:t>
            </a:r>
            <a:r>
              <a:rPr lang="en-US" sz="1200" b="1" dirty="0"/>
              <a:t> </a:t>
            </a:r>
            <a:r>
              <a:rPr lang="en-US" sz="1200" b="1" dirty="0" err="1"/>
              <a:t>khalifa</a:t>
            </a:r>
            <a:r>
              <a:rPr lang="en-US" sz="1200" b="1" dirty="0"/>
              <a:t> </a:t>
            </a:r>
          </a:p>
          <a:p>
            <a:r>
              <a:rPr lang="en-US" sz="1200" b="1" dirty="0"/>
              <a:t>Student ID: 2513494</a:t>
            </a:r>
          </a:p>
        </p:txBody>
      </p:sp>
      <p:sp>
        <p:nvSpPr>
          <p:cNvPr id="23" name="TextBox 22">
            <a:extLst>
              <a:ext uri="{FF2B5EF4-FFF2-40B4-BE49-F238E27FC236}">
                <a16:creationId xmlns:a16="http://schemas.microsoft.com/office/drawing/2014/main" id="{B22BB214-FC3D-01BA-4F61-B17247218CCB}"/>
              </a:ext>
            </a:extLst>
          </p:cNvPr>
          <p:cNvSpPr txBox="1"/>
          <p:nvPr/>
        </p:nvSpPr>
        <p:spPr>
          <a:xfrm>
            <a:off x="4941481" y="1182487"/>
            <a:ext cx="6096000" cy="461665"/>
          </a:xfrm>
          <a:prstGeom prst="rect">
            <a:avLst/>
          </a:prstGeom>
          <a:noFill/>
        </p:spPr>
        <p:txBody>
          <a:bodyPr wrap="square">
            <a:spAutoFit/>
          </a:bodyPr>
          <a:lstStyle/>
          <a:p>
            <a:r>
              <a:rPr lang="en-US" sz="1200" b="1" dirty="0"/>
              <a:t>Student Name: Drashti </a:t>
            </a:r>
            <a:r>
              <a:rPr lang="en-US" sz="1200" b="1" dirty="0" err="1"/>
              <a:t>morvadiya</a:t>
            </a:r>
            <a:r>
              <a:rPr lang="en-US" sz="1200" b="1" dirty="0"/>
              <a:t> </a:t>
            </a:r>
          </a:p>
          <a:p>
            <a:r>
              <a:rPr lang="en-US" sz="1200" b="1" dirty="0"/>
              <a:t>Student ID: 2532881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574" y="780157"/>
            <a:ext cx="7874101" cy="516731"/>
          </a:xfrm>
          <a:prstGeom prst="rect">
            <a:avLst/>
          </a:prstGeom>
          <a:noFill/>
          <a:ln/>
        </p:spPr>
        <p:txBody>
          <a:bodyPr wrap="none" lIns="0" tIns="0" rIns="0" bIns="0" rtlCol="0" anchor="t"/>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Rationale — National &amp; Local Need</a:t>
            </a:r>
            <a:endParaRPr lang="en-US" sz="3250" dirty="0"/>
          </a:p>
        </p:txBody>
      </p:sp>
      <p:sp>
        <p:nvSpPr>
          <p:cNvPr id="3" name="Text 1"/>
          <p:cNvSpPr/>
          <p:nvPr/>
        </p:nvSpPr>
        <p:spPr>
          <a:xfrm>
            <a:off x="661574" y="1627584"/>
            <a:ext cx="11478132" cy="264616"/>
          </a:xfrm>
          <a:prstGeom prst="rect">
            <a:avLst/>
          </a:prstGeom>
          <a:noFill/>
          <a:ln/>
        </p:spPr>
        <p:txBody>
          <a:bodyPr wrap="none" lIns="0" tIns="0" rIns="0" bIns="0" rtlCol="0" anchor="t"/>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Multiple converging crises — in education, STI rates, and consent culture — make Empowered Intimacy both timely and essential.</a:t>
            </a:r>
            <a:endParaRPr lang="en-US" sz="1300"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2525" y="2078236"/>
            <a:ext cx="5370676" cy="2049463"/>
          </a:xfrm>
          <a:prstGeom prst="rect">
            <a:avLst/>
          </a:prstGeom>
        </p:spPr>
      </p:pic>
      <p:sp>
        <p:nvSpPr>
          <p:cNvPr id="5" name="Text 2"/>
          <p:cNvSpPr/>
          <p:nvPr/>
        </p:nvSpPr>
        <p:spPr>
          <a:xfrm>
            <a:off x="903066" y="2262584"/>
            <a:ext cx="2370971"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Gaps in RSE Education</a:t>
            </a:r>
            <a:endParaRPr lang="en-US" sz="1600" dirty="0"/>
          </a:p>
        </p:txBody>
      </p:sp>
      <p:sp>
        <p:nvSpPr>
          <p:cNvPr id="6" name="Text 3"/>
          <p:cNvSpPr/>
          <p:nvPr/>
        </p:nvSpPr>
        <p:spPr>
          <a:xfrm>
            <a:off x="903066" y="2620268"/>
            <a:ext cx="4925790" cy="1323082"/>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Even with compulsory RSE now in English secondary schools, many 18–24-year-olds report incomplete or non-inclusive education, leaving them ill-equipped for adult sexual relationships (Department for Education, 2020; Scull et al., 2025).</a:t>
            </a:r>
            <a:endParaRPr lang="en-US" sz="13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59445" y="2078236"/>
            <a:ext cx="5370676" cy="2049463"/>
          </a:xfrm>
          <a:prstGeom prst="rect">
            <a:avLst/>
          </a:prstGeom>
        </p:spPr>
      </p:pic>
      <p:sp>
        <p:nvSpPr>
          <p:cNvPr id="8" name="Text 4"/>
          <p:cNvSpPr/>
          <p:nvPr/>
        </p:nvSpPr>
        <p:spPr>
          <a:xfrm>
            <a:off x="6419987" y="2262584"/>
            <a:ext cx="2183849"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Alarming STI Trends</a:t>
            </a:r>
            <a:endParaRPr lang="en-US" sz="1600" dirty="0"/>
          </a:p>
        </p:txBody>
      </p:sp>
      <p:sp>
        <p:nvSpPr>
          <p:cNvPr id="9" name="Text 5"/>
          <p:cNvSpPr/>
          <p:nvPr/>
        </p:nvSpPr>
        <p:spPr>
          <a:xfrm>
            <a:off x="6419987" y="2620268"/>
            <a:ext cx="4925790" cy="1323082"/>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Gonorrhoea cases in individuals aged 15–24 </a:t>
            </a:r>
            <a:r>
              <a:rPr lang="en-US" sz="1300" b="1" dirty="0">
                <a:solidFill>
                  <a:srgbClr val="4B4A4A"/>
                </a:solidFill>
                <a:latin typeface="Geist" pitchFamily="34" charset="0"/>
                <a:ea typeface="Geist" pitchFamily="34" charset="-122"/>
                <a:cs typeface="Geist" pitchFamily="34" charset="-120"/>
              </a:rPr>
              <a:t>nearly doubled</a:t>
            </a:r>
            <a:r>
              <a:rPr lang="en-US" sz="1300" dirty="0">
                <a:solidFill>
                  <a:srgbClr val="4B4A4A"/>
                </a:solidFill>
                <a:latin typeface="Geist" pitchFamily="34" charset="0"/>
                <a:ea typeface="Geist" pitchFamily="34" charset="-122"/>
                <a:cs typeface="Geist" pitchFamily="34" charset="-120"/>
              </a:rPr>
              <a:t> between 2021–2022. Chlamydia diagnosis rates stand at </a:t>
            </a:r>
            <a:r>
              <a:rPr lang="en-US" sz="1300" b="1" dirty="0">
                <a:solidFill>
                  <a:srgbClr val="4B4A4A"/>
                </a:solidFill>
                <a:latin typeface="Geist" pitchFamily="34" charset="0"/>
                <a:ea typeface="Geist" pitchFamily="34" charset="-122"/>
                <a:cs typeface="Geist" pitchFamily="34" charset="-120"/>
              </a:rPr>
              <a:t>3,250 per 100,000 women</a:t>
            </a:r>
            <a:r>
              <a:rPr lang="en-US" sz="1300" dirty="0">
                <a:solidFill>
                  <a:srgbClr val="4B4A4A"/>
                </a:solidFill>
                <a:latin typeface="Geist" pitchFamily="34" charset="0"/>
                <a:ea typeface="Geist" pitchFamily="34" charset="-122"/>
                <a:cs typeface="Geist" pitchFamily="34" charset="-120"/>
              </a:rPr>
              <a:t>. London and other urban centres show disproportionately higher rates (UK Health Security Agency, 2024).</a:t>
            </a:r>
            <a:endParaRPr lang="en-US" sz="130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42525" y="4292997"/>
            <a:ext cx="5370676" cy="1784846"/>
          </a:xfrm>
          <a:prstGeom prst="rect">
            <a:avLst/>
          </a:prstGeom>
        </p:spPr>
      </p:pic>
      <p:sp>
        <p:nvSpPr>
          <p:cNvPr id="11" name="Text 6"/>
          <p:cNvSpPr/>
          <p:nvPr/>
        </p:nvSpPr>
        <p:spPr>
          <a:xfrm>
            <a:off x="903066" y="4477345"/>
            <a:ext cx="3483582"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Consent Communication Deficits</a:t>
            </a:r>
            <a:endParaRPr lang="en-US" sz="1600" dirty="0"/>
          </a:p>
        </p:txBody>
      </p:sp>
      <p:sp>
        <p:nvSpPr>
          <p:cNvPr id="12" name="Text 7"/>
          <p:cNvSpPr/>
          <p:nvPr/>
        </p:nvSpPr>
        <p:spPr>
          <a:xfrm>
            <a:off x="903066" y="4835029"/>
            <a:ext cx="4925790"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National surveys reveal high rates of unwanted sexual activity among young adults, exposing acute deficiencies in consent communication skills and confidence (Kang, 2024; Power et al., 2022).</a:t>
            </a:r>
            <a:endParaRPr lang="en-US" sz="130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9445" y="4292997"/>
            <a:ext cx="5370676" cy="1784846"/>
          </a:xfrm>
          <a:prstGeom prst="rect">
            <a:avLst/>
          </a:prstGeom>
        </p:spPr>
      </p:pic>
      <p:sp>
        <p:nvSpPr>
          <p:cNvPr id="14" name="Text 8"/>
          <p:cNvSpPr/>
          <p:nvPr/>
        </p:nvSpPr>
        <p:spPr>
          <a:xfrm>
            <a:off x="6419987" y="4477345"/>
            <a:ext cx="3299239"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Statutory Duty &amp; Evidence Base</a:t>
            </a:r>
            <a:endParaRPr lang="en-US" sz="1600" dirty="0"/>
          </a:p>
        </p:txBody>
      </p:sp>
      <p:sp>
        <p:nvSpPr>
          <p:cNvPr id="15" name="Text 9"/>
          <p:cNvSpPr/>
          <p:nvPr/>
        </p:nvSpPr>
        <p:spPr>
          <a:xfrm>
            <a:off x="6419987" y="4835029"/>
            <a:ext cx="4925790"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Local authorities have a statutory duty to improve sexual health outcomes. This campaign is an evidence-based, co-produced intervention aligned with national sexual health plans (House of Commons Women and Equalities Committee, 2024).</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391215" y="0"/>
            <a:ext cx="4800480" cy="6858000"/>
          </a:xfrm>
          <a:prstGeom prst="rect">
            <a:avLst/>
          </a:prstGeom>
        </p:spPr>
      </p:pic>
      <p:sp>
        <p:nvSpPr>
          <p:cNvPr id="3" name="Text 0"/>
          <p:cNvSpPr/>
          <p:nvPr/>
        </p:nvSpPr>
        <p:spPr>
          <a:xfrm>
            <a:off x="661475" y="499864"/>
            <a:ext cx="6296860" cy="878483"/>
          </a:xfrm>
          <a:prstGeom prst="rect">
            <a:avLst/>
          </a:prstGeom>
          <a:noFill/>
          <a:ln/>
        </p:spPr>
        <p:txBody>
          <a:bodyPr wrap="square" lIns="0" tIns="0" rIns="0" bIns="0" rtlCol="0" anchor="t">
            <a:normAutofit/>
          </a:bodyPr>
          <a:lstStyle/>
          <a:p>
            <a:pPr marL="0" indent="0" algn="l">
              <a:lnSpc>
                <a:spcPct val="104000"/>
              </a:lnSpc>
              <a:buNone/>
            </a:pPr>
            <a:r>
              <a:rPr lang="en-US" sz="2750" b="1" dirty="0">
                <a:solidFill>
                  <a:srgbClr val="006747"/>
                </a:solidFill>
                <a:latin typeface="Noto Serif SC Bold" pitchFamily="34" charset="0"/>
                <a:ea typeface="Noto Serif SC Bold" pitchFamily="34" charset="-122"/>
                <a:cs typeface="Noto Serif SC Bold" pitchFamily="34" charset="-120"/>
              </a:rPr>
              <a:t>Immediate Effects of Poor Sexual Health &amp; Consent</a:t>
            </a:r>
            <a:endParaRPr lang="en-US" sz="2750" dirty="0"/>
          </a:p>
        </p:txBody>
      </p:sp>
      <p:sp>
        <p:nvSpPr>
          <p:cNvPr id="4" name="Shape 1"/>
          <p:cNvSpPr/>
          <p:nvPr/>
        </p:nvSpPr>
        <p:spPr>
          <a:xfrm>
            <a:off x="560274" y="1557536"/>
            <a:ext cx="3179385" cy="3622477"/>
          </a:xfrm>
          <a:prstGeom prst="roundRect">
            <a:avLst>
              <a:gd name="adj" fmla="val 6367"/>
            </a:avLst>
          </a:prstGeom>
          <a:solidFill>
            <a:srgbClr val="006747">
              <a:alpha val="95000"/>
            </a:srgbClr>
          </a:solidFill>
          <a:ln/>
        </p:spPr>
      </p:sp>
      <p:sp>
        <p:nvSpPr>
          <p:cNvPr id="5" name="Text 2"/>
          <p:cNvSpPr/>
          <p:nvPr/>
        </p:nvSpPr>
        <p:spPr>
          <a:xfrm>
            <a:off x="700765" y="1676995"/>
            <a:ext cx="3321265" cy="219571"/>
          </a:xfrm>
          <a:prstGeom prst="rect">
            <a:avLst/>
          </a:prstGeom>
          <a:noFill/>
          <a:ln/>
        </p:spPr>
        <p:txBody>
          <a:bodyPr wrap="none" lIns="0" tIns="0" rIns="0" bIns="0" rtlCol="0" anchor="t"/>
          <a:lstStyle/>
          <a:p>
            <a:pPr marL="0" indent="0" algn="l">
              <a:lnSpc>
                <a:spcPct val="104000"/>
              </a:lnSpc>
              <a:buNone/>
            </a:pPr>
            <a:r>
              <a:rPr lang="en-US" sz="1350" b="1" dirty="0">
                <a:solidFill>
                  <a:srgbClr val="FFFFFF"/>
                </a:solidFill>
                <a:latin typeface="Noto Serif SC Bold" pitchFamily="34" charset="0"/>
                <a:ea typeface="Noto Serif SC Bold" pitchFamily="34" charset="-122"/>
                <a:cs typeface="Noto Serif SC Bold" pitchFamily="34" charset="-120"/>
              </a:rPr>
              <a:t>Physical Health Consequences</a:t>
            </a:r>
            <a:endParaRPr lang="en-US" sz="1350" dirty="0"/>
          </a:p>
        </p:txBody>
      </p:sp>
      <p:sp>
        <p:nvSpPr>
          <p:cNvPr id="6" name="Text 3"/>
          <p:cNvSpPr/>
          <p:nvPr/>
        </p:nvSpPr>
        <p:spPr>
          <a:xfrm>
            <a:off x="700765" y="2016026"/>
            <a:ext cx="2898405" cy="416123"/>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FFFFFF"/>
                </a:solidFill>
                <a:latin typeface="Geist" pitchFamily="34" charset="0"/>
                <a:ea typeface="Geist" pitchFamily="34" charset="-122"/>
                <a:cs typeface="Geist" pitchFamily="34" charset="-120"/>
              </a:rPr>
              <a:t>Untreated chlamydia and gonorrhoea may lead to:</a:t>
            </a:r>
            <a:endParaRPr lang="en-US" sz="1100" dirty="0"/>
          </a:p>
        </p:txBody>
      </p:sp>
      <p:sp>
        <p:nvSpPr>
          <p:cNvPr id="7" name="Text 4"/>
          <p:cNvSpPr/>
          <p:nvPr/>
        </p:nvSpPr>
        <p:spPr>
          <a:xfrm>
            <a:off x="700765" y="2539603"/>
            <a:ext cx="2898405" cy="957560"/>
          </a:xfrm>
          <a:prstGeom prst="rect">
            <a:avLst/>
          </a:prstGeom>
          <a:noFill/>
          <a:ln/>
        </p:spPr>
        <p:txBody>
          <a:bodyPr wrap="square" lIns="0" tIns="0" rIns="0" bIns="0" rtlCol="0" anchor="t">
            <a:normAutofit lnSpcReduction="10000"/>
          </a:bodyPr>
          <a:lstStyle/>
          <a:p>
            <a:pPr marL="342900" indent="-342900" algn="l">
              <a:lnSpc>
                <a:spcPct val="123000"/>
              </a:lnSpc>
              <a:buSzPct val="100000"/>
              <a:buChar char="•"/>
            </a:pPr>
            <a:r>
              <a:rPr lang="en-US" sz="1100" dirty="0">
                <a:solidFill>
                  <a:srgbClr val="FFFFFF"/>
                </a:solidFill>
                <a:latin typeface="Geist" pitchFamily="34" charset="0"/>
                <a:ea typeface="Geist" pitchFamily="34" charset="-122"/>
                <a:cs typeface="Geist" pitchFamily="34" charset="-120"/>
              </a:rPr>
              <a:t>Acute pelvic inflammatory disease</a:t>
            </a:r>
            <a:endParaRPr lang="en-US" sz="1100" dirty="0"/>
          </a:p>
          <a:p>
            <a:pPr marL="342900" indent="-342900" algn="l">
              <a:lnSpc>
                <a:spcPct val="123000"/>
              </a:lnSpc>
              <a:buSzPct val="100000"/>
              <a:buChar char="•"/>
            </a:pPr>
            <a:r>
              <a:rPr lang="en-US" sz="1100" dirty="0">
                <a:solidFill>
                  <a:srgbClr val="FFFFFF"/>
                </a:solidFill>
                <a:latin typeface="Geist" pitchFamily="34" charset="0"/>
                <a:ea typeface="Geist" pitchFamily="34" charset="-122"/>
                <a:cs typeface="Geist" pitchFamily="34" charset="-120"/>
              </a:rPr>
              <a:t>Epididymitis and acute discomfort</a:t>
            </a:r>
            <a:endParaRPr lang="en-US" sz="1100" dirty="0"/>
          </a:p>
          <a:p>
            <a:pPr marL="342900" indent="-342900" algn="l">
              <a:lnSpc>
                <a:spcPct val="123000"/>
              </a:lnSpc>
              <a:buSzPct val="100000"/>
              <a:buChar char="•"/>
            </a:pPr>
            <a:r>
              <a:rPr lang="en-US" sz="1100" dirty="0">
                <a:solidFill>
                  <a:srgbClr val="FFFFFF"/>
                </a:solidFill>
                <a:latin typeface="Geist" pitchFamily="34" charset="0"/>
                <a:ea typeface="Geist" pitchFamily="34" charset="-122"/>
                <a:cs typeface="Geist" pitchFamily="34" charset="-120"/>
              </a:rPr>
              <a:t>Absence from education or employment</a:t>
            </a:r>
            <a:endParaRPr lang="en-US" sz="1100" dirty="0"/>
          </a:p>
          <a:p>
            <a:pPr marL="342900" indent="-342900" algn="l">
              <a:lnSpc>
                <a:spcPct val="123000"/>
              </a:lnSpc>
              <a:buSzPct val="100000"/>
              <a:buChar char="•"/>
            </a:pPr>
            <a:r>
              <a:rPr lang="en-US" sz="1100" dirty="0">
                <a:solidFill>
                  <a:srgbClr val="FFFFFF"/>
                </a:solidFill>
                <a:latin typeface="Geist" pitchFamily="34" charset="0"/>
                <a:ea typeface="Geist" pitchFamily="34" charset="-122"/>
                <a:cs typeface="Geist" pitchFamily="34" charset="-120"/>
              </a:rPr>
              <a:t>Overload on local medical services</a:t>
            </a:r>
            <a:endParaRPr lang="en-US" sz="1100" dirty="0"/>
          </a:p>
        </p:txBody>
      </p:sp>
      <p:sp>
        <p:nvSpPr>
          <p:cNvPr id="8" name="Text 5"/>
          <p:cNvSpPr/>
          <p:nvPr/>
        </p:nvSpPr>
        <p:spPr>
          <a:xfrm>
            <a:off x="700765" y="3604617"/>
            <a:ext cx="3507990" cy="208062"/>
          </a:xfrm>
          <a:prstGeom prst="rect">
            <a:avLst/>
          </a:prstGeom>
          <a:noFill/>
          <a:ln/>
        </p:spPr>
        <p:txBody>
          <a:bodyPr wrap="none" lIns="0" tIns="0" rIns="0" bIns="0" rtlCol="0" anchor="t"/>
          <a:lstStyle/>
          <a:p>
            <a:pPr marL="0" indent="0" algn="l">
              <a:lnSpc>
                <a:spcPct val="123000"/>
              </a:lnSpc>
              <a:buNone/>
            </a:pPr>
            <a:r>
              <a:rPr lang="en-US" sz="1100" i="1" dirty="0">
                <a:solidFill>
                  <a:srgbClr val="FFFFFF"/>
                </a:solidFill>
                <a:latin typeface="Geist" pitchFamily="34" charset="0"/>
                <a:ea typeface="Geist" pitchFamily="34" charset="-122"/>
                <a:cs typeface="Geist" pitchFamily="34" charset="-120"/>
              </a:rPr>
              <a:t>(UK Health Security Agency, 2024)</a:t>
            </a:r>
            <a:endParaRPr lang="en-US" sz="1100" dirty="0"/>
          </a:p>
        </p:txBody>
      </p:sp>
      <p:sp>
        <p:nvSpPr>
          <p:cNvPr id="9" name="Text 6"/>
          <p:cNvSpPr/>
          <p:nvPr/>
        </p:nvSpPr>
        <p:spPr>
          <a:xfrm>
            <a:off x="3987700" y="1676995"/>
            <a:ext cx="2976984" cy="439142"/>
          </a:xfrm>
          <a:prstGeom prst="rect">
            <a:avLst/>
          </a:prstGeom>
          <a:noFill/>
          <a:ln/>
        </p:spPr>
        <p:txBody>
          <a:bodyPr wrap="square" lIns="0" tIns="0" rIns="0" bIns="0" rtlCol="0" anchor="t">
            <a:normAutofit/>
          </a:bodyPr>
          <a:lstStyle/>
          <a:p>
            <a:pPr marL="0" indent="0" algn="l">
              <a:lnSpc>
                <a:spcPct val="104000"/>
              </a:lnSpc>
              <a:buNone/>
            </a:pPr>
            <a:r>
              <a:rPr lang="en-US" sz="1350" b="1" dirty="0">
                <a:solidFill>
                  <a:srgbClr val="006747"/>
                </a:solidFill>
                <a:latin typeface="Noto Serif SC Bold" pitchFamily="34" charset="0"/>
                <a:ea typeface="Noto Serif SC Bold" pitchFamily="34" charset="-122"/>
                <a:cs typeface="Noto Serif SC Bold" pitchFamily="34" charset="-120"/>
              </a:rPr>
              <a:t>Psychological &amp; Behavioural Impact</a:t>
            </a:r>
            <a:endParaRPr lang="en-US" sz="1350" dirty="0"/>
          </a:p>
        </p:txBody>
      </p:sp>
      <p:sp>
        <p:nvSpPr>
          <p:cNvPr id="10" name="Text 7"/>
          <p:cNvSpPr/>
          <p:nvPr/>
        </p:nvSpPr>
        <p:spPr>
          <a:xfrm>
            <a:off x="3987700" y="2235597"/>
            <a:ext cx="2976984" cy="416123"/>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Non-consensual or poorly negotiated sex is strongly linked with:</a:t>
            </a:r>
            <a:endParaRPr lang="en-US" sz="1100" dirty="0"/>
          </a:p>
        </p:txBody>
      </p:sp>
      <p:sp>
        <p:nvSpPr>
          <p:cNvPr id="11" name="Text 8"/>
          <p:cNvSpPr/>
          <p:nvPr/>
        </p:nvSpPr>
        <p:spPr>
          <a:xfrm>
            <a:off x="3987700" y="2759174"/>
            <a:ext cx="2976984" cy="1789807"/>
          </a:xfrm>
          <a:prstGeom prst="rect">
            <a:avLst/>
          </a:prstGeom>
          <a:noFill/>
          <a:ln/>
        </p:spPr>
        <p:txBody>
          <a:bodyPr wrap="square" lIns="0" tIns="0" rIns="0" bIns="0" rtlCol="0" anchor="t">
            <a:normAutofit/>
          </a:bodyPr>
          <a:lstStyle/>
          <a:p>
            <a:pPr marL="342900" indent="-342900" algn="l">
              <a:lnSpc>
                <a:spcPct val="123000"/>
              </a:lnSpc>
              <a:buSzPct val="100000"/>
              <a:buChar char="•"/>
            </a:pPr>
            <a:r>
              <a:rPr lang="en-US" sz="1100" dirty="0">
                <a:solidFill>
                  <a:srgbClr val="4B4A4A"/>
                </a:solidFill>
                <a:latin typeface="Geist" pitchFamily="34" charset="0"/>
                <a:ea typeface="Geist" pitchFamily="34" charset="-122"/>
                <a:cs typeface="Geist" pitchFamily="34" charset="-120"/>
              </a:rPr>
              <a:t>Immediate psychological distress and anxiety</a:t>
            </a:r>
            <a:endParaRPr lang="en-US" sz="1100" dirty="0"/>
          </a:p>
          <a:p>
            <a:pPr marL="342900" indent="-342900" algn="l">
              <a:lnSpc>
                <a:spcPct val="123000"/>
              </a:lnSpc>
              <a:buSzPct val="100000"/>
              <a:buChar char="•"/>
            </a:pPr>
            <a:r>
              <a:rPr lang="en-US" sz="1100" dirty="0">
                <a:solidFill>
                  <a:srgbClr val="4B4A4A"/>
                </a:solidFill>
                <a:latin typeface="Geist" pitchFamily="34" charset="0"/>
                <a:ea typeface="Geist" pitchFamily="34" charset="-122"/>
                <a:cs typeface="Geist" pitchFamily="34" charset="-120"/>
              </a:rPr>
              <a:t>Reduced self-esteem and relationship conflict</a:t>
            </a:r>
            <a:endParaRPr lang="en-US" sz="1100" dirty="0"/>
          </a:p>
          <a:p>
            <a:pPr marL="342900" indent="-342900" algn="l">
              <a:lnSpc>
                <a:spcPct val="123000"/>
              </a:lnSpc>
              <a:buSzPct val="100000"/>
              <a:buChar char="•"/>
            </a:pPr>
            <a:r>
              <a:rPr lang="en-US" sz="1100" dirty="0">
                <a:solidFill>
                  <a:srgbClr val="4B4A4A"/>
                </a:solidFill>
                <a:latin typeface="Geist" pitchFamily="34" charset="0"/>
                <a:ea typeface="Geist" pitchFamily="34" charset="-122"/>
                <a:cs typeface="Geist" pitchFamily="34" charset="-120"/>
              </a:rPr>
              <a:t>Decreased sexual satisfaction and avoidance of intimacy</a:t>
            </a:r>
            <a:endParaRPr lang="en-US" sz="1100" dirty="0"/>
          </a:p>
          <a:p>
            <a:pPr marL="342900" indent="-342900" algn="l">
              <a:lnSpc>
                <a:spcPct val="123000"/>
              </a:lnSpc>
              <a:buSzPct val="100000"/>
              <a:buChar char="•"/>
            </a:pPr>
            <a:r>
              <a:rPr lang="en-US" sz="1100" dirty="0">
                <a:solidFill>
                  <a:srgbClr val="4B4A4A"/>
                </a:solidFill>
                <a:latin typeface="Geist" pitchFamily="34" charset="0"/>
                <a:ea typeface="Geist" pitchFamily="34" charset="-122"/>
                <a:cs typeface="Geist" pitchFamily="34" charset="-120"/>
              </a:rPr>
              <a:t>Increased stress impacting academic performance</a:t>
            </a:r>
            <a:endParaRPr lang="en-US" sz="1100" dirty="0"/>
          </a:p>
        </p:txBody>
      </p:sp>
      <p:sp>
        <p:nvSpPr>
          <p:cNvPr id="12" name="Text 9"/>
          <p:cNvSpPr/>
          <p:nvPr/>
        </p:nvSpPr>
        <p:spPr>
          <a:xfrm>
            <a:off x="3987700" y="4656435"/>
            <a:ext cx="2976984" cy="416123"/>
          </a:xfrm>
          <a:prstGeom prst="rect">
            <a:avLst/>
          </a:prstGeom>
          <a:noFill/>
          <a:ln/>
        </p:spPr>
        <p:txBody>
          <a:bodyPr wrap="square" lIns="0" tIns="0" rIns="0" bIns="0" rtlCol="0" anchor="t">
            <a:normAutofit/>
          </a:bodyPr>
          <a:lstStyle/>
          <a:p>
            <a:pPr marL="0" indent="0" algn="l">
              <a:lnSpc>
                <a:spcPct val="123000"/>
              </a:lnSpc>
              <a:buNone/>
            </a:pPr>
            <a:r>
              <a:rPr lang="en-US" sz="1100" i="1" dirty="0">
                <a:solidFill>
                  <a:srgbClr val="4B4A4A"/>
                </a:solidFill>
                <a:latin typeface="Geist" pitchFamily="34" charset="0"/>
                <a:ea typeface="Geist" pitchFamily="34" charset="-122"/>
                <a:cs typeface="Geist" pitchFamily="34" charset="-120"/>
              </a:rPr>
              <a:t>(Wignall et al., 2020; Kang, 2024; Gilbert et al., 2025)</a:t>
            </a:r>
            <a:endParaRPr lang="en-US" sz="1100" dirty="0"/>
          </a:p>
        </p:txBody>
      </p:sp>
      <p:sp>
        <p:nvSpPr>
          <p:cNvPr id="13" name="Shape 10"/>
          <p:cNvSpPr/>
          <p:nvPr/>
        </p:nvSpPr>
        <p:spPr>
          <a:xfrm>
            <a:off x="661475" y="5314355"/>
            <a:ext cx="6296860" cy="909340"/>
          </a:xfrm>
          <a:prstGeom prst="roundRect">
            <a:avLst>
              <a:gd name="adj" fmla="val 13914"/>
            </a:avLst>
          </a:prstGeom>
          <a:solidFill>
            <a:srgbClr val="FCF2B5"/>
          </a:solidFill>
          <a:ln/>
        </p:spPr>
      </p:sp>
      <p:pic>
        <p:nvPicPr>
          <p:cNvPr id="14" name="Image 1" descr="preencoded.png"/>
          <p:cNvPicPr>
            <a:picLocks noChangeAspect="1"/>
          </p:cNvPicPr>
          <p:nvPr/>
        </p:nvPicPr>
        <p:blipFill>
          <a:blip r:embed="rId4"/>
          <a:stretch>
            <a:fillRect/>
          </a:stretch>
        </p:blipFill>
        <p:spPr>
          <a:xfrm>
            <a:off x="801965" y="5506740"/>
            <a:ext cx="175712" cy="140494"/>
          </a:xfrm>
          <a:prstGeom prst="rect">
            <a:avLst/>
          </a:prstGeom>
        </p:spPr>
      </p:pic>
      <p:sp>
        <p:nvSpPr>
          <p:cNvPr id="15" name="Text 11"/>
          <p:cNvSpPr/>
          <p:nvPr/>
        </p:nvSpPr>
        <p:spPr>
          <a:xfrm>
            <a:off x="1118167" y="5456932"/>
            <a:ext cx="5699677" cy="624185"/>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000000"/>
                </a:solidFill>
                <a:latin typeface="Geist" pitchFamily="34" charset="0"/>
                <a:ea typeface="Geist" pitchFamily="34" charset="-122"/>
                <a:cs typeface="Geist" pitchFamily="34" charset="-120"/>
              </a:rPr>
              <a:t>Stigma and embarrassment remain key barriers to testing, allowing transmission to continue within sexual networks and risking local outbreaks (House of Commons Women and Equalities Committee, 2024).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574" y="935930"/>
            <a:ext cx="11331688" cy="516731"/>
          </a:xfrm>
          <a:prstGeom prst="rect">
            <a:avLst/>
          </a:prstGeom>
          <a:noFill/>
          <a:ln/>
        </p:spPr>
        <p:txBody>
          <a:bodyPr wrap="none" lIns="0" tIns="0" rIns="0" bIns="0" rtlCol="0" anchor="t"/>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Long-Term Effects of Poor Sexual Health &amp; Consent</a:t>
            </a:r>
            <a:endParaRPr lang="en-US" sz="32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574" y="1783358"/>
            <a:ext cx="413434" cy="413445"/>
          </a:xfrm>
          <a:prstGeom prst="rect">
            <a:avLst/>
          </a:prstGeom>
        </p:spPr>
      </p:pic>
      <p:sp>
        <p:nvSpPr>
          <p:cNvPr id="4" name="Text 1"/>
          <p:cNvSpPr/>
          <p:nvPr/>
        </p:nvSpPr>
        <p:spPr>
          <a:xfrm>
            <a:off x="661574" y="2403475"/>
            <a:ext cx="2170257"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Reproductive Health</a:t>
            </a:r>
            <a:endParaRPr lang="en-US" sz="1600" dirty="0"/>
          </a:p>
        </p:txBody>
      </p:sp>
      <p:sp>
        <p:nvSpPr>
          <p:cNvPr id="5" name="Text 2"/>
          <p:cNvSpPr/>
          <p:nvPr/>
        </p:nvSpPr>
        <p:spPr>
          <a:xfrm>
            <a:off x="661574" y="2761159"/>
            <a:ext cx="5330890" cy="793849"/>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Recurring chlamydia infections carry cumulative risk of tubal factor infertility, ectopic pregnancy, and persistent pelvic pain (UK Health Security Agency, 2024).</a:t>
            </a:r>
            <a:endParaRPr lang="en-US" sz="1300"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99132" y="1783358"/>
            <a:ext cx="413434" cy="413445"/>
          </a:xfrm>
          <a:prstGeom prst="rect">
            <a:avLst/>
          </a:prstGeom>
        </p:spPr>
      </p:pic>
      <p:sp>
        <p:nvSpPr>
          <p:cNvPr id="7" name="Text 3"/>
          <p:cNvSpPr/>
          <p:nvPr/>
        </p:nvSpPr>
        <p:spPr>
          <a:xfrm>
            <a:off x="6199132" y="2403475"/>
            <a:ext cx="2585675"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Mental Health &amp; Trauma</a:t>
            </a:r>
            <a:endParaRPr lang="en-US" sz="1600" dirty="0"/>
          </a:p>
        </p:txBody>
      </p:sp>
      <p:sp>
        <p:nvSpPr>
          <p:cNvPr id="8" name="Text 4"/>
          <p:cNvSpPr/>
          <p:nvPr/>
        </p:nvSpPr>
        <p:spPr>
          <a:xfrm>
            <a:off x="6199132" y="2761159"/>
            <a:ext cx="5330989" cy="793849"/>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Long-term exposure to non-consensual or coercive sexual experiences is associated with depression, PTSD symptoms, and inability to establish healthy adult relationships (Kang, 2024).</a:t>
            </a:r>
            <a:endParaRPr lang="en-US" sz="1300"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574" y="3885704"/>
            <a:ext cx="413434" cy="413445"/>
          </a:xfrm>
          <a:prstGeom prst="rect">
            <a:avLst/>
          </a:prstGeom>
        </p:spPr>
      </p:pic>
      <p:sp>
        <p:nvSpPr>
          <p:cNvPr id="10" name="Text 5"/>
          <p:cNvSpPr/>
          <p:nvPr/>
        </p:nvSpPr>
        <p:spPr>
          <a:xfrm>
            <a:off x="661574" y="4505821"/>
            <a:ext cx="3008733"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NHS &amp; Public Health Burden</a:t>
            </a:r>
            <a:endParaRPr lang="en-US" sz="1600" dirty="0"/>
          </a:p>
        </p:txBody>
      </p:sp>
      <p:sp>
        <p:nvSpPr>
          <p:cNvPr id="11" name="Text 6"/>
          <p:cNvSpPr/>
          <p:nvPr/>
        </p:nvSpPr>
        <p:spPr>
          <a:xfrm>
            <a:off x="661574" y="4863505"/>
            <a:ext cx="5330890"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Persistent high STI prevalence deepens health disparities and places continued financial and capacity burdens on NHS sexual health services and local authority public health budgets (House of Commons Women and Equalities Committee, 2024).</a:t>
            </a:r>
            <a:endParaRPr lang="en-US" sz="1300"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199132" y="3885704"/>
            <a:ext cx="413434" cy="413445"/>
          </a:xfrm>
          <a:prstGeom prst="rect">
            <a:avLst/>
          </a:prstGeom>
        </p:spPr>
      </p:pic>
      <p:sp>
        <p:nvSpPr>
          <p:cNvPr id="13" name="Text 7"/>
          <p:cNvSpPr/>
          <p:nvPr/>
        </p:nvSpPr>
        <p:spPr>
          <a:xfrm>
            <a:off x="6199132" y="4505821"/>
            <a:ext cx="3187719"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Lifelong Relationship Patterns</a:t>
            </a:r>
            <a:endParaRPr lang="en-US" sz="1600" dirty="0"/>
          </a:p>
        </p:txBody>
      </p:sp>
      <p:sp>
        <p:nvSpPr>
          <p:cNvPr id="14" name="Text 8"/>
          <p:cNvSpPr/>
          <p:nvPr/>
        </p:nvSpPr>
        <p:spPr>
          <a:xfrm>
            <a:off x="6199132" y="4863505"/>
            <a:ext cx="5330989"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Failure to develop positive consent and communication skills in young adulthood may perpetuate patterns of unhealthy relationships and poor sexual wellbeing throughout the entire life course (Scull et al., 2025).</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61574" y="984052"/>
            <a:ext cx="8187525" cy="516731"/>
          </a:xfrm>
          <a:prstGeom prst="rect">
            <a:avLst/>
          </a:prstGeom>
          <a:noFill/>
          <a:ln/>
        </p:spPr>
        <p:txBody>
          <a:bodyPr wrap="none" lIns="0" tIns="0" rIns="0" bIns="0" rtlCol="0" anchor="t"/>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3 Major Measurable Campaign Aims</a:t>
            </a:r>
            <a:endParaRPr lang="en-US" sz="3250" dirty="0"/>
          </a:p>
        </p:txBody>
      </p:sp>
      <p:sp>
        <p:nvSpPr>
          <p:cNvPr id="3" name="Shape 1"/>
          <p:cNvSpPr/>
          <p:nvPr/>
        </p:nvSpPr>
        <p:spPr>
          <a:xfrm>
            <a:off x="661574" y="1831479"/>
            <a:ext cx="1482787" cy="323652"/>
          </a:xfrm>
          <a:prstGeom prst="roundRect">
            <a:avLst>
              <a:gd name="adj" fmla="val 36793"/>
            </a:avLst>
          </a:prstGeom>
          <a:noFill/>
          <a:ln w="6350">
            <a:solidFill>
              <a:srgbClr val="006747"/>
            </a:solidFill>
            <a:prstDash val="solid"/>
          </a:ln>
        </p:spPr>
      </p:sp>
      <p:sp>
        <p:nvSpPr>
          <p:cNvPr id="4" name="Text 2"/>
          <p:cNvSpPr/>
          <p:nvPr/>
        </p:nvSpPr>
        <p:spPr>
          <a:xfrm>
            <a:off x="767140" y="1887438"/>
            <a:ext cx="1881240" cy="211733"/>
          </a:xfrm>
          <a:prstGeom prst="rect">
            <a:avLst/>
          </a:prstGeom>
          <a:noFill/>
          <a:ln/>
        </p:spPr>
        <p:txBody>
          <a:bodyPr wrap="none" lIns="0" tIns="0" rIns="0" bIns="0" rtlCol="0" anchor="t"/>
          <a:lstStyle/>
          <a:p>
            <a:pPr marL="0" indent="0" algn="l">
              <a:lnSpc>
                <a:spcPct val="133000"/>
              </a:lnSpc>
              <a:buNone/>
            </a:pPr>
            <a:r>
              <a:rPr lang="en-US" sz="1000" dirty="0">
                <a:solidFill>
                  <a:srgbClr val="006747"/>
                </a:solidFill>
                <a:latin typeface="Geist" pitchFamily="34" charset="0"/>
                <a:ea typeface="Geist" pitchFamily="34" charset="-122"/>
                <a:cs typeface="Geist" pitchFamily="34" charset="-120"/>
              </a:rPr>
              <a:t>SMART OBJECTIVES</a:t>
            </a:r>
            <a:endParaRPr lang="en-US" sz="1000" dirty="0"/>
          </a:p>
        </p:txBody>
      </p:sp>
      <p:sp>
        <p:nvSpPr>
          <p:cNvPr id="5" name="Text 3"/>
          <p:cNvSpPr/>
          <p:nvPr/>
        </p:nvSpPr>
        <p:spPr>
          <a:xfrm>
            <a:off x="661574" y="2423815"/>
            <a:ext cx="3485071" cy="545802"/>
          </a:xfrm>
          <a:prstGeom prst="rect">
            <a:avLst/>
          </a:prstGeom>
          <a:noFill/>
          <a:ln/>
        </p:spPr>
        <p:txBody>
          <a:bodyPr wrap="none" lIns="0" tIns="0" rIns="0" bIns="0" rtlCol="0" anchor="t"/>
          <a:lstStyle/>
          <a:p>
            <a:pPr marL="0" indent="0" algn="ctr">
              <a:lnSpc>
                <a:spcPct val="83000"/>
              </a:lnSpc>
              <a:buNone/>
            </a:pPr>
            <a:r>
              <a:rPr lang="en-US" sz="4250" b="1" dirty="0">
                <a:solidFill>
                  <a:srgbClr val="4B4A4A"/>
                </a:solidFill>
                <a:latin typeface="Noto Serif SC Bold" pitchFamily="34" charset="0"/>
                <a:ea typeface="Noto Serif SC Bold" pitchFamily="34" charset="-122"/>
                <a:cs typeface="Noto Serif SC Bold" pitchFamily="34" charset="-120"/>
              </a:rPr>
              <a:t>40%</a:t>
            </a:r>
            <a:endParaRPr lang="en-US" sz="4250" dirty="0"/>
          </a:p>
        </p:txBody>
      </p:sp>
      <p:sp>
        <p:nvSpPr>
          <p:cNvPr id="6" name="Text 4"/>
          <p:cNvSpPr/>
          <p:nvPr/>
        </p:nvSpPr>
        <p:spPr>
          <a:xfrm>
            <a:off x="750670" y="3176290"/>
            <a:ext cx="3306878" cy="258465"/>
          </a:xfrm>
          <a:prstGeom prst="rect">
            <a:avLst/>
          </a:prstGeom>
          <a:noFill/>
          <a:ln/>
        </p:spPr>
        <p:txBody>
          <a:bodyPr wrap="none" lIns="0" tIns="0" rIns="0" bIns="0" rtlCol="0" anchor="t"/>
          <a:lstStyle/>
          <a:p>
            <a:pPr marL="0" indent="0" algn="ctr">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Consent Knowledge &amp; Attitudes</a:t>
            </a:r>
            <a:endParaRPr lang="en-US" sz="1600" dirty="0"/>
          </a:p>
        </p:txBody>
      </p:sp>
      <p:sp>
        <p:nvSpPr>
          <p:cNvPr id="7" name="Text 5"/>
          <p:cNvSpPr/>
          <p:nvPr/>
        </p:nvSpPr>
        <p:spPr>
          <a:xfrm>
            <a:off x="661574" y="3533973"/>
            <a:ext cx="3485071" cy="1058466"/>
          </a:xfrm>
          <a:prstGeom prst="rect">
            <a:avLst/>
          </a:prstGeom>
          <a:noFill/>
          <a:ln/>
        </p:spPr>
        <p:txBody>
          <a:bodyPr wrap="square" lIns="0" tIns="0" rIns="0" bIns="0" rtlCol="0" anchor="t">
            <a:normAutofit/>
          </a:bodyPr>
          <a:lstStyle/>
          <a:p>
            <a:pPr marL="0" indent="0" algn="ctr">
              <a:lnSpc>
                <a:spcPct val="133000"/>
              </a:lnSpc>
              <a:buNone/>
            </a:pPr>
            <a:r>
              <a:rPr lang="en-US" sz="1300" dirty="0">
                <a:solidFill>
                  <a:srgbClr val="4B4A4A"/>
                </a:solidFill>
                <a:latin typeface="Geist" pitchFamily="34" charset="0"/>
                <a:ea typeface="Geist" pitchFamily="34" charset="-122"/>
                <a:cs typeface="Geist" pitchFamily="34" charset="-120"/>
              </a:rPr>
              <a:t>Increase in knowledge and positive attitudes toward enthusiastic consent, measured via validated pre/post questionnaires within 8 weeks (Scull et al., 2025).</a:t>
            </a:r>
            <a:endParaRPr lang="en-US" sz="1300" dirty="0"/>
          </a:p>
        </p:txBody>
      </p:sp>
      <p:sp>
        <p:nvSpPr>
          <p:cNvPr id="8" name="Text 6"/>
          <p:cNvSpPr/>
          <p:nvPr/>
        </p:nvSpPr>
        <p:spPr>
          <a:xfrm>
            <a:off x="4353312" y="2423815"/>
            <a:ext cx="3485071" cy="545802"/>
          </a:xfrm>
          <a:prstGeom prst="rect">
            <a:avLst/>
          </a:prstGeom>
          <a:noFill/>
          <a:ln/>
        </p:spPr>
        <p:txBody>
          <a:bodyPr wrap="none" lIns="0" tIns="0" rIns="0" bIns="0" rtlCol="0" anchor="t"/>
          <a:lstStyle/>
          <a:p>
            <a:pPr marL="0" indent="0" algn="ctr">
              <a:lnSpc>
                <a:spcPct val="83000"/>
              </a:lnSpc>
              <a:buNone/>
            </a:pPr>
            <a:r>
              <a:rPr lang="en-US" sz="4250" b="1" dirty="0">
                <a:solidFill>
                  <a:srgbClr val="4B4A4A"/>
                </a:solidFill>
                <a:latin typeface="Noto Serif SC Bold" pitchFamily="34" charset="0"/>
                <a:ea typeface="Noto Serif SC Bold" pitchFamily="34" charset="-122"/>
                <a:cs typeface="Noto Serif SC Bold" pitchFamily="34" charset="-120"/>
              </a:rPr>
              <a:t>25%</a:t>
            </a:r>
            <a:endParaRPr lang="en-US" sz="4250" dirty="0"/>
          </a:p>
        </p:txBody>
      </p:sp>
      <p:sp>
        <p:nvSpPr>
          <p:cNvPr id="9" name="Text 7"/>
          <p:cNvSpPr/>
          <p:nvPr/>
        </p:nvSpPr>
        <p:spPr>
          <a:xfrm>
            <a:off x="5062113" y="3176290"/>
            <a:ext cx="2067369" cy="258465"/>
          </a:xfrm>
          <a:prstGeom prst="rect">
            <a:avLst/>
          </a:prstGeom>
          <a:noFill/>
          <a:ln/>
        </p:spPr>
        <p:txBody>
          <a:bodyPr wrap="none" lIns="0" tIns="0" rIns="0" bIns="0" rtlCol="0" anchor="t"/>
          <a:lstStyle/>
          <a:p>
            <a:pPr marL="0" indent="0" algn="ctr">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STI Testing Uptake</a:t>
            </a:r>
            <a:endParaRPr lang="en-US" sz="1600" dirty="0"/>
          </a:p>
        </p:txBody>
      </p:sp>
      <p:sp>
        <p:nvSpPr>
          <p:cNvPr id="10" name="Text 8"/>
          <p:cNvSpPr/>
          <p:nvPr/>
        </p:nvSpPr>
        <p:spPr>
          <a:xfrm>
            <a:off x="4353312" y="3533973"/>
            <a:ext cx="3485071" cy="1058466"/>
          </a:xfrm>
          <a:prstGeom prst="rect">
            <a:avLst/>
          </a:prstGeom>
          <a:noFill/>
          <a:ln/>
        </p:spPr>
        <p:txBody>
          <a:bodyPr wrap="square" lIns="0" tIns="0" rIns="0" bIns="0" rtlCol="0" anchor="t">
            <a:normAutofit/>
          </a:bodyPr>
          <a:lstStyle/>
          <a:p>
            <a:pPr marL="0" indent="0" algn="ctr">
              <a:lnSpc>
                <a:spcPct val="133000"/>
              </a:lnSpc>
              <a:buNone/>
            </a:pPr>
            <a:r>
              <a:rPr lang="en-US" sz="1300" dirty="0">
                <a:solidFill>
                  <a:srgbClr val="4B4A4A"/>
                </a:solidFill>
                <a:latin typeface="Geist" pitchFamily="34" charset="0"/>
                <a:ea typeface="Geist" pitchFamily="34" charset="-122"/>
                <a:cs typeface="Geist" pitchFamily="34" charset="-120"/>
              </a:rPr>
              <a:t>Increase in self-reported STI testing or confirmed booking within three months post-programme, compared to baseline (UK Health Security Agency, 2024).</a:t>
            </a:r>
            <a:endParaRPr lang="en-US" sz="1300" dirty="0"/>
          </a:p>
        </p:txBody>
      </p:sp>
      <p:sp>
        <p:nvSpPr>
          <p:cNvPr id="11" name="Text 9"/>
          <p:cNvSpPr/>
          <p:nvPr/>
        </p:nvSpPr>
        <p:spPr>
          <a:xfrm>
            <a:off x="8045050" y="2423815"/>
            <a:ext cx="3485071" cy="545802"/>
          </a:xfrm>
          <a:prstGeom prst="rect">
            <a:avLst/>
          </a:prstGeom>
          <a:noFill/>
          <a:ln/>
        </p:spPr>
        <p:txBody>
          <a:bodyPr wrap="none" lIns="0" tIns="0" rIns="0" bIns="0" rtlCol="0" anchor="t"/>
          <a:lstStyle/>
          <a:p>
            <a:pPr marL="0" indent="0" algn="ctr">
              <a:lnSpc>
                <a:spcPct val="83000"/>
              </a:lnSpc>
              <a:buNone/>
            </a:pPr>
            <a:r>
              <a:rPr lang="en-US" sz="4250" b="1" dirty="0">
                <a:solidFill>
                  <a:srgbClr val="4B4A4A"/>
                </a:solidFill>
                <a:latin typeface="Noto Serif SC Bold" pitchFamily="34" charset="0"/>
                <a:ea typeface="Noto Serif SC Bold" pitchFamily="34" charset="-122"/>
                <a:cs typeface="Noto Serif SC Bold" pitchFamily="34" charset="-120"/>
              </a:rPr>
              <a:t>35%</a:t>
            </a:r>
            <a:endParaRPr lang="en-US" sz="4250" dirty="0"/>
          </a:p>
        </p:txBody>
      </p:sp>
      <p:sp>
        <p:nvSpPr>
          <p:cNvPr id="12" name="Text 10"/>
          <p:cNvSpPr/>
          <p:nvPr/>
        </p:nvSpPr>
        <p:spPr>
          <a:xfrm>
            <a:off x="8306188" y="3176290"/>
            <a:ext cx="2962796" cy="258465"/>
          </a:xfrm>
          <a:prstGeom prst="rect">
            <a:avLst/>
          </a:prstGeom>
          <a:noFill/>
          <a:ln/>
        </p:spPr>
        <p:txBody>
          <a:bodyPr wrap="none" lIns="0" tIns="0" rIns="0" bIns="0" rtlCol="0" anchor="t"/>
          <a:lstStyle/>
          <a:p>
            <a:pPr marL="0" indent="0" algn="ctr">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Communication Confidence</a:t>
            </a:r>
            <a:endParaRPr lang="en-US" sz="1600" dirty="0"/>
          </a:p>
        </p:txBody>
      </p:sp>
      <p:sp>
        <p:nvSpPr>
          <p:cNvPr id="13" name="Text 11"/>
          <p:cNvSpPr/>
          <p:nvPr/>
        </p:nvSpPr>
        <p:spPr>
          <a:xfrm>
            <a:off x="8045050" y="3533973"/>
            <a:ext cx="3485071" cy="1058466"/>
          </a:xfrm>
          <a:prstGeom prst="rect">
            <a:avLst/>
          </a:prstGeom>
          <a:noFill/>
          <a:ln/>
        </p:spPr>
        <p:txBody>
          <a:bodyPr wrap="square" lIns="0" tIns="0" rIns="0" bIns="0" rtlCol="0" anchor="t">
            <a:normAutofit/>
          </a:bodyPr>
          <a:lstStyle/>
          <a:p>
            <a:pPr marL="0" indent="0" algn="ctr">
              <a:lnSpc>
                <a:spcPct val="133000"/>
              </a:lnSpc>
              <a:buNone/>
            </a:pPr>
            <a:r>
              <a:rPr lang="en-US" sz="1300" dirty="0">
                <a:solidFill>
                  <a:srgbClr val="4B4A4A"/>
                </a:solidFill>
                <a:latin typeface="Geist" pitchFamily="34" charset="0"/>
                <a:ea typeface="Geist" pitchFamily="34" charset="-122"/>
                <a:cs typeface="Geist" pitchFamily="34" charset="-120"/>
              </a:rPr>
              <a:t>Higher score in sexual communication confidence and negotiation skills at final session, sustained at 3-month follow-up (Gilbert et al., 2025).</a:t>
            </a:r>
            <a:endParaRPr lang="en-US" sz="1300" dirty="0"/>
          </a:p>
        </p:txBody>
      </p:sp>
      <p:sp>
        <p:nvSpPr>
          <p:cNvPr id="14" name="Shape 12"/>
          <p:cNvSpPr/>
          <p:nvPr/>
        </p:nvSpPr>
        <p:spPr>
          <a:xfrm>
            <a:off x="661574" y="4778474"/>
            <a:ext cx="10868547" cy="909439"/>
          </a:xfrm>
          <a:prstGeom prst="roundRect">
            <a:avLst>
              <a:gd name="adj" fmla="val 16367"/>
            </a:avLst>
          </a:prstGeom>
          <a:solidFill>
            <a:srgbClr val="B6FCB8"/>
          </a:solidFill>
          <a:ln/>
        </p:spPr>
      </p:sp>
      <p:pic>
        <p:nvPicPr>
          <p:cNvPr id="15" name="Image 0" descr="preencoded.png"/>
          <p:cNvPicPr>
            <a:picLocks noChangeAspect="1"/>
          </p:cNvPicPr>
          <p:nvPr/>
        </p:nvPicPr>
        <p:blipFill>
          <a:blip r:embed="rId3"/>
          <a:stretch>
            <a:fillRect/>
          </a:stretch>
        </p:blipFill>
        <p:spPr>
          <a:xfrm>
            <a:off x="826868" y="5018187"/>
            <a:ext cx="206667" cy="165298"/>
          </a:xfrm>
          <a:prstGeom prst="rect">
            <a:avLst/>
          </a:prstGeom>
        </p:spPr>
      </p:pic>
      <p:sp>
        <p:nvSpPr>
          <p:cNvPr id="16" name="Text 13"/>
          <p:cNvSpPr/>
          <p:nvPr/>
        </p:nvSpPr>
        <p:spPr>
          <a:xfrm>
            <a:off x="1198830" y="4968577"/>
            <a:ext cx="10165996" cy="529233"/>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000000"/>
                </a:solidFill>
                <a:latin typeface="Geist" pitchFamily="34" charset="0"/>
                <a:ea typeface="Geist" pitchFamily="34" charset="-122"/>
                <a:cs typeface="Geist" pitchFamily="34" charset="-120"/>
              </a:rPr>
              <a:t>All three objectives are SMART, directly aligned with national sexual health indicators, and will be rigorously assessed using both quantitative and qualitative methods (Local Government Association, 2023).</a:t>
            </a:r>
            <a:endParaRPr lang="en-US" sz="1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391215" y="0"/>
            <a:ext cx="4800480" cy="6858000"/>
          </a:xfrm>
          <a:prstGeom prst="rect">
            <a:avLst/>
          </a:prstGeom>
        </p:spPr>
      </p:pic>
      <p:pic>
        <p:nvPicPr>
          <p:cNvPr id="3" name="Image 1" descr="preencoded.png"/>
          <p:cNvPicPr>
            <a:picLocks noChangeAspect="1"/>
          </p:cNvPicPr>
          <p:nvPr/>
        </p:nvPicPr>
        <p:blipFill>
          <a:blip r:embed="rId4"/>
          <a:stretch>
            <a:fillRect/>
          </a:stretch>
        </p:blipFill>
        <p:spPr>
          <a:xfrm>
            <a:off x="8575758" y="895945"/>
            <a:ext cx="3546684" cy="5066109"/>
          </a:xfrm>
          <a:prstGeom prst="rect">
            <a:avLst/>
          </a:prstGeom>
        </p:spPr>
      </p:pic>
      <p:sp>
        <p:nvSpPr>
          <p:cNvPr id="4" name="Text 0"/>
          <p:cNvSpPr/>
          <p:nvPr/>
        </p:nvSpPr>
        <p:spPr>
          <a:xfrm>
            <a:off x="661475" y="510580"/>
            <a:ext cx="6296860" cy="864791"/>
          </a:xfrm>
          <a:prstGeom prst="rect">
            <a:avLst/>
          </a:prstGeom>
          <a:noFill/>
          <a:ln/>
        </p:spPr>
        <p:txBody>
          <a:bodyPr wrap="square" lIns="0" tIns="0" rIns="0" bIns="0" rtlCol="0" anchor="t">
            <a:normAutofit/>
          </a:bodyPr>
          <a:lstStyle/>
          <a:p>
            <a:pPr marL="0" indent="0" algn="l">
              <a:lnSpc>
                <a:spcPct val="104000"/>
              </a:lnSpc>
              <a:buNone/>
            </a:pPr>
            <a:r>
              <a:rPr lang="en-US" sz="2700" b="1" dirty="0">
                <a:solidFill>
                  <a:srgbClr val="006747"/>
                </a:solidFill>
                <a:latin typeface="Noto Serif SC Bold" pitchFamily="34" charset="0"/>
                <a:ea typeface="Noto Serif SC Bold" pitchFamily="34" charset="-122"/>
                <a:cs typeface="Noto Serif SC Bold" pitchFamily="34" charset="-120"/>
              </a:rPr>
              <a:t>Campaign Activity: 8-Week Programme Overview</a:t>
            </a:r>
            <a:endParaRPr lang="en-US" sz="2700" dirty="0"/>
          </a:p>
        </p:txBody>
      </p:sp>
      <p:sp>
        <p:nvSpPr>
          <p:cNvPr id="5" name="Text 1"/>
          <p:cNvSpPr/>
          <p:nvPr/>
        </p:nvSpPr>
        <p:spPr>
          <a:xfrm>
            <a:off x="661475" y="1664791"/>
            <a:ext cx="2530213" cy="216098"/>
          </a:xfrm>
          <a:prstGeom prst="rect">
            <a:avLst/>
          </a:prstGeom>
          <a:noFill/>
          <a:ln/>
        </p:spPr>
        <p:txBody>
          <a:bodyPr wrap="none" lIns="0" tIns="0" rIns="0" bIns="0" rtlCol="0" anchor="t"/>
          <a:lstStyle/>
          <a:p>
            <a:pPr marL="0" indent="0" algn="l">
              <a:lnSpc>
                <a:spcPct val="104000"/>
              </a:lnSpc>
              <a:buNone/>
            </a:pPr>
            <a:r>
              <a:rPr lang="en-US" sz="1350" b="1" dirty="0">
                <a:solidFill>
                  <a:srgbClr val="006747"/>
                </a:solidFill>
                <a:latin typeface="Noto Serif SC Bold" pitchFamily="34" charset="0"/>
                <a:ea typeface="Noto Serif SC Bold" pitchFamily="34" charset="-122"/>
                <a:cs typeface="Noto Serif SC Bold" pitchFamily="34" charset="-120"/>
              </a:rPr>
              <a:t>Programme Structure</a:t>
            </a:r>
            <a:endParaRPr lang="en-US" sz="1350" dirty="0"/>
          </a:p>
        </p:txBody>
      </p:sp>
      <p:sp>
        <p:nvSpPr>
          <p:cNvPr id="6" name="Text 2"/>
          <p:cNvSpPr/>
          <p:nvPr/>
        </p:nvSpPr>
        <p:spPr>
          <a:xfrm>
            <a:off x="661475" y="1996678"/>
            <a:ext cx="2979663" cy="406598"/>
          </a:xfrm>
          <a:prstGeom prst="rect">
            <a:avLst/>
          </a:prstGeom>
          <a:noFill/>
          <a:ln/>
        </p:spPr>
        <p:txBody>
          <a:bodyPr wrap="square" lIns="0" tIns="0" rIns="0" bIns="0" rtlCol="0" anchor="t">
            <a:normAutofit/>
          </a:bodyPr>
          <a:lstStyle/>
          <a:p>
            <a:pPr marL="0" indent="0" algn="l">
              <a:lnSpc>
                <a:spcPct val="122000"/>
              </a:lnSpc>
              <a:buNone/>
            </a:pPr>
            <a:r>
              <a:rPr lang="en-US" sz="1050" dirty="0">
                <a:solidFill>
                  <a:srgbClr val="4B4A4A"/>
                </a:solidFill>
                <a:latin typeface="Geist" pitchFamily="34" charset="0"/>
                <a:ea typeface="Geist" pitchFamily="34" charset="-122"/>
                <a:cs typeface="Geist" pitchFamily="34" charset="-120"/>
              </a:rPr>
              <a:t>Eight </a:t>
            </a:r>
            <a:r>
              <a:rPr lang="en-US" sz="1050" b="1" dirty="0">
                <a:solidFill>
                  <a:srgbClr val="4B4A4A"/>
                </a:solidFill>
                <a:latin typeface="Geist" pitchFamily="34" charset="0"/>
                <a:ea typeface="Geist" pitchFamily="34" charset="-122"/>
                <a:cs typeface="Geist" pitchFamily="34" charset="-120"/>
              </a:rPr>
              <a:t>90-minute weekly sessions</a:t>
            </a:r>
            <a:r>
              <a:rPr lang="en-US" sz="1050" dirty="0">
                <a:solidFill>
                  <a:srgbClr val="4B4A4A"/>
                </a:solidFill>
                <a:latin typeface="Geist" pitchFamily="34" charset="0"/>
                <a:ea typeface="Geist" pitchFamily="34" charset="-122"/>
                <a:cs typeface="Geist" pitchFamily="34" charset="-120"/>
              </a:rPr>
              <a:t> comprising:</a:t>
            </a:r>
            <a:endParaRPr lang="en-US" sz="1050" dirty="0"/>
          </a:p>
        </p:txBody>
      </p:sp>
      <p:sp>
        <p:nvSpPr>
          <p:cNvPr id="7" name="Text 3"/>
          <p:cNvSpPr/>
          <p:nvPr/>
        </p:nvSpPr>
        <p:spPr>
          <a:xfrm>
            <a:off x="661475" y="2507456"/>
            <a:ext cx="2979663" cy="1137940"/>
          </a:xfrm>
          <a:prstGeom prst="rect">
            <a:avLst/>
          </a:prstGeom>
          <a:noFill/>
          <a:ln/>
        </p:spPr>
        <p:txBody>
          <a:bodyPr wrap="square" lIns="0" tIns="0" rIns="0" bIns="0" rtlCol="0" anchor="t">
            <a:normAutofit/>
          </a:bodyPr>
          <a:lstStyle/>
          <a:p>
            <a:pPr marL="342900" indent="-342900" algn="l">
              <a:lnSpc>
                <a:spcPct val="122000"/>
              </a:lnSpc>
              <a:buSzPct val="100000"/>
              <a:buChar char="•"/>
            </a:pPr>
            <a:r>
              <a:rPr lang="en-US" sz="1050" dirty="0">
                <a:solidFill>
                  <a:srgbClr val="4B4A4A"/>
                </a:solidFill>
                <a:latin typeface="Geist" pitchFamily="34" charset="0"/>
                <a:ea typeface="Geist" pitchFamily="34" charset="-122"/>
                <a:cs typeface="Geist" pitchFamily="34" charset="-120"/>
              </a:rPr>
              <a:t>Brief evidence-based contributions</a:t>
            </a:r>
            <a:endParaRPr lang="en-US" sz="1050" dirty="0"/>
          </a:p>
          <a:p>
            <a:pPr marL="342900" indent="-342900" algn="l">
              <a:lnSpc>
                <a:spcPct val="122000"/>
              </a:lnSpc>
              <a:buSzPct val="100000"/>
              <a:buChar char="•"/>
            </a:pPr>
            <a:r>
              <a:rPr lang="en-US" sz="1050" dirty="0">
                <a:solidFill>
                  <a:srgbClr val="4B4A4A"/>
                </a:solidFill>
                <a:latin typeface="Geist" pitchFamily="34" charset="0"/>
                <a:ea typeface="Geist" pitchFamily="34" charset="-122"/>
                <a:cs typeface="Geist" pitchFamily="34" charset="-120"/>
              </a:rPr>
              <a:t>Facilitated in-group discussions</a:t>
            </a:r>
            <a:endParaRPr lang="en-US" sz="1050" dirty="0"/>
          </a:p>
          <a:p>
            <a:pPr marL="342900" indent="-342900" algn="l">
              <a:lnSpc>
                <a:spcPct val="122000"/>
              </a:lnSpc>
              <a:buSzPct val="100000"/>
              <a:buChar char="•"/>
            </a:pPr>
            <a:r>
              <a:rPr lang="en-US" sz="1050" dirty="0">
                <a:solidFill>
                  <a:srgbClr val="4B4A4A"/>
                </a:solidFill>
                <a:latin typeface="Geist" pitchFamily="34" charset="0"/>
                <a:ea typeface="Geist" pitchFamily="34" charset="-122"/>
                <a:cs typeface="Geist" pitchFamily="34" charset="-120"/>
              </a:rPr>
              <a:t>Role-play and creative exercises</a:t>
            </a:r>
            <a:endParaRPr lang="en-US" sz="1050" dirty="0"/>
          </a:p>
          <a:p>
            <a:pPr marL="342900" indent="-342900" algn="l">
              <a:lnSpc>
                <a:spcPct val="122000"/>
              </a:lnSpc>
              <a:buSzPct val="100000"/>
              <a:buChar char="•"/>
            </a:pPr>
            <a:r>
              <a:rPr lang="en-US" sz="1050" dirty="0">
                <a:solidFill>
                  <a:srgbClr val="4B4A4A"/>
                </a:solidFill>
                <a:latin typeface="Geist" pitchFamily="34" charset="0"/>
                <a:ea typeface="Geist" pitchFamily="34" charset="-122"/>
                <a:cs typeface="Geist" pitchFamily="34" charset="-120"/>
              </a:rPr>
              <a:t>Self-reflection in confidential groups of 12–15 individuals</a:t>
            </a:r>
            <a:endParaRPr lang="en-US" sz="1050" dirty="0"/>
          </a:p>
        </p:txBody>
      </p:sp>
      <p:sp>
        <p:nvSpPr>
          <p:cNvPr id="8" name="Shape 4"/>
          <p:cNvSpPr/>
          <p:nvPr/>
        </p:nvSpPr>
        <p:spPr>
          <a:xfrm>
            <a:off x="661475" y="3775571"/>
            <a:ext cx="2979663" cy="1293912"/>
          </a:xfrm>
          <a:prstGeom prst="roundRect">
            <a:avLst>
              <a:gd name="adj" fmla="val 9626"/>
            </a:avLst>
          </a:prstGeom>
          <a:solidFill>
            <a:srgbClr val="B3FFE7"/>
          </a:solidFill>
          <a:ln/>
        </p:spPr>
      </p:sp>
      <p:pic>
        <p:nvPicPr>
          <p:cNvPr id="9" name="Image 2" descr="preencoded.png"/>
          <p:cNvPicPr>
            <a:picLocks noChangeAspect="1"/>
          </p:cNvPicPr>
          <p:nvPr/>
        </p:nvPicPr>
        <p:blipFill>
          <a:blip r:embed="rId5"/>
          <a:stretch>
            <a:fillRect/>
          </a:stretch>
        </p:blipFill>
        <p:spPr>
          <a:xfrm>
            <a:off x="799782" y="3979763"/>
            <a:ext cx="172934" cy="138311"/>
          </a:xfrm>
          <a:prstGeom prst="rect">
            <a:avLst/>
          </a:prstGeom>
        </p:spPr>
      </p:pic>
      <p:sp>
        <p:nvSpPr>
          <p:cNvPr id="10" name="Text 5"/>
          <p:cNvSpPr/>
          <p:nvPr/>
        </p:nvSpPr>
        <p:spPr>
          <a:xfrm>
            <a:off x="1111024" y="3914279"/>
            <a:ext cx="2391807" cy="1016496"/>
          </a:xfrm>
          <a:prstGeom prst="rect">
            <a:avLst/>
          </a:prstGeom>
          <a:noFill/>
          <a:ln/>
        </p:spPr>
        <p:txBody>
          <a:bodyPr wrap="square" lIns="0" tIns="0" rIns="0" bIns="0" rtlCol="0" anchor="t">
            <a:normAutofit/>
          </a:bodyPr>
          <a:lstStyle/>
          <a:p>
            <a:pPr marL="0" indent="0" algn="l">
              <a:lnSpc>
                <a:spcPct val="122000"/>
              </a:lnSpc>
              <a:buNone/>
            </a:pPr>
            <a:r>
              <a:rPr lang="en-US" sz="1050" dirty="0">
                <a:solidFill>
                  <a:srgbClr val="000000"/>
                </a:solidFill>
                <a:latin typeface="Geist" pitchFamily="34" charset="0"/>
                <a:ea typeface="Geist" pitchFamily="34" charset="-122"/>
                <a:cs typeface="Geist" pitchFamily="34" charset="-120"/>
              </a:rPr>
              <a:t>Trained sexual health practitioners and </a:t>
            </a:r>
            <a:r>
              <a:rPr lang="en-US" sz="1050" b="1" dirty="0">
                <a:solidFill>
                  <a:srgbClr val="000000"/>
                </a:solidFill>
                <a:latin typeface="Geist" pitchFamily="34" charset="0"/>
                <a:ea typeface="Geist" pitchFamily="34" charset="-122"/>
                <a:cs typeface="Geist" pitchFamily="34" charset="-120"/>
              </a:rPr>
              <a:t>peer educators aged 20–26</a:t>
            </a:r>
            <a:r>
              <a:rPr lang="en-US" sz="1050" dirty="0">
                <a:solidFill>
                  <a:srgbClr val="000000"/>
                </a:solidFill>
                <a:latin typeface="Geist" pitchFamily="34" charset="0"/>
                <a:ea typeface="Geist" pitchFamily="34" charset="-122"/>
                <a:cs typeface="Geist" pitchFamily="34" charset="-120"/>
              </a:rPr>
              <a:t> co-facilitate sessions, minimising power imbalance and modelling good communication (Kang, 2024).</a:t>
            </a:r>
            <a:endParaRPr lang="en-US" sz="1050" dirty="0"/>
          </a:p>
        </p:txBody>
      </p:sp>
      <p:sp>
        <p:nvSpPr>
          <p:cNvPr id="11" name="Text 6"/>
          <p:cNvSpPr/>
          <p:nvPr/>
        </p:nvSpPr>
        <p:spPr>
          <a:xfrm>
            <a:off x="3985021" y="1664791"/>
            <a:ext cx="2339321" cy="216098"/>
          </a:xfrm>
          <a:prstGeom prst="rect">
            <a:avLst/>
          </a:prstGeom>
          <a:noFill/>
          <a:ln/>
        </p:spPr>
        <p:txBody>
          <a:bodyPr wrap="none" lIns="0" tIns="0" rIns="0" bIns="0" rtlCol="0" anchor="t"/>
          <a:lstStyle/>
          <a:p>
            <a:pPr marL="0" indent="0" algn="l">
              <a:lnSpc>
                <a:spcPct val="104000"/>
              </a:lnSpc>
              <a:buNone/>
            </a:pPr>
            <a:r>
              <a:rPr lang="en-US" sz="1350" b="1" dirty="0">
                <a:solidFill>
                  <a:srgbClr val="006747"/>
                </a:solidFill>
                <a:latin typeface="Noto Serif SC Bold" pitchFamily="34" charset="0"/>
                <a:ea typeface="Noto Serif SC Bold" pitchFamily="34" charset="-122"/>
                <a:cs typeface="Noto Serif SC Bold" pitchFamily="34" charset="-120"/>
              </a:rPr>
              <a:t>Session Themes</a:t>
            </a:r>
            <a:endParaRPr lang="en-US" sz="1350" dirty="0"/>
          </a:p>
        </p:txBody>
      </p:sp>
      <p:sp>
        <p:nvSpPr>
          <p:cNvPr id="12" name="Text 7"/>
          <p:cNvSpPr/>
          <p:nvPr/>
        </p:nvSpPr>
        <p:spPr>
          <a:xfrm>
            <a:off x="3985021" y="1996678"/>
            <a:ext cx="2979663" cy="1909763"/>
          </a:xfrm>
          <a:prstGeom prst="rect">
            <a:avLst/>
          </a:prstGeom>
          <a:noFill/>
          <a:ln/>
        </p:spPr>
        <p:txBody>
          <a:bodyPr wrap="square" lIns="0" tIns="0" rIns="0" bIns="0" rtlCol="0" anchor="t">
            <a:normAutofit/>
          </a:bodyPr>
          <a:lstStyle/>
          <a:p>
            <a:pPr marL="342900" indent="-342900" algn="l">
              <a:lnSpc>
                <a:spcPct val="122000"/>
              </a:lnSpc>
              <a:buSzPct val="100000"/>
              <a:buFont typeface="+mj-lt"/>
              <a:buAutoNum type="arabicPeriod"/>
            </a:pPr>
            <a:r>
              <a:rPr lang="en-US" sz="1050" dirty="0">
                <a:solidFill>
                  <a:srgbClr val="4B4A4A"/>
                </a:solidFill>
                <a:latin typeface="Geist" pitchFamily="34" charset="0"/>
                <a:ea typeface="Geist" pitchFamily="34" charset="-122"/>
                <a:cs typeface="Geist" pitchFamily="34" charset="-120"/>
              </a:rPr>
              <a:t>Foundations of consent</a:t>
            </a:r>
            <a:endParaRPr lang="en-US" sz="1050" dirty="0"/>
          </a:p>
          <a:p>
            <a:pPr marL="342900" indent="-342900" algn="l">
              <a:lnSpc>
                <a:spcPct val="122000"/>
              </a:lnSpc>
              <a:buSzPct val="100000"/>
              <a:buFont typeface="+mj-lt"/>
              <a:buAutoNum type="arabicPeriod" startAt="2"/>
            </a:pPr>
            <a:r>
              <a:rPr lang="en-US" sz="1050" dirty="0">
                <a:solidFill>
                  <a:srgbClr val="4B4A4A"/>
                </a:solidFill>
                <a:latin typeface="Geist" pitchFamily="34" charset="0"/>
                <a:ea typeface="Geist" pitchFamily="34" charset="-122"/>
                <a:cs typeface="Geist" pitchFamily="34" charset="-120"/>
              </a:rPr>
              <a:t>Online safety and digital privacy</a:t>
            </a:r>
            <a:endParaRPr lang="en-US" sz="1050" dirty="0"/>
          </a:p>
          <a:p>
            <a:pPr marL="342900" indent="-342900" algn="l">
              <a:lnSpc>
                <a:spcPct val="122000"/>
              </a:lnSpc>
              <a:buSzPct val="100000"/>
              <a:buFont typeface="+mj-lt"/>
              <a:buAutoNum type="arabicPeriod" startAt="3"/>
            </a:pPr>
            <a:r>
              <a:rPr lang="en-US" sz="1050" dirty="0">
                <a:solidFill>
                  <a:srgbClr val="4B4A4A"/>
                </a:solidFill>
                <a:latin typeface="Geist" pitchFamily="34" charset="0"/>
                <a:ea typeface="Geist" pitchFamily="34" charset="-122"/>
                <a:cs typeface="Geist" pitchFamily="34" charset="-120"/>
              </a:rPr>
              <a:t>STI prevention and testing</a:t>
            </a:r>
            <a:endParaRPr lang="en-US" sz="1050" dirty="0"/>
          </a:p>
          <a:p>
            <a:pPr marL="342900" indent="-342900" algn="l">
              <a:lnSpc>
                <a:spcPct val="122000"/>
              </a:lnSpc>
              <a:buSzPct val="100000"/>
              <a:buFont typeface="+mj-lt"/>
              <a:buAutoNum type="arabicPeriod" startAt="4"/>
            </a:pPr>
            <a:r>
              <a:rPr lang="en-US" sz="1050" dirty="0">
                <a:solidFill>
                  <a:srgbClr val="4B4A4A"/>
                </a:solidFill>
                <a:latin typeface="Geist" pitchFamily="34" charset="0"/>
                <a:ea typeface="Geist" pitchFamily="34" charset="-122"/>
                <a:cs typeface="Geist" pitchFamily="34" charset="-120"/>
              </a:rPr>
              <a:t>Wellbeing and pleasure as positive</a:t>
            </a:r>
            <a:endParaRPr lang="en-US" sz="1050" dirty="0"/>
          </a:p>
          <a:p>
            <a:pPr marL="342900" indent="-342900" algn="l">
              <a:lnSpc>
                <a:spcPct val="122000"/>
              </a:lnSpc>
              <a:buSzPct val="100000"/>
              <a:buFont typeface="+mj-lt"/>
              <a:buAutoNum type="arabicPeriod" startAt="5"/>
            </a:pPr>
            <a:r>
              <a:rPr lang="en-US" sz="1050" dirty="0">
                <a:solidFill>
                  <a:srgbClr val="4B4A4A"/>
                </a:solidFill>
                <a:latin typeface="Geist" pitchFamily="34" charset="0"/>
                <a:ea typeface="Geist" pitchFamily="34" charset="-122"/>
                <a:cs typeface="Geist" pitchFamily="34" charset="-120"/>
              </a:rPr>
              <a:t>Healthy relationships and boundaries</a:t>
            </a:r>
            <a:endParaRPr lang="en-US" sz="1050" dirty="0"/>
          </a:p>
          <a:p>
            <a:pPr marL="342900" indent="-342900" algn="l">
              <a:lnSpc>
                <a:spcPct val="122000"/>
              </a:lnSpc>
              <a:buSzPct val="100000"/>
              <a:buFont typeface="+mj-lt"/>
              <a:buAutoNum type="arabicPeriod" startAt="6"/>
            </a:pPr>
            <a:r>
              <a:rPr lang="en-US" sz="1050" dirty="0">
                <a:solidFill>
                  <a:srgbClr val="4B4A4A"/>
                </a:solidFill>
                <a:latin typeface="Geist" pitchFamily="34" charset="0"/>
                <a:ea typeface="Geist" pitchFamily="34" charset="-122"/>
                <a:cs typeface="Geist" pitchFamily="34" charset="-120"/>
              </a:rPr>
              <a:t>LGBTQ+ inclusion</a:t>
            </a:r>
            <a:endParaRPr lang="en-US" sz="1050" dirty="0"/>
          </a:p>
          <a:p>
            <a:pPr marL="342900" indent="-342900" algn="l">
              <a:lnSpc>
                <a:spcPct val="122000"/>
              </a:lnSpc>
              <a:buSzPct val="100000"/>
              <a:buFont typeface="+mj-lt"/>
              <a:buAutoNum type="arabicPeriod" startAt="7"/>
            </a:pPr>
            <a:r>
              <a:rPr lang="en-US" sz="1050" dirty="0">
                <a:solidFill>
                  <a:srgbClr val="4B4A4A"/>
                </a:solidFill>
                <a:latin typeface="Geist" pitchFamily="34" charset="0"/>
                <a:ea typeface="Geist" pitchFamily="34" charset="-122"/>
                <a:cs typeface="Geist" pitchFamily="34" charset="-120"/>
              </a:rPr>
              <a:t>Access to local services</a:t>
            </a:r>
            <a:endParaRPr lang="en-US" sz="1050" dirty="0"/>
          </a:p>
          <a:p>
            <a:pPr marL="342900" indent="-342900" algn="l">
              <a:lnSpc>
                <a:spcPct val="122000"/>
              </a:lnSpc>
              <a:buSzPct val="100000"/>
              <a:buFont typeface="+mj-lt"/>
              <a:buAutoNum type="arabicPeriod" startAt="8"/>
            </a:pPr>
            <a:r>
              <a:rPr lang="en-US" sz="1050" dirty="0">
                <a:solidFill>
                  <a:srgbClr val="4B4A4A"/>
                </a:solidFill>
                <a:latin typeface="Geist" pitchFamily="34" charset="0"/>
                <a:ea typeface="Geist" pitchFamily="34" charset="-122"/>
                <a:cs typeface="Geist" pitchFamily="34" charset="-120"/>
              </a:rPr>
              <a:t>Individual action planning</a:t>
            </a:r>
            <a:endParaRPr lang="en-US" sz="1050" dirty="0"/>
          </a:p>
        </p:txBody>
      </p:sp>
      <p:sp>
        <p:nvSpPr>
          <p:cNvPr id="13" name="Shape 8"/>
          <p:cNvSpPr/>
          <p:nvPr/>
        </p:nvSpPr>
        <p:spPr>
          <a:xfrm>
            <a:off x="661475" y="5329833"/>
            <a:ext cx="6296860" cy="887313"/>
          </a:xfrm>
          <a:prstGeom prst="roundRect">
            <a:avLst>
              <a:gd name="adj" fmla="val 14036"/>
            </a:avLst>
          </a:prstGeom>
          <a:solidFill>
            <a:srgbClr val="B6FCB8"/>
          </a:solidFill>
          <a:ln/>
        </p:spPr>
      </p:sp>
      <p:pic>
        <p:nvPicPr>
          <p:cNvPr id="14" name="Image 3" descr="preencoded.png"/>
          <p:cNvPicPr>
            <a:picLocks noChangeAspect="1"/>
          </p:cNvPicPr>
          <p:nvPr/>
        </p:nvPicPr>
        <p:blipFill>
          <a:blip r:embed="rId6"/>
          <a:stretch>
            <a:fillRect/>
          </a:stretch>
        </p:blipFill>
        <p:spPr>
          <a:xfrm>
            <a:off x="799782" y="5521325"/>
            <a:ext cx="172934" cy="138311"/>
          </a:xfrm>
          <a:prstGeom prst="rect">
            <a:avLst/>
          </a:prstGeom>
        </p:spPr>
      </p:pic>
      <p:sp>
        <p:nvSpPr>
          <p:cNvPr id="15" name="Text 9"/>
          <p:cNvSpPr/>
          <p:nvPr/>
        </p:nvSpPr>
        <p:spPr>
          <a:xfrm>
            <a:off x="1111024" y="5468541"/>
            <a:ext cx="5709003" cy="609898"/>
          </a:xfrm>
          <a:prstGeom prst="rect">
            <a:avLst/>
          </a:prstGeom>
          <a:noFill/>
          <a:ln/>
        </p:spPr>
        <p:txBody>
          <a:bodyPr wrap="square" lIns="0" tIns="0" rIns="0" bIns="0" rtlCol="0" anchor="t">
            <a:normAutofit/>
          </a:bodyPr>
          <a:lstStyle/>
          <a:p>
            <a:pPr marL="0" indent="0" algn="l">
              <a:lnSpc>
                <a:spcPct val="122000"/>
              </a:lnSpc>
              <a:buNone/>
            </a:pPr>
            <a:r>
              <a:rPr lang="en-US" sz="1050" dirty="0">
                <a:solidFill>
                  <a:srgbClr val="000000"/>
                </a:solidFill>
                <a:latin typeface="Geist" pitchFamily="34" charset="0"/>
                <a:ea typeface="Geist" pitchFamily="34" charset="-122"/>
                <a:cs typeface="Geist" pitchFamily="34" charset="-120"/>
              </a:rPr>
              <a:t>Each session includes a wellbeing check-in, digital resource pack, free condoms, and a </a:t>
            </a:r>
            <a:r>
              <a:rPr lang="en-US" sz="1050" b="1" dirty="0">
                <a:solidFill>
                  <a:srgbClr val="000000"/>
                </a:solidFill>
                <a:latin typeface="Geist" pitchFamily="34" charset="0"/>
                <a:ea typeface="Geist" pitchFamily="34" charset="-122"/>
                <a:cs typeface="Geist" pitchFamily="34" charset="-120"/>
              </a:rPr>
              <a:t>certificate of completion</a:t>
            </a:r>
            <a:r>
              <a:rPr lang="en-US" sz="1050" dirty="0">
                <a:solidFill>
                  <a:srgbClr val="000000"/>
                </a:solidFill>
                <a:latin typeface="Geist" pitchFamily="34" charset="0"/>
                <a:ea typeface="Geist" pitchFamily="34" charset="-122"/>
                <a:cs typeface="Geist" pitchFamily="34" charset="-120"/>
              </a:rPr>
              <a:t> to aid motivation and CV building (Local Government Association, 2023).</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800480" cy="6858000"/>
          </a:xfrm>
          <a:prstGeom prst="rect">
            <a:avLst/>
          </a:prstGeom>
        </p:spPr>
      </p:pic>
      <p:sp>
        <p:nvSpPr>
          <p:cNvPr id="3" name="Text 0"/>
          <p:cNvSpPr/>
          <p:nvPr/>
        </p:nvSpPr>
        <p:spPr>
          <a:xfrm>
            <a:off x="5233360" y="584101"/>
            <a:ext cx="6296860" cy="878483"/>
          </a:xfrm>
          <a:prstGeom prst="rect">
            <a:avLst/>
          </a:prstGeom>
          <a:noFill/>
          <a:ln/>
        </p:spPr>
        <p:txBody>
          <a:bodyPr wrap="square" lIns="0" tIns="0" rIns="0" bIns="0" rtlCol="0" anchor="t">
            <a:normAutofit/>
          </a:bodyPr>
          <a:lstStyle/>
          <a:p>
            <a:pPr marL="0" indent="0" algn="l">
              <a:lnSpc>
                <a:spcPct val="104000"/>
              </a:lnSpc>
              <a:buNone/>
            </a:pPr>
            <a:r>
              <a:rPr lang="en-US" sz="2750" b="1" dirty="0">
                <a:solidFill>
                  <a:srgbClr val="006747"/>
                </a:solidFill>
                <a:latin typeface="Noto Serif SC Bold" pitchFamily="34" charset="0"/>
                <a:ea typeface="Noto Serif SC Bold" pitchFamily="34" charset="-122"/>
                <a:cs typeface="Noto Serif SC Bold" pitchFamily="34" charset="-120"/>
              </a:rPr>
              <a:t>Sessions 1–2: Consent Foundations &amp; Communication Skills</a:t>
            </a:r>
            <a:endParaRPr lang="en-US" sz="2750" dirty="0"/>
          </a:p>
        </p:txBody>
      </p:sp>
      <p:sp>
        <p:nvSpPr>
          <p:cNvPr id="4" name="Shape 1"/>
          <p:cNvSpPr/>
          <p:nvPr/>
        </p:nvSpPr>
        <p:spPr>
          <a:xfrm>
            <a:off x="5132160" y="1641773"/>
            <a:ext cx="3179385" cy="1825823"/>
          </a:xfrm>
          <a:prstGeom prst="roundRect">
            <a:avLst>
              <a:gd name="adj" fmla="val 11088"/>
            </a:avLst>
          </a:prstGeom>
          <a:solidFill>
            <a:srgbClr val="006747">
              <a:alpha val="95000"/>
            </a:srgbClr>
          </a:solidFill>
          <a:ln/>
        </p:spPr>
      </p:sp>
      <p:sp>
        <p:nvSpPr>
          <p:cNvPr id="5" name="Text 2"/>
          <p:cNvSpPr/>
          <p:nvPr/>
        </p:nvSpPr>
        <p:spPr>
          <a:xfrm>
            <a:off x="5272650" y="1761232"/>
            <a:ext cx="2898405" cy="439142"/>
          </a:xfrm>
          <a:prstGeom prst="rect">
            <a:avLst/>
          </a:prstGeom>
          <a:noFill/>
          <a:ln/>
        </p:spPr>
        <p:txBody>
          <a:bodyPr wrap="square" lIns="0" tIns="0" rIns="0" bIns="0" rtlCol="0" anchor="t">
            <a:normAutofit/>
          </a:bodyPr>
          <a:lstStyle/>
          <a:p>
            <a:pPr marL="0" indent="0" algn="l">
              <a:lnSpc>
                <a:spcPct val="104000"/>
              </a:lnSpc>
              <a:buNone/>
            </a:pPr>
            <a:r>
              <a:rPr lang="en-US" sz="1350" b="1" dirty="0">
                <a:solidFill>
                  <a:srgbClr val="FFFFFF"/>
                </a:solidFill>
                <a:latin typeface="Noto Serif SC Bold" pitchFamily="34" charset="0"/>
                <a:ea typeface="Noto Serif SC Bold" pitchFamily="34" charset="-122"/>
                <a:cs typeface="Noto Serif SC Bold" pitchFamily="34" charset="-120"/>
              </a:rPr>
              <a:t>Session 1 — Consent Foundations</a:t>
            </a:r>
            <a:endParaRPr lang="en-US" sz="1350" dirty="0"/>
          </a:p>
        </p:txBody>
      </p:sp>
      <p:sp>
        <p:nvSpPr>
          <p:cNvPr id="6" name="Text 3"/>
          <p:cNvSpPr/>
          <p:nvPr/>
        </p:nvSpPr>
        <p:spPr>
          <a:xfrm>
            <a:off x="5272650" y="2319834"/>
            <a:ext cx="2898405" cy="1040309"/>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FFFFFF"/>
                </a:solidFill>
                <a:latin typeface="Geist" pitchFamily="34" charset="0"/>
                <a:ea typeface="Geist" pitchFamily="34" charset="-122"/>
                <a:cs typeface="Geist" pitchFamily="34" charset="-120"/>
              </a:rPr>
              <a:t>Introduces enthusiastic, ongoing, and informed consent through interactive scenarios, myth-busting exercises, and personal values clarification (Kang, 2024; Wignall et al., 2020).</a:t>
            </a:r>
            <a:endParaRPr lang="en-US" sz="1100" dirty="0"/>
          </a:p>
        </p:txBody>
      </p:sp>
      <p:sp>
        <p:nvSpPr>
          <p:cNvPr id="7" name="Text 4"/>
          <p:cNvSpPr/>
          <p:nvPr/>
        </p:nvSpPr>
        <p:spPr>
          <a:xfrm>
            <a:off x="8559586" y="1761232"/>
            <a:ext cx="2976984" cy="439142"/>
          </a:xfrm>
          <a:prstGeom prst="rect">
            <a:avLst/>
          </a:prstGeom>
          <a:noFill/>
          <a:ln/>
        </p:spPr>
        <p:txBody>
          <a:bodyPr wrap="square" lIns="0" tIns="0" rIns="0" bIns="0" rtlCol="0" anchor="t">
            <a:normAutofit/>
          </a:bodyPr>
          <a:lstStyle/>
          <a:p>
            <a:pPr marL="0" indent="0" algn="l">
              <a:lnSpc>
                <a:spcPct val="104000"/>
              </a:lnSpc>
              <a:buNone/>
            </a:pPr>
            <a:r>
              <a:rPr lang="en-US" sz="1350" b="1" dirty="0">
                <a:solidFill>
                  <a:srgbClr val="006747"/>
                </a:solidFill>
                <a:latin typeface="Noto Serif SC Bold" pitchFamily="34" charset="0"/>
                <a:ea typeface="Noto Serif SC Bold" pitchFamily="34" charset="-122"/>
                <a:cs typeface="Noto Serif SC Bold" pitchFamily="34" charset="-120"/>
              </a:rPr>
              <a:t>Session 2 — Communication Skills</a:t>
            </a:r>
            <a:endParaRPr lang="en-US" sz="1350" dirty="0"/>
          </a:p>
        </p:txBody>
      </p:sp>
      <p:sp>
        <p:nvSpPr>
          <p:cNvPr id="8" name="Text 5"/>
          <p:cNvSpPr/>
          <p:nvPr/>
        </p:nvSpPr>
        <p:spPr>
          <a:xfrm>
            <a:off x="8559586" y="2319834"/>
            <a:ext cx="2976984" cy="832247"/>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Develops practical verbal and non-verbal skills: seeking consent, observing limits, and responding gracefully to rejection (Scull et al., 2025).</a:t>
            </a:r>
            <a:endParaRPr lang="en-US" sz="1100" dirty="0"/>
          </a:p>
        </p:txBody>
      </p:sp>
      <p:sp>
        <p:nvSpPr>
          <p:cNvPr id="9" name="Shape 6"/>
          <p:cNvSpPr/>
          <p:nvPr/>
        </p:nvSpPr>
        <p:spPr>
          <a:xfrm>
            <a:off x="5233360" y="3601938"/>
            <a:ext cx="6296860" cy="1001018"/>
          </a:xfrm>
          <a:prstGeom prst="roundRect">
            <a:avLst>
              <a:gd name="adj" fmla="val 12640"/>
            </a:avLst>
          </a:prstGeom>
          <a:solidFill>
            <a:srgbClr val="D1EFE4"/>
          </a:solidFill>
          <a:ln w="6350">
            <a:solidFill>
              <a:srgbClr val="B7D5CA"/>
            </a:solidFill>
            <a:prstDash val="solid"/>
          </a:ln>
        </p:spPr>
      </p:sp>
      <p:sp>
        <p:nvSpPr>
          <p:cNvPr id="10" name="Text 7"/>
          <p:cNvSpPr/>
          <p:nvPr/>
        </p:nvSpPr>
        <p:spPr>
          <a:xfrm>
            <a:off x="5380201" y="3748782"/>
            <a:ext cx="1757219" cy="219571"/>
          </a:xfrm>
          <a:prstGeom prst="rect">
            <a:avLst/>
          </a:prstGeom>
          <a:noFill/>
          <a:ln/>
        </p:spPr>
        <p:txBody>
          <a:bodyPr wrap="none" lIns="0" tIns="0" rIns="0" bIns="0" rtlCol="0" anchor="t"/>
          <a:lstStyle/>
          <a:p>
            <a:pPr marL="0" indent="0" algn="l">
              <a:lnSpc>
                <a:spcPct val="104000"/>
              </a:lnSpc>
              <a:buNone/>
            </a:pPr>
            <a:r>
              <a:rPr lang="en-US" sz="1350" b="1" dirty="0">
                <a:solidFill>
                  <a:srgbClr val="4B4A4A"/>
                </a:solidFill>
                <a:latin typeface="Noto Serif SC Bold" pitchFamily="34" charset="0"/>
                <a:ea typeface="Noto Serif SC Bold" pitchFamily="34" charset="-122"/>
                <a:cs typeface="Noto Serif SC Bold" pitchFamily="34" charset="-120"/>
              </a:rPr>
              <a:t>Methodology</a:t>
            </a:r>
            <a:endParaRPr lang="en-US" sz="1350" dirty="0"/>
          </a:p>
        </p:txBody>
      </p:sp>
      <p:sp>
        <p:nvSpPr>
          <p:cNvPr id="11" name="Text 8"/>
          <p:cNvSpPr/>
          <p:nvPr/>
        </p:nvSpPr>
        <p:spPr>
          <a:xfrm>
            <a:off x="5380201" y="4039989"/>
            <a:ext cx="6003180" cy="416123"/>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Evidence-based role-play with peer feedback and structured reflection to build confidence and reduce anxiety around consent conversations (Gilbert et al., 2025).</a:t>
            </a:r>
            <a:endParaRPr lang="en-US" sz="1100" dirty="0"/>
          </a:p>
        </p:txBody>
      </p:sp>
      <p:sp>
        <p:nvSpPr>
          <p:cNvPr id="12" name="Shape 9"/>
          <p:cNvSpPr/>
          <p:nvPr/>
        </p:nvSpPr>
        <p:spPr>
          <a:xfrm>
            <a:off x="5233360" y="4722416"/>
            <a:ext cx="6296860" cy="1001018"/>
          </a:xfrm>
          <a:prstGeom prst="roundRect">
            <a:avLst>
              <a:gd name="adj" fmla="val 12640"/>
            </a:avLst>
          </a:prstGeom>
          <a:solidFill>
            <a:srgbClr val="D1EFE4"/>
          </a:solidFill>
          <a:ln w="6350">
            <a:solidFill>
              <a:srgbClr val="B7D5CA"/>
            </a:solidFill>
            <a:prstDash val="solid"/>
          </a:ln>
        </p:spPr>
      </p:sp>
      <p:sp>
        <p:nvSpPr>
          <p:cNvPr id="13" name="Text 10"/>
          <p:cNvSpPr/>
          <p:nvPr/>
        </p:nvSpPr>
        <p:spPr>
          <a:xfrm>
            <a:off x="5380201" y="4869259"/>
            <a:ext cx="1983928" cy="219571"/>
          </a:xfrm>
          <a:prstGeom prst="rect">
            <a:avLst/>
          </a:prstGeom>
          <a:noFill/>
          <a:ln/>
        </p:spPr>
        <p:txBody>
          <a:bodyPr wrap="none" lIns="0" tIns="0" rIns="0" bIns="0" rtlCol="0" anchor="t"/>
          <a:lstStyle/>
          <a:p>
            <a:pPr marL="0" indent="0" algn="l">
              <a:lnSpc>
                <a:spcPct val="104000"/>
              </a:lnSpc>
              <a:buNone/>
            </a:pPr>
            <a:r>
              <a:rPr lang="en-US" sz="1350" b="1" dirty="0">
                <a:solidFill>
                  <a:srgbClr val="4B4A4A"/>
                </a:solidFill>
                <a:latin typeface="Noto Serif SC Bold" pitchFamily="34" charset="0"/>
                <a:ea typeface="Noto Serif SC Bold" pitchFamily="34" charset="-122"/>
                <a:cs typeface="Noto Serif SC Bold" pitchFamily="34" charset="-120"/>
              </a:rPr>
              <a:t>Take-Home Resources</a:t>
            </a:r>
            <a:endParaRPr lang="en-US" sz="1350" dirty="0"/>
          </a:p>
        </p:txBody>
      </p:sp>
      <p:sp>
        <p:nvSpPr>
          <p:cNvPr id="14" name="Text 11"/>
          <p:cNvSpPr/>
          <p:nvPr/>
        </p:nvSpPr>
        <p:spPr>
          <a:xfrm>
            <a:off x="5380201" y="5160466"/>
            <a:ext cx="6003180" cy="416123"/>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Participants receive a personalised </a:t>
            </a:r>
            <a:r>
              <a:rPr lang="en-US" sz="1100" b="1" dirty="0">
                <a:solidFill>
                  <a:srgbClr val="4B4A4A"/>
                </a:solidFill>
                <a:latin typeface="Geist" pitchFamily="34" charset="0"/>
                <a:ea typeface="Geist" pitchFamily="34" charset="-122"/>
                <a:cs typeface="Geist" pitchFamily="34" charset="-120"/>
              </a:rPr>
              <a:t>consent script template</a:t>
            </a:r>
            <a:r>
              <a:rPr lang="en-US" sz="1100" dirty="0">
                <a:solidFill>
                  <a:srgbClr val="4B4A4A"/>
                </a:solidFill>
                <a:latin typeface="Geist" pitchFamily="34" charset="0"/>
                <a:ea typeface="Geist" pitchFamily="34" charset="-122"/>
                <a:cs typeface="Geist" pitchFamily="34" charset="-120"/>
              </a:rPr>
              <a:t> and online materials to rehearse skills between sessions and in real life (Brook, 2024).</a:t>
            </a:r>
            <a:endParaRPr lang="en-US" sz="1100" dirty="0"/>
          </a:p>
        </p:txBody>
      </p:sp>
      <p:sp>
        <p:nvSpPr>
          <p:cNvPr id="15" name="Text 12"/>
          <p:cNvSpPr/>
          <p:nvPr/>
        </p:nvSpPr>
        <p:spPr>
          <a:xfrm>
            <a:off x="5233360" y="5857776"/>
            <a:ext cx="6296860" cy="416123"/>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These initial sessions create psychological safety for more challenging topics in later stages of the programme.</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574" y="720030"/>
            <a:ext cx="10868547" cy="1033463"/>
          </a:xfrm>
          <a:prstGeom prst="rect">
            <a:avLst/>
          </a:prstGeom>
          <a:noFill/>
          <a:ln/>
        </p:spPr>
        <p:txBody>
          <a:bodyPr wrap="square" lIns="0" tIns="0" rIns="0" bIns="0" rtlCol="0" anchor="t">
            <a:normAutofit/>
          </a:bodyPr>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Sessions 3–4: Sexual Health, STI Prevention &amp; Testing</a:t>
            </a:r>
            <a:endParaRPr lang="en-US" sz="3250" dirty="0"/>
          </a:p>
        </p:txBody>
      </p:sp>
      <p:sp>
        <p:nvSpPr>
          <p:cNvPr id="3" name="Text 1"/>
          <p:cNvSpPr/>
          <p:nvPr/>
        </p:nvSpPr>
        <p:spPr>
          <a:xfrm>
            <a:off x="661574" y="2166838"/>
            <a:ext cx="3438439" cy="258465"/>
          </a:xfrm>
          <a:prstGeom prst="rect">
            <a:avLst/>
          </a:prstGeom>
          <a:noFill/>
          <a:ln/>
        </p:spPr>
        <p:txBody>
          <a:bodyPr wrap="none" lIns="0" tIns="0" rIns="0" bIns="0" rtlCol="0" anchor="t"/>
          <a:lstStyle/>
          <a:p>
            <a:pPr marL="0" indent="0" algn="l">
              <a:lnSpc>
                <a:spcPct val="104000"/>
              </a:lnSpc>
              <a:buNone/>
            </a:pPr>
            <a:r>
              <a:rPr lang="en-US" sz="1600" b="1" dirty="0">
                <a:solidFill>
                  <a:srgbClr val="006747"/>
                </a:solidFill>
                <a:latin typeface="Noto Serif SC Bold" pitchFamily="34" charset="0"/>
                <a:ea typeface="Noto Serif SC Bold" pitchFamily="34" charset="-122"/>
                <a:cs typeface="Noto Serif SC Bold" pitchFamily="34" charset="-120"/>
              </a:rPr>
              <a:t>Session 3 — STI Knowledge</a:t>
            </a:r>
            <a:endParaRPr lang="en-US" sz="1600" dirty="0"/>
          </a:p>
        </p:txBody>
      </p:sp>
      <p:sp>
        <p:nvSpPr>
          <p:cNvPr id="4" name="Text 2"/>
          <p:cNvSpPr/>
          <p:nvPr/>
        </p:nvSpPr>
        <p:spPr>
          <a:xfrm>
            <a:off x="661574" y="2590602"/>
            <a:ext cx="5232567"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Current information on common STIs, transmission, symptoms (or absence thereof), prevention techniques including condoms and PrEP, and guidance on when and why to test regularly (UK Health Security Agency, 2024).</a:t>
            </a:r>
            <a:endParaRPr lang="en-US" sz="1300" dirty="0"/>
          </a:p>
        </p:txBody>
      </p:sp>
      <p:sp>
        <p:nvSpPr>
          <p:cNvPr id="5" name="Text 3"/>
          <p:cNvSpPr/>
          <p:nvPr/>
        </p:nvSpPr>
        <p:spPr>
          <a:xfrm>
            <a:off x="661574" y="3814366"/>
            <a:ext cx="3437050" cy="258465"/>
          </a:xfrm>
          <a:prstGeom prst="rect">
            <a:avLst/>
          </a:prstGeom>
          <a:noFill/>
          <a:ln/>
        </p:spPr>
        <p:txBody>
          <a:bodyPr wrap="none" lIns="0" tIns="0" rIns="0" bIns="0" rtlCol="0" anchor="t"/>
          <a:lstStyle/>
          <a:p>
            <a:pPr marL="0" indent="0" algn="l">
              <a:lnSpc>
                <a:spcPct val="104000"/>
              </a:lnSpc>
              <a:buNone/>
            </a:pPr>
            <a:r>
              <a:rPr lang="en-US" sz="1600" b="1" dirty="0">
                <a:solidFill>
                  <a:srgbClr val="006747"/>
                </a:solidFill>
                <a:latin typeface="Noto Serif SC Bold" pitchFamily="34" charset="0"/>
                <a:ea typeface="Noto Serif SC Bold" pitchFamily="34" charset="-122"/>
                <a:cs typeface="Noto Serif SC Bold" pitchFamily="34" charset="-120"/>
              </a:rPr>
              <a:t>Session 4 — Practical Skills</a:t>
            </a:r>
            <a:endParaRPr lang="en-US" sz="1600" dirty="0"/>
          </a:p>
        </p:txBody>
      </p:sp>
      <p:sp>
        <p:nvSpPr>
          <p:cNvPr id="6" name="Text 4"/>
          <p:cNvSpPr/>
          <p:nvPr/>
        </p:nvSpPr>
        <p:spPr>
          <a:xfrm>
            <a:off x="661574" y="4238129"/>
            <a:ext cx="5232567" cy="793849"/>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Hands-on demonstration of proper condom use, discussion of pleasure and protection, and direct referrals to local STI appointments or free postal tests (Brook, 2024).</a:t>
            </a:r>
            <a:endParaRPr lang="en-US" sz="1300" dirty="0"/>
          </a:p>
        </p:txBody>
      </p:sp>
      <p:sp>
        <p:nvSpPr>
          <p:cNvPr id="7" name="Text 5"/>
          <p:cNvSpPr/>
          <p:nvPr/>
        </p:nvSpPr>
        <p:spPr>
          <a:xfrm>
            <a:off x="6303904" y="2166838"/>
            <a:ext cx="3009825" cy="258465"/>
          </a:xfrm>
          <a:prstGeom prst="rect">
            <a:avLst/>
          </a:prstGeom>
          <a:noFill/>
          <a:ln/>
        </p:spPr>
        <p:txBody>
          <a:bodyPr wrap="none" lIns="0" tIns="0" rIns="0" bIns="0" rtlCol="0" anchor="t"/>
          <a:lstStyle/>
          <a:p>
            <a:pPr marL="0" indent="0" algn="l">
              <a:lnSpc>
                <a:spcPct val="104000"/>
              </a:lnSpc>
              <a:buNone/>
            </a:pPr>
            <a:r>
              <a:rPr lang="en-US" sz="1600" b="1" dirty="0">
                <a:solidFill>
                  <a:srgbClr val="006747"/>
                </a:solidFill>
                <a:latin typeface="Noto Serif SC Bold" pitchFamily="34" charset="0"/>
                <a:ea typeface="Noto Serif SC Bold" pitchFamily="34" charset="-122"/>
                <a:cs typeface="Noto Serif SC Bold" pitchFamily="34" charset="-120"/>
              </a:rPr>
              <a:t>Destigmatising Testing</a:t>
            </a:r>
            <a:endParaRPr lang="en-US" sz="1600" dirty="0"/>
          </a:p>
        </p:txBody>
      </p:sp>
      <p:sp>
        <p:nvSpPr>
          <p:cNvPr id="8" name="Text 6"/>
          <p:cNvSpPr/>
          <p:nvPr/>
        </p:nvSpPr>
        <p:spPr>
          <a:xfrm>
            <a:off x="6303904" y="2590602"/>
            <a:ext cx="5232567"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Both sessions normalise testing as a routine aspect of responsible sexual health, offering clear and non-judgemental routes to local services (House of Commons Women and Equalities Committee, 2024).</a:t>
            </a:r>
            <a:endParaRPr lang="en-US" sz="1300" dirty="0"/>
          </a:p>
        </p:txBody>
      </p:sp>
      <p:sp>
        <p:nvSpPr>
          <p:cNvPr id="9" name="Shape 7"/>
          <p:cNvSpPr/>
          <p:nvPr/>
        </p:nvSpPr>
        <p:spPr>
          <a:xfrm>
            <a:off x="6303904" y="3835102"/>
            <a:ext cx="5232567" cy="1438672"/>
          </a:xfrm>
          <a:prstGeom prst="roundRect">
            <a:avLst>
              <a:gd name="adj" fmla="val 10347"/>
            </a:avLst>
          </a:prstGeom>
          <a:solidFill>
            <a:srgbClr val="B6FCB8"/>
          </a:solidFill>
          <a:ln/>
        </p:spPr>
      </p:sp>
      <p:pic>
        <p:nvPicPr>
          <p:cNvPr id="10" name="Image 0" descr="preencoded.png"/>
          <p:cNvPicPr>
            <a:picLocks noChangeAspect="1"/>
          </p:cNvPicPr>
          <p:nvPr/>
        </p:nvPicPr>
        <p:blipFill>
          <a:blip r:embed="rId3"/>
          <a:stretch>
            <a:fillRect/>
          </a:stretch>
        </p:blipFill>
        <p:spPr>
          <a:xfrm>
            <a:off x="6469198" y="4081165"/>
            <a:ext cx="206667" cy="165298"/>
          </a:xfrm>
          <a:prstGeom prst="rect">
            <a:avLst/>
          </a:prstGeom>
        </p:spPr>
      </p:pic>
      <p:sp>
        <p:nvSpPr>
          <p:cNvPr id="11" name="Text 8"/>
          <p:cNvSpPr/>
          <p:nvPr/>
        </p:nvSpPr>
        <p:spPr>
          <a:xfrm>
            <a:off x="6841160" y="4025205"/>
            <a:ext cx="4530016"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000000"/>
                </a:solidFill>
                <a:latin typeface="Geist" pitchFamily="34" charset="0"/>
                <a:ea typeface="Geist" pitchFamily="34" charset="-122"/>
                <a:cs typeface="Geist" pitchFamily="34" charset="-120"/>
              </a:rPr>
              <a:t>Participants receive a personal testing plan and access to a </a:t>
            </a:r>
            <a:r>
              <a:rPr lang="en-US" sz="1300" b="1" dirty="0">
                <a:solidFill>
                  <a:srgbClr val="000000"/>
                </a:solidFill>
                <a:latin typeface="Geist" pitchFamily="34" charset="0"/>
                <a:ea typeface="Geist" pitchFamily="34" charset="-122"/>
                <a:cs typeface="Geist" pitchFamily="34" charset="-120"/>
              </a:rPr>
              <a:t>WhatsApp-based confidential support group</a:t>
            </a:r>
            <a:r>
              <a:rPr lang="en-US" sz="1300" dirty="0">
                <a:solidFill>
                  <a:srgbClr val="000000"/>
                </a:solidFill>
                <a:latin typeface="Geist" pitchFamily="34" charset="0"/>
                <a:ea typeface="Geist" pitchFamily="34" charset="-122"/>
                <a:cs typeface="Geist" pitchFamily="34" charset="-120"/>
              </a:rPr>
              <a:t> moderated by facilitators for ongoing questions (Local Government Association, 2023).</a:t>
            </a:r>
            <a:endParaRPr lang="en-US" sz="1300" dirty="0"/>
          </a:p>
        </p:txBody>
      </p:sp>
      <p:sp>
        <p:nvSpPr>
          <p:cNvPr id="12" name="Text 9"/>
          <p:cNvSpPr/>
          <p:nvPr/>
        </p:nvSpPr>
        <p:spPr>
          <a:xfrm>
            <a:off x="6303904" y="5459809"/>
            <a:ext cx="5232567" cy="529233"/>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This accessibility is designed to drive our </a:t>
            </a:r>
            <a:r>
              <a:rPr lang="en-US" sz="1300" b="1" dirty="0">
                <a:solidFill>
                  <a:srgbClr val="4B4A4A"/>
                </a:solidFill>
                <a:latin typeface="Geist" pitchFamily="34" charset="0"/>
                <a:ea typeface="Geist" pitchFamily="34" charset="-122"/>
                <a:cs typeface="Geist" pitchFamily="34" charset="-120"/>
              </a:rPr>
              <a:t>25% testing increase objective</a:t>
            </a:r>
            <a:r>
              <a:rPr lang="en-US" sz="1300" dirty="0">
                <a:solidFill>
                  <a:srgbClr val="4B4A4A"/>
                </a:solidFill>
                <a:latin typeface="Geist" pitchFamily="34" charset="0"/>
                <a:ea typeface="Geist" pitchFamily="34" charset="-122"/>
                <a:cs typeface="Geist" pitchFamily="34" charset="-120"/>
              </a:rPr>
              <a:t>.</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800480" cy="6858000"/>
          </a:xfrm>
          <a:prstGeom prst="rect">
            <a:avLst/>
          </a:prstGeom>
        </p:spPr>
      </p:pic>
      <p:sp>
        <p:nvSpPr>
          <p:cNvPr id="3" name="Text 0"/>
          <p:cNvSpPr/>
          <p:nvPr/>
        </p:nvSpPr>
        <p:spPr>
          <a:xfrm>
            <a:off x="5233360" y="495002"/>
            <a:ext cx="6296860" cy="823714"/>
          </a:xfrm>
          <a:prstGeom prst="rect">
            <a:avLst/>
          </a:prstGeom>
          <a:noFill/>
          <a:ln/>
        </p:spPr>
        <p:txBody>
          <a:bodyPr wrap="square" lIns="0" tIns="0" rIns="0" bIns="0" rtlCol="0" anchor="t">
            <a:normAutofit/>
          </a:bodyPr>
          <a:lstStyle/>
          <a:p>
            <a:pPr marL="0" indent="0" algn="l">
              <a:lnSpc>
                <a:spcPct val="104000"/>
              </a:lnSpc>
              <a:buNone/>
            </a:pPr>
            <a:r>
              <a:rPr lang="en-US" sz="2550" b="1" dirty="0">
                <a:solidFill>
                  <a:srgbClr val="006747"/>
                </a:solidFill>
                <a:latin typeface="Noto Serif SC Bold" pitchFamily="34" charset="0"/>
                <a:ea typeface="Noto Serif SC Bold" pitchFamily="34" charset="-122"/>
                <a:cs typeface="Noto Serif SC Bold" pitchFamily="34" charset="-120"/>
              </a:rPr>
              <a:t>Sessions 5–6: Pleasure, Wellbeing &amp; Healthy Relationships</a:t>
            </a:r>
            <a:endParaRPr lang="en-US" sz="2550" dirty="0"/>
          </a:p>
        </p:txBody>
      </p:sp>
      <p:sp>
        <p:nvSpPr>
          <p:cNvPr id="4" name="Shape 1"/>
          <p:cNvSpPr/>
          <p:nvPr/>
        </p:nvSpPr>
        <p:spPr>
          <a:xfrm>
            <a:off x="5138510" y="1476177"/>
            <a:ext cx="3177401" cy="1663204"/>
          </a:xfrm>
          <a:prstGeom prst="roundRect">
            <a:avLst>
              <a:gd name="adj" fmla="val 11411"/>
            </a:avLst>
          </a:prstGeom>
          <a:solidFill>
            <a:srgbClr val="006747">
              <a:alpha val="95000"/>
            </a:srgbClr>
          </a:solidFill>
          <a:ln/>
        </p:spPr>
      </p:sp>
      <p:sp>
        <p:nvSpPr>
          <p:cNvPr id="5" name="Text 2"/>
          <p:cNvSpPr/>
          <p:nvPr/>
        </p:nvSpPr>
        <p:spPr>
          <a:xfrm>
            <a:off x="5270269" y="1581150"/>
            <a:ext cx="2913883" cy="411758"/>
          </a:xfrm>
          <a:prstGeom prst="rect">
            <a:avLst/>
          </a:prstGeom>
          <a:noFill/>
          <a:ln/>
        </p:spPr>
        <p:txBody>
          <a:bodyPr wrap="square" lIns="0" tIns="0" rIns="0" bIns="0" rtlCol="0" anchor="t">
            <a:normAutofit/>
          </a:bodyPr>
          <a:lstStyle/>
          <a:p>
            <a:pPr marL="0" indent="0" algn="l">
              <a:lnSpc>
                <a:spcPct val="104000"/>
              </a:lnSpc>
              <a:buNone/>
            </a:pPr>
            <a:r>
              <a:rPr lang="en-US" sz="1250" b="1" dirty="0">
                <a:solidFill>
                  <a:srgbClr val="FFFFFF"/>
                </a:solidFill>
                <a:latin typeface="Noto Serif SC Bold" pitchFamily="34" charset="0"/>
                <a:ea typeface="Noto Serif SC Bold" pitchFamily="34" charset="-122"/>
                <a:cs typeface="Noto Serif SC Bold" pitchFamily="34" charset="-120"/>
              </a:rPr>
              <a:t>Session 5 — Pleasure-Positive Wellbeing</a:t>
            </a:r>
            <a:endParaRPr lang="en-US" sz="1250" dirty="0"/>
          </a:p>
        </p:txBody>
      </p:sp>
      <p:sp>
        <p:nvSpPr>
          <p:cNvPr id="6" name="Text 3"/>
          <p:cNvSpPr/>
          <p:nvPr/>
        </p:nvSpPr>
        <p:spPr>
          <a:xfrm>
            <a:off x="5270269" y="2097881"/>
            <a:ext cx="2913883" cy="947043"/>
          </a:xfrm>
          <a:prstGeom prst="rect">
            <a:avLst/>
          </a:prstGeom>
          <a:noFill/>
          <a:ln/>
        </p:spPr>
        <p:txBody>
          <a:bodyPr wrap="square" lIns="0" tIns="0" rIns="0" bIns="0" rtlCol="0" anchor="t">
            <a:normAutofit/>
          </a:bodyPr>
          <a:lstStyle/>
          <a:p>
            <a:pPr marL="0" indent="0" algn="l">
              <a:lnSpc>
                <a:spcPct val="120000"/>
              </a:lnSpc>
              <a:buNone/>
            </a:pPr>
            <a:r>
              <a:rPr lang="en-US" sz="1000" dirty="0">
                <a:solidFill>
                  <a:srgbClr val="FFFFFF"/>
                </a:solidFill>
                <a:latin typeface="Geist" pitchFamily="34" charset="0"/>
                <a:ea typeface="Geist" pitchFamily="34" charset="-122"/>
                <a:cs typeface="Geist" pitchFamily="34" charset="-120"/>
              </a:rPr>
              <a:t>Investigates the role of consent, communication, and mutual enjoyment in promoting sexual wellbeing and mental health, framing safer sex as enhancing rather than limiting pleasure (Scull et al., 2025; Gilbert et al., 2025).</a:t>
            </a:r>
            <a:endParaRPr lang="en-US" sz="1000" dirty="0"/>
          </a:p>
        </p:txBody>
      </p:sp>
      <p:sp>
        <p:nvSpPr>
          <p:cNvPr id="7" name="Text 4"/>
          <p:cNvSpPr/>
          <p:nvPr/>
        </p:nvSpPr>
        <p:spPr>
          <a:xfrm>
            <a:off x="8548871" y="1581150"/>
            <a:ext cx="3454314" cy="205879"/>
          </a:xfrm>
          <a:prstGeom prst="rect">
            <a:avLst/>
          </a:prstGeom>
          <a:noFill/>
          <a:ln/>
        </p:spPr>
        <p:txBody>
          <a:bodyPr wrap="none" lIns="0" tIns="0" rIns="0" bIns="0" rtlCol="0" anchor="t"/>
          <a:lstStyle/>
          <a:p>
            <a:pPr marL="0" indent="0" algn="l">
              <a:lnSpc>
                <a:spcPct val="104000"/>
              </a:lnSpc>
              <a:buNone/>
            </a:pPr>
            <a:r>
              <a:rPr lang="en-US" sz="1250" b="1" dirty="0">
                <a:solidFill>
                  <a:srgbClr val="006747"/>
                </a:solidFill>
                <a:latin typeface="Noto Serif SC Bold" pitchFamily="34" charset="0"/>
                <a:ea typeface="Noto Serif SC Bold" pitchFamily="34" charset="-122"/>
                <a:cs typeface="Noto Serif SC Bold" pitchFamily="34" charset="-120"/>
              </a:rPr>
              <a:t>Session 6 — Healthy Relationships</a:t>
            </a:r>
            <a:endParaRPr lang="en-US" sz="1250" dirty="0"/>
          </a:p>
        </p:txBody>
      </p:sp>
      <p:sp>
        <p:nvSpPr>
          <p:cNvPr id="8" name="Text 5"/>
          <p:cNvSpPr/>
          <p:nvPr/>
        </p:nvSpPr>
        <p:spPr>
          <a:xfrm>
            <a:off x="8548871" y="1892002"/>
            <a:ext cx="2987699" cy="947043"/>
          </a:xfrm>
          <a:prstGeom prst="rect">
            <a:avLst/>
          </a:prstGeom>
          <a:noFill/>
          <a:ln/>
        </p:spPr>
        <p:txBody>
          <a:bodyPr wrap="square" lIns="0" tIns="0" rIns="0" bIns="0" rtlCol="0" anchor="t">
            <a:normAutofit/>
          </a:bodyPr>
          <a:lstStyle/>
          <a:p>
            <a:pPr marL="0" indent="0" algn="l">
              <a:lnSpc>
                <a:spcPct val="120000"/>
              </a:lnSpc>
              <a:buNone/>
            </a:pPr>
            <a:r>
              <a:rPr lang="en-US" sz="1000" dirty="0">
                <a:solidFill>
                  <a:srgbClr val="4B4A4A"/>
                </a:solidFill>
                <a:latin typeface="Geist" pitchFamily="34" charset="0"/>
                <a:ea typeface="Geist" pitchFamily="34" charset="-122"/>
                <a:cs typeface="Geist" pitchFamily="34" charset="-120"/>
              </a:rPr>
              <a:t>Discusses features of healthy and unhealthy relationships, including power dynamics, coercion, gaslighting, and the relevance of continued consent in long-term relationships (Kang, 2024).</a:t>
            </a:r>
            <a:endParaRPr lang="en-US" sz="1000" dirty="0"/>
          </a:p>
        </p:txBody>
      </p:sp>
      <p:sp>
        <p:nvSpPr>
          <p:cNvPr id="9" name="Text 6"/>
          <p:cNvSpPr/>
          <p:nvPr/>
        </p:nvSpPr>
        <p:spPr>
          <a:xfrm>
            <a:off x="5233360" y="3296841"/>
            <a:ext cx="2256972" cy="205879"/>
          </a:xfrm>
          <a:prstGeom prst="rect">
            <a:avLst/>
          </a:prstGeom>
          <a:noFill/>
          <a:ln/>
        </p:spPr>
        <p:txBody>
          <a:bodyPr wrap="none" lIns="0" tIns="0" rIns="0" bIns="0" rtlCol="0" anchor="t"/>
          <a:lstStyle/>
          <a:p>
            <a:pPr marL="0" indent="0" algn="l">
              <a:lnSpc>
                <a:spcPct val="104000"/>
              </a:lnSpc>
              <a:buNone/>
            </a:pPr>
            <a:r>
              <a:rPr lang="en-US" sz="1250" b="1" dirty="0">
                <a:solidFill>
                  <a:srgbClr val="006747"/>
                </a:solidFill>
                <a:latin typeface="Noto Serif SC Bold" pitchFamily="34" charset="0"/>
                <a:ea typeface="Noto Serif SC Bold" pitchFamily="34" charset="-122"/>
                <a:cs typeface="Noto Serif SC Bold" pitchFamily="34" charset="-120"/>
              </a:rPr>
              <a:t>Activities Include</a:t>
            </a:r>
            <a:endParaRPr lang="en-US" sz="1250" dirty="0"/>
          </a:p>
        </p:txBody>
      </p:sp>
      <p:sp>
        <p:nvSpPr>
          <p:cNvPr id="10" name="Shape 7"/>
          <p:cNvSpPr/>
          <p:nvPr/>
        </p:nvSpPr>
        <p:spPr>
          <a:xfrm>
            <a:off x="5233360" y="3660180"/>
            <a:ext cx="527136" cy="790773"/>
          </a:xfrm>
          <a:prstGeom prst="roundRect">
            <a:avLst>
              <a:gd name="adj" fmla="val 360033"/>
            </a:avLst>
          </a:prstGeom>
          <a:solidFill>
            <a:srgbClr val="D1EFE4"/>
          </a:solidFill>
          <a:ln w="6350">
            <a:solidFill>
              <a:srgbClr val="B7D5CA"/>
            </a:solidFill>
            <a:prstDash val="solid"/>
          </a:ln>
        </p:spPr>
      </p:sp>
      <p:pic>
        <p:nvPicPr>
          <p:cNvPr id="11"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398059" y="3956745"/>
            <a:ext cx="197639" cy="197644"/>
          </a:xfrm>
          <a:prstGeom prst="rect">
            <a:avLst/>
          </a:prstGeom>
        </p:spPr>
      </p:pic>
      <p:sp>
        <p:nvSpPr>
          <p:cNvPr id="12" name="Text 8"/>
          <p:cNvSpPr/>
          <p:nvPr/>
        </p:nvSpPr>
        <p:spPr>
          <a:xfrm>
            <a:off x="5865467" y="3791942"/>
            <a:ext cx="1653638" cy="205879"/>
          </a:xfrm>
          <a:prstGeom prst="rect">
            <a:avLst/>
          </a:prstGeom>
          <a:noFill/>
          <a:ln/>
        </p:spPr>
        <p:txBody>
          <a:bodyPr wrap="none" lIns="0" tIns="0" rIns="0" bIns="0" rtlCol="0" anchor="t"/>
          <a:lstStyle/>
          <a:p>
            <a:pPr marL="0" indent="0" algn="l">
              <a:lnSpc>
                <a:spcPct val="104000"/>
              </a:lnSpc>
              <a:buNone/>
            </a:pPr>
            <a:r>
              <a:rPr lang="en-US" sz="1250" b="1" dirty="0">
                <a:solidFill>
                  <a:srgbClr val="4B4A4A"/>
                </a:solidFill>
                <a:latin typeface="Noto Serif SC Bold" pitchFamily="34" charset="0"/>
                <a:ea typeface="Noto Serif SC Bold" pitchFamily="34" charset="-122"/>
                <a:cs typeface="Noto Serif SC Bold" pitchFamily="34" charset="-120"/>
              </a:rPr>
              <a:t>Values Clarification</a:t>
            </a:r>
            <a:endParaRPr lang="en-US" sz="1250" dirty="0"/>
          </a:p>
        </p:txBody>
      </p:sp>
      <p:sp>
        <p:nvSpPr>
          <p:cNvPr id="13" name="Text 9"/>
          <p:cNvSpPr/>
          <p:nvPr/>
        </p:nvSpPr>
        <p:spPr>
          <a:xfrm>
            <a:off x="5865467" y="4060825"/>
            <a:ext cx="5664753" cy="189409"/>
          </a:xfrm>
          <a:prstGeom prst="rect">
            <a:avLst/>
          </a:prstGeom>
          <a:noFill/>
          <a:ln/>
        </p:spPr>
        <p:txBody>
          <a:bodyPr wrap="none" lIns="0" tIns="0" rIns="0" bIns="0" rtlCol="0" anchor="t"/>
          <a:lstStyle/>
          <a:p>
            <a:pPr marL="0" indent="0" algn="l">
              <a:lnSpc>
                <a:spcPct val="120000"/>
              </a:lnSpc>
              <a:buNone/>
            </a:pPr>
            <a:r>
              <a:rPr lang="en-US" sz="1000" dirty="0">
                <a:solidFill>
                  <a:srgbClr val="4B4A4A"/>
                </a:solidFill>
                <a:latin typeface="Geist" pitchFamily="34" charset="0"/>
                <a:ea typeface="Geist" pitchFamily="34" charset="-122"/>
                <a:cs typeface="Geist" pitchFamily="34" charset="-120"/>
              </a:rPr>
              <a:t>Participants explore personal values around intimacy and relationships.</a:t>
            </a:r>
            <a:endParaRPr lang="en-US" sz="1000" dirty="0"/>
          </a:p>
        </p:txBody>
      </p:sp>
      <p:sp>
        <p:nvSpPr>
          <p:cNvPr id="14" name="Shape 10"/>
          <p:cNvSpPr/>
          <p:nvPr/>
        </p:nvSpPr>
        <p:spPr>
          <a:xfrm>
            <a:off x="5233360" y="4555927"/>
            <a:ext cx="527136" cy="911225"/>
          </a:xfrm>
          <a:prstGeom prst="roundRect">
            <a:avLst>
              <a:gd name="adj" fmla="val 360033"/>
            </a:avLst>
          </a:prstGeom>
          <a:solidFill>
            <a:srgbClr val="D1EFE4"/>
          </a:solidFill>
          <a:ln w="6350">
            <a:solidFill>
              <a:srgbClr val="B7D5CA"/>
            </a:solidFill>
            <a:prstDash val="solid"/>
          </a:ln>
        </p:spPr>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398059" y="4912717"/>
            <a:ext cx="197639" cy="197644"/>
          </a:xfrm>
          <a:prstGeom prst="rect">
            <a:avLst/>
          </a:prstGeom>
        </p:spPr>
      </p:pic>
      <p:sp>
        <p:nvSpPr>
          <p:cNvPr id="16" name="Text 11"/>
          <p:cNvSpPr/>
          <p:nvPr/>
        </p:nvSpPr>
        <p:spPr>
          <a:xfrm>
            <a:off x="5865467" y="4687689"/>
            <a:ext cx="1647387" cy="205879"/>
          </a:xfrm>
          <a:prstGeom prst="rect">
            <a:avLst/>
          </a:prstGeom>
          <a:noFill/>
          <a:ln/>
        </p:spPr>
        <p:txBody>
          <a:bodyPr wrap="none" lIns="0" tIns="0" rIns="0" bIns="0" rtlCol="0" anchor="t"/>
          <a:lstStyle/>
          <a:p>
            <a:pPr marL="0" indent="0" algn="l">
              <a:lnSpc>
                <a:spcPct val="104000"/>
              </a:lnSpc>
              <a:buNone/>
            </a:pPr>
            <a:r>
              <a:rPr lang="en-US" sz="1250" b="1" dirty="0">
                <a:solidFill>
                  <a:srgbClr val="4B4A4A"/>
                </a:solidFill>
                <a:latin typeface="Noto Serif SC Bold" pitchFamily="34" charset="0"/>
                <a:ea typeface="Noto Serif SC Bold" pitchFamily="34" charset="-122"/>
                <a:cs typeface="Noto Serif SC Bold" pitchFamily="34" charset="-120"/>
              </a:rPr>
              <a:t>Boundary Mapping</a:t>
            </a:r>
            <a:endParaRPr lang="en-US" sz="1250" dirty="0"/>
          </a:p>
        </p:txBody>
      </p:sp>
      <p:sp>
        <p:nvSpPr>
          <p:cNvPr id="17" name="Text 12"/>
          <p:cNvSpPr/>
          <p:nvPr/>
        </p:nvSpPr>
        <p:spPr>
          <a:xfrm>
            <a:off x="5865467" y="4956572"/>
            <a:ext cx="5664753" cy="378817"/>
          </a:xfrm>
          <a:prstGeom prst="rect">
            <a:avLst/>
          </a:prstGeom>
          <a:noFill/>
          <a:ln/>
        </p:spPr>
        <p:txBody>
          <a:bodyPr wrap="square" lIns="0" tIns="0" rIns="0" bIns="0" rtlCol="0" anchor="t">
            <a:normAutofit/>
          </a:bodyPr>
          <a:lstStyle/>
          <a:p>
            <a:pPr marL="0" indent="0" algn="l">
              <a:lnSpc>
                <a:spcPct val="120000"/>
              </a:lnSpc>
              <a:buNone/>
            </a:pPr>
            <a:r>
              <a:rPr lang="en-US" sz="1000" dirty="0">
                <a:solidFill>
                  <a:srgbClr val="4B4A4A"/>
                </a:solidFill>
                <a:latin typeface="Geist" pitchFamily="34" charset="0"/>
                <a:ea typeface="Geist" pitchFamily="34" charset="-122"/>
                <a:cs typeface="Geist" pitchFamily="34" charset="-120"/>
              </a:rPr>
              <a:t>Structured exercises to identify and articulate personal boundaries clearly (Wignall et al., 2020).</a:t>
            </a:r>
            <a:endParaRPr lang="en-US" sz="1000" dirty="0"/>
          </a:p>
        </p:txBody>
      </p:sp>
      <p:sp>
        <p:nvSpPr>
          <p:cNvPr id="18" name="Shape 13"/>
          <p:cNvSpPr/>
          <p:nvPr/>
        </p:nvSpPr>
        <p:spPr>
          <a:xfrm>
            <a:off x="5233360" y="5572125"/>
            <a:ext cx="527136" cy="790773"/>
          </a:xfrm>
          <a:prstGeom prst="roundRect">
            <a:avLst>
              <a:gd name="adj" fmla="val 360033"/>
            </a:avLst>
          </a:prstGeom>
          <a:solidFill>
            <a:srgbClr val="D1EFE4"/>
          </a:solidFill>
          <a:ln w="6350">
            <a:solidFill>
              <a:srgbClr val="B7D5CA"/>
            </a:solidFill>
            <a:prstDash val="solid"/>
          </a:ln>
        </p:spPr>
      </p:sp>
      <p:pic>
        <p:nvPicPr>
          <p:cNvPr id="19"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398059" y="5868690"/>
            <a:ext cx="197639" cy="197644"/>
          </a:xfrm>
          <a:prstGeom prst="rect">
            <a:avLst/>
          </a:prstGeom>
        </p:spPr>
      </p:pic>
      <p:sp>
        <p:nvSpPr>
          <p:cNvPr id="20" name="Text 14"/>
          <p:cNvSpPr/>
          <p:nvPr/>
        </p:nvSpPr>
        <p:spPr>
          <a:xfrm>
            <a:off x="5865467" y="5703888"/>
            <a:ext cx="2329697" cy="205879"/>
          </a:xfrm>
          <a:prstGeom prst="rect">
            <a:avLst/>
          </a:prstGeom>
          <a:noFill/>
          <a:ln/>
        </p:spPr>
        <p:txBody>
          <a:bodyPr wrap="none" lIns="0" tIns="0" rIns="0" bIns="0" rtlCol="0" anchor="t"/>
          <a:lstStyle/>
          <a:p>
            <a:pPr marL="0" indent="0" algn="l">
              <a:lnSpc>
                <a:spcPct val="104000"/>
              </a:lnSpc>
              <a:buNone/>
            </a:pPr>
            <a:r>
              <a:rPr lang="en-US" sz="1250" b="1" dirty="0">
                <a:solidFill>
                  <a:srgbClr val="4B4A4A"/>
                </a:solidFill>
                <a:latin typeface="Noto Serif SC Bold" pitchFamily="34" charset="0"/>
                <a:ea typeface="Noto Serif SC Bold" pitchFamily="34" charset="-122"/>
                <a:cs typeface="Noto Serif SC Bold" pitchFamily="34" charset="-120"/>
              </a:rPr>
              <a:t>Scenario-Based Discussions</a:t>
            </a:r>
            <a:endParaRPr lang="en-US" sz="1250" dirty="0"/>
          </a:p>
        </p:txBody>
      </p:sp>
      <p:sp>
        <p:nvSpPr>
          <p:cNvPr id="21" name="Text 15"/>
          <p:cNvSpPr/>
          <p:nvPr/>
        </p:nvSpPr>
        <p:spPr>
          <a:xfrm>
            <a:off x="5865467" y="5972770"/>
            <a:ext cx="5664753" cy="189409"/>
          </a:xfrm>
          <a:prstGeom prst="rect">
            <a:avLst/>
          </a:prstGeom>
          <a:noFill/>
          <a:ln/>
        </p:spPr>
        <p:txBody>
          <a:bodyPr wrap="none" lIns="0" tIns="0" rIns="0" bIns="0" rtlCol="0" anchor="t"/>
          <a:lstStyle/>
          <a:p>
            <a:pPr marL="0" indent="0" algn="l">
              <a:lnSpc>
                <a:spcPct val="120000"/>
              </a:lnSpc>
              <a:buNone/>
            </a:pPr>
            <a:r>
              <a:rPr lang="en-US" sz="1000" dirty="0">
                <a:solidFill>
                  <a:srgbClr val="4B4A4A"/>
                </a:solidFill>
                <a:latin typeface="Geist" pitchFamily="34" charset="0"/>
                <a:ea typeface="Geist" pitchFamily="34" charset="-122"/>
                <a:cs typeface="Geist" pitchFamily="34" charset="-120"/>
              </a:rPr>
              <a:t>Real-world scenarios used to practice recognising and communicating needs.</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574" y="870744"/>
            <a:ext cx="11446184" cy="516731"/>
          </a:xfrm>
          <a:prstGeom prst="rect">
            <a:avLst/>
          </a:prstGeom>
          <a:noFill/>
          <a:ln/>
        </p:spPr>
        <p:txBody>
          <a:bodyPr wrap="none" lIns="0" tIns="0" rIns="0" bIns="0" rtlCol="0" anchor="t"/>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Sessions 7–8: Digital Safety, Inclusivity &amp; Next Steps</a:t>
            </a:r>
            <a:endParaRPr lang="en-US" sz="3250" dirty="0"/>
          </a:p>
        </p:txBody>
      </p:sp>
      <p:sp>
        <p:nvSpPr>
          <p:cNvPr id="3" name="Shape 1"/>
          <p:cNvSpPr/>
          <p:nvPr/>
        </p:nvSpPr>
        <p:spPr>
          <a:xfrm>
            <a:off x="6086323" y="1718171"/>
            <a:ext cx="19050" cy="4268986"/>
          </a:xfrm>
          <a:prstGeom prst="roundRect">
            <a:avLst>
              <a:gd name="adj" fmla="val 781376"/>
            </a:avLst>
          </a:prstGeom>
          <a:solidFill>
            <a:srgbClr val="B7D5CA"/>
          </a:solidFill>
          <a:ln/>
        </p:spPr>
      </p:sp>
      <p:sp>
        <p:nvSpPr>
          <p:cNvPr id="4" name="Shape 2"/>
          <p:cNvSpPr/>
          <p:nvPr/>
        </p:nvSpPr>
        <p:spPr>
          <a:xfrm>
            <a:off x="5432785" y="1894681"/>
            <a:ext cx="496081" cy="19050"/>
          </a:xfrm>
          <a:prstGeom prst="roundRect">
            <a:avLst>
              <a:gd name="adj" fmla="val 781376"/>
            </a:avLst>
          </a:prstGeom>
          <a:solidFill>
            <a:srgbClr val="B7D5CA"/>
          </a:solidFill>
          <a:ln/>
        </p:spPr>
      </p:sp>
      <p:sp>
        <p:nvSpPr>
          <p:cNvPr id="5" name="Shape 3"/>
          <p:cNvSpPr/>
          <p:nvPr/>
        </p:nvSpPr>
        <p:spPr>
          <a:xfrm>
            <a:off x="5909817" y="1718171"/>
            <a:ext cx="372061" cy="372070"/>
          </a:xfrm>
          <a:prstGeom prst="roundRect">
            <a:avLst>
              <a:gd name="adj" fmla="val 40007"/>
            </a:avLst>
          </a:prstGeom>
          <a:solidFill>
            <a:srgbClr val="D1EFE4"/>
          </a:solidFill>
          <a:ln w="6350">
            <a:solidFill>
              <a:srgbClr val="B7D5CA"/>
            </a:solidFill>
            <a:prstDash val="solid"/>
          </a:ln>
        </p:spPr>
      </p:sp>
      <p:sp>
        <p:nvSpPr>
          <p:cNvPr id="6" name="Text 4"/>
          <p:cNvSpPr/>
          <p:nvPr/>
        </p:nvSpPr>
        <p:spPr>
          <a:xfrm>
            <a:off x="5971827" y="1749177"/>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4B4A4A"/>
                </a:solidFill>
                <a:latin typeface="Noto Serif SC Bold" pitchFamily="34" charset="0"/>
                <a:ea typeface="Noto Serif SC Bold" pitchFamily="34" charset="-122"/>
                <a:cs typeface="Noto Serif SC Bold" pitchFamily="34" charset="-120"/>
              </a:rPr>
              <a:t>1</a:t>
            </a:r>
            <a:endParaRPr lang="en-US" sz="1950" dirty="0"/>
          </a:p>
        </p:txBody>
      </p:sp>
      <p:sp>
        <p:nvSpPr>
          <p:cNvPr id="7" name="Text 5"/>
          <p:cNvSpPr/>
          <p:nvPr/>
        </p:nvSpPr>
        <p:spPr>
          <a:xfrm>
            <a:off x="2393989" y="1775023"/>
            <a:ext cx="2874990" cy="258465"/>
          </a:xfrm>
          <a:prstGeom prst="rect">
            <a:avLst/>
          </a:prstGeom>
          <a:noFill/>
          <a:ln/>
        </p:spPr>
        <p:txBody>
          <a:bodyPr wrap="none" lIns="0" tIns="0" rIns="0" bIns="0" rtlCol="0" anchor="t"/>
          <a:lstStyle/>
          <a:p>
            <a:pPr marL="0" indent="0" algn="r">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Session 7 — Digital Consent</a:t>
            </a:r>
            <a:endParaRPr lang="en-US" sz="1600" dirty="0"/>
          </a:p>
        </p:txBody>
      </p:sp>
      <p:sp>
        <p:nvSpPr>
          <p:cNvPr id="8" name="Text 6"/>
          <p:cNvSpPr/>
          <p:nvPr/>
        </p:nvSpPr>
        <p:spPr>
          <a:xfrm>
            <a:off x="661574" y="2132707"/>
            <a:ext cx="4607405" cy="1058466"/>
          </a:xfrm>
          <a:prstGeom prst="rect">
            <a:avLst/>
          </a:prstGeom>
          <a:noFill/>
          <a:ln/>
        </p:spPr>
        <p:txBody>
          <a:bodyPr wrap="square" lIns="0" tIns="0" rIns="0" bIns="0" rtlCol="0" anchor="t">
            <a:normAutofit/>
          </a:bodyPr>
          <a:lstStyle/>
          <a:p>
            <a:pPr marL="0" indent="0" algn="r">
              <a:lnSpc>
                <a:spcPct val="133000"/>
              </a:lnSpc>
              <a:buNone/>
            </a:pPr>
            <a:r>
              <a:rPr lang="en-US" sz="1300" dirty="0">
                <a:solidFill>
                  <a:srgbClr val="4B4A4A"/>
                </a:solidFill>
                <a:latin typeface="Geist" pitchFamily="34" charset="0"/>
                <a:ea typeface="Geist" pitchFamily="34" charset="-122"/>
                <a:cs typeface="Geist" pitchFamily="34" charset="-120"/>
              </a:rPr>
              <a:t>Covers digital consent, sexting, online dating safety, image-based abuse, and maintaining boundaries in the digital world — issues particularly relevant to the 18–24 age group (Scull et al., 2025).</a:t>
            </a:r>
            <a:endParaRPr lang="en-US" sz="1300" dirty="0"/>
          </a:p>
        </p:txBody>
      </p:sp>
      <p:sp>
        <p:nvSpPr>
          <p:cNvPr id="9" name="Shape 7"/>
          <p:cNvSpPr/>
          <p:nvPr/>
        </p:nvSpPr>
        <p:spPr>
          <a:xfrm>
            <a:off x="6262828" y="2886869"/>
            <a:ext cx="496081" cy="19050"/>
          </a:xfrm>
          <a:prstGeom prst="roundRect">
            <a:avLst>
              <a:gd name="adj" fmla="val 781376"/>
            </a:avLst>
          </a:prstGeom>
          <a:solidFill>
            <a:srgbClr val="B7D5CA"/>
          </a:solidFill>
          <a:ln/>
        </p:spPr>
      </p:sp>
      <p:sp>
        <p:nvSpPr>
          <p:cNvPr id="10" name="Shape 8"/>
          <p:cNvSpPr/>
          <p:nvPr/>
        </p:nvSpPr>
        <p:spPr>
          <a:xfrm>
            <a:off x="5909817" y="2710359"/>
            <a:ext cx="372061" cy="372070"/>
          </a:xfrm>
          <a:prstGeom prst="roundRect">
            <a:avLst>
              <a:gd name="adj" fmla="val 40007"/>
            </a:avLst>
          </a:prstGeom>
          <a:solidFill>
            <a:srgbClr val="D1EFE4"/>
          </a:solidFill>
          <a:ln w="6350">
            <a:solidFill>
              <a:srgbClr val="B7D5CA"/>
            </a:solidFill>
            <a:prstDash val="solid"/>
          </a:ln>
        </p:spPr>
      </p:sp>
      <p:sp>
        <p:nvSpPr>
          <p:cNvPr id="11" name="Text 9"/>
          <p:cNvSpPr/>
          <p:nvPr/>
        </p:nvSpPr>
        <p:spPr>
          <a:xfrm>
            <a:off x="5971827" y="2741364"/>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4B4A4A"/>
                </a:solidFill>
                <a:latin typeface="Noto Serif SC Bold" pitchFamily="34" charset="0"/>
                <a:ea typeface="Noto Serif SC Bold" pitchFamily="34" charset="-122"/>
                <a:cs typeface="Noto Serif SC Bold" pitchFamily="34" charset="-120"/>
              </a:rPr>
              <a:t>2</a:t>
            </a:r>
            <a:endParaRPr lang="en-US" sz="1950" dirty="0"/>
          </a:p>
        </p:txBody>
      </p:sp>
      <p:sp>
        <p:nvSpPr>
          <p:cNvPr id="12" name="Text 10"/>
          <p:cNvSpPr/>
          <p:nvPr/>
        </p:nvSpPr>
        <p:spPr>
          <a:xfrm>
            <a:off x="6922716" y="2767211"/>
            <a:ext cx="3287333"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Session 8 — LGBTQ+ Inclusivity</a:t>
            </a:r>
            <a:endParaRPr lang="en-US" sz="1600" dirty="0"/>
          </a:p>
        </p:txBody>
      </p:sp>
      <p:sp>
        <p:nvSpPr>
          <p:cNvPr id="13" name="Text 11"/>
          <p:cNvSpPr/>
          <p:nvPr/>
        </p:nvSpPr>
        <p:spPr>
          <a:xfrm>
            <a:off x="6922716" y="3124895"/>
            <a:ext cx="4607405"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Explores diverse relationship structures, LGBTQ+ specific considerations, and local inclusive services, ensuring the programme is accessible and meaningful to all participants (Kang, 2024).</a:t>
            </a:r>
            <a:endParaRPr lang="en-US" sz="1300" dirty="0"/>
          </a:p>
        </p:txBody>
      </p:sp>
      <p:sp>
        <p:nvSpPr>
          <p:cNvPr id="14" name="Shape 12"/>
          <p:cNvSpPr/>
          <p:nvPr/>
        </p:nvSpPr>
        <p:spPr>
          <a:xfrm>
            <a:off x="5432785" y="3788668"/>
            <a:ext cx="496081" cy="19050"/>
          </a:xfrm>
          <a:prstGeom prst="roundRect">
            <a:avLst>
              <a:gd name="adj" fmla="val 781376"/>
            </a:avLst>
          </a:prstGeom>
          <a:solidFill>
            <a:srgbClr val="B7D5CA"/>
          </a:solidFill>
          <a:ln/>
        </p:spPr>
      </p:sp>
      <p:sp>
        <p:nvSpPr>
          <p:cNvPr id="15" name="Shape 13"/>
          <p:cNvSpPr/>
          <p:nvPr/>
        </p:nvSpPr>
        <p:spPr>
          <a:xfrm>
            <a:off x="5909817" y="3612158"/>
            <a:ext cx="372061" cy="372070"/>
          </a:xfrm>
          <a:prstGeom prst="roundRect">
            <a:avLst>
              <a:gd name="adj" fmla="val 40007"/>
            </a:avLst>
          </a:prstGeom>
          <a:solidFill>
            <a:srgbClr val="D1EFE4"/>
          </a:solidFill>
          <a:ln w="6350">
            <a:solidFill>
              <a:srgbClr val="B7D5CA"/>
            </a:solidFill>
            <a:prstDash val="solid"/>
          </a:ln>
        </p:spPr>
      </p:sp>
      <p:sp>
        <p:nvSpPr>
          <p:cNvPr id="16" name="Text 14"/>
          <p:cNvSpPr/>
          <p:nvPr/>
        </p:nvSpPr>
        <p:spPr>
          <a:xfrm>
            <a:off x="5971827" y="3643164"/>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4B4A4A"/>
                </a:solidFill>
                <a:latin typeface="Noto Serif SC Bold" pitchFamily="34" charset="0"/>
                <a:ea typeface="Noto Serif SC Bold" pitchFamily="34" charset="-122"/>
                <a:cs typeface="Noto Serif SC Bold" pitchFamily="34" charset="-120"/>
              </a:rPr>
              <a:t>3</a:t>
            </a:r>
            <a:endParaRPr lang="en-US" sz="1950" dirty="0"/>
          </a:p>
        </p:txBody>
      </p:sp>
      <p:sp>
        <p:nvSpPr>
          <p:cNvPr id="17" name="Text 15"/>
          <p:cNvSpPr/>
          <p:nvPr/>
        </p:nvSpPr>
        <p:spPr>
          <a:xfrm>
            <a:off x="2606014" y="3669010"/>
            <a:ext cx="2662965" cy="258465"/>
          </a:xfrm>
          <a:prstGeom prst="rect">
            <a:avLst/>
          </a:prstGeom>
          <a:noFill/>
          <a:ln/>
        </p:spPr>
        <p:txBody>
          <a:bodyPr wrap="none" lIns="0" tIns="0" rIns="0" bIns="0" rtlCol="0" anchor="t"/>
          <a:lstStyle/>
          <a:p>
            <a:pPr marL="0" indent="0" algn="r">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Personal Action Planning</a:t>
            </a:r>
            <a:endParaRPr lang="en-US" sz="1600" dirty="0"/>
          </a:p>
        </p:txBody>
      </p:sp>
      <p:sp>
        <p:nvSpPr>
          <p:cNvPr id="18" name="Text 16"/>
          <p:cNvSpPr/>
          <p:nvPr/>
        </p:nvSpPr>
        <p:spPr>
          <a:xfrm>
            <a:off x="661574" y="4026694"/>
            <a:ext cx="4607405" cy="1058466"/>
          </a:xfrm>
          <a:prstGeom prst="rect">
            <a:avLst/>
          </a:prstGeom>
          <a:noFill/>
          <a:ln/>
        </p:spPr>
        <p:txBody>
          <a:bodyPr wrap="square" lIns="0" tIns="0" rIns="0" bIns="0" rtlCol="0" anchor="t">
            <a:normAutofit/>
          </a:bodyPr>
          <a:lstStyle/>
          <a:p>
            <a:pPr marL="0" indent="0" algn="r">
              <a:lnSpc>
                <a:spcPct val="133000"/>
              </a:lnSpc>
              <a:buNone/>
            </a:pPr>
            <a:r>
              <a:rPr lang="en-US" sz="1300" dirty="0">
                <a:solidFill>
                  <a:srgbClr val="4B4A4A"/>
                </a:solidFill>
                <a:latin typeface="Geist" pitchFamily="34" charset="0"/>
                <a:ea typeface="Geist" pitchFamily="34" charset="-122"/>
                <a:cs typeface="Geist" pitchFamily="34" charset="-120"/>
              </a:rPr>
              <a:t>Each participant develops their own action plan; progress is celebrated and participants are signposted to continued support, peer networks, and local sexual health services (Brook, 2024).</a:t>
            </a:r>
            <a:endParaRPr lang="en-US" sz="1300" dirty="0"/>
          </a:p>
        </p:txBody>
      </p:sp>
      <p:sp>
        <p:nvSpPr>
          <p:cNvPr id="19" name="Shape 17"/>
          <p:cNvSpPr/>
          <p:nvPr/>
        </p:nvSpPr>
        <p:spPr>
          <a:xfrm>
            <a:off x="6262828" y="4690566"/>
            <a:ext cx="496081" cy="19050"/>
          </a:xfrm>
          <a:prstGeom prst="roundRect">
            <a:avLst>
              <a:gd name="adj" fmla="val 781376"/>
            </a:avLst>
          </a:prstGeom>
          <a:solidFill>
            <a:srgbClr val="B7D5CA"/>
          </a:solidFill>
          <a:ln/>
        </p:spPr>
      </p:sp>
      <p:sp>
        <p:nvSpPr>
          <p:cNvPr id="20" name="Shape 18"/>
          <p:cNvSpPr/>
          <p:nvPr/>
        </p:nvSpPr>
        <p:spPr>
          <a:xfrm>
            <a:off x="5909817" y="4514056"/>
            <a:ext cx="372061" cy="372070"/>
          </a:xfrm>
          <a:prstGeom prst="roundRect">
            <a:avLst>
              <a:gd name="adj" fmla="val 40007"/>
            </a:avLst>
          </a:prstGeom>
          <a:solidFill>
            <a:srgbClr val="D1EFE4"/>
          </a:solidFill>
          <a:ln w="6350">
            <a:solidFill>
              <a:srgbClr val="B7D5CA"/>
            </a:solidFill>
            <a:prstDash val="solid"/>
          </a:ln>
        </p:spPr>
      </p:sp>
      <p:sp>
        <p:nvSpPr>
          <p:cNvPr id="21" name="Text 19"/>
          <p:cNvSpPr/>
          <p:nvPr/>
        </p:nvSpPr>
        <p:spPr>
          <a:xfrm>
            <a:off x="5971827" y="4545062"/>
            <a:ext cx="248041" cy="310059"/>
          </a:xfrm>
          <a:prstGeom prst="rect">
            <a:avLst/>
          </a:prstGeom>
          <a:noFill/>
          <a:ln/>
        </p:spPr>
        <p:txBody>
          <a:bodyPr wrap="none" lIns="0" tIns="0" rIns="0" bIns="0" rtlCol="0" anchor="ctr"/>
          <a:lstStyle/>
          <a:p>
            <a:pPr marL="0" indent="0" algn="ctr">
              <a:lnSpc>
                <a:spcPct val="100000"/>
              </a:lnSpc>
              <a:buNone/>
            </a:pPr>
            <a:r>
              <a:rPr lang="en-US" sz="1950" b="1" dirty="0">
                <a:solidFill>
                  <a:srgbClr val="4B4A4A"/>
                </a:solidFill>
                <a:latin typeface="Noto Serif SC Bold" pitchFamily="34" charset="0"/>
                <a:ea typeface="Noto Serif SC Bold" pitchFamily="34" charset="-122"/>
                <a:cs typeface="Noto Serif SC Bold" pitchFamily="34" charset="-120"/>
              </a:rPr>
              <a:t>4</a:t>
            </a:r>
            <a:endParaRPr lang="en-US" sz="1950" dirty="0"/>
          </a:p>
        </p:txBody>
      </p:sp>
      <p:sp>
        <p:nvSpPr>
          <p:cNvPr id="22" name="Text 20"/>
          <p:cNvSpPr/>
          <p:nvPr/>
        </p:nvSpPr>
        <p:spPr>
          <a:xfrm>
            <a:off x="6922716" y="4570909"/>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3-Month Follow-Up</a:t>
            </a:r>
            <a:endParaRPr lang="en-US" sz="1600" dirty="0"/>
          </a:p>
        </p:txBody>
      </p:sp>
      <p:sp>
        <p:nvSpPr>
          <p:cNvPr id="23" name="Text 21"/>
          <p:cNvSpPr/>
          <p:nvPr/>
        </p:nvSpPr>
        <p:spPr>
          <a:xfrm>
            <a:off x="6922716" y="4928592"/>
            <a:ext cx="4607405"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An optional follow-up check-in session and alumni WhatsApp group sustain behaviour change and provide outcome evaluation data (Local Government Association, 2023).</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20315" y="2359374"/>
            <a:ext cx="6044645" cy="3690906"/>
          </a:xfrm>
          <a:custGeom>
            <a:avLst/>
            <a:gdLst/>
            <a:ahLst/>
            <a:cxnLst/>
            <a:rect l="l" t="t" r="r" b="b"/>
            <a:pathLst>
              <a:path w="9875520" h="6172200">
                <a:moveTo>
                  <a:pt x="0" y="0"/>
                </a:moveTo>
                <a:lnTo>
                  <a:pt x="9875520" y="0"/>
                </a:lnTo>
                <a:lnTo>
                  <a:pt x="9875520" y="6172200"/>
                </a:lnTo>
                <a:lnTo>
                  <a:pt x="0" y="6172200"/>
                </a:lnTo>
                <a:lnTo>
                  <a:pt x="0" y="0"/>
                </a:lnTo>
                <a:close/>
              </a:path>
            </a:pathLst>
          </a:custGeom>
          <a:blipFill>
            <a:blip r:embed="rId2"/>
            <a:stretch>
              <a:fillRect/>
            </a:stretch>
          </a:blipFill>
        </p:spPr>
      </p:sp>
      <p:sp>
        <p:nvSpPr>
          <p:cNvPr id="3" name="TextBox 3"/>
          <p:cNvSpPr txBox="1"/>
          <p:nvPr/>
        </p:nvSpPr>
        <p:spPr>
          <a:xfrm>
            <a:off x="7031643" y="760845"/>
            <a:ext cx="4286598" cy="1161857"/>
          </a:xfrm>
          <a:prstGeom prst="rect">
            <a:avLst/>
          </a:prstGeom>
        </p:spPr>
        <p:txBody>
          <a:bodyPr wrap="square" lIns="0" tIns="0" rIns="0" bIns="0" rtlCol="0" anchor="t">
            <a:spAutoFit/>
          </a:bodyPr>
          <a:lstStyle/>
          <a:p>
            <a:pPr>
              <a:lnSpc>
                <a:spcPts val="4693"/>
              </a:lnSpc>
            </a:pPr>
            <a:r>
              <a:rPr lang="en-US" sz="3666" b="1" dirty="0">
                <a:solidFill>
                  <a:srgbClr val="000000"/>
                </a:solidFill>
                <a:latin typeface="Tex Gyre Bonum Bold"/>
                <a:ea typeface="Tex Gyre Bonum Bold"/>
                <a:cs typeface="Tex Gyre Bonum Bold"/>
                <a:sym typeface="Tex Gyre Bonum Bold"/>
              </a:rPr>
              <a:t>CAMPAIGN OVERVIEW</a:t>
            </a:r>
          </a:p>
        </p:txBody>
      </p:sp>
      <p:sp>
        <p:nvSpPr>
          <p:cNvPr id="4" name="TextBox 4"/>
          <p:cNvSpPr txBox="1"/>
          <p:nvPr/>
        </p:nvSpPr>
        <p:spPr>
          <a:xfrm>
            <a:off x="6939836" y="2194983"/>
            <a:ext cx="4093898" cy="3565528"/>
          </a:xfrm>
          <a:prstGeom prst="rect">
            <a:avLst/>
          </a:prstGeom>
        </p:spPr>
        <p:txBody>
          <a:bodyPr lIns="0" tIns="0" rIns="0" bIns="0" rtlCol="0" anchor="t">
            <a:spAutoFit/>
          </a:bodyPr>
          <a:lstStyle/>
          <a:p>
            <a:pPr marL="287882" lvl="1" indent="-143941" algn="just">
              <a:lnSpc>
                <a:spcPts val="2000"/>
              </a:lnSpc>
              <a:buFont typeface="Arial"/>
              <a:buChar char="•"/>
            </a:pPr>
            <a:r>
              <a:rPr lang="en-US" sz="1333" i="1">
                <a:solidFill>
                  <a:srgbClr val="000000"/>
                </a:solidFill>
                <a:latin typeface="Tex Gyre Bonum Italics"/>
                <a:ea typeface="Tex Gyre Bonum Italics"/>
                <a:cs typeface="Tex Gyre Bonum Italics"/>
                <a:sym typeface="Tex Gyre Bonum Italics"/>
              </a:rPr>
              <a:t>The aim of the campaign is to address behaviours, attitudes and norms that could affect youth wellbeing that entail unhelpful relationships, communication and/or risky decision making (Purwanti et al., 2024).</a:t>
            </a:r>
          </a:p>
          <a:p>
            <a:pPr marL="287882" lvl="1" indent="-143941" algn="just">
              <a:lnSpc>
                <a:spcPts val="2000"/>
              </a:lnSpc>
              <a:buFont typeface="Arial"/>
              <a:buChar char="•"/>
            </a:pPr>
            <a:r>
              <a:rPr lang="en-US" sz="1333" i="1">
                <a:solidFill>
                  <a:srgbClr val="000000"/>
                </a:solidFill>
                <a:latin typeface="Tex Gyre Bonum Italics"/>
                <a:ea typeface="Tex Gyre Bonum Italics"/>
                <a:cs typeface="Tex Gyre Bonum Italics"/>
                <a:sym typeface="Tex Gyre Bonum Italics"/>
              </a:rPr>
              <a:t>Young adults are targeted due to being at an early age when life-long habits and behaviours in relationships are established (Coulter and Gartner, 2023).</a:t>
            </a:r>
          </a:p>
          <a:p>
            <a:pPr marL="287882" lvl="1" indent="-143941" algn="just">
              <a:lnSpc>
                <a:spcPts val="2000"/>
              </a:lnSpc>
              <a:buFont typeface="Arial"/>
              <a:buChar char="•"/>
            </a:pPr>
            <a:r>
              <a:rPr lang="en-US" sz="1333" i="1">
                <a:solidFill>
                  <a:srgbClr val="000000"/>
                </a:solidFill>
                <a:latin typeface="Tex Gyre Bonum Italics"/>
                <a:ea typeface="Tex Gyre Bonum Italics"/>
                <a:cs typeface="Tex Gyre Bonum Italics"/>
                <a:sym typeface="Tex Gyre Bonum Italics"/>
              </a:rPr>
              <a:t>The health behaviour focus is to reduce risks and to promote emotional well being.</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a:t>
            </a:r>
            <a:r>
              <a:rPr lang="en-US" sz="1333" i="1">
                <a:solidFill>
                  <a:srgbClr val="000000"/>
                </a:solidFill>
                <a:latin typeface="Tex Gyre Bonum Italics"/>
                <a:ea typeface="Tex Gyre Bonum Italics"/>
                <a:cs typeface="Tex Gyre Bonum Italics"/>
                <a:sym typeface="Tex Gyre Bonum Italics"/>
              </a:rPr>
              <a:t>he campaign is all about healthy eating, through the three steps of information, assistance and action (Ball et al., 2023).</a:t>
            </a:r>
          </a:p>
        </p:txBody>
      </p:sp>
      <p:sp>
        <p:nvSpPr>
          <p:cNvPr id="5" name="TextBox 4">
            <a:extLst>
              <a:ext uri="{FF2B5EF4-FFF2-40B4-BE49-F238E27FC236}">
                <a16:creationId xmlns:a16="http://schemas.microsoft.com/office/drawing/2014/main" id="{B7815FF3-B020-1F31-7BF7-C2FE336C58A8}"/>
              </a:ext>
            </a:extLst>
          </p:cNvPr>
          <p:cNvSpPr txBox="1"/>
          <p:nvPr/>
        </p:nvSpPr>
        <p:spPr>
          <a:xfrm>
            <a:off x="579702" y="572731"/>
            <a:ext cx="5353738" cy="1786643"/>
          </a:xfrm>
          <a:prstGeom prst="rect">
            <a:avLst/>
          </a:prstGeom>
          <a:noFill/>
        </p:spPr>
        <p:txBody>
          <a:bodyPr wrap="square" rtlCol="0">
            <a:spAutoFit/>
          </a:bodyPr>
          <a:lstStyle/>
          <a:p>
            <a:r>
              <a:rPr lang="en-US" sz="3670" b="1" dirty="0">
                <a:latin typeface="Tex Gyre Bonum" panose="020B0604020202020204" charset="0"/>
              </a:rPr>
              <a:t>Task 2Target Audience 👥 Young adults (18–25 years)</a:t>
            </a:r>
            <a:endParaRPr lang="en-IN" sz="3670" b="1" dirty="0">
              <a:latin typeface="Tex Gyre Bonum" panose="020B060402020202020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15727" y="2450040"/>
            <a:ext cx="2876273" cy="4407961"/>
            <a:chOff x="0" y="0"/>
            <a:chExt cx="1136305" cy="1741416"/>
          </a:xfrm>
        </p:grpSpPr>
        <p:sp>
          <p:nvSpPr>
            <p:cNvPr id="3" name="Freeform 3"/>
            <p:cNvSpPr/>
            <p:nvPr/>
          </p:nvSpPr>
          <p:spPr>
            <a:xfrm>
              <a:off x="0" y="0"/>
              <a:ext cx="1136305" cy="1741416"/>
            </a:xfrm>
            <a:custGeom>
              <a:avLst/>
              <a:gdLst/>
              <a:ahLst/>
              <a:cxnLst/>
              <a:rect l="l" t="t" r="r" b="b"/>
              <a:pathLst>
                <a:path w="1136305" h="1741416">
                  <a:moveTo>
                    <a:pt x="0" y="0"/>
                  </a:moveTo>
                  <a:lnTo>
                    <a:pt x="1136305" y="0"/>
                  </a:lnTo>
                  <a:lnTo>
                    <a:pt x="1136305" y="1741416"/>
                  </a:lnTo>
                  <a:lnTo>
                    <a:pt x="0" y="1741416"/>
                  </a:lnTo>
                  <a:close/>
                </a:path>
              </a:pathLst>
            </a:custGeom>
            <a:solidFill>
              <a:srgbClr val="C03554"/>
            </a:solidFill>
          </p:spPr>
        </p:sp>
        <p:sp>
          <p:nvSpPr>
            <p:cNvPr id="4" name="TextBox 4"/>
            <p:cNvSpPr txBox="1"/>
            <p:nvPr/>
          </p:nvSpPr>
          <p:spPr>
            <a:xfrm>
              <a:off x="0" y="19050"/>
              <a:ext cx="1136305" cy="1722366"/>
            </a:xfrm>
            <a:prstGeom prst="rect">
              <a:avLst/>
            </a:prstGeom>
          </p:spPr>
          <p:txBody>
            <a:bodyPr lIns="33867" tIns="33867" rIns="33867" bIns="33867" rtlCol="0" anchor="ctr"/>
            <a:lstStyle/>
            <a:p>
              <a:pPr algn="ctr">
                <a:lnSpc>
                  <a:spcPts val="1453"/>
                </a:lnSpc>
              </a:pPr>
              <a:endParaRPr sz="1200"/>
            </a:p>
          </p:txBody>
        </p:sp>
      </p:grpSp>
      <p:sp>
        <p:nvSpPr>
          <p:cNvPr id="5" name="TextBox 5"/>
          <p:cNvSpPr txBox="1"/>
          <p:nvPr/>
        </p:nvSpPr>
        <p:spPr>
          <a:xfrm>
            <a:off x="975968" y="3860647"/>
            <a:ext cx="2724767" cy="246734"/>
          </a:xfrm>
          <a:prstGeom prst="rect">
            <a:avLst/>
          </a:prstGeom>
        </p:spPr>
        <p:txBody>
          <a:bodyPr lIns="0" tIns="0" rIns="0" bIns="0" rtlCol="0" anchor="t">
            <a:spAutoFit/>
          </a:bodyPr>
          <a:lstStyle/>
          <a:p>
            <a:pPr>
              <a:lnSpc>
                <a:spcPts val="2146"/>
              </a:lnSpc>
            </a:pPr>
            <a:r>
              <a:rPr lang="en-US" sz="1533" b="1">
                <a:solidFill>
                  <a:srgbClr val="C03554"/>
                </a:solidFill>
                <a:latin typeface="Tex Gyre Bonum Bold"/>
                <a:ea typeface="Tex Gyre Bonum Bold"/>
                <a:cs typeface="Tex Gyre Bonum Bold"/>
                <a:sym typeface="Tex Gyre Bonum Bold"/>
              </a:rPr>
              <a:t>Emotional Safety Matters</a:t>
            </a:r>
          </a:p>
        </p:txBody>
      </p:sp>
      <p:grpSp>
        <p:nvGrpSpPr>
          <p:cNvPr id="6" name="Group 6"/>
          <p:cNvGrpSpPr/>
          <p:nvPr/>
        </p:nvGrpSpPr>
        <p:grpSpPr>
          <a:xfrm>
            <a:off x="685800" y="2309567"/>
            <a:ext cx="5122173" cy="4108960"/>
            <a:chOff x="0" y="0"/>
            <a:chExt cx="2023574" cy="1623293"/>
          </a:xfrm>
        </p:grpSpPr>
        <p:sp>
          <p:nvSpPr>
            <p:cNvPr id="7" name="Freeform 7"/>
            <p:cNvSpPr/>
            <p:nvPr/>
          </p:nvSpPr>
          <p:spPr>
            <a:xfrm>
              <a:off x="0" y="0"/>
              <a:ext cx="2023574" cy="1623293"/>
            </a:xfrm>
            <a:custGeom>
              <a:avLst/>
              <a:gdLst/>
              <a:ahLst/>
              <a:cxnLst/>
              <a:rect l="l" t="t" r="r" b="b"/>
              <a:pathLst>
                <a:path w="2023574" h="1623293">
                  <a:moveTo>
                    <a:pt x="0" y="0"/>
                  </a:moveTo>
                  <a:lnTo>
                    <a:pt x="2023574" y="0"/>
                  </a:lnTo>
                  <a:lnTo>
                    <a:pt x="2023574" y="1623293"/>
                  </a:lnTo>
                  <a:lnTo>
                    <a:pt x="0" y="1623293"/>
                  </a:lnTo>
                  <a:close/>
                </a:path>
              </a:pathLst>
            </a:custGeom>
            <a:solidFill>
              <a:srgbClr val="C03554"/>
            </a:solidFill>
          </p:spPr>
        </p:sp>
        <p:sp>
          <p:nvSpPr>
            <p:cNvPr id="8" name="TextBox 8"/>
            <p:cNvSpPr txBox="1"/>
            <p:nvPr/>
          </p:nvSpPr>
          <p:spPr>
            <a:xfrm>
              <a:off x="0" y="-28575"/>
              <a:ext cx="2023574" cy="1651868"/>
            </a:xfrm>
            <a:prstGeom prst="rect">
              <a:avLst/>
            </a:prstGeom>
          </p:spPr>
          <p:txBody>
            <a:bodyPr lIns="33867" tIns="33867" rIns="33867" bIns="33867" rtlCol="0" anchor="ctr"/>
            <a:lstStyle/>
            <a:p>
              <a:pPr algn="ctr">
                <a:lnSpc>
                  <a:spcPts val="1773"/>
                </a:lnSpc>
                <a:spcBef>
                  <a:spcPct val="0"/>
                </a:spcBef>
              </a:pPr>
              <a:endParaRPr sz="1200"/>
            </a:p>
          </p:txBody>
        </p:sp>
      </p:grpSp>
      <p:sp>
        <p:nvSpPr>
          <p:cNvPr id="9" name="Freeform 9"/>
          <p:cNvSpPr/>
          <p:nvPr/>
        </p:nvSpPr>
        <p:spPr>
          <a:xfrm>
            <a:off x="6185013" y="1913168"/>
            <a:ext cx="5321187" cy="4259032"/>
          </a:xfrm>
          <a:custGeom>
            <a:avLst/>
            <a:gdLst/>
            <a:ahLst/>
            <a:cxnLst/>
            <a:rect l="l" t="t" r="r" b="b"/>
            <a:pathLst>
              <a:path w="7981780" h="6388548">
                <a:moveTo>
                  <a:pt x="0" y="0"/>
                </a:moveTo>
                <a:lnTo>
                  <a:pt x="7981780" y="0"/>
                </a:lnTo>
                <a:lnTo>
                  <a:pt x="7981780" y="6388548"/>
                </a:lnTo>
                <a:lnTo>
                  <a:pt x="0" y="6388548"/>
                </a:lnTo>
                <a:lnTo>
                  <a:pt x="0" y="0"/>
                </a:lnTo>
                <a:close/>
              </a:path>
            </a:pathLst>
          </a:custGeom>
          <a:blipFill>
            <a:blip r:embed="rId2"/>
            <a:stretch>
              <a:fillRect/>
            </a:stretch>
          </a:blipFill>
        </p:spPr>
      </p:sp>
      <p:sp>
        <p:nvSpPr>
          <p:cNvPr id="10" name="Freeform 10"/>
          <p:cNvSpPr/>
          <p:nvPr/>
        </p:nvSpPr>
        <p:spPr>
          <a:xfrm>
            <a:off x="889702" y="2460937"/>
            <a:ext cx="4714369" cy="3806219"/>
          </a:xfrm>
          <a:custGeom>
            <a:avLst/>
            <a:gdLst/>
            <a:ahLst/>
            <a:cxnLst/>
            <a:rect l="l" t="t" r="r" b="b"/>
            <a:pathLst>
              <a:path w="7071554" h="5709328">
                <a:moveTo>
                  <a:pt x="0" y="0"/>
                </a:moveTo>
                <a:lnTo>
                  <a:pt x="7071553" y="0"/>
                </a:lnTo>
                <a:lnTo>
                  <a:pt x="7071553" y="5709328"/>
                </a:lnTo>
                <a:lnTo>
                  <a:pt x="0" y="5709328"/>
                </a:lnTo>
                <a:lnTo>
                  <a:pt x="0" y="0"/>
                </a:lnTo>
                <a:close/>
              </a:path>
            </a:pathLst>
          </a:custGeom>
          <a:blipFill>
            <a:blip r:embed="rId3"/>
            <a:stretch>
              <a:fillRect/>
            </a:stretch>
          </a:blipFill>
        </p:spPr>
      </p:sp>
      <p:sp>
        <p:nvSpPr>
          <p:cNvPr id="11" name="TextBox 11"/>
          <p:cNvSpPr txBox="1"/>
          <p:nvPr/>
        </p:nvSpPr>
        <p:spPr>
          <a:xfrm>
            <a:off x="685800" y="238173"/>
            <a:ext cx="5410200" cy="1161857"/>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CAMPAIGN ACTIVITIES (6-WEEK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75968" y="1651414"/>
            <a:ext cx="6507953" cy="2337609"/>
            <a:chOff x="0" y="0"/>
            <a:chExt cx="2571043" cy="923500"/>
          </a:xfrm>
        </p:grpSpPr>
        <p:sp>
          <p:nvSpPr>
            <p:cNvPr id="3" name="Freeform 3"/>
            <p:cNvSpPr/>
            <p:nvPr/>
          </p:nvSpPr>
          <p:spPr>
            <a:xfrm>
              <a:off x="0" y="0"/>
              <a:ext cx="2571043" cy="923500"/>
            </a:xfrm>
            <a:custGeom>
              <a:avLst/>
              <a:gdLst/>
              <a:ahLst/>
              <a:cxnLst/>
              <a:rect l="l" t="t" r="r" b="b"/>
              <a:pathLst>
                <a:path w="2571043" h="923500">
                  <a:moveTo>
                    <a:pt x="0" y="0"/>
                  </a:moveTo>
                  <a:lnTo>
                    <a:pt x="2571043" y="0"/>
                  </a:lnTo>
                  <a:lnTo>
                    <a:pt x="2571043" y="923500"/>
                  </a:lnTo>
                  <a:lnTo>
                    <a:pt x="0" y="923500"/>
                  </a:lnTo>
                  <a:close/>
                </a:path>
              </a:pathLst>
            </a:custGeom>
            <a:solidFill>
              <a:srgbClr val="C03554"/>
            </a:solidFill>
          </p:spPr>
        </p:sp>
        <p:sp>
          <p:nvSpPr>
            <p:cNvPr id="4" name="TextBox 4"/>
            <p:cNvSpPr txBox="1"/>
            <p:nvPr/>
          </p:nvSpPr>
          <p:spPr>
            <a:xfrm>
              <a:off x="0" y="-38100"/>
              <a:ext cx="2571043" cy="961600"/>
            </a:xfrm>
            <a:prstGeom prst="rect">
              <a:avLst/>
            </a:prstGeom>
          </p:spPr>
          <p:txBody>
            <a:bodyPr lIns="33867" tIns="33867" rIns="33867" bIns="33867" rtlCol="0" anchor="ctr"/>
            <a:lstStyle/>
            <a:p>
              <a:pPr algn="ctr">
                <a:lnSpc>
                  <a:spcPts val="1866"/>
                </a:lnSpc>
              </a:pPr>
              <a:endParaRPr sz="1200"/>
            </a:p>
          </p:txBody>
        </p:sp>
      </p:grpSp>
      <p:sp>
        <p:nvSpPr>
          <p:cNvPr id="5" name="Freeform 5"/>
          <p:cNvSpPr/>
          <p:nvPr/>
        </p:nvSpPr>
        <p:spPr>
          <a:xfrm>
            <a:off x="1204474" y="1935268"/>
            <a:ext cx="6050942" cy="1769901"/>
          </a:xfrm>
          <a:custGeom>
            <a:avLst/>
            <a:gdLst/>
            <a:ahLst/>
            <a:cxnLst/>
            <a:rect l="l" t="t" r="r" b="b"/>
            <a:pathLst>
              <a:path w="9076413" h="2654851">
                <a:moveTo>
                  <a:pt x="0" y="0"/>
                </a:moveTo>
                <a:lnTo>
                  <a:pt x="9076413" y="0"/>
                </a:lnTo>
                <a:lnTo>
                  <a:pt x="9076413" y="2654851"/>
                </a:lnTo>
                <a:lnTo>
                  <a:pt x="0" y="2654851"/>
                </a:lnTo>
                <a:lnTo>
                  <a:pt x="0" y="0"/>
                </a:lnTo>
                <a:close/>
              </a:path>
            </a:pathLst>
          </a:custGeom>
          <a:blipFill>
            <a:blip r:embed="rId2"/>
            <a:stretch>
              <a:fillRect/>
            </a:stretch>
          </a:blipFill>
        </p:spPr>
      </p:sp>
      <p:sp>
        <p:nvSpPr>
          <p:cNvPr id="6" name="Freeform 6"/>
          <p:cNvSpPr/>
          <p:nvPr/>
        </p:nvSpPr>
        <p:spPr>
          <a:xfrm>
            <a:off x="7879065" y="292029"/>
            <a:ext cx="3868504" cy="3561143"/>
          </a:xfrm>
          <a:custGeom>
            <a:avLst/>
            <a:gdLst/>
            <a:ahLst/>
            <a:cxnLst/>
            <a:rect l="l" t="t" r="r" b="b"/>
            <a:pathLst>
              <a:path w="5802756" h="5341715">
                <a:moveTo>
                  <a:pt x="0" y="0"/>
                </a:moveTo>
                <a:lnTo>
                  <a:pt x="5802756" y="0"/>
                </a:lnTo>
                <a:lnTo>
                  <a:pt x="5802756" y="5341715"/>
                </a:lnTo>
                <a:lnTo>
                  <a:pt x="0" y="5341715"/>
                </a:lnTo>
                <a:lnTo>
                  <a:pt x="0" y="0"/>
                </a:lnTo>
                <a:close/>
              </a:path>
            </a:pathLst>
          </a:custGeom>
          <a:blipFill>
            <a:blip r:embed="rId3"/>
            <a:stretch>
              <a:fillRect/>
            </a:stretch>
          </a:blipFill>
        </p:spPr>
      </p:sp>
      <p:sp>
        <p:nvSpPr>
          <p:cNvPr id="7" name="Freeform 7"/>
          <p:cNvSpPr/>
          <p:nvPr/>
        </p:nvSpPr>
        <p:spPr>
          <a:xfrm>
            <a:off x="4099384" y="4350973"/>
            <a:ext cx="5821353" cy="2254371"/>
          </a:xfrm>
          <a:custGeom>
            <a:avLst/>
            <a:gdLst/>
            <a:ahLst/>
            <a:cxnLst/>
            <a:rect l="l" t="t" r="r" b="b"/>
            <a:pathLst>
              <a:path w="8732030" h="3381557">
                <a:moveTo>
                  <a:pt x="0" y="0"/>
                </a:moveTo>
                <a:lnTo>
                  <a:pt x="8732030" y="0"/>
                </a:lnTo>
                <a:lnTo>
                  <a:pt x="8732030" y="3381557"/>
                </a:lnTo>
                <a:lnTo>
                  <a:pt x="0" y="3381557"/>
                </a:lnTo>
                <a:lnTo>
                  <a:pt x="0" y="0"/>
                </a:lnTo>
                <a:close/>
              </a:path>
            </a:pathLst>
          </a:custGeom>
          <a:blipFill>
            <a:blip r:embed="rId4"/>
            <a:stretch>
              <a:fillRect/>
            </a:stretch>
          </a:blipFill>
        </p:spPr>
      </p:sp>
      <p:sp>
        <p:nvSpPr>
          <p:cNvPr id="8" name="TextBox 8"/>
          <p:cNvSpPr txBox="1"/>
          <p:nvPr/>
        </p:nvSpPr>
        <p:spPr>
          <a:xfrm>
            <a:off x="975968" y="375236"/>
            <a:ext cx="5120032" cy="1161857"/>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TASK 2 — EVALUATION PLAN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3125215"/>
            <a:ext cx="77320" cy="3505200"/>
            <a:chOff x="0" y="0"/>
            <a:chExt cx="30546" cy="1384770"/>
          </a:xfrm>
        </p:grpSpPr>
        <p:sp>
          <p:nvSpPr>
            <p:cNvPr id="3" name="Freeform 3"/>
            <p:cNvSpPr/>
            <p:nvPr/>
          </p:nvSpPr>
          <p:spPr>
            <a:xfrm>
              <a:off x="0" y="0"/>
              <a:ext cx="30546" cy="1384770"/>
            </a:xfrm>
            <a:custGeom>
              <a:avLst/>
              <a:gdLst/>
              <a:ahLst/>
              <a:cxnLst/>
              <a:rect l="l" t="t" r="r" b="b"/>
              <a:pathLst>
                <a:path w="30546" h="1384770">
                  <a:moveTo>
                    <a:pt x="0" y="0"/>
                  </a:moveTo>
                  <a:lnTo>
                    <a:pt x="30546" y="0"/>
                  </a:lnTo>
                  <a:lnTo>
                    <a:pt x="30546" y="1384770"/>
                  </a:lnTo>
                  <a:lnTo>
                    <a:pt x="0" y="1384770"/>
                  </a:lnTo>
                  <a:close/>
                </a:path>
              </a:pathLst>
            </a:custGeom>
            <a:solidFill>
              <a:srgbClr val="C03554"/>
            </a:solidFill>
          </p:spPr>
        </p:sp>
        <p:sp>
          <p:nvSpPr>
            <p:cNvPr id="4" name="TextBox 4"/>
            <p:cNvSpPr txBox="1"/>
            <p:nvPr/>
          </p:nvSpPr>
          <p:spPr>
            <a:xfrm>
              <a:off x="0" y="19050"/>
              <a:ext cx="30546" cy="1365720"/>
            </a:xfrm>
            <a:prstGeom prst="rect">
              <a:avLst/>
            </a:prstGeom>
          </p:spPr>
          <p:txBody>
            <a:bodyPr lIns="33867" tIns="33867" rIns="33867" bIns="33867" rtlCol="0" anchor="ctr"/>
            <a:lstStyle/>
            <a:p>
              <a:pPr algn="ctr">
                <a:lnSpc>
                  <a:spcPts val="1453"/>
                </a:lnSpc>
              </a:pPr>
              <a:endParaRPr sz="1200"/>
            </a:p>
          </p:txBody>
        </p:sp>
      </p:grpSp>
      <p:sp>
        <p:nvSpPr>
          <p:cNvPr id="5" name="Freeform 5"/>
          <p:cNvSpPr/>
          <p:nvPr/>
        </p:nvSpPr>
        <p:spPr>
          <a:xfrm>
            <a:off x="1260990" y="120055"/>
            <a:ext cx="4435724" cy="2814359"/>
          </a:xfrm>
          <a:custGeom>
            <a:avLst/>
            <a:gdLst/>
            <a:ahLst/>
            <a:cxnLst/>
            <a:rect l="l" t="t" r="r" b="b"/>
            <a:pathLst>
              <a:path w="6653586" h="4221538">
                <a:moveTo>
                  <a:pt x="0" y="0"/>
                </a:moveTo>
                <a:lnTo>
                  <a:pt x="6653586" y="0"/>
                </a:lnTo>
                <a:lnTo>
                  <a:pt x="6653586" y="4221538"/>
                </a:lnTo>
                <a:lnTo>
                  <a:pt x="0" y="4221538"/>
                </a:lnTo>
                <a:lnTo>
                  <a:pt x="0" y="0"/>
                </a:lnTo>
                <a:close/>
              </a:path>
            </a:pathLst>
          </a:custGeom>
          <a:blipFill>
            <a:blip r:embed="rId2"/>
            <a:stretch>
              <a:fillRect/>
            </a:stretch>
          </a:blipFill>
        </p:spPr>
      </p:sp>
      <p:sp>
        <p:nvSpPr>
          <p:cNvPr id="6" name="Freeform 6"/>
          <p:cNvSpPr/>
          <p:nvPr/>
        </p:nvSpPr>
        <p:spPr>
          <a:xfrm>
            <a:off x="5836672" y="3213706"/>
            <a:ext cx="5827294" cy="3281903"/>
          </a:xfrm>
          <a:custGeom>
            <a:avLst/>
            <a:gdLst/>
            <a:ahLst/>
            <a:cxnLst/>
            <a:rect l="l" t="t" r="r" b="b"/>
            <a:pathLst>
              <a:path w="8740941" h="4922855">
                <a:moveTo>
                  <a:pt x="0" y="0"/>
                </a:moveTo>
                <a:lnTo>
                  <a:pt x="8740941" y="0"/>
                </a:lnTo>
                <a:lnTo>
                  <a:pt x="8740941" y="4922855"/>
                </a:lnTo>
                <a:lnTo>
                  <a:pt x="0" y="4922855"/>
                </a:lnTo>
                <a:lnTo>
                  <a:pt x="0" y="0"/>
                </a:lnTo>
                <a:close/>
              </a:path>
            </a:pathLst>
          </a:custGeom>
          <a:blipFill>
            <a:blip r:embed="rId3"/>
            <a:stretch>
              <a:fillRect/>
            </a:stretch>
          </a:blipFill>
        </p:spPr>
      </p:sp>
      <p:sp>
        <p:nvSpPr>
          <p:cNvPr id="7" name="TextBox 7"/>
          <p:cNvSpPr txBox="1"/>
          <p:nvPr/>
        </p:nvSpPr>
        <p:spPr>
          <a:xfrm>
            <a:off x="7074162" y="1339104"/>
            <a:ext cx="4093898" cy="559127"/>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CAMPAIGN AIMS</a:t>
            </a:r>
          </a:p>
        </p:txBody>
      </p:sp>
      <p:sp>
        <p:nvSpPr>
          <p:cNvPr id="8" name="TextBox 8"/>
          <p:cNvSpPr txBox="1"/>
          <p:nvPr/>
        </p:nvSpPr>
        <p:spPr>
          <a:xfrm>
            <a:off x="1027626" y="3080765"/>
            <a:ext cx="4093898" cy="3052567"/>
          </a:xfrm>
          <a:prstGeom prst="rect">
            <a:avLst/>
          </a:prstGeom>
        </p:spPr>
        <p:txBody>
          <a:bodyPr lIns="0" tIns="0" rIns="0" bIns="0" rtlCol="0" anchor="t">
            <a:spAutoFit/>
          </a:bodyPr>
          <a:lstStyle/>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The first objective is to establish the understanding of healthy relationship development, increase awareness, and respect; improve communication and emotional wellbeing (Shah et al., 2025).</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The second intent is to add to the confidence level, conducting workshops and group conversation (Sabri et al., 2025).</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The third objective is to decrease risky behaviours by promoting safer behaviours and informed decision making (Burke et al., 2022).</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All aims have to be measurable with an evaluation method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906079" y="4231489"/>
            <a:ext cx="3189921" cy="2277075"/>
          </a:xfrm>
          <a:custGeom>
            <a:avLst/>
            <a:gdLst/>
            <a:ahLst/>
            <a:cxnLst/>
            <a:rect l="l" t="t" r="r" b="b"/>
            <a:pathLst>
              <a:path w="4784882" h="3415613">
                <a:moveTo>
                  <a:pt x="0" y="0"/>
                </a:moveTo>
                <a:lnTo>
                  <a:pt x="4784882" y="0"/>
                </a:lnTo>
                <a:lnTo>
                  <a:pt x="4784882" y="3415613"/>
                </a:lnTo>
                <a:lnTo>
                  <a:pt x="0" y="3415613"/>
                </a:lnTo>
                <a:lnTo>
                  <a:pt x="0" y="0"/>
                </a:lnTo>
                <a:close/>
              </a:path>
            </a:pathLst>
          </a:custGeom>
          <a:blipFill>
            <a:blip r:embed="rId2"/>
            <a:stretch>
              <a:fillRect t="-19921" b="-19921"/>
            </a:stretch>
          </a:blipFill>
        </p:spPr>
      </p:sp>
      <p:sp>
        <p:nvSpPr>
          <p:cNvPr id="3" name="Freeform 3"/>
          <p:cNvSpPr/>
          <p:nvPr/>
        </p:nvSpPr>
        <p:spPr>
          <a:xfrm>
            <a:off x="371007" y="325183"/>
            <a:ext cx="2957405" cy="3689043"/>
          </a:xfrm>
          <a:custGeom>
            <a:avLst/>
            <a:gdLst/>
            <a:ahLst/>
            <a:cxnLst/>
            <a:rect l="l" t="t" r="r" b="b"/>
            <a:pathLst>
              <a:path w="4436107" h="5533564">
                <a:moveTo>
                  <a:pt x="0" y="0"/>
                </a:moveTo>
                <a:lnTo>
                  <a:pt x="4436107" y="0"/>
                </a:lnTo>
                <a:lnTo>
                  <a:pt x="4436107" y="5533564"/>
                </a:lnTo>
                <a:lnTo>
                  <a:pt x="0" y="5533564"/>
                </a:lnTo>
                <a:lnTo>
                  <a:pt x="0" y="0"/>
                </a:lnTo>
                <a:close/>
              </a:path>
            </a:pathLst>
          </a:custGeom>
          <a:blipFill>
            <a:blip r:embed="rId3"/>
            <a:stretch>
              <a:fillRect/>
            </a:stretch>
          </a:blipFill>
        </p:spPr>
      </p:sp>
      <p:sp>
        <p:nvSpPr>
          <p:cNvPr id="4" name="TextBox 4"/>
          <p:cNvSpPr txBox="1"/>
          <p:nvPr/>
        </p:nvSpPr>
        <p:spPr>
          <a:xfrm>
            <a:off x="6505611" y="373078"/>
            <a:ext cx="5360661" cy="1764586"/>
          </a:xfrm>
          <a:prstGeom prst="rect">
            <a:avLst/>
          </a:prstGeom>
        </p:spPr>
        <p:txBody>
          <a:bodyPr lIns="0" tIns="0" rIns="0" bIns="0" rtlCol="0" anchor="t">
            <a:spAutoFit/>
          </a:bodyPr>
          <a:lstStyle/>
          <a:p>
            <a:pPr>
              <a:lnSpc>
                <a:spcPts val="4693"/>
              </a:lnSpc>
            </a:pPr>
            <a:r>
              <a:rPr lang="en-US" sz="3666" b="1" dirty="0">
                <a:solidFill>
                  <a:srgbClr val="000000"/>
                </a:solidFill>
                <a:latin typeface="Tex Gyre Bonum Bold"/>
                <a:ea typeface="Tex Gyre Bonum Bold"/>
                <a:cs typeface="Tex Gyre Bonum Bold"/>
                <a:sym typeface="Tex Gyre Bonum Bold"/>
              </a:rPr>
              <a:t>POSTER SLIDE — MAIN CREATIVE CAMPAIGN POSTER</a:t>
            </a:r>
          </a:p>
        </p:txBody>
      </p:sp>
      <p:sp>
        <p:nvSpPr>
          <p:cNvPr id="5" name="TextBox 5"/>
          <p:cNvSpPr txBox="1"/>
          <p:nvPr/>
        </p:nvSpPr>
        <p:spPr>
          <a:xfrm>
            <a:off x="6505611" y="2608248"/>
            <a:ext cx="4534747" cy="2283126"/>
          </a:xfrm>
          <a:prstGeom prst="rect">
            <a:avLst/>
          </a:prstGeom>
        </p:spPr>
        <p:txBody>
          <a:bodyPr lIns="0" tIns="0" rIns="0" bIns="0" rtlCol="0" anchor="t">
            <a:spAutoFit/>
          </a:bodyPr>
          <a:lstStyle/>
          <a:p>
            <a:pPr marL="287882" lvl="1" indent="-143941" algn="just">
              <a:lnSpc>
                <a:spcPts val="2000"/>
              </a:lnSpc>
              <a:buFont typeface="Arial"/>
              <a:buChar char="•"/>
            </a:pPr>
            <a:r>
              <a:rPr lang="en-US" sz="1333" b="1">
                <a:solidFill>
                  <a:srgbClr val="000000"/>
                </a:solidFill>
                <a:latin typeface="Tex Gyre Bonum Bold"/>
                <a:ea typeface="Tex Gyre Bonum Bold"/>
                <a:cs typeface="Tex Gyre Bonum Bold"/>
                <a:sym typeface="Tex Gyre Bonum Bold"/>
              </a:rPr>
              <a:t>Talk openly:</a:t>
            </a:r>
            <a:r>
              <a:rPr lang="en-US" sz="1333">
                <a:solidFill>
                  <a:srgbClr val="000000"/>
                </a:solidFill>
                <a:latin typeface="Tex Gyre Bonum"/>
                <a:ea typeface="Tex Gyre Bonum"/>
                <a:cs typeface="Tex Gyre Bonum"/>
                <a:sym typeface="Tex Gyre Bonum"/>
              </a:rPr>
              <a:t> develop communication skills and emotional confidence (Laha, 2026).</a:t>
            </a:r>
          </a:p>
          <a:p>
            <a:pPr marL="287882" lvl="1" indent="-143941" algn="just">
              <a:lnSpc>
                <a:spcPts val="2000"/>
              </a:lnSpc>
              <a:buFont typeface="Arial"/>
              <a:buChar char="•"/>
            </a:pPr>
            <a:r>
              <a:rPr lang="en-US" sz="1333" b="1">
                <a:solidFill>
                  <a:srgbClr val="000000"/>
                </a:solidFill>
                <a:latin typeface="Tex Gyre Bonum Bold"/>
                <a:ea typeface="Tex Gyre Bonum Bold"/>
                <a:cs typeface="Tex Gyre Bonum Bold"/>
                <a:sym typeface="Tex Gyre Bonum Bold"/>
              </a:rPr>
              <a:t>Respect boundaries: </a:t>
            </a:r>
            <a:r>
              <a:rPr lang="en-US" sz="1333">
                <a:solidFill>
                  <a:srgbClr val="000000"/>
                </a:solidFill>
                <a:latin typeface="Tex Gyre Bonum"/>
                <a:ea typeface="Tex Gyre Bonum"/>
                <a:cs typeface="Tex Gyre Bonum"/>
                <a:sym typeface="Tex Gyre Bonum"/>
              </a:rPr>
              <a:t>understand consent, respect and personal wellbeing.</a:t>
            </a:r>
          </a:p>
          <a:p>
            <a:pPr marL="287882" lvl="1" indent="-143941" algn="just">
              <a:lnSpc>
                <a:spcPts val="2000"/>
              </a:lnSpc>
              <a:buFont typeface="Arial"/>
              <a:buChar char="•"/>
            </a:pPr>
            <a:r>
              <a:rPr lang="en-US" sz="1333" b="1">
                <a:solidFill>
                  <a:srgbClr val="000000"/>
                </a:solidFill>
                <a:latin typeface="Tex Gyre Bonum Bold"/>
                <a:ea typeface="Tex Gyre Bonum Bold"/>
                <a:cs typeface="Tex Gyre Bonum Bold"/>
                <a:sym typeface="Tex Gyre Bonum Bold"/>
              </a:rPr>
              <a:t>Make informed choices:</a:t>
            </a:r>
            <a:r>
              <a:rPr lang="en-US" sz="1333">
                <a:solidFill>
                  <a:srgbClr val="000000"/>
                </a:solidFill>
                <a:latin typeface="Tex Gyre Bonum"/>
                <a:ea typeface="Tex Gyre Bonum"/>
                <a:cs typeface="Tex Gyre Bonum"/>
                <a:sym typeface="Tex Gyre Bonum"/>
              </a:rPr>
              <a:t> reduce risks and improve decision-making (Berenguer-Simon et al., 2024).</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Join our 6-week programme with workshops, discussions and wellbeing activities (Purwanti et al., 2024).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565" y="3429000"/>
            <a:ext cx="7481863" cy="2913566"/>
            <a:chOff x="0" y="0"/>
            <a:chExt cx="2955798" cy="1151038"/>
          </a:xfrm>
        </p:grpSpPr>
        <p:sp>
          <p:nvSpPr>
            <p:cNvPr id="3" name="Freeform 3"/>
            <p:cNvSpPr/>
            <p:nvPr/>
          </p:nvSpPr>
          <p:spPr>
            <a:xfrm>
              <a:off x="0" y="0"/>
              <a:ext cx="2955798" cy="1151038"/>
            </a:xfrm>
            <a:custGeom>
              <a:avLst/>
              <a:gdLst/>
              <a:ahLst/>
              <a:cxnLst/>
              <a:rect l="l" t="t" r="r" b="b"/>
              <a:pathLst>
                <a:path w="2955798" h="1151038">
                  <a:moveTo>
                    <a:pt x="0" y="0"/>
                  </a:moveTo>
                  <a:lnTo>
                    <a:pt x="2955798" y="0"/>
                  </a:lnTo>
                  <a:lnTo>
                    <a:pt x="2955798" y="1151038"/>
                  </a:lnTo>
                  <a:lnTo>
                    <a:pt x="0" y="1151038"/>
                  </a:lnTo>
                  <a:close/>
                </a:path>
              </a:pathLst>
            </a:custGeom>
            <a:solidFill>
              <a:srgbClr val="C03554"/>
            </a:solidFill>
          </p:spPr>
        </p:sp>
        <p:sp>
          <p:nvSpPr>
            <p:cNvPr id="4" name="TextBox 4"/>
            <p:cNvSpPr txBox="1"/>
            <p:nvPr/>
          </p:nvSpPr>
          <p:spPr>
            <a:xfrm>
              <a:off x="0" y="-38100"/>
              <a:ext cx="2955798" cy="1189138"/>
            </a:xfrm>
            <a:prstGeom prst="rect">
              <a:avLst/>
            </a:prstGeom>
          </p:spPr>
          <p:txBody>
            <a:bodyPr lIns="33867" tIns="33867" rIns="33867" bIns="33867" rtlCol="0" anchor="ctr"/>
            <a:lstStyle/>
            <a:p>
              <a:pPr algn="ctr">
                <a:lnSpc>
                  <a:spcPts val="1866"/>
                </a:lnSpc>
              </a:pPr>
              <a:endParaRPr sz="1200"/>
            </a:p>
          </p:txBody>
        </p:sp>
      </p:grpSp>
      <p:sp>
        <p:nvSpPr>
          <p:cNvPr id="5" name="Freeform 5"/>
          <p:cNvSpPr/>
          <p:nvPr/>
        </p:nvSpPr>
        <p:spPr>
          <a:xfrm>
            <a:off x="210881" y="3590089"/>
            <a:ext cx="7285232" cy="2385913"/>
          </a:xfrm>
          <a:custGeom>
            <a:avLst/>
            <a:gdLst/>
            <a:ahLst/>
            <a:cxnLst/>
            <a:rect l="l" t="t" r="r" b="b"/>
            <a:pathLst>
              <a:path w="10927848" h="3578870">
                <a:moveTo>
                  <a:pt x="0" y="0"/>
                </a:moveTo>
                <a:lnTo>
                  <a:pt x="10927848" y="0"/>
                </a:lnTo>
                <a:lnTo>
                  <a:pt x="10927848" y="3578870"/>
                </a:lnTo>
                <a:lnTo>
                  <a:pt x="0" y="3578870"/>
                </a:lnTo>
                <a:lnTo>
                  <a:pt x="0" y="0"/>
                </a:lnTo>
                <a:close/>
              </a:path>
            </a:pathLst>
          </a:custGeom>
          <a:blipFill>
            <a:blip r:embed="rId2"/>
            <a:stretch>
              <a:fillRect/>
            </a:stretch>
          </a:blipFill>
        </p:spPr>
      </p:sp>
      <p:sp>
        <p:nvSpPr>
          <p:cNvPr id="6" name="Freeform 6"/>
          <p:cNvSpPr/>
          <p:nvPr/>
        </p:nvSpPr>
        <p:spPr>
          <a:xfrm>
            <a:off x="7702044" y="0"/>
            <a:ext cx="4489957" cy="3363977"/>
          </a:xfrm>
          <a:custGeom>
            <a:avLst/>
            <a:gdLst/>
            <a:ahLst/>
            <a:cxnLst/>
            <a:rect l="l" t="t" r="r" b="b"/>
            <a:pathLst>
              <a:path w="6734935" h="5045966">
                <a:moveTo>
                  <a:pt x="0" y="0"/>
                </a:moveTo>
                <a:lnTo>
                  <a:pt x="6734935" y="0"/>
                </a:lnTo>
                <a:lnTo>
                  <a:pt x="6734935" y="5045966"/>
                </a:lnTo>
                <a:lnTo>
                  <a:pt x="0" y="5045966"/>
                </a:lnTo>
                <a:lnTo>
                  <a:pt x="0" y="0"/>
                </a:lnTo>
                <a:close/>
              </a:path>
            </a:pathLst>
          </a:custGeom>
          <a:blipFill>
            <a:blip r:embed="rId3"/>
            <a:stretch>
              <a:fillRect/>
            </a:stretch>
          </a:blipFill>
        </p:spPr>
      </p:sp>
      <p:sp>
        <p:nvSpPr>
          <p:cNvPr id="7" name="TextBox 7"/>
          <p:cNvSpPr txBox="1"/>
          <p:nvPr/>
        </p:nvSpPr>
        <p:spPr>
          <a:xfrm>
            <a:off x="210881" y="1882980"/>
            <a:ext cx="6228251" cy="1161857"/>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CAMPAIGN PARTNERS AND ORGANISATIONS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921988"/>
            <a:ext cx="7182671" cy="3962821"/>
          </a:xfrm>
          <a:custGeom>
            <a:avLst/>
            <a:gdLst/>
            <a:ahLst/>
            <a:cxnLst/>
            <a:rect l="l" t="t" r="r" b="b"/>
            <a:pathLst>
              <a:path w="10774006" h="5944231">
                <a:moveTo>
                  <a:pt x="0" y="0"/>
                </a:moveTo>
                <a:lnTo>
                  <a:pt x="10774006" y="0"/>
                </a:lnTo>
                <a:lnTo>
                  <a:pt x="10774006" y="5944231"/>
                </a:lnTo>
                <a:lnTo>
                  <a:pt x="0" y="5944231"/>
                </a:lnTo>
                <a:lnTo>
                  <a:pt x="0" y="0"/>
                </a:lnTo>
                <a:close/>
              </a:path>
            </a:pathLst>
          </a:custGeom>
          <a:blipFill>
            <a:blip r:embed="rId2"/>
            <a:stretch>
              <a:fillRect l="-2725" r="-2725"/>
            </a:stretch>
          </a:blipFill>
        </p:spPr>
      </p:sp>
      <p:sp>
        <p:nvSpPr>
          <p:cNvPr id="3" name="TextBox 3"/>
          <p:cNvSpPr txBox="1"/>
          <p:nvPr/>
        </p:nvSpPr>
        <p:spPr>
          <a:xfrm>
            <a:off x="7435341" y="1007801"/>
            <a:ext cx="3804411" cy="1764586"/>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CAMPAIGN RESOURCES ADAPTED</a:t>
            </a:r>
          </a:p>
        </p:txBody>
      </p:sp>
      <p:sp>
        <p:nvSpPr>
          <p:cNvPr id="4" name="TextBox 4"/>
          <p:cNvSpPr txBox="1"/>
          <p:nvPr/>
        </p:nvSpPr>
        <p:spPr>
          <a:xfrm>
            <a:off x="7435341" y="2973136"/>
            <a:ext cx="4308587" cy="3052567"/>
          </a:xfrm>
          <a:prstGeom prst="rect">
            <a:avLst/>
          </a:prstGeom>
        </p:spPr>
        <p:txBody>
          <a:bodyPr lIns="0" tIns="0" rIns="0" bIns="0" rtlCol="0" anchor="t">
            <a:spAutoFit/>
          </a:bodyPr>
          <a:lstStyle/>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Amplification of campaign messages and youth voice will be facilitated via social media products created and shared (Coulter and Gartner, 2023).</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Simple information about healthy choices and communication will be provided using posters and visual materials (Ball et al., 2023).</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Group discussion and group activities will be with the use of the peer educator materials (Louisiana Contextual Science Research Group et al., 2023).</a:t>
            </a:r>
          </a:p>
          <a:p>
            <a:pPr marL="287882" lvl="1" indent="-143941" algn="just">
              <a:lnSpc>
                <a:spcPts val="2000"/>
              </a:lnSpc>
              <a:buFont typeface="Arial"/>
              <a:buChar char="•"/>
            </a:pPr>
            <a:r>
              <a:rPr lang="en-US" sz="1333">
                <a:solidFill>
                  <a:srgbClr val="000000"/>
                </a:solidFill>
                <a:latin typeface="Tex Gyre Bonum"/>
                <a:ea typeface="Tex Gyre Bonum"/>
                <a:cs typeface="Tex Gyre Bonum"/>
                <a:sym typeface="Tex Gyre Bonum"/>
              </a:rPr>
              <a:t>Short videos and anonymous questions will help to engage and facilitate open conversations (Storer et al., 2025).</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6675" y="3570799"/>
            <a:ext cx="9037193" cy="3068743"/>
            <a:chOff x="0" y="0"/>
            <a:chExt cx="3570249" cy="1212343"/>
          </a:xfrm>
        </p:grpSpPr>
        <p:sp>
          <p:nvSpPr>
            <p:cNvPr id="3" name="Freeform 3"/>
            <p:cNvSpPr/>
            <p:nvPr/>
          </p:nvSpPr>
          <p:spPr>
            <a:xfrm>
              <a:off x="0" y="0"/>
              <a:ext cx="3570249" cy="1212343"/>
            </a:xfrm>
            <a:custGeom>
              <a:avLst/>
              <a:gdLst/>
              <a:ahLst/>
              <a:cxnLst/>
              <a:rect l="l" t="t" r="r" b="b"/>
              <a:pathLst>
                <a:path w="3570249" h="1212343">
                  <a:moveTo>
                    <a:pt x="0" y="0"/>
                  </a:moveTo>
                  <a:lnTo>
                    <a:pt x="3570249" y="0"/>
                  </a:lnTo>
                  <a:lnTo>
                    <a:pt x="3570249" y="1212343"/>
                  </a:lnTo>
                  <a:lnTo>
                    <a:pt x="0" y="1212343"/>
                  </a:lnTo>
                  <a:close/>
                </a:path>
              </a:pathLst>
            </a:custGeom>
            <a:solidFill>
              <a:srgbClr val="C03554"/>
            </a:solidFill>
          </p:spPr>
        </p:sp>
        <p:sp>
          <p:nvSpPr>
            <p:cNvPr id="4" name="TextBox 4"/>
            <p:cNvSpPr txBox="1"/>
            <p:nvPr/>
          </p:nvSpPr>
          <p:spPr>
            <a:xfrm>
              <a:off x="0" y="19050"/>
              <a:ext cx="3570249" cy="1193293"/>
            </a:xfrm>
            <a:prstGeom prst="rect">
              <a:avLst/>
            </a:prstGeom>
          </p:spPr>
          <p:txBody>
            <a:bodyPr lIns="33867" tIns="33867" rIns="33867" bIns="33867" rtlCol="0" anchor="ctr"/>
            <a:lstStyle/>
            <a:p>
              <a:pPr algn="ctr">
                <a:lnSpc>
                  <a:spcPts val="1453"/>
                </a:lnSpc>
              </a:pPr>
              <a:endParaRPr sz="1200"/>
            </a:p>
          </p:txBody>
        </p:sp>
      </p:grpSp>
      <p:sp>
        <p:nvSpPr>
          <p:cNvPr id="5" name="Freeform 5"/>
          <p:cNvSpPr/>
          <p:nvPr/>
        </p:nvSpPr>
        <p:spPr>
          <a:xfrm>
            <a:off x="363861" y="3753134"/>
            <a:ext cx="8722820" cy="2704074"/>
          </a:xfrm>
          <a:custGeom>
            <a:avLst/>
            <a:gdLst/>
            <a:ahLst/>
            <a:cxnLst/>
            <a:rect l="l" t="t" r="r" b="b"/>
            <a:pathLst>
              <a:path w="13084230" h="4056111">
                <a:moveTo>
                  <a:pt x="0" y="0"/>
                </a:moveTo>
                <a:lnTo>
                  <a:pt x="13084230" y="0"/>
                </a:lnTo>
                <a:lnTo>
                  <a:pt x="13084230" y="4056111"/>
                </a:lnTo>
                <a:lnTo>
                  <a:pt x="0" y="4056111"/>
                </a:lnTo>
                <a:lnTo>
                  <a:pt x="0" y="0"/>
                </a:lnTo>
                <a:close/>
              </a:path>
            </a:pathLst>
          </a:custGeom>
          <a:blipFill>
            <a:blip r:embed="rId2"/>
            <a:stretch>
              <a:fillRect/>
            </a:stretch>
          </a:blipFill>
        </p:spPr>
      </p:sp>
      <p:sp>
        <p:nvSpPr>
          <p:cNvPr id="6" name="Freeform 6"/>
          <p:cNvSpPr/>
          <p:nvPr/>
        </p:nvSpPr>
        <p:spPr>
          <a:xfrm>
            <a:off x="6387720" y="266316"/>
            <a:ext cx="4741752" cy="3162685"/>
          </a:xfrm>
          <a:custGeom>
            <a:avLst/>
            <a:gdLst/>
            <a:ahLst/>
            <a:cxnLst/>
            <a:rect l="l" t="t" r="r" b="b"/>
            <a:pathLst>
              <a:path w="7112628" h="4744027">
                <a:moveTo>
                  <a:pt x="0" y="0"/>
                </a:moveTo>
                <a:lnTo>
                  <a:pt x="7112627" y="0"/>
                </a:lnTo>
                <a:lnTo>
                  <a:pt x="7112627" y="4744027"/>
                </a:lnTo>
                <a:lnTo>
                  <a:pt x="0" y="4744027"/>
                </a:lnTo>
                <a:lnTo>
                  <a:pt x="0" y="0"/>
                </a:lnTo>
                <a:close/>
              </a:path>
            </a:pathLst>
          </a:custGeom>
          <a:blipFill>
            <a:blip r:embed="rId3"/>
            <a:stretch>
              <a:fillRect/>
            </a:stretch>
          </a:blipFill>
        </p:spPr>
      </p:sp>
      <p:sp>
        <p:nvSpPr>
          <p:cNvPr id="7" name="TextBox 7"/>
          <p:cNvSpPr txBox="1"/>
          <p:nvPr/>
        </p:nvSpPr>
        <p:spPr>
          <a:xfrm>
            <a:off x="363862" y="1815908"/>
            <a:ext cx="4361410" cy="1161857"/>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BENEFITS AND CHALLENGES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09644" y="328936"/>
            <a:ext cx="6479518" cy="3100065"/>
          </a:xfrm>
          <a:custGeom>
            <a:avLst/>
            <a:gdLst/>
            <a:ahLst/>
            <a:cxnLst/>
            <a:rect l="l" t="t" r="r" b="b"/>
            <a:pathLst>
              <a:path w="9719277" h="4650097">
                <a:moveTo>
                  <a:pt x="0" y="0"/>
                </a:moveTo>
                <a:lnTo>
                  <a:pt x="9719277" y="0"/>
                </a:lnTo>
                <a:lnTo>
                  <a:pt x="9719277" y="4650097"/>
                </a:lnTo>
                <a:lnTo>
                  <a:pt x="0" y="4650097"/>
                </a:lnTo>
                <a:lnTo>
                  <a:pt x="0" y="0"/>
                </a:lnTo>
                <a:close/>
              </a:path>
            </a:pathLst>
          </a:custGeom>
          <a:blipFill>
            <a:blip r:embed="rId2"/>
            <a:stretch>
              <a:fillRect b="-10644"/>
            </a:stretch>
          </a:blipFill>
        </p:spPr>
      </p:sp>
      <p:sp>
        <p:nvSpPr>
          <p:cNvPr id="3" name="Freeform 3"/>
          <p:cNvSpPr/>
          <p:nvPr/>
        </p:nvSpPr>
        <p:spPr>
          <a:xfrm>
            <a:off x="1024108" y="3648697"/>
            <a:ext cx="5457577" cy="3071165"/>
          </a:xfrm>
          <a:custGeom>
            <a:avLst/>
            <a:gdLst/>
            <a:ahLst/>
            <a:cxnLst/>
            <a:rect l="l" t="t" r="r" b="b"/>
            <a:pathLst>
              <a:path w="8186366" h="4606747">
                <a:moveTo>
                  <a:pt x="0" y="0"/>
                </a:moveTo>
                <a:lnTo>
                  <a:pt x="8186366" y="0"/>
                </a:lnTo>
                <a:lnTo>
                  <a:pt x="8186366" y="4606747"/>
                </a:lnTo>
                <a:lnTo>
                  <a:pt x="0" y="4606747"/>
                </a:lnTo>
                <a:lnTo>
                  <a:pt x="0" y="0"/>
                </a:lnTo>
                <a:close/>
              </a:path>
            </a:pathLst>
          </a:custGeom>
          <a:blipFill>
            <a:blip r:embed="rId3"/>
            <a:stretch>
              <a:fillRect/>
            </a:stretch>
          </a:blipFill>
        </p:spPr>
      </p:sp>
      <p:sp>
        <p:nvSpPr>
          <p:cNvPr id="4" name="TextBox 4"/>
          <p:cNvSpPr txBox="1"/>
          <p:nvPr/>
        </p:nvSpPr>
        <p:spPr>
          <a:xfrm>
            <a:off x="7292837" y="1448754"/>
            <a:ext cx="3973635" cy="559127"/>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CONCLUSION</a:t>
            </a:r>
          </a:p>
        </p:txBody>
      </p:sp>
      <p:sp>
        <p:nvSpPr>
          <p:cNvPr id="5" name="TextBox 5"/>
          <p:cNvSpPr txBox="1"/>
          <p:nvPr/>
        </p:nvSpPr>
        <p:spPr>
          <a:xfrm>
            <a:off x="7292837" y="2291610"/>
            <a:ext cx="3973635" cy="2933945"/>
          </a:xfrm>
          <a:prstGeom prst="rect">
            <a:avLst/>
          </a:prstGeom>
        </p:spPr>
        <p:txBody>
          <a:bodyPr lIns="0" tIns="0" rIns="0" bIns="0" rtlCol="0" anchor="t">
            <a:spAutoFit/>
          </a:bodyPr>
          <a:lstStyle/>
          <a:p>
            <a:pPr marL="287882" lvl="1" indent="-143941" algn="just">
              <a:lnSpc>
                <a:spcPts val="2133"/>
              </a:lnSpc>
              <a:buFont typeface="Arial"/>
              <a:buChar char="•"/>
            </a:pPr>
            <a:r>
              <a:rPr lang="en-US" sz="1333">
                <a:solidFill>
                  <a:srgbClr val="000000"/>
                </a:solidFill>
                <a:latin typeface="Tex Gyre Bonum"/>
                <a:ea typeface="Tex Gyre Bonum"/>
                <a:cs typeface="Tex Gyre Bonum"/>
                <a:sym typeface="Tex Gyre Bonum"/>
              </a:rPr>
              <a:t>Empowered Intimacy is understanding and helping people understand what made for communication and wellbeing and to support healthier communication.</a:t>
            </a:r>
          </a:p>
          <a:p>
            <a:pPr marL="287882" lvl="1" indent="-143941" algn="just">
              <a:lnSpc>
                <a:spcPts val="2133"/>
              </a:lnSpc>
              <a:buFont typeface="Arial"/>
              <a:buChar char="•"/>
            </a:pPr>
            <a:r>
              <a:rPr lang="en-US" sz="1333">
                <a:solidFill>
                  <a:srgbClr val="000000"/>
                </a:solidFill>
                <a:latin typeface="Tex Gyre Bonum"/>
                <a:ea typeface="Tex Gyre Bonum"/>
                <a:cs typeface="Tex Gyre Bonum"/>
                <a:sym typeface="Tex Gyre Bonum"/>
              </a:rPr>
              <a:t>The campaign is about antibiotics stewardship – avoid and prevent life threatening consequences.</a:t>
            </a:r>
          </a:p>
          <a:p>
            <a:pPr marL="287882" lvl="1" indent="-143941" algn="just">
              <a:lnSpc>
                <a:spcPts val="2133"/>
              </a:lnSpc>
              <a:buFont typeface="Arial"/>
              <a:buChar char="•"/>
            </a:pPr>
            <a:r>
              <a:rPr lang="en-US" sz="1333">
                <a:solidFill>
                  <a:srgbClr val="000000"/>
                </a:solidFill>
                <a:latin typeface="Tex Gyre Bonum"/>
                <a:ea typeface="Tex Gyre Bonum"/>
                <a:cs typeface="Tex Gyre Bonum"/>
                <a:sym typeface="Tex Gyre Bonum"/>
              </a:rPr>
              <a:t>Interactive activities and methods to evaluate ensure outcomes are measurable.</a:t>
            </a:r>
          </a:p>
          <a:p>
            <a:pPr marL="287882" lvl="1" indent="-143941" algn="just">
              <a:lnSpc>
                <a:spcPts val="2133"/>
              </a:lnSpc>
              <a:buFont typeface="Arial"/>
              <a:buChar char="•"/>
            </a:pPr>
            <a:r>
              <a:rPr lang="en-US" sz="1333">
                <a:solidFill>
                  <a:srgbClr val="000000"/>
                </a:solidFill>
                <a:latin typeface="Tex Gyre Bonum"/>
                <a:ea typeface="Tex Gyre Bonum"/>
                <a:cs typeface="Tex Gyre Bonum"/>
                <a:sym typeface="Tex Gyre Bonum"/>
              </a:rPr>
              <a:t>Programme aims are to positively influence confidence, safety and wellbeing in a long-term way.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574" y="879376"/>
            <a:ext cx="10868547" cy="1033463"/>
          </a:xfrm>
          <a:prstGeom prst="rect">
            <a:avLst/>
          </a:prstGeom>
          <a:noFill/>
          <a:ln/>
        </p:spPr>
        <p:txBody>
          <a:bodyPr wrap="square" lIns="0" tIns="0" rIns="0" bIns="0" rtlCol="0" anchor="t">
            <a:normAutofit/>
          </a:bodyPr>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Physiological Benefits of Positive Sexual Health &amp; Consent</a:t>
            </a:r>
            <a:endParaRPr lang="en-US" sz="3250" dirty="0"/>
          </a:p>
        </p:txBody>
      </p:sp>
      <p:sp>
        <p:nvSpPr>
          <p:cNvPr id="3" name="Shape 1"/>
          <p:cNvSpPr/>
          <p:nvPr/>
        </p:nvSpPr>
        <p:spPr>
          <a:xfrm>
            <a:off x="661574" y="2243534"/>
            <a:ext cx="5351626" cy="1784846"/>
          </a:xfrm>
          <a:prstGeom prst="roundRect">
            <a:avLst>
              <a:gd name="adj" fmla="val 8340"/>
            </a:avLst>
          </a:prstGeom>
          <a:solidFill>
            <a:srgbClr val="E5F9F2">
              <a:alpha val="95000"/>
            </a:srgbClr>
          </a:solidFill>
          <a:ln w="19050">
            <a:solidFill>
              <a:srgbClr val="B7D5CA"/>
            </a:solidFill>
            <a:prstDash val="solid"/>
          </a:ln>
        </p:spPr>
      </p:sp>
      <p:sp>
        <p:nvSpPr>
          <p:cNvPr id="4" name="Text 2"/>
          <p:cNvSpPr/>
          <p:nvPr/>
        </p:nvSpPr>
        <p:spPr>
          <a:xfrm>
            <a:off x="845918" y="2427883"/>
            <a:ext cx="2671398"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STI Prevention &amp; Fertility</a:t>
            </a:r>
            <a:endParaRPr lang="en-US" sz="1600" dirty="0"/>
          </a:p>
        </p:txBody>
      </p:sp>
      <p:sp>
        <p:nvSpPr>
          <p:cNvPr id="5" name="Text 3"/>
          <p:cNvSpPr/>
          <p:nvPr/>
        </p:nvSpPr>
        <p:spPr>
          <a:xfrm>
            <a:off x="845918" y="2785566"/>
            <a:ext cx="4982939"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Regular condom use and frequent STI testing greatly decrease rates of chlamydia, gonorrhoea, syphilis, and HIV, securing long-term reproductive health and fertility (UK Health Security Agency, 2024).</a:t>
            </a:r>
            <a:endParaRPr lang="en-US" sz="1300" dirty="0"/>
          </a:p>
        </p:txBody>
      </p:sp>
      <p:sp>
        <p:nvSpPr>
          <p:cNvPr id="6" name="Shape 4"/>
          <p:cNvSpPr/>
          <p:nvPr/>
        </p:nvSpPr>
        <p:spPr>
          <a:xfrm>
            <a:off x="6178495" y="2243534"/>
            <a:ext cx="5351626" cy="1784846"/>
          </a:xfrm>
          <a:prstGeom prst="roundRect">
            <a:avLst>
              <a:gd name="adj" fmla="val 8340"/>
            </a:avLst>
          </a:prstGeom>
          <a:solidFill>
            <a:srgbClr val="E5F9F2">
              <a:alpha val="95000"/>
            </a:srgbClr>
          </a:solidFill>
          <a:ln w="19050">
            <a:solidFill>
              <a:srgbClr val="B7D5CA"/>
            </a:solidFill>
            <a:prstDash val="solid"/>
          </a:ln>
        </p:spPr>
      </p:sp>
      <p:sp>
        <p:nvSpPr>
          <p:cNvPr id="7" name="Text 5"/>
          <p:cNvSpPr/>
          <p:nvPr/>
        </p:nvSpPr>
        <p:spPr>
          <a:xfrm>
            <a:off x="6362838" y="2427883"/>
            <a:ext cx="2714855"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Reduced Physical Trauma</a:t>
            </a:r>
            <a:endParaRPr lang="en-US" sz="1600" dirty="0"/>
          </a:p>
        </p:txBody>
      </p:sp>
      <p:sp>
        <p:nvSpPr>
          <p:cNvPr id="8" name="Text 6"/>
          <p:cNvSpPr/>
          <p:nvPr/>
        </p:nvSpPr>
        <p:spPr>
          <a:xfrm>
            <a:off x="6362838" y="2785566"/>
            <a:ext cx="4982939" cy="793849"/>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Active consent decreases the risk of sexual trauma and resultant physical health outcomes such as chronic pelvic pain, sexual dysfunction, and gynaecological issues (Kang, 2024).</a:t>
            </a:r>
            <a:endParaRPr lang="en-US" sz="1300" dirty="0"/>
          </a:p>
        </p:txBody>
      </p:sp>
      <p:sp>
        <p:nvSpPr>
          <p:cNvPr id="9" name="Shape 7"/>
          <p:cNvSpPr/>
          <p:nvPr/>
        </p:nvSpPr>
        <p:spPr>
          <a:xfrm>
            <a:off x="661574" y="4193679"/>
            <a:ext cx="5351626" cy="1784846"/>
          </a:xfrm>
          <a:prstGeom prst="roundRect">
            <a:avLst>
              <a:gd name="adj" fmla="val 8340"/>
            </a:avLst>
          </a:prstGeom>
          <a:solidFill>
            <a:srgbClr val="E5F9F2">
              <a:alpha val="95000"/>
            </a:srgbClr>
          </a:solidFill>
          <a:ln w="19050">
            <a:solidFill>
              <a:srgbClr val="B7D5CA"/>
            </a:solidFill>
            <a:prstDash val="solid"/>
          </a:ln>
        </p:spPr>
      </p:sp>
      <p:sp>
        <p:nvSpPr>
          <p:cNvPr id="10" name="Text 8"/>
          <p:cNvSpPr/>
          <p:nvPr/>
        </p:nvSpPr>
        <p:spPr>
          <a:xfrm>
            <a:off x="845918" y="4378027"/>
            <a:ext cx="2067369"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Early Detection</a:t>
            </a:r>
            <a:endParaRPr lang="en-US" sz="1600" dirty="0"/>
          </a:p>
        </p:txBody>
      </p:sp>
      <p:sp>
        <p:nvSpPr>
          <p:cNvPr id="11" name="Text 9"/>
          <p:cNvSpPr/>
          <p:nvPr/>
        </p:nvSpPr>
        <p:spPr>
          <a:xfrm>
            <a:off x="845918" y="4735711"/>
            <a:ext cx="4982939"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Transparent discussions on sexual health enable earlier detection and treatment of asymptomatic infections, avoiding complications like pelvic inflammatory disease and epididymitis (House of Commons Women and Equalities Committee, 2024).</a:t>
            </a:r>
            <a:endParaRPr lang="en-US" sz="1300" dirty="0"/>
          </a:p>
        </p:txBody>
      </p:sp>
      <p:sp>
        <p:nvSpPr>
          <p:cNvPr id="12" name="Shape 10"/>
          <p:cNvSpPr/>
          <p:nvPr/>
        </p:nvSpPr>
        <p:spPr>
          <a:xfrm>
            <a:off x="6178495" y="4193679"/>
            <a:ext cx="5351626" cy="1784846"/>
          </a:xfrm>
          <a:prstGeom prst="roundRect">
            <a:avLst>
              <a:gd name="adj" fmla="val 8340"/>
            </a:avLst>
          </a:prstGeom>
          <a:solidFill>
            <a:srgbClr val="E5F9F2">
              <a:alpha val="95000"/>
            </a:srgbClr>
          </a:solidFill>
          <a:ln w="19050">
            <a:solidFill>
              <a:srgbClr val="B7D5CA"/>
            </a:solidFill>
            <a:prstDash val="solid"/>
          </a:ln>
        </p:spPr>
      </p:sp>
      <p:sp>
        <p:nvSpPr>
          <p:cNvPr id="13" name="Text 11"/>
          <p:cNvSpPr/>
          <p:nvPr/>
        </p:nvSpPr>
        <p:spPr>
          <a:xfrm>
            <a:off x="6362838" y="4378027"/>
            <a:ext cx="2801570"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Overall Physical Wellbeing</a:t>
            </a:r>
            <a:endParaRPr lang="en-US" sz="1600" dirty="0"/>
          </a:p>
        </p:txBody>
      </p:sp>
      <p:sp>
        <p:nvSpPr>
          <p:cNvPr id="14" name="Text 12"/>
          <p:cNvSpPr/>
          <p:nvPr/>
        </p:nvSpPr>
        <p:spPr>
          <a:xfrm>
            <a:off x="6362838" y="4735711"/>
            <a:ext cx="4982939" cy="793849"/>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Positive sexual wellbeing is associated with reduced cortisol levels, improved immune function, better sleep quality, and decreased anxiety (Gilbert et al., 2025).</a:t>
            </a:r>
            <a:endParaRPr lang="en-US" sz="13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661574" y="698500"/>
            <a:ext cx="11367803" cy="465138"/>
          </a:xfrm>
          <a:prstGeom prst="rect">
            <a:avLst/>
          </a:prstGeom>
          <a:noFill/>
          <a:ln/>
        </p:spPr>
        <p:txBody>
          <a:bodyPr wrap="none" lIns="0" tIns="0" rIns="0" bIns="0" rtlCol="0" anchor="t"/>
          <a:lstStyle/>
          <a:p>
            <a:pPr marL="0" indent="0" algn="l">
              <a:lnSpc>
                <a:spcPct val="104000"/>
              </a:lnSpc>
              <a:buNone/>
            </a:pPr>
            <a:r>
              <a:rPr lang="en-US" sz="2900" b="1" dirty="0">
                <a:solidFill>
                  <a:srgbClr val="006747"/>
                </a:solidFill>
                <a:latin typeface="Noto Serif SC Bold" pitchFamily="34" charset="0"/>
                <a:ea typeface="Noto Serif SC Bold" pitchFamily="34" charset="-122"/>
                <a:cs typeface="Noto Serif SC Bold" pitchFamily="34" charset="-120"/>
              </a:rPr>
              <a:t>Sociological Benefits of Positive Sexual Health &amp; Consent</a:t>
            </a:r>
            <a:endParaRPr lang="en-US" sz="2900" dirty="0"/>
          </a:p>
        </p:txBody>
      </p:sp>
      <p:sp>
        <p:nvSpPr>
          <p:cNvPr id="3" name="Text 1"/>
          <p:cNvSpPr/>
          <p:nvPr/>
        </p:nvSpPr>
        <p:spPr>
          <a:xfrm>
            <a:off x="661574" y="1431528"/>
            <a:ext cx="10868547" cy="452438"/>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Broader social gains demonstrate that personal behaviour change has the potential to enhance the health and safety of the entire population — making this a true public health intervention.</a:t>
            </a:r>
            <a:endParaRPr lang="en-US" sz="1150" dirty="0"/>
          </a:p>
        </p:txBody>
      </p:sp>
      <p:sp>
        <p:nvSpPr>
          <p:cNvPr id="4" name="Shape 2"/>
          <p:cNvSpPr/>
          <p:nvPr/>
        </p:nvSpPr>
        <p:spPr>
          <a:xfrm>
            <a:off x="661574" y="2034679"/>
            <a:ext cx="5367302" cy="2108498"/>
          </a:xfrm>
          <a:prstGeom prst="roundRect">
            <a:avLst>
              <a:gd name="adj" fmla="val 6354"/>
            </a:avLst>
          </a:prstGeom>
          <a:solidFill>
            <a:srgbClr val="D1EFE4"/>
          </a:solidFill>
          <a:ln w="6350">
            <a:solidFill>
              <a:srgbClr val="B7D5CA"/>
            </a:solidFill>
            <a:prstDash val="solid"/>
          </a:ln>
        </p:spPr>
      </p:sp>
      <p:sp>
        <p:nvSpPr>
          <p:cNvPr id="5" name="Shape 3"/>
          <p:cNvSpPr/>
          <p:nvPr/>
        </p:nvSpPr>
        <p:spPr>
          <a:xfrm>
            <a:off x="816748" y="2189857"/>
            <a:ext cx="446473" cy="446484"/>
          </a:xfrm>
          <a:prstGeom prst="roundRect">
            <a:avLst>
              <a:gd name="adj" fmla="val 17064968"/>
            </a:avLst>
          </a:prstGeom>
          <a:solidFill>
            <a:srgbClr val="006747"/>
          </a:solidFill>
          <a:ln/>
        </p:spPr>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9479" y="2312591"/>
            <a:ext cx="200913" cy="200918"/>
          </a:xfrm>
          <a:prstGeom prst="rect">
            <a:avLst/>
          </a:prstGeom>
        </p:spPr>
      </p:pic>
      <p:sp>
        <p:nvSpPr>
          <p:cNvPr id="7" name="Text 4"/>
          <p:cNvSpPr/>
          <p:nvPr/>
        </p:nvSpPr>
        <p:spPr>
          <a:xfrm>
            <a:off x="816748" y="2770287"/>
            <a:ext cx="2364721"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Reduced Sexual Violence</a:t>
            </a:r>
            <a:endParaRPr lang="en-US" sz="1450" dirty="0"/>
          </a:p>
        </p:txBody>
      </p:sp>
      <p:sp>
        <p:nvSpPr>
          <p:cNvPr id="8" name="Text 5"/>
          <p:cNvSpPr/>
          <p:nvPr/>
        </p:nvSpPr>
        <p:spPr>
          <a:xfrm>
            <a:off x="816748" y="3083123"/>
            <a:ext cx="5056954" cy="904875"/>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When enthusiastic consent norms are widely adopted, gender-based violence, sexual harassment, and image-based abuse become less common within peer groups and communities (Kang, 2024; House of Commons Women and Equalities Committee, 2024).</a:t>
            </a:r>
            <a:endParaRPr lang="en-US" sz="1150" dirty="0"/>
          </a:p>
        </p:txBody>
      </p:sp>
      <p:sp>
        <p:nvSpPr>
          <p:cNvPr id="9" name="Shape 6"/>
          <p:cNvSpPr/>
          <p:nvPr/>
        </p:nvSpPr>
        <p:spPr>
          <a:xfrm>
            <a:off x="6162818" y="2034679"/>
            <a:ext cx="5367302" cy="2108498"/>
          </a:xfrm>
          <a:prstGeom prst="roundRect">
            <a:avLst>
              <a:gd name="adj" fmla="val 6354"/>
            </a:avLst>
          </a:prstGeom>
          <a:solidFill>
            <a:srgbClr val="D1EFE4"/>
          </a:solidFill>
          <a:ln w="6350">
            <a:solidFill>
              <a:srgbClr val="B7D5CA"/>
            </a:solidFill>
            <a:prstDash val="solid"/>
          </a:ln>
        </p:spPr>
      </p:sp>
      <p:sp>
        <p:nvSpPr>
          <p:cNvPr id="10" name="Shape 7"/>
          <p:cNvSpPr/>
          <p:nvPr/>
        </p:nvSpPr>
        <p:spPr>
          <a:xfrm>
            <a:off x="6317993" y="2189857"/>
            <a:ext cx="446473" cy="446484"/>
          </a:xfrm>
          <a:prstGeom prst="roundRect">
            <a:avLst>
              <a:gd name="adj" fmla="val 17064968"/>
            </a:avLst>
          </a:prstGeom>
          <a:solidFill>
            <a:srgbClr val="006747"/>
          </a:solidFill>
          <a:ln/>
        </p:spPr>
      </p:sp>
      <p:pic>
        <p:nvPicPr>
          <p:cNvPr id="11"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440723" y="2312591"/>
            <a:ext cx="200913" cy="200918"/>
          </a:xfrm>
          <a:prstGeom prst="rect">
            <a:avLst/>
          </a:prstGeom>
        </p:spPr>
      </p:pic>
      <p:sp>
        <p:nvSpPr>
          <p:cNvPr id="12" name="Text 8"/>
          <p:cNvSpPr/>
          <p:nvPr/>
        </p:nvSpPr>
        <p:spPr>
          <a:xfrm>
            <a:off x="6317993" y="2770287"/>
            <a:ext cx="1860603"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Health Equity</a:t>
            </a:r>
            <a:endParaRPr lang="en-US" sz="1450" dirty="0"/>
          </a:p>
        </p:txBody>
      </p:sp>
      <p:sp>
        <p:nvSpPr>
          <p:cNvPr id="13" name="Text 9"/>
          <p:cNvSpPr/>
          <p:nvPr/>
        </p:nvSpPr>
        <p:spPr>
          <a:xfrm>
            <a:off x="6317993" y="3083123"/>
            <a:ext cx="5056954" cy="678656"/>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Decreased STI rates reduce total cost of local health services and promote health equity by reducing disparities based on socioeconomic status and education access (UK Health Security Agency, 2024).</a:t>
            </a:r>
            <a:endParaRPr lang="en-US" sz="1150" dirty="0"/>
          </a:p>
        </p:txBody>
      </p:sp>
      <p:sp>
        <p:nvSpPr>
          <p:cNvPr id="14" name="Shape 10"/>
          <p:cNvSpPr/>
          <p:nvPr/>
        </p:nvSpPr>
        <p:spPr>
          <a:xfrm>
            <a:off x="661574" y="4277122"/>
            <a:ext cx="5367302" cy="1882279"/>
          </a:xfrm>
          <a:prstGeom prst="roundRect">
            <a:avLst>
              <a:gd name="adj" fmla="val 7117"/>
            </a:avLst>
          </a:prstGeom>
          <a:solidFill>
            <a:srgbClr val="D1EFE4"/>
          </a:solidFill>
          <a:ln w="6350">
            <a:solidFill>
              <a:srgbClr val="B7D5CA"/>
            </a:solidFill>
            <a:prstDash val="solid"/>
          </a:ln>
        </p:spPr>
      </p:sp>
      <p:sp>
        <p:nvSpPr>
          <p:cNvPr id="15" name="Shape 11"/>
          <p:cNvSpPr/>
          <p:nvPr/>
        </p:nvSpPr>
        <p:spPr>
          <a:xfrm>
            <a:off x="816748" y="4432300"/>
            <a:ext cx="446473" cy="446484"/>
          </a:xfrm>
          <a:prstGeom prst="roundRect">
            <a:avLst>
              <a:gd name="adj" fmla="val 17064968"/>
            </a:avLst>
          </a:prstGeom>
          <a:solidFill>
            <a:srgbClr val="006747"/>
          </a:solidFill>
          <a:ln/>
        </p:spPr>
      </p:sp>
      <p:pic>
        <p:nvPicPr>
          <p:cNvPr id="1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39479" y="4555034"/>
            <a:ext cx="200913" cy="200918"/>
          </a:xfrm>
          <a:prstGeom prst="rect">
            <a:avLst/>
          </a:prstGeom>
        </p:spPr>
      </p:pic>
      <p:sp>
        <p:nvSpPr>
          <p:cNvPr id="17" name="Text 12"/>
          <p:cNvSpPr/>
          <p:nvPr/>
        </p:nvSpPr>
        <p:spPr>
          <a:xfrm>
            <a:off x="816748" y="5012730"/>
            <a:ext cx="2162617"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Stronger Relationships</a:t>
            </a:r>
            <a:endParaRPr lang="en-US" sz="1450" dirty="0"/>
          </a:p>
        </p:txBody>
      </p:sp>
      <p:sp>
        <p:nvSpPr>
          <p:cNvPr id="18" name="Text 13"/>
          <p:cNvSpPr/>
          <p:nvPr/>
        </p:nvSpPr>
        <p:spPr>
          <a:xfrm>
            <a:off x="816748" y="5325566"/>
            <a:ext cx="5056954" cy="678656"/>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Better sexual communication skills make intimate relationships more robust, decreasing conflict and making relationships among young adults more stable and satisfactory (Scull et al., 2025).</a:t>
            </a:r>
            <a:endParaRPr lang="en-US" sz="1150" dirty="0"/>
          </a:p>
        </p:txBody>
      </p:sp>
      <p:sp>
        <p:nvSpPr>
          <p:cNvPr id="19" name="Shape 14"/>
          <p:cNvSpPr/>
          <p:nvPr/>
        </p:nvSpPr>
        <p:spPr>
          <a:xfrm>
            <a:off x="6162818" y="4277122"/>
            <a:ext cx="5367302" cy="1882279"/>
          </a:xfrm>
          <a:prstGeom prst="roundRect">
            <a:avLst>
              <a:gd name="adj" fmla="val 7117"/>
            </a:avLst>
          </a:prstGeom>
          <a:solidFill>
            <a:srgbClr val="D1EFE4"/>
          </a:solidFill>
          <a:ln w="6350">
            <a:solidFill>
              <a:srgbClr val="B7D5CA"/>
            </a:solidFill>
            <a:prstDash val="solid"/>
          </a:ln>
        </p:spPr>
      </p:sp>
      <p:sp>
        <p:nvSpPr>
          <p:cNvPr id="20" name="Shape 15"/>
          <p:cNvSpPr/>
          <p:nvPr/>
        </p:nvSpPr>
        <p:spPr>
          <a:xfrm>
            <a:off x="6317993" y="4432300"/>
            <a:ext cx="446473" cy="446484"/>
          </a:xfrm>
          <a:prstGeom prst="roundRect">
            <a:avLst>
              <a:gd name="adj" fmla="val 17064968"/>
            </a:avLst>
          </a:prstGeom>
          <a:solidFill>
            <a:srgbClr val="006747"/>
          </a:solidFill>
          <a:ln/>
        </p:spPr>
      </p:sp>
      <p:pic>
        <p:nvPicPr>
          <p:cNvPr id="21"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40723" y="4555034"/>
            <a:ext cx="200913" cy="200918"/>
          </a:xfrm>
          <a:prstGeom prst="rect">
            <a:avLst/>
          </a:prstGeom>
        </p:spPr>
      </p:pic>
      <p:sp>
        <p:nvSpPr>
          <p:cNvPr id="22" name="Text 16"/>
          <p:cNvSpPr/>
          <p:nvPr/>
        </p:nvSpPr>
        <p:spPr>
          <a:xfrm>
            <a:off x="6317993" y="5012730"/>
            <a:ext cx="2395577"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Progressive Social Norms</a:t>
            </a:r>
            <a:endParaRPr lang="en-US" sz="1450" dirty="0"/>
          </a:p>
        </p:txBody>
      </p:sp>
      <p:sp>
        <p:nvSpPr>
          <p:cNvPr id="23" name="Text 17"/>
          <p:cNvSpPr/>
          <p:nvPr/>
        </p:nvSpPr>
        <p:spPr>
          <a:xfrm>
            <a:off x="6317993" y="5325566"/>
            <a:ext cx="5056954" cy="678656"/>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A pleasure-positive and inclusive approach challenges heteronormative gender stereotypes, developing more respectful and equal social norms about intimacy (Gilbert et al., 2025).</a:t>
            </a:r>
            <a:endParaRPr lang="en-US" sz="11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391215" y="0"/>
            <a:ext cx="4800480" cy="6858000"/>
          </a:xfrm>
          <a:prstGeom prst="rect">
            <a:avLst/>
          </a:prstGeom>
        </p:spPr>
      </p:pic>
      <p:pic>
        <p:nvPicPr>
          <p:cNvPr id="3" name="Image 1" descr="preencoded.png"/>
          <p:cNvPicPr>
            <a:picLocks noChangeAspect="1"/>
          </p:cNvPicPr>
          <p:nvPr/>
        </p:nvPicPr>
        <p:blipFill>
          <a:blip r:embed="rId4"/>
          <a:stretch>
            <a:fillRect/>
          </a:stretch>
        </p:blipFill>
        <p:spPr>
          <a:xfrm>
            <a:off x="8578834" y="901898"/>
            <a:ext cx="3538350" cy="5054203"/>
          </a:xfrm>
          <a:prstGeom prst="rect">
            <a:avLst/>
          </a:prstGeom>
        </p:spPr>
      </p:pic>
      <p:sp>
        <p:nvSpPr>
          <p:cNvPr id="4" name="Text 0"/>
          <p:cNvSpPr/>
          <p:nvPr/>
        </p:nvSpPr>
        <p:spPr>
          <a:xfrm>
            <a:off x="661475" y="817860"/>
            <a:ext cx="6296860" cy="930275"/>
          </a:xfrm>
          <a:prstGeom prst="rect">
            <a:avLst/>
          </a:prstGeom>
          <a:noFill/>
          <a:ln/>
        </p:spPr>
        <p:txBody>
          <a:bodyPr wrap="square" lIns="0" tIns="0" rIns="0" bIns="0" rtlCol="0" anchor="t">
            <a:normAutofit/>
          </a:bodyPr>
          <a:lstStyle/>
          <a:p>
            <a:pPr marL="0" indent="0" algn="l">
              <a:lnSpc>
                <a:spcPct val="104000"/>
              </a:lnSpc>
              <a:buNone/>
            </a:pPr>
            <a:r>
              <a:rPr lang="en-US" sz="2900" b="1" dirty="0">
                <a:solidFill>
                  <a:srgbClr val="006747"/>
                </a:solidFill>
                <a:latin typeface="Noto Serif SC Bold" pitchFamily="34" charset="0"/>
                <a:ea typeface="Noto Serif SC Bold" pitchFamily="34" charset="-122"/>
                <a:cs typeface="Noto Serif SC Bold" pitchFamily="34" charset="-120"/>
              </a:rPr>
              <a:t>Psychological Benefits of Positive Sexual Health &amp; Consent</a:t>
            </a:r>
            <a:endParaRPr lang="en-US" sz="2900" dirty="0"/>
          </a:p>
        </p:txBody>
      </p:sp>
      <p:pic>
        <p:nvPicPr>
          <p:cNvPr id="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42425" y="1930003"/>
            <a:ext cx="6315909" cy="1029593"/>
          </a:xfrm>
          <a:prstGeom prst="rect">
            <a:avLst/>
          </a:prstGeom>
        </p:spPr>
      </p:pic>
      <p:sp>
        <p:nvSpPr>
          <p:cNvPr id="6" name="Text 1"/>
          <p:cNvSpPr/>
          <p:nvPr/>
        </p:nvSpPr>
        <p:spPr>
          <a:xfrm>
            <a:off x="848398" y="1949053"/>
            <a:ext cx="2122137"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Self-Efficacy &amp; Agency</a:t>
            </a:r>
            <a:endParaRPr lang="en-US" sz="1450" dirty="0"/>
          </a:p>
        </p:txBody>
      </p:sp>
      <p:sp>
        <p:nvSpPr>
          <p:cNvPr id="7" name="Text 2"/>
          <p:cNvSpPr/>
          <p:nvPr/>
        </p:nvSpPr>
        <p:spPr>
          <a:xfrm>
            <a:off x="848398" y="2261890"/>
            <a:ext cx="6109936" cy="678656"/>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Developing consent and communication skills increases self-efficacy, self-esteem, and personal agency — particularly for young women and LGBTQ+ young people (Scull et al., 2025; Kang, 2024).</a:t>
            </a:r>
            <a:endParaRPr lang="en-US" sz="1150" dirty="0"/>
          </a:p>
        </p:txBody>
      </p:sp>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2425" y="3189387"/>
            <a:ext cx="6315909" cy="803374"/>
          </a:xfrm>
          <a:prstGeom prst="rect">
            <a:avLst/>
          </a:prstGeom>
        </p:spPr>
      </p:pic>
      <p:sp>
        <p:nvSpPr>
          <p:cNvPr id="9" name="Text 3"/>
          <p:cNvSpPr/>
          <p:nvPr/>
        </p:nvSpPr>
        <p:spPr>
          <a:xfrm>
            <a:off x="848398" y="3208437"/>
            <a:ext cx="1860603"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Reduced Anxiety</a:t>
            </a:r>
            <a:endParaRPr lang="en-US" sz="1450" dirty="0"/>
          </a:p>
        </p:txBody>
      </p:sp>
      <p:sp>
        <p:nvSpPr>
          <p:cNvPr id="10" name="Text 4"/>
          <p:cNvSpPr/>
          <p:nvPr/>
        </p:nvSpPr>
        <p:spPr>
          <a:xfrm>
            <a:off x="848398" y="3521273"/>
            <a:ext cx="6109936" cy="452438"/>
          </a:xfrm>
          <a:prstGeom prst="rect">
            <a:avLst/>
          </a:prstGeom>
          <a:noFill/>
          <a:ln/>
        </p:spPr>
        <p:txBody>
          <a:bodyPr wrap="square" lIns="0" tIns="0" rIns="0" bIns="0" rtlCol="0" anchor="t">
            <a:normAutofit fontScale="92500"/>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Less fear of unwanted sex, STIs, or judgement translates into decreased anxiety, improved mental health, and increased enjoyment of intimate relationships (Gilbert et al., 2025).</a:t>
            </a:r>
            <a:endParaRPr lang="en-US" sz="1150" dirty="0"/>
          </a:p>
        </p:txBody>
      </p:sp>
      <p:pic>
        <p:nvPicPr>
          <p:cNvPr id="11" name="Image 4"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2425" y="4222552"/>
            <a:ext cx="6315909" cy="803374"/>
          </a:xfrm>
          <a:prstGeom prst="rect">
            <a:avLst/>
          </a:prstGeom>
        </p:spPr>
      </p:pic>
      <p:sp>
        <p:nvSpPr>
          <p:cNvPr id="12" name="Text 5"/>
          <p:cNvSpPr/>
          <p:nvPr/>
        </p:nvSpPr>
        <p:spPr>
          <a:xfrm>
            <a:off x="848398" y="4241602"/>
            <a:ext cx="2440919"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Belonging &amp; Peer Support</a:t>
            </a:r>
            <a:endParaRPr lang="en-US" sz="1450" dirty="0"/>
          </a:p>
        </p:txBody>
      </p:sp>
      <p:sp>
        <p:nvSpPr>
          <p:cNvPr id="13" name="Text 6"/>
          <p:cNvSpPr/>
          <p:nvPr/>
        </p:nvSpPr>
        <p:spPr>
          <a:xfrm>
            <a:off x="848398" y="4554438"/>
            <a:ext cx="6109936" cy="452438"/>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Participation in a non-judgemental, supportive group programme reduces sexual shame and isolation, fostering a sense of belonging and peer connection (Brook, 2024).</a:t>
            </a:r>
            <a:endParaRPr lang="en-US" sz="1150" dirty="0"/>
          </a:p>
        </p:txBody>
      </p:sp>
      <p:pic>
        <p:nvPicPr>
          <p:cNvPr id="14" name="Image 5"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2425" y="5255716"/>
            <a:ext cx="6315909" cy="803374"/>
          </a:xfrm>
          <a:prstGeom prst="rect">
            <a:avLst/>
          </a:prstGeom>
        </p:spPr>
      </p:pic>
      <p:sp>
        <p:nvSpPr>
          <p:cNvPr id="15" name="Text 7"/>
          <p:cNvSpPr/>
          <p:nvPr/>
        </p:nvSpPr>
        <p:spPr>
          <a:xfrm>
            <a:off x="848398" y="5274766"/>
            <a:ext cx="2191092" cy="232470"/>
          </a:xfrm>
          <a:prstGeom prst="rect">
            <a:avLst/>
          </a:prstGeom>
          <a:noFill/>
          <a:ln/>
        </p:spPr>
        <p:txBody>
          <a:bodyPr wrap="none" lIns="0" tIns="0" rIns="0" bIns="0" rtlCol="0" anchor="t"/>
          <a:lstStyle/>
          <a:p>
            <a:pPr marL="0" indent="0" algn="l">
              <a:lnSpc>
                <a:spcPct val="104000"/>
              </a:lnSpc>
              <a:buNone/>
            </a:pPr>
            <a:r>
              <a:rPr lang="en-US" sz="1450" b="1" dirty="0">
                <a:solidFill>
                  <a:srgbClr val="4B4A4A"/>
                </a:solidFill>
                <a:latin typeface="Noto Serif SC Bold" pitchFamily="34" charset="0"/>
                <a:ea typeface="Noto Serif SC Bold" pitchFamily="34" charset="-122"/>
                <a:cs typeface="Noto Serif SC Bold" pitchFamily="34" charset="-120"/>
              </a:rPr>
              <a:t>Transferable Life Skills</a:t>
            </a:r>
            <a:endParaRPr lang="en-US" sz="1450" dirty="0"/>
          </a:p>
        </p:txBody>
      </p:sp>
      <p:sp>
        <p:nvSpPr>
          <p:cNvPr id="16" name="Text 8"/>
          <p:cNvSpPr/>
          <p:nvPr/>
        </p:nvSpPr>
        <p:spPr>
          <a:xfrm>
            <a:off x="848398" y="5587603"/>
            <a:ext cx="6109936" cy="452438"/>
          </a:xfrm>
          <a:prstGeom prst="rect">
            <a:avLst/>
          </a:prstGeom>
          <a:noFill/>
          <a:ln/>
        </p:spPr>
        <p:txBody>
          <a:bodyPr wrap="square" lIns="0" tIns="0" rIns="0" bIns="0" rtlCol="0" anchor="t">
            <a:normAutofit/>
          </a:bodyPr>
          <a:lstStyle/>
          <a:p>
            <a:pPr marL="0" indent="0" algn="l">
              <a:lnSpc>
                <a:spcPct val="127000"/>
              </a:lnSpc>
              <a:buNone/>
            </a:pPr>
            <a:r>
              <a:rPr lang="en-US" sz="1150" dirty="0">
                <a:solidFill>
                  <a:srgbClr val="4B4A4A"/>
                </a:solidFill>
                <a:latin typeface="Geist" pitchFamily="34" charset="0"/>
                <a:ea typeface="Geist" pitchFamily="34" charset="-122"/>
                <a:cs typeface="Geist" pitchFamily="34" charset="-120"/>
              </a:rPr>
              <a:t>Effective negotiation of consent and boundaries develops emotional intelligence and resilience transferable to academia, career, and all areas of life (Wignall et al., 2020).</a:t>
            </a:r>
            <a:endParaRPr lang="en-US" sz="11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2614547" y="492423"/>
            <a:ext cx="7268286" cy="331093"/>
          </a:xfrm>
          <a:prstGeom prst="rect">
            <a:avLst/>
          </a:prstGeom>
          <a:noFill/>
          <a:ln/>
        </p:spPr>
        <p:txBody>
          <a:bodyPr wrap="none" lIns="0" tIns="0" rIns="0" bIns="0" rtlCol="0" anchor="t"/>
          <a:lstStyle/>
          <a:p>
            <a:pPr marL="0" indent="0" algn="l">
              <a:lnSpc>
                <a:spcPct val="104000"/>
              </a:lnSpc>
              <a:buNone/>
            </a:pPr>
            <a:r>
              <a:rPr lang="en-US" sz="2050" b="1" dirty="0">
                <a:solidFill>
                  <a:srgbClr val="006747"/>
                </a:solidFill>
                <a:latin typeface="Noto Serif SC Bold" pitchFamily="34" charset="0"/>
                <a:ea typeface="Noto Serif SC Bold" pitchFamily="34" charset="-122"/>
                <a:cs typeface="Noto Serif SC Bold" pitchFamily="34" charset="-120"/>
              </a:rPr>
              <a:t>Health Behaviour Theory 1 — Health Belief Model (HBM)</a:t>
            </a:r>
            <a:endParaRPr lang="en-US" sz="2050" dirty="0"/>
          </a:p>
        </p:txBody>
      </p:sp>
      <p:pic>
        <p:nvPicPr>
          <p:cNvPr id="3" name="Image 0" descr="preencoded.png"/>
          <p:cNvPicPr>
            <a:picLocks noChangeAspect="1"/>
          </p:cNvPicPr>
          <p:nvPr/>
        </p:nvPicPr>
        <p:blipFill>
          <a:blip r:embed="rId3"/>
          <a:stretch>
            <a:fillRect/>
          </a:stretch>
        </p:blipFill>
        <p:spPr>
          <a:xfrm>
            <a:off x="1354015" y="959247"/>
            <a:ext cx="9917723" cy="4230390"/>
          </a:xfrm>
          <a:prstGeom prst="rect">
            <a:avLst/>
          </a:prstGeom>
        </p:spPr>
      </p:pic>
      <p:sp>
        <p:nvSpPr>
          <p:cNvPr id="4" name="Text 1"/>
          <p:cNvSpPr/>
          <p:nvPr/>
        </p:nvSpPr>
        <p:spPr>
          <a:xfrm>
            <a:off x="2614547" y="5429227"/>
            <a:ext cx="2892650" cy="165497"/>
          </a:xfrm>
          <a:prstGeom prst="rect">
            <a:avLst/>
          </a:prstGeom>
          <a:noFill/>
          <a:ln/>
        </p:spPr>
        <p:txBody>
          <a:bodyPr wrap="none" lIns="0" tIns="0" rIns="0" bIns="0" rtlCol="0" anchor="t"/>
          <a:lstStyle/>
          <a:p>
            <a:pPr marL="0" indent="0" algn="l">
              <a:lnSpc>
                <a:spcPct val="104000"/>
              </a:lnSpc>
              <a:buNone/>
            </a:pPr>
            <a:r>
              <a:rPr lang="en-US" sz="1000" b="1" dirty="0">
                <a:solidFill>
                  <a:srgbClr val="006747"/>
                </a:solidFill>
                <a:latin typeface="Noto Serif SC Bold" pitchFamily="34" charset="0"/>
                <a:ea typeface="Noto Serif SC Bold" pitchFamily="34" charset="-122"/>
                <a:cs typeface="Noto Serif SC Bold" pitchFamily="34" charset="-120"/>
              </a:rPr>
              <a:t>Key Barriers Among Young Adults</a:t>
            </a:r>
            <a:endParaRPr lang="en-US" sz="1000" dirty="0"/>
          </a:p>
        </p:txBody>
      </p:sp>
      <p:sp>
        <p:nvSpPr>
          <p:cNvPr id="5" name="Text 2"/>
          <p:cNvSpPr/>
          <p:nvPr/>
        </p:nvSpPr>
        <p:spPr>
          <a:xfrm>
            <a:off x="2614547" y="5662589"/>
            <a:ext cx="3352121" cy="627162"/>
          </a:xfrm>
          <a:prstGeom prst="rect">
            <a:avLst/>
          </a:prstGeom>
          <a:noFill/>
          <a:ln/>
        </p:spPr>
        <p:txBody>
          <a:bodyPr wrap="square" lIns="0" tIns="0" rIns="0" bIns="0" rtlCol="0" anchor="t">
            <a:normAutofit/>
          </a:bodyPr>
          <a:lstStyle/>
          <a:p>
            <a:pPr marL="342900" indent="-342900" algn="l">
              <a:lnSpc>
                <a:spcPct val="109000"/>
              </a:lnSpc>
              <a:buSzPct val="100000"/>
              <a:buChar char="•"/>
            </a:pPr>
            <a:r>
              <a:rPr lang="en-US" sz="800" dirty="0">
                <a:solidFill>
                  <a:srgbClr val="4B4A4A"/>
                </a:solidFill>
                <a:latin typeface="Geist" pitchFamily="34" charset="0"/>
                <a:ea typeface="Geist" pitchFamily="34" charset="-122"/>
                <a:cs typeface="Geist" pitchFamily="34" charset="-120"/>
              </a:rPr>
              <a:t>Embarrassment about consent or STIs</a:t>
            </a:r>
            <a:endParaRPr lang="en-US" sz="800" dirty="0"/>
          </a:p>
          <a:p>
            <a:pPr marL="342900" indent="-342900" algn="l">
              <a:lnSpc>
                <a:spcPct val="109000"/>
              </a:lnSpc>
              <a:buSzPct val="100000"/>
              <a:buChar char="•"/>
            </a:pPr>
            <a:r>
              <a:rPr lang="en-US" sz="800" dirty="0">
                <a:solidFill>
                  <a:srgbClr val="4B4A4A"/>
                </a:solidFill>
                <a:latin typeface="Geist" pitchFamily="34" charset="0"/>
                <a:ea typeface="Geist" pitchFamily="34" charset="-122"/>
                <a:cs typeface="Geist" pitchFamily="34" charset="-120"/>
              </a:rPr>
              <a:t>Belief that safer sex reduces spontaneity</a:t>
            </a:r>
            <a:endParaRPr lang="en-US" sz="800" dirty="0"/>
          </a:p>
          <a:p>
            <a:pPr marL="342900" indent="-342900" algn="l">
              <a:lnSpc>
                <a:spcPct val="109000"/>
              </a:lnSpc>
              <a:buSzPct val="100000"/>
              <a:buChar char="•"/>
            </a:pPr>
            <a:r>
              <a:rPr lang="en-US" sz="800" dirty="0">
                <a:solidFill>
                  <a:srgbClr val="4B4A4A"/>
                </a:solidFill>
                <a:latin typeface="Geist" pitchFamily="34" charset="0"/>
                <a:ea typeface="Geist" pitchFamily="34" charset="-122"/>
                <a:cs typeface="Geist" pitchFamily="34" charset="-120"/>
              </a:rPr>
              <a:t>Low perceived personal risk despite high local STI rates</a:t>
            </a:r>
            <a:endParaRPr lang="en-US" sz="800" dirty="0"/>
          </a:p>
          <a:p>
            <a:pPr marL="342900" indent="-342900" algn="l">
              <a:lnSpc>
                <a:spcPct val="109000"/>
              </a:lnSpc>
              <a:buSzPct val="100000"/>
              <a:buChar char="•"/>
            </a:pPr>
            <a:r>
              <a:rPr lang="en-US" sz="800" dirty="0">
                <a:solidFill>
                  <a:srgbClr val="4B4A4A"/>
                </a:solidFill>
                <a:latin typeface="Geist" pitchFamily="34" charset="0"/>
                <a:ea typeface="Geist" pitchFamily="34" charset="-122"/>
                <a:cs typeface="Geist" pitchFamily="34" charset="-120"/>
              </a:rPr>
              <a:t>Lack of access to confidential services</a:t>
            </a:r>
            <a:endParaRPr lang="en-US" sz="800" dirty="0"/>
          </a:p>
        </p:txBody>
      </p:sp>
      <p:sp>
        <p:nvSpPr>
          <p:cNvPr id="6" name="Text 3"/>
          <p:cNvSpPr/>
          <p:nvPr/>
        </p:nvSpPr>
        <p:spPr>
          <a:xfrm>
            <a:off x="2614547" y="6350770"/>
            <a:ext cx="3961706" cy="139005"/>
          </a:xfrm>
          <a:prstGeom prst="rect">
            <a:avLst/>
          </a:prstGeom>
          <a:noFill/>
          <a:ln/>
        </p:spPr>
        <p:txBody>
          <a:bodyPr wrap="none" lIns="0" tIns="0" rIns="0" bIns="0" rtlCol="0" anchor="t"/>
          <a:lstStyle/>
          <a:p>
            <a:pPr marL="0" indent="0" algn="l">
              <a:lnSpc>
                <a:spcPct val="109000"/>
              </a:lnSpc>
              <a:buNone/>
            </a:pPr>
            <a:r>
              <a:rPr lang="en-US" sz="800" i="1" dirty="0">
                <a:solidFill>
                  <a:srgbClr val="4B4A4A"/>
                </a:solidFill>
                <a:latin typeface="Geist" pitchFamily="34" charset="0"/>
                <a:ea typeface="Geist" pitchFamily="34" charset="-122"/>
                <a:cs typeface="Geist" pitchFamily="34" charset="-120"/>
              </a:rPr>
              <a:t>(Wignall et al., 2020)</a:t>
            </a:r>
            <a:endParaRPr lang="en-US" sz="800" dirty="0"/>
          </a:p>
        </p:txBody>
      </p:sp>
      <p:sp>
        <p:nvSpPr>
          <p:cNvPr id="7" name="Shape 4"/>
          <p:cNvSpPr/>
          <p:nvPr/>
        </p:nvSpPr>
        <p:spPr>
          <a:xfrm>
            <a:off x="6155080" y="4921746"/>
            <a:ext cx="3504715" cy="1443732"/>
          </a:xfrm>
          <a:prstGeom prst="roundRect">
            <a:avLst>
              <a:gd name="adj" fmla="val 10568"/>
            </a:avLst>
          </a:prstGeom>
          <a:solidFill>
            <a:srgbClr val="E5F9F2">
              <a:alpha val="95000"/>
            </a:srgbClr>
          </a:solidFill>
          <a:ln/>
        </p:spPr>
      </p:sp>
      <p:sp>
        <p:nvSpPr>
          <p:cNvPr id="8" name="Text 5"/>
          <p:cNvSpPr/>
          <p:nvPr/>
        </p:nvSpPr>
        <p:spPr>
          <a:xfrm>
            <a:off x="6260943" y="5429227"/>
            <a:ext cx="2613059" cy="165497"/>
          </a:xfrm>
          <a:prstGeom prst="rect">
            <a:avLst/>
          </a:prstGeom>
          <a:noFill/>
          <a:ln/>
        </p:spPr>
        <p:txBody>
          <a:bodyPr wrap="none" lIns="0" tIns="0" rIns="0" bIns="0" rtlCol="0" anchor="t"/>
          <a:lstStyle/>
          <a:p>
            <a:pPr marL="0" indent="0" algn="l">
              <a:lnSpc>
                <a:spcPct val="104000"/>
              </a:lnSpc>
              <a:buNone/>
            </a:pPr>
            <a:r>
              <a:rPr lang="en-US" sz="1000" b="1" dirty="0">
                <a:solidFill>
                  <a:srgbClr val="006747"/>
                </a:solidFill>
                <a:latin typeface="Noto Serif SC Bold" pitchFamily="34" charset="0"/>
                <a:ea typeface="Noto Serif SC Bold" pitchFamily="34" charset="-122"/>
                <a:cs typeface="Noto Serif SC Bold" pitchFamily="34" charset="-120"/>
              </a:rPr>
              <a:t>How Our Campaign Responds</a:t>
            </a:r>
            <a:endParaRPr lang="en-US" sz="1000" dirty="0"/>
          </a:p>
        </p:txBody>
      </p:sp>
      <p:sp>
        <p:nvSpPr>
          <p:cNvPr id="9" name="Text 6"/>
          <p:cNvSpPr/>
          <p:nvPr/>
        </p:nvSpPr>
        <p:spPr>
          <a:xfrm>
            <a:off x="6260943" y="5662589"/>
            <a:ext cx="3292988" cy="881459"/>
          </a:xfrm>
          <a:prstGeom prst="rect">
            <a:avLst/>
          </a:prstGeom>
          <a:noFill/>
          <a:ln/>
        </p:spPr>
        <p:txBody>
          <a:bodyPr wrap="square" lIns="0" tIns="0" rIns="0" bIns="0" rtlCol="0" anchor="t">
            <a:normAutofit/>
          </a:bodyPr>
          <a:lstStyle/>
          <a:p>
            <a:pPr marL="342900" indent="-342900" algn="l">
              <a:lnSpc>
                <a:spcPct val="109000"/>
              </a:lnSpc>
              <a:buSzPct val="100000"/>
              <a:buChar char="•"/>
            </a:pPr>
            <a:r>
              <a:rPr lang="en-US" sz="800" b="1" dirty="0">
                <a:solidFill>
                  <a:srgbClr val="4B4A4A"/>
                </a:solidFill>
                <a:latin typeface="Geist" pitchFamily="34" charset="0"/>
                <a:ea typeface="Geist" pitchFamily="34" charset="-122"/>
                <a:cs typeface="Geist" pitchFamily="34" charset="-120"/>
              </a:rPr>
              <a:t>Perceived vulnerability:</a:t>
            </a:r>
            <a:r>
              <a:rPr lang="en-US" sz="800" dirty="0">
                <a:solidFill>
                  <a:srgbClr val="4B4A4A"/>
                </a:solidFill>
                <a:latin typeface="Geist" pitchFamily="34" charset="0"/>
                <a:ea typeface="Geist" pitchFamily="34" charset="-122"/>
                <a:cs typeface="Geist" pitchFamily="34" charset="-120"/>
              </a:rPr>
              <a:t> Anonymised local STI data and personal stories make risk feel real (Gilbert et al., 2025)</a:t>
            </a:r>
            <a:endParaRPr lang="en-US" sz="800" dirty="0"/>
          </a:p>
          <a:p>
            <a:pPr marL="342900" indent="-342900" algn="l">
              <a:lnSpc>
                <a:spcPct val="109000"/>
              </a:lnSpc>
              <a:buSzPct val="100000"/>
              <a:buChar char="•"/>
            </a:pPr>
            <a:r>
              <a:rPr lang="en-US" sz="800" b="1" dirty="0">
                <a:solidFill>
                  <a:srgbClr val="4B4A4A"/>
                </a:solidFill>
                <a:latin typeface="Geist" pitchFamily="34" charset="0"/>
                <a:ea typeface="Geist" pitchFamily="34" charset="-122"/>
                <a:cs typeface="Geist" pitchFamily="34" charset="-120"/>
              </a:rPr>
              <a:t>Reinforcing benefits:</a:t>
            </a:r>
            <a:r>
              <a:rPr lang="en-US" sz="800" dirty="0">
                <a:solidFill>
                  <a:srgbClr val="4B4A4A"/>
                </a:solidFill>
                <a:latin typeface="Geist" pitchFamily="34" charset="0"/>
                <a:ea typeface="Geist" pitchFamily="34" charset="-122"/>
                <a:cs typeface="Geist" pitchFamily="34" charset="-120"/>
              </a:rPr>
              <a:t> Pleasure-positive messaging maximises perceived advantages of behaviour change</a:t>
            </a:r>
            <a:endParaRPr lang="en-US" sz="800" dirty="0"/>
          </a:p>
          <a:p>
            <a:pPr marL="342900" indent="-342900" algn="l">
              <a:lnSpc>
                <a:spcPct val="109000"/>
              </a:lnSpc>
              <a:buSzPct val="100000"/>
              <a:buChar char="•"/>
            </a:pPr>
            <a:r>
              <a:rPr lang="en-US" sz="800" b="1" dirty="0">
                <a:solidFill>
                  <a:srgbClr val="4B4A4A"/>
                </a:solidFill>
                <a:latin typeface="Geist" pitchFamily="34" charset="0"/>
                <a:ea typeface="Geist" pitchFamily="34" charset="-122"/>
                <a:cs typeface="Geist" pitchFamily="34" charset="-120"/>
              </a:rPr>
              <a:t>Cues to action:</a:t>
            </a:r>
            <a:r>
              <a:rPr lang="en-US" sz="800" dirty="0">
                <a:solidFill>
                  <a:srgbClr val="4B4A4A"/>
                </a:solidFill>
                <a:latin typeface="Geist" pitchFamily="34" charset="0"/>
                <a:ea typeface="Geist" pitchFamily="34" charset="-122"/>
                <a:cs typeface="Geist" pitchFamily="34" charset="-120"/>
              </a:rPr>
              <a:t> Free condoms, one-click testing, peer educator modelling</a:t>
            </a:r>
            <a:endParaRPr lang="en-US" sz="800" dirty="0"/>
          </a:p>
        </p:txBody>
      </p:sp>
      <p:sp>
        <p:nvSpPr>
          <p:cNvPr id="10" name="Text 7"/>
          <p:cNvSpPr/>
          <p:nvPr/>
        </p:nvSpPr>
        <p:spPr>
          <a:xfrm>
            <a:off x="6260943" y="6605068"/>
            <a:ext cx="3902573" cy="139005"/>
          </a:xfrm>
          <a:prstGeom prst="rect">
            <a:avLst/>
          </a:prstGeom>
          <a:noFill/>
          <a:ln/>
        </p:spPr>
        <p:txBody>
          <a:bodyPr wrap="none" lIns="0" tIns="0" rIns="0" bIns="0" rtlCol="0" anchor="t"/>
          <a:lstStyle/>
          <a:p>
            <a:pPr marL="0" indent="0" algn="l">
              <a:lnSpc>
                <a:spcPct val="109000"/>
              </a:lnSpc>
              <a:buNone/>
            </a:pPr>
            <a:r>
              <a:rPr lang="en-US" sz="800" i="1" dirty="0">
                <a:solidFill>
                  <a:srgbClr val="4B4A4A"/>
                </a:solidFill>
                <a:latin typeface="Geist" pitchFamily="34" charset="0"/>
                <a:ea typeface="Geist" pitchFamily="34" charset="-122"/>
                <a:cs typeface="Geist" pitchFamily="34" charset="-120"/>
              </a:rPr>
              <a:t>(Local Government Association, 2023; Rosenstock, 1974)</a:t>
            </a:r>
            <a:endParaRPr lang="en-US" sz="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1255979" y="478830"/>
            <a:ext cx="7787683" cy="299244"/>
          </a:xfrm>
          <a:prstGeom prst="rect">
            <a:avLst/>
          </a:prstGeom>
          <a:noFill/>
          <a:ln/>
        </p:spPr>
        <p:txBody>
          <a:bodyPr wrap="none" lIns="0" tIns="0" rIns="0" bIns="0" rtlCol="0" anchor="t"/>
          <a:lstStyle/>
          <a:p>
            <a:pPr marL="0" indent="0" algn="l">
              <a:lnSpc>
                <a:spcPct val="104000"/>
              </a:lnSpc>
              <a:buNone/>
            </a:pPr>
            <a:r>
              <a:rPr lang="en-US" sz="1850" b="1" dirty="0">
                <a:solidFill>
                  <a:srgbClr val="006747"/>
                </a:solidFill>
                <a:latin typeface="Noto Serif SC Bold" pitchFamily="34" charset="0"/>
                <a:ea typeface="Noto Serif SC Bold" pitchFamily="34" charset="-122"/>
                <a:cs typeface="Noto Serif SC Bold" pitchFamily="34" charset="-120"/>
              </a:rPr>
              <a:t>Health Behaviour Theory 2 — Theory of Planned Behavior (TPB)</a:t>
            </a:r>
            <a:endParaRPr lang="en-US" sz="1850" dirty="0"/>
          </a:p>
        </p:txBody>
      </p:sp>
      <p:pic>
        <p:nvPicPr>
          <p:cNvPr id="3" name="Image 0" descr="preencoded.png"/>
          <p:cNvPicPr>
            <a:picLocks noChangeAspect="1"/>
          </p:cNvPicPr>
          <p:nvPr/>
        </p:nvPicPr>
        <p:blipFill>
          <a:blip r:embed="rId3"/>
          <a:stretch>
            <a:fillRect/>
          </a:stretch>
        </p:blipFill>
        <p:spPr>
          <a:xfrm>
            <a:off x="1255979" y="888901"/>
            <a:ext cx="9679738" cy="3510855"/>
          </a:xfrm>
          <a:prstGeom prst="rect">
            <a:avLst/>
          </a:prstGeom>
        </p:spPr>
      </p:pic>
      <p:pic>
        <p:nvPicPr>
          <p:cNvPr id="4" name="Image 1" descr="preencoded.png"/>
          <p:cNvPicPr>
            <a:picLocks noChangeAspect="1"/>
          </p:cNvPicPr>
          <p:nvPr/>
        </p:nvPicPr>
        <p:blipFill>
          <a:blip r:embed="rId4"/>
          <a:stretch>
            <a:fillRect/>
          </a:stretch>
        </p:blipFill>
        <p:spPr>
          <a:xfrm>
            <a:off x="1255979" y="4462066"/>
            <a:ext cx="4839869" cy="382984"/>
          </a:xfrm>
          <a:prstGeom prst="rect">
            <a:avLst/>
          </a:prstGeom>
        </p:spPr>
      </p:pic>
      <p:sp>
        <p:nvSpPr>
          <p:cNvPr id="5" name="Text 1"/>
          <p:cNvSpPr/>
          <p:nvPr/>
        </p:nvSpPr>
        <p:spPr>
          <a:xfrm>
            <a:off x="1351722" y="4900414"/>
            <a:ext cx="1196747" cy="149523"/>
          </a:xfrm>
          <a:prstGeom prst="rect">
            <a:avLst/>
          </a:prstGeom>
          <a:noFill/>
          <a:ln/>
        </p:spPr>
        <p:txBody>
          <a:bodyPr wrap="none" lIns="0" tIns="0" rIns="0" bIns="0" rtlCol="0" anchor="t"/>
          <a:lstStyle/>
          <a:p>
            <a:pPr marL="0" indent="0" algn="l">
              <a:lnSpc>
                <a:spcPct val="104000"/>
              </a:lnSpc>
              <a:buNone/>
            </a:pPr>
            <a:r>
              <a:rPr lang="en-US" sz="900" b="1" dirty="0">
                <a:solidFill>
                  <a:srgbClr val="4B4A4A"/>
                </a:solidFill>
                <a:latin typeface="Noto Serif SC Bold" pitchFamily="34" charset="0"/>
                <a:ea typeface="Noto Serif SC Bold" pitchFamily="34" charset="-122"/>
                <a:cs typeface="Noto Serif SC Bold" pitchFamily="34" charset="-120"/>
              </a:rPr>
              <a:t>Attitudes</a:t>
            </a:r>
            <a:endParaRPr lang="en-US" sz="900" dirty="0"/>
          </a:p>
        </p:txBody>
      </p:sp>
      <p:sp>
        <p:nvSpPr>
          <p:cNvPr id="6" name="Text 2"/>
          <p:cNvSpPr/>
          <p:nvPr/>
        </p:nvSpPr>
        <p:spPr>
          <a:xfrm>
            <a:off x="1351722" y="5083175"/>
            <a:ext cx="4648381" cy="120848"/>
          </a:xfrm>
          <a:prstGeom prst="rect">
            <a:avLst/>
          </a:prstGeom>
          <a:noFill/>
          <a:ln/>
        </p:spPr>
        <p:txBody>
          <a:bodyPr wrap="none" lIns="0" tIns="0" rIns="0" bIns="0" rtlCol="0" anchor="t"/>
          <a:lstStyle/>
          <a:p>
            <a:pPr marL="0" indent="0" algn="l">
              <a:lnSpc>
                <a:spcPct val="105000"/>
              </a:lnSpc>
              <a:buNone/>
            </a:pPr>
            <a:r>
              <a:rPr lang="en-US" sz="750" dirty="0">
                <a:solidFill>
                  <a:srgbClr val="4B4A4A"/>
                </a:solidFill>
                <a:latin typeface="Geist" pitchFamily="34" charset="0"/>
                <a:ea typeface="Geist" pitchFamily="34" charset="-122"/>
                <a:cs typeface="Geist" pitchFamily="34" charset="-120"/>
              </a:rPr>
              <a:t>Reframing consent as pleasure-enhancing and bonding — not a barrier (Ajzen, 1991).</a:t>
            </a:r>
            <a:endParaRPr lang="en-US" sz="750" dirty="0"/>
          </a:p>
        </p:txBody>
      </p:sp>
      <p:pic>
        <p:nvPicPr>
          <p:cNvPr id="7" name="Image 2" descr="preencoded.png"/>
          <p:cNvPicPr>
            <a:picLocks noChangeAspect="1"/>
          </p:cNvPicPr>
          <p:nvPr/>
        </p:nvPicPr>
        <p:blipFill>
          <a:blip r:embed="rId5"/>
          <a:stretch>
            <a:fillRect/>
          </a:stretch>
        </p:blipFill>
        <p:spPr>
          <a:xfrm>
            <a:off x="6095848" y="4462066"/>
            <a:ext cx="4839869" cy="382984"/>
          </a:xfrm>
          <a:prstGeom prst="rect">
            <a:avLst/>
          </a:prstGeom>
        </p:spPr>
      </p:pic>
      <p:sp>
        <p:nvSpPr>
          <p:cNvPr id="8" name="Text 3"/>
          <p:cNvSpPr/>
          <p:nvPr/>
        </p:nvSpPr>
        <p:spPr>
          <a:xfrm>
            <a:off x="6191591" y="4900414"/>
            <a:ext cx="1196747" cy="149523"/>
          </a:xfrm>
          <a:prstGeom prst="rect">
            <a:avLst/>
          </a:prstGeom>
          <a:noFill/>
          <a:ln/>
        </p:spPr>
        <p:txBody>
          <a:bodyPr wrap="none" lIns="0" tIns="0" rIns="0" bIns="0" rtlCol="0" anchor="t"/>
          <a:lstStyle/>
          <a:p>
            <a:pPr marL="0" indent="0" algn="l">
              <a:lnSpc>
                <a:spcPct val="104000"/>
              </a:lnSpc>
              <a:buNone/>
            </a:pPr>
            <a:r>
              <a:rPr lang="en-US" sz="900" b="1" dirty="0">
                <a:solidFill>
                  <a:srgbClr val="4B4A4A"/>
                </a:solidFill>
                <a:latin typeface="Noto Serif SC Bold" pitchFamily="34" charset="0"/>
                <a:ea typeface="Noto Serif SC Bold" pitchFamily="34" charset="-122"/>
                <a:cs typeface="Noto Serif SC Bold" pitchFamily="34" charset="-120"/>
              </a:rPr>
              <a:t>Subjective Norms</a:t>
            </a:r>
            <a:endParaRPr lang="en-US" sz="900" dirty="0"/>
          </a:p>
        </p:txBody>
      </p:sp>
      <p:sp>
        <p:nvSpPr>
          <p:cNvPr id="9" name="Text 4"/>
          <p:cNvSpPr/>
          <p:nvPr/>
        </p:nvSpPr>
        <p:spPr>
          <a:xfrm>
            <a:off x="6191591" y="5083175"/>
            <a:ext cx="4648381" cy="241697"/>
          </a:xfrm>
          <a:prstGeom prst="rect">
            <a:avLst/>
          </a:prstGeom>
          <a:noFill/>
          <a:ln/>
        </p:spPr>
        <p:txBody>
          <a:bodyPr wrap="square" lIns="0" tIns="0" rIns="0" bIns="0" rtlCol="0" anchor="t">
            <a:normAutofit/>
          </a:bodyPr>
          <a:lstStyle/>
          <a:p>
            <a:pPr marL="0" indent="0" algn="l">
              <a:lnSpc>
                <a:spcPct val="105000"/>
              </a:lnSpc>
              <a:buNone/>
            </a:pPr>
            <a:r>
              <a:rPr lang="en-US" sz="750" dirty="0">
                <a:solidFill>
                  <a:srgbClr val="4B4A4A"/>
                </a:solidFill>
                <a:latin typeface="Geist" pitchFamily="34" charset="0"/>
                <a:ea typeface="Geist" pitchFamily="34" charset="-122"/>
                <a:cs typeface="Geist" pitchFamily="34" charset="-120"/>
              </a:rPr>
              <a:t>Instilling positive peer norms through group discussions and peer educators aged 20–26 (Scull et al., 2025).</a:t>
            </a:r>
            <a:endParaRPr lang="en-US" sz="750" dirty="0"/>
          </a:p>
        </p:txBody>
      </p:sp>
      <p:pic>
        <p:nvPicPr>
          <p:cNvPr id="10" name="Image 3" descr="preencoded.png"/>
          <p:cNvPicPr>
            <a:picLocks noChangeAspect="1"/>
          </p:cNvPicPr>
          <p:nvPr/>
        </p:nvPicPr>
        <p:blipFill>
          <a:blip r:embed="rId6"/>
          <a:stretch>
            <a:fillRect/>
          </a:stretch>
        </p:blipFill>
        <p:spPr>
          <a:xfrm>
            <a:off x="1255979" y="5420618"/>
            <a:ext cx="4839869" cy="382984"/>
          </a:xfrm>
          <a:prstGeom prst="rect">
            <a:avLst/>
          </a:prstGeom>
        </p:spPr>
      </p:pic>
      <p:sp>
        <p:nvSpPr>
          <p:cNvPr id="11" name="Text 5"/>
          <p:cNvSpPr/>
          <p:nvPr/>
        </p:nvSpPr>
        <p:spPr>
          <a:xfrm>
            <a:off x="1351722" y="5858966"/>
            <a:ext cx="1850483" cy="149523"/>
          </a:xfrm>
          <a:prstGeom prst="rect">
            <a:avLst/>
          </a:prstGeom>
          <a:noFill/>
          <a:ln/>
        </p:spPr>
        <p:txBody>
          <a:bodyPr wrap="none" lIns="0" tIns="0" rIns="0" bIns="0" rtlCol="0" anchor="t"/>
          <a:lstStyle/>
          <a:p>
            <a:pPr marL="0" indent="0" algn="l">
              <a:lnSpc>
                <a:spcPct val="104000"/>
              </a:lnSpc>
              <a:buNone/>
            </a:pPr>
            <a:r>
              <a:rPr lang="en-US" sz="900" b="1" dirty="0">
                <a:solidFill>
                  <a:srgbClr val="4B4A4A"/>
                </a:solidFill>
                <a:latin typeface="Noto Serif SC Bold" pitchFamily="34" charset="0"/>
                <a:ea typeface="Noto Serif SC Bold" pitchFamily="34" charset="-122"/>
                <a:cs typeface="Noto Serif SC Bold" pitchFamily="34" charset="-120"/>
              </a:rPr>
              <a:t>Perceived Behavioural Control</a:t>
            </a:r>
            <a:endParaRPr lang="en-US" sz="900" dirty="0"/>
          </a:p>
        </p:txBody>
      </p:sp>
      <p:sp>
        <p:nvSpPr>
          <p:cNvPr id="12" name="Text 6"/>
          <p:cNvSpPr/>
          <p:nvPr/>
        </p:nvSpPr>
        <p:spPr>
          <a:xfrm>
            <a:off x="1351722" y="6041727"/>
            <a:ext cx="4648381" cy="241697"/>
          </a:xfrm>
          <a:prstGeom prst="rect">
            <a:avLst/>
          </a:prstGeom>
          <a:noFill/>
          <a:ln/>
        </p:spPr>
        <p:txBody>
          <a:bodyPr wrap="square" lIns="0" tIns="0" rIns="0" bIns="0" rtlCol="0" anchor="t">
            <a:normAutofit/>
          </a:bodyPr>
          <a:lstStyle/>
          <a:p>
            <a:pPr marL="0" indent="0" algn="l">
              <a:lnSpc>
                <a:spcPct val="105000"/>
              </a:lnSpc>
              <a:buNone/>
            </a:pPr>
            <a:r>
              <a:rPr lang="en-US" sz="750" dirty="0">
                <a:solidFill>
                  <a:srgbClr val="4B4A4A"/>
                </a:solidFill>
                <a:latin typeface="Geist" pitchFamily="34" charset="0"/>
                <a:ea typeface="Geist" pitchFamily="34" charset="-122"/>
                <a:cs typeface="Geist" pitchFamily="34" charset="-120"/>
              </a:rPr>
              <a:t>Building skills and confidence — capacity to negotiate boundaries through extensive, supported practice (Gilbert et al., 2025).</a:t>
            </a:r>
            <a:endParaRPr lang="en-US" sz="750" dirty="0"/>
          </a:p>
        </p:txBody>
      </p:sp>
      <p:pic>
        <p:nvPicPr>
          <p:cNvPr id="13" name="Image 4" descr="preencoded.png"/>
          <p:cNvPicPr>
            <a:picLocks noChangeAspect="1"/>
          </p:cNvPicPr>
          <p:nvPr/>
        </p:nvPicPr>
        <p:blipFill>
          <a:blip r:embed="rId7"/>
          <a:stretch>
            <a:fillRect/>
          </a:stretch>
        </p:blipFill>
        <p:spPr>
          <a:xfrm>
            <a:off x="6095848" y="5420618"/>
            <a:ext cx="4839869" cy="382984"/>
          </a:xfrm>
          <a:prstGeom prst="rect">
            <a:avLst/>
          </a:prstGeom>
        </p:spPr>
      </p:pic>
      <p:sp>
        <p:nvSpPr>
          <p:cNvPr id="14" name="Text 7"/>
          <p:cNvSpPr/>
          <p:nvPr/>
        </p:nvSpPr>
        <p:spPr>
          <a:xfrm>
            <a:off x="6191591" y="5858966"/>
            <a:ext cx="1340709" cy="149523"/>
          </a:xfrm>
          <a:prstGeom prst="rect">
            <a:avLst/>
          </a:prstGeom>
          <a:noFill/>
          <a:ln/>
        </p:spPr>
        <p:txBody>
          <a:bodyPr wrap="none" lIns="0" tIns="0" rIns="0" bIns="0" rtlCol="0" anchor="t"/>
          <a:lstStyle/>
          <a:p>
            <a:pPr marL="0" indent="0" algn="l">
              <a:lnSpc>
                <a:spcPct val="104000"/>
              </a:lnSpc>
              <a:buNone/>
            </a:pPr>
            <a:r>
              <a:rPr lang="en-US" sz="900" b="1" dirty="0">
                <a:solidFill>
                  <a:srgbClr val="4B4A4A"/>
                </a:solidFill>
                <a:latin typeface="Noto Serif SC Bold" pitchFamily="34" charset="0"/>
                <a:ea typeface="Noto Serif SC Bold" pitchFamily="34" charset="-122"/>
                <a:cs typeface="Noto Serif SC Bold" pitchFamily="34" charset="-120"/>
              </a:rPr>
              <a:t>Behavioural Intention</a:t>
            </a:r>
            <a:endParaRPr lang="en-US" sz="900" dirty="0"/>
          </a:p>
        </p:txBody>
      </p:sp>
      <p:sp>
        <p:nvSpPr>
          <p:cNvPr id="15" name="Text 8"/>
          <p:cNvSpPr/>
          <p:nvPr/>
        </p:nvSpPr>
        <p:spPr>
          <a:xfrm>
            <a:off x="6191591" y="6041727"/>
            <a:ext cx="4648381" cy="241697"/>
          </a:xfrm>
          <a:prstGeom prst="rect">
            <a:avLst/>
          </a:prstGeom>
          <a:noFill/>
          <a:ln/>
        </p:spPr>
        <p:txBody>
          <a:bodyPr wrap="square" lIns="0" tIns="0" rIns="0" bIns="0" rtlCol="0" anchor="t">
            <a:normAutofit/>
          </a:bodyPr>
          <a:lstStyle/>
          <a:p>
            <a:pPr marL="0" indent="0" algn="l">
              <a:lnSpc>
                <a:spcPct val="105000"/>
              </a:lnSpc>
              <a:buNone/>
            </a:pPr>
            <a:r>
              <a:rPr lang="en-US" sz="750" dirty="0">
                <a:solidFill>
                  <a:srgbClr val="4B4A4A"/>
                </a:solidFill>
                <a:latin typeface="Geist" pitchFamily="34" charset="0"/>
                <a:ea typeface="Geist" pitchFamily="34" charset="-122"/>
                <a:cs typeface="Geist" pitchFamily="34" charset="-120"/>
              </a:rPr>
              <a:t>Reinforced by community commitment, alumni group, and ongoing peer support (Local Government Association, 2023).</a:t>
            </a:r>
            <a:endParaRPr lang="en-US" sz="7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661574" y="461963"/>
            <a:ext cx="10868547" cy="981869"/>
          </a:xfrm>
          <a:prstGeom prst="rect">
            <a:avLst/>
          </a:prstGeom>
          <a:noFill/>
          <a:ln/>
        </p:spPr>
        <p:txBody>
          <a:bodyPr wrap="square" lIns="0" tIns="0" rIns="0" bIns="0" rtlCol="0" anchor="t">
            <a:normAutofit/>
          </a:bodyPr>
          <a:lstStyle/>
          <a:p>
            <a:pPr marL="0" indent="0" algn="l">
              <a:lnSpc>
                <a:spcPct val="104000"/>
              </a:lnSpc>
              <a:buNone/>
            </a:pPr>
            <a:r>
              <a:rPr lang="en-US" sz="3050" b="1" dirty="0">
                <a:solidFill>
                  <a:srgbClr val="006747"/>
                </a:solidFill>
                <a:latin typeface="Noto Serif SC Bold" pitchFamily="34" charset="0"/>
                <a:ea typeface="Noto Serif SC Bold" pitchFamily="34" charset="-122"/>
                <a:cs typeface="Noto Serif SC Bold" pitchFamily="34" charset="-120"/>
              </a:rPr>
              <a:t>Health Behaviour Theory 3 — Transtheoretical Model (Stages of Change)</a:t>
            </a:r>
            <a:endParaRPr lang="en-US" sz="3050" dirty="0"/>
          </a:p>
        </p:txBody>
      </p:sp>
      <p:pic>
        <p:nvPicPr>
          <p:cNvPr id="3" name="Image 0" descr="preencoded.png"/>
          <p:cNvPicPr>
            <a:picLocks noChangeAspect="1"/>
          </p:cNvPicPr>
          <p:nvPr/>
        </p:nvPicPr>
        <p:blipFill>
          <a:blip r:embed="rId3"/>
          <a:stretch>
            <a:fillRect/>
          </a:stretch>
        </p:blipFill>
        <p:spPr>
          <a:xfrm>
            <a:off x="1098622" y="1742281"/>
            <a:ext cx="9994352" cy="3750370"/>
          </a:xfrm>
          <a:prstGeom prst="rect">
            <a:avLst/>
          </a:prstGeom>
        </p:spPr>
      </p:pic>
      <p:sp>
        <p:nvSpPr>
          <p:cNvPr id="4" name="Text 1"/>
          <p:cNvSpPr/>
          <p:nvPr/>
        </p:nvSpPr>
        <p:spPr>
          <a:xfrm>
            <a:off x="9173911" y="4437018"/>
            <a:ext cx="1507421" cy="580785"/>
          </a:xfrm>
          <a:prstGeom prst="rect">
            <a:avLst/>
          </a:prstGeom>
          <a:noFill/>
          <a:ln/>
        </p:spPr>
        <p:txBody>
          <a:bodyPr wrap="square" lIns="0" tIns="0" rIns="0" bIns="0" rtlCol="0" anchor="t">
            <a:normAutofit/>
          </a:bodyPr>
          <a:lstStyle/>
          <a:p>
            <a:pPr marL="0" indent="0" algn="ctr">
              <a:lnSpc>
                <a:spcPct val="104000"/>
              </a:lnSpc>
              <a:buNone/>
            </a:pPr>
            <a:r>
              <a:rPr lang="en-US" sz="1800" b="1" dirty="0">
                <a:solidFill>
                  <a:srgbClr val="4B4A4A"/>
                </a:solidFill>
                <a:latin typeface="Noto Serif SC Bold" pitchFamily="34" charset="0"/>
                <a:ea typeface="Noto Serif SC Bold" pitchFamily="34" charset="-122"/>
                <a:cs typeface="Noto Serif SC Bold" pitchFamily="34" charset="-120"/>
              </a:rPr>
              <a:t>Maintenance</a:t>
            </a:r>
            <a:endParaRPr lang="en-US" sz="1800" dirty="0"/>
          </a:p>
        </p:txBody>
      </p:sp>
      <p:sp>
        <p:nvSpPr>
          <p:cNvPr id="5" name="Text 2"/>
          <p:cNvSpPr/>
          <p:nvPr/>
        </p:nvSpPr>
        <p:spPr>
          <a:xfrm>
            <a:off x="7274147" y="4582214"/>
            <a:ext cx="1507421" cy="290392"/>
          </a:xfrm>
          <a:prstGeom prst="rect">
            <a:avLst/>
          </a:prstGeom>
          <a:noFill/>
          <a:ln/>
        </p:spPr>
        <p:txBody>
          <a:bodyPr wrap="none" lIns="0" tIns="0" rIns="0" bIns="0" rtlCol="0" anchor="t"/>
          <a:lstStyle/>
          <a:p>
            <a:pPr marL="0" indent="0" algn="ctr">
              <a:lnSpc>
                <a:spcPct val="104000"/>
              </a:lnSpc>
              <a:buNone/>
            </a:pPr>
            <a:r>
              <a:rPr lang="en-US" sz="1800" b="1" dirty="0">
                <a:solidFill>
                  <a:srgbClr val="4B4A4A"/>
                </a:solidFill>
                <a:latin typeface="Noto Serif SC Bold" pitchFamily="34" charset="0"/>
                <a:ea typeface="Noto Serif SC Bold" pitchFamily="34" charset="-122"/>
                <a:cs typeface="Noto Serif SC Bold" pitchFamily="34" charset="-120"/>
              </a:rPr>
              <a:t>Action</a:t>
            </a:r>
            <a:endParaRPr lang="en-US" sz="1800" dirty="0"/>
          </a:p>
        </p:txBody>
      </p:sp>
      <p:sp>
        <p:nvSpPr>
          <p:cNvPr id="6" name="Text 3"/>
          <p:cNvSpPr/>
          <p:nvPr/>
        </p:nvSpPr>
        <p:spPr>
          <a:xfrm>
            <a:off x="5384708" y="4582214"/>
            <a:ext cx="1507421" cy="290392"/>
          </a:xfrm>
          <a:prstGeom prst="rect">
            <a:avLst/>
          </a:prstGeom>
          <a:noFill/>
          <a:ln/>
        </p:spPr>
        <p:txBody>
          <a:bodyPr wrap="none" lIns="0" tIns="0" rIns="0" bIns="0" rtlCol="0" anchor="t"/>
          <a:lstStyle/>
          <a:p>
            <a:pPr marL="0" indent="0" algn="ctr">
              <a:lnSpc>
                <a:spcPct val="104000"/>
              </a:lnSpc>
              <a:buNone/>
            </a:pPr>
            <a:r>
              <a:rPr lang="en-US" sz="1800" b="1" dirty="0">
                <a:solidFill>
                  <a:srgbClr val="4B4A4A"/>
                </a:solidFill>
                <a:latin typeface="Noto Serif SC Bold" pitchFamily="34" charset="0"/>
                <a:ea typeface="Noto Serif SC Bold" pitchFamily="34" charset="-122"/>
                <a:cs typeface="Noto Serif SC Bold" pitchFamily="34" charset="-120"/>
              </a:rPr>
              <a:t>Preparation</a:t>
            </a:r>
            <a:endParaRPr lang="en-US" sz="1800" dirty="0"/>
          </a:p>
        </p:txBody>
      </p:sp>
      <p:sp>
        <p:nvSpPr>
          <p:cNvPr id="7" name="Text 4"/>
          <p:cNvSpPr/>
          <p:nvPr/>
        </p:nvSpPr>
        <p:spPr>
          <a:xfrm>
            <a:off x="3495269" y="4437018"/>
            <a:ext cx="1507421" cy="580785"/>
          </a:xfrm>
          <a:prstGeom prst="rect">
            <a:avLst/>
          </a:prstGeom>
          <a:noFill/>
          <a:ln/>
        </p:spPr>
        <p:txBody>
          <a:bodyPr wrap="square" lIns="0" tIns="0" rIns="0" bIns="0" rtlCol="0" anchor="t">
            <a:normAutofit/>
          </a:bodyPr>
          <a:lstStyle/>
          <a:p>
            <a:pPr marL="0" indent="0" algn="ctr">
              <a:lnSpc>
                <a:spcPct val="104000"/>
              </a:lnSpc>
              <a:buNone/>
            </a:pPr>
            <a:r>
              <a:rPr lang="en-US" sz="1800" b="1" dirty="0">
                <a:solidFill>
                  <a:srgbClr val="4B4A4A"/>
                </a:solidFill>
                <a:latin typeface="Noto Serif SC Bold" pitchFamily="34" charset="0"/>
                <a:ea typeface="Noto Serif SC Bold" pitchFamily="34" charset="-122"/>
                <a:cs typeface="Noto Serif SC Bold" pitchFamily="34" charset="-120"/>
              </a:rPr>
              <a:t>Contemplation</a:t>
            </a:r>
            <a:endParaRPr lang="en-US" sz="1800" dirty="0"/>
          </a:p>
        </p:txBody>
      </p:sp>
      <p:sp>
        <p:nvSpPr>
          <p:cNvPr id="8" name="Text 5"/>
          <p:cNvSpPr/>
          <p:nvPr/>
        </p:nvSpPr>
        <p:spPr>
          <a:xfrm>
            <a:off x="1564531" y="4437018"/>
            <a:ext cx="1507421" cy="580785"/>
          </a:xfrm>
          <a:prstGeom prst="rect">
            <a:avLst/>
          </a:prstGeom>
          <a:noFill/>
          <a:ln/>
        </p:spPr>
        <p:txBody>
          <a:bodyPr wrap="square" lIns="0" tIns="0" rIns="0" bIns="0" rtlCol="0" anchor="t">
            <a:normAutofit/>
          </a:bodyPr>
          <a:lstStyle/>
          <a:p>
            <a:pPr marL="0" indent="0" algn="ctr">
              <a:lnSpc>
                <a:spcPct val="104000"/>
              </a:lnSpc>
              <a:buNone/>
            </a:pPr>
            <a:r>
              <a:rPr lang="en-US" sz="1800" b="1" dirty="0">
                <a:solidFill>
                  <a:srgbClr val="4B4A4A"/>
                </a:solidFill>
                <a:latin typeface="Noto Serif SC Bold" pitchFamily="34" charset="0"/>
                <a:ea typeface="Noto Serif SC Bold" pitchFamily="34" charset="-122"/>
                <a:cs typeface="Noto Serif SC Bold" pitchFamily="34" charset="-120"/>
              </a:rPr>
              <a:t>Precontemplation</a:t>
            </a:r>
            <a:endParaRPr lang="en-US" sz="1800" dirty="0"/>
          </a:p>
        </p:txBody>
      </p:sp>
      <p:sp>
        <p:nvSpPr>
          <p:cNvPr id="9" name="Text 6"/>
          <p:cNvSpPr/>
          <p:nvPr/>
        </p:nvSpPr>
        <p:spPr>
          <a:xfrm>
            <a:off x="661574" y="5660529"/>
            <a:ext cx="10868547" cy="73550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The Transtheoretical Model (Prochaska and DiClemente, 1983; Scull et al., 2025) acknowledges that participants join at varying stages of readiness. Our 8-week programme is designed to move individuals forward through each stage, with the alumni group and relapse-prevention planning ensuring participants remain in the </a:t>
            </a:r>
            <a:r>
              <a:rPr lang="en-US" sz="1200" b="1" dirty="0">
                <a:solidFill>
                  <a:srgbClr val="4B4A4A"/>
                </a:solidFill>
                <a:latin typeface="Geist" pitchFamily="34" charset="0"/>
                <a:ea typeface="Geist" pitchFamily="34" charset="-122"/>
                <a:cs typeface="Geist" pitchFamily="34" charset="-120"/>
              </a:rPr>
              <a:t>maintenance phase</a:t>
            </a:r>
            <a:r>
              <a:rPr lang="en-US" sz="1200" dirty="0">
                <a:solidFill>
                  <a:srgbClr val="4B4A4A"/>
                </a:solidFill>
                <a:latin typeface="Geist" pitchFamily="34" charset="0"/>
                <a:ea typeface="Geist" pitchFamily="34" charset="-122"/>
                <a:cs typeface="Geist" pitchFamily="34" charset="-120"/>
              </a:rPr>
              <a:t> long after formal sessions conclude (Gilbert et al., 2025).</a:t>
            </a:r>
            <a:endParaRPr lang="en-US" sz="1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391215" y="0"/>
            <a:ext cx="4800480" cy="6858000"/>
          </a:xfrm>
          <a:prstGeom prst="rect">
            <a:avLst/>
          </a:prstGeom>
        </p:spPr>
      </p:pic>
      <p:pic>
        <p:nvPicPr>
          <p:cNvPr id="3" name="Image 1" descr="preencoded.png"/>
          <p:cNvPicPr>
            <a:picLocks noChangeAspect="1"/>
          </p:cNvPicPr>
          <p:nvPr/>
        </p:nvPicPr>
        <p:blipFill>
          <a:blip r:embed="rId4"/>
          <a:stretch>
            <a:fillRect/>
          </a:stretch>
        </p:blipFill>
        <p:spPr>
          <a:xfrm>
            <a:off x="8576353" y="897136"/>
            <a:ext cx="3544997" cy="5063629"/>
          </a:xfrm>
          <a:prstGeom prst="rect">
            <a:avLst/>
          </a:prstGeom>
        </p:spPr>
      </p:pic>
      <p:sp>
        <p:nvSpPr>
          <p:cNvPr id="4" name="Text 0"/>
          <p:cNvSpPr/>
          <p:nvPr/>
        </p:nvSpPr>
        <p:spPr>
          <a:xfrm>
            <a:off x="661475" y="460077"/>
            <a:ext cx="6296860" cy="878483"/>
          </a:xfrm>
          <a:prstGeom prst="rect">
            <a:avLst/>
          </a:prstGeom>
          <a:noFill/>
          <a:ln/>
        </p:spPr>
        <p:txBody>
          <a:bodyPr wrap="square" lIns="0" tIns="0" rIns="0" bIns="0" rtlCol="0" anchor="t">
            <a:normAutofit/>
          </a:bodyPr>
          <a:lstStyle/>
          <a:p>
            <a:pPr marL="0" indent="0" algn="l">
              <a:lnSpc>
                <a:spcPct val="104000"/>
              </a:lnSpc>
              <a:buNone/>
            </a:pPr>
            <a:r>
              <a:rPr lang="en-US" sz="2750" b="1" dirty="0">
                <a:solidFill>
                  <a:srgbClr val="006747"/>
                </a:solidFill>
                <a:latin typeface="Noto Serif SC Bold" pitchFamily="34" charset="0"/>
                <a:ea typeface="Noto Serif SC Bold" pitchFamily="34" charset="-122"/>
                <a:cs typeface="Noto Serif SC Bold" pitchFamily="34" charset="-120"/>
              </a:rPr>
              <a:t>Solutions to Overcome Individual Challenges — Part 1</a:t>
            </a:r>
            <a:endParaRPr lang="en-US" sz="2750" dirty="0"/>
          </a:p>
        </p:txBody>
      </p:sp>
      <p:pic>
        <p:nvPicPr>
          <p:cNvPr id="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42425" y="1517749"/>
            <a:ext cx="6315909" cy="1026418"/>
          </a:xfrm>
          <a:prstGeom prst="rect">
            <a:avLst/>
          </a:prstGeom>
        </p:spPr>
      </p:pic>
      <p:sp>
        <p:nvSpPr>
          <p:cNvPr id="6" name="Text 1"/>
          <p:cNvSpPr/>
          <p:nvPr/>
        </p:nvSpPr>
        <p:spPr>
          <a:xfrm>
            <a:off x="878163" y="1677293"/>
            <a:ext cx="2263322" cy="219571"/>
          </a:xfrm>
          <a:prstGeom prst="rect">
            <a:avLst/>
          </a:prstGeom>
          <a:noFill/>
          <a:ln/>
        </p:spPr>
        <p:txBody>
          <a:bodyPr wrap="none" lIns="0" tIns="0" rIns="0" bIns="0" rtlCol="0" anchor="t"/>
          <a:lstStyle/>
          <a:p>
            <a:pPr marL="0" indent="0" algn="l">
              <a:lnSpc>
                <a:spcPct val="104000"/>
              </a:lnSpc>
              <a:buNone/>
            </a:pPr>
            <a:r>
              <a:rPr lang="en-US" sz="1350" b="1" dirty="0">
                <a:solidFill>
                  <a:srgbClr val="4B4A4A"/>
                </a:solidFill>
                <a:latin typeface="Noto Serif SC Bold" pitchFamily="34" charset="0"/>
                <a:ea typeface="Noto Serif SC Bold" pitchFamily="34" charset="-122"/>
                <a:cs typeface="Noto Serif SC Bold" pitchFamily="34" charset="-120"/>
              </a:rPr>
              <a:t>Embarrassment &amp; Shame</a:t>
            </a:r>
            <a:endParaRPr lang="en-US" sz="1350" dirty="0"/>
          </a:p>
        </p:txBody>
      </p:sp>
      <p:sp>
        <p:nvSpPr>
          <p:cNvPr id="7" name="Text 2"/>
          <p:cNvSpPr/>
          <p:nvPr/>
        </p:nvSpPr>
        <p:spPr>
          <a:xfrm>
            <a:off x="878163" y="1968500"/>
            <a:ext cx="5920632" cy="416123"/>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Addressed using humour, normalisation by peer educators, and establishing a confidential, non-judgemental group culture from the very first session (Brook, 2024; Kang, 2024).</a:t>
            </a:r>
            <a:endParaRPr lang="en-US" sz="1100" dirty="0"/>
          </a:p>
        </p:txBody>
      </p:sp>
      <p:pic>
        <p:nvPicPr>
          <p:cNvPr id="8"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2425" y="2663627"/>
            <a:ext cx="6315909" cy="1234480"/>
          </a:xfrm>
          <a:prstGeom prst="rect">
            <a:avLst/>
          </a:prstGeom>
        </p:spPr>
      </p:pic>
      <p:sp>
        <p:nvSpPr>
          <p:cNvPr id="9" name="Text 3"/>
          <p:cNvSpPr/>
          <p:nvPr/>
        </p:nvSpPr>
        <p:spPr>
          <a:xfrm>
            <a:off x="878163" y="2823170"/>
            <a:ext cx="2552438" cy="219571"/>
          </a:xfrm>
          <a:prstGeom prst="rect">
            <a:avLst/>
          </a:prstGeom>
          <a:noFill/>
          <a:ln/>
        </p:spPr>
        <p:txBody>
          <a:bodyPr wrap="none" lIns="0" tIns="0" rIns="0" bIns="0" rtlCol="0" anchor="t"/>
          <a:lstStyle/>
          <a:p>
            <a:pPr marL="0" indent="0" algn="l">
              <a:lnSpc>
                <a:spcPct val="104000"/>
              </a:lnSpc>
              <a:buNone/>
            </a:pPr>
            <a:r>
              <a:rPr lang="en-US" sz="1350" b="1" dirty="0">
                <a:solidFill>
                  <a:srgbClr val="4B4A4A"/>
                </a:solidFill>
                <a:latin typeface="Noto Serif SC Bold" pitchFamily="34" charset="0"/>
                <a:ea typeface="Noto Serif SC Bold" pitchFamily="34" charset="-122"/>
                <a:cs typeface="Noto Serif SC Bold" pitchFamily="34" charset="-120"/>
              </a:rPr>
              <a:t>Low Perceived Personal Risk</a:t>
            </a:r>
            <a:endParaRPr lang="en-US" sz="1350" dirty="0"/>
          </a:p>
        </p:txBody>
      </p:sp>
      <p:sp>
        <p:nvSpPr>
          <p:cNvPr id="10" name="Text 4"/>
          <p:cNvSpPr/>
          <p:nvPr/>
        </p:nvSpPr>
        <p:spPr>
          <a:xfrm>
            <a:off x="878163" y="3114377"/>
            <a:ext cx="5920632" cy="624185"/>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Met with local, anonymised but relatable STI data, peer educator personal stories, and participatory activities that make risk real without scaremongering (UK Health Security Agency, 2024).</a:t>
            </a:r>
            <a:endParaRPr lang="en-US" sz="1100" dirty="0"/>
          </a:p>
        </p:txBody>
      </p:sp>
      <p:pic>
        <p:nvPicPr>
          <p:cNvPr id="11" name="Image 4"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2425" y="4017566"/>
            <a:ext cx="6315909" cy="1234480"/>
          </a:xfrm>
          <a:prstGeom prst="rect">
            <a:avLst/>
          </a:prstGeom>
        </p:spPr>
      </p:pic>
      <p:sp>
        <p:nvSpPr>
          <p:cNvPr id="12" name="Text 5"/>
          <p:cNvSpPr/>
          <p:nvPr/>
        </p:nvSpPr>
        <p:spPr>
          <a:xfrm>
            <a:off x="878163" y="4177109"/>
            <a:ext cx="2961606" cy="219571"/>
          </a:xfrm>
          <a:prstGeom prst="rect">
            <a:avLst/>
          </a:prstGeom>
          <a:noFill/>
          <a:ln/>
        </p:spPr>
        <p:txBody>
          <a:bodyPr wrap="none" lIns="0" tIns="0" rIns="0" bIns="0" rtlCol="0" anchor="t"/>
          <a:lstStyle/>
          <a:p>
            <a:pPr marL="0" indent="0" algn="l">
              <a:lnSpc>
                <a:spcPct val="104000"/>
              </a:lnSpc>
              <a:buNone/>
            </a:pPr>
            <a:r>
              <a:rPr lang="en-US" sz="1350" b="1" dirty="0">
                <a:solidFill>
                  <a:srgbClr val="4B4A4A"/>
                </a:solidFill>
                <a:latin typeface="Noto Serif SC Bold" pitchFamily="34" charset="0"/>
                <a:ea typeface="Noto Serif SC Bold" pitchFamily="34" charset="-122"/>
                <a:cs typeface="Noto Serif SC Bold" pitchFamily="34" charset="-120"/>
              </a:rPr>
              <a:t>"Consent Kills Spontaneity" Myth</a:t>
            </a:r>
            <a:endParaRPr lang="en-US" sz="1350" dirty="0"/>
          </a:p>
        </p:txBody>
      </p:sp>
      <p:sp>
        <p:nvSpPr>
          <p:cNvPr id="13" name="Text 6"/>
          <p:cNvSpPr/>
          <p:nvPr/>
        </p:nvSpPr>
        <p:spPr>
          <a:xfrm>
            <a:off x="878163" y="4468316"/>
            <a:ext cx="5920632" cy="624185"/>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Directly refuted through pleasure-enhancing framing, eroticised consent role-play, and testimonials demonstrating that good communication enhances rather than diminishes pleasure (Scull et al., 2025).</a:t>
            </a:r>
            <a:endParaRPr lang="en-US" sz="1100" dirty="0"/>
          </a:p>
        </p:txBody>
      </p:sp>
      <p:pic>
        <p:nvPicPr>
          <p:cNvPr id="14" name="Image 5"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42425" y="5371505"/>
            <a:ext cx="6315909" cy="1026418"/>
          </a:xfrm>
          <a:prstGeom prst="rect">
            <a:avLst/>
          </a:prstGeom>
        </p:spPr>
      </p:pic>
      <p:sp>
        <p:nvSpPr>
          <p:cNvPr id="15" name="Text 7"/>
          <p:cNvSpPr/>
          <p:nvPr/>
        </p:nvSpPr>
        <p:spPr>
          <a:xfrm>
            <a:off x="878163" y="5531048"/>
            <a:ext cx="1757219" cy="219571"/>
          </a:xfrm>
          <a:prstGeom prst="rect">
            <a:avLst/>
          </a:prstGeom>
          <a:noFill/>
          <a:ln/>
        </p:spPr>
        <p:txBody>
          <a:bodyPr wrap="none" lIns="0" tIns="0" rIns="0" bIns="0" rtlCol="0" anchor="t"/>
          <a:lstStyle/>
          <a:p>
            <a:pPr marL="0" indent="0" algn="l">
              <a:lnSpc>
                <a:spcPct val="104000"/>
              </a:lnSpc>
              <a:buNone/>
            </a:pPr>
            <a:r>
              <a:rPr lang="en-US" sz="1350" b="1" dirty="0">
                <a:solidFill>
                  <a:srgbClr val="4B4A4A"/>
                </a:solidFill>
                <a:latin typeface="Noto Serif SC Bold" pitchFamily="34" charset="0"/>
                <a:ea typeface="Noto Serif SC Bold" pitchFamily="34" charset="-122"/>
                <a:cs typeface="Noto Serif SC Bold" pitchFamily="34" charset="-120"/>
              </a:rPr>
              <a:t>Practical Barriers</a:t>
            </a:r>
            <a:endParaRPr lang="en-US" sz="1350" dirty="0"/>
          </a:p>
        </p:txBody>
      </p:sp>
      <p:sp>
        <p:nvSpPr>
          <p:cNvPr id="16" name="Text 8"/>
          <p:cNvSpPr/>
          <p:nvPr/>
        </p:nvSpPr>
        <p:spPr>
          <a:xfrm>
            <a:off x="878163" y="5822255"/>
            <a:ext cx="5920632" cy="416123"/>
          </a:xfrm>
          <a:prstGeom prst="rect">
            <a:avLst/>
          </a:prstGeom>
          <a:noFill/>
          <a:ln/>
        </p:spPr>
        <p:txBody>
          <a:bodyPr wrap="square" lIns="0" tIns="0" rIns="0" bIns="0" rtlCol="0" anchor="t">
            <a:normAutofit/>
          </a:bodyPr>
          <a:lstStyle/>
          <a:p>
            <a:pPr marL="0" indent="0" algn="l">
              <a:lnSpc>
                <a:spcPct val="123000"/>
              </a:lnSpc>
              <a:buNone/>
            </a:pPr>
            <a:r>
              <a:rPr lang="en-US" sz="1100" dirty="0">
                <a:solidFill>
                  <a:srgbClr val="4B4A4A"/>
                </a:solidFill>
                <a:latin typeface="Geist" pitchFamily="34" charset="0"/>
                <a:ea typeface="Geist" pitchFamily="34" charset="-122"/>
                <a:cs typeface="Geist" pitchFamily="34" charset="-120"/>
              </a:rPr>
              <a:t>Removal of cost and access barriers through free condoms, single-click booking links, and discreet collection points at every venue (Local Government Association, 2023).</a:t>
            </a:r>
            <a:endParaRPr lang="en-US" sz="11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661574" y="1037134"/>
            <a:ext cx="10868547" cy="1033463"/>
          </a:xfrm>
          <a:prstGeom prst="rect">
            <a:avLst/>
          </a:prstGeom>
          <a:noFill/>
          <a:ln/>
        </p:spPr>
        <p:txBody>
          <a:bodyPr wrap="square" lIns="0" tIns="0" rIns="0" bIns="0" rtlCol="0" anchor="t">
            <a:normAutofit/>
          </a:bodyPr>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Solutions to Overcome Individual Challenges — Part 2</a:t>
            </a:r>
            <a:endParaRPr lang="en-US" sz="3250" dirty="0"/>
          </a:p>
        </p:txBody>
      </p:sp>
      <p:sp>
        <p:nvSpPr>
          <p:cNvPr id="3" name="Shape 1"/>
          <p:cNvSpPr/>
          <p:nvPr/>
        </p:nvSpPr>
        <p:spPr>
          <a:xfrm>
            <a:off x="661574" y="2401292"/>
            <a:ext cx="5351626" cy="1494830"/>
          </a:xfrm>
          <a:prstGeom prst="roundRect">
            <a:avLst>
              <a:gd name="adj" fmla="val 9958"/>
            </a:avLst>
          </a:prstGeom>
          <a:solidFill>
            <a:srgbClr val="D1EFE4"/>
          </a:solidFill>
          <a:ln w="6350">
            <a:solidFill>
              <a:srgbClr val="B7D5CA"/>
            </a:solidFill>
            <a:prstDash val="solid"/>
          </a:ln>
        </p:spPr>
      </p:sp>
      <p:sp>
        <p:nvSpPr>
          <p:cNvPr id="4" name="Text 2"/>
          <p:cNvSpPr/>
          <p:nvPr/>
        </p:nvSpPr>
        <p:spPr>
          <a:xfrm>
            <a:off x="833218" y="2572941"/>
            <a:ext cx="2669513"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Fear of Partner Reactions</a:t>
            </a:r>
            <a:endParaRPr lang="en-US" sz="1600" dirty="0"/>
          </a:p>
        </p:txBody>
      </p:sp>
      <p:sp>
        <p:nvSpPr>
          <p:cNvPr id="5" name="Text 3"/>
          <p:cNvSpPr/>
          <p:nvPr/>
        </p:nvSpPr>
        <p:spPr>
          <a:xfrm>
            <a:off x="833218" y="2930624"/>
            <a:ext cx="5008338" cy="793849"/>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Processed through script practice, 'what-if' scenario planning, and peer support to build confidence in applying skills in real-life situations (Wignall et al., 2020; Gilbert et al., 2025).</a:t>
            </a:r>
            <a:endParaRPr lang="en-US" sz="1300" dirty="0"/>
          </a:p>
        </p:txBody>
      </p:sp>
      <p:sp>
        <p:nvSpPr>
          <p:cNvPr id="6" name="Shape 4"/>
          <p:cNvSpPr/>
          <p:nvPr/>
        </p:nvSpPr>
        <p:spPr>
          <a:xfrm>
            <a:off x="6178495" y="2401292"/>
            <a:ext cx="5351626" cy="1494830"/>
          </a:xfrm>
          <a:prstGeom prst="roundRect">
            <a:avLst>
              <a:gd name="adj" fmla="val 9958"/>
            </a:avLst>
          </a:prstGeom>
          <a:solidFill>
            <a:srgbClr val="D1EFE4"/>
          </a:solidFill>
          <a:ln w="6350">
            <a:solidFill>
              <a:srgbClr val="B7D5CA"/>
            </a:solidFill>
            <a:prstDash val="solid"/>
          </a:ln>
        </p:spPr>
      </p:sp>
      <p:sp>
        <p:nvSpPr>
          <p:cNvPr id="7" name="Text 5"/>
          <p:cNvSpPr/>
          <p:nvPr/>
        </p:nvSpPr>
        <p:spPr>
          <a:xfrm>
            <a:off x="6350139" y="2572941"/>
            <a:ext cx="2736980"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Past Negative Experiences</a:t>
            </a:r>
            <a:endParaRPr lang="en-US" sz="1600" dirty="0"/>
          </a:p>
        </p:txBody>
      </p:sp>
      <p:sp>
        <p:nvSpPr>
          <p:cNvPr id="8" name="Text 6"/>
          <p:cNvSpPr/>
          <p:nvPr/>
        </p:nvSpPr>
        <p:spPr>
          <a:xfrm>
            <a:off x="6350139" y="2930624"/>
            <a:ext cx="5008338" cy="793849"/>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Recognised and treated in a trauma-informed manner, with open access to counselling services always available and clearly signposted at every session (Kang, 2024).</a:t>
            </a:r>
            <a:endParaRPr lang="en-US" sz="1300" dirty="0"/>
          </a:p>
        </p:txBody>
      </p:sp>
      <p:sp>
        <p:nvSpPr>
          <p:cNvPr id="9" name="Shape 7"/>
          <p:cNvSpPr/>
          <p:nvPr/>
        </p:nvSpPr>
        <p:spPr>
          <a:xfrm>
            <a:off x="661574" y="4061420"/>
            <a:ext cx="5351626" cy="1759446"/>
          </a:xfrm>
          <a:prstGeom prst="roundRect">
            <a:avLst>
              <a:gd name="adj" fmla="val 8460"/>
            </a:avLst>
          </a:prstGeom>
          <a:solidFill>
            <a:srgbClr val="D1EFE4"/>
          </a:solidFill>
          <a:ln w="6350">
            <a:solidFill>
              <a:srgbClr val="B7D5CA"/>
            </a:solidFill>
            <a:prstDash val="solid"/>
          </a:ln>
        </p:spPr>
      </p:sp>
      <p:sp>
        <p:nvSpPr>
          <p:cNvPr id="10" name="Text 8"/>
          <p:cNvSpPr/>
          <p:nvPr/>
        </p:nvSpPr>
        <p:spPr>
          <a:xfrm>
            <a:off x="833218" y="4233069"/>
            <a:ext cx="3405499"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Time Pressure &amp; Busy Schedules</a:t>
            </a:r>
            <a:endParaRPr lang="en-US" sz="1600" dirty="0"/>
          </a:p>
        </p:txBody>
      </p:sp>
      <p:sp>
        <p:nvSpPr>
          <p:cNvPr id="11" name="Text 9"/>
          <p:cNvSpPr/>
          <p:nvPr/>
        </p:nvSpPr>
        <p:spPr>
          <a:xfrm>
            <a:off x="833218" y="4590752"/>
            <a:ext cx="5008338"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Overcome by keeping sessions concise, offering flexible scheduling (evenings and weekends), and providing digital catch-up materials for those who miss a session (Local Government Association, 2023).</a:t>
            </a:r>
            <a:endParaRPr lang="en-US" sz="1300" dirty="0"/>
          </a:p>
        </p:txBody>
      </p:sp>
      <p:sp>
        <p:nvSpPr>
          <p:cNvPr id="12" name="Shape 10"/>
          <p:cNvSpPr/>
          <p:nvPr/>
        </p:nvSpPr>
        <p:spPr>
          <a:xfrm>
            <a:off x="6178495" y="4061420"/>
            <a:ext cx="5351626" cy="1759446"/>
          </a:xfrm>
          <a:prstGeom prst="roundRect">
            <a:avLst>
              <a:gd name="adj" fmla="val 8460"/>
            </a:avLst>
          </a:prstGeom>
          <a:solidFill>
            <a:srgbClr val="D1EFE4"/>
          </a:solidFill>
          <a:ln w="6350">
            <a:solidFill>
              <a:srgbClr val="B7D5CA"/>
            </a:solidFill>
            <a:prstDash val="solid"/>
          </a:ln>
        </p:spPr>
      </p:sp>
      <p:sp>
        <p:nvSpPr>
          <p:cNvPr id="13" name="Text 11"/>
          <p:cNvSpPr/>
          <p:nvPr/>
        </p:nvSpPr>
        <p:spPr>
          <a:xfrm>
            <a:off x="6350139" y="4233069"/>
            <a:ext cx="2821016" cy="258465"/>
          </a:xfrm>
          <a:prstGeom prst="rect">
            <a:avLst/>
          </a:prstGeom>
          <a:noFill/>
          <a:ln/>
        </p:spPr>
        <p:txBody>
          <a:bodyPr wrap="none" lIns="0" tIns="0" rIns="0" bIns="0" rtlCol="0" anchor="t"/>
          <a:lstStyle/>
          <a:p>
            <a:pPr marL="0" indent="0" algn="l">
              <a:lnSpc>
                <a:spcPct val="104000"/>
              </a:lnSpc>
              <a:buNone/>
            </a:pPr>
            <a:r>
              <a:rPr lang="en-US" sz="1600" b="1" dirty="0">
                <a:solidFill>
                  <a:srgbClr val="4B4A4A"/>
                </a:solidFill>
                <a:latin typeface="Noto Serif SC Bold" pitchFamily="34" charset="0"/>
                <a:ea typeface="Noto Serif SC Bold" pitchFamily="34" charset="-122"/>
                <a:cs typeface="Noto Serif SC Bold" pitchFamily="34" charset="-120"/>
              </a:rPr>
              <a:t>Lack of Continued Support</a:t>
            </a:r>
            <a:endParaRPr lang="en-US" sz="1600" dirty="0"/>
          </a:p>
        </p:txBody>
      </p:sp>
      <p:sp>
        <p:nvSpPr>
          <p:cNvPr id="14" name="Text 12"/>
          <p:cNvSpPr/>
          <p:nvPr/>
        </p:nvSpPr>
        <p:spPr>
          <a:xfrm>
            <a:off x="6350139" y="4590752"/>
            <a:ext cx="5008338"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4B4A4A"/>
                </a:solidFill>
                <a:latin typeface="Geist" pitchFamily="34" charset="0"/>
                <a:ea typeface="Geist" pitchFamily="34" charset="-122"/>
                <a:cs typeface="Geist" pitchFamily="34" charset="-120"/>
              </a:rPr>
              <a:t>Solved by the alumni WhatsApp group, optional 3-month check-in, and integration with existing university and college wellbeing services — ensuring support extends well beyond the 8 weeks (Brook, 2024).</a:t>
            </a:r>
            <a:endParaRPr lang="en-US" sz="13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661574" y="541238"/>
            <a:ext cx="5262431" cy="516731"/>
          </a:xfrm>
          <a:prstGeom prst="rect">
            <a:avLst/>
          </a:prstGeom>
          <a:noFill/>
          <a:ln/>
        </p:spPr>
        <p:txBody>
          <a:bodyPr wrap="none" lIns="0" tIns="0" rIns="0" bIns="0" rtlCol="0" anchor="t"/>
          <a:lstStyle/>
          <a:p>
            <a:pPr marL="0" indent="0" algn="l">
              <a:lnSpc>
                <a:spcPct val="104000"/>
              </a:lnSpc>
              <a:buNone/>
            </a:pPr>
            <a:r>
              <a:rPr lang="en-US" sz="3250" b="1" dirty="0">
                <a:solidFill>
                  <a:srgbClr val="006747"/>
                </a:solidFill>
                <a:latin typeface="Noto Serif SC Bold" pitchFamily="34" charset="0"/>
                <a:ea typeface="Noto Serif SC Bold" pitchFamily="34" charset="-122"/>
                <a:cs typeface="Noto Serif SC Bold" pitchFamily="34" charset="-120"/>
              </a:rPr>
              <a:t>Recap &amp; Call to Action</a:t>
            </a:r>
            <a:endParaRPr lang="en-US" sz="3250" dirty="0"/>
          </a:p>
        </p:txBody>
      </p:sp>
      <p:sp>
        <p:nvSpPr>
          <p:cNvPr id="3" name="Text 1"/>
          <p:cNvSpPr/>
          <p:nvPr/>
        </p:nvSpPr>
        <p:spPr>
          <a:xfrm>
            <a:off x="661574" y="1388666"/>
            <a:ext cx="10868547" cy="529233"/>
          </a:xfrm>
          <a:prstGeom prst="rect">
            <a:avLst/>
          </a:prstGeom>
          <a:noFill/>
          <a:ln/>
        </p:spPr>
        <p:txBody>
          <a:bodyPr wrap="square" lIns="0" tIns="0" rIns="0" bIns="0" rtlCol="0" anchor="t">
            <a:normAutofit/>
          </a:bodyPr>
          <a:lstStyle/>
          <a:p>
            <a:pPr marL="0" indent="0" algn="l">
              <a:lnSpc>
                <a:spcPct val="133000"/>
              </a:lnSpc>
              <a:buNone/>
            </a:pPr>
            <a:r>
              <a:rPr lang="en-US" sz="1300" b="1" dirty="0">
                <a:solidFill>
                  <a:srgbClr val="4B4A4A"/>
                </a:solidFill>
                <a:latin typeface="Geist" pitchFamily="34" charset="0"/>
                <a:ea typeface="Geist" pitchFamily="34" charset="-122"/>
                <a:cs typeface="Geist" pitchFamily="34" charset="-120"/>
              </a:rPr>
              <a:t>Empowered Intimacy</a:t>
            </a:r>
            <a:r>
              <a:rPr lang="en-US" sz="1300" dirty="0">
                <a:solidFill>
                  <a:srgbClr val="4B4A4A"/>
                </a:solidFill>
                <a:latin typeface="Geist" pitchFamily="34" charset="0"/>
                <a:ea typeface="Geist" pitchFamily="34" charset="-122"/>
                <a:cs typeface="Geist" pitchFamily="34" charset="-120"/>
              </a:rPr>
              <a:t> is a unique, evidence-based, pleasure-positive intervention that directly addresses increasing STI rates and educational gaps after school among young adults aged 18–24 (UK Health Security Agency, 2024; Scull et al., 2025).</a:t>
            </a:r>
            <a:endParaRPr lang="en-US" sz="1300" dirty="0"/>
          </a:p>
        </p:txBody>
      </p:sp>
      <p:sp>
        <p:nvSpPr>
          <p:cNvPr id="4" name="Shape 2"/>
          <p:cNvSpPr/>
          <p:nvPr/>
        </p:nvSpPr>
        <p:spPr>
          <a:xfrm>
            <a:off x="542515" y="2103934"/>
            <a:ext cx="5470686" cy="4212729"/>
          </a:xfrm>
          <a:prstGeom prst="roundRect">
            <a:avLst>
              <a:gd name="adj" fmla="val 5653"/>
            </a:avLst>
          </a:prstGeom>
          <a:solidFill>
            <a:srgbClr val="006747">
              <a:alpha val="95000"/>
            </a:srgbClr>
          </a:solidFill>
          <a:ln/>
        </p:spPr>
      </p:sp>
      <p:sp>
        <p:nvSpPr>
          <p:cNvPr id="5" name="Text 3"/>
          <p:cNvSpPr/>
          <p:nvPr/>
        </p:nvSpPr>
        <p:spPr>
          <a:xfrm>
            <a:off x="707809" y="2269232"/>
            <a:ext cx="2849293" cy="258465"/>
          </a:xfrm>
          <a:prstGeom prst="rect">
            <a:avLst/>
          </a:prstGeom>
          <a:noFill/>
          <a:ln/>
        </p:spPr>
        <p:txBody>
          <a:bodyPr wrap="none" lIns="0" tIns="0" rIns="0" bIns="0" rtlCol="0" anchor="t"/>
          <a:lstStyle/>
          <a:p>
            <a:pPr marL="0" indent="0" algn="l">
              <a:lnSpc>
                <a:spcPct val="104000"/>
              </a:lnSpc>
              <a:buNone/>
            </a:pPr>
            <a:r>
              <a:rPr lang="en-US" sz="1600" b="1" dirty="0">
                <a:solidFill>
                  <a:srgbClr val="FFFFFF"/>
                </a:solidFill>
                <a:latin typeface="Noto Serif SC Bold" pitchFamily="34" charset="0"/>
                <a:ea typeface="Noto Serif SC Bold" pitchFamily="34" charset="-122"/>
                <a:cs typeface="Noto Serif SC Bold" pitchFamily="34" charset="-120"/>
              </a:rPr>
              <a:t>Strong Evidence Base</a:t>
            </a:r>
            <a:endParaRPr lang="en-US" sz="1600" dirty="0"/>
          </a:p>
        </p:txBody>
      </p:sp>
      <p:sp>
        <p:nvSpPr>
          <p:cNvPr id="6" name="Text 4"/>
          <p:cNvSpPr/>
          <p:nvPr/>
        </p:nvSpPr>
        <p:spPr>
          <a:xfrm>
            <a:off x="707809" y="2692995"/>
            <a:ext cx="5140097"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FFFFFF"/>
                </a:solidFill>
                <a:latin typeface="Geist" pitchFamily="34" charset="0"/>
                <a:ea typeface="Geist" pitchFamily="34" charset="-122"/>
                <a:cs typeface="Geist" pitchFamily="34" charset="-120"/>
              </a:rPr>
              <a:t>Mixed-methods evaluation, solid regional and national collaborations, and a sustainable train-the-trainer model ensure long-term impact beyond the pilot (Local Government Association, 2023).</a:t>
            </a:r>
            <a:endParaRPr lang="en-US" sz="1300" dirty="0"/>
          </a:p>
        </p:txBody>
      </p:sp>
      <p:sp>
        <p:nvSpPr>
          <p:cNvPr id="7" name="Text 5"/>
          <p:cNvSpPr/>
          <p:nvPr/>
        </p:nvSpPr>
        <p:spPr>
          <a:xfrm>
            <a:off x="707809" y="3916759"/>
            <a:ext cx="2676954" cy="258465"/>
          </a:xfrm>
          <a:prstGeom prst="rect">
            <a:avLst/>
          </a:prstGeom>
          <a:noFill/>
          <a:ln/>
        </p:spPr>
        <p:txBody>
          <a:bodyPr wrap="none" lIns="0" tIns="0" rIns="0" bIns="0" rtlCol="0" anchor="t"/>
          <a:lstStyle/>
          <a:p>
            <a:pPr marL="0" indent="0" algn="l">
              <a:lnSpc>
                <a:spcPct val="104000"/>
              </a:lnSpc>
              <a:buNone/>
            </a:pPr>
            <a:r>
              <a:rPr lang="en-US" sz="1600" b="1" dirty="0">
                <a:solidFill>
                  <a:srgbClr val="FFFFFF"/>
                </a:solidFill>
                <a:latin typeface="Noto Serif SC Bold" pitchFamily="34" charset="0"/>
                <a:ea typeface="Noto Serif SC Bold" pitchFamily="34" charset="-122"/>
                <a:cs typeface="Noto Serif SC Bold" pitchFamily="34" charset="-120"/>
              </a:rPr>
              <a:t>Our Vision</a:t>
            </a:r>
            <a:endParaRPr lang="en-US" sz="1600" dirty="0"/>
          </a:p>
        </p:txBody>
      </p:sp>
      <p:sp>
        <p:nvSpPr>
          <p:cNvPr id="8" name="Text 6"/>
          <p:cNvSpPr/>
          <p:nvPr/>
        </p:nvSpPr>
        <p:spPr>
          <a:xfrm>
            <a:off x="707809" y="4340523"/>
            <a:ext cx="5140097" cy="1058466"/>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FFFFFF"/>
                </a:solidFill>
                <a:latin typeface="Geist" pitchFamily="34" charset="0"/>
                <a:ea typeface="Geist" pitchFamily="34" charset="-122"/>
                <a:cs typeface="Geist" pitchFamily="34" charset="-120"/>
              </a:rPr>
              <a:t>Together we can empower the next generation of young adults to experience healthy, consensual, and fulfilling intimate lives — minimising harm and enhancing individual and communal wellbeing (Gilbert et al., 2025).</a:t>
            </a:r>
            <a:endParaRPr lang="en-US" sz="1300" dirty="0"/>
          </a:p>
        </p:txBody>
      </p:sp>
      <p:sp>
        <p:nvSpPr>
          <p:cNvPr id="9" name="Text 7"/>
          <p:cNvSpPr/>
          <p:nvPr/>
        </p:nvSpPr>
        <p:spPr>
          <a:xfrm>
            <a:off x="6303904" y="2269232"/>
            <a:ext cx="2676954" cy="258465"/>
          </a:xfrm>
          <a:prstGeom prst="rect">
            <a:avLst/>
          </a:prstGeom>
          <a:noFill/>
          <a:ln/>
        </p:spPr>
        <p:txBody>
          <a:bodyPr wrap="none" lIns="0" tIns="0" rIns="0" bIns="0" rtlCol="0" anchor="t"/>
          <a:lstStyle/>
          <a:p>
            <a:pPr marL="0" indent="0" algn="l">
              <a:lnSpc>
                <a:spcPct val="104000"/>
              </a:lnSpc>
              <a:buNone/>
            </a:pPr>
            <a:r>
              <a:rPr lang="en-US" sz="1600" b="1" dirty="0">
                <a:solidFill>
                  <a:srgbClr val="006747"/>
                </a:solidFill>
                <a:latin typeface="Noto Serif SC Bold" pitchFamily="34" charset="0"/>
                <a:ea typeface="Noto Serif SC Bold" pitchFamily="34" charset="-122"/>
                <a:cs typeface="Noto Serif SC Bold" pitchFamily="34" charset="-120"/>
              </a:rPr>
              <a:t>Our Request</a:t>
            </a:r>
            <a:endParaRPr lang="en-US" sz="1600" dirty="0"/>
          </a:p>
        </p:txBody>
      </p:sp>
      <p:sp>
        <p:nvSpPr>
          <p:cNvPr id="10" name="Shape 8"/>
          <p:cNvSpPr/>
          <p:nvPr/>
        </p:nvSpPr>
        <p:spPr>
          <a:xfrm>
            <a:off x="6303904" y="2713732"/>
            <a:ext cx="5232567" cy="1703288"/>
          </a:xfrm>
          <a:prstGeom prst="roundRect">
            <a:avLst>
              <a:gd name="adj" fmla="val 8739"/>
            </a:avLst>
          </a:prstGeom>
          <a:solidFill>
            <a:srgbClr val="B6D6FC"/>
          </a:solidFill>
          <a:ln/>
        </p:spPr>
      </p:sp>
      <p:pic>
        <p:nvPicPr>
          <p:cNvPr id="11" name="Image 0" descr="preencoded.png"/>
          <p:cNvPicPr>
            <a:picLocks noChangeAspect="1"/>
          </p:cNvPicPr>
          <p:nvPr/>
        </p:nvPicPr>
        <p:blipFill>
          <a:blip r:embed="rId3"/>
          <a:stretch>
            <a:fillRect/>
          </a:stretch>
        </p:blipFill>
        <p:spPr>
          <a:xfrm>
            <a:off x="6469198" y="2959795"/>
            <a:ext cx="206667" cy="165298"/>
          </a:xfrm>
          <a:prstGeom prst="rect">
            <a:avLst/>
          </a:prstGeom>
        </p:spPr>
      </p:pic>
      <p:sp>
        <p:nvSpPr>
          <p:cNvPr id="12" name="Text 9"/>
          <p:cNvSpPr/>
          <p:nvPr/>
        </p:nvSpPr>
        <p:spPr>
          <a:xfrm>
            <a:off x="6841160" y="2903835"/>
            <a:ext cx="4530016" cy="1323082"/>
          </a:xfrm>
          <a:prstGeom prst="rect">
            <a:avLst/>
          </a:prstGeom>
          <a:noFill/>
          <a:ln/>
        </p:spPr>
        <p:txBody>
          <a:bodyPr wrap="square" lIns="0" tIns="0" rIns="0" bIns="0" rtlCol="0" anchor="t">
            <a:normAutofit/>
          </a:bodyPr>
          <a:lstStyle/>
          <a:p>
            <a:pPr marL="0" indent="0" algn="l">
              <a:lnSpc>
                <a:spcPct val="133000"/>
              </a:lnSpc>
              <a:buNone/>
            </a:pPr>
            <a:r>
              <a:rPr lang="en-US" sz="1300" dirty="0">
                <a:solidFill>
                  <a:srgbClr val="000000"/>
                </a:solidFill>
                <a:latin typeface="Geist" pitchFamily="34" charset="0"/>
                <a:ea typeface="Geist" pitchFamily="34" charset="-122"/>
                <a:cs typeface="Geist" pitchFamily="34" charset="-120"/>
              </a:rPr>
              <a:t>We request the local council to agree to pilot funding for </a:t>
            </a:r>
            <a:r>
              <a:rPr lang="en-US" sz="1300" b="1" dirty="0">
                <a:solidFill>
                  <a:srgbClr val="000000"/>
                </a:solidFill>
                <a:latin typeface="Geist" pitchFamily="34" charset="0"/>
                <a:ea typeface="Geist" pitchFamily="34" charset="-122"/>
                <a:cs typeface="Geist" pitchFamily="34" charset="-120"/>
              </a:rPr>
              <a:t>two cohorts in the 2026/27 academic year</a:t>
            </a:r>
            <a:r>
              <a:rPr lang="en-US" sz="1300" dirty="0">
                <a:solidFill>
                  <a:srgbClr val="000000"/>
                </a:solidFill>
                <a:latin typeface="Geist" pitchFamily="34" charset="0"/>
                <a:ea typeface="Geist" pitchFamily="34" charset="-122"/>
                <a:cs typeface="Geist" pitchFamily="34" charset="-120"/>
              </a:rPr>
              <a:t>, with a view to the programme becoming part of the local sexual health and wellbeing strategy in 2027/28 (House of Commons Women and Equalities Committee, 2024).</a:t>
            </a:r>
            <a:endParaRPr lang="en-US" sz="1300" dirty="0"/>
          </a:p>
        </p:txBody>
      </p:sp>
      <p:sp>
        <p:nvSpPr>
          <p:cNvPr id="13" name="Text 10"/>
          <p:cNvSpPr/>
          <p:nvPr/>
        </p:nvSpPr>
        <p:spPr>
          <a:xfrm>
            <a:off x="6303904" y="4603055"/>
            <a:ext cx="2676954" cy="258465"/>
          </a:xfrm>
          <a:prstGeom prst="rect">
            <a:avLst/>
          </a:prstGeom>
          <a:noFill/>
          <a:ln/>
        </p:spPr>
        <p:txBody>
          <a:bodyPr wrap="none" lIns="0" tIns="0" rIns="0" bIns="0" rtlCol="0" anchor="t"/>
          <a:lstStyle/>
          <a:p>
            <a:pPr marL="0" indent="0" algn="l">
              <a:lnSpc>
                <a:spcPct val="104000"/>
              </a:lnSpc>
              <a:buNone/>
            </a:pPr>
            <a:r>
              <a:rPr lang="en-US" sz="1600" b="1" dirty="0">
                <a:solidFill>
                  <a:srgbClr val="006747"/>
                </a:solidFill>
                <a:latin typeface="Noto Serif SC Bold" pitchFamily="34" charset="0"/>
                <a:ea typeface="Noto Serif SC Bold" pitchFamily="34" charset="-122"/>
                <a:cs typeface="Noto Serif SC Bold" pitchFamily="34" charset="-120"/>
              </a:rPr>
              <a:t>Why Now?</a:t>
            </a:r>
            <a:endParaRPr lang="en-US" sz="1600" dirty="0"/>
          </a:p>
        </p:txBody>
      </p:sp>
      <p:sp>
        <p:nvSpPr>
          <p:cNvPr id="14" name="Text 11"/>
          <p:cNvSpPr/>
          <p:nvPr/>
        </p:nvSpPr>
        <p:spPr>
          <a:xfrm>
            <a:off x="6303904" y="5026819"/>
            <a:ext cx="5232567" cy="1231999"/>
          </a:xfrm>
          <a:prstGeom prst="rect">
            <a:avLst/>
          </a:prstGeom>
          <a:noFill/>
          <a:ln/>
        </p:spPr>
        <p:txBody>
          <a:bodyPr wrap="square" lIns="0" tIns="0" rIns="0" bIns="0" rtlCol="0" anchor="t">
            <a:normAutofit/>
          </a:bodyPr>
          <a:lstStyle/>
          <a:p>
            <a:pPr marL="342900" indent="-342900" algn="l">
              <a:lnSpc>
                <a:spcPct val="133000"/>
              </a:lnSpc>
              <a:buSzPct val="100000"/>
              <a:buChar char="•"/>
            </a:pPr>
            <a:r>
              <a:rPr lang="en-US" sz="1300" dirty="0">
                <a:solidFill>
                  <a:srgbClr val="4B4A4A"/>
                </a:solidFill>
                <a:latin typeface="Geist" pitchFamily="34" charset="0"/>
                <a:ea typeface="Geist" pitchFamily="34" charset="-122"/>
                <a:cs typeface="Geist" pitchFamily="34" charset="-120"/>
              </a:rPr>
              <a:t>STI rates among 18–24s remain critically high</a:t>
            </a:r>
            <a:endParaRPr lang="en-US" sz="1300" dirty="0"/>
          </a:p>
          <a:p>
            <a:pPr marL="342900" indent="-342900" algn="l">
              <a:lnSpc>
                <a:spcPct val="133000"/>
              </a:lnSpc>
              <a:buSzPct val="100000"/>
              <a:buChar char="•"/>
            </a:pPr>
            <a:r>
              <a:rPr lang="en-US" sz="1300" dirty="0">
                <a:solidFill>
                  <a:srgbClr val="4B4A4A"/>
                </a:solidFill>
                <a:latin typeface="Geist" pitchFamily="34" charset="0"/>
                <a:ea typeface="Geist" pitchFamily="34" charset="-122"/>
                <a:cs typeface="Geist" pitchFamily="34" charset="-120"/>
              </a:rPr>
              <a:t>Post-school RSE provision is still insufficient</a:t>
            </a:r>
            <a:endParaRPr lang="en-US" sz="1300" dirty="0"/>
          </a:p>
          <a:p>
            <a:pPr marL="342900" indent="-342900" algn="l">
              <a:lnSpc>
                <a:spcPct val="133000"/>
              </a:lnSpc>
              <a:buSzPct val="100000"/>
              <a:buChar char="•"/>
            </a:pPr>
            <a:r>
              <a:rPr lang="en-US" sz="1300" dirty="0">
                <a:solidFill>
                  <a:srgbClr val="4B4A4A"/>
                </a:solidFill>
                <a:latin typeface="Geist" pitchFamily="34" charset="0"/>
                <a:ea typeface="Geist" pitchFamily="34" charset="-122"/>
                <a:cs typeface="Geist" pitchFamily="34" charset="-120"/>
              </a:rPr>
              <a:t>Local authorities have a statutory duty to act</a:t>
            </a:r>
            <a:endParaRPr lang="en-US" sz="1300" dirty="0"/>
          </a:p>
          <a:p>
            <a:pPr marL="342900" indent="-342900" algn="l">
              <a:lnSpc>
                <a:spcPct val="133000"/>
              </a:lnSpc>
              <a:buSzPct val="100000"/>
              <a:buChar char="•"/>
            </a:pPr>
            <a:r>
              <a:rPr lang="en-US" sz="1300" dirty="0">
                <a:solidFill>
                  <a:srgbClr val="4B4A4A"/>
                </a:solidFill>
                <a:latin typeface="Geist" pitchFamily="34" charset="0"/>
                <a:ea typeface="Geist" pitchFamily="34" charset="-122"/>
                <a:cs typeface="Geist" pitchFamily="34" charset="-120"/>
              </a:rPr>
              <a:t>A co-produced, evidence-based solution is ready</a:t>
            </a:r>
            <a:endParaRPr lang="en-US" sz="13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661574" y="583109"/>
            <a:ext cx="7900294" cy="490934"/>
          </a:xfrm>
          <a:prstGeom prst="rect">
            <a:avLst/>
          </a:prstGeom>
          <a:noFill/>
          <a:ln/>
        </p:spPr>
        <p:txBody>
          <a:bodyPr wrap="none" lIns="0" tIns="0" rIns="0" bIns="0" rtlCol="0" anchor="t"/>
          <a:lstStyle/>
          <a:p>
            <a:pPr marL="0" indent="0" algn="l">
              <a:lnSpc>
                <a:spcPct val="104000"/>
              </a:lnSpc>
              <a:buNone/>
            </a:pPr>
            <a:r>
              <a:rPr lang="en-US" sz="3050" b="1" dirty="0">
                <a:solidFill>
                  <a:srgbClr val="006747"/>
                </a:solidFill>
                <a:latin typeface="Noto Serif SC Bold" pitchFamily="34" charset="0"/>
                <a:ea typeface="Noto Serif SC Bold" pitchFamily="34" charset="-122"/>
                <a:cs typeface="Noto Serif SC Bold" pitchFamily="34" charset="-120"/>
              </a:rPr>
              <a:t>Questions &amp; Next Steps</a:t>
            </a:r>
            <a:endParaRPr lang="en-US" sz="305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1574" y="1392138"/>
            <a:ext cx="157059" cy="157063"/>
          </a:xfrm>
          <a:prstGeom prst="rect">
            <a:avLst/>
          </a:prstGeom>
        </p:spPr>
      </p:pic>
      <p:sp>
        <p:nvSpPr>
          <p:cNvPr id="4" name="Shape 1"/>
          <p:cNvSpPr/>
          <p:nvPr/>
        </p:nvSpPr>
        <p:spPr>
          <a:xfrm>
            <a:off x="661574" y="1620341"/>
            <a:ext cx="3523368" cy="19050"/>
          </a:xfrm>
          <a:prstGeom prst="rect">
            <a:avLst/>
          </a:prstGeom>
          <a:solidFill>
            <a:srgbClr val="006747"/>
          </a:solidFill>
          <a:ln/>
        </p:spPr>
      </p:sp>
      <p:sp>
        <p:nvSpPr>
          <p:cNvPr id="5" name="Text 2"/>
          <p:cNvSpPr/>
          <p:nvPr/>
        </p:nvSpPr>
        <p:spPr>
          <a:xfrm>
            <a:off x="661574" y="1736923"/>
            <a:ext cx="1963986" cy="245566"/>
          </a:xfrm>
          <a:prstGeom prst="rect">
            <a:avLst/>
          </a:prstGeom>
          <a:noFill/>
          <a:ln/>
        </p:spPr>
        <p:txBody>
          <a:bodyPr wrap="none" lIns="0" tIns="0" rIns="0" bIns="0" rtlCol="0" anchor="t"/>
          <a:lstStyle/>
          <a:p>
            <a:pPr marL="0" indent="0" algn="l">
              <a:lnSpc>
                <a:spcPct val="104000"/>
              </a:lnSpc>
              <a:buNone/>
            </a:pPr>
            <a:r>
              <a:rPr lang="en-US" sz="1500" b="1" dirty="0">
                <a:solidFill>
                  <a:srgbClr val="4B4A4A"/>
                </a:solidFill>
                <a:latin typeface="Noto Serif SC Bold" pitchFamily="34" charset="0"/>
                <a:ea typeface="Noto Serif SC Bold" pitchFamily="34" charset="-122"/>
                <a:cs typeface="Noto Serif SC Bold" pitchFamily="34" charset="-120"/>
              </a:rPr>
              <a:t>Council Feedback</a:t>
            </a:r>
            <a:endParaRPr lang="en-US" sz="1500" dirty="0"/>
          </a:p>
        </p:txBody>
      </p:sp>
      <p:sp>
        <p:nvSpPr>
          <p:cNvPr id="6" name="Text 3"/>
          <p:cNvSpPr/>
          <p:nvPr/>
        </p:nvSpPr>
        <p:spPr>
          <a:xfrm>
            <a:off x="661574" y="2071985"/>
            <a:ext cx="3523368" cy="73550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Receive feedback and refine proposal in accordance with council priorities (Local Government Association, 2023).</a:t>
            </a:r>
            <a:endParaRPr lang="en-US" sz="120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34163" y="1392138"/>
            <a:ext cx="157059" cy="157063"/>
          </a:xfrm>
          <a:prstGeom prst="rect">
            <a:avLst/>
          </a:prstGeom>
        </p:spPr>
      </p:pic>
      <p:sp>
        <p:nvSpPr>
          <p:cNvPr id="8" name="Shape 4"/>
          <p:cNvSpPr/>
          <p:nvPr/>
        </p:nvSpPr>
        <p:spPr>
          <a:xfrm>
            <a:off x="4334163" y="1620341"/>
            <a:ext cx="3523368" cy="19050"/>
          </a:xfrm>
          <a:prstGeom prst="rect">
            <a:avLst/>
          </a:prstGeom>
          <a:solidFill>
            <a:srgbClr val="006747"/>
          </a:solidFill>
          <a:ln/>
        </p:spPr>
      </p:sp>
      <p:sp>
        <p:nvSpPr>
          <p:cNvPr id="9" name="Text 5"/>
          <p:cNvSpPr/>
          <p:nvPr/>
        </p:nvSpPr>
        <p:spPr>
          <a:xfrm>
            <a:off x="4334163" y="1736923"/>
            <a:ext cx="1963986" cy="245566"/>
          </a:xfrm>
          <a:prstGeom prst="rect">
            <a:avLst/>
          </a:prstGeom>
          <a:noFill/>
          <a:ln/>
        </p:spPr>
        <p:txBody>
          <a:bodyPr wrap="none" lIns="0" tIns="0" rIns="0" bIns="0" rtlCol="0" anchor="t"/>
          <a:lstStyle/>
          <a:p>
            <a:pPr marL="0" indent="0" algn="l">
              <a:lnSpc>
                <a:spcPct val="104000"/>
              </a:lnSpc>
              <a:buNone/>
            </a:pPr>
            <a:r>
              <a:rPr lang="en-US" sz="1500" b="1" dirty="0">
                <a:solidFill>
                  <a:srgbClr val="4B4A4A"/>
                </a:solidFill>
                <a:latin typeface="Noto Serif SC Bold" pitchFamily="34" charset="0"/>
                <a:ea typeface="Noto Serif SC Bold" pitchFamily="34" charset="-122"/>
                <a:cs typeface="Noto Serif SC Bold" pitchFamily="34" charset="-120"/>
              </a:rPr>
              <a:t>Proposed Schedule</a:t>
            </a:r>
            <a:endParaRPr lang="en-US" sz="1500" dirty="0"/>
          </a:p>
        </p:txBody>
      </p:sp>
      <p:sp>
        <p:nvSpPr>
          <p:cNvPr id="10" name="Text 6"/>
          <p:cNvSpPr/>
          <p:nvPr/>
        </p:nvSpPr>
        <p:spPr>
          <a:xfrm>
            <a:off x="4334163" y="2071985"/>
            <a:ext cx="3523368" cy="1225848"/>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Detailed project plan and budget provided within </a:t>
            </a:r>
            <a:r>
              <a:rPr lang="en-US" sz="1200" b="1" dirty="0">
                <a:solidFill>
                  <a:srgbClr val="4B4A4A"/>
                </a:solidFill>
                <a:latin typeface="Geist" pitchFamily="34" charset="0"/>
                <a:ea typeface="Geist" pitchFamily="34" charset="-122"/>
                <a:cs typeface="Geist" pitchFamily="34" charset="-120"/>
              </a:rPr>
              <a:t>two weeks</a:t>
            </a:r>
            <a:r>
              <a:rPr lang="en-US" sz="1200" dirty="0">
                <a:solidFill>
                  <a:srgbClr val="4B4A4A"/>
                </a:solidFill>
                <a:latin typeface="Geist" pitchFamily="34" charset="0"/>
                <a:ea typeface="Geist" pitchFamily="34" charset="-122"/>
                <a:cs typeface="Geist" pitchFamily="34" charset="-120"/>
              </a:rPr>
              <a:t> based on feedback. First cohort: </a:t>
            </a:r>
            <a:r>
              <a:rPr lang="en-US" sz="1200" b="1" dirty="0">
                <a:solidFill>
                  <a:srgbClr val="4B4A4A"/>
                </a:solidFill>
                <a:latin typeface="Geist" pitchFamily="34" charset="0"/>
                <a:ea typeface="Geist" pitchFamily="34" charset="-122"/>
                <a:cs typeface="Geist" pitchFamily="34" charset="-120"/>
              </a:rPr>
              <a:t>October 2026</a:t>
            </a:r>
            <a:r>
              <a:rPr lang="en-US" sz="1200" dirty="0">
                <a:solidFill>
                  <a:srgbClr val="4B4A4A"/>
                </a:solidFill>
                <a:latin typeface="Geist" pitchFamily="34" charset="0"/>
                <a:ea typeface="Geist" pitchFamily="34" charset="-122"/>
                <a:cs typeface="Geist" pitchFamily="34" charset="-120"/>
              </a:rPr>
              <a:t> (subject to approval) (House of Commons Women and Equalities Committee, 2024).</a:t>
            </a:r>
            <a:endParaRPr lang="en-US" sz="120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06753" y="1392138"/>
            <a:ext cx="157059" cy="157063"/>
          </a:xfrm>
          <a:prstGeom prst="rect">
            <a:avLst/>
          </a:prstGeom>
        </p:spPr>
      </p:pic>
      <p:sp>
        <p:nvSpPr>
          <p:cNvPr id="12" name="Shape 7"/>
          <p:cNvSpPr/>
          <p:nvPr/>
        </p:nvSpPr>
        <p:spPr>
          <a:xfrm>
            <a:off x="8006753" y="1620341"/>
            <a:ext cx="3523368" cy="19050"/>
          </a:xfrm>
          <a:prstGeom prst="rect">
            <a:avLst/>
          </a:prstGeom>
          <a:solidFill>
            <a:srgbClr val="006747"/>
          </a:solidFill>
          <a:ln/>
        </p:spPr>
      </p:sp>
      <p:sp>
        <p:nvSpPr>
          <p:cNvPr id="13" name="Text 8"/>
          <p:cNvSpPr/>
          <p:nvPr/>
        </p:nvSpPr>
        <p:spPr>
          <a:xfrm>
            <a:off x="8006753" y="1736923"/>
            <a:ext cx="1963986" cy="245566"/>
          </a:xfrm>
          <a:prstGeom prst="rect">
            <a:avLst/>
          </a:prstGeom>
          <a:noFill/>
          <a:ln/>
        </p:spPr>
        <p:txBody>
          <a:bodyPr wrap="none" lIns="0" tIns="0" rIns="0" bIns="0" rtlCol="0" anchor="t"/>
          <a:lstStyle/>
          <a:p>
            <a:pPr marL="0" indent="0" algn="l">
              <a:lnSpc>
                <a:spcPct val="104000"/>
              </a:lnSpc>
              <a:buNone/>
            </a:pPr>
            <a:r>
              <a:rPr lang="en-US" sz="1500" b="1" dirty="0">
                <a:solidFill>
                  <a:srgbClr val="4B4A4A"/>
                </a:solidFill>
                <a:latin typeface="Noto Serif SC Bold" pitchFamily="34" charset="0"/>
                <a:ea typeface="Noto Serif SC Bold" pitchFamily="34" charset="-122"/>
                <a:cs typeface="Noto Serif SC Bold" pitchFamily="34" charset="-120"/>
              </a:rPr>
              <a:t>Pilot Launch</a:t>
            </a:r>
            <a:endParaRPr lang="en-US" sz="1500" dirty="0"/>
          </a:p>
        </p:txBody>
      </p:sp>
      <p:sp>
        <p:nvSpPr>
          <p:cNvPr id="14" name="Text 9"/>
          <p:cNvSpPr/>
          <p:nvPr/>
        </p:nvSpPr>
        <p:spPr>
          <a:xfrm>
            <a:off x="8006753" y="2071985"/>
            <a:ext cx="3523368" cy="73550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Detailed budget and project plan submitted; first cohort launched October 2026, second cohort spring term 2027.</a:t>
            </a:r>
            <a:endParaRPr lang="en-US" sz="1200" dirty="0"/>
          </a:p>
        </p:txBody>
      </p:sp>
      <p:sp>
        <p:nvSpPr>
          <p:cNvPr id="18" name="Shape 13"/>
          <p:cNvSpPr/>
          <p:nvPr/>
        </p:nvSpPr>
        <p:spPr>
          <a:xfrm>
            <a:off x="500645" y="3471367"/>
            <a:ext cx="5468999" cy="1518245"/>
          </a:xfrm>
          <a:prstGeom prst="roundRect">
            <a:avLst>
              <a:gd name="adj" fmla="val 14902"/>
            </a:avLst>
          </a:prstGeom>
          <a:solidFill>
            <a:srgbClr val="E5F9F2">
              <a:alpha val="95000"/>
            </a:srgbClr>
          </a:solidFill>
          <a:ln/>
        </p:spPr>
      </p:sp>
      <p:sp>
        <p:nvSpPr>
          <p:cNvPr id="19" name="Text 14"/>
          <p:cNvSpPr/>
          <p:nvPr/>
        </p:nvSpPr>
        <p:spPr>
          <a:xfrm>
            <a:off x="661574" y="3635772"/>
            <a:ext cx="2573571" cy="245566"/>
          </a:xfrm>
          <a:prstGeom prst="rect">
            <a:avLst/>
          </a:prstGeom>
          <a:noFill/>
          <a:ln/>
        </p:spPr>
        <p:txBody>
          <a:bodyPr wrap="none" lIns="0" tIns="0" rIns="0" bIns="0" rtlCol="0" anchor="t"/>
          <a:lstStyle/>
          <a:p>
            <a:pPr marL="0" indent="0" algn="l">
              <a:lnSpc>
                <a:spcPct val="104000"/>
              </a:lnSpc>
              <a:buNone/>
            </a:pPr>
            <a:r>
              <a:rPr lang="en-US" sz="1500" b="1" dirty="0">
                <a:solidFill>
                  <a:srgbClr val="006747"/>
                </a:solidFill>
                <a:latin typeface="Noto Serif SC Bold" pitchFamily="34" charset="0"/>
                <a:ea typeface="Noto Serif SC Bold" pitchFamily="34" charset="-122"/>
                <a:cs typeface="Noto Serif SC Bold" pitchFamily="34" charset="-120"/>
              </a:rPr>
              <a:t>Follow-Up Meeting</a:t>
            </a:r>
            <a:endParaRPr lang="en-US" sz="1500" dirty="0"/>
          </a:p>
        </p:txBody>
      </p:sp>
      <p:sp>
        <p:nvSpPr>
          <p:cNvPr id="20" name="Text 15"/>
          <p:cNvSpPr/>
          <p:nvPr/>
        </p:nvSpPr>
        <p:spPr>
          <a:xfrm>
            <a:off x="661574" y="4030563"/>
            <a:ext cx="5154880" cy="73550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4B4A4A"/>
                </a:solidFill>
                <a:latin typeface="Geist" pitchFamily="34" charset="0"/>
                <a:ea typeface="Geist" pitchFamily="34" charset="-122"/>
                <a:cs typeface="Geist" pitchFamily="34" charset="-120"/>
              </a:rPr>
              <a:t>Group members are available for a follow-up meeting with council public health and commissioning teams to discuss implementation specifics and partnership agreements (Brook, 2024).</a:t>
            </a:r>
            <a:endParaRPr lang="en-US" sz="1200" dirty="0"/>
          </a:p>
        </p:txBody>
      </p:sp>
      <p:sp>
        <p:nvSpPr>
          <p:cNvPr id="21" name="Shape 16"/>
          <p:cNvSpPr/>
          <p:nvPr/>
        </p:nvSpPr>
        <p:spPr>
          <a:xfrm>
            <a:off x="661574" y="5269607"/>
            <a:ext cx="10868547" cy="837406"/>
          </a:xfrm>
          <a:prstGeom prst="roundRect">
            <a:avLst>
              <a:gd name="adj" fmla="val 16887"/>
            </a:avLst>
          </a:prstGeom>
          <a:solidFill>
            <a:srgbClr val="B6FCB8"/>
          </a:solidFill>
          <a:ln/>
        </p:spPr>
      </p:sp>
      <p:pic>
        <p:nvPicPr>
          <p:cNvPr id="22" name="Image 3" descr="preencoded.png"/>
          <p:cNvPicPr>
            <a:picLocks noChangeAspect="1"/>
          </p:cNvPicPr>
          <p:nvPr/>
        </p:nvPicPr>
        <p:blipFill>
          <a:blip r:embed="rId6"/>
          <a:stretch>
            <a:fillRect/>
          </a:stretch>
        </p:blipFill>
        <p:spPr>
          <a:xfrm>
            <a:off x="818633" y="5493445"/>
            <a:ext cx="196349" cy="157063"/>
          </a:xfrm>
          <a:prstGeom prst="rect">
            <a:avLst/>
          </a:prstGeom>
        </p:spPr>
      </p:pic>
      <p:sp>
        <p:nvSpPr>
          <p:cNvPr id="23" name="Text 17"/>
          <p:cNvSpPr/>
          <p:nvPr/>
        </p:nvSpPr>
        <p:spPr>
          <a:xfrm>
            <a:off x="1172042" y="5443141"/>
            <a:ext cx="10201020" cy="490339"/>
          </a:xfrm>
          <a:prstGeom prst="rect">
            <a:avLst/>
          </a:prstGeom>
          <a:noFill/>
          <a:ln/>
        </p:spPr>
        <p:txBody>
          <a:bodyPr wrap="square" lIns="0" tIns="0" rIns="0" bIns="0" rtlCol="0" anchor="t">
            <a:normAutofit/>
          </a:bodyPr>
          <a:lstStyle/>
          <a:p>
            <a:pPr marL="0" indent="0" algn="l">
              <a:lnSpc>
                <a:spcPct val="130000"/>
              </a:lnSpc>
              <a:buNone/>
            </a:pPr>
            <a:r>
              <a:rPr lang="en-US" sz="1200" dirty="0">
                <a:solidFill>
                  <a:srgbClr val="000000"/>
                </a:solidFill>
                <a:latin typeface="Geist" pitchFamily="34" charset="0"/>
                <a:ea typeface="Geist" pitchFamily="34" charset="-122"/>
                <a:cs typeface="Geist" pitchFamily="34" charset="-120"/>
              </a:rPr>
              <a:t>We are proud of this proposal and believe Empowered Intimacy has excellent potential to positively transform sexual health, consent culture, and wellbeing among young adults in our community (Gilbert et al., 2025; Scull et al., 2025).</a:t>
            </a:r>
            <a:endParaRPr lang="en-US" sz="1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661574" y="864394"/>
            <a:ext cx="3503922" cy="361752"/>
          </a:xfrm>
          <a:prstGeom prst="rect">
            <a:avLst/>
          </a:prstGeom>
          <a:noFill/>
          <a:ln/>
        </p:spPr>
        <p:txBody>
          <a:bodyPr wrap="none" lIns="0" tIns="0" rIns="0" bIns="0" rtlCol="0" anchor="t"/>
          <a:lstStyle/>
          <a:p>
            <a:pPr marL="0" indent="0" algn="l">
              <a:lnSpc>
                <a:spcPct val="104000"/>
              </a:lnSpc>
              <a:buNone/>
            </a:pPr>
            <a:r>
              <a:rPr lang="en-US" sz="2250" b="1" dirty="0">
                <a:solidFill>
                  <a:srgbClr val="006747"/>
                </a:solidFill>
                <a:latin typeface="Noto Serif SC Bold" pitchFamily="34" charset="0"/>
                <a:ea typeface="Noto Serif SC Bold" pitchFamily="34" charset="-122"/>
                <a:cs typeface="Noto Serif SC Bold" pitchFamily="34" charset="-120"/>
              </a:rPr>
              <a:t>Reference List</a:t>
            </a:r>
            <a:endParaRPr lang="en-US" sz="2250" dirty="0"/>
          </a:p>
        </p:txBody>
      </p:sp>
      <p:sp>
        <p:nvSpPr>
          <p:cNvPr id="3" name="Shape 1"/>
          <p:cNvSpPr/>
          <p:nvPr/>
        </p:nvSpPr>
        <p:spPr>
          <a:xfrm>
            <a:off x="661574" y="1388170"/>
            <a:ext cx="966962" cy="208161"/>
          </a:xfrm>
          <a:prstGeom prst="roundRect">
            <a:avLst>
              <a:gd name="adj" fmla="val 40044"/>
            </a:avLst>
          </a:prstGeom>
          <a:noFill/>
          <a:ln w="6350">
            <a:solidFill>
              <a:srgbClr val="006747"/>
            </a:solidFill>
            <a:prstDash val="solid"/>
          </a:ln>
        </p:spPr>
      </p:sp>
      <p:sp>
        <p:nvSpPr>
          <p:cNvPr id="4" name="Text 2"/>
          <p:cNvSpPr/>
          <p:nvPr/>
        </p:nvSpPr>
        <p:spPr>
          <a:xfrm>
            <a:off x="737375" y="1429246"/>
            <a:ext cx="1424944" cy="126008"/>
          </a:xfrm>
          <a:prstGeom prst="rect">
            <a:avLst/>
          </a:prstGeom>
          <a:noFill/>
          <a:ln/>
        </p:spPr>
        <p:txBody>
          <a:bodyPr wrap="none" lIns="0" tIns="0" rIns="0" bIns="0" rtlCol="0" anchor="t"/>
          <a:lstStyle/>
          <a:p>
            <a:pPr marL="0" indent="0" algn="l">
              <a:lnSpc>
                <a:spcPct val="113000"/>
              </a:lnSpc>
              <a:buNone/>
            </a:pPr>
            <a:r>
              <a:rPr lang="en-US" sz="700" dirty="0">
                <a:solidFill>
                  <a:srgbClr val="006747"/>
                </a:solidFill>
                <a:latin typeface="Geist" pitchFamily="34" charset="0"/>
                <a:ea typeface="Geist" pitchFamily="34" charset="-122"/>
                <a:cs typeface="Geist" pitchFamily="34" charset="-120"/>
              </a:rPr>
              <a:t>HARVARD FORMAT</a:t>
            </a:r>
            <a:endParaRPr lang="en-US" sz="700" dirty="0"/>
          </a:p>
        </p:txBody>
      </p:sp>
      <p:sp>
        <p:nvSpPr>
          <p:cNvPr id="35" name="TextBox 34">
            <a:extLst>
              <a:ext uri="{FF2B5EF4-FFF2-40B4-BE49-F238E27FC236}">
                <a16:creationId xmlns:a16="http://schemas.microsoft.com/office/drawing/2014/main" id="{D15AEE63-FBD2-0BE4-1883-2D73AE6B218E}"/>
              </a:ext>
            </a:extLst>
          </p:cNvPr>
          <p:cNvSpPr txBox="1"/>
          <p:nvPr/>
        </p:nvSpPr>
        <p:spPr>
          <a:xfrm>
            <a:off x="661574" y="1739718"/>
            <a:ext cx="10783174" cy="5170646"/>
          </a:xfrm>
          <a:prstGeom prst="rect">
            <a:avLst/>
          </a:prstGeom>
          <a:noFill/>
        </p:spPr>
        <p:txBody>
          <a:bodyPr wrap="square" rtlCol="0">
            <a:spAutoFit/>
          </a:bodyPr>
          <a:lstStyle/>
          <a:p>
            <a:pPr marL="342900" indent="-342900">
              <a:buFont typeface="+mj-lt"/>
              <a:buAutoNum type="arabicPeriod"/>
            </a:pPr>
            <a:r>
              <a:rPr lang="en-US" sz="1000" dirty="0"/>
              <a:t>Brook (2024) </a:t>
            </a:r>
            <a:r>
              <a:rPr lang="en-US" sz="1000" i="1" dirty="0"/>
              <a:t>Education, Access, Stigma and Young People (EASY): Attitudes to contraception, condoms and sexual health</a:t>
            </a:r>
            <a:r>
              <a:rPr lang="en-US" sz="1000" dirty="0"/>
              <a:t>. London: Brook. Available at: </a:t>
            </a:r>
            <a:r>
              <a:rPr lang="en-US" sz="1000" u="sng" dirty="0">
                <a:hlinkClick r:id="rId3"/>
              </a:rPr>
              <a:t>https://www.brook.org.uk/wp-content/uploads/2024/05/EASY-REPORT-1.pdf</a:t>
            </a:r>
            <a:r>
              <a:rPr lang="en-US" sz="1000" dirty="0"/>
              <a:t> (Accessed: 14 June 2026).</a:t>
            </a:r>
          </a:p>
          <a:p>
            <a:pPr marL="342900" indent="-342900">
              <a:buFont typeface="+mj-lt"/>
              <a:buAutoNum type="arabicPeriod"/>
            </a:pPr>
            <a:r>
              <a:rPr lang="en-US" sz="1000" dirty="0"/>
              <a:t>Department for Education (2020) </a:t>
            </a:r>
            <a:r>
              <a:rPr lang="en-US" sz="1000" i="1" dirty="0"/>
              <a:t>Relationships Education, Relationships and Sex Education (RSE) and Health Education</a:t>
            </a:r>
            <a:r>
              <a:rPr lang="en-US" sz="1000" dirty="0"/>
              <a:t>. London: DfE. Available at: </a:t>
            </a:r>
            <a:r>
              <a:rPr lang="en-US" sz="1000" u="sng" dirty="0">
                <a:hlinkClick r:id="rId4"/>
              </a:rPr>
              <a:t>https://www.gov.uk/government/publications/relationships-education-relationships-and-sex-education-rse-and-health-education</a:t>
            </a:r>
            <a:r>
              <a:rPr lang="en-US" sz="1000" dirty="0"/>
              <a:t> (Accessed: 14 June 2026).</a:t>
            </a:r>
          </a:p>
          <a:p>
            <a:pPr marL="342900" indent="-342900">
              <a:buFont typeface="+mj-lt"/>
              <a:buAutoNum type="arabicPeriod"/>
            </a:pPr>
            <a:r>
              <a:rPr lang="en-US" sz="1000" dirty="0"/>
              <a:t>Gilbert, S., Rogers, J. and Carmody, M. (2025) 'Uncovering what matters to young adults: communicating about sexual health and relationships', </a:t>
            </a:r>
            <a:r>
              <a:rPr lang="en-US" sz="1000" i="1" dirty="0"/>
              <a:t>American Journal of Sexuality Education</a:t>
            </a:r>
            <a:r>
              <a:rPr lang="en-US" sz="1000" dirty="0"/>
              <a:t>. doi:10.1080/15546128.2025.2459381. Available at: </a:t>
            </a:r>
            <a:r>
              <a:rPr lang="en-US" sz="1000" u="sng" dirty="0">
                <a:hlinkClick r:id="rId5"/>
              </a:rPr>
              <a:t>https://www.tandfonline.com/doi/full/10.1080/15546128.2025.2459381</a:t>
            </a:r>
            <a:r>
              <a:rPr lang="en-US" sz="1000" dirty="0"/>
              <a:t> (Accessed: 14 June 2026).</a:t>
            </a:r>
          </a:p>
          <a:p>
            <a:pPr marL="342900" indent="-342900">
              <a:buFont typeface="+mj-lt"/>
              <a:buAutoNum type="arabicPeriod"/>
            </a:pPr>
            <a:r>
              <a:rPr lang="en-US" sz="1000" dirty="0"/>
              <a:t>House of Commons Women and Equalities Committee (2024) </a:t>
            </a:r>
            <a:r>
              <a:rPr lang="en-US" sz="1000" i="1" dirty="0"/>
              <a:t>The prevalence of sexually transmitted infections in young people</a:t>
            </a:r>
            <a:r>
              <a:rPr lang="en-US" sz="1000" dirty="0"/>
              <a:t>. London: House of Commons. Available at: </a:t>
            </a:r>
            <a:r>
              <a:rPr lang="en-US" sz="1000" u="sng" dirty="0">
                <a:hlinkClick r:id="rId6"/>
              </a:rPr>
              <a:t>https://publications.parliament.uk/pa/cm5804/cmselect/cmwomeq/463/report.html</a:t>
            </a:r>
            <a:r>
              <a:rPr lang="en-US" sz="1000" dirty="0"/>
              <a:t> (Accessed: 14 June 2026).</a:t>
            </a:r>
          </a:p>
          <a:p>
            <a:pPr marL="342900" indent="-342900">
              <a:buFont typeface="+mj-lt"/>
              <a:buAutoNum type="arabicPeriod"/>
            </a:pPr>
            <a:r>
              <a:rPr lang="en-US" sz="1000" dirty="0"/>
              <a:t>Kang, M. (2024) 'Evaluating Consent Labs: prioritizing sexual wellbeing through youth-led education', </a:t>
            </a:r>
            <a:r>
              <a:rPr lang="en-US" sz="1000" i="1" dirty="0"/>
              <a:t>Frontiers in Education</a:t>
            </a:r>
            <a:r>
              <a:rPr lang="en-US" sz="1000" dirty="0"/>
              <a:t>, 9. doi:10.3389/feduc.2024.1362260. Available at: </a:t>
            </a:r>
            <a:r>
              <a:rPr lang="en-US" sz="1000" u="sng" dirty="0">
                <a:hlinkClick r:id="rId7"/>
              </a:rPr>
              <a:t>https://www.frontiersin.org/journals/education/articles/10.3389/feduc.2024.1362260</a:t>
            </a:r>
            <a:r>
              <a:rPr lang="en-US" sz="1000" dirty="0"/>
              <a:t> (Accessed: 14 June 2026).</a:t>
            </a:r>
          </a:p>
          <a:p>
            <a:pPr marL="342900" indent="-342900">
              <a:buFont typeface="+mj-lt"/>
              <a:buAutoNum type="arabicPeriod"/>
            </a:pPr>
            <a:r>
              <a:rPr lang="en-US" sz="1000" dirty="0"/>
              <a:t>Local Government Association (2023) </a:t>
            </a:r>
            <a:r>
              <a:rPr lang="en-US" sz="1000" i="1" dirty="0"/>
              <a:t>Sexual Health: A Guide for Local Authorities</a:t>
            </a:r>
            <a:r>
              <a:rPr lang="en-US" sz="1000" dirty="0"/>
              <a:t>. London: LGA. Available at: </a:t>
            </a:r>
            <a:r>
              <a:rPr lang="en-US" sz="1000" u="sng" dirty="0">
                <a:hlinkClick r:id="rId8"/>
              </a:rPr>
              <a:t>https://www.local.gov.uk/publications/sexual-health-guide-local-authorities</a:t>
            </a:r>
            <a:r>
              <a:rPr lang="en-US" sz="1000" dirty="0"/>
              <a:t> (Accessed: 14 June 2026).</a:t>
            </a:r>
          </a:p>
          <a:p>
            <a:pPr marL="342900" indent="-342900">
              <a:buFont typeface="+mj-lt"/>
              <a:buAutoNum type="arabicPeriod"/>
            </a:pPr>
            <a:r>
              <a:rPr lang="en-US" sz="1000" dirty="0"/>
              <a:t>Power, J. et al. (2022) </a:t>
            </a:r>
            <a:r>
              <a:rPr lang="en-US" sz="1000" i="1" dirty="0"/>
              <a:t>Young People's Perspectives of Sexual Wellbeing and Consent: A Literature Review</a:t>
            </a:r>
            <a:r>
              <a:rPr lang="en-US" sz="1000" dirty="0"/>
              <a:t>. London: Plan International.</a:t>
            </a:r>
          </a:p>
          <a:p>
            <a:pPr marL="342900" indent="-342900">
              <a:buFont typeface="+mj-lt"/>
              <a:buAutoNum type="arabicPeriod"/>
            </a:pPr>
            <a:r>
              <a:rPr lang="en-US" sz="1000" dirty="0"/>
              <a:t>Prochaska, J.O. and DiClemente, C.C. (1983) 'Stages and processes of self-change of smoking: toward an integrative model of change', </a:t>
            </a:r>
            <a:r>
              <a:rPr lang="en-US" sz="1000" i="1" dirty="0"/>
              <a:t>Journal of Consulting and Clinical Psychology</a:t>
            </a:r>
            <a:r>
              <a:rPr lang="en-US" sz="1000" dirty="0"/>
              <a:t>, 51(3), pp. 390–395. doi:10.1037/0022-006X.51.3.390.</a:t>
            </a:r>
          </a:p>
          <a:p>
            <a:pPr marL="342900" indent="-342900">
              <a:buFont typeface="+mj-lt"/>
              <a:buAutoNum type="arabicPeriod"/>
            </a:pPr>
            <a:r>
              <a:rPr lang="en-US" sz="1000" dirty="0"/>
              <a:t>Rosenstock, I.M. (1974) 'Historical origins of the Health Belief Model', </a:t>
            </a:r>
            <a:r>
              <a:rPr lang="en-US" sz="1000" i="1" dirty="0"/>
              <a:t>Health Education Monographs</a:t>
            </a:r>
            <a:r>
              <a:rPr lang="en-US" sz="1000" dirty="0"/>
              <a:t>, 2(4), pp. 328–335. doi:10.1177/109019817400200403.</a:t>
            </a:r>
          </a:p>
          <a:p>
            <a:pPr marL="342900" indent="-342900">
              <a:buFont typeface="+mj-lt"/>
              <a:buAutoNum type="arabicPeriod"/>
            </a:pPr>
            <a:r>
              <a:rPr lang="en-US" sz="1000" dirty="0"/>
              <a:t>Scull, T.M. et al. (2025) 'Moving toward a more comprehensive standard for sex education: a latent class analysis and examination of young adult sexual health', </a:t>
            </a:r>
            <a:r>
              <a:rPr lang="en-US" sz="1000" i="1" dirty="0"/>
              <a:t>Journal of Sex Research</a:t>
            </a:r>
            <a:r>
              <a:rPr lang="en-US" sz="1000" dirty="0"/>
              <a:t>. doi:10.1080/00224499.2025.2475549. Available at: </a:t>
            </a:r>
            <a:r>
              <a:rPr lang="en-US" sz="1000" u="sng" dirty="0">
                <a:hlinkClick r:id="rId9"/>
              </a:rPr>
              <a:t>https://www.tandfonline.com/doi/full/10.1080/00224499.2025.2475549</a:t>
            </a:r>
            <a:r>
              <a:rPr lang="en-US" sz="1000" dirty="0"/>
              <a:t> (Accessed: 14 June 2026).</a:t>
            </a:r>
          </a:p>
          <a:p>
            <a:pPr marL="342900" indent="-342900">
              <a:buFont typeface="+mj-lt"/>
              <a:buAutoNum type="arabicPeriod"/>
            </a:pPr>
            <a:r>
              <a:rPr lang="en-US" sz="1000" dirty="0"/>
              <a:t>UK Health Security Agency (2024) </a:t>
            </a:r>
            <a:r>
              <a:rPr lang="en-US" sz="1000" i="1" dirty="0"/>
              <a:t>Sexually transmitted infections and screening for chlamydia in England: 2023 report</a:t>
            </a:r>
            <a:r>
              <a:rPr lang="en-US" sz="1000" dirty="0"/>
              <a:t>. London: UKHSA. Available at: </a:t>
            </a:r>
            <a:r>
              <a:rPr lang="en-US" sz="1000" u="sng" dirty="0">
                <a:hlinkClick r:id="rId10"/>
              </a:rPr>
              <a:t>https://www.gov.uk/government/statistics/sexually-transmitted-infections-stis-annual-data-tables</a:t>
            </a:r>
            <a:r>
              <a:rPr lang="en-US" sz="1000" dirty="0"/>
              <a:t> (Accessed: 14 June 2026).</a:t>
            </a:r>
          </a:p>
          <a:p>
            <a:pPr marL="342900" indent="-342900">
              <a:buFont typeface="+mj-lt"/>
              <a:buAutoNum type="arabicPeriod"/>
            </a:pPr>
            <a:r>
              <a:rPr lang="en-US" sz="1000" dirty="0"/>
              <a:t>Wignall, L. et al. (2020) 'UK university students' perceptions and negotiations of sexual consent', </a:t>
            </a:r>
            <a:r>
              <a:rPr lang="en-US" sz="1000" i="1" dirty="0"/>
              <a:t>Psychology &amp; Sexuality</a:t>
            </a:r>
            <a:r>
              <a:rPr lang="en-US" sz="1000" dirty="0"/>
              <a:t>, 11(4), pp. 1–13. doi:10.1080/19419899.2020.1859601.</a:t>
            </a:r>
          </a:p>
          <a:p>
            <a:pPr marL="342900" indent="-342900">
              <a:buFont typeface="+mj-lt"/>
              <a:buAutoNum type="arabicPeriod"/>
            </a:pPr>
            <a:r>
              <a:rPr lang="en-US" sz="1000" dirty="0"/>
              <a:t>Ajzen, I. (1991) 'The theory of planned behavior', </a:t>
            </a:r>
            <a:r>
              <a:rPr lang="en-US" sz="1000" i="1" dirty="0"/>
              <a:t>Organizational Behavior and Human Decision Processes</a:t>
            </a:r>
            <a:r>
              <a:rPr lang="en-US" sz="1000" dirty="0"/>
              <a:t>, 50(2), pp. 179–211. doi:10.1016/0749-5978(91)90020-T.</a:t>
            </a:r>
          </a:p>
          <a:p>
            <a:pPr marL="342900" indent="-342900">
              <a:buFont typeface="+mj-lt"/>
              <a:buAutoNum type="arabicPeriod"/>
            </a:pPr>
            <a:r>
              <a:rPr lang="en-US" sz="1000" dirty="0"/>
              <a:t>Mahase, E. (2024) 'STIs: Rise in young people follows decade of cuts to sexual health service, MPs hear', </a:t>
            </a:r>
            <a:r>
              <a:rPr lang="en-US" sz="1000" i="1" dirty="0"/>
              <a:t>BMJ</a:t>
            </a:r>
            <a:r>
              <a:rPr lang="en-US" sz="1000" dirty="0"/>
              <a:t>, 384, q202. doi:10.1136/bmj.q202. Available at: </a:t>
            </a:r>
            <a:r>
              <a:rPr lang="en-US" sz="1000" u="sng" dirty="0">
                <a:hlinkClick r:id="rId11"/>
              </a:rPr>
              <a:t>https://www.bmj.com/content/384/bmj.q202</a:t>
            </a:r>
            <a:r>
              <a:rPr lang="en-US" sz="1000" dirty="0"/>
              <a:t> (Accessed: 14 June 2026).</a:t>
            </a:r>
          </a:p>
          <a:p>
            <a:pPr marL="342900" indent="-342900">
              <a:buFont typeface="+mj-lt"/>
              <a:buAutoNum type="arabicPeriod"/>
            </a:pPr>
            <a:r>
              <a:rPr lang="en-US" sz="1000" dirty="0"/>
              <a:t>Zaneva, M. et al. (2022) 'What is the added value of incorporating pleasure in sexual health interventions? A systematic review and meta-analysis', </a:t>
            </a:r>
            <a:r>
              <a:rPr lang="en-US" sz="1000" i="1" dirty="0"/>
              <a:t>PLOS ONE</a:t>
            </a:r>
            <a:r>
              <a:rPr lang="en-US" sz="1000" dirty="0"/>
              <a:t>, 17(2), e0261034. doi:10.1371/journal.pone.0261034. Available at: </a:t>
            </a:r>
            <a:r>
              <a:rPr lang="en-US" sz="1000" u="sng" dirty="0">
                <a:hlinkClick r:id="rId12"/>
              </a:rPr>
              <a:t>https://journals.plos.org/plosone/article?id=10.1371/journal.pone.0261034</a:t>
            </a:r>
            <a:r>
              <a:rPr lang="en-US" sz="1000" dirty="0"/>
              <a:t> (Accessed: 14 June 2026).</a:t>
            </a:r>
          </a:p>
          <a:p>
            <a:pPr marL="342900" indent="-342900">
              <a:buFont typeface="+mj-lt"/>
              <a:buAutoNum type="arabicPeriod"/>
            </a:pPr>
            <a:r>
              <a:rPr lang="en-US" sz="1000" dirty="0"/>
              <a:t>Mitchell, K.R. et al. (2020) 'A peer-led intervention to promote sexual health in secondary schools: the STASH feasibility study', </a:t>
            </a:r>
            <a:r>
              <a:rPr lang="en-US" sz="1000" i="1" dirty="0"/>
              <a:t>Public Health Research</a:t>
            </a:r>
            <a:r>
              <a:rPr lang="en-US" sz="1000" dirty="0"/>
              <a:t>, 8(15). doi:10.3310/phr08150. Available at: </a:t>
            </a:r>
            <a:r>
              <a:rPr lang="en-US" sz="1000" u="sng" dirty="0">
                <a:hlinkClick r:id="rId13"/>
              </a:rPr>
              <a:t>https://www.ncbi.nlm.nih.gov/books/NBK564692/</a:t>
            </a:r>
            <a:r>
              <a:rPr lang="en-US" sz="1000" dirty="0"/>
              <a:t> (Accessed: 14 June 2026).</a:t>
            </a:r>
          </a:p>
          <a:p>
            <a:pPr marL="342900" indent="-342900">
              <a:buFont typeface="+mj-lt"/>
              <a:buAutoNum type="arabicPeriod"/>
            </a:pPr>
            <a:r>
              <a:rPr lang="en-US" sz="1000" dirty="0"/>
              <a:t>Littlejohn, J. (2025) 'Sexual consent decreases with age for women who have experienced nonconsensual sexual activity', </a:t>
            </a:r>
            <a:r>
              <a:rPr lang="en-US" sz="1000" i="1" dirty="0"/>
              <a:t>Psychology &amp; Sexuality</a:t>
            </a:r>
            <a:r>
              <a:rPr lang="en-US" sz="1000" dirty="0"/>
              <a:t>. doi:10.1080/19419899.2025.2554708. Available at: </a:t>
            </a:r>
            <a:r>
              <a:rPr lang="en-US" sz="1000" u="sng" dirty="0">
                <a:hlinkClick r:id="rId14"/>
              </a:rPr>
              <a:t>https://www.tandfonline.com/doi/full/10.1080/19419899.2025.2554708</a:t>
            </a:r>
            <a:r>
              <a:rPr lang="en-US" sz="1000" dirty="0"/>
              <a:t> (Accessed: 14 June 2026).</a:t>
            </a:r>
          </a:p>
          <a:p>
            <a:pPr marL="342900" indent="-342900">
              <a:buFont typeface="+mj-lt"/>
              <a:buAutoNum type="arabicPeriod"/>
            </a:pPr>
            <a:r>
              <a:rPr lang="en-US" sz="1000" dirty="0"/>
              <a:t>van </a:t>
            </a:r>
            <a:r>
              <a:rPr lang="en-US" sz="1000" dirty="0" err="1"/>
              <a:t>Ditzhuijzen</a:t>
            </a:r>
            <a:r>
              <a:rPr lang="en-US" sz="1000" dirty="0"/>
              <a:t>, J. and Overeem, A. (2025) 'Pleasure-inclusive sex education, sexual agency, and sexual well-being in adolescents and young adults: a scoping review', </a:t>
            </a:r>
            <a:r>
              <a:rPr lang="en-US" sz="1000" i="1" dirty="0"/>
              <a:t>Archives of Sexual Behavior</a:t>
            </a:r>
            <a:r>
              <a:rPr lang="en-US" sz="1000" dirty="0"/>
              <a:t>, 54, pp. 1627–1648. doi:10.1007/s10508-025-03103-8. Available at: </a:t>
            </a:r>
            <a:r>
              <a:rPr lang="en-US" sz="1000" u="sng" dirty="0">
                <a:hlinkClick r:id="rId15"/>
              </a:rPr>
              <a:t>https://link.springer.com/article/10.1007/s10508-025-03103-8</a:t>
            </a:r>
            <a:r>
              <a:rPr lang="en-US" sz="1000" dirty="0"/>
              <a:t> (Accessed: 14 June 2026).</a:t>
            </a:r>
          </a:p>
          <a:p>
            <a:pPr marL="342900" indent="-342900">
              <a:buFont typeface="+mj-lt"/>
              <a:buAutoNum type="arabicPeriod"/>
            </a:pPr>
            <a:endParaRPr lang="en-US" sz="1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07668" y="685800"/>
            <a:ext cx="11554509" cy="5961477"/>
            <a:chOff x="0" y="0"/>
            <a:chExt cx="4564744" cy="2355151"/>
          </a:xfrm>
        </p:grpSpPr>
        <p:sp>
          <p:nvSpPr>
            <p:cNvPr id="3" name="Freeform 3"/>
            <p:cNvSpPr/>
            <p:nvPr/>
          </p:nvSpPr>
          <p:spPr>
            <a:xfrm>
              <a:off x="0" y="0"/>
              <a:ext cx="4564744" cy="2355151"/>
            </a:xfrm>
            <a:custGeom>
              <a:avLst/>
              <a:gdLst/>
              <a:ahLst/>
              <a:cxnLst/>
              <a:rect l="l" t="t" r="r" b="b"/>
              <a:pathLst>
                <a:path w="4564744" h="2355151">
                  <a:moveTo>
                    <a:pt x="0" y="0"/>
                  </a:moveTo>
                  <a:lnTo>
                    <a:pt x="4564744" y="0"/>
                  </a:lnTo>
                  <a:lnTo>
                    <a:pt x="4564744" y="2355151"/>
                  </a:lnTo>
                  <a:lnTo>
                    <a:pt x="0" y="2355151"/>
                  </a:lnTo>
                  <a:close/>
                </a:path>
              </a:pathLst>
            </a:custGeom>
            <a:solidFill>
              <a:srgbClr val="C03554"/>
            </a:solidFill>
          </p:spPr>
        </p:sp>
        <p:sp>
          <p:nvSpPr>
            <p:cNvPr id="4" name="TextBox 4"/>
            <p:cNvSpPr txBox="1"/>
            <p:nvPr/>
          </p:nvSpPr>
          <p:spPr>
            <a:xfrm>
              <a:off x="0" y="-28575"/>
              <a:ext cx="4564744" cy="2383726"/>
            </a:xfrm>
            <a:prstGeom prst="rect">
              <a:avLst/>
            </a:prstGeom>
          </p:spPr>
          <p:txBody>
            <a:bodyPr lIns="33867" tIns="33867" rIns="33867" bIns="33867" rtlCol="0" anchor="ctr"/>
            <a:lstStyle/>
            <a:p>
              <a:pPr algn="ctr">
                <a:lnSpc>
                  <a:spcPts val="1773"/>
                </a:lnSpc>
                <a:spcBef>
                  <a:spcPct val="0"/>
                </a:spcBef>
              </a:pPr>
              <a:endParaRPr sz="1200"/>
            </a:p>
          </p:txBody>
        </p:sp>
      </p:grpSp>
      <p:sp>
        <p:nvSpPr>
          <p:cNvPr id="5" name="TextBox 5"/>
          <p:cNvSpPr txBox="1"/>
          <p:nvPr/>
        </p:nvSpPr>
        <p:spPr>
          <a:xfrm>
            <a:off x="4341135" y="-31750"/>
            <a:ext cx="3487576" cy="559127"/>
          </a:xfrm>
          <a:prstGeom prst="rect">
            <a:avLst/>
          </a:prstGeom>
        </p:spPr>
        <p:txBody>
          <a:bodyPr lIns="0" tIns="0" rIns="0" bIns="0" rtlCol="0" anchor="t">
            <a:spAutoFit/>
          </a:bodyPr>
          <a:lstStyle/>
          <a:p>
            <a:pPr>
              <a:lnSpc>
                <a:spcPts val="4693"/>
              </a:lnSpc>
            </a:pPr>
            <a:r>
              <a:rPr lang="en-US" sz="3666" b="1">
                <a:solidFill>
                  <a:srgbClr val="000000"/>
                </a:solidFill>
                <a:latin typeface="Tex Gyre Bonum Bold"/>
                <a:ea typeface="Tex Gyre Bonum Bold"/>
                <a:cs typeface="Tex Gyre Bonum Bold"/>
                <a:sym typeface="Tex Gyre Bonum Bold"/>
              </a:rPr>
              <a:t>REFERENCES</a:t>
            </a:r>
          </a:p>
        </p:txBody>
      </p:sp>
      <p:sp>
        <p:nvSpPr>
          <p:cNvPr id="6" name="TextBox 6"/>
          <p:cNvSpPr txBox="1"/>
          <p:nvPr/>
        </p:nvSpPr>
        <p:spPr>
          <a:xfrm>
            <a:off x="318746" y="641350"/>
            <a:ext cx="11554509" cy="5515356"/>
          </a:xfrm>
          <a:prstGeom prst="rect">
            <a:avLst/>
          </a:prstGeom>
        </p:spPr>
        <p:txBody>
          <a:bodyPr lIns="0" tIns="0" rIns="0" bIns="0" rtlCol="0" anchor="t">
            <a:spAutoFit/>
          </a:bodyPr>
          <a:lstStyle/>
          <a:p>
            <a:pPr algn="just">
              <a:lnSpc>
                <a:spcPts val="1813"/>
              </a:lnSpc>
            </a:pPr>
            <a:r>
              <a:rPr lang="en-US" sz="1133" i="1">
                <a:solidFill>
                  <a:srgbClr val="000000"/>
                </a:solidFill>
                <a:latin typeface="Tex Gyre Bonum Italics"/>
                <a:ea typeface="Tex Gyre Bonum Italics"/>
                <a:cs typeface="Tex Gyre Bonum Italics"/>
                <a:sym typeface="Tex Gyre Bonum Italics"/>
              </a:rPr>
              <a:t>Laha, A., 2026. The role of consent education in preventing sexual violence and promoting healthy relationships. Journal of Psychosexual Health, 8(2), pp.128-132. </a:t>
            </a:r>
            <a:r>
              <a:rPr lang="en-US" sz="1133" i="1" u="sng">
                <a:solidFill>
                  <a:srgbClr val="000000"/>
                </a:solidFill>
                <a:latin typeface="Tex Gyre Bonum Italics"/>
                <a:ea typeface="Tex Gyre Bonum Italics"/>
                <a:cs typeface="Tex Gyre Bonum Italics"/>
                <a:sym typeface="Tex Gyre Bonum Italics"/>
                <a:hlinkClick r:id="rId2" tooltip="https://journals.sagepub.com/doi/abs/10.1177/26318318251400035"/>
              </a:rPr>
              <a:t>https://journals.sagepub.com/doi/abs/10.1177/26318318251400035</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Berenguer-Simon, A., Ballester-Ferrando, D., Rascón-Hernán, C., Reyes-Amargant, Z., Rodríguez-Martín, D. and Fuentes-Pumarola, C., 2024. Educational intervention on sexual violence to empower university students in developing healthy affective-sexual relationships. Heliyon, 10(14). </a:t>
            </a:r>
            <a:r>
              <a:rPr lang="en-US" sz="1133" i="1" u="sng">
                <a:solidFill>
                  <a:srgbClr val="000000"/>
                </a:solidFill>
                <a:latin typeface="Tex Gyre Bonum Italics"/>
                <a:ea typeface="Tex Gyre Bonum Italics"/>
                <a:cs typeface="Tex Gyre Bonum Italics"/>
                <a:sym typeface="Tex Gyre Bonum Italics"/>
                <a:hlinkClick r:id="rId3" tooltip="https://www.cell.com/heliyon/fulltext/S2405-8440(24)10564-6"/>
              </a:rPr>
              <a:t>https://www.cell.com/heliyon/fulltext/S2405-8440(24)10564-6</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Purwanti, A., Shaluhiyah, Z., Widjanarko, B. and Natalis, A., 2024. Empowering women: A reflection on protecting against dating violence in the Indonesian context. Qubahan Academic Journal, 4(1), pp.38-52. </a:t>
            </a:r>
            <a:r>
              <a:rPr lang="en-US" sz="1133" i="1" u="sng">
                <a:solidFill>
                  <a:srgbClr val="000000"/>
                </a:solidFill>
                <a:latin typeface="Tex Gyre Bonum Italics"/>
                <a:ea typeface="Tex Gyre Bonum Italics"/>
                <a:cs typeface="Tex Gyre Bonum Italics"/>
                <a:sym typeface="Tex Gyre Bonum Italics"/>
                <a:hlinkClick r:id="rId4" tooltip="https://journal.qubahan.com/index.php/qaj/article/view/245"/>
              </a:rPr>
              <a:t>https://journal.qubahan.com/index.php/qaj/article/view/245</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Coulter, R.W. and Gartner, R.E., 2023. LGBTQ+ youth-generated intervention concepts for reducing teen dating violence inequities. Health promotion practice, 24(2), pp.252-257. </a:t>
            </a:r>
            <a:r>
              <a:rPr lang="en-US" sz="1133" i="1" u="sng">
                <a:solidFill>
                  <a:srgbClr val="000000"/>
                </a:solidFill>
                <a:latin typeface="Tex Gyre Bonum Italics"/>
                <a:ea typeface="Tex Gyre Bonum Italics"/>
                <a:cs typeface="Tex Gyre Bonum Italics"/>
                <a:sym typeface="Tex Gyre Bonum Italics"/>
                <a:hlinkClick r:id="rId5" tooltip="https://journals.sagepub.com/doi/abs/10.1177/15248399221137276"/>
              </a:rPr>
              <a:t>https://journals.sagepub.com/doi/abs/10.1177/15248399221137276</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Ball, B., Hoefer, S., Faulkner, M., Requenes, A., Brooks, T., Munoz, G., Pacheco, E., Poland, C., Salmeron, C. and Zelaya, A.B., 2023. Innovation in sexuality and relationship education in child welfare: Shifting toward a focus on ongoing conversations, connection, and consent. Prevention Science, 24(Suppl 2), pp.163-173. </a:t>
            </a:r>
            <a:r>
              <a:rPr lang="en-US" sz="1133" i="1" u="sng">
                <a:solidFill>
                  <a:srgbClr val="000000"/>
                </a:solidFill>
                <a:latin typeface="Tex Gyre Bonum Italics"/>
                <a:ea typeface="Tex Gyre Bonum Italics"/>
                <a:cs typeface="Tex Gyre Bonum Italics"/>
                <a:sym typeface="Tex Gyre Bonum Italics"/>
                <a:hlinkClick r:id="rId6" tooltip="https://link.springer.com/article/10.1007/s11121-022-01476-z"/>
              </a:rPr>
              <a:t>https://link.springer.com/article/10.1007/s11121-022-01476-z</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Louisiana Contextual Science Research Group, Campbell, J., Criddle, J., Griffin, L., Lieberman, E., May, M., Miller, M., Pyke, N., Sanders, M., Sandoz, E. and Sease, T., 2023. Promoting appetitive learning of consensual, empowered vulnerability: A contextual behavioral conceptualization of intimacy. Frontiers in Psychology, 14, p.1200452. </a:t>
            </a:r>
            <a:r>
              <a:rPr lang="en-US" sz="1133" i="1" u="sng">
                <a:solidFill>
                  <a:srgbClr val="000000"/>
                </a:solidFill>
                <a:latin typeface="Tex Gyre Bonum Italics"/>
                <a:ea typeface="Tex Gyre Bonum Italics"/>
                <a:cs typeface="Tex Gyre Bonum Italics"/>
                <a:sym typeface="Tex Gyre Bonum Italics"/>
                <a:hlinkClick r:id="rId7" tooltip="https://www.frontiersin.org/journals/psychology/articles/10.3389/fpsyg.2023.1200452/full"/>
              </a:rPr>
              <a:t>https://www.frontiersin.org/journals/psychology/articles/10.3389/fpsyg.2023.1200452/full</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Storer, H.L., Gezinski, L.B., Shulruff, T., Malorni, A. and Hamby, S., 2025. Revamping advocacy for the digital age: Approaches for nurturing survivor-centered digital resiliency. Journal of Family Violence, 40(8), pp.1579-1593. </a:t>
            </a:r>
            <a:r>
              <a:rPr lang="en-US" sz="1133" i="1" u="sng">
                <a:solidFill>
                  <a:srgbClr val="000000"/>
                </a:solidFill>
                <a:latin typeface="Tex Gyre Bonum Italics"/>
                <a:ea typeface="Tex Gyre Bonum Italics"/>
                <a:cs typeface="Tex Gyre Bonum Italics"/>
                <a:sym typeface="Tex Gyre Bonum Italics"/>
                <a:hlinkClick r:id="rId8" tooltip="https://link.springer.com/article/10.1007/s10896-024-00712-0"/>
              </a:rPr>
              <a:t>https://link.springer.com/article/10.1007/s10896-024-00712-0</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George, A.S., 2024. Escaping the situationship: Understanding and addressing modern relationship ambiguity among young adults. Partners Universal International Innovation Journal, 2(3), pp.35-56. </a:t>
            </a:r>
            <a:r>
              <a:rPr lang="en-US" sz="1133" i="1" u="sng">
                <a:solidFill>
                  <a:srgbClr val="000000"/>
                </a:solidFill>
                <a:latin typeface="Tex Gyre Bonum Italics"/>
                <a:ea typeface="Tex Gyre Bonum Italics"/>
                <a:cs typeface="Tex Gyre Bonum Italics"/>
                <a:sym typeface="Tex Gyre Bonum Italics"/>
                <a:hlinkClick r:id="rId9" tooltip="https://puiij.com/index.php/research/article/view/138"/>
              </a:rPr>
              <a:t>https://puiij.com/index.php/research/article/view/138</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Shah, M., Seager, J., Montalvao, J. and Goldstein, M., 2025. Sex, power, and adolescence: Intimate partner violence and sexual behaviors. Review of Economics and Statistics, pp.1-43. </a:t>
            </a:r>
            <a:r>
              <a:rPr lang="en-US" sz="1133" i="1" u="sng">
                <a:solidFill>
                  <a:srgbClr val="000000"/>
                </a:solidFill>
                <a:latin typeface="Tex Gyre Bonum Italics"/>
                <a:ea typeface="Tex Gyre Bonum Italics"/>
                <a:cs typeface="Tex Gyre Bonum Italics"/>
                <a:sym typeface="Tex Gyre Bonum Italics"/>
                <a:hlinkClick r:id="rId10" tooltip="https://direct.mit.edu/rest/article/doi/10.1162/REST.a.1693/134634"/>
              </a:rPr>
              <a:t>https://direct.mit.edu/rest/article/doi/10.1162/REST.a.1693/134634</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Sabri, B., Perrin, N. and Hagos, M., 2025. The being safe, health and positively empowered pilot randomized controlled trial: A digital multicomponent intervention for immigrant women with cumulative exposures to violence. Cultural Diversity &amp; Ethnic Minority Psychology, 31(2), p.271. </a:t>
            </a:r>
            <a:r>
              <a:rPr lang="en-US" sz="1133" i="1" u="sng">
                <a:solidFill>
                  <a:srgbClr val="000000"/>
                </a:solidFill>
                <a:latin typeface="Tex Gyre Bonum Italics"/>
                <a:ea typeface="Tex Gyre Bonum Italics"/>
                <a:cs typeface="Tex Gyre Bonum Italics"/>
                <a:sym typeface="Tex Gyre Bonum Italics"/>
                <a:hlinkClick r:id="rId11" tooltip="https://psycnet.apa.org/record/2024-50863-001"/>
              </a:rPr>
              <a:t>https://psycnet.apa.org/record/2024-50863-001</a:t>
            </a:r>
            <a:r>
              <a:rPr lang="en-US" sz="1133" i="1">
                <a:solidFill>
                  <a:srgbClr val="000000"/>
                </a:solidFill>
                <a:latin typeface="Tex Gyre Bonum Italics"/>
                <a:ea typeface="Tex Gyre Bonum Italics"/>
                <a:cs typeface="Tex Gyre Bonum Italics"/>
                <a:sym typeface="Tex Gyre Bonum Italics"/>
              </a:rPr>
              <a:t> </a:t>
            </a:r>
          </a:p>
          <a:p>
            <a:pPr algn="just">
              <a:lnSpc>
                <a:spcPts val="1813"/>
              </a:lnSpc>
            </a:pPr>
            <a:r>
              <a:rPr lang="en-US" sz="1133" i="1">
                <a:solidFill>
                  <a:srgbClr val="000000"/>
                </a:solidFill>
                <a:latin typeface="Tex Gyre Bonum Italics"/>
                <a:ea typeface="Tex Gyre Bonum Italics"/>
                <a:cs typeface="Tex Gyre Bonum Italics"/>
                <a:sym typeface="Tex Gyre Bonum Italics"/>
              </a:rPr>
              <a:t>Burke, H.M., Ridgeway, K., Murray, K., Mickler, A., Thomas, R. and Williams, K., 2022. Reproductive empowerment and contraceptive self-care: a systematic review. Sexual and Reproductive Health Matters, 29(3), p.2090057. </a:t>
            </a:r>
            <a:r>
              <a:rPr lang="en-US" sz="1133" i="1" u="sng">
                <a:solidFill>
                  <a:srgbClr val="000000"/>
                </a:solidFill>
                <a:latin typeface="Tex Gyre Bonum Italics"/>
                <a:ea typeface="Tex Gyre Bonum Italics"/>
                <a:cs typeface="Tex Gyre Bonum Italics"/>
                <a:sym typeface="Tex Gyre Bonum Italics"/>
                <a:hlinkClick r:id="rId12" tooltip="https://www.tandfonline.com/doi/abs/10.1080/26410397.2022.2090057"/>
              </a:rPr>
              <a:t>https://www.tandfonline.com/doi/abs/10.1080/26410397.2022.2090057</a:t>
            </a:r>
            <a:r>
              <a:rPr lang="en-US" sz="1133" i="1">
                <a:solidFill>
                  <a:srgbClr val="000000"/>
                </a:solidFill>
                <a:latin typeface="Tex Gyre Bonum Italics"/>
                <a:ea typeface="Tex Gyre Bonum Italics"/>
                <a:cs typeface="Tex Gyre Bonum Italics"/>
                <a:sym typeface="Tex Gyre Bonum Italics"/>
              </a:rPr>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614" b="-11012"/>
            </a:stretch>
          </a:blipFill>
        </p:spPr>
      </p:sp>
      <p:sp>
        <p:nvSpPr>
          <p:cNvPr id="3" name="TextBox 3"/>
          <p:cNvSpPr txBox="1"/>
          <p:nvPr/>
        </p:nvSpPr>
        <p:spPr>
          <a:xfrm>
            <a:off x="685801" y="224025"/>
            <a:ext cx="1285687" cy="384721"/>
          </a:xfrm>
          <a:prstGeom prst="rect">
            <a:avLst/>
          </a:prstGeom>
        </p:spPr>
        <p:txBody>
          <a:bodyPr lIns="0" tIns="0" rIns="0" bIns="0" rtlCol="0" anchor="t">
            <a:spAutoFit/>
          </a:bodyPr>
          <a:lstStyle/>
          <a:p>
            <a:pPr>
              <a:lnSpc>
                <a:spcPts val="1453"/>
              </a:lnSpc>
            </a:pPr>
            <a:r>
              <a:rPr lang="en-US" sz="1333" b="1">
                <a:solidFill>
                  <a:srgbClr val="000000"/>
                </a:solidFill>
                <a:latin typeface="Tex Gyre Bonum Bold"/>
                <a:ea typeface="Tex Gyre Bonum Bold"/>
                <a:cs typeface="Tex Gyre Bonum Bold"/>
                <a:sym typeface="Tex Gyre Bonum Bold"/>
              </a:rPr>
              <a:t>Woman In A Relationship</a:t>
            </a:r>
          </a:p>
        </p:txBody>
      </p:sp>
      <p:grpSp>
        <p:nvGrpSpPr>
          <p:cNvPr id="4" name="Group 4"/>
          <p:cNvGrpSpPr/>
          <p:nvPr/>
        </p:nvGrpSpPr>
        <p:grpSpPr>
          <a:xfrm>
            <a:off x="0" y="0"/>
            <a:ext cx="12192000" cy="6858000"/>
            <a:chOff x="0" y="0"/>
            <a:chExt cx="4816593" cy="2709333"/>
          </a:xfrm>
        </p:grpSpPr>
        <p:sp>
          <p:nvSpPr>
            <p:cNvPr id="5" name="Freeform 5"/>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F9EEF6">
                <a:alpha val="73725"/>
              </a:srgbClr>
            </a:solidFill>
          </p:spPr>
        </p:sp>
        <p:sp>
          <p:nvSpPr>
            <p:cNvPr id="6" name="TextBox 6"/>
            <p:cNvSpPr txBox="1"/>
            <p:nvPr/>
          </p:nvSpPr>
          <p:spPr>
            <a:xfrm>
              <a:off x="0" y="19050"/>
              <a:ext cx="4816593" cy="2690283"/>
            </a:xfrm>
            <a:prstGeom prst="rect">
              <a:avLst/>
            </a:prstGeom>
          </p:spPr>
          <p:txBody>
            <a:bodyPr lIns="33867" tIns="33867" rIns="33867" bIns="33867" rtlCol="0" anchor="ctr"/>
            <a:lstStyle/>
            <a:p>
              <a:pPr algn="ctr">
                <a:lnSpc>
                  <a:spcPts val="1453"/>
                </a:lnSpc>
              </a:pPr>
              <a:endParaRPr sz="1200"/>
            </a:p>
          </p:txBody>
        </p:sp>
      </p:grpSp>
      <p:sp>
        <p:nvSpPr>
          <p:cNvPr id="7" name="TextBox 7"/>
          <p:cNvSpPr txBox="1"/>
          <p:nvPr/>
        </p:nvSpPr>
        <p:spPr>
          <a:xfrm>
            <a:off x="685800" y="2980257"/>
            <a:ext cx="6138311" cy="1077218"/>
          </a:xfrm>
          <a:prstGeom prst="rect">
            <a:avLst/>
          </a:prstGeom>
        </p:spPr>
        <p:txBody>
          <a:bodyPr lIns="0" tIns="0" rIns="0" bIns="0" rtlCol="0" anchor="t">
            <a:spAutoFit/>
          </a:bodyPr>
          <a:lstStyle/>
          <a:p>
            <a:pPr>
              <a:lnSpc>
                <a:spcPts val="8423"/>
              </a:lnSpc>
            </a:pPr>
            <a:r>
              <a:rPr lang="en-US" sz="7728" b="1">
                <a:solidFill>
                  <a:srgbClr val="000000"/>
                </a:solidFill>
                <a:latin typeface="Tex Gyre Bonum Bold"/>
                <a:ea typeface="Tex Gyre Bonum Bold"/>
                <a:cs typeface="Tex Gyre Bonum Bold"/>
                <a:sym typeface="Tex Gyre Bonum Bold"/>
              </a:rPr>
              <a:t>Thank You</a:t>
            </a:r>
          </a:p>
        </p:txBody>
      </p:sp>
      <p:sp>
        <p:nvSpPr>
          <p:cNvPr id="8" name="TextBox 8"/>
          <p:cNvSpPr txBox="1"/>
          <p:nvPr/>
        </p:nvSpPr>
        <p:spPr>
          <a:xfrm>
            <a:off x="685800" y="4047798"/>
            <a:ext cx="7557610" cy="1077218"/>
          </a:xfrm>
          <a:prstGeom prst="rect">
            <a:avLst/>
          </a:prstGeom>
        </p:spPr>
        <p:txBody>
          <a:bodyPr lIns="0" tIns="0" rIns="0" bIns="0" rtlCol="0" anchor="t">
            <a:spAutoFit/>
          </a:bodyPr>
          <a:lstStyle/>
          <a:p>
            <a:pPr>
              <a:lnSpc>
                <a:spcPts val="8423"/>
              </a:lnSpc>
            </a:pPr>
            <a:r>
              <a:rPr lang="en-US" sz="7728" b="1">
                <a:solidFill>
                  <a:srgbClr val="C03554"/>
                </a:solidFill>
                <a:latin typeface="Tex Gyre Bonum Bold"/>
                <a:ea typeface="Tex Gyre Bonum Bold"/>
                <a:cs typeface="Tex Gyre Bonum Bold"/>
                <a:sym typeface="Tex Gyre Bonum Bold"/>
              </a:rPr>
              <a:t>For Attention</a:t>
            </a:r>
          </a:p>
        </p:txBody>
      </p:sp>
      <p:sp>
        <p:nvSpPr>
          <p:cNvPr id="9" name="AutoShape 9"/>
          <p:cNvSpPr/>
          <p:nvPr/>
        </p:nvSpPr>
        <p:spPr>
          <a:xfrm>
            <a:off x="6930029" y="3669477"/>
            <a:ext cx="5295613" cy="0"/>
          </a:xfrm>
          <a:prstGeom prst="line">
            <a:avLst/>
          </a:prstGeom>
          <a:ln w="57150" cap="flat">
            <a:solidFill>
              <a:srgbClr val="C03554"/>
            </a:solidFill>
            <a:prstDash val="solid"/>
            <a:headEnd type="none" w="sm" len="sm"/>
            <a:tailEnd type="none" w="sm" len="sm"/>
          </a:ln>
        </p:spPr>
      </p:sp>
      <p:sp>
        <p:nvSpPr>
          <p:cNvPr id="10" name="AutoShape 10"/>
          <p:cNvSpPr/>
          <p:nvPr/>
        </p:nvSpPr>
        <p:spPr>
          <a:xfrm>
            <a:off x="0" y="5734874"/>
            <a:ext cx="11506200" cy="0"/>
          </a:xfrm>
          <a:prstGeom prst="line">
            <a:avLst/>
          </a:prstGeom>
          <a:ln w="57150" cap="flat">
            <a:solidFill>
              <a:srgbClr val="C03554"/>
            </a:solidFill>
            <a:prstDash val="solid"/>
            <a:headEnd type="none" w="sm" len="sm"/>
            <a:tailEnd type="none" w="sm" len="sm"/>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06747"/>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TotalTime>
  <Words>6829</Words>
  <Application>Microsoft Office PowerPoint</Application>
  <PresentationFormat>Widescreen</PresentationFormat>
  <Paragraphs>343</Paragraphs>
  <Slides>33</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Noto Serif SC Bold</vt:lpstr>
      <vt:lpstr>Geist</vt:lpstr>
      <vt:lpstr>Tex Gyre Bonum Italics</vt:lpstr>
      <vt:lpstr>Tex Gyre Bonum Bold</vt:lpstr>
      <vt:lpstr>Arial</vt:lpstr>
      <vt:lpstr>Tex Gyre Bonum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Nakul</dc:creator>
  <cp:lastModifiedBy>Nakul Soni</cp:lastModifiedBy>
  <cp:revision>15</cp:revision>
  <dcterms:created xsi:type="dcterms:W3CDTF">2026-06-21T09:41:31Z</dcterms:created>
  <dcterms:modified xsi:type="dcterms:W3CDTF">2026-06-21T12:48:18Z</dcterms:modified>
</cp:coreProperties>
</file>