
<file path=[Content_Types].xml><?xml version="1.0" encoding="utf-8"?>
<Types xmlns="http://schemas.openxmlformats.org/package/2006/content-types">
  <Default Extension="png" ContentType="image/png"/>
  <Default Extension="svg" ContentType="image/svg+xml"/>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2" r:id="rId1"/>
  </p:sldMasterIdLst>
  <p:notesMasterIdLst>
    <p:notesMasterId r:id="rId20"/>
  </p:notesMasterIdLst>
  <p:handoutMasterIdLst>
    <p:handoutMasterId r:id="rId21"/>
  </p:handoutMasterIdLst>
  <p:sldIdLst>
    <p:sldId id="256" r:id="rId2"/>
    <p:sldId id="257" r:id="rId3"/>
    <p:sldId id="258" r:id="rId4"/>
    <p:sldId id="275" r:id="rId5"/>
    <p:sldId id="276" r:id="rId6"/>
    <p:sldId id="278" r:id="rId7"/>
    <p:sldId id="277" r:id="rId8"/>
    <p:sldId id="279" r:id="rId9"/>
    <p:sldId id="285" r:id="rId10"/>
    <p:sldId id="268" r:id="rId11"/>
    <p:sldId id="281" r:id="rId12"/>
    <p:sldId id="286" r:id="rId13"/>
    <p:sldId id="282" r:id="rId14"/>
    <p:sldId id="283" r:id="rId15"/>
    <p:sldId id="284" r:id="rId16"/>
    <p:sldId id="259" r:id="rId17"/>
    <p:sldId id="260" r:id="rId18"/>
    <p:sldId id="287" r:id="rId19"/>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628E2B-B07B-413B-BE7F-DA4F4DB53AA7}" v="839" dt="2020-09-22T09:36:14.960"/>
    <p1510:client id="{DFFC7E62-5B5B-2318-E499-5B180D842492}" v="241" dt="2020-09-18T12:46:29.1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59066" autoAdjust="0"/>
  </p:normalViewPr>
  <p:slideViewPr>
    <p:cSldViewPr snapToGrid="0">
      <p:cViewPr varScale="1">
        <p:scale>
          <a:sx n="44" d="100"/>
          <a:sy n="44" d="100"/>
        </p:scale>
        <p:origin x="1578"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7.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7.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395DF3-E361-45E4-AF5A-7E44B72A782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A2BA0B0-7F75-417B-A5DC-7912BE0174AC}">
      <dgm:prSet/>
      <dgm:spPr/>
      <dgm:t>
        <a:bodyPr/>
        <a:lstStyle/>
        <a:p>
          <a:pPr>
            <a:defRPr cap="all"/>
          </a:pPr>
          <a:r>
            <a:rPr lang="en-GB"/>
            <a:t>Joseph Raz gives a more useful definition of the rule of law:</a:t>
          </a:r>
          <a:endParaRPr lang="en-US"/>
        </a:p>
      </dgm:t>
    </dgm:pt>
    <dgm:pt modelId="{B7ACCD2A-8136-49E6-9A57-52DAB3368BC0}" type="parTrans" cxnId="{004674F0-AF58-48F9-BEC5-3BF22E6E1F67}">
      <dgm:prSet/>
      <dgm:spPr/>
      <dgm:t>
        <a:bodyPr/>
        <a:lstStyle/>
        <a:p>
          <a:endParaRPr lang="en-US"/>
        </a:p>
      </dgm:t>
    </dgm:pt>
    <dgm:pt modelId="{53E5A64B-1A20-4C4C-AC35-7FC8321B4143}" type="sibTrans" cxnId="{004674F0-AF58-48F9-BEC5-3BF22E6E1F67}">
      <dgm:prSet/>
      <dgm:spPr/>
      <dgm:t>
        <a:bodyPr/>
        <a:lstStyle/>
        <a:p>
          <a:endParaRPr lang="en-US"/>
        </a:p>
      </dgm:t>
    </dgm:pt>
    <dgm:pt modelId="{54509F24-1B60-444D-9DEC-57241B068A65}">
      <dgm:prSet/>
      <dgm:spPr/>
      <dgm:t>
        <a:bodyPr/>
        <a:lstStyle/>
        <a:p>
          <a:pPr>
            <a:defRPr cap="all"/>
          </a:pPr>
          <a:r>
            <a:rPr lang="en-GB" b="1"/>
            <a:t>‘The law must be defined as ‘general, open and relatively stable’</a:t>
          </a:r>
          <a:endParaRPr lang="en-US"/>
        </a:p>
      </dgm:t>
    </dgm:pt>
    <dgm:pt modelId="{A3152901-886B-4C1D-AC8D-9BDB6109F2BE}" type="parTrans" cxnId="{C42A90F8-3EE3-48EF-9AB3-84EC9DE4BF6C}">
      <dgm:prSet/>
      <dgm:spPr/>
      <dgm:t>
        <a:bodyPr/>
        <a:lstStyle/>
        <a:p>
          <a:endParaRPr lang="en-US"/>
        </a:p>
      </dgm:t>
    </dgm:pt>
    <dgm:pt modelId="{56C5E527-3B26-4088-8E52-F01A30BD3C0F}" type="sibTrans" cxnId="{C42A90F8-3EE3-48EF-9AB3-84EC9DE4BF6C}">
      <dgm:prSet/>
      <dgm:spPr/>
      <dgm:t>
        <a:bodyPr/>
        <a:lstStyle/>
        <a:p>
          <a:endParaRPr lang="en-US"/>
        </a:p>
      </dgm:t>
    </dgm:pt>
    <dgm:pt modelId="{06FA4ECB-8640-42B3-A5EB-6091CE9A6407}" type="pres">
      <dgm:prSet presAssocID="{E9395DF3-E361-45E4-AF5A-7E44B72A7825}" presName="root" presStyleCnt="0">
        <dgm:presLayoutVars>
          <dgm:dir/>
          <dgm:resizeHandles val="exact"/>
        </dgm:presLayoutVars>
      </dgm:prSet>
      <dgm:spPr/>
      <dgm:t>
        <a:bodyPr/>
        <a:lstStyle/>
        <a:p>
          <a:endParaRPr lang="en-GB"/>
        </a:p>
      </dgm:t>
    </dgm:pt>
    <dgm:pt modelId="{8CC28F77-3D70-4CBB-BC47-1C4CCB8EE22E}" type="pres">
      <dgm:prSet presAssocID="{0A2BA0B0-7F75-417B-A5DC-7912BE0174AC}" presName="compNode" presStyleCnt="0"/>
      <dgm:spPr/>
    </dgm:pt>
    <dgm:pt modelId="{43C74F24-FAA7-464B-9BE4-AE7D529BA043}" type="pres">
      <dgm:prSet presAssocID="{0A2BA0B0-7F75-417B-A5DC-7912BE0174AC}" presName="iconBgRect" presStyleLbl="bgShp" presStyleIdx="0" presStyleCnt="2"/>
      <dgm:spPr/>
    </dgm:pt>
    <dgm:pt modelId="{52CBCABF-EF32-464D-9D7D-8EAB1A863C61}" type="pres">
      <dgm:prSet presAssocID="{0A2BA0B0-7F75-417B-A5DC-7912BE0174A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B9F71208-1CC6-4EA3-830D-55C30689A246}" type="pres">
      <dgm:prSet presAssocID="{0A2BA0B0-7F75-417B-A5DC-7912BE0174AC}" presName="spaceRect" presStyleCnt="0"/>
      <dgm:spPr/>
    </dgm:pt>
    <dgm:pt modelId="{405DB412-8E80-4EE8-A79E-2DE27F69771A}" type="pres">
      <dgm:prSet presAssocID="{0A2BA0B0-7F75-417B-A5DC-7912BE0174AC}" presName="textRect" presStyleLbl="revTx" presStyleIdx="0" presStyleCnt="2">
        <dgm:presLayoutVars>
          <dgm:chMax val="1"/>
          <dgm:chPref val="1"/>
        </dgm:presLayoutVars>
      </dgm:prSet>
      <dgm:spPr/>
      <dgm:t>
        <a:bodyPr/>
        <a:lstStyle/>
        <a:p>
          <a:endParaRPr lang="en-GB"/>
        </a:p>
      </dgm:t>
    </dgm:pt>
    <dgm:pt modelId="{6E7C236C-8798-4AD4-AAD9-472FF495E38D}" type="pres">
      <dgm:prSet presAssocID="{53E5A64B-1A20-4C4C-AC35-7FC8321B4143}" presName="sibTrans" presStyleCnt="0"/>
      <dgm:spPr/>
    </dgm:pt>
    <dgm:pt modelId="{517CAF22-0474-4AC4-844A-3255A074405F}" type="pres">
      <dgm:prSet presAssocID="{54509F24-1B60-444D-9DEC-57241B068A65}" presName="compNode" presStyleCnt="0"/>
      <dgm:spPr/>
    </dgm:pt>
    <dgm:pt modelId="{001E163C-5D82-48A5-B9C2-C3B3969EE55F}" type="pres">
      <dgm:prSet presAssocID="{54509F24-1B60-444D-9DEC-57241B068A65}" presName="iconBgRect" presStyleLbl="bgShp" presStyleIdx="1" presStyleCnt="2"/>
      <dgm:spPr/>
    </dgm:pt>
    <dgm:pt modelId="{DAF24670-E292-489A-9EA7-E894424CB173}" type="pres">
      <dgm:prSet presAssocID="{54509F24-1B60-444D-9DEC-57241B068A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BB4EBB7A-9A92-4745-A600-8C4928F63124}" type="pres">
      <dgm:prSet presAssocID="{54509F24-1B60-444D-9DEC-57241B068A65}" presName="spaceRect" presStyleCnt="0"/>
      <dgm:spPr/>
    </dgm:pt>
    <dgm:pt modelId="{C56A4A2A-60A9-4239-9F15-71F0B830008A}" type="pres">
      <dgm:prSet presAssocID="{54509F24-1B60-444D-9DEC-57241B068A65}" presName="textRect" presStyleLbl="revTx" presStyleIdx="1" presStyleCnt="2">
        <dgm:presLayoutVars>
          <dgm:chMax val="1"/>
          <dgm:chPref val="1"/>
        </dgm:presLayoutVars>
      </dgm:prSet>
      <dgm:spPr/>
      <dgm:t>
        <a:bodyPr/>
        <a:lstStyle/>
        <a:p>
          <a:endParaRPr lang="en-GB"/>
        </a:p>
      </dgm:t>
    </dgm:pt>
  </dgm:ptLst>
  <dgm:cxnLst>
    <dgm:cxn modelId="{38A49ADD-2149-496D-8505-F80748E7D4CA}" type="presOf" srcId="{E9395DF3-E361-45E4-AF5A-7E44B72A7825}" destId="{06FA4ECB-8640-42B3-A5EB-6091CE9A6407}" srcOrd="0" destOrd="0" presId="urn:microsoft.com/office/officeart/2018/5/layout/IconCircleLabelList"/>
    <dgm:cxn modelId="{C42A90F8-3EE3-48EF-9AB3-84EC9DE4BF6C}" srcId="{E9395DF3-E361-45E4-AF5A-7E44B72A7825}" destId="{54509F24-1B60-444D-9DEC-57241B068A65}" srcOrd="1" destOrd="0" parTransId="{A3152901-886B-4C1D-AC8D-9BDB6109F2BE}" sibTransId="{56C5E527-3B26-4088-8E52-F01A30BD3C0F}"/>
    <dgm:cxn modelId="{FBEFCC9E-BA6E-4D3A-9E90-72E383EB78A6}" type="presOf" srcId="{54509F24-1B60-444D-9DEC-57241B068A65}" destId="{C56A4A2A-60A9-4239-9F15-71F0B830008A}" srcOrd="0" destOrd="0" presId="urn:microsoft.com/office/officeart/2018/5/layout/IconCircleLabelList"/>
    <dgm:cxn modelId="{004674F0-AF58-48F9-BEC5-3BF22E6E1F67}" srcId="{E9395DF3-E361-45E4-AF5A-7E44B72A7825}" destId="{0A2BA0B0-7F75-417B-A5DC-7912BE0174AC}" srcOrd="0" destOrd="0" parTransId="{B7ACCD2A-8136-49E6-9A57-52DAB3368BC0}" sibTransId="{53E5A64B-1A20-4C4C-AC35-7FC8321B4143}"/>
    <dgm:cxn modelId="{23C44F9A-E2C4-4B37-866C-2C3AA6DB5D15}" type="presOf" srcId="{0A2BA0B0-7F75-417B-A5DC-7912BE0174AC}" destId="{405DB412-8E80-4EE8-A79E-2DE27F69771A}" srcOrd="0" destOrd="0" presId="urn:microsoft.com/office/officeart/2018/5/layout/IconCircleLabelList"/>
    <dgm:cxn modelId="{87AC98DA-9050-466F-B0AA-8E675DC89D11}" type="presParOf" srcId="{06FA4ECB-8640-42B3-A5EB-6091CE9A6407}" destId="{8CC28F77-3D70-4CBB-BC47-1C4CCB8EE22E}" srcOrd="0" destOrd="0" presId="urn:microsoft.com/office/officeart/2018/5/layout/IconCircleLabelList"/>
    <dgm:cxn modelId="{C0A956C3-2218-4C5C-97BB-15AF60E27132}" type="presParOf" srcId="{8CC28F77-3D70-4CBB-BC47-1C4CCB8EE22E}" destId="{43C74F24-FAA7-464B-9BE4-AE7D529BA043}" srcOrd="0" destOrd="0" presId="urn:microsoft.com/office/officeart/2018/5/layout/IconCircleLabelList"/>
    <dgm:cxn modelId="{5B844A8C-A0D1-438F-9829-28DCF99B6DCB}" type="presParOf" srcId="{8CC28F77-3D70-4CBB-BC47-1C4CCB8EE22E}" destId="{52CBCABF-EF32-464D-9D7D-8EAB1A863C61}" srcOrd="1" destOrd="0" presId="urn:microsoft.com/office/officeart/2018/5/layout/IconCircleLabelList"/>
    <dgm:cxn modelId="{BC3555D8-3566-4FF0-B7C1-04E9F6031276}" type="presParOf" srcId="{8CC28F77-3D70-4CBB-BC47-1C4CCB8EE22E}" destId="{B9F71208-1CC6-4EA3-830D-55C30689A246}" srcOrd="2" destOrd="0" presId="urn:microsoft.com/office/officeart/2018/5/layout/IconCircleLabelList"/>
    <dgm:cxn modelId="{04B7901B-BB71-4EAB-8034-A26866A200EC}" type="presParOf" srcId="{8CC28F77-3D70-4CBB-BC47-1C4CCB8EE22E}" destId="{405DB412-8E80-4EE8-A79E-2DE27F69771A}" srcOrd="3" destOrd="0" presId="urn:microsoft.com/office/officeart/2018/5/layout/IconCircleLabelList"/>
    <dgm:cxn modelId="{7A00725B-91FE-4A28-9F02-C02EF6E9FF02}" type="presParOf" srcId="{06FA4ECB-8640-42B3-A5EB-6091CE9A6407}" destId="{6E7C236C-8798-4AD4-AAD9-472FF495E38D}" srcOrd="1" destOrd="0" presId="urn:microsoft.com/office/officeart/2018/5/layout/IconCircleLabelList"/>
    <dgm:cxn modelId="{B2CBD159-B32B-4076-BA21-86864E4BE5FD}" type="presParOf" srcId="{06FA4ECB-8640-42B3-A5EB-6091CE9A6407}" destId="{517CAF22-0474-4AC4-844A-3255A074405F}" srcOrd="2" destOrd="0" presId="urn:microsoft.com/office/officeart/2018/5/layout/IconCircleLabelList"/>
    <dgm:cxn modelId="{28380923-C5BB-4DFB-9C87-14F9DC4EBCC8}" type="presParOf" srcId="{517CAF22-0474-4AC4-844A-3255A074405F}" destId="{001E163C-5D82-48A5-B9C2-C3B3969EE55F}" srcOrd="0" destOrd="0" presId="urn:microsoft.com/office/officeart/2018/5/layout/IconCircleLabelList"/>
    <dgm:cxn modelId="{CF9D0A5E-C0A7-499E-8253-107FEE9AC0D4}" type="presParOf" srcId="{517CAF22-0474-4AC4-844A-3255A074405F}" destId="{DAF24670-E292-489A-9EA7-E894424CB173}" srcOrd="1" destOrd="0" presId="urn:microsoft.com/office/officeart/2018/5/layout/IconCircleLabelList"/>
    <dgm:cxn modelId="{70E71772-4B9E-4E59-97E1-5B157A37654C}" type="presParOf" srcId="{517CAF22-0474-4AC4-844A-3255A074405F}" destId="{BB4EBB7A-9A92-4745-A600-8C4928F63124}" srcOrd="2" destOrd="0" presId="urn:microsoft.com/office/officeart/2018/5/layout/IconCircleLabelList"/>
    <dgm:cxn modelId="{E3BDDF67-5342-4618-8105-D4B69A918F23}" type="presParOf" srcId="{517CAF22-0474-4AC4-844A-3255A074405F}" destId="{C56A4A2A-60A9-4239-9F15-71F0B830008A}"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C74F24-FAA7-464B-9BE4-AE7D529BA043}">
      <dsp:nvSpPr>
        <dsp:cNvPr id="0" name=""/>
        <dsp:cNvSpPr/>
      </dsp:nvSpPr>
      <dsp:spPr>
        <a:xfrm>
          <a:off x="701336" y="766161"/>
          <a:ext cx="2161687" cy="2161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CBCABF-EF32-464D-9D7D-8EAB1A863C61}">
      <dsp:nvSpPr>
        <dsp:cNvPr id="0" name=""/>
        <dsp:cNvSpPr/>
      </dsp:nvSpPr>
      <dsp:spPr>
        <a:xfrm>
          <a:off x="1162024" y="1226849"/>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5DB412-8E80-4EE8-A79E-2DE27F69771A}">
      <dsp:nvSpPr>
        <dsp:cNvPr id="0" name=""/>
        <dsp:cNvSpPr/>
      </dsp:nvSpPr>
      <dsp:spPr>
        <a:xfrm>
          <a:off x="10305" y="3601162"/>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55650">
            <a:lnSpc>
              <a:spcPct val="90000"/>
            </a:lnSpc>
            <a:spcBef>
              <a:spcPct val="0"/>
            </a:spcBef>
            <a:spcAft>
              <a:spcPct val="35000"/>
            </a:spcAft>
            <a:defRPr cap="all"/>
          </a:pPr>
          <a:r>
            <a:rPr lang="en-GB" sz="1700" kern="1200"/>
            <a:t>Joseph Raz gives a more useful definition of the rule of law:</a:t>
          </a:r>
          <a:endParaRPr lang="en-US" sz="1700" kern="1200"/>
        </a:p>
      </dsp:txBody>
      <dsp:txXfrm>
        <a:off x="10305" y="3601162"/>
        <a:ext cx="3543750" cy="720000"/>
      </dsp:txXfrm>
    </dsp:sp>
    <dsp:sp modelId="{001E163C-5D82-48A5-B9C2-C3B3969EE55F}">
      <dsp:nvSpPr>
        <dsp:cNvPr id="0" name=""/>
        <dsp:cNvSpPr/>
      </dsp:nvSpPr>
      <dsp:spPr>
        <a:xfrm>
          <a:off x="4865242" y="766161"/>
          <a:ext cx="2161687" cy="2161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F24670-E292-489A-9EA7-E894424CB173}">
      <dsp:nvSpPr>
        <dsp:cNvPr id="0" name=""/>
        <dsp:cNvSpPr/>
      </dsp:nvSpPr>
      <dsp:spPr>
        <a:xfrm>
          <a:off x="5325930" y="1226849"/>
          <a:ext cx="1240312" cy="1240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6A4A2A-60A9-4239-9F15-71F0B830008A}">
      <dsp:nvSpPr>
        <dsp:cNvPr id="0" name=""/>
        <dsp:cNvSpPr/>
      </dsp:nvSpPr>
      <dsp:spPr>
        <a:xfrm>
          <a:off x="4174211" y="3601162"/>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55650">
            <a:lnSpc>
              <a:spcPct val="90000"/>
            </a:lnSpc>
            <a:spcBef>
              <a:spcPct val="0"/>
            </a:spcBef>
            <a:spcAft>
              <a:spcPct val="35000"/>
            </a:spcAft>
            <a:defRPr cap="all"/>
          </a:pPr>
          <a:r>
            <a:rPr lang="en-GB" sz="1700" b="1" kern="1200"/>
            <a:t>‘The law must be defined as ‘general, open and relatively stable’</a:t>
          </a:r>
          <a:endParaRPr lang="en-US" sz="1700" kern="1200"/>
        </a:p>
      </dsp:txBody>
      <dsp:txXfrm>
        <a:off x="4174211" y="3601162"/>
        <a:ext cx="3543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1B141363-58FB-4881-9052-98DDD4BB22BC}" type="datetimeFigureOut">
              <a:rPr lang="en-GB" smtClean="0"/>
              <a:t>20/05/2021</a:t>
            </a:fld>
            <a:endParaRPr lang="en-GB"/>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8A242CA7-E1CC-469A-9AA2-D77C3F9023AB}" type="slidenum">
              <a:rPr lang="en-GB" smtClean="0"/>
              <a:t>‹#›</a:t>
            </a:fld>
            <a:endParaRPr lang="en-GB"/>
          </a:p>
        </p:txBody>
      </p:sp>
    </p:spTree>
    <p:extLst>
      <p:ext uri="{BB962C8B-B14F-4D97-AF65-F5344CB8AC3E}">
        <p14:creationId xmlns:p14="http://schemas.microsoft.com/office/powerpoint/2010/main" val="2321368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B57D0F5C-76EE-4D32-9000-B0A9DFACD435}" type="datetimeFigureOut">
              <a:rPr lang="en-GB" smtClean="0"/>
              <a:t>20/05/2021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CFF2F5AE-9D31-4325-AC39-E6476775EC11}" type="slidenum">
              <a:rPr lang="en-GB" smtClean="0"/>
              <a:t>‹#›</a:t>
            </a:fld>
            <a:endParaRPr lang="en-GB"/>
          </a:p>
        </p:txBody>
      </p:sp>
    </p:spTree>
    <p:extLst>
      <p:ext uri="{BB962C8B-B14F-4D97-AF65-F5344CB8AC3E}">
        <p14:creationId xmlns:p14="http://schemas.microsoft.com/office/powerpoint/2010/main" val="1136365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FF2F5AE-9D31-4325-AC39-E6476775EC11}" type="slidenum">
              <a:rPr lang="en-GB" smtClean="0"/>
              <a:t>1</a:t>
            </a:fld>
            <a:endParaRPr lang="en-GB"/>
          </a:p>
        </p:txBody>
      </p:sp>
    </p:spTree>
    <p:extLst>
      <p:ext uri="{BB962C8B-B14F-4D97-AF65-F5344CB8AC3E}">
        <p14:creationId xmlns:p14="http://schemas.microsoft.com/office/powerpoint/2010/main" val="28469252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2</a:t>
            </a:fld>
            <a:endParaRPr lang="en-GB"/>
          </a:p>
        </p:txBody>
      </p:sp>
    </p:spTree>
    <p:extLst>
      <p:ext uri="{BB962C8B-B14F-4D97-AF65-F5344CB8AC3E}">
        <p14:creationId xmlns:p14="http://schemas.microsoft.com/office/powerpoint/2010/main" val="1797739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Parliamentary sovereignty: an elected Parliament has the right to change the law as it thinks fit. In practice, of course there are limits to what can be done particularly when objectionable legislation is proposed. </a:t>
            </a:r>
          </a:p>
          <a:p>
            <a:endParaRPr lang="en-GB" baseline="0" dirty="0"/>
          </a:p>
          <a:p>
            <a:r>
              <a:rPr lang="en-GB" baseline="0" dirty="0"/>
              <a:t>RULE OF LAW: The state should not exercise “arbitrary” (unrestrained) power and should have to justify its actions by reference to a specific legal rule. </a:t>
            </a:r>
          </a:p>
          <a:p>
            <a:r>
              <a:rPr lang="en-GB" baseline="0" dirty="0"/>
              <a:t>All citizens should be treated equally.</a:t>
            </a:r>
          </a:p>
          <a:p>
            <a:endParaRPr lang="en-GB" baseline="0" dirty="0"/>
          </a:p>
          <a:p>
            <a:r>
              <a:rPr lang="en-GB" baseline="0" dirty="0"/>
              <a:t>SEPARATION OF POWERS: Under this theory a good constitution is one where the persons exercising these powers are separate with as little overlap functions as possible.</a:t>
            </a:r>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3</a:t>
            </a:fld>
            <a:endParaRPr lang="en-GB"/>
          </a:p>
        </p:txBody>
      </p:sp>
    </p:spTree>
    <p:extLst>
      <p:ext uri="{BB962C8B-B14F-4D97-AF65-F5344CB8AC3E}">
        <p14:creationId xmlns:p14="http://schemas.microsoft.com/office/powerpoint/2010/main" val="912026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In basic terms, the rule of law is a theory that describes the extent to which certain features are present within a legal system. </a:t>
            </a:r>
            <a:endParaRPr lang="en-GB" dirty="0"/>
          </a:p>
          <a:p>
            <a:endParaRPr lang="en-GB" dirty="0">
              <a:cs typeface="Calibri"/>
            </a:endParaRPr>
          </a:p>
          <a:p>
            <a:endParaRPr lang="en-GB" dirty="0"/>
          </a:p>
          <a:p>
            <a:r>
              <a:rPr lang="en-GB" dirty="0"/>
              <a:t>The rule of law explains the legitimacy of the law, and why the law should be applied and upheld. It provides some answers to the following questions:</a:t>
            </a:r>
            <a:endParaRPr lang="en-GB" dirty="0">
              <a:cs typeface="Calibri"/>
            </a:endParaRPr>
          </a:p>
          <a:p>
            <a:pPr marL="171450" indent="-171450">
              <a:buFontTx/>
              <a:buChar char="-"/>
            </a:pPr>
            <a:r>
              <a:rPr lang="en-GB" dirty="0"/>
              <a:t>Why should some individuals abide by the law, when some laws appear to be against their interests, and also in some instances against their view of what is right or wrong.</a:t>
            </a:r>
          </a:p>
          <a:p>
            <a:pPr marL="171450" indent="-171450">
              <a:buFontTx/>
              <a:buChar char="-"/>
            </a:pPr>
            <a:r>
              <a:rPr lang="en-GB" dirty="0"/>
              <a:t>Why should the state be permitted, via the courts to punish wrongdoers and why are some individuals are not permitted to set up lynch mobs to punish people suspected of terrible crimes.</a:t>
            </a:r>
          </a:p>
          <a:p>
            <a:pPr marL="171450" indent="-171450">
              <a:buFontTx/>
              <a:buChar char="-"/>
            </a:pPr>
            <a:r>
              <a:rPr lang="en-GB" dirty="0"/>
              <a:t>Why do the courts have the power to adjudicate in disputes between individuals and companies.</a:t>
            </a:r>
          </a:p>
          <a:p>
            <a:pPr marL="171450" indent="-171450">
              <a:buFontTx/>
              <a:buChar char="-"/>
            </a:pPr>
            <a:endParaRPr lang="en-GB" dirty="0"/>
          </a:p>
          <a:p>
            <a:pPr marL="171450" indent="-171450">
              <a:buFontTx/>
              <a:buChar char="-"/>
            </a:pPr>
            <a:r>
              <a:rPr lang="en-GB" dirty="0"/>
              <a:t>It prevents arbitrary government by preventing the law from being used to reward supporters and punish the opposition. </a:t>
            </a:r>
          </a:p>
          <a:p>
            <a:pPr marL="171450" indent="-171450">
              <a:buFontTx/>
              <a:buChar char="-"/>
            </a:pPr>
            <a:endParaRPr lang="en-GB" dirty="0"/>
          </a:p>
          <a:p>
            <a:pPr marL="171450" indent="-171450">
              <a:buFontTx/>
              <a:buChar char="-"/>
            </a:pPr>
            <a:r>
              <a:rPr lang="en-GB" dirty="0"/>
              <a:t>The strength or weakness of the rule of law can change overtime within any given state. Just because a country tends to have a strong commitment to the rule of law does not mean that it cannot be eroded through legislative changes. E.g. Nazi Germany</a:t>
            </a:r>
          </a:p>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4</a:t>
            </a:fld>
            <a:endParaRPr lang="en-GB"/>
          </a:p>
        </p:txBody>
      </p:sp>
    </p:spTree>
    <p:extLst>
      <p:ext uri="{BB962C8B-B14F-4D97-AF65-F5344CB8AC3E}">
        <p14:creationId xmlns:p14="http://schemas.microsoft.com/office/powerpoint/2010/main" val="1660511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original definition</a:t>
            </a:r>
            <a:r>
              <a:rPr lang="en-GB" baseline="0" dirty="0"/>
              <a:t> of the rule of law is that ‘ Government is subject to the law’</a:t>
            </a:r>
          </a:p>
          <a:p>
            <a:endParaRPr lang="en-GB" baseline="0" dirty="0"/>
          </a:p>
          <a:p>
            <a:r>
              <a:rPr lang="en-GB" baseline="0" dirty="0"/>
              <a:t>However, this doesn’t work in practice as the law is created by the government…. Vicious circle?</a:t>
            </a:r>
          </a:p>
          <a:p>
            <a:endParaRPr lang="en-GB" baseline="0" dirty="0"/>
          </a:p>
          <a:p>
            <a:r>
              <a:rPr lang="en-GB" baseline="0" dirty="0"/>
              <a:t>There is a contrast between the actions of the government and unlawful actions…. Just because the government does something it doesn’t mean it is right or lawful?</a:t>
            </a:r>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5</a:t>
            </a:fld>
            <a:endParaRPr lang="en-GB"/>
          </a:p>
        </p:txBody>
      </p:sp>
    </p:spTree>
    <p:extLst>
      <p:ext uri="{BB962C8B-B14F-4D97-AF65-F5344CB8AC3E}">
        <p14:creationId xmlns:p14="http://schemas.microsoft.com/office/powerpoint/2010/main" val="28023697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4155" indent="-224155">
              <a:buAutoNum type="arabicPeriod"/>
            </a:pPr>
            <a:r>
              <a:rPr lang="en-GB" dirty="0"/>
              <a:t>The law</a:t>
            </a:r>
            <a:r>
              <a:rPr lang="en-GB" baseline="0" dirty="0"/>
              <a:t> should govern society not</a:t>
            </a:r>
            <a:r>
              <a:rPr lang="en-GB" dirty="0"/>
              <a:t> </a:t>
            </a:r>
            <a:r>
              <a:rPr lang="en-GB" baseline="0" dirty="0"/>
              <a:t> a man who governs society. i.e. like in a dictatorship</a:t>
            </a:r>
            <a:r>
              <a:rPr lang="en-GB" dirty="0"/>
              <a:t>. A.V. Dicey </a:t>
            </a:r>
            <a:r>
              <a:rPr lang="en-GB" i="1" dirty="0"/>
              <a:t>The Law of the Constitution 'every official from the Prime Minister down to a constable or collector of taxes, is under the same responsibility for every act done without legal justification as any other citizen'.</a:t>
            </a:r>
            <a:endParaRPr lang="en-US" dirty="0"/>
          </a:p>
          <a:p>
            <a:r>
              <a:rPr lang="en-GB" i="1" dirty="0">
                <a:cs typeface="Calibri" panose="020F0502020204030204"/>
              </a:rPr>
              <a:t>This principle can be seen in the case of:</a:t>
            </a:r>
          </a:p>
          <a:p>
            <a:pPr marL="224462" indent="-224462">
              <a:buAutoNum type="arabicPeriod"/>
            </a:pPr>
            <a:r>
              <a:rPr lang="en-GB" baseline="0" dirty="0"/>
              <a:t>M v Home Office [1994]</a:t>
            </a:r>
          </a:p>
          <a:p>
            <a:r>
              <a:rPr lang="en-GB" baseline="0" dirty="0"/>
              <a:t>The Home secretary deported an immigrant with going to court.</a:t>
            </a:r>
          </a:p>
          <a:p>
            <a:r>
              <a:rPr lang="en-GB" baseline="0" dirty="0"/>
              <a:t>The immigrant was brought back to the UK to stand trial ‘right to a fair hearing’</a:t>
            </a:r>
          </a:p>
          <a:p>
            <a:r>
              <a:rPr lang="en-GB" baseline="0" dirty="0"/>
              <a:t>The home secretary was found to be in breach of the rule of law</a:t>
            </a:r>
            <a:r>
              <a:rPr lang="en-GB" dirty="0"/>
              <a:t> as the government minister has acted against  court order</a:t>
            </a:r>
            <a:endParaRPr lang="en-GB" baseline="0" dirty="0">
              <a:cs typeface="Calibri"/>
            </a:endParaRPr>
          </a:p>
          <a:p>
            <a:r>
              <a:rPr lang="en-GB" baseline="0" dirty="0"/>
              <a:t>3. Judicial review </a:t>
            </a:r>
          </a:p>
          <a:p>
            <a:r>
              <a:rPr lang="en-GB" baseline="0" dirty="0"/>
              <a:t>Judicial interpretation</a:t>
            </a:r>
          </a:p>
          <a:p>
            <a:endParaRPr lang="en-GB" dirty="0">
              <a:cs typeface="Calibri" panose="020F0502020204030204"/>
            </a:endParaRPr>
          </a:p>
          <a:p>
            <a:r>
              <a:rPr lang="en-GB" dirty="0">
                <a:cs typeface="Calibri" panose="020F0502020204030204"/>
              </a:rPr>
              <a:t>4. There must be a system for making law, repealing law and amending law and that system must be followed. The law must be constant to allow the population to know the law.</a:t>
            </a:r>
          </a:p>
        </p:txBody>
      </p:sp>
      <p:sp>
        <p:nvSpPr>
          <p:cNvPr id="4" name="Slide Number Placeholder 3"/>
          <p:cNvSpPr>
            <a:spLocks noGrp="1"/>
          </p:cNvSpPr>
          <p:nvPr>
            <p:ph type="sldNum" sz="quarter" idx="10"/>
          </p:nvPr>
        </p:nvSpPr>
        <p:spPr/>
        <p:txBody>
          <a:bodyPr/>
          <a:lstStyle/>
          <a:p>
            <a:fld id="{CFF2F5AE-9D31-4325-AC39-E6476775EC11}" type="slidenum">
              <a:rPr lang="en-GB" smtClean="0"/>
              <a:t>6</a:t>
            </a:fld>
            <a:endParaRPr lang="en-GB"/>
          </a:p>
        </p:txBody>
      </p:sp>
    </p:spTree>
    <p:extLst>
      <p:ext uri="{BB962C8B-B14F-4D97-AF65-F5344CB8AC3E}">
        <p14:creationId xmlns:p14="http://schemas.microsoft.com/office/powerpoint/2010/main" val="1292526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7</a:t>
            </a:fld>
            <a:endParaRPr lang="en-GB"/>
          </a:p>
        </p:txBody>
      </p:sp>
    </p:spTree>
    <p:extLst>
      <p:ext uri="{BB962C8B-B14F-4D97-AF65-F5344CB8AC3E}">
        <p14:creationId xmlns:p14="http://schemas.microsoft.com/office/powerpoint/2010/main" val="3111785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4462" indent="-224462">
              <a:buAutoNum type="arabicPeriod"/>
            </a:pPr>
            <a:r>
              <a:rPr lang="en-GB" dirty="0"/>
              <a:t>Laws should not be retroactive: for example</a:t>
            </a:r>
            <a:r>
              <a:rPr lang="en-GB" baseline="0" dirty="0"/>
              <a:t> if the government decided to arrest everyone who had been looking at </a:t>
            </a:r>
            <a:r>
              <a:rPr lang="en-GB" baseline="0" dirty="0" err="1"/>
              <a:t>youtube</a:t>
            </a:r>
            <a:r>
              <a:rPr lang="en-GB" baseline="0" dirty="0"/>
              <a:t>. The rule of law says that this cannot happen as it was not a crime at the time people were doing it. </a:t>
            </a:r>
          </a:p>
          <a:p>
            <a:r>
              <a:rPr lang="en-GB" baseline="0" dirty="0"/>
              <a:t>Laws cannot be vague</a:t>
            </a:r>
          </a:p>
          <a:p>
            <a:endParaRPr lang="en-GB" baseline="0" dirty="0"/>
          </a:p>
          <a:p>
            <a:r>
              <a:rPr lang="en-GB" baseline="0" dirty="0"/>
              <a:t>2. What would happen if the laws changed everyday? They need to stay stable so that people can have an idea of what is legal and what is not.</a:t>
            </a:r>
          </a:p>
          <a:p>
            <a:endParaRPr lang="en-GB" baseline="0" dirty="0"/>
          </a:p>
          <a:p>
            <a:r>
              <a:rPr lang="en-GB" baseline="0" dirty="0"/>
              <a:t>3. There is a process by which a bill becomes law and every bill has to follow the same procedure. I.e. has to pass through both house of parliament and receive royal assent.</a:t>
            </a:r>
          </a:p>
          <a:p>
            <a:endParaRPr lang="en-GB" baseline="0" dirty="0"/>
          </a:p>
          <a:p>
            <a:r>
              <a:rPr lang="en-GB" baseline="0" dirty="0"/>
              <a:t>4. There should be no political pressure on judges- MPs can criticise judgements but they cannot personally criticise judges.</a:t>
            </a:r>
          </a:p>
          <a:p>
            <a:r>
              <a:rPr lang="en-GB" dirty="0">
                <a:cs typeface="Calibri"/>
              </a:rPr>
              <a:t>To ensure the legality of action and equality before the law.</a:t>
            </a:r>
            <a:endParaRPr lang="en-GB" dirty="0"/>
          </a:p>
          <a:p>
            <a:r>
              <a:rPr lang="en-GB" baseline="0" dirty="0"/>
              <a:t>Judicial review – the process whereby judges can ensure that ministers and other public representatives are not acting beyond their powers.</a:t>
            </a:r>
          </a:p>
          <a:p>
            <a:endParaRPr lang="en-GB" baseline="0" dirty="0"/>
          </a:p>
          <a:p>
            <a:endParaRPr lang="en-GB" dirty="0"/>
          </a:p>
          <a:p>
            <a:r>
              <a:rPr lang="en-GB" baseline="0" dirty="0"/>
              <a:t>5. ECHR: Right to a fair and open hearing</a:t>
            </a:r>
          </a:p>
          <a:p>
            <a:r>
              <a:rPr lang="en-GB" baseline="0" dirty="0"/>
              <a:t>No Q of bias – “justice should not only be done, but should manifestly and undoubtedly be seen to be done”</a:t>
            </a:r>
          </a:p>
          <a:p>
            <a:endParaRPr lang="en-GB" baseline="0" dirty="0"/>
          </a:p>
          <a:p>
            <a:r>
              <a:rPr lang="en-GB" baseline="0" dirty="0"/>
              <a:t>6. Parliamentary sovereignty and judicial review</a:t>
            </a:r>
          </a:p>
          <a:p>
            <a:r>
              <a:rPr lang="en-GB" baseline="0" dirty="0"/>
              <a:t>We have the idea of parliamentary sovereignty because we have an unwritten constitution. Other countries who have written constitutions would not have parliamentary sovereignty.</a:t>
            </a:r>
          </a:p>
          <a:p>
            <a:endParaRPr lang="en-GB" baseline="0" dirty="0"/>
          </a:p>
          <a:p>
            <a:r>
              <a:rPr lang="en-GB" baseline="0" dirty="0"/>
              <a:t>7. No excessive delays/costs for going to court  - ECHR</a:t>
            </a:r>
          </a:p>
          <a:p>
            <a:r>
              <a:rPr lang="en-GB" baseline="0" dirty="0"/>
              <a:t>Do we have this in the UK as Legal aid was significantly cut in 2012 – meaning a lot of people can now not get access to justice.</a:t>
            </a:r>
          </a:p>
          <a:p>
            <a:endParaRPr lang="en-GB" baseline="0" dirty="0"/>
          </a:p>
          <a:p>
            <a:r>
              <a:rPr lang="en-GB" baseline="0" dirty="0"/>
              <a:t>8. CPS and police should not prioritise solving certain crimes over others</a:t>
            </a:r>
          </a:p>
          <a:p>
            <a:r>
              <a:rPr lang="en-GB" baseline="0" dirty="0"/>
              <a:t>- Madeleine McCann- years and years of resources have been spent investigating the case – it was prioritised due to the media attention it received. </a:t>
            </a:r>
          </a:p>
        </p:txBody>
      </p:sp>
      <p:sp>
        <p:nvSpPr>
          <p:cNvPr id="4" name="Slide Number Placeholder 3"/>
          <p:cNvSpPr>
            <a:spLocks noGrp="1"/>
          </p:cNvSpPr>
          <p:nvPr>
            <p:ph type="sldNum" sz="quarter" idx="10"/>
          </p:nvPr>
        </p:nvSpPr>
        <p:spPr/>
        <p:txBody>
          <a:bodyPr/>
          <a:lstStyle/>
          <a:p>
            <a:fld id="{CFF2F5AE-9D31-4325-AC39-E6476775EC11}" type="slidenum">
              <a:rPr lang="en-GB" smtClean="0"/>
              <a:t>8</a:t>
            </a:fld>
            <a:endParaRPr lang="en-GB"/>
          </a:p>
        </p:txBody>
      </p:sp>
    </p:spTree>
    <p:extLst>
      <p:ext uri="{BB962C8B-B14F-4D97-AF65-F5344CB8AC3E}">
        <p14:creationId xmlns:p14="http://schemas.microsoft.com/office/powerpoint/2010/main" val="37015943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AutoNum type="arabicPeriod"/>
            </a:pPr>
            <a:r>
              <a:rPr lang="en-GB" sz="1200" b="1" dirty="0"/>
              <a:t>No one may be punished by the state except for a breach of law </a:t>
            </a:r>
          </a:p>
          <a:p>
            <a:pPr marL="171450" indent="-171450">
              <a:buFontTx/>
              <a:buChar char="-"/>
            </a:pPr>
            <a:r>
              <a:rPr lang="en-GB" sz="1200" dirty="0"/>
              <a:t>Punishment without trial is an extremely topical issue ad has been brought into the spotlight as a result of recent anti-terror legislation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dirty="0">
                <a:solidFill>
                  <a:srgbClr val="FF0000"/>
                </a:solidFill>
              </a:rPr>
              <a:t>A and others v Secretary of State for the Home Department [2004]</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i="1" dirty="0">
                <a:solidFill>
                  <a:srgbClr val="FF0000"/>
                </a:solidFill>
              </a:rPr>
              <a:t>The appellants in this case were foreign nationals who were being detained without trial on grounds that they were suspected of involvement in terrorist activity and were alleged to be a danger to the public.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i="1" dirty="0">
                <a:solidFill>
                  <a:srgbClr val="FF0000"/>
                </a:solidFill>
              </a:rPr>
              <a:t>All of them claimed that they could not return to their country of origin for fear of persecution if they were to do so.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i="1" dirty="0">
                <a:solidFill>
                  <a:srgbClr val="FF0000"/>
                </a:solidFill>
              </a:rPr>
              <a:t>If they were to remain in the UK then under the Crime and Security Act 2001 they would be detained without trial for an indefinite period.</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i="1" dirty="0">
                <a:solidFill>
                  <a:srgbClr val="FF0000"/>
                </a:solidFill>
              </a:rPr>
              <a:t>They brought an action to challenge the legality of their detention.</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i="1" dirty="0">
                <a:solidFill>
                  <a:srgbClr val="FF0000"/>
                </a:solidFill>
              </a:rPr>
              <a:t>This judgement illustrates that indefinite detention without trial in all but the most exceptional of circumstances is considered by the Supreme Court to offend against the rule of law.</a:t>
            </a:r>
          </a:p>
          <a:p>
            <a:pPr marL="0" indent="0">
              <a:buFontTx/>
              <a:buNone/>
            </a:pPr>
            <a:endParaRPr lang="en-GB" sz="1200" dirty="0"/>
          </a:p>
          <a:p>
            <a:pPr marL="0" indent="0">
              <a:buFontTx/>
              <a:buNone/>
            </a:pPr>
            <a:r>
              <a:rPr lang="en-GB" sz="1200" dirty="0"/>
              <a:t>Lord Nicholls of Birkenhead: My Lords, indefinite imprisonment without charge or trial is anathema in any country which observes the rule of law. It deprives the detained person of the protection a criminal trial is intended to afford. Wholly exceptional circumstances must exist before this extreme step can be justified. </a:t>
            </a:r>
          </a:p>
          <a:p>
            <a:endParaRPr lang="en-GB" sz="1200" dirty="0"/>
          </a:p>
          <a:p>
            <a:endParaRPr lang="en-GB" sz="1200" dirty="0"/>
          </a:p>
          <a:p>
            <a:r>
              <a:rPr lang="en-GB" sz="1200" b="1" dirty="0"/>
              <a:t>2. Government under the law: equality before the law: </a:t>
            </a:r>
          </a:p>
          <a:p>
            <a:r>
              <a:rPr lang="en-GB" sz="1200" i="1" dirty="0">
                <a:solidFill>
                  <a:srgbClr val="FF0000"/>
                </a:solidFill>
              </a:rPr>
              <a:t>M v Home Office and another [1994]</a:t>
            </a:r>
          </a:p>
          <a:p>
            <a:r>
              <a:rPr lang="en-GB" sz="1200" i="1" dirty="0">
                <a:solidFill>
                  <a:srgbClr val="FF0000"/>
                </a:solidFill>
              </a:rPr>
              <a:t>Identifies the point that even government ministers are subject to the law and to the operation of court orders.</a:t>
            </a:r>
          </a:p>
          <a:p>
            <a:endParaRPr lang="en-GB" sz="1200" i="1" dirty="0">
              <a:solidFill>
                <a:srgbClr val="FF0000"/>
              </a:solidFill>
            </a:endParaRPr>
          </a:p>
          <a:p>
            <a:r>
              <a:rPr lang="en-GB" sz="1200" i="1" dirty="0">
                <a:solidFill>
                  <a:srgbClr val="FF0000"/>
                </a:solidFill>
              </a:rPr>
              <a:t>R v Mullen [2000] – went a stage further than M v HO. </a:t>
            </a:r>
          </a:p>
          <a:p>
            <a:pPr marL="171450" indent="-171450">
              <a:buFontTx/>
              <a:buChar char="-"/>
            </a:pPr>
            <a:r>
              <a:rPr lang="en-GB" sz="1200" i="1" dirty="0">
                <a:solidFill>
                  <a:srgbClr val="FF0000"/>
                </a:solidFill>
              </a:rPr>
              <a:t>The appellant had been deported to the UK to face criminal charges, but the deportation was not legal.</a:t>
            </a:r>
          </a:p>
          <a:p>
            <a:pPr marL="171450" indent="-171450">
              <a:buFontTx/>
              <a:buChar char="-"/>
            </a:pPr>
            <a:r>
              <a:rPr lang="en-GB" sz="1200" i="1" dirty="0">
                <a:solidFill>
                  <a:srgbClr val="FF0000"/>
                </a:solidFill>
              </a:rPr>
              <a:t>Instead Mullen claimed that he had been forcibly brought to this jurisdiction rather than extradited according to the law.</a:t>
            </a:r>
          </a:p>
          <a:p>
            <a:pPr marL="171450" indent="-171450">
              <a:buFontTx/>
              <a:buChar char="-"/>
            </a:pPr>
            <a:r>
              <a:rPr lang="en-GB" sz="1200" i="1" dirty="0">
                <a:solidFill>
                  <a:srgbClr val="FF0000"/>
                </a:solidFill>
              </a:rPr>
              <a:t>He was arrested in Zimbabwe , immediately placed on a plane to London, and then arrested when he arrived in the country.</a:t>
            </a:r>
          </a:p>
          <a:p>
            <a:pPr marL="171450" indent="-171450">
              <a:buFontTx/>
              <a:buChar char="-"/>
            </a:pPr>
            <a:r>
              <a:rPr lang="en-GB" sz="1200" i="1" dirty="0">
                <a:solidFill>
                  <a:srgbClr val="FF0000"/>
                </a:solidFill>
              </a:rPr>
              <a:t>He was tried and convicted of conspiracy to cause explosions likely to endanger life or to cause serious injury to property and was sentenced to 30 years in prison.</a:t>
            </a:r>
          </a:p>
          <a:p>
            <a:pPr marL="171450" indent="-171450">
              <a:buFontTx/>
              <a:buChar char="-"/>
            </a:pPr>
            <a:r>
              <a:rPr lang="en-GB" sz="1200" i="1" dirty="0">
                <a:solidFill>
                  <a:srgbClr val="FF0000"/>
                </a:solidFill>
              </a:rPr>
              <a:t>This case sought to determine whether this rendered Mullens conviction unsafe, to the extent that it should be quashed</a:t>
            </a:r>
          </a:p>
          <a:p>
            <a:pPr marL="171450" indent="-171450">
              <a:buFontTx/>
              <a:buChar char="-"/>
            </a:pPr>
            <a:r>
              <a:rPr lang="en-GB" sz="1200" i="1" dirty="0">
                <a:solidFill>
                  <a:srgbClr val="FF0000"/>
                </a:solidFill>
              </a:rPr>
              <a:t>The trial itself was considered to be fair, but the nature of the deportation was an issue. </a:t>
            </a:r>
          </a:p>
          <a:p>
            <a:endParaRPr lang="en-GB" sz="1200" dirty="0"/>
          </a:p>
          <a:p>
            <a:endParaRPr lang="en-GB" sz="1200" dirty="0"/>
          </a:p>
          <a:p>
            <a:r>
              <a:rPr lang="en-GB" sz="1200" b="1" dirty="0"/>
              <a:t>3. Individuals’ rights are protected through the ordinary law and the ordinary court system</a:t>
            </a:r>
          </a:p>
          <a:p>
            <a:r>
              <a:rPr lang="en-GB" sz="1200" i="1" dirty="0">
                <a:solidFill>
                  <a:srgbClr val="FF0000"/>
                </a:solidFill>
              </a:rPr>
              <a:t>R [on the application of G] v Immigration Appeal Tribunal and another; R [on the application of M] v Immigration Appeal Tribunal and another [2005]</a:t>
            </a:r>
          </a:p>
          <a:p>
            <a:r>
              <a:rPr lang="en-GB" sz="1200" i="1" dirty="0">
                <a:solidFill>
                  <a:srgbClr val="FF0000"/>
                </a:solidFill>
              </a:rPr>
              <a:t>G and M had had their asylum applications rejected by the Secretary of state</a:t>
            </a:r>
          </a:p>
          <a:p>
            <a:endParaRPr lang="en-GB" sz="1200" i="1" dirty="0">
              <a:solidFill>
                <a:srgbClr val="FF0000"/>
              </a:solidFill>
            </a:endParaRPr>
          </a:p>
          <a:p>
            <a:endParaRPr lang="en-GB" sz="1200" dirty="0"/>
          </a:p>
          <a:p>
            <a:r>
              <a:rPr lang="en-GB" sz="1200" b="1" dirty="0"/>
              <a:t>4. Legal certainty and non-retrospectivity </a:t>
            </a:r>
          </a:p>
          <a:p>
            <a:r>
              <a:rPr lang="en-GB" sz="1200" i="1" dirty="0">
                <a:solidFill>
                  <a:srgbClr val="FF0000"/>
                </a:solidFill>
              </a:rPr>
              <a:t>R v </a:t>
            </a:r>
            <a:r>
              <a:rPr lang="en-GB" sz="1200" i="1" dirty="0" err="1">
                <a:solidFill>
                  <a:srgbClr val="FF0000"/>
                </a:solidFill>
              </a:rPr>
              <a:t>Rimmington</a:t>
            </a:r>
            <a:r>
              <a:rPr lang="en-GB" sz="1200" i="1" dirty="0">
                <a:solidFill>
                  <a:srgbClr val="FF0000"/>
                </a:solidFill>
              </a:rPr>
              <a:t>; R v Goldstein [2006]</a:t>
            </a:r>
          </a:p>
          <a:p>
            <a:r>
              <a:rPr lang="en-GB" sz="1200" i="1" dirty="0">
                <a:solidFill>
                  <a:srgbClr val="FF0000"/>
                </a:solidFill>
              </a:rPr>
              <a:t>Evidence that supports the principle that the rule of law demands the criminal law to be prospective rather than retrospective, as well as unambiguous in its terms.</a:t>
            </a:r>
          </a:p>
          <a:p>
            <a:endParaRPr lang="en-GB" sz="1200" i="1" dirty="0">
              <a:solidFill>
                <a:srgbClr val="FF0000"/>
              </a:solidFill>
            </a:endParaRPr>
          </a:p>
          <a:p>
            <a:endParaRPr lang="en-GB" sz="1200" i="1" dirty="0">
              <a:solidFill>
                <a:srgbClr val="FF0000"/>
              </a:solidFill>
            </a:endParaRPr>
          </a:p>
          <a:p>
            <a:r>
              <a:rPr lang="en-GB" sz="1200" b="1" i="1" dirty="0"/>
              <a:t>5. </a:t>
            </a:r>
            <a:r>
              <a:rPr lang="en-GB" sz="1200" b="1" dirty="0"/>
              <a:t>Fair hearing by an independent judiciary</a:t>
            </a:r>
          </a:p>
          <a:p>
            <a:r>
              <a:rPr lang="en-GB" sz="1200" i="1" dirty="0">
                <a:solidFill>
                  <a:srgbClr val="FF0000"/>
                </a:solidFill>
              </a:rPr>
              <a:t>Matthews v Ministry of Defence [2003]</a:t>
            </a:r>
          </a:p>
          <a:p>
            <a:pPr marL="171450" indent="-171450">
              <a:buFontTx/>
              <a:buChar char="-"/>
            </a:pPr>
            <a:r>
              <a:rPr lang="en-GB" sz="1200" i="1" dirty="0">
                <a:solidFill>
                  <a:srgbClr val="FF0000"/>
                </a:solidFill>
              </a:rPr>
              <a:t>An action brought by a former member of the Navy, who claimed personal injury as a result of exposure to asbestos during his time in the forces.</a:t>
            </a:r>
          </a:p>
          <a:p>
            <a:pPr marL="171450" indent="-171450">
              <a:buFontTx/>
              <a:buChar char="-"/>
            </a:pPr>
            <a:r>
              <a:rPr lang="en-GB" sz="1200" i="1" dirty="0">
                <a:solidFill>
                  <a:srgbClr val="FF0000"/>
                </a:solidFill>
              </a:rPr>
              <a:t>The Ministry of Defence claimed that it was not liable because section 10(1) of the Crown Proceedings Act 1947 gave immunity to the Crown. </a:t>
            </a:r>
          </a:p>
          <a:p>
            <a:pPr marL="171450" indent="-171450">
              <a:buFontTx/>
              <a:buChar char="-"/>
            </a:pPr>
            <a:r>
              <a:rPr lang="en-GB" sz="1200" i="1" dirty="0">
                <a:solidFill>
                  <a:srgbClr val="FF0000"/>
                </a:solidFill>
              </a:rPr>
              <a:t>Despite this provision being repealed in 1987, The defence argued that he served between 1955 and 68, which was before section 10 had been repealed and that the immunity stood.</a:t>
            </a:r>
          </a:p>
          <a:p>
            <a:pPr marL="171450" indent="-171450">
              <a:buFontTx/>
              <a:buChar char="-"/>
            </a:pPr>
            <a:r>
              <a:rPr lang="en-GB" sz="1200" i="1" dirty="0">
                <a:solidFill>
                  <a:srgbClr val="FF0000"/>
                </a:solidFill>
              </a:rPr>
              <a:t>The court did not find in favour of Mr Matthews and dismissed his argument that it was in breach of a right to a fair trial.</a:t>
            </a:r>
          </a:p>
          <a:p>
            <a:pPr marL="171450" indent="-171450">
              <a:buFontTx/>
              <a:buChar char="-"/>
            </a:pPr>
            <a:r>
              <a:rPr lang="en-GB" sz="1200" i="1" dirty="0">
                <a:solidFill>
                  <a:srgbClr val="FF0000"/>
                </a:solidFill>
              </a:rPr>
              <a:t>It was held that section 10(1) did not offend against the right to a fair trial, because this section did not bar the courts from considering the case.</a:t>
            </a:r>
          </a:p>
          <a:p>
            <a:r>
              <a:rPr lang="en-GB" dirty="0"/>
              <a:t>- The Crown was permitted to limit liability for its tortious acts and this did not amount to a denial of a fair trial. </a:t>
            </a:r>
          </a:p>
        </p:txBody>
      </p:sp>
      <p:sp>
        <p:nvSpPr>
          <p:cNvPr id="4" name="Slide Number Placeholder 3"/>
          <p:cNvSpPr>
            <a:spLocks noGrp="1"/>
          </p:cNvSpPr>
          <p:nvPr>
            <p:ph type="sldNum" sz="quarter" idx="5"/>
          </p:nvPr>
        </p:nvSpPr>
        <p:spPr/>
        <p:txBody>
          <a:bodyPr/>
          <a:lstStyle/>
          <a:p>
            <a:fld id="{CFF2F5AE-9D31-4325-AC39-E6476775EC11}" type="slidenum">
              <a:rPr lang="en-GB" smtClean="0"/>
              <a:t>9</a:t>
            </a:fld>
            <a:endParaRPr lang="en-GB"/>
          </a:p>
        </p:txBody>
      </p:sp>
    </p:spTree>
    <p:extLst>
      <p:ext uri="{BB962C8B-B14F-4D97-AF65-F5344CB8AC3E}">
        <p14:creationId xmlns:p14="http://schemas.microsoft.com/office/powerpoint/2010/main" val="21719876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doctrine of parliamentary sovereignty maintains</a:t>
            </a:r>
            <a:r>
              <a:rPr lang="en-GB" baseline="0" dirty="0"/>
              <a:t> that Parliament is the supreme law-making power in the constitution.</a:t>
            </a:r>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10</a:t>
            </a:fld>
            <a:endParaRPr lang="en-GB"/>
          </a:p>
        </p:txBody>
      </p:sp>
    </p:spTree>
    <p:extLst>
      <p:ext uri="{BB962C8B-B14F-4D97-AF65-F5344CB8AC3E}">
        <p14:creationId xmlns:p14="http://schemas.microsoft.com/office/powerpoint/2010/main" val="22043241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Poll tax riots:</a:t>
            </a:r>
          </a:p>
          <a:p>
            <a:endParaRPr lang="en-GB" dirty="0"/>
          </a:p>
          <a:p>
            <a:r>
              <a:rPr lang="en-GB" dirty="0"/>
              <a:t>Margaret Thatche</a:t>
            </a:r>
            <a:r>
              <a:rPr lang="en-GB" baseline="0" dirty="0"/>
              <a:t>r tried to implement a poll tax, whereby each adult would have to give part of their salary to the government. </a:t>
            </a:r>
          </a:p>
          <a:p>
            <a:r>
              <a:rPr lang="en-GB" baseline="0" dirty="0"/>
              <a:t>Due to the large scale objection the law was not passed. </a:t>
            </a:r>
          </a:p>
          <a:p>
            <a:endParaRPr lang="en-GB"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CFF2F5AE-9D31-4325-AC39-E6476775EC11}" type="slidenum">
              <a:rPr lang="en-GB" smtClean="0"/>
              <a:t>11</a:t>
            </a:fld>
            <a:endParaRPr lang="en-GB"/>
          </a:p>
        </p:txBody>
      </p:sp>
    </p:spTree>
    <p:extLst>
      <p:ext uri="{BB962C8B-B14F-4D97-AF65-F5344CB8AC3E}">
        <p14:creationId xmlns:p14="http://schemas.microsoft.com/office/powerpoint/2010/main" val="28781228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Also referred to as Parliamentary supremacy</a:t>
            </a:r>
          </a:p>
          <a:p>
            <a:r>
              <a:rPr lang="en-US">
                <a:cs typeface="Calibri"/>
              </a:rPr>
              <a:t>Expression that explains Westminster Parliament is legally entitled to pass, amend or repeal any law it wishes. I.e. If the House of Commons and Lords both approve legislation and then it is given royal assent by the monarch, then no other body is said to have the legal power to declare that legislation invalid. </a:t>
            </a:r>
            <a:endParaRPr lang="en-US" dirty="0">
              <a:cs typeface="Calibri"/>
            </a:endParaRPr>
          </a:p>
        </p:txBody>
      </p:sp>
      <p:sp>
        <p:nvSpPr>
          <p:cNvPr id="4" name="Slide Number Placeholder 3"/>
          <p:cNvSpPr>
            <a:spLocks noGrp="1"/>
          </p:cNvSpPr>
          <p:nvPr>
            <p:ph type="sldNum" sz="quarter" idx="5"/>
          </p:nvPr>
        </p:nvSpPr>
        <p:spPr/>
        <p:txBody>
          <a:bodyPr/>
          <a:lstStyle/>
          <a:p>
            <a:fld id="{CFF2F5AE-9D31-4325-AC39-E6476775EC11}" type="slidenum">
              <a:rPr lang="en-GB" smtClean="0"/>
              <a:t>12</a:t>
            </a:fld>
            <a:endParaRPr lang="en-GB"/>
          </a:p>
        </p:txBody>
      </p:sp>
    </p:spTree>
    <p:extLst>
      <p:ext uri="{BB962C8B-B14F-4D97-AF65-F5344CB8AC3E}">
        <p14:creationId xmlns:p14="http://schemas.microsoft.com/office/powerpoint/2010/main" val="20456702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1. The parliament of the day may pass any law, amend, repeal any law it chooses.</a:t>
            </a:r>
          </a:p>
          <a:p>
            <a:endParaRPr lang="en-GB" dirty="0">
              <a:cs typeface="Calibri"/>
            </a:endParaRPr>
          </a:p>
          <a:p>
            <a:r>
              <a:rPr lang="en-GB">
                <a:cs typeface="Calibri"/>
              </a:rPr>
              <a:t>2. This principle is one which students tend to struggle with. I.e. If Parliament is supreme, how can it be prevented from binding a future parliament? Surely that is restricting parliaments power? However the purpose of this restriction is so that to ensure Parliaments supremacy doesn't become less over time. (p.191 Tomkins. 2003)</a:t>
            </a:r>
          </a:p>
          <a:p>
            <a:endParaRPr lang="en-GB" dirty="0">
              <a:cs typeface="Calibri"/>
            </a:endParaRPr>
          </a:p>
          <a:p>
            <a:r>
              <a:rPr lang="en-GB">
                <a:cs typeface="Calibri"/>
              </a:rPr>
              <a:t>We'll now consider the practical application of these principles</a:t>
            </a:r>
            <a:endParaRPr lang="en-GB" dirty="0">
              <a:cs typeface="Calibri"/>
            </a:endParaRPr>
          </a:p>
        </p:txBody>
      </p:sp>
      <p:sp>
        <p:nvSpPr>
          <p:cNvPr id="4" name="Slide Number Placeholder 3"/>
          <p:cNvSpPr>
            <a:spLocks noGrp="1"/>
          </p:cNvSpPr>
          <p:nvPr>
            <p:ph type="sldNum" sz="quarter" idx="10"/>
          </p:nvPr>
        </p:nvSpPr>
        <p:spPr/>
        <p:txBody>
          <a:bodyPr/>
          <a:lstStyle/>
          <a:p>
            <a:fld id="{CFF2F5AE-9D31-4325-AC39-E6476775EC11}" type="slidenum">
              <a:rPr lang="en-GB" smtClean="0"/>
              <a:t>13</a:t>
            </a:fld>
            <a:endParaRPr lang="en-GB"/>
          </a:p>
        </p:txBody>
      </p:sp>
    </p:spTree>
    <p:extLst>
      <p:ext uri="{BB962C8B-B14F-4D97-AF65-F5344CB8AC3E}">
        <p14:creationId xmlns:p14="http://schemas.microsoft.com/office/powerpoint/2010/main" val="41468581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a:t>
            </a:r>
            <a:r>
              <a:rPr lang="en-GB" baseline="0" dirty="0"/>
              <a:t> examples show that Parliament can pretty much make any laws, as long as the people will tolerate them.</a:t>
            </a:r>
          </a:p>
          <a:p>
            <a:endParaRPr lang="en-GB" baseline="0" dirty="0"/>
          </a:p>
          <a:p>
            <a:r>
              <a:rPr lang="en-GB" baseline="0"/>
              <a:t>Continental Shelf Act 1964:</a:t>
            </a:r>
            <a:r>
              <a:rPr lang="en-GB"/>
              <a:t> </a:t>
            </a:r>
            <a:r>
              <a:rPr lang="en-GB" b="1"/>
              <a:t>The Continental Shelf Act 1964</a:t>
            </a:r>
            <a:r>
              <a:rPr lang="en-GB"/>
              <a:t> (c 29) is a </a:t>
            </a:r>
            <a:r>
              <a:rPr lang="en-GB" b="1"/>
              <a:t>UK Act</a:t>
            </a:r>
            <a:r>
              <a:rPr lang="en-GB"/>
              <a:t> of Parliament that governs </a:t>
            </a:r>
            <a:r>
              <a:rPr lang="en-GB" b="1"/>
              <a:t>the</a:t>
            </a:r>
            <a:r>
              <a:rPr lang="en-GB"/>
              <a:t> drilling for oil on </a:t>
            </a:r>
            <a:r>
              <a:rPr lang="en-GB" b="1"/>
              <a:t>the continental shelf</a:t>
            </a:r>
            <a:r>
              <a:rPr lang="en-GB"/>
              <a:t> around </a:t>
            </a:r>
            <a:r>
              <a:rPr lang="en-GB" b="1"/>
              <a:t>the British</a:t>
            </a:r>
            <a:r>
              <a:rPr lang="en-GB"/>
              <a:t> Isles. It extended </a:t>
            </a:r>
            <a:r>
              <a:rPr lang="en-GB" b="1"/>
              <a:t>the</a:t>
            </a:r>
            <a:r>
              <a:rPr lang="en-GB"/>
              <a:t> land regime to areas outside </a:t>
            </a:r>
            <a:r>
              <a:rPr lang="en-GB" b="1"/>
              <a:t>UK</a:t>
            </a:r>
            <a:r>
              <a:rPr lang="en-GB"/>
              <a:t> territorial waters, where international law recognised </a:t>
            </a:r>
            <a:r>
              <a:rPr lang="en-GB" b="1"/>
              <a:t>the UK</a:t>
            </a:r>
            <a:r>
              <a:rPr lang="en-GB"/>
              <a:t> right to </a:t>
            </a:r>
            <a:r>
              <a:rPr lang="en-GB" b="1"/>
              <a:t>the</a:t>
            </a:r>
            <a:r>
              <a:rPr lang="en-GB"/>
              <a:t> seabed, subsoil and natural resources.</a:t>
            </a:r>
            <a:endParaRPr lang="en-GB" baseline="0">
              <a:cs typeface="Calibri"/>
            </a:endParaRPr>
          </a:p>
          <a:p>
            <a:endParaRPr lang="en-GB" baseline="0" dirty="0">
              <a:cs typeface="Calibri"/>
            </a:endParaRPr>
          </a:p>
          <a:p>
            <a:r>
              <a:rPr lang="en-GB" dirty="0">
                <a:cs typeface="Calibri"/>
              </a:rPr>
              <a:t>War Damages Act 1965: </a:t>
            </a:r>
            <a:r>
              <a:rPr lang="en-GB"/>
              <a:t>The Act was introduced after it became apparent to the Government that there was potential for the Government to be found liable for damages to private property as a result of recent wars the UK was involved with, most notably the Second World War. Said the Crown wouldn’t be liable for damage to property during war.</a:t>
            </a:r>
            <a:endParaRPr lang="en-GB" dirty="0">
              <a:cs typeface="Calibri"/>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CFF2F5AE-9D31-4325-AC39-E6476775EC11}" type="slidenum">
              <a:rPr lang="en-GB" smtClean="0"/>
              <a:t>14</a:t>
            </a:fld>
            <a:endParaRPr lang="en-GB"/>
          </a:p>
        </p:txBody>
      </p:sp>
    </p:spTree>
    <p:extLst>
      <p:ext uri="{BB962C8B-B14F-4D97-AF65-F5344CB8AC3E}">
        <p14:creationId xmlns:p14="http://schemas.microsoft.com/office/powerpoint/2010/main" val="41762023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CFF2F5AE-9D31-4325-AC39-E6476775EC11}" type="slidenum">
              <a:rPr lang="en-GB" smtClean="0"/>
              <a:t>15</a:t>
            </a:fld>
            <a:endParaRPr lang="en-GB"/>
          </a:p>
        </p:txBody>
      </p:sp>
    </p:spTree>
    <p:extLst>
      <p:ext uri="{BB962C8B-B14F-4D97-AF65-F5344CB8AC3E}">
        <p14:creationId xmlns:p14="http://schemas.microsoft.com/office/powerpoint/2010/main" val="35427854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Because the UK has an unwritten constitution, the protection of these freedoms and liberties is not entrenched and therefore are not protected from removal or erosion by a later parliament.</a:t>
            </a:r>
          </a:p>
          <a:p>
            <a:endParaRPr lang="en-GB" baseline="0" dirty="0"/>
          </a:p>
          <a:p>
            <a:r>
              <a:rPr lang="en-GB" baseline="0" dirty="0"/>
              <a:t>Civil liberties campaigning groups, such as Liberty have identified a significant erosion of individual freedoms in the UK in recent years following the 7/7 attacks in London. Most of the changes have been brought in have been popular with the general public and MP’S.</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16</a:t>
            </a:fld>
            <a:endParaRPr lang="en-GB"/>
          </a:p>
        </p:txBody>
      </p:sp>
    </p:spTree>
    <p:extLst>
      <p:ext uri="{BB962C8B-B14F-4D97-AF65-F5344CB8AC3E}">
        <p14:creationId xmlns:p14="http://schemas.microsoft.com/office/powerpoint/2010/main" val="35577665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a:t>
            </a:r>
            <a:r>
              <a:rPr lang="en-GB" baseline="0" dirty="0"/>
              <a:t> reality, the courts in the UK have had to adapt to a changed political climate which has been seen as the ascendancy of European Union Law and the introduction into UK law of ECHR. Although still loyal to Parliament at Westminster, UK courts now give precedence to EU law over domestic law and declare when domestic law is in breach of ECHR. It should be remembered that the courts can only do these things because Parliament at Westminster has told them that they may: by the European Communities Act 1972 (ECA 1972) and HRA (1998).</a:t>
            </a:r>
            <a:endParaRPr lang="en-GB" dirty="0"/>
          </a:p>
        </p:txBody>
      </p:sp>
      <p:sp>
        <p:nvSpPr>
          <p:cNvPr id="4" name="Slide Number Placeholder 3"/>
          <p:cNvSpPr>
            <a:spLocks noGrp="1"/>
          </p:cNvSpPr>
          <p:nvPr>
            <p:ph type="sldNum" sz="quarter" idx="10"/>
          </p:nvPr>
        </p:nvSpPr>
        <p:spPr/>
        <p:txBody>
          <a:bodyPr/>
          <a:lstStyle/>
          <a:p>
            <a:fld id="{CFF2F5AE-9D31-4325-AC39-E6476775EC11}" type="slidenum">
              <a:rPr lang="en-GB" smtClean="0"/>
              <a:t>17</a:t>
            </a:fld>
            <a:endParaRPr lang="en-GB"/>
          </a:p>
        </p:txBody>
      </p:sp>
    </p:spTree>
    <p:extLst>
      <p:ext uri="{BB962C8B-B14F-4D97-AF65-F5344CB8AC3E}">
        <p14:creationId xmlns:p14="http://schemas.microsoft.com/office/powerpoint/2010/main" val="39698098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Lord Bingham: The Rule of Law. March 2010</a:t>
            </a:r>
          </a:p>
          <a:p>
            <a:endParaRPr lang="en-US" dirty="0">
              <a:cs typeface="Calibri"/>
            </a:endParaRPr>
          </a:p>
        </p:txBody>
      </p:sp>
      <p:sp>
        <p:nvSpPr>
          <p:cNvPr id="4" name="Slide Number Placeholder 3"/>
          <p:cNvSpPr>
            <a:spLocks noGrp="1"/>
          </p:cNvSpPr>
          <p:nvPr>
            <p:ph type="sldNum" sz="quarter" idx="5"/>
          </p:nvPr>
        </p:nvSpPr>
        <p:spPr/>
        <p:txBody>
          <a:bodyPr/>
          <a:lstStyle/>
          <a:p>
            <a:fld id="{CFF2F5AE-9D31-4325-AC39-E6476775EC11}" type="slidenum">
              <a:rPr lang="en-GB" smtClean="0"/>
              <a:t>18</a:t>
            </a:fld>
            <a:endParaRPr lang="en-GB"/>
          </a:p>
        </p:txBody>
      </p:sp>
    </p:spTree>
    <p:extLst>
      <p:ext uri="{BB962C8B-B14F-4D97-AF65-F5344CB8AC3E}">
        <p14:creationId xmlns:p14="http://schemas.microsoft.com/office/powerpoint/2010/main" val="4220562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5/20/2021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799600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5/20/2021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24616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5/20/2021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93418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smtClean="0"/>
              <a:pPr/>
              <a:t>5/20/2021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00767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5/20/2021</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96357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5/20/2021</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469700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smtClean="0"/>
              <a:pPr/>
              <a:t>5/20/2021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08722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5/20/2021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15762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5/20/2021</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5784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5/20/2021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94270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5/20/2021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44813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smtClean="0"/>
              <a:pPr/>
              <a:t>5/20/2021</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00539812"/>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6.xml"/><Relationship Id="rId7" Type="http://schemas.openxmlformats.org/officeDocument/2006/relationships/diagramQuickStyle" Target="../diagrams/quickStyle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7.xml"/><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microsoft.com/office/2007/relationships/media" Target="../media/media8.m4a"/><Relationship Id="rId1" Type="http://schemas.openxmlformats.org/officeDocument/2006/relationships/audio" Target="NULL" TargetMode="External"/><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audio" Target="../media/media18.m4a"/><Relationship Id="rId7" Type="http://schemas.openxmlformats.org/officeDocument/2006/relationships/image" Target="../media/image1.png"/><Relationship Id="rId2" Type="http://schemas.microsoft.com/office/2007/relationships/media" Target="../media/media18.m4a"/><Relationship Id="rId1" Type="http://schemas.openxmlformats.org/officeDocument/2006/relationships/video" Target="https://www.youtube.com/embed/XlMCCGD2TeM?feature=oembed" TargetMode="External"/><Relationship Id="rId6" Type="http://schemas.openxmlformats.org/officeDocument/2006/relationships/image" Target="../media/image17.jpeg"/><Relationship Id="rId5" Type="http://schemas.openxmlformats.org/officeDocument/2006/relationships/notesSlide" Target="../notesSlides/notesSlide18.xml"/><Relationship Id="rId4"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7F231E5-F402-49E1-82B4-C762909ED22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 xmlns:a16="http://schemas.microsoft.com/office/drawing/2014/main" id="{6F0BA12B-74D1-4DB1-9A3F-C9BA27B8151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Shape 11">
            <a:extLst>
              <a:ext uri="{FF2B5EF4-FFF2-40B4-BE49-F238E27FC236}">
                <a16:creationId xmlns="" xmlns:a16="http://schemas.microsoft.com/office/drawing/2014/main" id="{515FCC40-AA93-4D3B-90D0-69BC824EAD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084398" y="1298448"/>
            <a:ext cx="7315200" cy="3255264"/>
          </a:xfrm>
        </p:spPr>
        <p:txBody>
          <a:bodyPr>
            <a:normAutofit/>
          </a:bodyPr>
          <a:lstStyle/>
          <a:p>
            <a:r>
              <a:rPr lang="en-GB">
                <a:solidFill>
                  <a:schemeClr val="tx2"/>
                </a:solidFill>
              </a:rPr>
              <a:t>RULE OF LAW &amp;</a:t>
            </a:r>
            <a:br>
              <a:rPr lang="en-GB">
                <a:solidFill>
                  <a:schemeClr val="tx2"/>
                </a:solidFill>
              </a:rPr>
            </a:br>
            <a:r>
              <a:rPr lang="en-GB">
                <a:solidFill>
                  <a:schemeClr val="tx2"/>
                </a:solidFill>
              </a:rPr>
              <a:t>PARLIAMENTARY SOVEREIGNTY</a:t>
            </a:r>
          </a:p>
        </p:txBody>
      </p:sp>
      <p:sp>
        <p:nvSpPr>
          <p:cNvPr id="3" name="Subtitle 2"/>
          <p:cNvSpPr>
            <a:spLocks noGrp="1"/>
          </p:cNvSpPr>
          <p:nvPr>
            <p:ph type="subTitle" idx="1"/>
          </p:nvPr>
        </p:nvSpPr>
        <p:spPr>
          <a:xfrm>
            <a:off x="4084397" y="4670246"/>
            <a:ext cx="6714232" cy="914400"/>
          </a:xfrm>
        </p:spPr>
        <p:txBody>
          <a:bodyPr>
            <a:normAutofit/>
          </a:bodyPr>
          <a:lstStyle/>
          <a:p>
            <a:r>
              <a:rPr lang="en-GB">
                <a:solidFill>
                  <a:schemeClr val="accent1"/>
                </a:solidFill>
              </a:rPr>
              <a:t>Laura Knight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33643054"/>
      </p:ext>
    </p:extLst>
  </p:cSld>
  <p:clrMapOvr>
    <a:masterClrMapping/>
  </p:clrMapOvr>
  <mc:AlternateContent xmlns:mc="http://schemas.openxmlformats.org/markup-compatibility/2006" xmlns:p14="http://schemas.microsoft.com/office/powerpoint/2010/main">
    <mc:Choice Requires="p14">
      <p:transition spd="slow" p14:dur="2000" advTm="14919"/>
    </mc:Choice>
    <mc:Fallback xmlns="">
      <p:transition spd="slow" advTm="14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29DC5A77-10C9-4ECF-B7EB-8D917F36A9E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2FFE28B5-FB16-49A9-B851-3C35FAC0CA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600754" y="1087374"/>
            <a:ext cx="8983489" cy="1000978"/>
          </a:xfrm>
        </p:spPr>
        <p:txBody>
          <a:bodyPr>
            <a:normAutofit/>
          </a:bodyPr>
          <a:lstStyle/>
          <a:p>
            <a:r>
              <a:rPr lang="en-GB" dirty="0"/>
              <a:t>Learning Objectives</a:t>
            </a:r>
          </a:p>
        </p:txBody>
      </p:sp>
      <p:sp>
        <p:nvSpPr>
          <p:cNvPr id="12" name="Rectangle 11">
            <a:extLst>
              <a:ext uri="{FF2B5EF4-FFF2-40B4-BE49-F238E27FC236}">
                <a16:creationId xmlns="" xmlns:a16="http://schemas.microsoft.com/office/drawing/2014/main" id="{01014442-855A-4E0F-8D09-C314661A48B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 xmlns:a16="http://schemas.microsoft.com/office/drawing/2014/main" id="{9B1ABF09-86CF-414E-88A5-2B84CC7232A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 xmlns:a16="http://schemas.microsoft.com/office/drawing/2014/main" id="{3FE91770-CDBB-4D24-94E5-AD484F36CE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600753" y="2535446"/>
            <a:ext cx="8983489" cy="3554457"/>
          </a:xfrm>
        </p:spPr>
        <p:txBody>
          <a:bodyPr>
            <a:normAutofit/>
          </a:bodyPr>
          <a:lstStyle/>
          <a:p>
            <a:r>
              <a:rPr lang="en-GB" sz="2800" dirty="0">
                <a:solidFill>
                  <a:schemeClr val="tx1"/>
                </a:solidFill>
              </a:rPr>
              <a:t>By the end of this session you should be able to…</a:t>
            </a:r>
          </a:p>
          <a:p>
            <a:pPr marL="0" indent="0">
              <a:buNone/>
            </a:pPr>
            <a:r>
              <a:rPr lang="en-GB" sz="2800" dirty="0">
                <a:solidFill>
                  <a:schemeClr val="tx1"/>
                </a:solidFill>
              </a:rPr>
              <a:t>1. Understand some of the key features of UK Public Law</a:t>
            </a:r>
          </a:p>
          <a:p>
            <a:pPr marL="0" indent="0">
              <a:buNone/>
            </a:pPr>
            <a:r>
              <a:rPr lang="en-GB" sz="2800" dirty="0">
                <a:solidFill>
                  <a:schemeClr val="tx1"/>
                </a:solidFill>
              </a:rPr>
              <a:t>2. Define Parliamentary sovereignty</a:t>
            </a:r>
          </a:p>
          <a:p>
            <a:pPr marL="0" indent="0">
              <a:buNone/>
            </a:pPr>
            <a:r>
              <a:rPr lang="en-GB" sz="2800" dirty="0">
                <a:solidFill>
                  <a:schemeClr val="tx1"/>
                </a:solidFill>
              </a:rPr>
              <a:t>3. Understand the meaning of the “rule of law”</a:t>
            </a:r>
          </a:p>
          <a:p>
            <a:pPr marL="0" indent="0">
              <a:buNone/>
            </a:pPr>
            <a:endParaRPr lang="en-GB">
              <a:solidFill>
                <a:schemeClr val="tx1"/>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73692317"/>
      </p:ext>
    </p:extLst>
  </p:cSld>
  <p:clrMapOvr>
    <a:masterClrMapping/>
  </p:clrMapOvr>
  <mc:AlternateContent xmlns:mc="http://schemas.openxmlformats.org/markup-compatibility/2006" xmlns:p14="http://schemas.microsoft.com/office/powerpoint/2010/main">
    <mc:Choice Requires="p14">
      <p:transition spd="slow" p14:dur="2000" advTm="16813"/>
    </mc:Choice>
    <mc:Fallback xmlns="">
      <p:transition spd="slow" advTm="16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5"/>
          <a:stretch>
            <a:fillRect/>
          </a:stretch>
        </p:blipFill>
        <p:spPr>
          <a:xfrm>
            <a:off x="577052" y="1769607"/>
            <a:ext cx="2288652" cy="3495853"/>
          </a:xfrm>
          <a:prstGeom prst="rect">
            <a:avLst/>
          </a:prstGeom>
        </p:spPr>
      </p:pic>
      <p:pic>
        <p:nvPicPr>
          <p:cNvPr id="5" name="Content Placeholder 4"/>
          <p:cNvPicPr>
            <a:picLocks noGrp="1" noChangeAspect="1"/>
          </p:cNvPicPr>
          <p:nvPr>
            <p:ph idx="1"/>
          </p:nvPr>
        </p:nvPicPr>
        <p:blipFill>
          <a:blip r:embed="rId6"/>
          <a:stretch>
            <a:fillRect/>
          </a:stretch>
        </p:blipFill>
        <p:spPr>
          <a:xfrm>
            <a:off x="8405567" y="4644769"/>
            <a:ext cx="2914141" cy="1572904"/>
          </a:xfrm>
          <a:prstGeom prst="rect">
            <a:avLst/>
          </a:prstGeom>
        </p:spPr>
      </p:pic>
      <p:sp>
        <p:nvSpPr>
          <p:cNvPr id="4" name="Oval 3"/>
          <p:cNvSpPr/>
          <p:nvPr/>
        </p:nvSpPr>
        <p:spPr>
          <a:xfrm>
            <a:off x="5865237" y="345686"/>
            <a:ext cx="2900855" cy="155630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6"/>
          <a:stretch>
            <a:fillRect/>
          </a:stretch>
        </p:blipFill>
        <p:spPr>
          <a:xfrm>
            <a:off x="3629936" y="4644769"/>
            <a:ext cx="2914141" cy="1572904"/>
          </a:xfrm>
          <a:prstGeom prst="rect">
            <a:avLst/>
          </a:prstGeom>
        </p:spPr>
      </p:pic>
      <p:sp>
        <p:nvSpPr>
          <p:cNvPr id="7" name="Rounded Rectangle 6"/>
          <p:cNvSpPr/>
          <p:nvPr/>
        </p:nvSpPr>
        <p:spPr>
          <a:xfrm>
            <a:off x="5975596" y="3020920"/>
            <a:ext cx="2790496" cy="993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Arrow Connector 8"/>
          <p:cNvCxnSpPr/>
          <p:nvPr/>
        </p:nvCxnSpPr>
        <p:spPr>
          <a:xfrm flipV="1">
            <a:off x="7370844" y="2128346"/>
            <a:ext cx="0" cy="8925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8386798" y="4162097"/>
            <a:ext cx="536485" cy="4826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6416566" y="4162097"/>
            <a:ext cx="472965" cy="4826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6416566" y="943937"/>
            <a:ext cx="1606695" cy="369332"/>
          </a:xfrm>
          <a:prstGeom prst="rect">
            <a:avLst/>
          </a:prstGeom>
          <a:noFill/>
        </p:spPr>
        <p:txBody>
          <a:bodyPr wrap="square" rtlCol="0">
            <a:spAutoFit/>
          </a:bodyPr>
          <a:lstStyle/>
          <a:p>
            <a:r>
              <a:rPr lang="en-GB" dirty="0"/>
              <a:t>RULE OF LAW</a:t>
            </a:r>
          </a:p>
        </p:txBody>
      </p:sp>
      <p:sp>
        <p:nvSpPr>
          <p:cNvPr id="17" name="TextBox 16"/>
          <p:cNvSpPr txBox="1"/>
          <p:nvPr/>
        </p:nvSpPr>
        <p:spPr>
          <a:xfrm>
            <a:off x="8923283" y="4997669"/>
            <a:ext cx="2017985" cy="646331"/>
          </a:xfrm>
          <a:prstGeom prst="rect">
            <a:avLst/>
          </a:prstGeom>
          <a:noFill/>
        </p:spPr>
        <p:txBody>
          <a:bodyPr wrap="square" rtlCol="0">
            <a:spAutoFit/>
          </a:bodyPr>
          <a:lstStyle/>
          <a:p>
            <a:r>
              <a:rPr lang="en-GB" dirty="0"/>
              <a:t>PARLIAMENTARY SOVEREIGNTY</a:t>
            </a:r>
          </a:p>
        </p:txBody>
      </p:sp>
      <p:sp>
        <p:nvSpPr>
          <p:cNvPr id="18" name="TextBox 17"/>
          <p:cNvSpPr txBox="1"/>
          <p:nvPr/>
        </p:nvSpPr>
        <p:spPr>
          <a:xfrm>
            <a:off x="4099034" y="4997669"/>
            <a:ext cx="1876562" cy="646331"/>
          </a:xfrm>
          <a:prstGeom prst="rect">
            <a:avLst/>
          </a:prstGeom>
          <a:noFill/>
        </p:spPr>
        <p:txBody>
          <a:bodyPr wrap="square" rtlCol="0">
            <a:spAutoFit/>
          </a:bodyPr>
          <a:lstStyle/>
          <a:p>
            <a:r>
              <a:rPr lang="en-GB" dirty="0"/>
              <a:t>SEPARATION OF   	POWERS</a:t>
            </a:r>
          </a:p>
        </p:txBody>
      </p:sp>
      <p:sp>
        <p:nvSpPr>
          <p:cNvPr id="19" name="TextBox 18"/>
          <p:cNvSpPr txBox="1"/>
          <p:nvPr/>
        </p:nvSpPr>
        <p:spPr>
          <a:xfrm>
            <a:off x="6378309" y="3090818"/>
            <a:ext cx="1874709" cy="923330"/>
          </a:xfrm>
          <a:prstGeom prst="rect">
            <a:avLst/>
          </a:prstGeom>
          <a:noFill/>
        </p:spPr>
        <p:txBody>
          <a:bodyPr wrap="square" rtlCol="0">
            <a:spAutoFit/>
          </a:bodyPr>
          <a:lstStyle/>
          <a:p>
            <a:r>
              <a:rPr lang="en-GB" dirty="0"/>
              <a:t>Core principles of the UK Constitution</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51864987"/>
      </p:ext>
    </p:extLst>
  </p:cSld>
  <p:clrMapOvr>
    <a:masterClrMapping/>
  </p:clrMapOvr>
  <mc:AlternateContent xmlns:mc="http://schemas.openxmlformats.org/markup-compatibility/2006" xmlns:p14="http://schemas.microsoft.com/office/powerpoint/2010/main">
    <mc:Choice Requires="p14">
      <p:transition spd="slow" p14:dur="2000" advTm="101426"/>
    </mc:Choice>
    <mc:Fallback xmlns="">
      <p:transition spd="slow" advTm="101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33426" y="331912"/>
            <a:ext cx="5464628" cy="1107996"/>
          </a:xfrm>
          <a:prstGeom prst="rect">
            <a:avLst/>
          </a:prstGeom>
          <a:noFill/>
        </p:spPr>
        <p:txBody>
          <a:bodyPr wrap="square" rtlCol="0">
            <a:spAutoFit/>
          </a:bodyPr>
          <a:lstStyle/>
          <a:p>
            <a:r>
              <a:rPr lang="en-GB" sz="6600" b="1" dirty="0">
                <a:solidFill>
                  <a:schemeClr val="accent1"/>
                </a:solidFill>
              </a:rPr>
              <a:t>RULE OF LAW</a:t>
            </a:r>
          </a:p>
        </p:txBody>
      </p:sp>
      <p:pic>
        <p:nvPicPr>
          <p:cNvPr id="4" name="Picture 3"/>
          <p:cNvPicPr>
            <a:picLocks noChangeAspect="1"/>
          </p:cNvPicPr>
          <p:nvPr/>
        </p:nvPicPr>
        <p:blipFill>
          <a:blip r:embed="rId5"/>
          <a:stretch>
            <a:fillRect/>
          </a:stretch>
        </p:blipFill>
        <p:spPr>
          <a:xfrm>
            <a:off x="9972712" y="172488"/>
            <a:ext cx="1798069" cy="1798069"/>
          </a:xfrm>
          <a:prstGeom prst="rect">
            <a:avLst/>
          </a:prstGeom>
        </p:spPr>
      </p:pic>
      <p:sp>
        <p:nvSpPr>
          <p:cNvPr id="3" name="TextBox 2">
            <a:extLst>
              <a:ext uri="{FF2B5EF4-FFF2-40B4-BE49-F238E27FC236}">
                <a16:creationId xmlns="" xmlns:a16="http://schemas.microsoft.com/office/drawing/2014/main" id="{E41ABEE1-BFD7-4EAD-8638-9FCEBF0A280A}"/>
              </a:ext>
            </a:extLst>
          </p:cNvPr>
          <p:cNvSpPr txBox="1"/>
          <p:nvPr/>
        </p:nvSpPr>
        <p:spPr>
          <a:xfrm>
            <a:off x="741873" y="2309004"/>
            <a:ext cx="10693877" cy="41242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t>- Offers an explanation as to why the law should be applied and upheld.</a:t>
            </a:r>
            <a:endParaRPr lang="en-US" sz="3200" b="1" dirty="0"/>
          </a:p>
          <a:p>
            <a:endParaRPr lang="en-GB" dirty="0"/>
          </a:p>
          <a:p>
            <a:r>
              <a:rPr lang="en-GB" dirty="0"/>
              <a:t>- Attempts to address the following questions:</a:t>
            </a:r>
          </a:p>
          <a:p>
            <a:endParaRPr lang="en-GB" dirty="0"/>
          </a:p>
          <a:p>
            <a:pPr marL="171450" indent="-171450">
              <a:buFont typeface="Arial"/>
              <a:buChar char="•"/>
            </a:pPr>
            <a:r>
              <a:rPr lang="en-GB" i="1" dirty="0">
                <a:ea typeface="+mn-lt"/>
                <a:cs typeface="+mn-lt"/>
              </a:rPr>
              <a:t>Why should some individuals abide by the law, when some laws appear to be against their interests and what they believe to be right or wrong</a:t>
            </a:r>
          </a:p>
          <a:p>
            <a:endParaRPr lang="en-GB" i="1" dirty="0">
              <a:ea typeface="+mn-lt"/>
              <a:cs typeface="+mn-lt"/>
            </a:endParaRPr>
          </a:p>
          <a:p>
            <a:pPr marL="171450" indent="-171450">
              <a:buFont typeface="Arial"/>
              <a:buChar char="•"/>
            </a:pPr>
            <a:r>
              <a:rPr lang="en-GB" i="1" dirty="0">
                <a:ea typeface="+mn-lt"/>
                <a:cs typeface="+mn-lt"/>
              </a:rPr>
              <a:t>Why should the state be permitted, via the courts to punish wrongdoers and why are some individuals are not permitted to set up lynch mobs to punish people suspected of terrible crimes.</a:t>
            </a:r>
            <a:endParaRPr lang="en-US" i="1">
              <a:ea typeface="+mn-lt"/>
              <a:cs typeface="+mn-lt"/>
            </a:endParaRPr>
          </a:p>
          <a:p>
            <a:endParaRPr lang="en-GB" i="1" dirty="0">
              <a:ea typeface="+mn-lt"/>
              <a:cs typeface="+mn-lt"/>
            </a:endParaRPr>
          </a:p>
          <a:p>
            <a:pPr marL="171450" indent="-171450">
              <a:buFont typeface="Arial"/>
              <a:buChar char="•"/>
            </a:pPr>
            <a:r>
              <a:rPr lang="en-GB" i="1" dirty="0">
                <a:ea typeface="+mn-lt"/>
                <a:cs typeface="+mn-lt"/>
              </a:rPr>
              <a:t>Why do the courts have the power to adjudicate in disputes between individuals and companies.</a:t>
            </a:r>
            <a:endParaRPr lang="en-GB" i="1" dirty="0"/>
          </a:p>
          <a:p>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88031972"/>
      </p:ext>
    </p:extLst>
  </p:cSld>
  <p:clrMapOvr>
    <a:masterClrMapping/>
  </p:clrMapOvr>
  <mc:AlternateContent xmlns:mc="http://schemas.openxmlformats.org/markup-compatibility/2006" xmlns:p14="http://schemas.microsoft.com/office/powerpoint/2010/main">
    <mc:Choice Requires="p14">
      <p:transition spd="slow" p14:dur="2000" advTm="124114"/>
    </mc:Choice>
    <mc:Fallback xmlns="">
      <p:transition spd="slow" advTm="124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19340" y="888643"/>
            <a:ext cx="4198513" cy="769441"/>
          </a:xfrm>
          <a:prstGeom prst="rect">
            <a:avLst/>
          </a:prstGeom>
          <a:noFill/>
        </p:spPr>
        <p:txBody>
          <a:bodyPr wrap="square" rtlCol="0">
            <a:spAutoFit/>
          </a:bodyPr>
          <a:lstStyle/>
          <a:p>
            <a:r>
              <a:rPr lang="en-GB" sz="4400" dirty="0"/>
              <a:t>Government</a:t>
            </a:r>
          </a:p>
        </p:txBody>
      </p:sp>
      <p:sp>
        <p:nvSpPr>
          <p:cNvPr id="3" name="TextBox 2"/>
          <p:cNvSpPr txBox="1"/>
          <p:nvPr/>
        </p:nvSpPr>
        <p:spPr>
          <a:xfrm>
            <a:off x="3857222" y="4398445"/>
            <a:ext cx="2125014" cy="830997"/>
          </a:xfrm>
          <a:prstGeom prst="rect">
            <a:avLst/>
          </a:prstGeom>
          <a:noFill/>
        </p:spPr>
        <p:txBody>
          <a:bodyPr wrap="square" rtlCol="0">
            <a:spAutoFit/>
          </a:bodyPr>
          <a:lstStyle/>
          <a:p>
            <a:r>
              <a:rPr lang="en-GB" sz="4800" dirty="0"/>
              <a:t>Law</a:t>
            </a:r>
            <a:r>
              <a:rPr lang="en-GB" dirty="0"/>
              <a:t> </a:t>
            </a:r>
          </a:p>
        </p:txBody>
      </p:sp>
      <p:sp>
        <p:nvSpPr>
          <p:cNvPr id="4" name="Curved Left Arrow 3"/>
          <p:cNvSpPr/>
          <p:nvPr/>
        </p:nvSpPr>
        <p:spPr>
          <a:xfrm>
            <a:off x="6684135" y="1442434"/>
            <a:ext cx="1700011" cy="3618963"/>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Curved Right Arrow 6"/>
          <p:cNvSpPr/>
          <p:nvPr/>
        </p:nvSpPr>
        <p:spPr>
          <a:xfrm>
            <a:off x="1120462" y="1442434"/>
            <a:ext cx="2034862" cy="376738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Rectangle 7"/>
          <p:cNvSpPr/>
          <p:nvPr/>
        </p:nvSpPr>
        <p:spPr>
          <a:xfrm>
            <a:off x="9647195" y="288272"/>
            <a:ext cx="1959429" cy="2585323"/>
          </a:xfrm>
          <a:prstGeom prst="rect">
            <a:avLst/>
          </a:prstGeom>
        </p:spPr>
        <p:txBody>
          <a:bodyPr wrap="square">
            <a:spAutoFit/>
          </a:bodyPr>
          <a:lstStyle/>
          <a:p>
            <a:r>
              <a:rPr lang="en-GB" b="1" dirty="0">
                <a:latin typeface="Arial Black" panose="020B0A04020102020204" pitchFamily="34" charset="0"/>
              </a:rPr>
              <a:t>Governmental actions  </a:t>
            </a:r>
          </a:p>
          <a:p>
            <a:endParaRPr lang="en-GB" b="1" dirty="0">
              <a:latin typeface="Arial Black" panose="020B0A04020102020204" pitchFamily="34" charset="0"/>
            </a:endParaRPr>
          </a:p>
          <a:p>
            <a:endParaRPr lang="en-GB" b="1" dirty="0">
              <a:latin typeface="Arial Black" panose="020B0A04020102020204" pitchFamily="34" charset="0"/>
            </a:endParaRPr>
          </a:p>
          <a:p>
            <a:r>
              <a:rPr lang="en-GB" b="1" dirty="0">
                <a:latin typeface="Arial Black" panose="020B0A04020102020204" pitchFamily="34" charset="0"/>
              </a:rPr>
              <a:t>v</a:t>
            </a:r>
          </a:p>
          <a:p>
            <a:endParaRPr lang="en-GB" b="1" dirty="0">
              <a:latin typeface="Arial Black" panose="020B0A04020102020204" pitchFamily="34" charset="0"/>
            </a:endParaRPr>
          </a:p>
          <a:p>
            <a:endParaRPr lang="en-GB" b="1" dirty="0">
              <a:latin typeface="Arial Black" panose="020B0A04020102020204" pitchFamily="34" charset="0"/>
            </a:endParaRPr>
          </a:p>
          <a:p>
            <a:r>
              <a:rPr lang="en-GB" b="1" dirty="0">
                <a:latin typeface="Arial Black" panose="020B0A04020102020204" pitchFamily="34" charset="0"/>
              </a:rPr>
              <a:t>Unlawful actions</a:t>
            </a:r>
          </a:p>
        </p:txBody>
      </p:sp>
      <p:pic>
        <p:nvPicPr>
          <p:cNvPr id="9" name="Picture 8"/>
          <p:cNvPicPr>
            <a:picLocks noChangeAspect="1"/>
          </p:cNvPicPr>
          <p:nvPr/>
        </p:nvPicPr>
        <p:blipFill>
          <a:blip r:embed="rId5"/>
          <a:stretch>
            <a:fillRect/>
          </a:stretch>
        </p:blipFill>
        <p:spPr>
          <a:xfrm>
            <a:off x="8743298" y="3858367"/>
            <a:ext cx="3169659" cy="2406059"/>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91255912"/>
      </p:ext>
    </p:extLst>
  </p:cSld>
  <p:clrMapOvr>
    <a:masterClrMapping/>
  </p:clrMapOvr>
  <mc:AlternateContent xmlns:mc="http://schemas.openxmlformats.org/markup-compatibility/2006" xmlns:p14="http://schemas.microsoft.com/office/powerpoint/2010/main">
    <mc:Choice Requires="p14">
      <p:transition spd="slow" p14:dur="2000" advTm="67062"/>
    </mc:Choice>
    <mc:Fallback xmlns="">
      <p:transition spd="slow" advTm="67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DICEY</a:t>
            </a:r>
            <a:br>
              <a:rPr lang="en-GB" dirty="0"/>
            </a:br>
            <a:r>
              <a:rPr lang="en-GB" dirty="0"/>
              <a:t/>
            </a:r>
            <a:br>
              <a:rPr lang="en-GB" dirty="0"/>
            </a:br>
            <a:r>
              <a:rPr lang="en-GB" dirty="0"/>
              <a:t/>
            </a:r>
            <a:br>
              <a:rPr lang="en-GB" dirty="0"/>
            </a:br>
            <a:endParaRPr lang="en-GB" dirty="0"/>
          </a:p>
        </p:txBody>
      </p:sp>
      <p:sp>
        <p:nvSpPr>
          <p:cNvPr id="3" name="AutoShape 2" descr="Image result for DICE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5"/>
          <a:stretch>
            <a:fillRect/>
          </a:stretch>
        </p:blipFill>
        <p:spPr>
          <a:xfrm>
            <a:off x="0" y="3682774"/>
            <a:ext cx="3323368" cy="1620400"/>
          </a:xfrm>
          <a:prstGeom prst="rect">
            <a:avLst/>
          </a:prstGeom>
        </p:spPr>
      </p:pic>
      <p:sp>
        <p:nvSpPr>
          <p:cNvPr id="5" name="TextBox 4"/>
          <p:cNvSpPr txBox="1"/>
          <p:nvPr/>
        </p:nvSpPr>
        <p:spPr>
          <a:xfrm>
            <a:off x="3809588" y="735648"/>
            <a:ext cx="7368192" cy="6740307"/>
          </a:xfrm>
          <a:prstGeom prst="rect">
            <a:avLst/>
          </a:prstGeom>
          <a:noFill/>
        </p:spPr>
        <p:txBody>
          <a:bodyPr wrap="square" lIns="91440" tIns="45720" rIns="91440" bIns="45720" rtlCol="0" anchor="t">
            <a:spAutoFit/>
          </a:bodyPr>
          <a:lstStyle/>
          <a:p>
            <a:pPr marL="342900" indent="-342900">
              <a:buAutoNum type="arabicPeriod"/>
            </a:pPr>
            <a:r>
              <a:rPr lang="en-GB" sz="3600" dirty="0"/>
              <a:t>Rule of law not rule of man</a:t>
            </a:r>
          </a:p>
          <a:p>
            <a:endParaRPr lang="en-GB" sz="3600" dirty="0"/>
          </a:p>
          <a:p>
            <a:r>
              <a:rPr lang="en-GB" sz="3600" dirty="0"/>
              <a:t>2.No one is above the law</a:t>
            </a:r>
          </a:p>
          <a:p>
            <a:r>
              <a:rPr lang="en-GB" sz="3600" dirty="0">
                <a:solidFill>
                  <a:srgbClr val="FF0000"/>
                </a:solidFill>
              </a:rPr>
              <a:t>M v Home Office [1994]</a:t>
            </a:r>
          </a:p>
          <a:p>
            <a:endParaRPr lang="en-GB" sz="3600" dirty="0"/>
          </a:p>
          <a:p>
            <a:r>
              <a:rPr lang="en-GB" sz="3600" dirty="0"/>
              <a:t>3. Disputes about the law should be settled by the courts</a:t>
            </a:r>
          </a:p>
          <a:p>
            <a:endParaRPr lang="en-GB" sz="3600" dirty="0"/>
          </a:p>
          <a:p>
            <a:r>
              <a:rPr lang="en-GB" sz="3600" dirty="0"/>
              <a:t>4. The law should not be applied arbitrarily retrospectively</a:t>
            </a:r>
          </a:p>
          <a:p>
            <a:endParaRPr lang="en-GB" sz="3600" dirty="0"/>
          </a:p>
          <a:p>
            <a:endParaRPr lang="en-GB" sz="3600"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52286008"/>
      </p:ext>
    </p:extLst>
  </p:cSld>
  <p:clrMapOvr>
    <a:masterClrMapping/>
  </p:clrMapOvr>
  <mc:AlternateContent xmlns:mc="http://schemas.openxmlformats.org/markup-compatibility/2006" xmlns:p14="http://schemas.microsoft.com/office/powerpoint/2010/main">
    <mc:Choice Requires="p14">
      <p:transition spd="slow" p14:dur="2000" advTm="195684"/>
    </mc:Choice>
    <mc:Fallback xmlns="">
      <p:transition spd="slow" advTm="1956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845DB188-4006-4207-A473-B4B569C5B5F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 xmlns:a16="http://schemas.microsoft.com/office/drawing/2014/main" id="{BAB4522D-D095-4687-BFB3-976E665AD4F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52919" y="1123837"/>
            <a:ext cx="2947482" cy="4601183"/>
          </a:xfrm>
        </p:spPr>
        <p:txBody>
          <a:bodyPr vert="horz" lIns="91440" tIns="45720" rIns="91440" bIns="45720" rtlCol="0" anchor="ctr">
            <a:normAutofit/>
          </a:bodyPr>
          <a:lstStyle/>
          <a:p>
            <a:r>
              <a:rPr lang="en-US"/>
              <a:t>WHAT IS THE RULE OF LAW</a:t>
            </a:r>
          </a:p>
        </p:txBody>
      </p:sp>
      <p:graphicFrame>
        <p:nvGraphicFramePr>
          <p:cNvPr id="5" name="TextBox 2">
            <a:extLst>
              <a:ext uri="{FF2B5EF4-FFF2-40B4-BE49-F238E27FC236}">
                <a16:creationId xmlns="" xmlns:a16="http://schemas.microsoft.com/office/drawing/2014/main" id="{599E87D5-912C-42F4-867F-E230BE3F2B3A}"/>
              </a:ext>
            </a:extLst>
          </p:cNvPr>
          <p:cNvGraphicFramePr/>
          <p:nvPr>
            <p:extLst>
              <p:ext uri="{D42A27DB-BD31-4B8C-83A1-F6EECF244321}">
                <p14:modId xmlns:p14="http://schemas.microsoft.com/office/powerpoint/2010/main" val="241441946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87868661"/>
      </p:ext>
    </p:extLst>
  </p:cSld>
  <p:clrMapOvr>
    <a:masterClrMapping/>
  </p:clrMapOvr>
  <mc:AlternateContent xmlns:mc="http://schemas.openxmlformats.org/markup-compatibility/2006" xmlns:p14="http://schemas.microsoft.com/office/powerpoint/2010/main">
    <mc:Choice Requires="p14">
      <p:transition spd="slow" p14:dur="2000" advTm="33325"/>
    </mc:Choice>
    <mc:Fallback xmlns="">
      <p:transition spd="slow" advTm="33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4F645BF8-7885-4398-80BC-4C0DF24F5CE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 xmlns:a16="http://schemas.microsoft.com/office/drawing/2014/main" id="{3212FB65-CD2B-4005-B910-132DCE19FC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52919" y="1123837"/>
            <a:ext cx="2947482" cy="4601183"/>
          </a:xfrm>
        </p:spPr>
        <p:txBody>
          <a:bodyPr vert="horz" lIns="91440" tIns="45720" rIns="91440" bIns="45720" rtlCol="0" anchor="ctr">
            <a:normAutofit/>
          </a:bodyPr>
          <a:lstStyle/>
          <a:p>
            <a:r>
              <a:rPr lang="en-US" sz="3300"/>
              <a:t>Joseph Raz</a:t>
            </a:r>
            <a:br>
              <a:rPr lang="en-US" sz="3300"/>
            </a:br>
            <a:r>
              <a:rPr lang="en-US" sz="3300"/>
              <a:t/>
            </a:r>
            <a:br>
              <a:rPr lang="en-US" sz="3300"/>
            </a:br>
            <a:r>
              <a:rPr lang="en-US" sz="3300"/>
              <a:t>8  key principles</a:t>
            </a:r>
            <a:br>
              <a:rPr lang="en-US" sz="3300"/>
            </a:br>
            <a:r>
              <a:rPr lang="en-US" sz="3300"/>
              <a:t/>
            </a:r>
            <a:br>
              <a:rPr lang="en-US" sz="3300"/>
            </a:br>
            <a:r>
              <a:rPr lang="en-US" sz="3300"/>
              <a:t/>
            </a:r>
            <a:br>
              <a:rPr lang="en-US" sz="3300"/>
            </a:br>
            <a:r>
              <a:rPr lang="en-US" sz="3300"/>
              <a:t/>
            </a:r>
            <a:br>
              <a:rPr lang="en-US" sz="3300"/>
            </a:br>
            <a:r>
              <a:rPr lang="en-US" sz="3300"/>
              <a:t/>
            </a:r>
            <a:br>
              <a:rPr lang="en-US" sz="3300"/>
            </a:br>
            <a:r>
              <a:rPr lang="en-US" sz="3300"/>
              <a:t/>
            </a:r>
            <a:br>
              <a:rPr lang="en-US" sz="3300"/>
            </a:br>
            <a:endParaRPr lang="en-US" sz="3300"/>
          </a:p>
        </p:txBody>
      </p:sp>
      <p:sp>
        <p:nvSpPr>
          <p:cNvPr id="4" name="TextBox 3"/>
          <p:cNvSpPr txBox="1"/>
          <p:nvPr/>
        </p:nvSpPr>
        <p:spPr>
          <a:xfrm>
            <a:off x="3207909" y="418411"/>
            <a:ext cx="5009248" cy="6170186"/>
          </a:xfrm>
          <a:prstGeom prst="rect">
            <a:avLst/>
          </a:prstGeom>
          <a:noFill/>
        </p:spPr>
        <p:txBody>
          <a:bodyPr vert="horz" lIns="91440" tIns="45720" rIns="91440" bIns="45720" rtlCol="0" anchor="ctr">
            <a:normAutofit/>
          </a:bodyPr>
          <a:lstStyle/>
          <a:p>
            <a:pPr marL="342900" indent="-182880" defTabSz="914400">
              <a:lnSpc>
                <a:spcPct val="90000"/>
              </a:lnSpc>
              <a:spcAft>
                <a:spcPts val="600"/>
              </a:spcAft>
              <a:buClr>
                <a:schemeClr val="accent1"/>
              </a:buClr>
              <a:buFont typeface="Wingdings 2" pitchFamily="18" charset="2"/>
              <a:buChar char=""/>
            </a:pPr>
            <a:r>
              <a:rPr lang="en-US" dirty="0">
                <a:latin typeface="Arial" panose="020B0604020202020204" pitchFamily="34" charset="0"/>
                <a:cs typeface="Arial" panose="020B0604020202020204" pitchFamily="34" charset="0"/>
              </a:rPr>
              <a:t>All laws should be prospective, open and clear</a:t>
            </a:r>
          </a:p>
          <a:p>
            <a:pPr marL="342900" indent="-182880" defTabSz="914400">
              <a:lnSpc>
                <a:spcPct val="90000"/>
              </a:lnSpc>
              <a:spcAft>
                <a:spcPts val="600"/>
              </a:spcAft>
              <a:buClr>
                <a:schemeClr val="accent1"/>
              </a:buClr>
              <a:buFont typeface="Wingdings 2" pitchFamily="18" charset="2"/>
              <a:buChar char=""/>
            </a:pPr>
            <a:r>
              <a:rPr lang="en-US" dirty="0">
                <a:latin typeface="Arial" panose="020B0604020202020204" pitchFamily="34" charset="0"/>
                <a:cs typeface="Arial" panose="020B0604020202020204" pitchFamily="34" charset="0"/>
              </a:rPr>
              <a:t>Laws should be relatively stable</a:t>
            </a:r>
          </a:p>
          <a:p>
            <a:pPr marL="342900" indent="-182880" defTabSz="914400">
              <a:lnSpc>
                <a:spcPct val="90000"/>
              </a:lnSpc>
              <a:spcAft>
                <a:spcPts val="600"/>
              </a:spcAft>
              <a:buClr>
                <a:schemeClr val="accent1"/>
              </a:buClr>
              <a:buFont typeface="Wingdings 2" pitchFamily="18" charset="2"/>
              <a:buChar char=""/>
            </a:pPr>
            <a:r>
              <a:rPr lang="en-US" dirty="0">
                <a:latin typeface="Arial" panose="020B0604020202020204" pitchFamily="34" charset="0"/>
                <a:cs typeface="Arial" panose="020B0604020202020204" pitchFamily="34" charset="0"/>
              </a:rPr>
              <a:t>There should be clear rules and procedures for making laws</a:t>
            </a:r>
          </a:p>
          <a:p>
            <a:pPr marL="342900" indent="-182880" defTabSz="914400">
              <a:lnSpc>
                <a:spcPct val="90000"/>
              </a:lnSpc>
              <a:spcAft>
                <a:spcPts val="600"/>
              </a:spcAft>
              <a:buClr>
                <a:schemeClr val="accent1"/>
              </a:buClr>
              <a:buFont typeface="Wingdings 2" pitchFamily="18" charset="2"/>
              <a:buChar char=""/>
            </a:pPr>
            <a:r>
              <a:rPr lang="en-US" dirty="0">
                <a:latin typeface="Arial" panose="020B0604020202020204" pitchFamily="34" charset="0"/>
                <a:cs typeface="Arial" panose="020B0604020202020204" pitchFamily="34" charset="0"/>
              </a:rPr>
              <a:t>The independence of the judiciary must be guaranteed</a:t>
            </a:r>
          </a:p>
          <a:p>
            <a:pPr marL="342900" indent="-182880" defTabSz="914400">
              <a:lnSpc>
                <a:spcPct val="90000"/>
              </a:lnSpc>
              <a:spcAft>
                <a:spcPts val="600"/>
              </a:spcAft>
              <a:buClr>
                <a:schemeClr val="accent1"/>
              </a:buClr>
              <a:buFont typeface="Wingdings 2" pitchFamily="18" charset="2"/>
              <a:buChar char=""/>
            </a:pPr>
            <a:r>
              <a:rPr lang="en-US" dirty="0">
                <a:latin typeface="Arial" panose="020B0604020202020204" pitchFamily="34" charset="0"/>
                <a:cs typeface="Arial" panose="020B0604020202020204" pitchFamily="34" charset="0"/>
              </a:rPr>
              <a:t>Principles of natural justice must observed</a:t>
            </a:r>
          </a:p>
          <a:p>
            <a:pPr marL="342900" indent="-182880" defTabSz="914400">
              <a:lnSpc>
                <a:spcPct val="90000"/>
              </a:lnSpc>
              <a:spcAft>
                <a:spcPts val="600"/>
              </a:spcAft>
              <a:buClr>
                <a:schemeClr val="accent1"/>
              </a:buClr>
              <a:buFont typeface="Wingdings 2" pitchFamily="18" charset="2"/>
              <a:buChar char=""/>
            </a:pPr>
            <a:r>
              <a:rPr lang="en-US" dirty="0">
                <a:latin typeface="Arial" panose="020B0604020202020204" pitchFamily="34" charset="0"/>
                <a:cs typeface="Arial" panose="020B0604020202020204" pitchFamily="34" charset="0"/>
              </a:rPr>
              <a:t>The courts should have review powers over legislation</a:t>
            </a:r>
          </a:p>
          <a:p>
            <a:pPr marL="342900" indent="-182880" defTabSz="914400">
              <a:lnSpc>
                <a:spcPct val="90000"/>
              </a:lnSpc>
              <a:spcAft>
                <a:spcPts val="600"/>
              </a:spcAft>
              <a:buClr>
                <a:schemeClr val="accent1"/>
              </a:buClr>
              <a:buFont typeface="Wingdings 2" pitchFamily="18" charset="2"/>
              <a:buChar char=""/>
            </a:pPr>
            <a:r>
              <a:rPr lang="en-US" dirty="0">
                <a:latin typeface="Arial" panose="020B0604020202020204" pitchFamily="34" charset="0"/>
                <a:cs typeface="Arial" panose="020B0604020202020204" pitchFamily="34" charset="0"/>
              </a:rPr>
              <a:t>Courts should be easily accessible</a:t>
            </a:r>
          </a:p>
          <a:p>
            <a:pPr marL="342900" indent="-182880" defTabSz="914400">
              <a:lnSpc>
                <a:spcPct val="90000"/>
              </a:lnSpc>
              <a:spcAft>
                <a:spcPts val="600"/>
              </a:spcAft>
              <a:buClr>
                <a:schemeClr val="accent1"/>
              </a:buClr>
              <a:buFont typeface="Wingdings 2" pitchFamily="18" charset="2"/>
              <a:buChar char=""/>
            </a:pPr>
            <a:r>
              <a:rPr lang="en-US" dirty="0">
                <a:latin typeface="Arial" panose="020B0604020202020204" pitchFamily="34" charset="0"/>
                <a:cs typeface="Arial" panose="020B0604020202020204" pitchFamily="34" charset="0"/>
              </a:rPr>
              <a:t>The discretion of the crime preventing agencies  should not be allowed to pervert the law</a:t>
            </a:r>
          </a:p>
        </p:txBody>
      </p:sp>
      <p:pic>
        <p:nvPicPr>
          <p:cNvPr id="3" name="Picture 2"/>
          <p:cNvPicPr>
            <a:picLocks noChangeAspect="1"/>
          </p:cNvPicPr>
          <p:nvPr/>
        </p:nvPicPr>
        <p:blipFill>
          <a:blip r:embed="rId5"/>
          <a:stretch>
            <a:fillRect/>
          </a:stretch>
        </p:blipFill>
        <p:spPr>
          <a:xfrm>
            <a:off x="8235063" y="2127657"/>
            <a:ext cx="3057777" cy="2286385"/>
          </a:xfrm>
          <a:prstGeom prst="rect">
            <a:avLst/>
          </a:prstGeom>
        </p:spPr>
      </p:pic>
      <p:pic>
        <p:nvPicPr>
          <p:cNvPr id="5" name="Audio 4">
            <a:hlinkClick r:id="" action="ppaction://media"/>
          </p:cNvPr>
          <p:cNvPicPr>
            <a:picLocks noChangeAspect="1"/>
          </p:cNvPicPr>
          <p:nvPr>
            <a:audioFile r:link="rId1"/>
            <p:extLst>
              <p:ext uri="{DAA4B4D4-6D71-4841-9C94-3DE7FCFB9230}">
                <p14:media xmlns:p14="http://schemas.microsoft.com/office/powerpoint/2010/main" r:embed="rId2">
                  <p14:trim end="8387.4285"/>
                </p14:media>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81863037"/>
      </p:ext>
    </p:extLst>
  </p:cSld>
  <p:clrMapOvr>
    <a:masterClrMapping/>
  </p:clrMapOvr>
  <mc:AlternateContent xmlns:mc="http://schemas.openxmlformats.org/markup-compatibility/2006" xmlns:p14="http://schemas.microsoft.com/office/powerpoint/2010/main">
    <mc:Choice Requires="p14">
      <p:transition spd="slow" p14:dur="2000" advTm="322063"/>
    </mc:Choice>
    <mc:Fallback xmlns="">
      <p:transition spd="slow" advTm="322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E01FBB-D7C4-4500-B730-29F6CF2C8CC5}"/>
              </a:ext>
            </a:extLst>
          </p:cNvPr>
          <p:cNvSpPr>
            <a:spLocks noGrp="1"/>
          </p:cNvSpPr>
          <p:nvPr>
            <p:ph type="title"/>
          </p:nvPr>
        </p:nvSpPr>
        <p:spPr/>
        <p:txBody>
          <a:bodyPr/>
          <a:lstStyle/>
          <a:p>
            <a:r>
              <a:rPr lang="en-GB" dirty="0"/>
              <a:t>How have the courts interpreted the rule of law?</a:t>
            </a:r>
          </a:p>
        </p:txBody>
      </p:sp>
      <p:sp>
        <p:nvSpPr>
          <p:cNvPr id="3" name="TextBox 2">
            <a:extLst>
              <a:ext uri="{FF2B5EF4-FFF2-40B4-BE49-F238E27FC236}">
                <a16:creationId xmlns="" xmlns:a16="http://schemas.microsoft.com/office/drawing/2014/main" id="{BF84AFD3-6CD6-402C-89E0-DF06BACA169A}"/>
              </a:ext>
            </a:extLst>
          </p:cNvPr>
          <p:cNvSpPr txBox="1"/>
          <p:nvPr/>
        </p:nvSpPr>
        <p:spPr>
          <a:xfrm>
            <a:off x="3533523" y="762160"/>
            <a:ext cx="8405558" cy="5324535"/>
          </a:xfrm>
          <a:prstGeom prst="rect">
            <a:avLst/>
          </a:prstGeom>
          <a:noFill/>
        </p:spPr>
        <p:txBody>
          <a:bodyPr wrap="square" rtlCol="0">
            <a:spAutoFit/>
          </a:bodyPr>
          <a:lstStyle/>
          <a:p>
            <a:pPr marL="342900" indent="-342900">
              <a:buAutoNum type="arabicPeriod"/>
            </a:pPr>
            <a:r>
              <a:rPr lang="en-GB" sz="2000" b="1" dirty="0"/>
              <a:t>No one may be punished by the state except for a breach of law </a:t>
            </a:r>
          </a:p>
          <a:p>
            <a:r>
              <a:rPr lang="en-GB" sz="2000" i="1" dirty="0">
                <a:solidFill>
                  <a:srgbClr val="FF0000"/>
                </a:solidFill>
              </a:rPr>
              <a:t>A and others v Secretary of State for the Home Department [2004]</a:t>
            </a:r>
          </a:p>
          <a:p>
            <a:endParaRPr lang="en-GB" sz="2000" dirty="0"/>
          </a:p>
          <a:p>
            <a:r>
              <a:rPr lang="en-GB" sz="2000" b="1" dirty="0"/>
              <a:t>2. Government under the law: equality before the law: </a:t>
            </a:r>
          </a:p>
          <a:p>
            <a:r>
              <a:rPr lang="en-GB" sz="2000" i="1" dirty="0">
                <a:solidFill>
                  <a:srgbClr val="FF0000"/>
                </a:solidFill>
              </a:rPr>
              <a:t>M v Home Office and another [1994]</a:t>
            </a:r>
          </a:p>
          <a:p>
            <a:r>
              <a:rPr lang="en-GB" sz="2000" i="1" dirty="0">
                <a:solidFill>
                  <a:srgbClr val="FF0000"/>
                </a:solidFill>
              </a:rPr>
              <a:t>R v Mullen [2000]</a:t>
            </a:r>
          </a:p>
          <a:p>
            <a:endParaRPr lang="en-GB" sz="2000" dirty="0"/>
          </a:p>
          <a:p>
            <a:r>
              <a:rPr lang="en-GB" sz="2000" b="1" dirty="0"/>
              <a:t>3. Individuals’ rights are protected through the ordinary law and the ordinary court system</a:t>
            </a:r>
          </a:p>
          <a:p>
            <a:r>
              <a:rPr lang="en-GB" sz="2000" i="1" dirty="0">
                <a:solidFill>
                  <a:srgbClr val="FF0000"/>
                </a:solidFill>
              </a:rPr>
              <a:t>R [on the application of G] v Immigration Appeal Tribunal and another; R [on the application of M] v Immigration Appeal Tribunal and another [2005]</a:t>
            </a:r>
          </a:p>
          <a:p>
            <a:endParaRPr lang="en-GB" sz="2000" dirty="0"/>
          </a:p>
          <a:p>
            <a:r>
              <a:rPr lang="en-GB" sz="2000" b="1" dirty="0"/>
              <a:t>4. Legal certainty and non-retrospectivity </a:t>
            </a:r>
          </a:p>
          <a:p>
            <a:r>
              <a:rPr lang="en-GB" sz="2000" i="1" dirty="0">
                <a:solidFill>
                  <a:srgbClr val="FF0000"/>
                </a:solidFill>
              </a:rPr>
              <a:t>R v </a:t>
            </a:r>
            <a:r>
              <a:rPr lang="en-GB" sz="2000" i="1" dirty="0" err="1">
                <a:solidFill>
                  <a:srgbClr val="FF0000"/>
                </a:solidFill>
              </a:rPr>
              <a:t>Rimmington</a:t>
            </a:r>
            <a:r>
              <a:rPr lang="en-GB" sz="2000" i="1" dirty="0">
                <a:solidFill>
                  <a:srgbClr val="FF0000"/>
                </a:solidFill>
              </a:rPr>
              <a:t>; R v Goldstein [2006]</a:t>
            </a:r>
          </a:p>
          <a:p>
            <a:endParaRPr lang="en-GB" sz="2000" i="1" dirty="0">
              <a:solidFill>
                <a:srgbClr val="FF0000"/>
              </a:solidFill>
            </a:endParaRPr>
          </a:p>
          <a:p>
            <a:r>
              <a:rPr lang="en-GB" sz="2000" b="1" i="1" dirty="0"/>
              <a:t>5. </a:t>
            </a:r>
            <a:r>
              <a:rPr lang="en-GB" sz="2000" b="1" dirty="0"/>
              <a:t>Fair hearing by an independent judiciary</a:t>
            </a:r>
          </a:p>
          <a:p>
            <a:r>
              <a:rPr lang="en-GB" sz="2000" i="1" dirty="0">
                <a:solidFill>
                  <a:srgbClr val="FF0000"/>
                </a:solidFill>
              </a:rPr>
              <a:t>Matthews v Ministry of Defence [2003]</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95457075"/>
      </p:ext>
    </p:extLst>
  </p:cSld>
  <p:clrMapOvr>
    <a:masterClrMapping/>
  </p:clrMapOvr>
  <mc:AlternateContent xmlns:mc="http://schemas.openxmlformats.org/markup-compatibility/2006" xmlns:p14="http://schemas.microsoft.com/office/powerpoint/2010/main">
    <mc:Choice Requires="p14">
      <p:transition spd="slow" p14:dur="2000" advTm="336512"/>
    </mc:Choice>
    <mc:Fallback xmlns="">
      <p:transition spd="slow" advTm="3365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PARLIAMENTARY SOVEREIGNTY</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81671413"/>
      </p:ext>
    </p:extLst>
  </p:cSld>
  <p:clrMapOvr>
    <a:masterClrMapping/>
  </p:clrMapOvr>
  <mc:AlternateContent xmlns:mc="http://schemas.openxmlformats.org/markup-compatibility/2006" xmlns:p14="http://schemas.microsoft.com/office/powerpoint/2010/main">
    <mc:Choice Requires="p14">
      <p:transition spd="slow" p14:dur="2000" advTm="16292"/>
    </mc:Choice>
    <mc:Fallback xmlns="">
      <p:transition spd="slow" advTm="16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Sovereignty</a:t>
            </a:r>
          </a:p>
        </p:txBody>
      </p:sp>
      <p:sp>
        <p:nvSpPr>
          <p:cNvPr id="3" name="TextBox 2"/>
          <p:cNvSpPr txBox="1"/>
          <p:nvPr/>
        </p:nvSpPr>
        <p:spPr>
          <a:xfrm>
            <a:off x="3809660" y="1123837"/>
            <a:ext cx="8077200" cy="2308324"/>
          </a:xfrm>
          <a:prstGeom prst="rect">
            <a:avLst/>
          </a:prstGeom>
          <a:noFill/>
        </p:spPr>
        <p:txBody>
          <a:bodyPr wrap="square" rtlCol="0">
            <a:spAutoFit/>
          </a:bodyPr>
          <a:lstStyle/>
          <a:p>
            <a:r>
              <a:rPr lang="en-GB" sz="2400" b="1" dirty="0"/>
              <a:t>Political sovereignty</a:t>
            </a:r>
            <a:r>
              <a:rPr lang="en-GB" sz="2400" dirty="0"/>
              <a:t>: held by the people</a:t>
            </a:r>
          </a:p>
          <a:p>
            <a:endParaRPr lang="en-GB" sz="2400" dirty="0"/>
          </a:p>
          <a:p>
            <a:endParaRPr lang="en-GB" sz="2400" dirty="0"/>
          </a:p>
          <a:p>
            <a:r>
              <a:rPr lang="en-GB" sz="2400" b="1" dirty="0"/>
              <a:t>Legal sovereignty</a:t>
            </a:r>
            <a:r>
              <a:rPr lang="en-GB" sz="2400" dirty="0"/>
              <a:t>: - Parliamentary sovereignty</a:t>
            </a:r>
          </a:p>
          <a:p>
            <a:r>
              <a:rPr lang="en-GB" sz="2400" dirty="0"/>
              <a:t>				 	    This is the main focus of our 					                                    studies</a:t>
            </a:r>
            <a:r>
              <a:rPr lang="en-GB" dirty="0"/>
              <a:t>.</a:t>
            </a:r>
          </a:p>
        </p:txBody>
      </p:sp>
      <p:sp>
        <p:nvSpPr>
          <p:cNvPr id="5" name="Rectangle 4"/>
          <p:cNvSpPr/>
          <p:nvPr/>
        </p:nvSpPr>
        <p:spPr>
          <a:xfrm>
            <a:off x="4658406" y="4491097"/>
            <a:ext cx="6379708" cy="2062103"/>
          </a:xfrm>
          <a:prstGeom prst="rect">
            <a:avLst/>
          </a:prstGeom>
        </p:spPr>
        <p:txBody>
          <a:bodyPr wrap="square">
            <a:spAutoFit/>
          </a:bodyPr>
          <a:lstStyle/>
          <a:p>
            <a:r>
              <a:rPr lang="en-GB" sz="3200" dirty="0"/>
              <a:t>Parliament can pass laws but they have to make sure the people will tolerate it. Effectively the people have the overall say</a:t>
            </a:r>
            <a:r>
              <a:rPr lang="en-GB" sz="2400" dirty="0"/>
              <a:t>.</a:t>
            </a:r>
          </a:p>
        </p:txBody>
      </p:sp>
      <p:pic>
        <p:nvPicPr>
          <p:cNvPr id="6" name="Picture 5"/>
          <p:cNvPicPr>
            <a:picLocks noChangeAspect="1"/>
          </p:cNvPicPr>
          <p:nvPr/>
        </p:nvPicPr>
        <p:blipFill>
          <a:blip r:embed="rId5"/>
          <a:stretch>
            <a:fillRect/>
          </a:stretch>
        </p:blipFill>
        <p:spPr>
          <a:xfrm>
            <a:off x="252919" y="4238730"/>
            <a:ext cx="3761014" cy="2314470"/>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30640526"/>
      </p:ext>
    </p:extLst>
  </p:cSld>
  <p:clrMapOvr>
    <a:masterClrMapping/>
  </p:clrMapOvr>
  <mc:AlternateContent xmlns:mc="http://schemas.openxmlformats.org/markup-compatibility/2006" xmlns:p14="http://schemas.microsoft.com/office/powerpoint/2010/main">
    <mc:Choice Requires="p14">
      <p:transition spd="slow" p14:dur="2000" advTm="80491"/>
    </mc:Choice>
    <mc:Fallback xmlns="">
      <p:transition spd="slow" advTm="804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EC3FF98-D24B-44AC-85C1-901B67285BA7}"/>
              </a:ext>
            </a:extLst>
          </p:cNvPr>
          <p:cNvSpPr>
            <a:spLocks noGrp="1"/>
          </p:cNvSpPr>
          <p:nvPr>
            <p:ph type="title"/>
          </p:nvPr>
        </p:nvSpPr>
        <p:spPr/>
        <p:txBody>
          <a:bodyPr/>
          <a:lstStyle/>
          <a:p>
            <a:r>
              <a:rPr lang="en-GB"/>
              <a:t>Parliamentary sovereignty</a:t>
            </a:r>
          </a:p>
        </p:txBody>
      </p:sp>
      <p:sp>
        <p:nvSpPr>
          <p:cNvPr id="3" name="TextBox 2">
            <a:extLst>
              <a:ext uri="{FF2B5EF4-FFF2-40B4-BE49-F238E27FC236}">
                <a16:creationId xmlns="" xmlns:a16="http://schemas.microsoft.com/office/drawing/2014/main" id="{A39ADAFD-3AED-4850-95D4-6EF3A6F09705}"/>
              </a:ext>
            </a:extLst>
          </p:cNvPr>
          <p:cNvSpPr txBox="1"/>
          <p:nvPr/>
        </p:nvSpPr>
        <p:spPr>
          <a:xfrm>
            <a:off x="4005533" y="1130061"/>
            <a:ext cx="7315199"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Also referred to  as </a:t>
            </a:r>
            <a:r>
              <a:rPr lang="en-GB" sz="3200">
                <a:solidFill>
                  <a:srgbClr val="FF0000"/>
                </a:solidFill>
              </a:rPr>
              <a:t>Parliamentary supremacy</a:t>
            </a:r>
          </a:p>
          <a:p>
            <a:endParaRPr lang="en-GB" dirty="0"/>
          </a:p>
        </p:txBody>
      </p:sp>
      <p:sp>
        <p:nvSpPr>
          <p:cNvPr id="4" name="TextBox 3">
            <a:extLst>
              <a:ext uri="{FF2B5EF4-FFF2-40B4-BE49-F238E27FC236}">
                <a16:creationId xmlns="" xmlns:a16="http://schemas.microsoft.com/office/drawing/2014/main" id="{22388256-5693-456D-8B42-92E2704C5B2E}"/>
              </a:ext>
            </a:extLst>
          </p:cNvPr>
          <p:cNvSpPr txBox="1"/>
          <p:nvPr/>
        </p:nvSpPr>
        <p:spPr>
          <a:xfrm>
            <a:off x="4063041" y="2107721"/>
            <a:ext cx="7588369"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Parlimentary supremacy means that:</a:t>
            </a:r>
          </a:p>
          <a:p>
            <a:endParaRPr lang="en-GB" sz="2800" dirty="0"/>
          </a:p>
          <a:p>
            <a:r>
              <a:rPr lang="en-GB" sz="2800" b="1"/>
              <a:t>Parliament has supreme law-making powers in the UK</a:t>
            </a:r>
            <a:endParaRPr lang="en-GB" sz="2800" b="1" dirty="0"/>
          </a:p>
          <a:p>
            <a:r>
              <a:rPr lang="en-GB" sz="2800"/>
              <a:t>Therefore</a:t>
            </a:r>
            <a:endParaRPr lang="en-GB" sz="2800" dirty="0"/>
          </a:p>
          <a:p>
            <a:r>
              <a:rPr lang="en-GB" sz="2800" b="1"/>
              <a:t>Parliament may pass or amend or repeal any primary legislation that it chooses</a:t>
            </a:r>
            <a:endParaRPr lang="en-GB" sz="2800" b="1" dirty="0"/>
          </a:p>
          <a:p>
            <a:r>
              <a:rPr lang="en-GB" sz="2800"/>
              <a:t>And</a:t>
            </a:r>
            <a:endParaRPr lang="en-GB" sz="2800" dirty="0"/>
          </a:p>
          <a:p>
            <a:r>
              <a:rPr lang="en-GB" sz="2800" b="1" dirty="0"/>
              <a:t>No body in the UK (including the executive and the courts) may </a:t>
            </a:r>
            <a:r>
              <a:rPr lang="en-GB" sz="2800" b="1"/>
              <a:t>challenge its legal validity</a:t>
            </a:r>
            <a:endParaRPr lang="en-GB" sz="2800" b="1" dirty="0"/>
          </a:p>
        </p:txBody>
      </p:sp>
      <p:pic>
        <p:nvPicPr>
          <p:cNvPr id="5" name="Picture 5" descr="A large clock tower towering over a city&#10;&#10;Description automatically generated">
            <a:extLst>
              <a:ext uri="{FF2B5EF4-FFF2-40B4-BE49-F238E27FC236}">
                <a16:creationId xmlns="" xmlns:a16="http://schemas.microsoft.com/office/drawing/2014/main" id="{69D374A6-44AF-42BE-A6FB-E82E98E28124}"/>
              </a:ext>
            </a:extLst>
          </p:cNvPr>
          <p:cNvPicPr>
            <a:picLocks noChangeAspect="1"/>
          </p:cNvPicPr>
          <p:nvPr/>
        </p:nvPicPr>
        <p:blipFill>
          <a:blip r:embed="rId5"/>
          <a:stretch>
            <a:fillRect/>
          </a:stretch>
        </p:blipFill>
        <p:spPr>
          <a:xfrm>
            <a:off x="353683" y="4345700"/>
            <a:ext cx="2743200" cy="164592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52334839"/>
      </p:ext>
    </p:extLst>
  </p:cSld>
  <p:clrMapOvr>
    <a:masterClrMapping/>
  </p:clrMapOvr>
  <mc:AlternateContent xmlns:mc="http://schemas.openxmlformats.org/markup-compatibility/2006" xmlns:p14="http://schemas.microsoft.com/office/powerpoint/2010/main">
    <mc:Choice Requires="p14">
      <p:transition spd="slow" p14:dur="2000" advTm="56301"/>
    </mc:Choice>
    <mc:Fallback xmlns="">
      <p:transition spd="slow" advTm="56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3162304-DA60-4C31-9E2B-E22F8DA75FF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 xmlns:a16="http://schemas.microsoft.com/office/drawing/2014/main" id="{C4AE1EFF-264A-4A42-BEA1-0E875F40D7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 xmlns:a16="http://schemas.microsoft.com/office/drawing/2014/main" id="{80516254-1D9F-4F3A-9870-3A3280BE2BF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539116" y="864108"/>
            <a:ext cx="3073914" cy="5120639"/>
          </a:xfrm>
        </p:spPr>
        <p:txBody>
          <a:bodyPr vert="horz" lIns="91440" tIns="45720" rIns="91440" bIns="45720" rtlCol="0" anchor="ctr">
            <a:normAutofit/>
          </a:bodyPr>
          <a:lstStyle/>
          <a:p>
            <a:pPr algn="r"/>
            <a:r>
              <a:rPr lang="en-US" sz="3100" dirty="0">
                <a:solidFill>
                  <a:schemeClr val="tx1">
                    <a:lumMod val="85000"/>
                    <a:lumOff val="15000"/>
                  </a:schemeClr>
                </a:solidFill>
              </a:rPr>
              <a:t>PARLIAMENTARY SOVEREIGNTY ACCORDING TO </a:t>
            </a:r>
            <a:r>
              <a:rPr lang="en-US" sz="3100" dirty="0"/>
              <a:t/>
            </a:r>
            <a:br>
              <a:rPr lang="en-US" sz="3100" dirty="0"/>
            </a:br>
            <a:r>
              <a:rPr lang="en-US" sz="3100" dirty="0"/>
              <a:t/>
            </a:r>
            <a:br>
              <a:rPr lang="en-US" sz="3100" dirty="0"/>
            </a:br>
            <a:r>
              <a:rPr lang="en-US" sz="3100" dirty="0"/>
              <a:t/>
            </a:r>
            <a:br>
              <a:rPr lang="en-US" sz="3100" dirty="0"/>
            </a:br>
            <a:r>
              <a:rPr lang="en-US" sz="3100">
                <a:solidFill>
                  <a:srgbClr val="FF0000"/>
                </a:solidFill>
              </a:rPr>
              <a:t>A.V. DICEY</a:t>
            </a:r>
          </a:p>
        </p:txBody>
      </p:sp>
      <p:sp>
        <p:nvSpPr>
          <p:cNvPr id="14" name="Rectangle 13">
            <a:extLst>
              <a:ext uri="{FF2B5EF4-FFF2-40B4-BE49-F238E27FC236}">
                <a16:creationId xmlns="" xmlns:a16="http://schemas.microsoft.com/office/drawing/2014/main" id="{FC14672B-27A5-4CDA-ABAF-5E4CF4B41C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 xmlns:a16="http://schemas.microsoft.com/office/drawing/2014/main" id="{8D89589C-2C90-4407-A995-05EC3DD7AB14}"/>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5289229" y="864108"/>
            <a:ext cx="5910677" cy="5120640"/>
          </a:xfrm>
          <a:prstGeom prst="rect">
            <a:avLst/>
          </a:prstGeom>
        </p:spPr>
        <p:txBody>
          <a:bodyPr vert="horz" lIns="91440" tIns="45720" rIns="91440" bIns="45720" rtlCol="0" anchor="ctr">
            <a:normAutofit/>
          </a:bodyPr>
          <a:lstStyle/>
          <a:p>
            <a:pPr marL="342900" indent="-182880" defTabSz="914400">
              <a:lnSpc>
                <a:spcPct val="90000"/>
              </a:lnSpc>
              <a:spcAft>
                <a:spcPts val="600"/>
              </a:spcAft>
              <a:buClr>
                <a:schemeClr val="accent1"/>
              </a:buClr>
              <a:buFont typeface="Wingdings 2" pitchFamily="18" charset="2"/>
              <a:buChar char=""/>
            </a:pPr>
            <a:r>
              <a:rPr lang="en-US" sz="2400" b="1">
                <a:solidFill>
                  <a:srgbClr val="FF0000"/>
                </a:solidFill>
              </a:rPr>
              <a:t>Parliament is sovereign and it can make law on any subject</a:t>
            </a:r>
            <a:endParaRPr lang="en-US" sz="2400" b="1" dirty="0">
              <a:solidFill>
                <a:srgbClr val="FF0000"/>
              </a:solidFill>
            </a:endParaRPr>
          </a:p>
          <a:p>
            <a:pPr marL="342900" indent="-182880" defTabSz="914400">
              <a:lnSpc>
                <a:spcPct val="90000"/>
              </a:lnSpc>
              <a:spcAft>
                <a:spcPts val="600"/>
              </a:spcAft>
              <a:buClr>
                <a:schemeClr val="accent1"/>
              </a:buClr>
              <a:buFont typeface="Wingdings 2" pitchFamily="18" charset="2"/>
              <a:buChar char=""/>
            </a:pPr>
            <a:endParaRPr lang="en-US" sz="2400" b="1" dirty="0">
              <a:solidFill>
                <a:srgbClr val="FF0000"/>
              </a:solidFill>
            </a:endParaRPr>
          </a:p>
          <a:p>
            <a:pPr marL="342900" indent="-182880" defTabSz="914400">
              <a:lnSpc>
                <a:spcPct val="90000"/>
              </a:lnSpc>
              <a:spcAft>
                <a:spcPts val="600"/>
              </a:spcAft>
              <a:buClr>
                <a:schemeClr val="accent1"/>
              </a:buClr>
              <a:buFont typeface="Wingdings 2" pitchFamily="18" charset="2"/>
              <a:buChar char=""/>
            </a:pPr>
            <a:r>
              <a:rPr lang="en-US" sz="2400" b="1">
                <a:solidFill>
                  <a:srgbClr val="FF0000"/>
                </a:solidFill>
              </a:rPr>
              <a:t>A parliament cannot be bound by its predecessor or bind any future parliament.</a:t>
            </a:r>
            <a:endParaRPr lang="en-US" sz="2400" b="1" dirty="0">
              <a:solidFill>
                <a:srgbClr val="FF0000"/>
              </a:solidFill>
            </a:endParaRPr>
          </a:p>
          <a:p>
            <a:pPr marL="342900" indent="-182880" defTabSz="914400">
              <a:lnSpc>
                <a:spcPct val="90000"/>
              </a:lnSpc>
              <a:spcAft>
                <a:spcPts val="600"/>
              </a:spcAft>
              <a:buClr>
                <a:schemeClr val="accent1"/>
              </a:buClr>
              <a:buFont typeface="Wingdings 2" pitchFamily="18" charset="2"/>
              <a:buChar char=""/>
            </a:pPr>
            <a:endParaRPr lang="en-US" sz="2400" b="1" dirty="0">
              <a:solidFill>
                <a:srgbClr val="FF0000"/>
              </a:solidFill>
            </a:endParaRPr>
          </a:p>
          <a:p>
            <a:pPr marL="342900" indent="-182880" defTabSz="914400">
              <a:lnSpc>
                <a:spcPct val="90000"/>
              </a:lnSpc>
              <a:spcAft>
                <a:spcPts val="600"/>
              </a:spcAft>
              <a:buClr>
                <a:schemeClr val="accent1"/>
              </a:buClr>
              <a:buFont typeface="Wingdings 2" pitchFamily="18" charset="2"/>
              <a:buChar char=""/>
            </a:pPr>
            <a:r>
              <a:rPr lang="en-US" sz="2400" b="1">
                <a:solidFill>
                  <a:srgbClr val="FF0000"/>
                </a:solidFill>
              </a:rPr>
              <a:t>No one may question the validity of an Act of Parliament.</a:t>
            </a:r>
          </a:p>
        </p:txBody>
      </p:sp>
      <p:sp>
        <p:nvSpPr>
          <p:cNvPr id="18" name="Rectangle 17">
            <a:extLst>
              <a:ext uri="{FF2B5EF4-FFF2-40B4-BE49-F238E27FC236}">
                <a16:creationId xmlns="" xmlns:a16="http://schemas.microsoft.com/office/drawing/2014/main" id="{9A206779-5C74-4555-94BC-5845C92EC3A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wearing a suit and tie&#10;&#10;Description automatically generated">
            <a:extLst>
              <a:ext uri="{FF2B5EF4-FFF2-40B4-BE49-F238E27FC236}">
                <a16:creationId xmlns="" xmlns:a16="http://schemas.microsoft.com/office/drawing/2014/main" id="{8A13E35E-D795-4709-95E6-EA65566E23FD}"/>
              </a:ext>
            </a:extLst>
          </p:cNvPr>
          <p:cNvPicPr>
            <a:picLocks noChangeAspect="1"/>
          </p:cNvPicPr>
          <p:nvPr/>
        </p:nvPicPr>
        <p:blipFill>
          <a:blip r:embed="rId5"/>
          <a:stretch>
            <a:fillRect/>
          </a:stretch>
        </p:blipFill>
        <p:spPr>
          <a:xfrm>
            <a:off x="2222740" y="4830578"/>
            <a:ext cx="2743200" cy="1337523"/>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72300678"/>
      </p:ext>
    </p:extLst>
  </p:cSld>
  <p:clrMapOvr>
    <a:masterClrMapping/>
  </p:clrMapOvr>
  <mc:AlternateContent xmlns:mc="http://schemas.openxmlformats.org/markup-compatibility/2006" xmlns:p14="http://schemas.microsoft.com/office/powerpoint/2010/main">
    <mc:Choice Requires="p14">
      <p:transition spd="slow" p14:dur="2000" advTm="173188"/>
    </mc:Choice>
    <mc:Fallback xmlns="">
      <p:transition spd="slow" advTm="173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3162304-DA60-4C31-9E2B-E22F8DA75FF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 xmlns:a16="http://schemas.microsoft.com/office/drawing/2014/main" id="{C4AE1EFF-264A-4A42-BEA1-0E875F40D7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 xmlns:a16="http://schemas.microsoft.com/office/drawing/2014/main" id="{5DB23C2B-2054-4D8B-9E98-9190F8E05E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 xmlns:a16="http://schemas.microsoft.com/office/drawing/2014/main" id="{8797B5BC-9873-45F9-97D6-298FB5AF08F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4260" y="1683144"/>
            <a:ext cx="2774922" cy="3491712"/>
          </a:xfrm>
        </p:spPr>
        <p:txBody>
          <a:bodyPr vert="horz" lIns="91440" tIns="45720" rIns="91440" bIns="45720" rtlCol="0" anchor="ctr">
            <a:normAutofit/>
          </a:bodyPr>
          <a:lstStyle/>
          <a:p>
            <a:r>
              <a:rPr lang="en-US"/>
              <a:t>1. Parliament has ultimate law-making powers</a:t>
            </a:r>
          </a:p>
        </p:txBody>
      </p:sp>
      <p:sp>
        <p:nvSpPr>
          <p:cNvPr id="3" name="TextBox 2"/>
          <p:cNvSpPr txBox="1"/>
          <p:nvPr/>
        </p:nvSpPr>
        <p:spPr>
          <a:xfrm>
            <a:off x="4419115" y="1050538"/>
            <a:ext cx="7173716" cy="4929449"/>
          </a:xfrm>
          <a:prstGeom prst="rect">
            <a:avLst/>
          </a:prstGeom>
        </p:spPr>
        <p:txBody>
          <a:bodyPr vert="horz" lIns="91440" tIns="45720" rIns="91440" bIns="45720" rtlCol="0" anchor="ctr">
            <a:normAutofit/>
          </a:bodyPr>
          <a:lstStyle/>
          <a:p>
            <a:pPr defTabSz="914400">
              <a:lnSpc>
                <a:spcPct val="90000"/>
              </a:lnSpc>
              <a:spcAft>
                <a:spcPts val="600"/>
              </a:spcAft>
              <a:buClr>
                <a:schemeClr val="accent1"/>
              </a:buClr>
            </a:pPr>
            <a:r>
              <a:rPr lang="en-US" sz="3600" b="1">
                <a:solidFill>
                  <a:srgbClr val="FF0000"/>
                </a:solidFill>
              </a:rPr>
              <a:t>Continental Shelf Act 1964 </a:t>
            </a:r>
            <a:r>
              <a:rPr lang="en-US" sz="3600">
                <a:solidFill>
                  <a:srgbClr val="FF0000"/>
                </a:solidFill>
              </a:rPr>
              <a:t>–</a:t>
            </a:r>
            <a:r>
              <a:rPr lang="en-US" sz="3600" dirty="0">
                <a:solidFill>
                  <a:schemeClr val="tx1">
                    <a:lumMod val="65000"/>
                    <a:lumOff val="35000"/>
                  </a:schemeClr>
                </a:solidFill>
              </a:rPr>
              <a:t> </a:t>
            </a:r>
            <a:endParaRPr lang="en-US"/>
          </a:p>
          <a:p>
            <a:pPr indent="-182880" defTabSz="914400">
              <a:lnSpc>
                <a:spcPct val="90000"/>
              </a:lnSpc>
              <a:spcAft>
                <a:spcPts val="600"/>
              </a:spcAft>
              <a:buClr>
                <a:schemeClr val="accent1"/>
              </a:buClr>
              <a:buFont typeface="Wingdings 2" pitchFamily="18" charset="2"/>
              <a:buChar char=""/>
            </a:pPr>
            <a:r>
              <a:rPr lang="en-US" sz="3600">
                <a:solidFill>
                  <a:schemeClr val="tx1">
                    <a:lumMod val="65000"/>
                    <a:lumOff val="35000"/>
                  </a:schemeClr>
                </a:solidFill>
              </a:rPr>
              <a:t>The UK defined its own borders</a:t>
            </a:r>
            <a:endParaRPr lang="en-US" sz="3600" dirty="0">
              <a:solidFill>
                <a:schemeClr val="tx1">
                  <a:lumMod val="65000"/>
                  <a:lumOff val="35000"/>
                </a:schemeClr>
              </a:solidFill>
            </a:endParaRPr>
          </a:p>
          <a:p>
            <a:pPr indent="-182880" defTabSz="914400">
              <a:lnSpc>
                <a:spcPct val="90000"/>
              </a:lnSpc>
              <a:spcAft>
                <a:spcPts val="600"/>
              </a:spcAft>
              <a:buClr>
                <a:schemeClr val="accent1"/>
              </a:buClr>
              <a:buFont typeface="Wingdings 2" pitchFamily="18" charset="2"/>
              <a:buChar char=""/>
            </a:pPr>
            <a:endParaRPr lang="en-US" sz="3600" dirty="0">
              <a:solidFill>
                <a:srgbClr val="FF0000"/>
              </a:solidFill>
            </a:endParaRPr>
          </a:p>
          <a:p>
            <a:pPr defTabSz="914400">
              <a:lnSpc>
                <a:spcPct val="90000"/>
              </a:lnSpc>
              <a:spcAft>
                <a:spcPts val="600"/>
              </a:spcAft>
              <a:buClr>
                <a:schemeClr val="accent1"/>
              </a:buClr>
            </a:pPr>
            <a:r>
              <a:rPr lang="en-US" sz="3600" b="1">
                <a:solidFill>
                  <a:srgbClr val="FF0000"/>
                </a:solidFill>
              </a:rPr>
              <a:t>War Damages Act 1965 </a:t>
            </a:r>
            <a:r>
              <a:rPr lang="en-US" sz="3600">
                <a:solidFill>
                  <a:srgbClr val="FF0000"/>
                </a:solidFill>
              </a:rPr>
              <a:t>–</a:t>
            </a:r>
            <a:endParaRPr lang="en-US" sz="3600" dirty="0">
              <a:solidFill>
                <a:srgbClr val="FF0000"/>
              </a:solidFill>
            </a:endParaRPr>
          </a:p>
          <a:p>
            <a:pPr indent="-182880" defTabSz="914400">
              <a:lnSpc>
                <a:spcPct val="90000"/>
              </a:lnSpc>
              <a:spcAft>
                <a:spcPts val="600"/>
              </a:spcAft>
              <a:buClr>
                <a:schemeClr val="accent1"/>
              </a:buClr>
              <a:buFont typeface="Wingdings 2" pitchFamily="18" charset="2"/>
              <a:buChar char=""/>
            </a:pPr>
            <a:r>
              <a:rPr lang="en-US" sz="3600">
                <a:solidFill>
                  <a:schemeClr val="tx1">
                    <a:lumMod val="65000"/>
                    <a:lumOff val="35000"/>
                  </a:schemeClr>
                </a:solidFill>
              </a:rPr>
              <a:t> Parliament made an Act which applied to things that had happened in the past</a:t>
            </a:r>
          </a:p>
        </p:txBody>
      </p:sp>
      <p:sp>
        <p:nvSpPr>
          <p:cNvPr id="16" name="Freeform: Shape 15">
            <a:extLst>
              <a:ext uri="{FF2B5EF4-FFF2-40B4-BE49-F238E27FC236}">
                <a16:creationId xmlns="" xmlns:a16="http://schemas.microsoft.com/office/drawing/2014/main" id="{665C2FCD-09A4-4B4B-AA73-F330DFE9179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21874661"/>
      </p:ext>
    </p:extLst>
  </p:cSld>
  <p:clrMapOvr>
    <a:masterClrMapping/>
  </p:clrMapOvr>
  <mc:AlternateContent xmlns:mc="http://schemas.openxmlformats.org/markup-compatibility/2006" xmlns:p14="http://schemas.microsoft.com/office/powerpoint/2010/main">
    <mc:Choice Requires="p14">
      <p:transition spd="slow" p14:dur="2000" advTm="111545"/>
    </mc:Choice>
    <mc:Fallback xmlns="">
      <p:transition spd="slow" advTm="111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a:t>
            </a:r>
            <a:r>
              <a:rPr lang="en-GB" sz="3200" dirty="0"/>
              <a:t>CANNOT BIND FUTURE PARLIAMENTS</a:t>
            </a:r>
          </a:p>
        </p:txBody>
      </p:sp>
      <p:sp>
        <p:nvSpPr>
          <p:cNvPr id="3" name="TextBox 2"/>
          <p:cNvSpPr txBox="1"/>
          <p:nvPr/>
        </p:nvSpPr>
        <p:spPr>
          <a:xfrm>
            <a:off x="4659086" y="577495"/>
            <a:ext cx="6749143" cy="5262979"/>
          </a:xfrm>
          <a:prstGeom prst="rect">
            <a:avLst/>
          </a:prstGeom>
          <a:noFill/>
        </p:spPr>
        <p:txBody>
          <a:bodyPr wrap="square" lIns="91440" tIns="45720" rIns="91440" bIns="45720" rtlCol="0" anchor="t">
            <a:spAutoFit/>
          </a:bodyPr>
          <a:lstStyle/>
          <a:p>
            <a:endParaRPr lang="en-GB" sz="2800" b="1" u="sng" dirty="0"/>
          </a:p>
          <a:p>
            <a:r>
              <a:rPr lang="en-GB" sz="2800" b="1" i="1" dirty="0">
                <a:solidFill>
                  <a:srgbClr val="FF0000"/>
                </a:solidFill>
              </a:rPr>
              <a:t>Vauxhall Estates Ltd v Liverpool Corporation (1932)</a:t>
            </a:r>
          </a:p>
          <a:p>
            <a:r>
              <a:rPr lang="en-GB" sz="2800" dirty="0"/>
              <a:t>There was a contradiction between an 1919 and 1925 Act.</a:t>
            </a:r>
          </a:p>
          <a:p>
            <a:endParaRPr lang="en-GB" sz="2800" dirty="0"/>
          </a:p>
          <a:p>
            <a:r>
              <a:rPr lang="en-GB" sz="2800" b="1" dirty="0"/>
              <a:t>Held: </a:t>
            </a:r>
            <a:r>
              <a:rPr lang="en-GB" sz="2800" dirty="0"/>
              <a:t>the 1925 should apply as the later Act is given precedent over the earlier one.</a:t>
            </a:r>
          </a:p>
          <a:p>
            <a:endParaRPr lang="en-GB" sz="2800" dirty="0"/>
          </a:p>
          <a:p>
            <a:r>
              <a:rPr lang="en-GB" sz="2800" dirty="0"/>
              <a:t>HLA HART- Suggests that Parliament should be able to bind all successors to be seen as all powerful.</a:t>
            </a:r>
          </a:p>
        </p:txBody>
      </p:sp>
      <p:pic>
        <p:nvPicPr>
          <p:cNvPr id="4" name="Picture 3"/>
          <p:cNvPicPr>
            <a:picLocks noChangeAspect="1"/>
          </p:cNvPicPr>
          <p:nvPr/>
        </p:nvPicPr>
        <p:blipFill>
          <a:blip r:embed="rId5"/>
          <a:stretch>
            <a:fillRect/>
          </a:stretch>
        </p:blipFill>
        <p:spPr>
          <a:xfrm>
            <a:off x="3135766" y="4572703"/>
            <a:ext cx="1523320" cy="190225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55954289"/>
      </p:ext>
    </p:extLst>
  </p:cSld>
  <p:clrMapOvr>
    <a:masterClrMapping/>
  </p:clrMapOvr>
  <mc:AlternateContent xmlns:mc="http://schemas.openxmlformats.org/markup-compatibility/2006" xmlns:p14="http://schemas.microsoft.com/office/powerpoint/2010/main">
    <mc:Choice Requires="p14">
      <p:transition spd="slow" p14:dur="2000" advTm="75908"/>
    </mc:Choice>
    <mc:Fallback xmlns="">
      <p:transition spd="slow" advTm="759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23837"/>
            <a:ext cx="3342289" cy="4601183"/>
          </a:xfrm>
        </p:spPr>
        <p:txBody>
          <a:bodyPr>
            <a:normAutofit/>
          </a:bodyPr>
          <a:lstStyle/>
          <a:p>
            <a:r>
              <a:rPr lang="en-GB" sz="3200" dirty="0"/>
              <a:t>PARLIAMENTARY SOVEREIGNTY in </a:t>
            </a:r>
            <a:r>
              <a:rPr lang="en-GB" sz="3200"/>
              <a:t>an unwritten constitution</a:t>
            </a:r>
          </a:p>
        </p:txBody>
      </p:sp>
      <p:sp>
        <p:nvSpPr>
          <p:cNvPr id="3" name="Content Placeholder 2"/>
          <p:cNvSpPr>
            <a:spLocks noGrp="1"/>
          </p:cNvSpPr>
          <p:nvPr>
            <p:ph idx="1"/>
          </p:nvPr>
        </p:nvSpPr>
        <p:spPr>
          <a:xfrm>
            <a:off x="3342289" y="864107"/>
            <a:ext cx="8000625" cy="5580236"/>
          </a:xfrm>
        </p:spPr>
        <p:txBody>
          <a:bodyPr>
            <a:normAutofit/>
          </a:bodyPr>
          <a:lstStyle/>
          <a:p>
            <a:r>
              <a:rPr lang="en-GB" sz="3600" dirty="0"/>
              <a:t>In an unwritten constitution, parliament has huge powers to take away freedoms and individual liberties.</a:t>
            </a:r>
          </a:p>
          <a:p>
            <a:r>
              <a:rPr lang="en-GB" sz="3600" dirty="0"/>
              <a:t>In unwritten constitutions, the protection of these freedoms and liberties is not entrenched.</a:t>
            </a:r>
          </a:p>
          <a:p>
            <a:r>
              <a:rPr lang="en-GB" sz="3600" dirty="0"/>
              <a:t>Civil liberty campaigning groups such as </a:t>
            </a:r>
            <a:r>
              <a:rPr lang="en-GB" sz="3600" b="1" i="1" dirty="0"/>
              <a:t>Liberty</a:t>
            </a:r>
            <a:r>
              <a:rPr lang="en-GB" sz="3600" b="1" dirty="0"/>
              <a:t> </a:t>
            </a:r>
            <a:r>
              <a:rPr lang="en-GB" sz="3600" dirty="0"/>
              <a:t>have identified a significant erosion of individual freedoms in the UK since 7/7 bombings.</a:t>
            </a:r>
          </a:p>
          <a:p>
            <a:pPr marL="0" indent="0">
              <a:buNone/>
            </a:pPr>
            <a:endParaRPr lang="en-GB" sz="2800" dirty="0"/>
          </a:p>
        </p:txBody>
      </p:sp>
      <p:pic>
        <p:nvPicPr>
          <p:cNvPr id="4" name="Picture 3"/>
          <p:cNvPicPr>
            <a:picLocks noChangeAspect="1"/>
          </p:cNvPicPr>
          <p:nvPr/>
        </p:nvPicPr>
        <p:blipFill>
          <a:blip r:embed="rId5"/>
          <a:stretch>
            <a:fillRect/>
          </a:stretch>
        </p:blipFill>
        <p:spPr>
          <a:xfrm>
            <a:off x="527956" y="4804538"/>
            <a:ext cx="2454617" cy="1840963"/>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23281925"/>
      </p:ext>
    </p:extLst>
  </p:cSld>
  <p:clrMapOvr>
    <a:masterClrMapping/>
  </p:clrMapOvr>
  <mc:AlternateContent xmlns:mc="http://schemas.openxmlformats.org/markup-compatibility/2006" xmlns:p14="http://schemas.microsoft.com/office/powerpoint/2010/main">
    <mc:Choice Requires="p14">
      <p:transition spd="slow" p14:dur="2000" advTm="98591"/>
    </mc:Choice>
    <mc:Fallback xmlns="">
      <p:transition spd="slow" advTm="985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52" y="1458687"/>
            <a:ext cx="3505200" cy="4005942"/>
          </a:xfrm>
        </p:spPr>
        <p:txBody>
          <a:bodyPr>
            <a:normAutofit/>
          </a:bodyPr>
          <a:lstStyle/>
          <a:p>
            <a:r>
              <a:rPr lang="en-GB" sz="3200" dirty="0"/>
              <a:t>PARLIAMENTARY SOVEREIGNTY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70015866"/>
              </p:ext>
            </p:extLst>
          </p:nvPr>
        </p:nvGraphicFramePr>
        <p:xfrm>
          <a:off x="3853542" y="1458687"/>
          <a:ext cx="7395710" cy="4005942"/>
        </p:xfrm>
        <a:graphic>
          <a:graphicData uri="http://schemas.openxmlformats.org/drawingml/2006/table">
            <a:tbl>
              <a:tblPr firstRow="1" bandRow="1">
                <a:tableStyleId>{5C22544A-7EE6-4342-B048-85BDC9FD1C3A}</a:tableStyleId>
              </a:tblPr>
              <a:tblGrid>
                <a:gridCol w="3697855">
                  <a:extLst>
                    <a:ext uri="{9D8B030D-6E8A-4147-A177-3AD203B41FA5}">
                      <a16:colId xmlns="" xmlns:a16="http://schemas.microsoft.com/office/drawing/2014/main" val="20000"/>
                    </a:ext>
                  </a:extLst>
                </a:gridCol>
                <a:gridCol w="3697855">
                  <a:extLst>
                    <a:ext uri="{9D8B030D-6E8A-4147-A177-3AD203B41FA5}">
                      <a16:colId xmlns="" xmlns:a16="http://schemas.microsoft.com/office/drawing/2014/main" val="20001"/>
                    </a:ext>
                  </a:extLst>
                </a:gridCol>
              </a:tblGrid>
              <a:tr h="810066">
                <a:tc>
                  <a:txBody>
                    <a:bodyPr/>
                    <a:lstStyle/>
                    <a:p>
                      <a:r>
                        <a:rPr lang="en-GB" sz="2400" dirty="0"/>
                        <a:t>WRITTEN (America)</a:t>
                      </a:r>
                    </a:p>
                  </a:txBody>
                  <a:tcPr/>
                </a:tc>
                <a:tc>
                  <a:txBody>
                    <a:bodyPr/>
                    <a:lstStyle/>
                    <a:p>
                      <a:r>
                        <a:rPr lang="en-GB" sz="2400" dirty="0"/>
                        <a:t>UNWRITTEN (UK)</a:t>
                      </a:r>
                    </a:p>
                  </a:txBody>
                  <a:tcPr/>
                </a:tc>
                <a:extLst>
                  <a:ext uri="{0D108BD9-81ED-4DB2-BD59-A6C34878D82A}">
                    <a16:rowId xmlns="" xmlns:a16="http://schemas.microsoft.com/office/drawing/2014/main" val="10000"/>
                  </a:ext>
                </a:extLst>
              </a:tr>
              <a:tr h="3195876">
                <a:tc>
                  <a:txBody>
                    <a:bodyPr/>
                    <a:lstStyle/>
                    <a:p>
                      <a:r>
                        <a:rPr lang="en-GB" sz="2400" dirty="0"/>
                        <a:t>Highest</a:t>
                      </a:r>
                      <a:r>
                        <a:rPr lang="en-GB" sz="2400" baseline="0" dirty="0"/>
                        <a:t> Court will have wide powers to review the workings of government and a formal statement of law against which to judge its actions.</a:t>
                      </a:r>
                      <a:endParaRPr lang="en-GB" sz="2400" dirty="0"/>
                    </a:p>
                  </a:txBody>
                  <a:tcPr/>
                </a:tc>
                <a:tc>
                  <a:txBody>
                    <a:bodyPr/>
                    <a:lstStyle/>
                    <a:p>
                      <a:r>
                        <a:rPr lang="en-GB" sz="2400" dirty="0"/>
                        <a:t>The Supreme Court,</a:t>
                      </a:r>
                      <a:r>
                        <a:rPr lang="en-GB" sz="2400" baseline="0" dirty="0"/>
                        <a:t> must in theory accept the legality of Acts of Parliament and cannot question the working of the legislature. </a:t>
                      </a:r>
                      <a:endParaRPr lang="en-GB" sz="2400" dirty="0"/>
                    </a:p>
                  </a:txBody>
                  <a:tcPr/>
                </a:tc>
                <a:extLst>
                  <a:ext uri="{0D108BD9-81ED-4DB2-BD59-A6C34878D82A}">
                    <a16:rowId xmlns="" xmlns:a16="http://schemas.microsoft.com/office/drawing/2014/main" val="10001"/>
                  </a:ext>
                </a:extLst>
              </a:tr>
            </a:tbl>
          </a:graphicData>
        </a:graphic>
      </p:graphicFrame>
      <p:pic>
        <p:nvPicPr>
          <p:cNvPr id="5" name="Picture 4"/>
          <p:cNvPicPr>
            <a:picLocks noChangeAspect="1"/>
          </p:cNvPicPr>
          <p:nvPr/>
        </p:nvPicPr>
        <p:blipFill>
          <a:blip r:embed="rId5"/>
          <a:stretch>
            <a:fillRect/>
          </a:stretch>
        </p:blipFill>
        <p:spPr>
          <a:xfrm>
            <a:off x="3853542" y="410937"/>
            <a:ext cx="2009775" cy="1047750"/>
          </a:xfrm>
          <a:prstGeom prst="rect">
            <a:avLst/>
          </a:prstGeom>
        </p:spPr>
      </p:pic>
      <p:pic>
        <p:nvPicPr>
          <p:cNvPr id="6" name="Picture 5"/>
          <p:cNvPicPr>
            <a:picLocks noChangeAspect="1"/>
          </p:cNvPicPr>
          <p:nvPr/>
        </p:nvPicPr>
        <p:blipFill>
          <a:blip r:embed="rId6"/>
          <a:stretch>
            <a:fillRect/>
          </a:stretch>
        </p:blipFill>
        <p:spPr>
          <a:xfrm>
            <a:off x="7551397" y="434749"/>
            <a:ext cx="2009775" cy="1000125"/>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8847698"/>
      </p:ext>
    </p:extLst>
  </p:cSld>
  <p:clrMapOvr>
    <a:masterClrMapping/>
  </p:clrMapOvr>
  <mc:AlternateContent xmlns:mc="http://schemas.openxmlformats.org/markup-compatibility/2006" xmlns:p14="http://schemas.microsoft.com/office/powerpoint/2010/main">
    <mc:Choice Requires="p14">
      <p:transition spd="slow" p14:dur="2000" advTm="82836"/>
    </mc:Choice>
    <mc:Fallback xmlns="">
      <p:transition spd="slow" advTm="82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a:hlinkClick r:id="" action="ppaction://media"/>
            <a:extLst>
              <a:ext uri="{FF2B5EF4-FFF2-40B4-BE49-F238E27FC236}">
                <a16:creationId xmlns="" xmlns:a16="http://schemas.microsoft.com/office/drawing/2014/main" id="{D81DB73E-A314-4F40-9767-A6A24C9042AB}"/>
              </a:ext>
            </a:extLst>
          </p:cNvPr>
          <p:cNvPicPr>
            <a:picLocks noRot="1" noChangeAspect="1"/>
          </p:cNvPicPr>
          <p:nvPr>
            <a:videoFile r:link="rId1"/>
          </p:nvPr>
        </p:nvPicPr>
        <p:blipFill>
          <a:blip r:embed="rId6"/>
          <a:stretch>
            <a:fillRect/>
          </a:stretch>
        </p:blipFill>
        <p:spPr>
          <a:xfrm>
            <a:off x="3694981" y="1007314"/>
            <a:ext cx="7591243" cy="5116541"/>
          </a:xfrm>
          <a:prstGeom prst="rect">
            <a:avLst/>
          </a:prstGeom>
        </p:spPr>
      </p:pic>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65421534"/>
      </p:ext>
    </p:extLst>
  </p:cSld>
  <p:clrMapOvr>
    <a:masterClrMapping/>
  </p:clrMapOvr>
  <mc:AlternateContent xmlns:mc="http://schemas.openxmlformats.org/markup-compatibility/2006">
    <mc:Choice xmlns:p14="http://schemas.microsoft.com/office/powerpoint/2010/main" Requires="p14">
      <p:transition spd="slow" p14:dur="2000" advTm="36258"/>
    </mc:Choice>
    <mc:Fallback>
      <p:transition spd="slow" advTm="36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1063</TotalTime>
  <Words>2473</Words>
  <Application>Microsoft Office PowerPoint</Application>
  <PresentationFormat>Widescreen</PresentationFormat>
  <Paragraphs>252</Paragraphs>
  <Slides>18</Slides>
  <Notes>18</Notes>
  <HiddenSlides>0</HiddenSlides>
  <MMClips>19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Arial Black</vt:lpstr>
      <vt:lpstr>Calibri</vt:lpstr>
      <vt:lpstr>Corbel</vt:lpstr>
      <vt:lpstr>Wingdings 2</vt:lpstr>
      <vt:lpstr>Frame</vt:lpstr>
      <vt:lpstr>RULE OF LAW &amp; PARLIAMENTARY SOVEREIGNTY</vt:lpstr>
      <vt:lpstr>Learning Objectives</vt:lpstr>
      <vt:lpstr>PowerPoint Presentation</vt:lpstr>
      <vt:lpstr>PowerPoint Presentation</vt:lpstr>
      <vt:lpstr>PowerPoint Presentation</vt:lpstr>
      <vt:lpstr>DICEY   </vt:lpstr>
      <vt:lpstr>WHAT IS THE RULE OF LAW</vt:lpstr>
      <vt:lpstr>Joseph Raz  8  key principles      </vt:lpstr>
      <vt:lpstr>How have the courts interpreted the rule of law?</vt:lpstr>
      <vt:lpstr>PARLIAMENTARY SOVEREIGNTY</vt:lpstr>
      <vt:lpstr>Sovereignty</vt:lpstr>
      <vt:lpstr>Parliamentary sovereignty</vt:lpstr>
      <vt:lpstr>PARLIAMENTARY SOVEREIGNTY ACCORDING TO    A.V. DICEY</vt:lpstr>
      <vt:lpstr>1. Parliament has ultimate law-making powers</vt:lpstr>
      <vt:lpstr>2. CANNOT BIND FUTURE PARLIAMENTS</vt:lpstr>
      <vt:lpstr>PARLIAMENTARY SOVEREIGNTY in an unwritten constitution</vt:lpstr>
      <vt:lpstr>PARLIAMENTARY SOVEREIGNTY</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RULE OF LAW PARLIAMENTARY SOVEREIGNTY</dc:title>
  <dc:creator>Laura Knight</dc:creator>
  <cp:lastModifiedBy>Laura Knight</cp:lastModifiedBy>
  <cp:revision>406</cp:revision>
  <cp:lastPrinted>2018-02-01T08:17:02Z</cp:lastPrinted>
  <dcterms:created xsi:type="dcterms:W3CDTF">2017-01-31T11:28:41Z</dcterms:created>
  <dcterms:modified xsi:type="dcterms:W3CDTF">2021-05-20T10:00:41Z</dcterms:modified>
</cp:coreProperties>
</file>