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28"/>
    <p:restoredTop sz="94658"/>
  </p:normalViewPr>
  <p:slideViewPr>
    <p:cSldViewPr snapToGrid="0">
      <p:cViewPr varScale="1">
        <p:scale>
          <a:sx n="97" d="100"/>
          <a:sy n="97" d="100"/>
        </p:scale>
        <p:origin x="224"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6CC0C-902D-973C-A600-46F6A2F2935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311F484-3919-5C56-027C-EA22EC59DA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A59465F-6515-FF8B-7F23-CD41F538A469}"/>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5" name="Footer Placeholder 4">
            <a:extLst>
              <a:ext uri="{FF2B5EF4-FFF2-40B4-BE49-F238E27FC236}">
                <a16:creationId xmlns:a16="http://schemas.microsoft.com/office/drawing/2014/main" id="{81EC7BE2-9FB1-188B-1601-B795B15310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2A6A26-E84A-B8F9-22F8-BA49F4C6D2C5}"/>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3037146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24B44-A0F1-704C-0B0F-890002D4B86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5BF689-6C01-0485-47CC-FDA7020C89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4F3206-0A81-0510-A0E8-B61863E89658}"/>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5" name="Footer Placeholder 4">
            <a:extLst>
              <a:ext uri="{FF2B5EF4-FFF2-40B4-BE49-F238E27FC236}">
                <a16:creationId xmlns:a16="http://schemas.microsoft.com/office/drawing/2014/main" id="{C8B6869C-1B0F-5C8E-1422-8413A0E484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86A25-95E3-1800-B282-01BA7975C6C6}"/>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3602810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ED2DE-7C5C-DF4D-F64E-570E6DFB432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428C0C6-009E-185A-A0C2-B0C861F0B7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8B906E-B789-5236-F604-1D0F14032FBC}"/>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5" name="Footer Placeholder 4">
            <a:extLst>
              <a:ext uri="{FF2B5EF4-FFF2-40B4-BE49-F238E27FC236}">
                <a16:creationId xmlns:a16="http://schemas.microsoft.com/office/drawing/2014/main" id="{78462108-D92C-883E-9AFF-A0D8F94CE0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5F88E1-8976-AFD9-D590-5831145D8EE2}"/>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1760239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CAE59-1730-DEF1-CF22-FD714CC0DC4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2AB244-B1B3-491C-6D29-0349DA6357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565AD05-5E65-30A8-4309-5DFDD1D9DD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12B5A9B-6988-233F-4DEF-61B9DF5D3EB4}"/>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6" name="Footer Placeholder 5">
            <a:extLst>
              <a:ext uri="{FF2B5EF4-FFF2-40B4-BE49-F238E27FC236}">
                <a16:creationId xmlns:a16="http://schemas.microsoft.com/office/drawing/2014/main" id="{8074CF9F-2ECF-9F53-B53A-6115C8172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648515-E5A0-3182-5986-E12580F6F939}"/>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541662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52A56-BBC0-EC0C-CFDE-5D6C0C1BAA9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AE2454-6B66-5D5B-828D-E4FEEB71C0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F8BF2DE-9470-1C37-5F4D-E8B56E56387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C3DECA4-DFC0-4963-6F94-DBAC2F36C5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45A2B7E-9A4F-FFD2-CD19-6D1D121270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83B8246-97AA-8893-08DA-2B31D0F424B4}"/>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8" name="Footer Placeholder 7">
            <a:extLst>
              <a:ext uri="{FF2B5EF4-FFF2-40B4-BE49-F238E27FC236}">
                <a16:creationId xmlns:a16="http://schemas.microsoft.com/office/drawing/2014/main" id="{2B674808-517A-8A75-799B-260550084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8D9FABA-72FE-2251-5DCC-B4BCBF507586}"/>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2968523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FBF06-43A8-1857-ED04-F402BB50EEE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9ABB909-73A5-2207-017E-0F4E3465598A}"/>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4" name="Footer Placeholder 3">
            <a:extLst>
              <a:ext uri="{FF2B5EF4-FFF2-40B4-BE49-F238E27FC236}">
                <a16:creationId xmlns:a16="http://schemas.microsoft.com/office/drawing/2014/main" id="{6E03152B-4461-AA0A-0F7B-1178B226CD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8052C8-6CCC-6CD7-4952-2F2219865EBD}"/>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58971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0B09A7-B744-AED3-4DCA-2C756C67A48E}"/>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3" name="Footer Placeholder 2">
            <a:extLst>
              <a:ext uri="{FF2B5EF4-FFF2-40B4-BE49-F238E27FC236}">
                <a16:creationId xmlns:a16="http://schemas.microsoft.com/office/drawing/2014/main" id="{FEDA9B27-9BF9-4485-5639-A6EB88F172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6BA52-6B19-92EE-7AF4-8D04FD9C7239}"/>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2371754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7132-6024-75CB-6FE7-D4CCA9345D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22E6626-4FA1-BECD-F033-0171125886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F8218F-8B23-39BF-EDF4-240B2355EF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88638F-52BD-1AC2-652B-749FF535A90E}"/>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6" name="Footer Placeholder 5">
            <a:extLst>
              <a:ext uri="{FF2B5EF4-FFF2-40B4-BE49-F238E27FC236}">
                <a16:creationId xmlns:a16="http://schemas.microsoft.com/office/drawing/2014/main" id="{145EED39-46DD-8A3B-982A-36EA6CA3E7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0023DE-D593-38D1-BDC6-CD871846D665}"/>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453454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859C9-8F87-32F3-C944-5E2AE7908F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C125771-4903-3C18-C40E-D44A4A230F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10B3FF-CD45-299A-AC53-5A96020FD7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15AB7B-CDD6-4BF7-E5A1-1C1FD75DB2BC}"/>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6" name="Footer Placeholder 5">
            <a:extLst>
              <a:ext uri="{FF2B5EF4-FFF2-40B4-BE49-F238E27FC236}">
                <a16:creationId xmlns:a16="http://schemas.microsoft.com/office/drawing/2014/main" id="{8229CC99-91DE-AFE2-21D7-9A4EE8F0C2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A3DA83-DEBB-361C-4B6F-119A0B6D50F4}"/>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454786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C1164-90F6-2B11-4849-E378BB09B07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6AF2B87-E084-CA42-7BD3-97C8BB1FF0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9A34A1-6027-D8C1-E256-51AE354678B6}"/>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5" name="Footer Placeholder 4">
            <a:extLst>
              <a:ext uri="{FF2B5EF4-FFF2-40B4-BE49-F238E27FC236}">
                <a16:creationId xmlns:a16="http://schemas.microsoft.com/office/drawing/2014/main" id="{B811376B-3CF0-2C2D-C07C-A3DC03DB3B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517DA0-31AB-D60D-B68C-6C69018A7A03}"/>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3310367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0BDA81-7902-B434-BB43-B6DB76712F2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FC23811-7127-2434-4CF6-DD9B22A555C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742938-8461-87DB-3C01-9194A52B78D4}"/>
              </a:ext>
            </a:extLst>
          </p:cNvPr>
          <p:cNvSpPr>
            <a:spLocks noGrp="1"/>
          </p:cNvSpPr>
          <p:nvPr>
            <p:ph type="dt" sz="half" idx="10"/>
          </p:nvPr>
        </p:nvSpPr>
        <p:spPr/>
        <p:txBody>
          <a:bodyPr/>
          <a:lstStyle/>
          <a:p>
            <a:fld id="{F9E91213-31A7-F640-B5B5-B7C752F5ADA5}" type="datetimeFigureOut">
              <a:rPr lang="en-US" smtClean="0"/>
              <a:t>3/15/26</a:t>
            </a:fld>
            <a:endParaRPr lang="en-US"/>
          </a:p>
        </p:txBody>
      </p:sp>
      <p:sp>
        <p:nvSpPr>
          <p:cNvPr id="5" name="Footer Placeholder 4">
            <a:extLst>
              <a:ext uri="{FF2B5EF4-FFF2-40B4-BE49-F238E27FC236}">
                <a16:creationId xmlns:a16="http://schemas.microsoft.com/office/drawing/2014/main" id="{1755BCC8-CC52-E6C9-7DEA-7AB579798E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41EFB-EAA0-287A-F4C1-54155863A0D4}"/>
              </a:ext>
            </a:extLst>
          </p:cNvPr>
          <p:cNvSpPr>
            <a:spLocks noGrp="1"/>
          </p:cNvSpPr>
          <p:nvPr>
            <p:ph type="sldNum" sz="quarter" idx="12"/>
          </p:nvPr>
        </p:nvSpPr>
        <p:spPr/>
        <p:txBody>
          <a:bodyPr/>
          <a:lstStyle/>
          <a:p>
            <a:fld id="{6039BACD-F968-6B4C-B641-5EA4B5BF219C}" type="slidenum">
              <a:rPr lang="en-US" smtClean="0"/>
              <a:t>‹#›</a:t>
            </a:fld>
            <a:endParaRPr lang="en-US"/>
          </a:p>
        </p:txBody>
      </p:sp>
    </p:spTree>
    <p:extLst>
      <p:ext uri="{BB962C8B-B14F-4D97-AF65-F5344CB8AC3E}">
        <p14:creationId xmlns:p14="http://schemas.microsoft.com/office/powerpoint/2010/main" val="3516513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A5F808-DC13-D4A4-C056-B830177B01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4A27A6-BD46-2A4F-33C7-6FE1804BE6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918104-2EFF-2FAB-3F5A-9A8C719649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9E91213-31A7-F640-B5B5-B7C752F5ADA5}" type="datetimeFigureOut">
              <a:rPr lang="en-US" smtClean="0"/>
              <a:t>3/15/26</a:t>
            </a:fld>
            <a:endParaRPr lang="en-US"/>
          </a:p>
        </p:txBody>
      </p:sp>
      <p:sp>
        <p:nvSpPr>
          <p:cNvPr id="5" name="Footer Placeholder 4">
            <a:extLst>
              <a:ext uri="{FF2B5EF4-FFF2-40B4-BE49-F238E27FC236}">
                <a16:creationId xmlns:a16="http://schemas.microsoft.com/office/drawing/2014/main" id="{BCDD72A4-4386-29AE-E60F-BC4532A184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CE91EB2-DFF6-E04C-53A7-F6D03628A3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39BACD-F968-6B4C-B641-5EA4B5BF219C}" type="slidenum">
              <a:rPr lang="en-US" smtClean="0"/>
              <a:t>‹#›</a:t>
            </a:fld>
            <a:endParaRPr lang="en-US"/>
          </a:p>
        </p:txBody>
      </p:sp>
    </p:spTree>
    <p:extLst>
      <p:ext uri="{BB962C8B-B14F-4D97-AF65-F5344CB8AC3E}">
        <p14:creationId xmlns:p14="http://schemas.microsoft.com/office/powerpoint/2010/main" val="29654297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hyperlink" Target="https://insight.knowledgeworkx.com/articles/global-intelligence/518/commitment-on-a-multicultural-tea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geobrava.wordpress.com/2018/08/04/artificial-intelligence-creates-data-governance-challenges/"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guides.himmelfarb.gwu.edu/interprofessional"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8F83E-0EF4-CEED-BEA0-77E0B3F0AA4F}"/>
              </a:ext>
            </a:extLst>
          </p:cNvPr>
          <p:cNvSpPr>
            <a:spLocks noGrp="1"/>
          </p:cNvSpPr>
          <p:nvPr>
            <p:ph type="ctrTitle"/>
          </p:nvPr>
        </p:nvSpPr>
        <p:spPr>
          <a:xfrm>
            <a:off x="589009" y="502400"/>
            <a:ext cx="3367171" cy="1818064"/>
          </a:xfrm>
        </p:spPr>
        <p:txBody>
          <a:bodyPr vert="horz" lIns="91440" tIns="45720" rIns="91440" bIns="45720" rtlCol="0" anchor="ctr">
            <a:normAutofit/>
          </a:bodyPr>
          <a:lstStyle/>
          <a:p>
            <a:r>
              <a:rPr lang="en-US" sz="2800" kern="1200">
                <a:solidFill>
                  <a:schemeClr val="tx1"/>
                </a:solidFill>
                <a:latin typeface="+mj-lt"/>
                <a:ea typeface="+mj-ea"/>
                <a:cs typeface="+mj-cs"/>
              </a:rPr>
              <a:t>Working in Teams in Health and Social Care </a:t>
            </a:r>
          </a:p>
        </p:txBody>
      </p:sp>
      <p:pic>
        <p:nvPicPr>
          <p:cNvPr id="4" name="Picture 2" descr="UWTSD logo | Discover Dylan Thomas">
            <a:extLst>
              <a:ext uri="{FF2B5EF4-FFF2-40B4-BE49-F238E27FC236}">
                <a16:creationId xmlns:a16="http://schemas.microsoft.com/office/drawing/2014/main" id="{C9202809-6305-6B05-DD1C-A6C0F23675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91" b="8668"/>
          <a:stretch>
            <a:fillRect/>
          </a:stretch>
        </p:blipFill>
        <p:spPr bwMode="auto">
          <a:xfrm>
            <a:off x="4555236" y="6"/>
            <a:ext cx="7636763" cy="2762724"/>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A group of people putting their hands together&#10;&#10;AI-generated content may be incorrect.">
            <a:extLst>
              <a:ext uri="{FF2B5EF4-FFF2-40B4-BE49-F238E27FC236}">
                <a16:creationId xmlns:a16="http://schemas.microsoft.com/office/drawing/2014/main" id="{1F5870BF-A775-6BA6-BE24-3C1F5D849701}"/>
              </a:ext>
            </a:extLst>
          </p:cNvPr>
          <p:cNvPicPr>
            <a:picLocks noChangeAspect="1"/>
          </p:cNvPicPr>
          <p:nvPr/>
        </p:nvPicPr>
        <p:blipFill>
          <a:blip r:embed="rId3">
            <a:extLst>
              <a:ext uri="{837473B0-CC2E-450A-ABE3-18F120FF3D39}">
                <a1611:picAttrSrcUrl xmlns:a1611="http://schemas.microsoft.com/office/drawing/2016/11/main" r:id="rId4"/>
              </a:ext>
            </a:extLst>
          </a:blip>
          <a:srcRect l="11275" r="13123" b="-2"/>
          <a:stretch>
            <a:fillRect/>
          </a:stretch>
        </p:blipFill>
        <p:spPr>
          <a:xfrm>
            <a:off x="-1" y="2826737"/>
            <a:ext cx="4565779" cy="4031263"/>
          </a:xfrm>
          <a:prstGeom prst="rect">
            <a:avLst/>
          </a:prstGeom>
        </p:spPr>
      </p:pic>
      <p:sp>
        <p:nvSpPr>
          <p:cNvPr id="3" name="Subtitle 2">
            <a:extLst>
              <a:ext uri="{FF2B5EF4-FFF2-40B4-BE49-F238E27FC236}">
                <a16:creationId xmlns:a16="http://schemas.microsoft.com/office/drawing/2014/main" id="{6F556F06-C8CA-4217-26B8-DBD0B9F961FF}"/>
              </a:ext>
            </a:extLst>
          </p:cNvPr>
          <p:cNvSpPr>
            <a:spLocks noGrp="1"/>
          </p:cNvSpPr>
          <p:nvPr>
            <p:ph type="subTitle" idx="1"/>
          </p:nvPr>
        </p:nvSpPr>
        <p:spPr>
          <a:xfrm>
            <a:off x="5449633" y="3455208"/>
            <a:ext cx="5742432" cy="2344708"/>
          </a:xfrm>
        </p:spPr>
        <p:txBody>
          <a:bodyPr vert="horz" lIns="91440" tIns="45720" rIns="91440" bIns="45720" rtlCol="0" anchor="ctr">
            <a:normAutofit/>
          </a:bodyPr>
          <a:lstStyle/>
          <a:p>
            <a:pPr indent="-228600" algn="l">
              <a:buFont typeface="Arial" panose="020B0604020202020204" pitchFamily="34" charset="0"/>
              <a:buChar char="•"/>
            </a:pPr>
            <a:r>
              <a:rPr lang="en-US" sz="1600"/>
              <a:t>Name: Jodiel Joploh </a:t>
            </a:r>
          </a:p>
          <a:p>
            <a:pPr indent="-228600" algn="l">
              <a:buFont typeface="Arial" panose="020B0604020202020204" pitchFamily="34" charset="0"/>
              <a:buChar char="•"/>
            </a:pPr>
            <a:r>
              <a:rPr lang="en-US" sz="1600"/>
              <a:t>Module Title: Professional Career Development within H&amp;SC</a:t>
            </a:r>
          </a:p>
          <a:p>
            <a:pPr indent="-228600" algn="l">
              <a:buFont typeface="Arial" panose="020B0604020202020204" pitchFamily="34" charset="0"/>
              <a:buChar char="•"/>
            </a:pPr>
            <a:r>
              <a:rPr lang="en-US" altLang="en-US" sz="1600"/>
              <a:t>Module Number: LCHS 4009 (LON)</a:t>
            </a:r>
          </a:p>
          <a:p>
            <a:pPr indent="-228600" algn="l">
              <a:buFont typeface="Arial" panose="020B0604020202020204" pitchFamily="34" charset="0"/>
              <a:buChar char="•"/>
            </a:pPr>
            <a:r>
              <a:rPr lang="en-US" altLang="en-US" sz="1600"/>
              <a:t>Assignment No: ASSIGNMENT 1</a:t>
            </a:r>
          </a:p>
          <a:p>
            <a:pPr indent="-228600" algn="l">
              <a:buFont typeface="Arial" panose="020B0604020202020204" pitchFamily="34" charset="0"/>
              <a:buChar char="•"/>
            </a:pPr>
            <a:r>
              <a:rPr lang="en-US" altLang="en-US" sz="1600"/>
              <a:t>Student ID:2438789</a:t>
            </a:r>
          </a:p>
          <a:p>
            <a:pPr indent="-228600" algn="l">
              <a:buFont typeface="Arial" panose="020B0604020202020204" pitchFamily="34" charset="0"/>
              <a:buChar char="•"/>
            </a:pPr>
            <a:r>
              <a:rPr lang="en-US" altLang="en-US" sz="1600"/>
              <a:t>Lecturer’s Name: Odette Jack </a:t>
            </a:r>
          </a:p>
          <a:p>
            <a:pPr indent="-228600" algn="l">
              <a:buFont typeface="Arial" panose="020B0604020202020204" pitchFamily="34" charset="0"/>
              <a:buChar char="•"/>
            </a:pPr>
            <a:endParaRPr lang="en-US" altLang="en-US" sz="1600"/>
          </a:p>
          <a:p>
            <a:pPr indent="-228600" algn="l">
              <a:buFont typeface="Arial" panose="020B0604020202020204" pitchFamily="34" charset="0"/>
              <a:buChar char="•"/>
            </a:pPr>
            <a:endParaRPr lang="en-US" sz="1600"/>
          </a:p>
        </p:txBody>
      </p:sp>
      <p:sp>
        <p:nvSpPr>
          <p:cNvPr id="47" name="Rectangle 46">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7" name="TextBox 6">
            <a:extLst>
              <a:ext uri="{FF2B5EF4-FFF2-40B4-BE49-F238E27FC236}">
                <a16:creationId xmlns:a16="http://schemas.microsoft.com/office/drawing/2014/main" id="{2ECCB313-8D73-A163-0B2E-6870257B0C3F}"/>
              </a:ext>
            </a:extLst>
          </p:cNvPr>
          <p:cNvSpPr txBox="1"/>
          <p:nvPr/>
        </p:nvSpPr>
        <p:spPr>
          <a:xfrm>
            <a:off x="1955769" y="6657945"/>
            <a:ext cx="261000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insight.knowledgeworkx.com/articles/global-intelligence/518/commitment-on-a-multicultural-tea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295773595"/>
      </p:ext>
    </p:extLst>
  </p:cSld>
  <p:clrMapOvr>
    <a:masterClrMapping/>
  </p:clrMapOvr>
  <mc:AlternateContent xmlns:mc="http://schemas.openxmlformats.org/markup-compatibility/2006" xmlns:p14="http://schemas.microsoft.com/office/powerpoint/2010/main">
    <mc:Choice Requires="p14">
      <p:transition spd="slow" p14:dur="2000" advTm="18533"/>
    </mc:Choice>
    <mc:Fallback xmlns="">
      <p:transition spd="slow" advTm="1853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25B37-1357-B94D-28FB-AE9FF68B90D0}"/>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a:t>Acknowledge use of AI</a:t>
            </a:r>
          </a:p>
        </p:txBody>
      </p:sp>
      <p:sp>
        <p:nvSpPr>
          <p:cNvPr id="3" name="Content Placeholder 2">
            <a:extLst>
              <a:ext uri="{FF2B5EF4-FFF2-40B4-BE49-F238E27FC236}">
                <a16:creationId xmlns:a16="http://schemas.microsoft.com/office/drawing/2014/main" id="{B8A47B7E-774F-DCCE-9F0B-6C35ED79565F}"/>
              </a:ext>
            </a:extLst>
          </p:cNvPr>
          <p:cNvSpPr>
            <a:spLocks noGrp="1"/>
          </p:cNvSpPr>
          <p:nvPr>
            <p:ph idx="1"/>
          </p:nvPr>
        </p:nvSpPr>
        <p:spPr>
          <a:xfrm>
            <a:off x="643467" y="5277684"/>
            <a:ext cx="4620584" cy="775494"/>
          </a:xfrm>
        </p:spPr>
        <p:txBody>
          <a:bodyPr vert="horz" lIns="91440" tIns="45720" rIns="91440" bIns="45720" rtlCol="0">
            <a:normAutofit/>
          </a:bodyPr>
          <a:lstStyle/>
          <a:p>
            <a:pPr marL="0" indent="0">
              <a:buNone/>
            </a:pPr>
            <a:r>
              <a:rPr lang="en-US" sz="1500" dirty="0"/>
              <a:t>AI tool such ChatGPT assisted me in understanding of teamwork theories,  different types of modules for the use of this assignment. </a:t>
            </a:r>
          </a:p>
        </p:txBody>
      </p:sp>
      <p:pic>
        <p:nvPicPr>
          <p:cNvPr id="5" name="Picture 4" descr="A person working on a computer&#10;&#10;AI-generated content may be incorrect.">
            <a:extLst>
              <a:ext uri="{FF2B5EF4-FFF2-40B4-BE49-F238E27FC236}">
                <a16:creationId xmlns:a16="http://schemas.microsoft.com/office/drawing/2014/main" id="{0BE0BBEC-7392-3F5B-343C-F06100597718}"/>
              </a:ext>
            </a:extLst>
          </p:cNvPr>
          <p:cNvPicPr>
            <a:picLocks noChangeAspect="1"/>
          </p:cNvPicPr>
          <p:nvPr/>
        </p:nvPicPr>
        <p:blipFill>
          <a:blip r:embed="rId2">
            <a:extLst>
              <a:ext uri="{837473B0-CC2E-450A-ABE3-18F120FF3D39}">
                <a1611:picAttrSrcUrl xmlns:a1611="http://schemas.microsoft.com/office/drawing/2016/11/main" r:id="rId3"/>
              </a:ext>
            </a:extLst>
          </a:blip>
          <a:srcRect l="24098" r="17997" b="-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237EF5E9-C343-2814-D4CF-930C4D6C9B2E}"/>
              </a:ext>
            </a:extLst>
          </p:cNvPr>
          <p:cNvSpPr txBox="1"/>
          <p:nvPr/>
        </p:nvSpPr>
        <p:spPr>
          <a:xfrm>
            <a:off x="9759922" y="6657945"/>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geobrava.wordpress.com/2018/08/04/artificial-intelligence-creates-data-governance-challenge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311773105"/>
      </p:ext>
    </p:extLst>
  </p:cSld>
  <p:clrMapOvr>
    <a:masterClrMapping/>
  </p:clrMapOvr>
  <mc:AlternateContent xmlns:mc="http://schemas.openxmlformats.org/markup-compatibility/2006" xmlns:p14="http://schemas.microsoft.com/office/powerpoint/2010/main">
    <mc:Choice Requires="p14">
      <p:transition spd="slow" p14:dur="2000" advTm="15600"/>
    </mc:Choice>
    <mc:Fallback xmlns="">
      <p:transition spd="slow" advTm="15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A6E6C-6867-69AD-A21B-8C15CD0443F0}"/>
              </a:ext>
            </a:extLst>
          </p:cNvPr>
          <p:cNvSpPr>
            <a:spLocks noGrp="1"/>
          </p:cNvSpPr>
          <p:nvPr>
            <p:ph type="title"/>
          </p:nvPr>
        </p:nvSpPr>
        <p:spPr/>
        <p:txBody>
          <a:bodyPr/>
          <a:lstStyle/>
          <a:p>
            <a:r>
              <a:rPr lang="en-US" dirty="0"/>
              <a:t>My chosen skills for this assignment are working in a team</a:t>
            </a:r>
          </a:p>
        </p:txBody>
      </p:sp>
      <p:sp>
        <p:nvSpPr>
          <p:cNvPr id="3" name="Content Placeholder 2">
            <a:extLst>
              <a:ext uri="{FF2B5EF4-FFF2-40B4-BE49-F238E27FC236}">
                <a16:creationId xmlns:a16="http://schemas.microsoft.com/office/drawing/2014/main" id="{8DA04119-E6B2-8CE7-4970-19B21D7461EF}"/>
              </a:ext>
            </a:extLst>
          </p:cNvPr>
          <p:cNvSpPr>
            <a:spLocks noGrp="1"/>
          </p:cNvSpPr>
          <p:nvPr>
            <p:ph idx="1"/>
          </p:nvPr>
        </p:nvSpPr>
        <p:spPr>
          <a:xfrm>
            <a:off x="577505" y="2016759"/>
            <a:ext cx="3014055" cy="4648201"/>
          </a:xfrm>
        </p:spPr>
        <p:txBody>
          <a:bodyPr>
            <a:normAutofit fontScale="85000" lnSpcReduction="20000"/>
          </a:bodyPr>
          <a:lstStyle/>
          <a:p>
            <a:pPr marL="0" indent="0">
              <a:buNone/>
            </a:pPr>
            <a:r>
              <a:rPr lang="en-US" sz="2400" u="sng" dirty="0"/>
              <a:t>What is teamwork?</a:t>
            </a:r>
          </a:p>
          <a:p>
            <a:pPr marL="0" indent="0">
              <a:buNone/>
            </a:pPr>
            <a:r>
              <a:rPr lang="en-US" sz="2400" dirty="0"/>
              <a:t>According to the Health Education England (2021), teamwork is a fundamental skills within the health and social care. It involves professionals from different roles working collaboratively to deliver coordinated , person-</a:t>
            </a:r>
            <a:r>
              <a:rPr lang="en-US" sz="2400" dirty="0" err="1"/>
              <a:t>centred</a:t>
            </a:r>
            <a:r>
              <a:rPr lang="en-US" sz="2400" dirty="0"/>
              <a:t> care. Teamwork consist of share decision-making, clear communication, and mutual support to achieve common goals. </a:t>
            </a:r>
          </a:p>
          <a:p>
            <a:pPr marL="0" indent="0">
              <a:buNone/>
            </a:pPr>
            <a:r>
              <a:rPr lang="en-US" sz="2400" dirty="0"/>
              <a:t> </a:t>
            </a:r>
          </a:p>
        </p:txBody>
      </p:sp>
      <p:sp>
        <p:nvSpPr>
          <p:cNvPr id="4" name="Content Placeholder 2">
            <a:extLst>
              <a:ext uri="{FF2B5EF4-FFF2-40B4-BE49-F238E27FC236}">
                <a16:creationId xmlns:a16="http://schemas.microsoft.com/office/drawing/2014/main" id="{6D5DFCED-F8D2-1E93-52D0-DF47B5FB7426}"/>
              </a:ext>
            </a:extLst>
          </p:cNvPr>
          <p:cNvSpPr txBox="1">
            <a:spLocks/>
          </p:cNvSpPr>
          <p:nvPr/>
        </p:nvSpPr>
        <p:spPr>
          <a:xfrm>
            <a:off x="3591560" y="2016759"/>
            <a:ext cx="5008882" cy="4470076"/>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GB" sz="3400" u="sng" dirty="0"/>
              <a:t>What does it involve in everyday practice?</a:t>
            </a:r>
          </a:p>
          <a:p>
            <a:pPr marL="457200" lvl="1" indent="0">
              <a:buNone/>
            </a:pPr>
            <a:endParaRPr lang="en-GB" u="sng" dirty="0"/>
          </a:p>
          <a:p>
            <a:pPr marL="457200" lvl="1" indent="0">
              <a:buNone/>
            </a:pPr>
            <a:r>
              <a:rPr lang="en-GB" sz="3400" dirty="0"/>
              <a:t>Working in a team in the health and social care practices involves a set of behaviours and habits that help staff deliver safe, coordinated, person-centred care. It’s a way people work together. </a:t>
            </a:r>
          </a:p>
          <a:p>
            <a:pPr marL="457200" lvl="1" indent="0">
              <a:buNone/>
            </a:pPr>
            <a:r>
              <a:rPr lang="en-GB" sz="3400" dirty="0"/>
              <a:t>Examples include sharing information clearly, asking for help when needed, working collaboratively to maintain quality and safety of care and respecting each other’s professional </a:t>
            </a:r>
            <a:r>
              <a:rPr lang="en-GB" sz="3400" i="1" dirty="0"/>
              <a:t>roles.</a:t>
            </a:r>
            <a:endParaRPr lang="en-GB" sz="3400" dirty="0"/>
          </a:p>
        </p:txBody>
      </p:sp>
      <p:sp>
        <p:nvSpPr>
          <p:cNvPr id="7" name="Content Placeholder 2">
            <a:extLst>
              <a:ext uri="{FF2B5EF4-FFF2-40B4-BE49-F238E27FC236}">
                <a16:creationId xmlns:a16="http://schemas.microsoft.com/office/drawing/2014/main" id="{B0E44B26-717E-C64F-78CB-5C6162C1203C}"/>
              </a:ext>
            </a:extLst>
          </p:cNvPr>
          <p:cNvSpPr txBox="1">
            <a:spLocks/>
          </p:cNvSpPr>
          <p:nvPr/>
        </p:nvSpPr>
        <p:spPr>
          <a:xfrm>
            <a:off x="8544120" y="2016759"/>
            <a:ext cx="3205478" cy="386720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GB" u="sng" dirty="0"/>
              <a:t>Where and how have you developed this skill?</a:t>
            </a:r>
          </a:p>
          <a:p>
            <a:pPr marL="457200" lvl="1" indent="0">
              <a:buNone/>
            </a:pPr>
            <a:endParaRPr lang="en-GB" u="sng" dirty="0"/>
          </a:p>
          <a:p>
            <a:pPr marL="457200" lvl="1" indent="0">
              <a:buNone/>
            </a:pPr>
            <a:r>
              <a:rPr lang="en-GB" dirty="0"/>
              <a:t>I have developed this skill</a:t>
            </a:r>
            <a:r>
              <a:rPr lang="en-GB" dirty="0">
                <a:solidFill>
                  <a:schemeClr val="bg2"/>
                </a:solidFill>
              </a:rPr>
              <a:t> </a:t>
            </a:r>
            <a:r>
              <a:rPr lang="en-GB" dirty="0"/>
              <a:t>through formal training, hands on work experience and through everyday collaborative interaction in care settings</a:t>
            </a:r>
          </a:p>
          <a:p>
            <a:pPr marL="457200" lvl="1" indent="0">
              <a:buNone/>
            </a:pPr>
            <a:endParaRPr lang="en-GB" dirty="0"/>
          </a:p>
          <a:p>
            <a:pPr marL="457200" lvl="1" indent="0">
              <a:buNone/>
            </a:pPr>
            <a:r>
              <a:rPr lang="en-GB" dirty="0"/>
              <a:t>These experiences have contributed to my confidence in working within multidisciplinary teams. </a:t>
            </a:r>
          </a:p>
        </p:txBody>
      </p:sp>
    </p:spTree>
    <p:extLst>
      <p:ext uri="{BB962C8B-B14F-4D97-AF65-F5344CB8AC3E}">
        <p14:creationId xmlns:p14="http://schemas.microsoft.com/office/powerpoint/2010/main" val="1268000847"/>
      </p:ext>
    </p:extLst>
  </p:cSld>
  <p:clrMapOvr>
    <a:masterClrMapping/>
  </p:clrMapOvr>
  <mc:AlternateContent xmlns:mc="http://schemas.openxmlformats.org/markup-compatibility/2006" xmlns:p14="http://schemas.microsoft.com/office/powerpoint/2010/main">
    <mc:Choice Requires="p14">
      <p:transition spd="slow" p14:dur="2000" advTm="24"/>
    </mc:Choice>
    <mc:Fallback xmlns="">
      <p:transition spd="slow" advTm="2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AB82A-E429-71C6-290B-3D3F59D749B8}"/>
              </a:ext>
            </a:extLst>
          </p:cNvPr>
          <p:cNvSpPr>
            <a:spLocks noGrp="1"/>
          </p:cNvSpPr>
          <p:nvPr>
            <p:ph type="title"/>
          </p:nvPr>
        </p:nvSpPr>
        <p:spPr>
          <a:xfrm>
            <a:off x="804672" y="802955"/>
            <a:ext cx="4766330" cy="1454051"/>
          </a:xfrm>
        </p:spPr>
        <p:txBody>
          <a:bodyPr>
            <a:normAutofit/>
          </a:bodyPr>
          <a:lstStyle/>
          <a:p>
            <a:r>
              <a:rPr lang="en-US" sz="3300">
                <a:solidFill>
                  <a:schemeClr val="tx2"/>
                </a:solidFill>
              </a:rPr>
              <a:t>Importance of Working in a team in a professional practice </a:t>
            </a:r>
          </a:p>
        </p:txBody>
      </p:sp>
      <p:sp>
        <p:nvSpPr>
          <p:cNvPr id="3" name="Content Placeholder 2">
            <a:extLst>
              <a:ext uri="{FF2B5EF4-FFF2-40B4-BE49-F238E27FC236}">
                <a16:creationId xmlns:a16="http://schemas.microsoft.com/office/drawing/2014/main" id="{181E1D9F-ED74-69D6-6E8E-C617D5896463}"/>
              </a:ext>
            </a:extLst>
          </p:cNvPr>
          <p:cNvSpPr>
            <a:spLocks noGrp="1"/>
          </p:cNvSpPr>
          <p:nvPr>
            <p:ph idx="1"/>
          </p:nvPr>
        </p:nvSpPr>
        <p:spPr>
          <a:xfrm>
            <a:off x="804672" y="2421683"/>
            <a:ext cx="4765949" cy="3353476"/>
          </a:xfrm>
        </p:spPr>
        <p:txBody>
          <a:bodyPr anchor="t">
            <a:normAutofit fontScale="92500" lnSpcReduction="10000"/>
          </a:bodyPr>
          <a:lstStyle/>
          <a:p>
            <a:pPr marL="0" indent="0">
              <a:buNone/>
            </a:pPr>
            <a:r>
              <a:rPr lang="en-US" sz="2400" dirty="0">
                <a:solidFill>
                  <a:schemeClr val="tx2"/>
                </a:solidFill>
              </a:rPr>
              <a:t>Working in a team is important in a professional practice because it directly affects;</a:t>
            </a:r>
          </a:p>
          <a:p>
            <a:r>
              <a:rPr lang="en-US" sz="2400" dirty="0">
                <a:solidFill>
                  <a:schemeClr val="tx2"/>
                </a:solidFill>
              </a:rPr>
              <a:t>Quality of care </a:t>
            </a:r>
          </a:p>
          <a:p>
            <a:r>
              <a:rPr lang="en-US" sz="2400" dirty="0">
                <a:solidFill>
                  <a:schemeClr val="tx2"/>
                </a:solidFill>
              </a:rPr>
              <a:t>Safety and risk reduction </a:t>
            </a:r>
          </a:p>
          <a:p>
            <a:r>
              <a:rPr lang="en-US" sz="2400" dirty="0">
                <a:solidFill>
                  <a:schemeClr val="tx2"/>
                </a:solidFill>
              </a:rPr>
              <a:t>consistency in service  delivery </a:t>
            </a:r>
          </a:p>
          <a:p>
            <a:pPr marL="0" indent="0">
              <a:buNone/>
            </a:pPr>
            <a:r>
              <a:rPr lang="en-US" sz="2400" dirty="0">
                <a:solidFill>
                  <a:schemeClr val="tx2"/>
                </a:solidFill>
              </a:rPr>
              <a:t>In health and social care effective teamwork is not optional , it's an everyday requirement for meeting complex needs.</a:t>
            </a:r>
          </a:p>
          <a:p>
            <a:pPr marL="0" indent="0">
              <a:buNone/>
            </a:pPr>
            <a:endParaRPr lang="en-US" sz="2400" dirty="0">
              <a:solidFill>
                <a:schemeClr val="tx2"/>
              </a:solidFill>
            </a:endParaRPr>
          </a:p>
          <a:p>
            <a:pPr marL="0" indent="0">
              <a:buNone/>
            </a:pPr>
            <a:endParaRPr lang="en-US" sz="2400" dirty="0">
              <a:solidFill>
                <a:schemeClr val="tx2"/>
              </a:solidFill>
            </a:endParaRPr>
          </a:p>
        </p:txBody>
      </p:sp>
      <p:grpSp>
        <p:nvGrpSpPr>
          <p:cNvPr id="38" name="Group 37">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9" name="Freeform: Shape 38">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group of people in a circle&#10;&#10;AI-generated content may be incorrect.">
            <a:extLst>
              <a:ext uri="{FF2B5EF4-FFF2-40B4-BE49-F238E27FC236}">
                <a16:creationId xmlns:a16="http://schemas.microsoft.com/office/drawing/2014/main" id="{15093CCD-3BD1-F2AB-B062-59212F76A0D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08392" y="1819656"/>
            <a:ext cx="4142232" cy="4142232"/>
          </a:xfrm>
          <a:prstGeom prst="rect">
            <a:avLst/>
          </a:prstGeom>
        </p:spPr>
      </p:pic>
      <p:sp>
        <p:nvSpPr>
          <p:cNvPr id="6" name="TextBox 5">
            <a:extLst>
              <a:ext uri="{FF2B5EF4-FFF2-40B4-BE49-F238E27FC236}">
                <a16:creationId xmlns:a16="http://schemas.microsoft.com/office/drawing/2014/main" id="{05989191-4223-D87D-EA2D-07ED23065952}"/>
              </a:ext>
            </a:extLst>
          </p:cNvPr>
          <p:cNvSpPr txBox="1"/>
          <p:nvPr/>
        </p:nvSpPr>
        <p:spPr>
          <a:xfrm>
            <a:off x="9396106" y="5761833"/>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guides.himmelfarb.gwu.edu/interprofessiona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951822254"/>
      </p:ext>
    </p:extLst>
  </p:cSld>
  <p:clrMapOvr>
    <a:masterClrMapping/>
  </p:clrMapOvr>
  <mc:AlternateContent xmlns:mc="http://schemas.openxmlformats.org/markup-compatibility/2006" xmlns:p14="http://schemas.microsoft.com/office/powerpoint/2010/main">
    <mc:Choice Requires="p14">
      <p:transition spd="slow" p14:dur="2000" advTm="34600"/>
    </mc:Choice>
    <mc:Fallback xmlns="">
      <p:transition spd="slow" advTm="346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29BEA-9AC4-9CAC-3012-3DF790FF9667}"/>
              </a:ext>
            </a:extLst>
          </p:cNvPr>
          <p:cNvSpPr>
            <a:spLocks noGrp="1"/>
          </p:cNvSpPr>
          <p:nvPr>
            <p:ph type="title"/>
          </p:nvPr>
        </p:nvSpPr>
        <p:spPr/>
        <p:txBody>
          <a:bodyPr/>
          <a:lstStyle/>
          <a:p>
            <a:r>
              <a:rPr lang="en-US" dirty="0"/>
              <a:t>Model or Framework That Support Working In Team </a:t>
            </a:r>
          </a:p>
        </p:txBody>
      </p:sp>
      <p:sp>
        <p:nvSpPr>
          <p:cNvPr id="3" name="Content Placeholder 2">
            <a:extLst>
              <a:ext uri="{FF2B5EF4-FFF2-40B4-BE49-F238E27FC236}">
                <a16:creationId xmlns:a16="http://schemas.microsoft.com/office/drawing/2014/main" id="{CE1A19B4-6156-9AE2-6666-BD89127B42F1}"/>
              </a:ext>
            </a:extLst>
          </p:cNvPr>
          <p:cNvSpPr>
            <a:spLocks noGrp="1"/>
          </p:cNvSpPr>
          <p:nvPr>
            <p:ph idx="1"/>
          </p:nvPr>
        </p:nvSpPr>
        <p:spPr>
          <a:xfrm>
            <a:off x="485140" y="1990406"/>
            <a:ext cx="3741420" cy="4486276"/>
          </a:xfrm>
        </p:spPr>
        <p:txBody>
          <a:bodyPr>
            <a:normAutofit/>
          </a:bodyPr>
          <a:lstStyle/>
          <a:p>
            <a:pPr marL="0" indent="0">
              <a:buNone/>
            </a:pPr>
            <a:r>
              <a:rPr lang="en-US" u="sng" dirty="0"/>
              <a:t>What is the Tuckman model?</a:t>
            </a:r>
          </a:p>
          <a:p>
            <a:pPr marL="0" indent="0">
              <a:buNone/>
            </a:pPr>
            <a:r>
              <a:rPr lang="en-US" dirty="0"/>
              <a:t>Bruce Tuckman’s (1965) Model explains how team develop overtime through predictable stages. It's often use in management, education, and team-building context.</a:t>
            </a:r>
          </a:p>
          <a:p>
            <a:pPr marL="0" indent="0">
              <a:buNone/>
            </a:pPr>
            <a:endParaRPr lang="en-US" dirty="0"/>
          </a:p>
        </p:txBody>
      </p:sp>
      <p:sp>
        <p:nvSpPr>
          <p:cNvPr id="4" name="Content Placeholder 2">
            <a:extLst>
              <a:ext uri="{FF2B5EF4-FFF2-40B4-BE49-F238E27FC236}">
                <a16:creationId xmlns:a16="http://schemas.microsoft.com/office/drawing/2014/main" id="{97FC2EC5-38C6-BC92-B30A-6199D7723D79}"/>
              </a:ext>
            </a:extLst>
          </p:cNvPr>
          <p:cNvSpPr txBox="1">
            <a:spLocks/>
          </p:cNvSpPr>
          <p:nvPr/>
        </p:nvSpPr>
        <p:spPr>
          <a:xfrm>
            <a:off x="3690620" y="1990406"/>
            <a:ext cx="3462020" cy="4867594"/>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GB" sz="3000" u="sng" dirty="0"/>
              <a:t>What are its key stages or components?</a:t>
            </a:r>
          </a:p>
          <a:p>
            <a:pPr marL="457200" lvl="1" indent="0">
              <a:buNone/>
            </a:pPr>
            <a:r>
              <a:rPr lang="en-GB" sz="2300" dirty="0"/>
              <a:t>There are five key stages: </a:t>
            </a:r>
          </a:p>
          <a:p>
            <a:pPr lvl="1"/>
            <a:r>
              <a:rPr lang="en-GB" sz="2300" b="1" dirty="0"/>
              <a:t>Forming </a:t>
            </a:r>
          </a:p>
          <a:p>
            <a:pPr marL="457200" lvl="1" indent="0">
              <a:buNone/>
            </a:pPr>
            <a:r>
              <a:rPr lang="en-GB" sz="2300" dirty="0"/>
              <a:t>Clear introductions, , establishing roles, clarifying expectations </a:t>
            </a:r>
          </a:p>
          <a:p>
            <a:pPr lvl="1"/>
            <a:r>
              <a:rPr lang="en-GB" sz="2300" b="1" dirty="0"/>
              <a:t>Stroming </a:t>
            </a:r>
          </a:p>
          <a:p>
            <a:pPr marL="457200" lvl="1" indent="0">
              <a:buNone/>
            </a:pPr>
            <a:r>
              <a:rPr lang="en-GB" sz="2300" dirty="0"/>
              <a:t>Disagreement arises, requires listening, respect and conflict resolution.</a:t>
            </a:r>
          </a:p>
          <a:p>
            <a:pPr lvl="1"/>
            <a:r>
              <a:rPr lang="en-GB" sz="2300" b="1" dirty="0"/>
              <a:t>Norming </a:t>
            </a:r>
          </a:p>
          <a:p>
            <a:pPr marL="457200" lvl="1" indent="0">
              <a:buNone/>
            </a:pPr>
            <a:r>
              <a:rPr lang="en-GB" sz="2300" dirty="0"/>
              <a:t>Better cooperation, shared ideas and constructive feedback </a:t>
            </a:r>
          </a:p>
          <a:p>
            <a:pPr lvl="1"/>
            <a:r>
              <a:rPr lang="en-GB" sz="2300" b="1" dirty="0"/>
              <a:t>Preforming </a:t>
            </a:r>
          </a:p>
          <a:p>
            <a:pPr marL="457200" lvl="1" indent="0">
              <a:buNone/>
            </a:pPr>
            <a:r>
              <a:rPr lang="en-GB" sz="2300" dirty="0"/>
              <a:t>Team works efficiently with </a:t>
            </a:r>
            <a:r>
              <a:rPr lang="en-GB" sz="2600" dirty="0"/>
              <a:t>. </a:t>
            </a:r>
            <a:endParaRPr lang="en-GB" sz="2100" dirty="0"/>
          </a:p>
          <a:p>
            <a:pPr lvl="1"/>
            <a:r>
              <a:rPr lang="en-GB" sz="2300" b="1" dirty="0"/>
              <a:t>Adjourning </a:t>
            </a:r>
          </a:p>
          <a:p>
            <a:pPr marL="457200" lvl="1" indent="0">
              <a:buNone/>
            </a:pPr>
            <a:r>
              <a:rPr lang="en-GB" sz="2300" dirty="0"/>
              <a:t>It occurs when the project ends or the team disbands. Member can reflect on achievement and prepare to move on.</a:t>
            </a:r>
          </a:p>
        </p:txBody>
      </p:sp>
      <p:sp>
        <p:nvSpPr>
          <p:cNvPr id="5" name="Content Placeholder 2">
            <a:extLst>
              <a:ext uri="{FF2B5EF4-FFF2-40B4-BE49-F238E27FC236}">
                <a16:creationId xmlns:a16="http://schemas.microsoft.com/office/drawing/2014/main" id="{EC82FE8A-03E3-32CF-A34E-9421CE04F882}"/>
              </a:ext>
            </a:extLst>
          </p:cNvPr>
          <p:cNvSpPr txBox="1">
            <a:spLocks/>
          </p:cNvSpPr>
          <p:nvPr/>
        </p:nvSpPr>
        <p:spPr>
          <a:xfrm>
            <a:off x="6840220" y="1880232"/>
            <a:ext cx="4688840" cy="448627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200" u="sng" dirty="0"/>
              <a:t>How does this model help professionals understand or use this skill in practice?</a:t>
            </a:r>
          </a:p>
          <a:p>
            <a:pPr marL="0" indent="0">
              <a:buNone/>
            </a:pPr>
            <a:r>
              <a:rPr lang="en-US" sz="2400" dirty="0"/>
              <a:t>Tuckman's model help professional understand and use teamwork skills in practice by giving a clear framework for how teams grow, communicate and overcome challenges. It shows that effective teamwork doesn't happen instantly but through predictable stages. This helps staff recognise what is happening in their team and what skills they need to use at each point. </a:t>
            </a:r>
          </a:p>
          <a:p>
            <a:pPr marL="0" indent="0">
              <a:buNone/>
            </a:pPr>
            <a:r>
              <a:rPr lang="en-US" sz="2400" dirty="0"/>
              <a:t> </a:t>
            </a:r>
          </a:p>
        </p:txBody>
      </p:sp>
    </p:spTree>
    <p:extLst>
      <p:ext uri="{BB962C8B-B14F-4D97-AF65-F5344CB8AC3E}">
        <p14:creationId xmlns:p14="http://schemas.microsoft.com/office/powerpoint/2010/main" val="2994390544"/>
      </p:ext>
    </p:extLst>
  </p:cSld>
  <p:clrMapOvr>
    <a:masterClrMapping/>
  </p:clrMapOvr>
  <mc:AlternateContent xmlns:mc="http://schemas.openxmlformats.org/markup-compatibility/2006" xmlns:p14="http://schemas.microsoft.com/office/powerpoint/2010/main">
    <mc:Choice Requires="p14">
      <p:transition spd="slow" p14:dur="2000" advTm="121006"/>
    </mc:Choice>
    <mc:Fallback xmlns="">
      <p:transition spd="slow" advTm="12100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6B277-447E-70B7-DEE4-C58463EDD205}"/>
              </a:ext>
            </a:extLst>
          </p:cNvPr>
          <p:cNvSpPr>
            <a:spLocks noGrp="1"/>
          </p:cNvSpPr>
          <p:nvPr>
            <p:ph type="title"/>
          </p:nvPr>
        </p:nvSpPr>
        <p:spPr/>
        <p:txBody>
          <a:bodyPr/>
          <a:lstStyle/>
          <a:p>
            <a:r>
              <a:rPr lang="en-US" dirty="0"/>
              <a:t>Applying this skill in practice</a:t>
            </a:r>
          </a:p>
        </p:txBody>
      </p:sp>
      <p:sp>
        <p:nvSpPr>
          <p:cNvPr id="3" name="Content Placeholder 2">
            <a:extLst>
              <a:ext uri="{FF2B5EF4-FFF2-40B4-BE49-F238E27FC236}">
                <a16:creationId xmlns:a16="http://schemas.microsoft.com/office/drawing/2014/main" id="{AC4874BB-70CE-366E-89C2-7893C77BA7C1}"/>
              </a:ext>
            </a:extLst>
          </p:cNvPr>
          <p:cNvSpPr>
            <a:spLocks noGrp="1"/>
          </p:cNvSpPr>
          <p:nvPr>
            <p:ph idx="1"/>
          </p:nvPr>
        </p:nvSpPr>
        <p:spPr/>
        <p:txBody>
          <a:bodyPr>
            <a:normAutofit fontScale="92500" lnSpcReduction="20000"/>
          </a:bodyPr>
          <a:lstStyle/>
          <a:p>
            <a:pPr marL="0" indent="0">
              <a:buNone/>
            </a:pPr>
            <a:r>
              <a:rPr lang="en-US" b="1" dirty="0"/>
              <a:t>Real-life example :</a:t>
            </a:r>
          </a:p>
          <a:p>
            <a:pPr marL="0" indent="0">
              <a:buNone/>
            </a:pPr>
            <a:r>
              <a:rPr lang="en-US" dirty="0"/>
              <a:t>As a support worker assisting individual with dementia, I worked closely with nurses, social worker and families. When I noticed increased confusion in a service user during the evening, I shared my observation with the team.</a:t>
            </a:r>
          </a:p>
          <a:p>
            <a:pPr marL="0" indent="0">
              <a:buNone/>
            </a:pPr>
            <a:r>
              <a:rPr lang="en-US" dirty="0"/>
              <a:t>Together, we reviewed the care plan and implanted changes. This example shows;</a:t>
            </a:r>
          </a:p>
          <a:p>
            <a:r>
              <a:rPr lang="en-US" dirty="0"/>
              <a:t>Clear communication </a:t>
            </a:r>
          </a:p>
          <a:p>
            <a:r>
              <a:rPr lang="en-US" dirty="0"/>
              <a:t>Shared decision-making </a:t>
            </a:r>
          </a:p>
          <a:p>
            <a:r>
              <a:rPr lang="en-US" dirty="0"/>
              <a:t>Collaborative problem-solving </a:t>
            </a:r>
          </a:p>
          <a:p>
            <a:pPr marL="0" indent="0">
              <a:buNone/>
            </a:pPr>
            <a:r>
              <a:rPr lang="en-US" dirty="0"/>
              <a:t>All of these are essential component of effective teamwork. </a:t>
            </a:r>
          </a:p>
        </p:txBody>
      </p:sp>
    </p:spTree>
    <p:extLst>
      <p:ext uri="{BB962C8B-B14F-4D97-AF65-F5344CB8AC3E}">
        <p14:creationId xmlns:p14="http://schemas.microsoft.com/office/powerpoint/2010/main" val="2017112815"/>
      </p:ext>
    </p:extLst>
  </p:cSld>
  <p:clrMapOvr>
    <a:masterClrMapping/>
  </p:clrMapOvr>
  <mc:AlternateContent xmlns:mc="http://schemas.openxmlformats.org/markup-compatibility/2006" xmlns:p14="http://schemas.microsoft.com/office/powerpoint/2010/main">
    <mc:Choice Requires="p14">
      <p:transition spd="slow" p14:dur="2000" advTm="8133"/>
    </mc:Choice>
    <mc:Fallback xmlns="">
      <p:transition spd="slow" advTm="813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64B33-3F30-F7AA-76CA-3674E01764CC}"/>
              </a:ext>
            </a:extLst>
          </p:cNvPr>
          <p:cNvSpPr>
            <a:spLocks noGrp="1"/>
          </p:cNvSpPr>
          <p:nvPr>
            <p:ph type="title"/>
          </p:nvPr>
        </p:nvSpPr>
        <p:spPr/>
        <p:txBody>
          <a:bodyPr/>
          <a:lstStyle/>
          <a:p>
            <a:r>
              <a:rPr lang="en-US" dirty="0"/>
              <a:t>How does this skill support my future career?</a:t>
            </a:r>
          </a:p>
        </p:txBody>
      </p:sp>
      <p:sp>
        <p:nvSpPr>
          <p:cNvPr id="3" name="Content Placeholder 2">
            <a:extLst>
              <a:ext uri="{FF2B5EF4-FFF2-40B4-BE49-F238E27FC236}">
                <a16:creationId xmlns:a16="http://schemas.microsoft.com/office/drawing/2014/main" id="{C43D018C-3745-C1C9-D9E8-F1F789109345}"/>
              </a:ext>
            </a:extLst>
          </p:cNvPr>
          <p:cNvSpPr>
            <a:spLocks noGrp="1"/>
          </p:cNvSpPr>
          <p:nvPr>
            <p:ph idx="1"/>
          </p:nvPr>
        </p:nvSpPr>
        <p:spPr/>
        <p:txBody>
          <a:bodyPr>
            <a:normAutofit/>
          </a:bodyPr>
          <a:lstStyle/>
          <a:p>
            <a:pPr marL="0" indent="0">
              <a:buNone/>
            </a:pPr>
            <a:r>
              <a:rPr lang="en-US" dirty="0"/>
              <a:t>In my future career, teamwork will enable me to;</a:t>
            </a:r>
          </a:p>
          <a:p>
            <a:r>
              <a:rPr lang="en-US" dirty="0"/>
              <a:t>Work confidently within multidisciplinary  teams </a:t>
            </a:r>
          </a:p>
          <a:p>
            <a:r>
              <a:rPr lang="en-US" dirty="0"/>
              <a:t>Deliver person-</a:t>
            </a:r>
            <a:r>
              <a:rPr lang="en-US" dirty="0" err="1"/>
              <a:t>centred</a:t>
            </a:r>
            <a:r>
              <a:rPr lang="en-US" dirty="0"/>
              <a:t> and coordinated care </a:t>
            </a:r>
          </a:p>
          <a:p>
            <a:r>
              <a:rPr lang="en-US" dirty="0"/>
              <a:t>Strengthen leadership and communication skills</a:t>
            </a:r>
          </a:p>
          <a:p>
            <a:r>
              <a:rPr lang="en-US" dirty="0"/>
              <a:t>Build professional relationships based on trust and accountability  </a:t>
            </a:r>
          </a:p>
          <a:p>
            <a:r>
              <a:rPr lang="en-US" dirty="0"/>
              <a:t>Work effectively across different environment such as hospitals, care homes and community settings </a:t>
            </a:r>
          </a:p>
          <a:p>
            <a:pPr marL="0" indent="0">
              <a:buNone/>
            </a:pPr>
            <a:r>
              <a:rPr lang="en-US" dirty="0"/>
              <a:t>These skills are essential for maintain high standards of care in my future roles. </a:t>
            </a:r>
          </a:p>
        </p:txBody>
      </p:sp>
    </p:spTree>
    <p:extLst>
      <p:ext uri="{BB962C8B-B14F-4D97-AF65-F5344CB8AC3E}">
        <p14:creationId xmlns:p14="http://schemas.microsoft.com/office/powerpoint/2010/main" val="1760905053"/>
      </p:ext>
    </p:extLst>
  </p:cSld>
  <p:clrMapOvr>
    <a:masterClrMapping/>
  </p:clrMapOvr>
  <mc:AlternateContent xmlns:mc="http://schemas.openxmlformats.org/markup-compatibility/2006" xmlns:p14="http://schemas.microsoft.com/office/powerpoint/2010/main">
    <mc:Choice Requires="p14">
      <p:transition spd="slow" p14:dur="2000" advTm="3702"/>
    </mc:Choice>
    <mc:Fallback xmlns="">
      <p:transition spd="slow" advTm="370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12AE9-6181-D607-9C91-B9F56785C8A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484C1909-C84B-613A-D760-20F25630083C}"/>
              </a:ext>
            </a:extLst>
          </p:cNvPr>
          <p:cNvSpPr>
            <a:spLocks noGrp="1"/>
          </p:cNvSpPr>
          <p:nvPr>
            <p:ph idx="1"/>
          </p:nvPr>
        </p:nvSpPr>
        <p:spPr>
          <a:xfrm>
            <a:off x="838200" y="2779781"/>
            <a:ext cx="10863470" cy="2521088"/>
          </a:xfrm>
        </p:spPr>
        <p:txBody>
          <a:bodyPr/>
          <a:lstStyle/>
          <a:p>
            <a:pPr marL="0" indent="0">
              <a:buNone/>
            </a:pPr>
            <a:r>
              <a:rPr lang="en-US" dirty="0"/>
              <a:t>Teamwork is essential in health and social care because it improves communication, enhances safety and contributes to better outcomes for service user. It also supports my professional development by strengthening essential collaborative skills.  </a:t>
            </a:r>
          </a:p>
        </p:txBody>
      </p:sp>
    </p:spTree>
    <p:extLst>
      <p:ext uri="{BB962C8B-B14F-4D97-AF65-F5344CB8AC3E}">
        <p14:creationId xmlns:p14="http://schemas.microsoft.com/office/powerpoint/2010/main" val="3039144374"/>
      </p:ext>
    </p:extLst>
  </p:cSld>
  <p:clrMapOvr>
    <a:masterClrMapping/>
  </p:clrMapOvr>
  <mc:AlternateContent xmlns:mc="http://schemas.openxmlformats.org/markup-compatibility/2006" xmlns:p14="http://schemas.microsoft.com/office/powerpoint/2010/main">
    <mc:Choice Requires="p14">
      <p:transition spd="slow" p14:dur="2000" advTm="2166"/>
    </mc:Choice>
    <mc:Fallback xmlns="">
      <p:transition spd="slow" advTm="216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B9FA7-E032-D636-395D-2AC36D0DD30E}"/>
              </a:ext>
            </a:extLst>
          </p:cNvPr>
          <p:cNvSpPr>
            <a:spLocks noGrp="1"/>
          </p:cNvSpPr>
          <p:nvPr>
            <p:ph type="title"/>
          </p:nvPr>
        </p:nvSpPr>
        <p:spPr/>
        <p:txBody>
          <a:bodyPr/>
          <a:lstStyle/>
          <a:p>
            <a:r>
              <a:rPr lang="en-US" dirty="0"/>
              <a:t>References List</a:t>
            </a:r>
          </a:p>
        </p:txBody>
      </p:sp>
      <p:sp>
        <p:nvSpPr>
          <p:cNvPr id="5" name="Rectangle 1">
            <a:extLst>
              <a:ext uri="{FF2B5EF4-FFF2-40B4-BE49-F238E27FC236}">
                <a16:creationId xmlns:a16="http://schemas.microsoft.com/office/drawing/2014/main" id="{A96A7E00-FE97-6A14-80F7-628F3F993B6D}"/>
              </a:ext>
            </a:extLst>
          </p:cNvPr>
          <p:cNvSpPr>
            <a:spLocks noGrp="1" noChangeArrowheads="1"/>
          </p:cNvSpPr>
          <p:nvPr>
            <p:ph idx="1"/>
          </p:nvPr>
        </p:nvSpPr>
        <p:spPr bwMode="auto">
          <a:xfrm>
            <a:off x="0" y="1546259"/>
            <a:ext cx="12265794"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600" b="0" i="0" u="none" strike="noStrike" cap="none" normalizeH="0" baseline="0" dirty="0">
              <a:ln>
                <a:noFill/>
              </a:ln>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00000"/>
                </a:solidFill>
                <a:effectLst/>
                <a:latin typeface="Segoe UI" panose="020B0502040204020203" pitchFamily="34" charset="0"/>
              </a:rPr>
              <a:t>Health Education England (2021). </a:t>
            </a:r>
            <a:r>
              <a:rPr kumimoji="0" lang="en-US" altLang="en-US" sz="2400" b="0" i="1" u="none" strike="noStrike" cap="none" normalizeH="0" baseline="0" dirty="0">
                <a:ln>
                  <a:noFill/>
                </a:ln>
                <a:solidFill>
                  <a:srgbClr val="000000"/>
                </a:solidFill>
                <a:effectLst/>
                <a:latin typeface="Segoe UI" panose="020B0502040204020203" pitchFamily="34" charset="0"/>
              </a:rPr>
              <a:t>Interprofessional Collaboration in Health &amp; Social Care</a:t>
            </a:r>
            <a:r>
              <a:rPr kumimoji="0" lang="en-US" altLang="en-US" sz="2400" b="0" i="0" u="none" strike="noStrike" cap="none" normalizeH="0" baseline="0" dirty="0">
                <a:ln>
                  <a:noFill/>
                </a:ln>
                <a:solidFill>
                  <a:srgbClr val="000000"/>
                </a:solidFill>
                <a:effectLst/>
                <a:latin typeface="Segoe UI" panose="020B0502040204020203"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00000"/>
                </a:solidFill>
                <a:effectLst/>
                <a:latin typeface="Segoe UI" panose="020B0502040204020203" pitchFamily="34" charset="0"/>
              </a:rPr>
              <a:t>Tuckman, B. (1965). </a:t>
            </a:r>
            <a:r>
              <a:rPr kumimoji="0" lang="en-US" altLang="en-US" sz="2400" b="0" i="1" u="none" strike="noStrike" cap="none" normalizeH="0" baseline="0" dirty="0">
                <a:ln>
                  <a:noFill/>
                </a:ln>
                <a:solidFill>
                  <a:srgbClr val="000000"/>
                </a:solidFill>
                <a:effectLst/>
                <a:latin typeface="Segoe UI" panose="020B0502040204020203" pitchFamily="34" charset="0"/>
              </a:rPr>
              <a:t>Developmental Sequence in Small Groups</a:t>
            </a:r>
            <a:r>
              <a:rPr kumimoji="0" lang="en-US" altLang="en-US" sz="2400" b="0" i="0" u="none" strike="noStrike" cap="none" normalizeH="0" baseline="0" dirty="0">
                <a:ln>
                  <a:noFill/>
                </a:ln>
                <a:solidFill>
                  <a:srgbClr val="000000"/>
                </a:solidFill>
                <a:effectLst/>
                <a:latin typeface="Segoe UI" panose="020B0502040204020203" pitchFamily="34" charset="0"/>
              </a:rPr>
              <a:t>.</a:t>
            </a:r>
            <a:endParaRPr kumimoji="0" lang="en-US" altLang="en-US" sz="4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54910936"/>
      </p:ext>
    </p:extLst>
  </p:cSld>
  <p:clrMapOvr>
    <a:masterClrMapping/>
  </p:clrMapOvr>
  <mc:AlternateContent xmlns:mc="http://schemas.openxmlformats.org/markup-compatibility/2006" xmlns:p14="http://schemas.microsoft.com/office/powerpoint/2010/main">
    <mc:Choice Requires="p14">
      <p:transition spd="slow" p14:dur="2000" advTm="26"/>
    </mc:Choice>
    <mc:Fallback xmlns="">
      <p:transition spd="slow" advTm="2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10514</TotalTime>
  <Words>749</Words>
  <Application>Microsoft Macintosh PowerPoint</Application>
  <PresentationFormat>Widescreen</PresentationFormat>
  <Paragraphs>71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Segoe UI</vt:lpstr>
      <vt:lpstr>Office Theme</vt:lpstr>
      <vt:lpstr>Working in Teams in Health and Social Care </vt:lpstr>
      <vt:lpstr>Acknowledge use of AI</vt:lpstr>
      <vt:lpstr>My chosen skills for this assignment are working in a team</vt:lpstr>
      <vt:lpstr>Importance of Working in a team in a professional practice </vt:lpstr>
      <vt:lpstr>Model or Framework That Support Working In Team </vt:lpstr>
      <vt:lpstr>Applying this skill in practice</vt:lpstr>
      <vt:lpstr>How does this skill support my future career?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jodiel elliott</dc:creator>
  <cp:lastModifiedBy>jodiel elliott</cp:lastModifiedBy>
  <cp:revision>4</cp:revision>
  <dcterms:created xsi:type="dcterms:W3CDTF">2026-02-26T11:54:17Z</dcterms:created>
  <dcterms:modified xsi:type="dcterms:W3CDTF">2026-03-15T23:26:57Z</dcterms:modified>
</cp:coreProperties>
</file>