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718" r:id="rId3"/>
    <p:sldId id="465" r:id="rId4"/>
    <p:sldId id="482" r:id="rId5"/>
    <p:sldId id="483" r:id="rId6"/>
    <p:sldId id="705" r:id="rId7"/>
    <p:sldId id="383" r:id="rId8"/>
    <p:sldId id="423" r:id="rId9"/>
    <p:sldId id="719" r:id="rId10"/>
    <p:sldId id="480" r:id="rId11"/>
    <p:sldId id="708" r:id="rId12"/>
    <p:sldId id="709" r:id="rId13"/>
    <p:sldId id="710" r:id="rId14"/>
    <p:sldId id="711" r:id="rId15"/>
    <p:sldId id="712" r:id="rId16"/>
    <p:sldId id="713" r:id="rId17"/>
    <p:sldId id="706" r:id="rId18"/>
    <p:sldId id="707" r:id="rId19"/>
    <p:sldId id="714" r:id="rId20"/>
    <p:sldId id="481" r:id="rId21"/>
    <p:sldId id="386" r:id="rId22"/>
    <p:sldId id="387" r:id="rId23"/>
    <p:sldId id="402" r:id="rId24"/>
    <p:sldId id="403" r:id="rId25"/>
    <p:sldId id="716" r:id="rId26"/>
    <p:sldId id="685" r:id="rId27"/>
    <p:sldId id="717" r:id="rId28"/>
    <p:sldId id="682" r:id="rId29"/>
    <p:sldId id="471" r:id="rId30"/>
    <p:sldId id="704" r:id="rId31"/>
    <p:sldId id="72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98B61-DC4E-CB00-3FA1-FB00C492AD83}" v="27" dt="2025-10-15T07:57:54.437"/>
    <p1510:client id="{7AA37F9D-411F-9778-108B-C6034AAB9377}" v="826" dt="2025-10-13T12:51:37.6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5974" autoAdjust="0"/>
  </p:normalViewPr>
  <p:slideViewPr>
    <p:cSldViewPr snapToGrid="0">
      <p:cViewPr varScale="1">
        <p:scale>
          <a:sx n="99" d="100"/>
          <a:sy n="99" d="100"/>
        </p:scale>
        <p:origin x="4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F696E0A7-3187-E597-7086-413CBF62F3D5}"/>
    <pc:docChg chg="modSld">
      <pc:chgData name="Zoe Williams" userId="S::z.williams@uwtsd.ac.uk::a851023d-09f5-4bf4-a036-6dfbdc353a14" providerId="AD" clId="Web-{F696E0A7-3187-E597-7086-413CBF62F3D5}" dt="2025-10-08T08:13:58.956" v="9"/>
      <pc:docMkLst>
        <pc:docMk/>
      </pc:docMkLst>
      <pc:sldChg chg="modNotes">
        <pc:chgData name="Zoe Williams" userId="S::z.williams@uwtsd.ac.uk::a851023d-09f5-4bf4-a036-6dfbdc353a14" providerId="AD" clId="Web-{F696E0A7-3187-E597-7086-413CBF62F3D5}" dt="2025-10-08T08:13:58.956" v="9"/>
        <pc:sldMkLst>
          <pc:docMk/>
          <pc:sldMk cId="1391099772" sldId="481"/>
        </pc:sldMkLst>
      </pc:sldChg>
      <pc:sldChg chg="addSp delSp modSp modNotes">
        <pc:chgData name="Zoe Williams" userId="S::z.williams@uwtsd.ac.uk::a851023d-09f5-4bf4-a036-6dfbdc353a14" providerId="AD" clId="Web-{F696E0A7-3187-E597-7086-413CBF62F3D5}" dt="2025-10-08T08:13:47.488" v="7"/>
        <pc:sldMkLst>
          <pc:docMk/>
          <pc:sldMk cId="3162125488" sldId="714"/>
        </pc:sldMkLst>
      </pc:sldChg>
    </pc:docChg>
  </pc:docChgLst>
  <pc:docChgLst>
    <pc:chgData name="Zoe Williams" userId="S::z.williams@uwtsd.ac.uk::a851023d-09f5-4bf4-a036-6dfbdc353a14" providerId="AD" clId="Web-{7AA37F9D-411F-9778-108B-C6034AAB9377}"/>
    <pc:docChg chg="addSld delSld modSld sldOrd">
      <pc:chgData name="Zoe Williams" userId="S::z.williams@uwtsd.ac.uk::a851023d-09f5-4bf4-a036-6dfbdc353a14" providerId="AD" clId="Web-{7AA37F9D-411F-9778-108B-C6034AAB9377}" dt="2025-10-13T12:51:37.635" v="10394"/>
      <pc:docMkLst>
        <pc:docMk/>
      </pc:docMkLst>
      <pc:sldChg chg="modNotes">
        <pc:chgData name="Zoe Williams" userId="S::z.williams@uwtsd.ac.uk::a851023d-09f5-4bf4-a036-6dfbdc353a14" providerId="AD" clId="Web-{7AA37F9D-411F-9778-108B-C6034AAB9377}" dt="2025-10-13T10:14:13.877" v="4349"/>
        <pc:sldMkLst>
          <pc:docMk/>
          <pc:sldMk cId="0" sldId="383"/>
        </pc:sldMkLst>
      </pc:sldChg>
      <pc:sldChg chg="modNotes">
        <pc:chgData name="Zoe Williams" userId="S::z.williams@uwtsd.ac.uk::a851023d-09f5-4bf4-a036-6dfbdc353a14" providerId="AD" clId="Web-{7AA37F9D-411F-9778-108B-C6034AAB9377}" dt="2025-10-13T11:47:23.831" v="7437"/>
        <pc:sldMkLst>
          <pc:docMk/>
          <pc:sldMk cId="0" sldId="386"/>
        </pc:sldMkLst>
      </pc:sldChg>
      <pc:sldChg chg="modNotes">
        <pc:chgData name="Zoe Williams" userId="S::z.williams@uwtsd.ac.uk::a851023d-09f5-4bf4-a036-6dfbdc353a14" providerId="AD" clId="Web-{7AA37F9D-411F-9778-108B-C6034AAB9377}" dt="2025-10-13T11:52:08.640" v="7744"/>
        <pc:sldMkLst>
          <pc:docMk/>
          <pc:sldMk cId="0" sldId="403"/>
        </pc:sldMkLst>
      </pc:sldChg>
      <pc:sldChg chg="modNotes">
        <pc:chgData name="Zoe Williams" userId="S::z.williams@uwtsd.ac.uk::a851023d-09f5-4bf4-a036-6dfbdc353a14" providerId="AD" clId="Web-{7AA37F9D-411F-9778-108B-C6034AAB9377}" dt="2025-10-13T10:24:54.266" v="4806"/>
        <pc:sldMkLst>
          <pc:docMk/>
          <pc:sldMk cId="0" sldId="423"/>
        </pc:sldMkLst>
      </pc:sldChg>
      <pc:sldChg chg="modNotes">
        <pc:chgData name="Zoe Williams" userId="S::z.williams@uwtsd.ac.uk::a851023d-09f5-4bf4-a036-6dfbdc353a14" providerId="AD" clId="Web-{7AA37F9D-411F-9778-108B-C6034AAB9377}" dt="2025-10-13T09:30:02.669" v="1785"/>
        <pc:sldMkLst>
          <pc:docMk/>
          <pc:sldMk cId="2349375606" sldId="465"/>
        </pc:sldMkLst>
      </pc:sldChg>
      <pc:sldChg chg="addSp delSp modSp modNotes">
        <pc:chgData name="Zoe Williams" userId="S::z.williams@uwtsd.ac.uk::a851023d-09f5-4bf4-a036-6dfbdc353a14" providerId="AD" clId="Web-{7AA37F9D-411F-9778-108B-C6034AAB9377}" dt="2025-10-13T12:46:25.945" v="10349"/>
        <pc:sldMkLst>
          <pc:docMk/>
          <pc:sldMk cId="2491011898" sldId="471"/>
        </pc:sldMkLst>
      </pc:sldChg>
      <pc:sldChg chg="modNotes">
        <pc:chgData name="Zoe Williams" userId="S::z.williams@uwtsd.ac.uk::a851023d-09f5-4bf4-a036-6dfbdc353a14" providerId="AD" clId="Web-{7AA37F9D-411F-9778-108B-C6034AAB9377}" dt="2025-10-13T10:35:23.614" v="5314"/>
        <pc:sldMkLst>
          <pc:docMk/>
          <pc:sldMk cId="2841641196" sldId="480"/>
        </pc:sldMkLst>
      </pc:sldChg>
      <pc:sldChg chg="modSp modNotes">
        <pc:chgData name="Zoe Williams" userId="S::z.williams@uwtsd.ac.uk::a851023d-09f5-4bf4-a036-6dfbdc353a14" providerId="AD" clId="Web-{7AA37F9D-411F-9778-108B-C6034AAB9377}" dt="2025-10-13T11:27:01.067" v="6496"/>
        <pc:sldMkLst>
          <pc:docMk/>
          <pc:sldMk cId="1391099772" sldId="481"/>
        </pc:sldMkLst>
        <pc:spChg chg="mod">
          <ac:chgData name="Zoe Williams" userId="S::z.williams@uwtsd.ac.uk::a851023d-09f5-4bf4-a036-6dfbdc353a14" providerId="AD" clId="Web-{7AA37F9D-411F-9778-108B-C6034AAB9377}" dt="2025-10-13T11:24:49.954" v="6453" actId="20577"/>
          <ac:spMkLst>
            <pc:docMk/>
            <pc:sldMk cId="1391099772" sldId="481"/>
            <ac:spMk id="3" creationId="{952B463B-AE41-41AE-A4D7-A9DC2C44DEDB}"/>
          </ac:spMkLst>
        </pc:spChg>
      </pc:sldChg>
      <pc:sldChg chg="modNotes">
        <pc:chgData name="Zoe Williams" userId="S::z.williams@uwtsd.ac.uk::a851023d-09f5-4bf4-a036-6dfbdc353a14" providerId="AD" clId="Web-{7AA37F9D-411F-9778-108B-C6034AAB9377}" dt="2025-10-13T09:27:21.900" v="1774"/>
        <pc:sldMkLst>
          <pc:docMk/>
          <pc:sldMk cId="89117980" sldId="482"/>
        </pc:sldMkLst>
      </pc:sldChg>
      <pc:sldChg chg="modSp modNotes">
        <pc:chgData name="Zoe Williams" userId="S::z.williams@uwtsd.ac.uk::a851023d-09f5-4bf4-a036-6dfbdc353a14" providerId="AD" clId="Web-{7AA37F9D-411F-9778-108B-C6034AAB9377}" dt="2025-10-13T09:50:49.667" v="3268"/>
        <pc:sldMkLst>
          <pc:docMk/>
          <pc:sldMk cId="114768086" sldId="483"/>
        </pc:sldMkLst>
        <pc:spChg chg="mod">
          <ac:chgData name="Zoe Williams" userId="S::z.williams@uwtsd.ac.uk::a851023d-09f5-4bf4-a036-6dfbdc353a14" providerId="AD" clId="Web-{7AA37F9D-411F-9778-108B-C6034AAB9377}" dt="2025-10-13T09:29:16.605" v="1776" actId="20577"/>
          <ac:spMkLst>
            <pc:docMk/>
            <pc:sldMk cId="114768086" sldId="483"/>
            <ac:spMk id="3" creationId="{30A7203B-05F2-0F7D-07DD-3001C7C61717}"/>
          </ac:spMkLst>
        </pc:spChg>
      </pc:sldChg>
      <pc:sldChg chg="modNotes">
        <pc:chgData name="Zoe Williams" userId="S::z.williams@uwtsd.ac.uk::a851023d-09f5-4bf4-a036-6dfbdc353a14" providerId="AD" clId="Web-{7AA37F9D-411F-9778-108B-C6034AAB9377}" dt="2025-10-13T12:20:22.055" v="9260"/>
        <pc:sldMkLst>
          <pc:docMk/>
          <pc:sldMk cId="637671289" sldId="685"/>
        </pc:sldMkLst>
      </pc:sldChg>
      <pc:sldChg chg="modNotes">
        <pc:chgData name="Zoe Williams" userId="S::z.williams@uwtsd.ac.uk::a851023d-09f5-4bf4-a036-6dfbdc353a14" providerId="AD" clId="Web-{7AA37F9D-411F-9778-108B-C6034AAB9377}" dt="2025-10-13T09:57:24.821" v="3533"/>
        <pc:sldMkLst>
          <pc:docMk/>
          <pc:sldMk cId="321875220" sldId="705"/>
        </pc:sldMkLst>
      </pc:sldChg>
      <pc:sldChg chg="delSp modSp modNotes">
        <pc:chgData name="Zoe Williams" userId="S::z.williams@uwtsd.ac.uk::a851023d-09f5-4bf4-a036-6dfbdc353a14" providerId="AD" clId="Web-{7AA37F9D-411F-9778-108B-C6034AAB9377}" dt="2025-10-13T10:57:25.334" v="6016"/>
        <pc:sldMkLst>
          <pc:docMk/>
          <pc:sldMk cId="2209401865" sldId="706"/>
        </pc:sldMkLst>
        <pc:spChg chg="mod">
          <ac:chgData name="Zoe Williams" userId="S::z.williams@uwtsd.ac.uk::a851023d-09f5-4bf4-a036-6dfbdc353a14" providerId="AD" clId="Web-{7AA37F9D-411F-9778-108B-C6034AAB9377}" dt="2025-10-13T10:46:37.940" v="5819" actId="20577"/>
          <ac:spMkLst>
            <pc:docMk/>
            <pc:sldMk cId="2209401865" sldId="706"/>
            <ac:spMk id="2" creationId="{E1860B42-79E6-5B60-5F5E-64D32E3F3165}"/>
          </ac:spMkLst>
        </pc:spChg>
        <pc:spChg chg="mod">
          <ac:chgData name="Zoe Williams" userId="S::z.williams@uwtsd.ac.uk::a851023d-09f5-4bf4-a036-6dfbdc353a14" providerId="AD" clId="Web-{7AA37F9D-411F-9778-108B-C6034AAB9377}" dt="2025-10-13T10:48:05.710" v="5985" actId="1076"/>
          <ac:spMkLst>
            <pc:docMk/>
            <pc:sldMk cId="2209401865" sldId="706"/>
            <ac:spMk id="3" creationId="{C4C140E6-B3D5-21A7-EF7D-F00CCDE72284}"/>
          </ac:spMkLst>
        </pc:spChg>
      </pc:sldChg>
      <pc:sldChg chg="modNotes">
        <pc:chgData name="Zoe Williams" userId="S::z.williams@uwtsd.ac.uk::a851023d-09f5-4bf4-a036-6dfbdc353a14" providerId="AD" clId="Web-{7AA37F9D-411F-9778-108B-C6034AAB9377}" dt="2025-10-13T11:13:53.124" v="6106"/>
        <pc:sldMkLst>
          <pc:docMk/>
          <pc:sldMk cId="1311855267" sldId="707"/>
        </pc:sldMkLst>
      </pc:sldChg>
      <pc:sldChg chg="modNotes">
        <pc:chgData name="Zoe Williams" userId="S::z.williams@uwtsd.ac.uk::a851023d-09f5-4bf4-a036-6dfbdc353a14" providerId="AD" clId="Web-{7AA37F9D-411F-9778-108B-C6034AAB9377}" dt="2025-10-13T10:38:40.493" v="5440"/>
        <pc:sldMkLst>
          <pc:docMk/>
          <pc:sldMk cId="2804446367" sldId="708"/>
        </pc:sldMkLst>
      </pc:sldChg>
      <pc:sldChg chg="modSp">
        <pc:chgData name="Zoe Williams" userId="S::z.williams@uwtsd.ac.uk::a851023d-09f5-4bf4-a036-6dfbdc353a14" providerId="AD" clId="Web-{7AA37F9D-411F-9778-108B-C6034AAB9377}" dt="2025-10-13T10:42:36.591" v="5665" actId="20577"/>
        <pc:sldMkLst>
          <pc:docMk/>
          <pc:sldMk cId="3214049956" sldId="710"/>
        </pc:sldMkLst>
        <pc:spChg chg="mod">
          <ac:chgData name="Zoe Williams" userId="S::z.williams@uwtsd.ac.uk::a851023d-09f5-4bf4-a036-6dfbdc353a14" providerId="AD" clId="Web-{7AA37F9D-411F-9778-108B-C6034AAB9377}" dt="2025-10-13T10:42:36.591" v="5665" actId="20577"/>
          <ac:spMkLst>
            <pc:docMk/>
            <pc:sldMk cId="3214049956" sldId="710"/>
            <ac:spMk id="3" creationId="{6AF69230-270F-4DE8-9072-4DE50ECCE86A}"/>
          </ac:spMkLst>
        </pc:spChg>
      </pc:sldChg>
      <pc:sldChg chg="modSp">
        <pc:chgData name="Zoe Williams" userId="S::z.williams@uwtsd.ac.uk::a851023d-09f5-4bf4-a036-6dfbdc353a14" providerId="AD" clId="Web-{7AA37F9D-411F-9778-108B-C6034AAB9377}" dt="2025-10-13T10:43:36.676" v="5749" actId="20577"/>
        <pc:sldMkLst>
          <pc:docMk/>
          <pc:sldMk cId="133147222" sldId="711"/>
        </pc:sldMkLst>
        <pc:spChg chg="mod">
          <ac:chgData name="Zoe Williams" userId="S::z.williams@uwtsd.ac.uk::a851023d-09f5-4bf4-a036-6dfbdc353a14" providerId="AD" clId="Web-{7AA37F9D-411F-9778-108B-C6034AAB9377}" dt="2025-10-13T10:43:36.676" v="5749" actId="20577"/>
          <ac:spMkLst>
            <pc:docMk/>
            <pc:sldMk cId="133147222" sldId="711"/>
            <ac:spMk id="3" creationId="{6AF69230-270F-4DE8-9072-4DE50ECCE86A}"/>
          </ac:spMkLst>
        </pc:spChg>
      </pc:sldChg>
      <pc:sldChg chg="modSp modNotes">
        <pc:chgData name="Zoe Williams" userId="S::z.williams@uwtsd.ac.uk::a851023d-09f5-4bf4-a036-6dfbdc353a14" providerId="AD" clId="Web-{7AA37F9D-411F-9778-108B-C6034AAB9377}" dt="2025-10-13T11:23:06.795" v="6371"/>
        <pc:sldMkLst>
          <pc:docMk/>
          <pc:sldMk cId="3162125488" sldId="714"/>
        </pc:sldMkLst>
        <pc:spChg chg="mod">
          <ac:chgData name="Zoe Williams" userId="S::z.williams@uwtsd.ac.uk::a851023d-09f5-4bf4-a036-6dfbdc353a14" providerId="AD" clId="Web-{7AA37F9D-411F-9778-108B-C6034AAB9377}" dt="2025-10-13T11:15:41.892" v="6195" actId="20577"/>
          <ac:spMkLst>
            <pc:docMk/>
            <pc:sldMk cId="3162125488" sldId="714"/>
            <ac:spMk id="3" creationId="{6AF69230-270F-4DE8-9072-4DE50ECCE86A}"/>
          </ac:spMkLst>
        </pc:spChg>
      </pc:sldChg>
      <pc:sldChg chg="modNotes">
        <pc:chgData name="Zoe Williams" userId="S::z.williams@uwtsd.ac.uk::a851023d-09f5-4bf4-a036-6dfbdc353a14" providerId="AD" clId="Web-{7AA37F9D-411F-9778-108B-C6034AAB9377}" dt="2025-10-13T12:22:18.760" v="9267"/>
        <pc:sldMkLst>
          <pc:docMk/>
          <pc:sldMk cId="2431131917" sldId="717"/>
        </pc:sldMkLst>
      </pc:sldChg>
      <pc:sldChg chg="modSp add ord replId modNotes">
        <pc:chgData name="Zoe Williams" userId="S::z.williams@uwtsd.ac.uk::a851023d-09f5-4bf4-a036-6dfbdc353a14" providerId="AD" clId="Web-{7AA37F9D-411F-9778-108B-C6034AAB9377}" dt="2025-10-13T09:31:43.170" v="1858" actId="20577"/>
        <pc:sldMkLst>
          <pc:docMk/>
          <pc:sldMk cId="447487219" sldId="718"/>
        </pc:sldMkLst>
        <pc:spChg chg="mod">
          <ac:chgData name="Zoe Williams" userId="S::z.williams@uwtsd.ac.uk::a851023d-09f5-4bf4-a036-6dfbdc353a14" providerId="AD" clId="Web-{7AA37F9D-411F-9778-108B-C6034AAB9377}" dt="2025-10-13T09:31:11.420" v="1852" actId="20577"/>
          <ac:spMkLst>
            <pc:docMk/>
            <pc:sldMk cId="447487219" sldId="718"/>
            <ac:spMk id="2" creationId="{FB1998C2-7F8E-311C-4978-9627E2C82B65}"/>
          </ac:spMkLst>
        </pc:spChg>
        <pc:spChg chg="mod">
          <ac:chgData name="Zoe Williams" userId="S::z.williams@uwtsd.ac.uk::a851023d-09f5-4bf4-a036-6dfbdc353a14" providerId="AD" clId="Web-{7AA37F9D-411F-9778-108B-C6034AAB9377}" dt="2025-10-13T09:31:43.170" v="1858" actId="20577"/>
          <ac:spMkLst>
            <pc:docMk/>
            <pc:sldMk cId="447487219" sldId="718"/>
            <ac:spMk id="3" creationId="{BF8C0C2F-23DF-8203-DC28-BAACE3668523}"/>
          </ac:spMkLst>
        </pc:spChg>
      </pc:sldChg>
      <pc:sldChg chg="modSp add del ord replId modNotes">
        <pc:chgData name="Zoe Williams" userId="S::z.williams@uwtsd.ac.uk::a851023d-09f5-4bf4-a036-6dfbdc353a14" providerId="AD" clId="Web-{7AA37F9D-411F-9778-108B-C6034AAB9377}" dt="2025-10-13T10:29:28.195" v="4955" actId="20577"/>
        <pc:sldMkLst>
          <pc:docMk/>
          <pc:sldMk cId="42347314" sldId="719"/>
        </pc:sldMkLst>
        <pc:spChg chg="mod">
          <ac:chgData name="Zoe Williams" userId="S::z.williams@uwtsd.ac.uk::a851023d-09f5-4bf4-a036-6dfbdc353a14" providerId="AD" clId="Web-{7AA37F9D-411F-9778-108B-C6034AAB9377}" dt="2025-10-13T10:29:28.195" v="4955" actId="20577"/>
          <ac:spMkLst>
            <pc:docMk/>
            <pc:sldMk cId="42347314" sldId="719"/>
            <ac:spMk id="2" creationId="{527A0D98-0BF8-3475-06F6-A2F628190715}"/>
          </ac:spMkLst>
        </pc:spChg>
        <pc:spChg chg="mod">
          <ac:chgData name="Zoe Williams" userId="S::z.williams@uwtsd.ac.uk::a851023d-09f5-4bf4-a036-6dfbdc353a14" providerId="AD" clId="Web-{7AA37F9D-411F-9778-108B-C6034AAB9377}" dt="2025-10-13T10:28:44.145" v="4951" actId="14100"/>
          <ac:spMkLst>
            <pc:docMk/>
            <pc:sldMk cId="42347314" sldId="719"/>
            <ac:spMk id="3" creationId="{5B12714C-C7AC-B37F-04BB-AD493C9FEAB5}"/>
          </ac:spMkLst>
        </pc:spChg>
      </pc:sldChg>
      <pc:sldChg chg="addSp delSp modSp new mod setBg modClrScheme chgLayout modNotes">
        <pc:chgData name="Zoe Williams" userId="S::z.williams@uwtsd.ac.uk::a851023d-09f5-4bf4-a036-6dfbdc353a14" providerId="AD" clId="Web-{7AA37F9D-411F-9778-108B-C6034AAB9377}" dt="2025-10-13T12:51:37.635" v="10394"/>
        <pc:sldMkLst>
          <pc:docMk/>
          <pc:sldMk cId="1239979308" sldId="720"/>
        </pc:sldMkLst>
      </pc:sldChg>
    </pc:docChg>
  </pc:docChgLst>
  <pc:docChgLst>
    <pc:chgData name="Zoe Williams" userId="S::z.williams@uwtsd.ac.uk::a851023d-09f5-4bf4-a036-6dfbdc353a14" providerId="AD" clId="Web-{76EC2D6D-09BF-0B8F-DD93-48257DC9A807}"/>
    <pc:docChg chg="modSld">
      <pc:chgData name="Zoe Williams" userId="S::z.williams@uwtsd.ac.uk::a851023d-09f5-4bf4-a036-6dfbdc353a14" providerId="AD" clId="Web-{76EC2D6D-09BF-0B8F-DD93-48257DC9A807}" dt="2025-10-10T10:58:14.279" v="16" actId="20577"/>
      <pc:docMkLst>
        <pc:docMk/>
      </pc:docMkLst>
      <pc:sldChg chg="modSp">
        <pc:chgData name="Zoe Williams" userId="S::z.williams@uwtsd.ac.uk::a851023d-09f5-4bf4-a036-6dfbdc353a14" providerId="AD" clId="Web-{76EC2D6D-09BF-0B8F-DD93-48257DC9A807}" dt="2025-10-10T10:53:02.707" v="12" actId="20577"/>
        <pc:sldMkLst>
          <pc:docMk/>
          <pc:sldMk cId="236900474" sldId="256"/>
        </pc:sldMkLst>
        <pc:spChg chg="mod">
          <ac:chgData name="Zoe Williams" userId="S::z.williams@uwtsd.ac.uk::a851023d-09f5-4bf4-a036-6dfbdc353a14" providerId="AD" clId="Web-{76EC2D6D-09BF-0B8F-DD93-48257DC9A807}" dt="2025-10-10T10:53:02.707" v="12" actId="20577"/>
          <ac:spMkLst>
            <pc:docMk/>
            <pc:sldMk cId="236900474" sldId="256"/>
            <ac:spMk id="3" creationId="{5BF23D60-C39F-4968-9F16-574644E6F77E}"/>
          </ac:spMkLst>
        </pc:spChg>
      </pc:sldChg>
      <pc:sldChg chg="modSp">
        <pc:chgData name="Zoe Williams" userId="S::z.williams@uwtsd.ac.uk::a851023d-09f5-4bf4-a036-6dfbdc353a14" providerId="AD" clId="Web-{76EC2D6D-09BF-0B8F-DD93-48257DC9A807}" dt="2025-10-10T10:58:14.279" v="16" actId="20577"/>
        <pc:sldMkLst>
          <pc:docMk/>
          <pc:sldMk cId="2209401865" sldId="706"/>
        </pc:sldMkLst>
        <pc:spChg chg="mod">
          <ac:chgData name="Zoe Williams" userId="S::z.williams@uwtsd.ac.uk::a851023d-09f5-4bf4-a036-6dfbdc353a14" providerId="AD" clId="Web-{76EC2D6D-09BF-0B8F-DD93-48257DC9A807}" dt="2025-10-10T10:58:14.279" v="16" actId="20577"/>
          <ac:spMkLst>
            <pc:docMk/>
            <pc:sldMk cId="2209401865" sldId="706"/>
            <ac:spMk id="3" creationId="{C4C140E6-B3D5-21A7-EF7D-F00CCDE72284}"/>
          </ac:spMkLst>
        </pc:spChg>
      </pc:sldChg>
    </pc:docChg>
  </pc:docChgLst>
  <pc:docChgLst>
    <pc:chgData name="Zoe Williams" userId="S::z.williams@uwtsd.ac.uk::a851023d-09f5-4bf4-a036-6dfbdc353a14" providerId="AD" clId="Web-{50298B61-DC4E-CB00-3FA1-FB00C492AD83}"/>
    <pc:docChg chg="modSld">
      <pc:chgData name="Zoe Williams" userId="S::z.williams@uwtsd.ac.uk::a851023d-09f5-4bf4-a036-6dfbdc353a14" providerId="AD" clId="Web-{50298B61-DC4E-CB00-3FA1-FB00C492AD83}" dt="2025-10-15T07:57:53.437" v="25" actId="20577"/>
      <pc:docMkLst>
        <pc:docMk/>
      </pc:docMkLst>
      <pc:sldChg chg="modAnim">
        <pc:chgData name="Zoe Williams" userId="S::z.williams@uwtsd.ac.uk::a851023d-09f5-4bf4-a036-6dfbdc353a14" providerId="AD" clId="Web-{50298B61-DC4E-CB00-3FA1-FB00C492AD83}" dt="2025-10-15T07:56:23.732" v="2"/>
        <pc:sldMkLst>
          <pc:docMk/>
          <pc:sldMk cId="2349375606" sldId="465"/>
        </pc:sldMkLst>
      </pc:sldChg>
      <pc:sldChg chg="modSp">
        <pc:chgData name="Zoe Williams" userId="S::z.williams@uwtsd.ac.uk::a851023d-09f5-4bf4-a036-6dfbdc353a14" providerId="AD" clId="Web-{50298B61-DC4E-CB00-3FA1-FB00C492AD83}" dt="2025-10-15T07:57:53.437" v="25" actId="20577"/>
        <pc:sldMkLst>
          <pc:docMk/>
          <pc:sldMk cId="42347314" sldId="719"/>
        </pc:sldMkLst>
        <pc:spChg chg="mod">
          <ac:chgData name="Zoe Williams" userId="S::z.williams@uwtsd.ac.uk::a851023d-09f5-4bf4-a036-6dfbdc353a14" providerId="AD" clId="Web-{50298B61-DC4E-CB00-3FA1-FB00C492AD83}" dt="2025-10-15T07:57:53.437" v="25" actId="20577"/>
          <ac:spMkLst>
            <pc:docMk/>
            <pc:sldMk cId="42347314" sldId="719"/>
            <ac:spMk id="2" creationId="{527A0D98-0BF8-3475-06F6-A2F6281907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03A8C-458E-46FE-AB43-196D3DE8E108}"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92401-7D09-4E24-82C1-FE03CC317790}" type="slidenum">
              <a:rPr lang="en-GB" smtClean="0"/>
              <a:t>‹#›</a:t>
            </a:fld>
            <a:endParaRPr lang="en-GB"/>
          </a:p>
        </p:txBody>
      </p:sp>
    </p:spTree>
    <p:extLst>
      <p:ext uri="{BB962C8B-B14F-4D97-AF65-F5344CB8AC3E}">
        <p14:creationId xmlns:p14="http://schemas.microsoft.com/office/powerpoint/2010/main" val="2177505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gma.org/resources/tools/essential-tools/porters-five-forces.html"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wordstream.com/blog/ws/2017/12/20/swot-analysi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1</a:t>
            </a:fld>
            <a:endParaRPr lang="en-GB"/>
          </a:p>
        </p:txBody>
      </p:sp>
    </p:spTree>
    <p:extLst>
      <p:ext uri="{BB962C8B-B14F-4D97-AF65-F5344CB8AC3E}">
        <p14:creationId xmlns:p14="http://schemas.microsoft.com/office/powerpoint/2010/main" val="709191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forms to go over last weeks – Traditional V Contemporary &amp; Societal Marketing Concept – refresh for the students</a:t>
            </a:r>
            <a:endParaRPr lang="en-US" dirty="0"/>
          </a:p>
        </p:txBody>
      </p:sp>
      <p:sp>
        <p:nvSpPr>
          <p:cNvPr id="4" name="Slide Number Placeholder 3"/>
          <p:cNvSpPr>
            <a:spLocks noGrp="1"/>
          </p:cNvSpPr>
          <p:nvPr>
            <p:ph type="sldNum" sz="quarter" idx="5"/>
          </p:nvPr>
        </p:nvSpPr>
        <p:spPr/>
        <p:txBody>
          <a:bodyPr/>
          <a:lstStyle/>
          <a:p>
            <a:fld id="{C9C92401-7D09-4E24-82C1-FE03CC317790}" type="slidenum">
              <a:rPr lang="en-GB" smtClean="0"/>
              <a:t>2</a:t>
            </a:fld>
            <a:endParaRPr lang="en-GB"/>
          </a:p>
        </p:txBody>
      </p:sp>
    </p:spTree>
    <p:extLst>
      <p:ext uri="{BB962C8B-B14F-4D97-AF65-F5344CB8AC3E}">
        <p14:creationId xmlns:p14="http://schemas.microsoft.com/office/powerpoint/2010/main" val="2332773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3</a:t>
            </a:fld>
            <a:endParaRPr lang="en-GB"/>
          </a:p>
        </p:txBody>
      </p:sp>
    </p:spTree>
    <p:extLst>
      <p:ext uri="{BB962C8B-B14F-4D97-AF65-F5344CB8AC3E}">
        <p14:creationId xmlns:p14="http://schemas.microsoft.com/office/powerpoint/2010/main" val="998126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Marketing planning part of broader the concept Corporate Stategic Planning involving all business functions – marketing, operations, finance, HR, information management, distribution and the trading environment. Aim is to provide </a:t>
            </a:r>
            <a:r>
              <a:rPr lang="en-GB" dirty="0" err="1">
                <a:ea typeface="Calibri"/>
                <a:cs typeface="Calibri"/>
              </a:rPr>
              <a:t>directionso</a:t>
            </a:r>
            <a:r>
              <a:rPr lang="en-GB" dirty="0">
                <a:ea typeface="Calibri"/>
                <a:cs typeface="Calibri"/>
              </a:rPr>
              <a:t> a company can direct it activities to meet high-level company objectives i.e. to become market leader or improving profitability.</a:t>
            </a:r>
          </a:p>
          <a:p>
            <a:r>
              <a:rPr lang="en-GB" dirty="0">
                <a:ea typeface="Calibri"/>
                <a:cs typeface="Calibri"/>
              </a:rPr>
              <a:t>How does Marketing link to this – planning and managing the interface between the company and its environment. It is the overarching corporate strategic planning process and provides a range of insights from the trading environment to identify trading markets and customer needs. - which we will look at over this course and some analysis today</a:t>
            </a:r>
            <a:br>
              <a:rPr lang="en-GB" dirty="0">
                <a:ea typeface="Calibri"/>
                <a:cs typeface="+mn-lt"/>
              </a:rPr>
            </a:br>
            <a:br>
              <a:rPr lang="en-GB" dirty="0">
                <a:ea typeface="Calibri"/>
                <a:cs typeface="+mn-lt"/>
              </a:rPr>
            </a:br>
            <a:r>
              <a:rPr lang="en-GB" dirty="0">
                <a:ea typeface="Calibri"/>
                <a:cs typeface="+mn-lt"/>
              </a:rPr>
              <a:t>Above is the core function of Marketing Planning</a:t>
            </a:r>
          </a:p>
          <a:p>
            <a:endParaRPr lang="en-GB" b="1" dirty="0">
              <a:ea typeface="Calibri"/>
              <a:cs typeface="+mn-lt"/>
            </a:endParaRPr>
          </a:p>
          <a:p>
            <a:r>
              <a:rPr lang="en-GB" b="1" dirty="0">
                <a:ea typeface="Calibri"/>
                <a:cs typeface="+mn-lt"/>
              </a:rPr>
              <a:t>Situation – Where are we now:</a:t>
            </a:r>
            <a:br>
              <a:rPr lang="en-GB" b="1" dirty="0">
                <a:ea typeface="Calibri"/>
                <a:cs typeface="+mn-lt"/>
              </a:rPr>
            </a:br>
            <a:r>
              <a:rPr lang="en-GB" dirty="0">
                <a:ea typeface="Calibri"/>
                <a:cs typeface="+mn-lt"/>
              </a:rPr>
              <a:t>Current position of the business, looking at past performance, effectiveness of marketing plans – is it working? What might happen if there are no changes in their current plan, how will it affect the business – positively, negatively</a:t>
            </a:r>
            <a:br>
              <a:rPr lang="en-GB" dirty="0">
                <a:ea typeface="Calibri"/>
                <a:cs typeface="+mn-lt"/>
              </a:rPr>
            </a:br>
            <a:r>
              <a:rPr lang="en-GB" dirty="0">
                <a:ea typeface="Calibri"/>
                <a:cs typeface="+mn-lt"/>
              </a:rPr>
              <a:t>What is the business mission – are they meeting this</a:t>
            </a:r>
          </a:p>
          <a:p>
            <a:r>
              <a:rPr lang="en-GB" dirty="0">
                <a:ea typeface="Calibri"/>
                <a:cs typeface="+mn-lt"/>
              </a:rPr>
              <a:t>Performing marketing audit and SWOT analysis – cover this later today</a:t>
            </a:r>
          </a:p>
          <a:p>
            <a:endParaRPr lang="en-GB" dirty="0">
              <a:ea typeface="Calibri"/>
              <a:cs typeface="+mn-lt"/>
            </a:endParaRPr>
          </a:p>
          <a:p>
            <a:r>
              <a:rPr lang="en-GB" b="1" dirty="0">
                <a:ea typeface="Calibri"/>
                <a:cs typeface="+mn-lt"/>
              </a:rPr>
              <a:t>Objectives- Where would we like to be:</a:t>
            </a:r>
          </a:p>
          <a:p>
            <a:r>
              <a:rPr lang="en-GB" dirty="0">
                <a:ea typeface="Calibri"/>
                <a:cs typeface="+mn-lt"/>
              </a:rPr>
              <a:t>What are the company's business objectives? The future direction of a business is defined by its marketing objectives i.e. Virgin Atlantic corporate objective is to "offer the best business product in the air" so marketing planning team are setting suitable objectives which ensure improved customer service of its business products.</a:t>
            </a:r>
          </a:p>
          <a:p>
            <a:endParaRPr lang="en-GB" dirty="0">
              <a:ea typeface="Calibri"/>
              <a:cs typeface="+mn-lt"/>
            </a:endParaRPr>
          </a:p>
          <a:p>
            <a:r>
              <a:rPr lang="en-GB" b="1" dirty="0">
                <a:ea typeface="Calibri"/>
                <a:cs typeface="+mn-lt"/>
              </a:rPr>
              <a:t>Strategy – How do we get there:</a:t>
            </a:r>
            <a:endParaRPr lang="en-GB" dirty="0">
              <a:ea typeface="Calibri"/>
              <a:cs typeface="+mn-lt"/>
            </a:endParaRPr>
          </a:p>
          <a:p>
            <a:r>
              <a:rPr lang="en-GB" dirty="0">
                <a:ea typeface="Calibri"/>
                <a:cs typeface="+mn-lt"/>
              </a:rPr>
              <a:t>What is their core strategy, marketing mix decisions and organisation implementation – Virgin Atlantic won awards for its Upper Class Suite – 1st class travel – marketing team looked at key target audience and devised marketing strategy that it could implement to achieve its marketing objectives</a:t>
            </a:r>
          </a:p>
          <a:p>
            <a:endParaRPr lang="en-GB" dirty="0">
              <a:ea typeface="Calibri"/>
              <a:cs typeface="+mn-lt"/>
            </a:endParaRPr>
          </a:p>
          <a:p>
            <a:r>
              <a:rPr lang="en-GB" b="1" dirty="0">
                <a:ea typeface="Calibri"/>
                <a:cs typeface="+mn-lt"/>
              </a:rPr>
              <a:t>Tactics – How exactly do we get there:</a:t>
            </a:r>
            <a:r>
              <a:rPr lang="en-GB" dirty="0">
                <a:ea typeface="Calibri"/>
                <a:cs typeface="+mn-lt"/>
              </a:rPr>
              <a:t> </a:t>
            </a:r>
            <a:br>
              <a:rPr lang="en-GB" dirty="0">
                <a:ea typeface="Calibri"/>
                <a:cs typeface="+mn-lt"/>
              </a:rPr>
            </a:br>
            <a:r>
              <a:rPr lang="en-GB" dirty="0">
                <a:ea typeface="Calibri"/>
                <a:cs typeface="+mn-lt"/>
              </a:rPr>
              <a:t>Focuses on the details and actions required to achieve those goals. Tactical marketing focuses on the execution and implementation of specific marketing tactics to achieve desired outcomes.</a:t>
            </a:r>
            <a:r>
              <a:rPr lang="en-GB" dirty="0"/>
              <a:t> It drives short-term results and helps businesses adapt to dynamic market conditions.</a:t>
            </a:r>
            <a:endParaRPr lang="en-GB" dirty="0">
              <a:ea typeface="Calibri"/>
              <a:cs typeface="Calibri"/>
            </a:endParaRPr>
          </a:p>
          <a:p>
            <a:br>
              <a:rPr lang="en-GB" dirty="0">
                <a:ea typeface="Calibri"/>
                <a:cs typeface="+mn-lt"/>
              </a:rPr>
            </a:br>
            <a:r>
              <a:rPr lang="en-GB" b="1" dirty="0">
                <a:ea typeface="Calibri"/>
                <a:cs typeface="+mn-lt"/>
              </a:rPr>
              <a:t>Action – What is our plan now:</a:t>
            </a:r>
            <a:endParaRPr lang="en-GB" dirty="0">
              <a:ea typeface="Calibri"/>
              <a:cs typeface="+mn-lt"/>
            </a:endParaRPr>
          </a:p>
          <a:p>
            <a:r>
              <a:rPr lang="en-GB" dirty="0"/>
              <a:t>The action phase of the marketing planning process involves executing the plan and taking specific steps to achieve the set objectives. This includes implementing the strategies and tactics outlined in the marketing plan, such as advertising campaigns, promotional events, and customer engagement initiatives. .</a:t>
            </a:r>
            <a:br>
              <a:rPr lang="en-GB" dirty="0">
                <a:ea typeface="Calibri"/>
                <a:cs typeface="+mn-lt"/>
              </a:rPr>
            </a:br>
            <a:br>
              <a:rPr lang="en-GB" dirty="0">
                <a:ea typeface="Calibri"/>
                <a:cs typeface="+mn-lt"/>
              </a:rPr>
            </a:br>
            <a:r>
              <a:rPr lang="en-GB" b="1" dirty="0">
                <a:ea typeface="Calibri"/>
                <a:cs typeface="+mn-lt"/>
              </a:rPr>
              <a:t>Control – Did we get there:</a:t>
            </a:r>
            <a:br>
              <a:rPr lang="en-GB" b="1" dirty="0">
                <a:ea typeface="Calibri"/>
                <a:cs typeface="+mn-lt"/>
              </a:rPr>
            </a:br>
            <a:r>
              <a:rPr lang="en-GB" dirty="0">
                <a:ea typeface="Calibri"/>
                <a:cs typeface="+mn-lt"/>
              </a:rPr>
              <a:t>Achieved by looking at performance measures.</a:t>
            </a:r>
            <a:r>
              <a:rPr lang="en-GB" dirty="0"/>
              <a:t> It is crucial to monitor and measure the effectiveness of these actions to ensure they align with the overall marketing strategy and contribute to the business's goals. Regular adjustments to the plan may be necessary to adapt to changing market conditions or to improve the effectiveness of the marketing efforts</a:t>
            </a:r>
            <a:r>
              <a:rPr lang="en-GB" dirty="0">
                <a:ea typeface="Calibri"/>
                <a:cs typeface="+mn-lt"/>
              </a:rPr>
              <a:t> i.e. Virgin Atlantic measures sales and profitability but also increase in fuel efficiency and reduction in carbon emissions – targeting renewable resources – Societal Marketing Concept?</a:t>
            </a:r>
            <a:br>
              <a:rPr lang="en-GB" dirty="0">
                <a:ea typeface="Calibri"/>
                <a:cs typeface="+mn-lt"/>
              </a:rPr>
            </a:br>
            <a:br>
              <a:rPr lang="en-GB" dirty="0">
                <a:ea typeface="Calibri"/>
                <a:cs typeface="+mn-lt"/>
              </a:rPr>
            </a:br>
            <a:br>
              <a:rPr lang="en-GB" dirty="0">
                <a:ea typeface="Calibri"/>
                <a:cs typeface="+mn-lt"/>
              </a:rPr>
            </a:br>
            <a:br>
              <a:rPr lang="en-GB" dirty="0">
                <a:ea typeface="Calibri"/>
                <a:cs typeface="+mn-lt"/>
              </a:rPr>
            </a:br>
            <a:br>
              <a:rPr lang="en-GB" dirty="0">
                <a:ea typeface="Calibri"/>
                <a:cs typeface="+mn-lt"/>
              </a:rPr>
            </a:b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4</a:t>
            </a:fld>
            <a:endParaRPr lang="en-GB"/>
          </a:p>
        </p:txBody>
      </p:sp>
    </p:spTree>
    <p:extLst>
      <p:ext uri="{BB962C8B-B14F-4D97-AF65-F5344CB8AC3E}">
        <p14:creationId xmlns:p14="http://schemas.microsoft.com/office/powerpoint/2010/main" val="1306522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Marketing audit – examination of a businesses' marketing environment, objectives, strategies, performance and activities with a view to identify key strategic issues, identify problem areas and opportunities i.e. pick out the company's strength's &amp; weaknesses so that managers can improve in the future. Provides the basis for developing a plan to improve marketing performance and should be done regularly to answer the questions from the previous slide. It will evaluate how effectively the company is performing its marketing tasks within the contexts of the 7 P's – ask what are these – type in chat – </a:t>
            </a:r>
            <a:r>
              <a:rPr lang="en-US" b="1" dirty="0">
                <a:ea typeface="Calibri"/>
                <a:cs typeface="Calibri"/>
              </a:rPr>
              <a:t>Product, Price, Place, Promotion, People, Processes &amp; Physical Evidence</a:t>
            </a:r>
          </a:p>
          <a:p>
            <a:endParaRPr lang="en-US" dirty="0">
              <a:ea typeface="Calibri"/>
              <a:cs typeface="Calibri"/>
            </a:endParaRPr>
          </a:p>
          <a:p>
            <a:endParaRPr lang="en-US" dirty="0">
              <a:ea typeface="Calibri"/>
              <a:cs typeface="Calibri"/>
            </a:endParaRPr>
          </a:p>
          <a:p>
            <a:r>
              <a:rPr lang="en-US" dirty="0">
                <a:ea typeface="Calibri"/>
                <a:cs typeface="Calibri"/>
              </a:rPr>
              <a:t>Answers to these questions depend upon an analysis of the internal and external environment of the business – looking at this in next slide in more detail. The internal audit will focus on those areas that are under the control of the marketing team and external is concerned with those outside of their control. Results of marketing audit can determine the future direction of a business and may help to re-define the business mission statement – know what this is? Provides the framework which managers in the business decide which opportunities and threats it needs to address or discard.</a:t>
            </a:r>
          </a:p>
          <a:p>
            <a:endParaRPr lang="en-US" dirty="0">
              <a:ea typeface="Calibri"/>
              <a:cs typeface="Calibri"/>
            </a:endParaRPr>
          </a:p>
          <a:p>
            <a:r>
              <a:rPr lang="en-US" dirty="0">
                <a:ea typeface="Calibri"/>
                <a:cs typeface="Calibri"/>
              </a:rPr>
              <a:t>It is a snapshot of what is happening in the company now which is why it needs to be done regularly – environments/influencing factors consistently changing – have to take into consideration costs and time taken to complete by marketing team when deciding how often.</a:t>
            </a:r>
          </a:p>
        </p:txBody>
      </p:sp>
      <p:sp>
        <p:nvSpPr>
          <p:cNvPr id="4" name="Slide Number Placeholder 3"/>
          <p:cNvSpPr>
            <a:spLocks noGrp="1"/>
          </p:cNvSpPr>
          <p:nvPr>
            <p:ph type="sldNum" sz="quarter" idx="5"/>
          </p:nvPr>
        </p:nvSpPr>
        <p:spPr/>
        <p:txBody>
          <a:bodyPr/>
          <a:lstStyle/>
          <a:p>
            <a:fld id="{C9C92401-7D09-4E24-82C1-FE03CC317790}" type="slidenum">
              <a:rPr lang="en-GB" smtClean="0"/>
              <a:t>5</a:t>
            </a:fld>
            <a:endParaRPr lang="en-GB"/>
          </a:p>
        </p:txBody>
      </p:sp>
    </p:spTree>
    <p:extLst>
      <p:ext uri="{BB962C8B-B14F-4D97-AF65-F5344CB8AC3E}">
        <p14:creationId xmlns:p14="http://schemas.microsoft.com/office/powerpoint/2010/main" val="2560931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Jackson &amp; Wood 2013 – it is a crucial task for marketings to monitor any environmental factors that may impact on their company/</a:t>
            </a:r>
            <a:r>
              <a:rPr lang="en-US" dirty="0" err="1">
                <a:ea typeface="Calibri"/>
                <a:cs typeface="Calibri"/>
              </a:rPr>
              <a:t>organisation</a:t>
            </a:r>
            <a:r>
              <a:rPr lang="en-US" dirty="0">
                <a:ea typeface="Calibri"/>
                <a:cs typeface="Calibri"/>
              </a:rPr>
              <a:t>, largely so that they can look for ways to adapt the marketing mix to address any changes.</a:t>
            </a:r>
          </a:p>
          <a:p>
            <a:endParaRPr lang="en-US" dirty="0">
              <a:ea typeface="Calibri"/>
              <a:cs typeface="Calibri"/>
            </a:endParaRPr>
          </a:p>
          <a:p>
            <a:r>
              <a:rPr lang="en-US" dirty="0">
                <a:ea typeface="Calibri"/>
                <a:cs typeface="Calibri"/>
              </a:rPr>
              <a:t>It represents an array of threats and opportunities for the </a:t>
            </a:r>
            <a:r>
              <a:rPr lang="en-US" dirty="0" err="1">
                <a:ea typeface="Calibri"/>
                <a:cs typeface="Calibri"/>
              </a:rPr>
              <a:t>organisation</a:t>
            </a:r>
            <a:r>
              <a:rPr lang="en-US" dirty="0">
                <a:ea typeface="Calibri"/>
                <a:cs typeface="Calibri"/>
              </a:rPr>
              <a:t>, some can be difficult to </a:t>
            </a:r>
            <a:r>
              <a:rPr lang="en-US" dirty="0" err="1">
                <a:ea typeface="Calibri"/>
                <a:cs typeface="Calibri"/>
              </a:rPr>
              <a:t>categorise</a:t>
            </a:r>
            <a:r>
              <a:rPr lang="en-US" dirty="0">
                <a:ea typeface="Calibri"/>
                <a:cs typeface="Calibri"/>
              </a:rPr>
              <a:t>. - Go through diagram</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6</a:t>
            </a:fld>
            <a:endParaRPr lang="en-GB"/>
          </a:p>
        </p:txBody>
      </p:sp>
    </p:spTree>
    <p:extLst>
      <p:ext uri="{BB962C8B-B14F-4D97-AF65-F5344CB8AC3E}">
        <p14:creationId xmlns:p14="http://schemas.microsoft.com/office/powerpoint/2010/main" val="2685757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0F87FDCB-F0F3-44DD-A08D-5EC5E7D874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DB99259-CB04-4D14-9FC7-8612A25F95A6}" type="slidenum">
              <a:rPr lang="en-US" altLang="en-US" smtClean="0">
                <a:latin typeface="Arial" panose="020B0604020202020204" pitchFamily="34" charset="0"/>
              </a:rPr>
              <a:pPr>
                <a:spcBef>
                  <a:spcPct val="0"/>
                </a:spcBef>
              </a:pPr>
              <a:t>7</a:t>
            </a:fld>
            <a:endParaRPr lang="en-US" altLang="en-US">
              <a:latin typeface="Arial" panose="020B0604020202020204" pitchFamily="34" charset="0"/>
            </a:endParaRPr>
          </a:p>
        </p:txBody>
      </p:sp>
      <p:sp>
        <p:nvSpPr>
          <p:cNvPr id="12291" name="Rectangle 2">
            <a:extLst>
              <a:ext uri="{FF2B5EF4-FFF2-40B4-BE49-F238E27FC236}">
                <a16:creationId xmlns:a16="http://schemas.microsoft.com/office/drawing/2014/main" id="{300D87F4-F637-4031-9AFB-4579E891B46D}"/>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12292" name="Rectangle 7">
            <a:extLst>
              <a:ext uri="{FF2B5EF4-FFF2-40B4-BE49-F238E27FC236}">
                <a16:creationId xmlns:a16="http://schemas.microsoft.com/office/drawing/2014/main" id="{6D1B5BF7-CFF5-4E45-A3F3-F4CBBBBBAF93}"/>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9487BE3-EF52-4D6E-B118-3BAEAA5711F3}" type="slidenum">
              <a:rPr lang="en-GB" altLang="en-US" sz="1700">
                <a:latin typeface="Comic Sans MS" panose="030F0702030302020204" pitchFamily="66" charset="0"/>
              </a:rPr>
              <a:pPr algn="r">
                <a:spcBef>
                  <a:spcPct val="0"/>
                </a:spcBef>
              </a:pPr>
              <a:t>7</a:t>
            </a:fld>
            <a:endParaRPr lang="en-GB" altLang="en-US" sz="1700">
              <a:latin typeface="Comic Sans MS" panose="030F0702030302020204" pitchFamily="66" charset="0"/>
            </a:endParaRPr>
          </a:p>
        </p:txBody>
      </p:sp>
      <p:sp>
        <p:nvSpPr>
          <p:cNvPr id="12293" name="Rectangle 2">
            <a:extLst>
              <a:ext uri="{FF2B5EF4-FFF2-40B4-BE49-F238E27FC236}">
                <a16:creationId xmlns:a16="http://schemas.microsoft.com/office/drawing/2014/main" id="{29C6DCDE-33B7-4C84-BF94-53E6EF18DDE1}"/>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4" name="TextBox 5">
            <a:extLst>
              <a:ext uri="{FF2B5EF4-FFF2-40B4-BE49-F238E27FC236}">
                <a16:creationId xmlns:a16="http://schemas.microsoft.com/office/drawing/2014/main" id="{310739F8-30B3-4482-982C-333936042B3E}"/>
              </a:ext>
            </a:extLst>
          </p:cNvPr>
          <p:cNvSpPr txBox="1">
            <a:spLocks noChangeArrowheads="1"/>
          </p:cNvSpPr>
          <p:nvPr/>
        </p:nvSpPr>
        <p:spPr bwMode="auto">
          <a:xfrm>
            <a:off x="935038" y="4962525"/>
            <a:ext cx="4994275"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209" tIns="44105" rIns="88209" bIns="44105">
            <a:spAutoFit/>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Internal – Resources and capabilities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Micro –  factors that have a direct influence on the organisation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Macro – Factors that will influence the organisation but are out of its direct control. </a:t>
            </a:r>
          </a:p>
        </p:txBody>
      </p:sp>
      <p:sp>
        <p:nvSpPr>
          <p:cNvPr id="12295" name="Notes Placeholder 6">
            <a:extLst>
              <a:ext uri="{FF2B5EF4-FFF2-40B4-BE49-F238E27FC236}">
                <a16:creationId xmlns:a16="http://schemas.microsoft.com/office/drawing/2014/main" id="{68EEAEE0-96D5-4D29-A6CF-8401B277C3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3 layers to an organisation Internal, Micro and Macro – will be looking at these in more depth later on today</a:t>
            </a:r>
          </a:p>
          <a:p>
            <a:endParaRPr lang="en-GB" altLang="en-US"/>
          </a:p>
          <a:p>
            <a:r>
              <a:rPr lang="en-GB" altLang="en-US" b="1" dirty="0"/>
              <a:t>Internal –  </a:t>
            </a:r>
            <a:br>
              <a:rPr lang="en-GB" altLang="en-US" b="1" dirty="0">
                <a:cs typeface="+mn-lt"/>
              </a:rPr>
            </a:br>
            <a:r>
              <a:rPr lang="en-GB" altLang="en-US" i="1" dirty="0">
                <a:ea typeface="Calibri"/>
                <a:cs typeface="Calibri"/>
              </a:rPr>
              <a:t>Employees – </a:t>
            </a:r>
            <a:r>
              <a:rPr lang="en-GB" altLang="en-US" dirty="0">
                <a:ea typeface="Calibri"/>
                <a:cs typeface="Calibri"/>
              </a:rPr>
              <a:t>All organisations have employees – they will develop a corporate culture, customs, traditions and </a:t>
            </a:r>
            <a:r>
              <a:rPr lang="en-GB" altLang="en-US" dirty="0" err="1">
                <a:ea typeface="Calibri"/>
                <a:cs typeface="Calibri"/>
              </a:rPr>
              <a:t>hierachy</a:t>
            </a:r>
            <a:r>
              <a:rPr lang="en-GB" altLang="en-US" dirty="0">
                <a:ea typeface="Calibri"/>
                <a:cs typeface="Calibri"/>
              </a:rPr>
              <a:t>. Employees can either give a positive or negative image of the company via social media, talking to friends/family, reviews – who would you believe more employees or the companies marketing department. </a:t>
            </a:r>
          </a:p>
          <a:p>
            <a:r>
              <a:rPr lang="en-GB" altLang="en-US" dirty="0">
                <a:ea typeface="Calibri"/>
                <a:cs typeface="Calibri"/>
              </a:rPr>
              <a:t>Marketing team have to ensure all employees understand the company's strategic policies and that by an employee using these will be in their best interest. </a:t>
            </a:r>
          </a:p>
          <a:p>
            <a:endParaRPr lang="en-GB" altLang="en-US" dirty="0"/>
          </a:p>
          <a:p>
            <a:endParaRPr lang="en-GB" altLang="en-US" dirty="0"/>
          </a:p>
          <a:p>
            <a:r>
              <a:rPr lang="en-GB" altLang="en-US" dirty="0"/>
              <a:t>Micro – Competitive environment, relationships with stakeholders</a:t>
            </a:r>
          </a:p>
          <a:p>
            <a:r>
              <a:rPr lang="en-GB" altLang="en-US" dirty="0">
                <a:ea typeface="Calibri"/>
                <a:cs typeface="Calibri"/>
              </a:rPr>
              <a:t>Customers – who are they, their choice criteria, how, when and where do they buy, how they rate the competition, what benefits they seek.</a:t>
            </a:r>
            <a:endParaRPr lang="en-GB" altLang="en-US" dirty="0"/>
          </a:p>
          <a:p>
            <a:r>
              <a:rPr lang="en-GB" altLang="en-US" dirty="0">
                <a:ea typeface="Calibri"/>
                <a:cs typeface="Calibri"/>
              </a:rPr>
              <a:t>Competitors – who are they, what are their objectives and strengths, size, market share, profitability and entry barriers to new competitors.</a:t>
            </a:r>
            <a:endParaRPr lang="en-GB" altLang="en-US" dirty="0"/>
          </a:p>
          <a:p>
            <a:endParaRPr lang="en-GB" altLang="en-US" dirty="0"/>
          </a:p>
          <a:p>
            <a:r>
              <a:rPr lang="en-GB" altLang="en-US" dirty="0"/>
              <a:t>Macro – the uncontrollable environment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Consists of broad environmental issues that may affect business performance – PESTLE – in chat can the group list what PESTLE stands for –</a:t>
            </a:r>
            <a:r>
              <a:rPr lang="en-US" b="1" dirty="0">
                <a:ea typeface="Calibri"/>
                <a:cs typeface="Calibri"/>
              </a:rPr>
              <a:t> Political, economical, Social, Technological, Legal, Environmental</a:t>
            </a:r>
            <a:br>
              <a:rPr lang="en-US" dirty="0">
                <a:ea typeface="Calibri"/>
                <a:cs typeface="+mn-lt"/>
              </a:rPr>
            </a:br>
            <a:endParaRPr lang="en-US">
              <a:ea typeface="Calibri"/>
              <a:cs typeface="+mn-lt"/>
            </a:endParaRPr>
          </a:p>
          <a:p>
            <a:r>
              <a:rPr lang="en-US" dirty="0">
                <a:ea typeface="Calibri"/>
                <a:cs typeface="+mn-lt"/>
              </a:rPr>
              <a:t>Macro includes major forces that not only affect the business but their competitors as well. It is harder to influence than the micro as there can be factors outside a company's control. However the inability to control does not mean an inability to influence – business groups, trade unions </a:t>
            </a:r>
            <a:r>
              <a:rPr lang="en-US" dirty="0" err="1">
                <a:ea typeface="Calibri"/>
                <a:cs typeface="+mn-lt"/>
              </a:rPr>
              <a:t>etc</a:t>
            </a:r>
            <a:endParaRPr lang="en-US">
              <a:ea typeface="Calibri"/>
              <a:cs typeface="+mn-lt"/>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8</a:t>
            </a:fld>
            <a:endParaRPr lang="en-GB"/>
          </a:p>
        </p:txBody>
      </p:sp>
    </p:spTree>
    <p:extLst>
      <p:ext uri="{BB962C8B-B14F-4D97-AF65-F5344CB8AC3E}">
        <p14:creationId xmlns:p14="http://schemas.microsoft.com/office/powerpoint/2010/main" val="364300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85DDA-5999-6688-27A1-B0D867EBD0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367F4-E2B5-7273-7589-B55CF31FDD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D383B8-71FD-2F2B-CB7B-2D7B2234D9CD}"/>
              </a:ext>
            </a:extLst>
          </p:cNvPr>
          <p:cNvSpPr>
            <a:spLocks noGrp="1"/>
          </p:cNvSpPr>
          <p:nvPr>
            <p:ph type="body" idx="1"/>
          </p:nvPr>
        </p:nvSpPr>
        <p:spPr/>
        <p:txBody>
          <a:bodyPr/>
          <a:lstStyle/>
          <a:p>
            <a:r>
              <a:rPr lang="en-GB" dirty="0"/>
              <a:t> In chat can they list examples for each factor</a:t>
            </a:r>
            <a:endParaRPr lang="en-US" dirty="0"/>
          </a:p>
        </p:txBody>
      </p:sp>
      <p:sp>
        <p:nvSpPr>
          <p:cNvPr id="4" name="Slide Number Placeholder 3">
            <a:extLst>
              <a:ext uri="{FF2B5EF4-FFF2-40B4-BE49-F238E27FC236}">
                <a16:creationId xmlns:a16="http://schemas.microsoft.com/office/drawing/2014/main" id="{4BC765EB-DE97-51BA-BE00-597E7B2A1DFC}"/>
              </a:ext>
            </a:extLst>
          </p:cNvPr>
          <p:cNvSpPr>
            <a:spLocks noGrp="1"/>
          </p:cNvSpPr>
          <p:nvPr>
            <p:ph type="sldNum" sz="quarter" idx="5"/>
          </p:nvPr>
        </p:nvSpPr>
        <p:spPr/>
        <p:txBody>
          <a:bodyPr/>
          <a:lstStyle/>
          <a:p>
            <a:fld id="{C9C92401-7D09-4E24-82C1-FE03CC317790}" type="slidenum">
              <a:rPr lang="en-GB" smtClean="0"/>
              <a:t>9</a:t>
            </a:fld>
            <a:endParaRPr lang="en-GB"/>
          </a:p>
        </p:txBody>
      </p:sp>
    </p:spTree>
    <p:extLst>
      <p:ext uri="{BB962C8B-B14F-4D97-AF65-F5344CB8AC3E}">
        <p14:creationId xmlns:p14="http://schemas.microsoft.com/office/powerpoint/2010/main" val="1406599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i.e. Brexit – changes in trade policies, increased custom checks, paperwork</a:t>
            </a:r>
          </a:p>
          <a:p>
            <a:r>
              <a:rPr lang="en-US">
                <a:ea typeface="Calibri"/>
                <a:cs typeface="Calibri"/>
              </a:rPr>
              <a:t>Increase in NI contributions and National Minimum Wage</a:t>
            </a:r>
          </a:p>
          <a:p>
            <a:r>
              <a:rPr lang="en-US" dirty="0">
                <a:ea typeface="Calibri"/>
                <a:cs typeface="Calibri"/>
              </a:rPr>
              <a:t>Tariffs – US new President – new tariffs on all imports into USA, EU placing 50% tariffs on any steel being imported into the EU</a:t>
            </a:r>
          </a:p>
          <a:p>
            <a:r>
              <a:rPr lang="en-US" dirty="0">
                <a:ea typeface="Calibri"/>
                <a:cs typeface="Calibri"/>
              </a:rPr>
              <a:t>Immigration – ability to </a:t>
            </a:r>
            <a:r>
              <a:rPr lang="en-US" dirty="0" err="1">
                <a:ea typeface="Calibri"/>
                <a:cs typeface="Calibri"/>
              </a:rPr>
              <a:t>utlilise</a:t>
            </a:r>
            <a:r>
              <a:rPr lang="en-US" dirty="0">
                <a:ea typeface="Calibri"/>
                <a:cs typeface="Calibri"/>
              </a:rPr>
              <a:t> overseas talent – new £35,000 salary min</a:t>
            </a:r>
          </a:p>
        </p:txBody>
      </p:sp>
      <p:sp>
        <p:nvSpPr>
          <p:cNvPr id="4" name="Slide Number Placeholder 3"/>
          <p:cNvSpPr>
            <a:spLocks noGrp="1"/>
          </p:cNvSpPr>
          <p:nvPr>
            <p:ph type="sldNum" sz="quarter" idx="5"/>
          </p:nvPr>
        </p:nvSpPr>
        <p:spPr/>
        <p:txBody>
          <a:bodyPr/>
          <a:lstStyle/>
          <a:p>
            <a:fld id="{C9C92401-7D09-4E24-82C1-FE03CC317790}" type="slidenum">
              <a:rPr lang="en-GB" smtClean="0"/>
              <a:t>10</a:t>
            </a:fld>
            <a:endParaRPr lang="en-GB"/>
          </a:p>
        </p:txBody>
      </p:sp>
    </p:spTree>
    <p:extLst>
      <p:ext uri="{BB962C8B-B14F-4D97-AF65-F5344CB8AC3E}">
        <p14:creationId xmlns:p14="http://schemas.microsoft.com/office/powerpoint/2010/main" val="2404491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Unemployment currently 4.7% which is higher than last year</a:t>
            </a:r>
          </a:p>
          <a:p>
            <a:r>
              <a:rPr lang="en-US" dirty="0">
                <a:ea typeface="Calibri"/>
                <a:cs typeface="Calibri"/>
              </a:rPr>
              <a:t>Working hours – currently 48 hours max including overtime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11</a:t>
            </a:fld>
            <a:endParaRPr lang="en-GB"/>
          </a:p>
        </p:txBody>
      </p:sp>
    </p:spTree>
    <p:extLst>
      <p:ext uri="{BB962C8B-B14F-4D97-AF65-F5344CB8AC3E}">
        <p14:creationId xmlns:p14="http://schemas.microsoft.com/office/powerpoint/2010/main" val="1757540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Get students to fill in Forms to get their answers</a:t>
            </a:r>
          </a:p>
        </p:txBody>
      </p:sp>
      <p:sp>
        <p:nvSpPr>
          <p:cNvPr id="4" name="Slide Number Placeholder 3"/>
          <p:cNvSpPr>
            <a:spLocks noGrp="1"/>
          </p:cNvSpPr>
          <p:nvPr>
            <p:ph type="sldNum" sz="quarter" idx="5"/>
          </p:nvPr>
        </p:nvSpPr>
        <p:spPr/>
        <p:txBody>
          <a:bodyPr/>
          <a:lstStyle/>
          <a:p>
            <a:fld id="{C9C92401-7D09-4E24-82C1-FE03CC317790}" type="slidenum">
              <a:rPr lang="en-GB" smtClean="0"/>
              <a:t>17</a:t>
            </a:fld>
            <a:endParaRPr lang="en-GB"/>
          </a:p>
        </p:txBody>
      </p:sp>
    </p:spTree>
    <p:extLst>
      <p:ext uri="{BB962C8B-B14F-4D97-AF65-F5344CB8AC3E}">
        <p14:creationId xmlns:p14="http://schemas.microsoft.com/office/powerpoint/2010/main" val="2357368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a PESTLE analysis is a powerful tool for gaining a deeper understanding of the external environment in which your business operates. By examining each of the six factors in turn, you can gain a more comprehensive understanding of the challenges and opportunities that lie ahead.</a:t>
            </a:r>
            <a:endParaRPr lang="en-US" dirty="0">
              <a:ea typeface="Calibri"/>
              <a:cs typeface="Calibri"/>
            </a:endParaRPr>
          </a:p>
          <a:p>
            <a:endParaRPr lang="en-US" dirty="0"/>
          </a:p>
          <a:p>
            <a:r>
              <a:rPr lang="en-US" dirty="0"/>
              <a:t>To conduct a PESTLE analysis, you need to gather data on each of the external factors that may affect your business. This data can come from a range of sources, including industry reports, government publications, and market research. You should focus on gathering data that is relevant to your business and that will help you to make informed decisions.</a:t>
            </a:r>
            <a:endParaRPr lang="en-US" dirty="0">
              <a:ea typeface="Calibri" panose="020F0502020204030204"/>
              <a:cs typeface="Calibri" panose="020F0502020204030204"/>
            </a:endParaRPr>
          </a:p>
          <a:p>
            <a:endParaRPr lang="en-US" dirty="0"/>
          </a:p>
          <a:p>
            <a:r>
              <a:rPr lang="en-US" dirty="0"/>
              <a:t>Once you have gathered your data, you can start to </a:t>
            </a:r>
            <a:r>
              <a:rPr lang="en-US" dirty="0" err="1"/>
              <a:t>analyse</a:t>
            </a:r>
            <a:r>
              <a:rPr lang="en-US" dirty="0"/>
              <a:t> it. This analysis should focus on identifying the trends and patterns that are emerging in each of the external factors. For example, you may identify that there is a trend towards increased regulation in your industry, or that there is a growing demand for environmentally friendly products.</a:t>
            </a:r>
            <a:endParaRPr lang="en-US" dirty="0">
              <a:ea typeface="Calibri"/>
              <a:cs typeface="Calibri"/>
            </a:endParaRPr>
          </a:p>
          <a:p>
            <a:endParaRPr lang="en-US" dirty="0"/>
          </a:p>
          <a:p>
            <a:r>
              <a:rPr lang="en-US" dirty="0"/>
              <a:t>When conducting a PESTLE analysis, it is important to remain neutral and objective. You should avoid making exaggerated or false claims, and you should base your analysis on the data that you have gathered. It is also important to consider the potential impact of each external factor on your business, and to identify any opportunities or threats that may arise.</a:t>
            </a:r>
            <a:br>
              <a:rPr lang="en-US" dirty="0">
                <a:cs typeface="+mn-lt"/>
              </a:rPr>
            </a:br>
            <a:endParaRPr lang="en-US">
              <a:ea typeface="Calibri"/>
              <a:cs typeface="Calibri"/>
            </a:endParaRPr>
          </a:p>
          <a:p>
            <a:r>
              <a:rPr lang="en-US" dirty="0"/>
              <a:t>1. Identify the most important issues The usefulness of the analysis will depend not so much on the quantity of information collected, but on its relevance. Consider which factors are most likely to have an impact on the performance of the </a:t>
            </a:r>
            <a:r>
              <a:rPr lang="en-US" dirty="0" err="1"/>
              <a:t>organisation</a:t>
            </a:r>
            <a:r>
              <a:rPr lang="en-US" dirty="0"/>
              <a:t>, taking into account the business it is in and the fields where it is active or may be active in the future. Local and national factors will usually be most important for small businesses, but larger companies will need to consider the environment in any countries in which they do business, as well as the global scene and emergent competition. Information on current and potential changes in the environment should be included. </a:t>
            </a:r>
            <a:endParaRPr lang="en-US" dirty="0">
              <a:ea typeface="Calibri"/>
              <a:cs typeface="Calibri"/>
            </a:endParaRPr>
          </a:p>
          <a:p>
            <a:endParaRPr lang="en-US" dirty="0"/>
          </a:p>
          <a:p>
            <a:r>
              <a:rPr lang="en-US" dirty="0"/>
              <a:t>2. Decide how the information is to be collected and by whom Check first how much of the required information has already been collected or is available within the </a:t>
            </a:r>
            <a:r>
              <a:rPr lang="en-US" dirty="0" err="1"/>
              <a:t>organisation</a:t>
            </a:r>
            <a:r>
              <a:rPr lang="en-US" dirty="0"/>
              <a:t> in reports, memos and planning documents. In the context of a large </a:t>
            </a:r>
            <a:r>
              <a:rPr lang="en-US" dirty="0" err="1"/>
              <a:t>organisation</a:t>
            </a:r>
            <a:r>
              <a:rPr lang="en-US" dirty="0"/>
              <a:t> it may be wise to consult those with expertise in specific areas and delegate to them the collection of some types of information. </a:t>
            </a:r>
          </a:p>
          <a:p>
            <a:endParaRPr lang="en-US" dirty="0"/>
          </a:p>
          <a:p>
            <a:r>
              <a:rPr lang="en-US" dirty="0"/>
              <a:t>3. Identify appropriate sources of information Hard factual information, such as employment figures, inflation and interest rates, and demographics, is often easily available from official statistical sources and reference books. A wide range of additional sources, such as newspapers, magazines, trade journals, research reports, websites, discussion boards, email newsletters and social networking sites, will be needed for softer information such as consumer attitudes and public perceptions. You may also wish to consult consultants, researchers and known experts in the relevant fields to supplement published material. </a:t>
            </a:r>
            <a:endParaRPr lang="en-US" dirty="0">
              <a:ea typeface="Calibri" panose="020F0502020204030204"/>
              <a:cs typeface="Calibri" panose="020F0502020204030204"/>
            </a:endParaRPr>
          </a:p>
          <a:p>
            <a:endParaRPr lang="en-US" dirty="0"/>
          </a:p>
          <a:p>
            <a:r>
              <a:rPr lang="en-US" dirty="0"/>
              <a:t>4. Gather the information Decide in advance how the information is to be </a:t>
            </a:r>
            <a:r>
              <a:rPr lang="en-US" dirty="0" err="1"/>
              <a:t>organised</a:t>
            </a:r>
            <a:r>
              <a:rPr lang="en-US" dirty="0"/>
              <a:t> and stored. and ensure that the required computer systems for storage and analysis are in place. Take into consideration factors such as the resources available and the personnel who will need to access the information. All rights reserved. No part of this publication may be reproduced in a retrieval system, or transmitted, in any form or by any means, electronic, mechanical, photocopying, recording or otherwise, without the prior permission of the publisher. </a:t>
            </a:r>
          </a:p>
          <a:p>
            <a:endParaRPr lang="en-US" dirty="0"/>
          </a:p>
          <a:p>
            <a:r>
              <a:rPr lang="en-US" dirty="0"/>
              <a:t>5. Analyse the findings Assess the rate of change in each area - which changes are of minor or major importance; which are likely to have positive or negative implications. It is possible that some trends will have both positive and negative effects and it will be necessary to weigh these against each other. Avoid an over-emphasis on events with a negative effect and try to identify positive opportunities which may open up. Although a PEST analysis often focuses on anticipating changes in the environment, it is also important to consider areas where little or no change is expected. </a:t>
            </a:r>
            <a:endParaRPr lang="en-US" dirty="0">
              <a:ea typeface="Calibri"/>
              <a:cs typeface="Calibri"/>
            </a:endParaRPr>
          </a:p>
          <a:p>
            <a:endParaRPr lang="en-US" dirty="0"/>
          </a:p>
          <a:p>
            <a:r>
              <a:rPr lang="en-US" dirty="0"/>
              <a:t>6. Identify strategic options Consider which strategies have the best chances of success and what actions could or should be taken to </a:t>
            </a:r>
            <a:r>
              <a:rPr lang="en-US" err="1"/>
              <a:t>minimise</a:t>
            </a:r>
            <a:r>
              <a:rPr lang="en-US" dirty="0"/>
              <a:t> threats and </a:t>
            </a:r>
            <a:r>
              <a:rPr lang="en-US" err="1"/>
              <a:t>maximise</a:t>
            </a:r>
            <a:r>
              <a:rPr lang="en-US" dirty="0"/>
              <a:t> opportunities. </a:t>
            </a:r>
            <a:endParaRPr lang="en-US"/>
          </a:p>
          <a:p>
            <a:endParaRPr lang="en-US" dirty="0"/>
          </a:p>
          <a:p>
            <a:r>
              <a:rPr lang="en-US" dirty="0"/>
              <a:t>7. Write a report </a:t>
            </a:r>
            <a:r>
              <a:rPr lang="en-US" dirty="0" err="1"/>
              <a:t>summarising</a:t>
            </a:r>
            <a:r>
              <a:rPr lang="en-US" dirty="0"/>
              <a:t> your findings, setting out the threats and opportunities identified and the policy choices which should be considered. Use appendix to include relevant information. Preliminary recommendations for action should also be included. </a:t>
            </a:r>
            <a:endParaRPr lang="en-US"/>
          </a:p>
          <a:p>
            <a:endParaRPr lang="en-US" dirty="0"/>
          </a:p>
          <a:p>
            <a:r>
              <a:rPr lang="en-US" dirty="0"/>
              <a:t>8. Disseminate your findings The results of a PEST analysis will be useful to those in the </a:t>
            </a:r>
            <a:r>
              <a:rPr lang="en-US" dirty="0" err="1"/>
              <a:t>organisation</a:t>
            </a:r>
            <a:r>
              <a:rPr lang="en-US" dirty="0"/>
              <a:t> who are responsible for decision making and strategy formulation.</a:t>
            </a:r>
            <a:endParaRPr lang="en-US" dirty="0">
              <a:ea typeface="Calibri"/>
              <a:cs typeface="Calibri"/>
            </a:endParaRPr>
          </a:p>
          <a:p>
            <a:endParaRPr lang="en-US" dirty="0"/>
          </a:p>
          <a:p>
            <a:r>
              <a:rPr lang="en-US" dirty="0"/>
              <a:t> 9. Decide which trends should be monitored on an ongoing basis Trends and patterns will have emerged from the research and it may be clear that an ongoing review of developments in these areas will be needed. Alternatively, further evidence may be required to support hunches or hypotheses which have been formed in the course of the analysis. In the case of risks, these do need specific attention and monitoring. </a:t>
            </a:r>
            <a:endParaRPr lang="en-US" dirty="0">
              <a:ea typeface="Calibri"/>
              <a:cs typeface="Calibri"/>
            </a:endParaRPr>
          </a:p>
          <a:p>
            <a:endParaRPr lang="en-US" dirty="0"/>
          </a:p>
          <a:p>
            <a:r>
              <a:rPr lang="en-US"/>
              <a:t>Managers should avoid:</a:t>
            </a:r>
          </a:p>
          <a:p>
            <a:pPr marL="171450" indent="-171450">
              <a:buFont typeface="Arial"/>
              <a:buChar char="•"/>
            </a:pPr>
            <a:r>
              <a:rPr lang="en-US" dirty="0"/>
              <a:t> making assumptions about the future solely based on the past or the present. </a:t>
            </a:r>
            <a:endParaRPr lang="en-US"/>
          </a:p>
          <a:p>
            <a:pPr marL="171450" indent="-171450">
              <a:buFont typeface="Arial"/>
              <a:buChar char="•"/>
            </a:pPr>
            <a:r>
              <a:rPr lang="en-US" dirty="0"/>
              <a:t>It is a diagnostic tool and many other factors should be included before reaching a conclusion </a:t>
            </a:r>
            <a:endParaRPr lang="en-US" dirty="0">
              <a:ea typeface="Calibri"/>
              <a:cs typeface="Calibri"/>
            </a:endParaRPr>
          </a:p>
          <a:p>
            <a:pPr marL="171450" indent="-171450">
              <a:buFont typeface="Arial"/>
              <a:buChar char="•"/>
            </a:pPr>
            <a:r>
              <a:rPr lang="en-US" dirty="0"/>
              <a:t>Getting bogged down in collecting vast amounts of detailed information without </a:t>
            </a:r>
            <a:r>
              <a:rPr lang="en-US" dirty="0" err="1"/>
              <a:t>analysing</a:t>
            </a:r>
            <a:r>
              <a:rPr lang="en-US" dirty="0"/>
              <a:t> your findings </a:t>
            </a:r>
            <a:endParaRPr lang="en-US"/>
          </a:p>
          <a:p>
            <a:pPr marL="171450" indent="-171450">
              <a:buFont typeface="Arial"/>
              <a:buChar char="•"/>
            </a:pPr>
            <a:r>
              <a:rPr lang="en-US" dirty="0"/>
              <a:t>Seeing PEST analysis as a one-off, it should form part of an ongoing process for monitoring changes in the business environment </a:t>
            </a:r>
            <a:endParaRPr lang="en-US"/>
          </a:p>
          <a:p>
            <a:pPr marL="171450" indent="-171450">
              <a:buFont typeface="Arial"/>
              <a:buChar char="•"/>
            </a:pPr>
            <a:r>
              <a:rPr lang="en-US" dirty="0"/>
              <a:t>Using PEST analysis in isolation - combine it with other techniques, such as SWOT analysis, Porter’s five forces, competitor analysis or scenario planning.</a:t>
            </a:r>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18</a:t>
            </a:fld>
            <a:endParaRPr lang="en-GB"/>
          </a:p>
        </p:txBody>
      </p:sp>
    </p:spTree>
    <p:extLst>
      <p:ext uri="{BB962C8B-B14F-4D97-AF65-F5344CB8AC3E}">
        <p14:creationId xmlns:p14="http://schemas.microsoft.com/office/powerpoint/2010/main" val="988724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Advantages</a:t>
            </a:r>
            <a:r>
              <a:rPr lang="en-US" dirty="0"/>
              <a:t>:</a:t>
            </a:r>
            <a:endParaRPr lang="en-US" dirty="0">
              <a:solidFill>
                <a:srgbClr val="444444"/>
              </a:solidFill>
            </a:endParaRPr>
          </a:p>
          <a:p>
            <a:r>
              <a:rPr lang="en-US" b="1" dirty="0"/>
              <a:t>It’s a simple framework</a:t>
            </a:r>
            <a:r>
              <a:rPr lang="en-US" dirty="0"/>
              <a:t> – easy to use</a:t>
            </a:r>
            <a:endParaRPr lang="en-US" dirty="0">
              <a:solidFill>
                <a:srgbClr val="000000"/>
              </a:solidFill>
              <a:ea typeface="Calibri"/>
              <a:cs typeface="Calibri"/>
            </a:endParaRPr>
          </a:p>
          <a:p>
            <a:endParaRPr lang="en-US" b="1" dirty="0">
              <a:ea typeface="Calibri"/>
              <a:cs typeface="Calibri"/>
            </a:endParaRPr>
          </a:p>
          <a:p>
            <a:r>
              <a:rPr lang="en-US" b="1" dirty="0"/>
              <a:t>It facilitates an understanding of the wider business environment</a:t>
            </a:r>
            <a:r>
              <a:rPr lang="en-US" dirty="0"/>
              <a:t> -  </a:t>
            </a:r>
            <a:r>
              <a:rPr lang="en-US"/>
              <a:t>PESTLE analysis helps businesses gain a deeper understanding of the external factors that influence their operations. It provides a structured framework for examining various aspects of the business environment, enabling companies to identify opportunities and potential threats.</a:t>
            </a:r>
            <a:endParaRPr lang="en-US" dirty="0">
              <a:solidFill>
                <a:srgbClr val="444444"/>
              </a:solidFill>
            </a:endParaRPr>
          </a:p>
          <a:p>
            <a:endParaRPr lang="en-US" dirty="0">
              <a:ea typeface="Calibri"/>
              <a:cs typeface="Calibri"/>
            </a:endParaRPr>
          </a:p>
          <a:p>
            <a:r>
              <a:rPr lang="en-US" b="1" dirty="0"/>
              <a:t>It encourages the development of external and strategic thinking</a:t>
            </a:r>
            <a:r>
              <a:rPr lang="en-US" dirty="0"/>
              <a:t> -  PESTLE analysis provides valuable insights that assist in the formulation of effective strategies. By understanding the external factors, businesses can align their goals, resources, and activities to leverage opportunities and mitigate risks. It helps in aligning marketing plans, supply chain management, and overall business activities with the external environment.</a:t>
            </a:r>
            <a:endParaRPr lang="en-US" dirty="0">
              <a:solidFill>
                <a:srgbClr val="444444"/>
              </a:solidFill>
            </a:endParaRPr>
          </a:p>
          <a:p>
            <a:endParaRPr lang="en-US" dirty="0">
              <a:ea typeface="Calibri"/>
              <a:cs typeface="Calibri"/>
            </a:endParaRPr>
          </a:p>
          <a:p>
            <a:endParaRPr lang="en-US" dirty="0">
              <a:solidFill>
                <a:srgbClr val="000000"/>
              </a:solidFill>
              <a:ea typeface="Calibri"/>
              <a:cs typeface="Calibri"/>
            </a:endParaRPr>
          </a:p>
          <a:p>
            <a:endParaRPr lang="en-US" b="1" dirty="0">
              <a:ea typeface="Calibri"/>
              <a:cs typeface="Calibri"/>
            </a:endParaRPr>
          </a:p>
          <a:p>
            <a:r>
              <a:rPr lang="en-US" b="1" dirty="0"/>
              <a:t>It can enable an </a:t>
            </a:r>
            <a:r>
              <a:rPr lang="en-US" b="1" dirty="0" err="1"/>
              <a:t>organisation</a:t>
            </a:r>
            <a:r>
              <a:rPr lang="en-US" b="1" dirty="0"/>
              <a:t> to anticipate future business threats and take action to avoid or </a:t>
            </a:r>
            <a:r>
              <a:rPr lang="en-US" b="1" dirty="0" err="1"/>
              <a:t>minimise</a:t>
            </a:r>
            <a:r>
              <a:rPr lang="en-US" b="1" dirty="0"/>
              <a:t> their impac</a:t>
            </a:r>
            <a:r>
              <a:rPr lang="en-US" dirty="0"/>
              <a:t>t - By examining external factors, PESTLE analysis helps companies anticipate potential threats and challenges. This allows organizations to proactively prepare and develop contingency plans to minimize the impact of adverse situations. It aids in risk management and strategic decision-making. Environments that directly and indirectly affect business can go unnoticed. For example, you may overlook safety and consumer laws when developing the prototype of a product. Or you may not realize which technological barriers customers in rural areas face, compared to customers in highly populated areas. Or while your product works well in its current environment, exporting to the other side of the country may be a financial disaster.</a:t>
            </a:r>
            <a:endParaRPr lang="en-US" dirty="0">
              <a:solidFill>
                <a:srgbClr val="444444"/>
              </a:solidFill>
            </a:endParaRPr>
          </a:p>
          <a:p>
            <a:r>
              <a:rPr lang="en-US"/>
              <a:t>While we can use PESTLE to </a:t>
            </a:r>
            <a:r>
              <a:rPr lang="en-US" err="1"/>
              <a:t>analysise</a:t>
            </a:r>
            <a:r>
              <a:rPr lang="en-US"/>
              <a:t> firms in a broad sense, it can also be narrowed down and used for specific products, marketing plans, and customer relationships. Particularly, when used in new developments within the firm, PESTLE analysis can raise awareness of potential threats. Whether that is an existing competitor, upcoming competitor, or within your own products.</a:t>
            </a:r>
          </a:p>
          <a:p>
            <a:r>
              <a:rPr lang="en-US" dirty="0"/>
              <a:t>For example, if you learn there will be a 15% increase in population growth within a certain city, this can be excellent for your business. But if the increase is predominately senior citizens while your target market is in the 20-30 age range, this could be a chance to reach a new audience with a new product.</a:t>
            </a:r>
            <a:endParaRPr lang="en-US" dirty="0">
              <a:ea typeface="Calibri"/>
              <a:cs typeface="Calibri"/>
            </a:endParaRPr>
          </a:p>
          <a:p>
            <a:endParaRPr lang="en-US" b="1" dirty="0">
              <a:ea typeface="Calibri"/>
              <a:cs typeface="Calibri"/>
            </a:endParaRPr>
          </a:p>
          <a:p>
            <a:r>
              <a:rPr lang="en-US" b="1" dirty="0"/>
              <a:t>It can enable an </a:t>
            </a:r>
            <a:r>
              <a:rPr lang="en-US" b="1" err="1"/>
              <a:t>organisation</a:t>
            </a:r>
            <a:r>
              <a:rPr lang="en-US" b="1"/>
              <a:t> to spot business opportunities and exploit them fully. </a:t>
            </a:r>
            <a:r>
              <a:rPr lang="en-US"/>
              <a:t>- </a:t>
            </a:r>
            <a:r>
              <a:rPr lang="en-US" dirty="0"/>
              <a:t> </a:t>
            </a:r>
            <a:r>
              <a:rPr lang="en-US"/>
              <a:t>PESTLE analysis enables businesses to assess the attractiveness and potential of a market by considering external factors. It helps identify factors such as population growth, cultural norms, technological advancements, and government policies that can influence business success in a particular market</a:t>
            </a:r>
            <a:endParaRPr lang="en-US">
              <a:solidFill>
                <a:srgbClr val="444444"/>
              </a:solidFill>
              <a:ea typeface="Calibri"/>
              <a:cs typeface="Calibri"/>
            </a:endParaRPr>
          </a:p>
          <a:p>
            <a:endParaRPr lang="en-US" dirty="0">
              <a:solidFill>
                <a:srgbClr val="000000"/>
              </a:solidFill>
              <a:ea typeface="Calibri"/>
              <a:cs typeface="Calibri"/>
            </a:endParaRPr>
          </a:p>
          <a:p>
            <a:r>
              <a:rPr lang="en-US" b="1" dirty="0">
                <a:solidFill>
                  <a:srgbClr val="000000"/>
                </a:solidFill>
                <a:ea typeface="Calibri"/>
                <a:cs typeface="Calibri"/>
              </a:rPr>
              <a:t>Cost effective </a:t>
            </a:r>
            <a:r>
              <a:rPr lang="en-US" dirty="0">
                <a:solidFill>
                  <a:srgbClr val="000000"/>
                </a:solidFill>
                <a:ea typeface="Calibri"/>
                <a:cs typeface="Calibri"/>
              </a:rPr>
              <a:t>– only cost is time to complete by employees – can be conducted easily using pen and paper, excel.</a:t>
            </a:r>
          </a:p>
          <a:p>
            <a:endParaRPr lang="en-US" dirty="0">
              <a:solidFill>
                <a:srgbClr val="000000"/>
              </a:solidFill>
              <a:ea typeface="Calibri"/>
              <a:cs typeface="Calibri"/>
            </a:endParaRPr>
          </a:p>
          <a:p>
            <a:endParaRPr lang="en-US" dirty="0">
              <a:ea typeface="Calibri"/>
              <a:cs typeface="Calibri"/>
            </a:endParaRPr>
          </a:p>
          <a:p>
            <a:endParaRPr lang="en-US" dirty="0">
              <a:solidFill>
                <a:srgbClr val="000000"/>
              </a:solidFill>
              <a:ea typeface="Calibri"/>
              <a:cs typeface="Calibri"/>
            </a:endParaRPr>
          </a:p>
          <a:p>
            <a:endParaRPr lang="en-US" dirty="0">
              <a:solidFill>
                <a:srgbClr val="444444"/>
              </a:solidFill>
              <a:ea typeface="Calibri"/>
              <a:cs typeface="Calibri"/>
            </a:endParaRPr>
          </a:p>
          <a:p>
            <a:endParaRPr lang="en-US" b="1"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19</a:t>
            </a:fld>
            <a:endParaRPr lang="en-GB"/>
          </a:p>
        </p:txBody>
      </p:sp>
    </p:spTree>
    <p:extLst>
      <p:ext uri="{BB962C8B-B14F-4D97-AF65-F5344CB8AC3E}">
        <p14:creationId xmlns:p14="http://schemas.microsoft.com/office/powerpoint/2010/main" val="3068610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Disadvantages:</a:t>
            </a:r>
            <a:endParaRPr lang="en-US" dirty="0">
              <a:solidFill>
                <a:srgbClr val="444444"/>
              </a:solidFill>
            </a:endParaRPr>
          </a:p>
          <a:p>
            <a:r>
              <a:rPr lang="en-US" b="1" dirty="0"/>
              <a:t>Some PESTLE analysis users oversimplify the amount of data used for decisions –</a:t>
            </a:r>
            <a:r>
              <a:rPr lang="en-US" dirty="0"/>
              <a:t> PESTLE analysis may oversimplify the complexities of the business environment by categorizing factors into specific dimensions. This oversimplification can overlook interdependencies and dynamic relationships among different factors, leading to a limited understanding of the overall context. it’s easy to use insufficient data. Use alongside other analysis tools – SWOT</a:t>
            </a:r>
            <a:endParaRPr lang="en-US" dirty="0">
              <a:solidFill>
                <a:srgbClr val="000000"/>
              </a:solidFill>
              <a:ea typeface="Calibri"/>
              <a:cs typeface="Calibri"/>
            </a:endParaRPr>
          </a:p>
          <a:p>
            <a:endParaRPr lang="en-US" dirty="0">
              <a:ea typeface="Calibri"/>
              <a:cs typeface="Calibri"/>
            </a:endParaRPr>
          </a:p>
          <a:p>
            <a:r>
              <a:rPr lang="en-US" b="1" dirty="0"/>
              <a:t>The risk of capturing too much or too little data may lead to ‘paralysis by analysis’ </a:t>
            </a:r>
            <a:r>
              <a:rPr lang="en-US" dirty="0"/>
              <a:t>- PESTLE analysis relies on accurate and up-to-date data to provide meaningful insights. However, data availability and quality can be a challenge, especially in rapidly changing markets or emerging industries. Insufficient data or biased analysis may undermine the accuracy and reliability of the conclusions drawn from the analysis.</a:t>
            </a:r>
            <a:endParaRPr lang="en-US" dirty="0">
              <a:solidFill>
                <a:srgbClr val="444444"/>
              </a:solidFill>
              <a:ea typeface="Calibri"/>
              <a:cs typeface="Calibri"/>
            </a:endParaRPr>
          </a:p>
          <a:p>
            <a:endParaRPr lang="en-US" dirty="0"/>
          </a:p>
          <a:p>
            <a:r>
              <a:rPr lang="en-US" b="1" dirty="0"/>
              <a:t>The data used may be based on assumptions that later prove to be unfounded. </a:t>
            </a:r>
            <a:endParaRPr lang="en-US" b="1">
              <a:solidFill>
                <a:srgbClr val="444444"/>
              </a:solidFill>
              <a:ea typeface="Calibri"/>
              <a:cs typeface="Calibri"/>
            </a:endParaRPr>
          </a:p>
          <a:p>
            <a:endParaRPr lang="en-US" b="1" dirty="0"/>
          </a:p>
          <a:p>
            <a:r>
              <a:rPr lang="en-US" b="1" dirty="0"/>
              <a:t>The pace of change makes it increasingly difficult to anticipate future developments that may affect an </a:t>
            </a:r>
            <a:r>
              <a:rPr lang="en-US" b="1" dirty="0" err="1"/>
              <a:t>organisation</a:t>
            </a:r>
            <a:r>
              <a:rPr lang="en-US" b="1" dirty="0"/>
              <a:t> </a:t>
            </a:r>
            <a:r>
              <a:rPr lang="en-US" dirty="0"/>
              <a:t>-The business environment is constantly evolving, and new developments can significantly impact business operations. PESTLE analysis may struggle to anticipate all possible changes, especially disruptive ones. Rapid advancements in technology or sudden shifts in political landscapes can catch businesses off guard, making it challenging to predict and plan for all potential changes. </a:t>
            </a:r>
            <a:endParaRPr lang="en-US" dirty="0">
              <a:solidFill>
                <a:srgbClr val="000000"/>
              </a:solidFill>
              <a:ea typeface="Calibri"/>
              <a:cs typeface="Calibri"/>
            </a:endParaRPr>
          </a:p>
          <a:p>
            <a:endParaRPr lang="en-US" b="1" dirty="0"/>
          </a:p>
          <a:p>
            <a:r>
              <a:rPr lang="en-US" b="1" dirty="0"/>
              <a:t>To be effective, the process needs to be repeated on a regular basis.</a:t>
            </a:r>
          </a:p>
          <a:p>
            <a:endParaRPr lang="en-US" b="1" dirty="0"/>
          </a:p>
          <a:p>
            <a:r>
              <a:rPr lang="en-US" b="1" dirty="0"/>
              <a:t>Overemphasis on external factors: </a:t>
            </a:r>
            <a:r>
              <a:rPr lang="en-US" dirty="0"/>
              <a:t>PESTLE analysis primarily focuses on external factors and may overlook internal factors that can significantly impact business performance. While it is essential to understand the external environment, neglecting a company's internal strengths and weaknesses can limit the effectiveness of strategic planning.</a:t>
            </a:r>
          </a:p>
          <a:p>
            <a:endParaRPr lang="en-US" dirty="0"/>
          </a:p>
          <a:p>
            <a:r>
              <a:rPr lang="en-US" b="1"/>
              <a:t>Paralysis by analysis</a:t>
            </a:r>
            <a:r>
              <a:rPr lang="en-US"/>
              <a:t>: In some cases, excessive reliance on PESTLE analysis can lead to analysis paralysis, where organizations become overwhelmed by information and struggle to make decisions. Spending too much time analyzing external factors can delay the implementation of strategies and hinder agility in response to market changes</a:t>
            </a:r>
            <a:r>
              <a:rPr lang="en-US" b="1"/>
              <a:t>.</a:t>
            </a:r>
            <a:endParaRPr lang="en-US"/>
          </a:p>
          <a:p>
            <a:endParaRPr lang="en-US" b="1"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20</a:t>
            </a:fld>
            <a:endParaRPr lang="en-GB"/>
          </a:p>
        </p:txBody>
      </p:sp>
    </p:spTree>
    <p:extLst>
      <p:ext uri="{BB962C8B-B14F-4D97-AF65-F5344CB8AC3E}">
        <p14:creationId xmlns:p14="http://schemas.microsoft.com/office/powerpoint/2010/main" val="3313437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74BF631-59F0-4A30-9DAE-23F0E551B7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B49D824-D3D2-4DF9-90C6-36A794704F74}" type="slidenum">
              <a:rPr lang="en-US" altLang="en-US" smtClean="0">
                <a:latin typeface="Arial" panose="020B0604020202020204" pitchFamily="34" charset="0"/>
              </a:rPr>
              <a:pPr>
                <a:spcBef>
                  <a:spcPct val="0"/>
                </a:spcBef>
              </a:pPr>
              <a:t>21</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A89F1AD3-40C6-48D3-97E4-32167A1AF934}"/>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4036" name="Rectangle 7">
            <a:extLst>
              <a:ext uri="{FF2B5EF4-FFF2-40B4-BE49-F238E27FC236}">
                <a16:creationId xmlns:a16="http://schemas.microsoft.com/office/drawing/2014/main" id="{38A82FE5-E604-4A85-B527-AEA3F9016BDB}"/>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4A0C5128-E6B3-4F87-96CC-DD150917DA47}" type="slidenum">
              <a:rPr lang="en-GB" altLang="en-US" sz="1700">
                <a:latin typeface="Comic Sans MS" panose="030F0702030302020204" pitchFamily="66" charset="0"/>
              </a:rPr>
              <a:pPr algn="r">
                <a:spcBef>
                  <a:spcPct val="0"/>
                </a:spcBef>
              </a:pPr>
              <a:t>21</a:t>
            </a:fld>
            <a:endParaRPr lang="en-GB" altLang="en-US" sz="1700">
              <a:latin typeface="Comic Sans MS" panose="030F0702030302020204" pitchFamily="66" charset="0"/>
            </a:endParaRPr>
          </a:p>
        </p:txBody>
      </p:sp>
      <p:sp>
        <p:nvSpPr>
          <p:cNvPr id="44037" name="Rectangle 2">
            <a:extLst>
              <a:ext uri="{FF2B5EF4-FFF2-40B4-BE49-F238E27FC236}">
                <a16:creationId xmlns:a16="http://schemas.microsoft.com/office/drawing/2014/main" id="{61C4CB81-A43E-41A9-835A-17E712B43A62}"/>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 name="Notes Placeholder 1">
            <a:extLst>
              <a:ext uri="{FF2B5EF4-FFF2-40B4-BE49-F238E27FC236}">
                <a16:creationId xmlns:a16="http://schemas.microsoft.com/office/drawing/2014/main" id="{8D6F53B3-BEA4-1D0F-570D-2C73C45161D1}"/>
              </a:ext>
            </a:extLst>
          </p:cNvPr>
          <p:cNvSpPr>
            <a:spLocks noGrp="1"/>
          </p:cNvSpPr>
          <p:nvPr>
            <p:ph type="body" idx="1"/>
          </p:nvPr>
        </p:nvSpPr>
        <p:spPr/>
        <p:txBody>
          <a:bodyPr/>
          <a:lstStyle/>
          <a:p>
            <a:r>
              <a:rPr lang="en-US" dirty="0"/>
              <a:t>Monitoring external opportunities and threats is crucial for businesses to anticipate and respond to changes in the environment. By staying informed companies can adjust their strategies, minimize risks and </a:t>
            </a:r>
            <a:r>
              <a:rPr lang="en-US" dirty="0" err="1"/>
              <a:t>capitalise</a:t>
            </a:r>
            <a:r>
              <a:rPr lang="en-US" dirty="0"/>
              <a:t> on new opportunities.  It can help businesses systematically </a:t>
            </a:r>
            <a:r>
              <a:rPr lang="en-US" dirty="0" err="1"/>
              <a:t>analyse</a:t>
            </a:r>
            <a:r>
              <a:rPr lang="en-US" dirty="0"/>
              <a:t> external factors and make informed decisions. These tools provide a holistic view of external factors, identify potential threats early and highlight trends that drive growth. By aligning their strategies with macro-environmental realities businesses can stay competitive and ensure their stability and profitability.</a:t>
            </a:r>
          </a:p>
          <a:p>
            <a:endParaRPr lang="en-US" dirty="0">
              <a:ea typeface="Calibri"/>
              <a:cs typeface="Calibri"/>
            </a:endParaRPr>
          </a:p>
          <a:p>
            <a:r>
              <a:rPr lang="en-US" b="1" dirty="0"/>
              <a:t>Analysis of the environment presents new opportunities – </a:t>
            </a:r>
            <a:r>
              <a:rPr lang="en-US" dirty="0"/>
              <a:t>By </a:t>
            </a:r>
            <a:r>
              <a:rPr lang="en-US" dirty="0" err="1"/>
              <a:t>analysing</a:t>
            </a:r>
            <a:r>
              <a:rPr lang="en-US" dirty="0"/>
              <a:t> it may lead you to develop a product you may not have thought of, lead to a different marketing strategy</a:t>
            </a:r>
            <a:endParaRPr lang="en-US" dirty="0">
              <a:ea typeface="Calibri"/>
              <a:cs typeface="Calibri"/>
            </a:endParaRPr>
          </a:p>
          <a:p>
            <a:endParaRPr lang="en-US" dirty="0"/>
          </a:p>
          <a:p>
            <a:r>
              <a:rPr lang="en-US" b="1" dirty="0"/>
              <a:t>Changing customer needs – </a:t>
            </a:r>
            <a:r>
              <a:rPr lang="en-US" dirty="0"/>
              <a:t>consumers becoming more environmentally concerned, want environmentally friendly products, increase in companies selling used/second hand goods. Wanting more virtual </a:t>
            </a:r>
            <a:r>
              <a:rPr lang="en-US" dirty="0" err="1"/>
              <a:t>shoppingl</a:t>
            </a:r>
            <a:r>
              <a:rPr lang="en-US" dirty="0"/>
              <a:t>, groceries delivered to the door – want to save time</a:t>
            </a:r>
            <a:endParaRPr lang="en-US" dirty="0">
              <a:ea typeface="Calibri"/>
              <a:cs typeface="Calibri"/>
            </a:endParaRPr>
          </a:p>
          <a:p>
            <a:endParaRPr lang="en-US" b="1" dirty="0"/>
          </a:p>
          <a:p>
            <a:r>
              <a:rPr lang="en-US" b="1" dirty="0"/>
              <a:t>Competitors merging, or going bust</a:t>
            </a:r>
            <a:endParaRPr lang="en-US" b="1" dirty="0">
              <a:ea typeface="Calibri"/>
              <a:cs typeface="Calibri"/>
            </a:endParaRPr>
          </a:p>
          <a:p>
            <a:endParaRPr lang="en-US" b="1" dirty="0"/>
          </a:p>
          <a:p>
            <a:r>
              <a:rPr lang="en-US" b="1" dirty="0"/>
              <a:t>Changing demographics – </a:t>
            </a:r>
            <a:r>
              <a:rPr lang="en-US" dirty="0"/>
              <a:t>demographic changes can have major effects on a company – In West aging population – less baby products needed, people working longer. Lack of immigration means less people of working age and more restrictive visas affects a company's ability to recruit. Changes in ethnic composition within the local area or population concentration cause changes in demand for local services and retailers.</a:t>
            </a:r>
            <a:endParaRPr lang="en-US" dirty="0">
              <a:ea typeface="Calibri"/>
              <a:cs typeface="Calibri"/>
            </a:endParaRPr>
          </a:p>
          <a:p>
            <a:endParaRPr lang="en-US" b="1" dirty="0"/>
          </a:p>
          <a:p>
            <a:r>
              <a:rPr lang="en-US" b="1" dirty="0"/>
              <a:t>Changes in the law improving demand for your product or service</a:t>
            </a:r>
            <a:endParaRPr lang="en-US" b="1" dirty="0">
              <a:ea typeface="Calibri"/>
              <a:cs typeface="Calibri"/>
            </a:endParaRPr>
          </a:p>
          <a:p>
            <a:endParaRPr lang="en-US" b="1" dirty="0"/>
          </a:p>
          <a:p>
            <a:r>
              <a:rPr lang="en-US" b="1" dirty="0"/>
              <a:t>Changes in economic conditions – </a:t>
            </a:r>
            <a:r>
              <a:rPr lang="en-US" b="1" dirty="0" err="1"/>
              <a:t>favourable</a:t>
            </a:r>
            <a:r>
              <a:rPr lang="en-US" b="1" dirty="0"/>
              <a:t> – </a:t>
            </a:r>
            <a:r>
              <a:rPr lang="en-US" dirty="0"/>
              <a:t>consumers have more money increase in proportion of income spent on consumables, entertainment and clothing.</a:t>
            </a:r>
            <a:endParaRPr lang="en-US" dirty="0">
              <a:ea typeface="Calibri"/>
              <a:cs typeface="Calibri"/>
            </a:endParaRPr>
          </a:p>
          <a:p>
            <a:endParaRPr lang="en-US" dirty="0">
              <a:ea typeface="Calibri"/>
              <a:cs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F9F4A83-4DCC-4650-BCBE-5A28EA39D6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AF9F57C-52B9-425A-B2C1-1EFA19090EC7}" type="slidenum">
              <a:rPr lang="en-US" altLang="en-US" smtClean="0">
                <a:latin typeface="Arial" panose="020B0604020202020204" pitchFamily="34" charset="0"/>
              </a:rPr>
              <a:pPr>
                <a:spcBef>
                  <a:spcPct val="0"/>
                </a:spcBef>
              </a:pPr>
              <a:t>22</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604D6688-CCC0-4CBE-912D-46E791CAE44C}"/>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6084" name="Rectangle 7">
            <a:extLst>
              <a:ext uri="{FF2B5EF4-FFF2-40B4-BE49-F238E27FC236}">
                <a16:creationId xmlns:a16="http://schemas.microsoft.com/office/drawing/2014/main" id="{DCFC2D2D-FB98-4B9C-BBBC-12D8EECDFEFD}"/>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CE8AB52-CB5C-4D8D-8D42-1EF86C20FAA4}" type="slidenum">
              <a:rPr lang="en-GB" altLang="en-US" sz="1700">
                <a:latin typeface="Comic Sans MS" panose="030F0702030302020204" pitchFamily="66" charset="0"/>
              </a:rPr>
              <a:pPr algn="r">
                <a:spcBef>
                  <a:spcPct val="0"/>
                </a:spcBef>
              </a:pPr>
              <a:t>22</a:t>
            </a:fld>
            <a:endParaRPr lang="en-GB" altLang="en-US" sz="1700">
              <a:latin typeface="Comic Sans MS" panose="030F0702030302020204" pitchFamily="66" charset="0"/>
            </a:endParaRPr>
          </a:p>
        </p:txBody>
      </p:sp>
      <p:sp>
        <p:nvSpPr>
          <p:cNvPr id="46085" name="Rectangle 2">
            <a:extLst>
              <a:ext uri="{FF2B5EF4-FFF2-40B4-BE49-F238E27FC236}">
                <a16:creationId xmlns:a16="http://schemas.microsoft.com/office/drawing/2014/main" id="{B361763C-FED3-4C33-9C02-A85A5E86C0F9}"/>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C1E6E3B4-8BAC-451B-A508-3BF7ADC388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161AF643-A90A-402D-AEFB-10E53E9450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THINK: How might the company work with each of these?</a:t>
            </a:r>
          </a:p>
          <a:p>
            <a:endParaRPr lang="en-US" altLang="en-US" dirty="0"/>
          </a:p>
          <a:p>
            <a:r>
              <a:rPr lang="en-US" altLang="en-US" dirty="0">
                <a:ea typeface="Calibri" panose="020F0502020204030204"/>
                <a:cs typeface="Calibri" panose="020F0502020204030204"/>
              </a:rPr>
              <a:t>Market intermediaries -  </a:t>
            </a:r>
            <a:r>
              <a:rPr lang="en-US" altLang="en-US">
                <a:ea typeface="Calibri" panose="020F0502020204030204"/>
                <a:cs typeface="Calibri" panose="020F0502020204030204"/>
              </a:rPr>
              <a:t>Intermediaries can include wholesalers, retailers, agents, and brokers, each serving specific functions within the marketing process.</a:t>
            </a:r>
          </a:p>
          <a:p>
            <a:endParaRPr lang="en-US" altLang="en-US" dirty="0">
              <a:ea typeface="Calibri" panose="020F0502020204030204"/>
              <a:cs typeface="Calibri" panose="020F0502020204030204"/>
            </a:endParaRPr>
          </a:p>
          <a:p>
            <a:r>
              <a:rPr lang="en-US" altLang="en-US" dirty="0">
                <a:ea typeface="Calibri" panose="020F0502020204030204"/>
                <a:cs typeface="Calibri" panose="020F0502020204030204"/>
              </a:rPr>
              <a:t>Publics – all groups that have actual or potential impact on the company – banks, shareholders, local </a:t>
            </a:r>
            <a:r>
              <a:rPr lang="en-US" altLang="en-US" dirty="0" err="1">
                <a:ea typeface="Calibri" panose="020F0502020204030204"/>
                <a:cs typeface="Calibri" panose="020F0502020204030204"/>
              </a:rPr>
              <a:t>organisations</a:t>
            </a:r>
            <a:r>
              <a:rPr lang="en-US" altLang="en-US" dirty="0">
                <a:ea typeface="Calibri" panose="020F0502020204030204"/>
                <a:cs typeface="Calibri" panose="020F0502020204030204"/>
              </a:rPr>
              <a:t> and individuals that can pressure the company to take local actions – i.e. companies encouraging staff to get involved in local community.</a:t>
            </a:r>
          </a:p>
        </p:txBody>
      </p:sp>
      <p:sp>
        <p:nvSpPr>
          <p:cNvPr id="17412" name="Slide Number Placeholder 3">
            <a:extLst>
              <a:ext uri="{FF2B5EF4-FFF2-40B4-BE49-F238E27FC236}">
                <a16:creationId xmlns:a16="http://schemas.microsoft.com/office/drawing/2014/main" id="{1F4D2E44-5DF6-43AD-BD9D-C9B25FA7BF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9E1F2F1-2740-4B1F-9798-073F4ED114B3}" type="slidenum">
              <a:rPr lang="en-US" altLang="en-US" smtClean="0">
                <a:ea typeface="ヒラギノ角ゴ Pro W3"/>
                <a:cs typeface="ヒラギノ角ゴ Pro W3"/>
              </a:rPr>
              <a:pPr>
                <a:spcBef>
                  <a:spcPct val="0"/>
                </a:spcBef>
              </a:pPr>
              <a:t>24</a:t>
            </a:fld>
            <a:endParaRPr lang="en-US" altLang="en-US">
              <a:ea typeface="ヒラギノ角ゴ Pro W3"/>
              <a:cs typeface="ヒラギノ角ゴ Pro W3"/>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F9F4A83-4DCC-4650-BCBE-5A28EA39D6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AF9F57C-52B9-425A-B2C1-1EFA19090EC7}" type="slidenum">
              <a:rPr lang="en-US" altLang="en-US" smtClean="0">
                <a:latin typeface="Arial" panose="020B0604020202020204" pitchFamily="34" charset="0"/>
              </a:rPr>
              <a:pPr>
                <a:spcBef>
                  <a:spcPct val="0"/>
                </a:spcBef>
              </a:pPr>
              <a:t>25</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604D6688-CCC0-4CBE-912D-46E791CAE44C}"/>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6084" name="Rectangle 7">
            <a:extLst>
              <a:ext uri="{FF2B5EF4-FFF2-40B4-BE49-F238E27FC236}">
                <a16:creationId xmlns:a16="http://schemas.microsoft.com/office/drawing/2014/main" id="{DCFC2D2D-FB98-4B9C-BBBC-12D8EECDFEFD}"/>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CE8AB52-CB5C-4D8D-8D42-1EF86C20FAA4}" type="slidenum">
              <a:rPr lang="en-GB" altLang="en-US" sz="1700">
                <a:latin typeface="Comic Sans MS" panose="030F0702030302020204" pitchFamily="66" charset="0"/>
              </a:rPr>
              <a:pPr algn="r">
                <a:spcBef>
                  <a:spcPct val="0"/>
                </a:spcBef>
              </a:pPr>
              <a:t>25</a:t>
            </a:fld>
            <a:endParaRPr lang="en-GB" altLang="en-US" sz="1700">
              <a:latin typeface="Comic Sans MS" panose="030F0702030302020204" pitchFamily="66" charset="0"/>
            </a:endParaRPr>
          </a:p>
        </p:txBody>
      </p:sp>
      <p:sp>
        <p:nvSpPr>
          <p:cNvPr id="46085" name="Rectangle 2">
            <a:extLst>
              <a:ext uri="{FF2B5EF4-FFF2-40B4-BE49-F238E27FC236}">
                <a16:creationId xmlns:a16="http://schemas.microsoft.com/office/drawing/2014/main" id="{B361763C-FED3-4C33-9C02-A85A5E86C0F9}"/>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0955277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Porter's Five Forces</a:t>
            </a:r>
            <a:r>
              <a:rPr lang="en-GB" sz="1200" b="0" i="0" kern="1200" dirty="0">
                <a:solidFill>
                  <a:schemeClr val="tx1"/>
                </a:solidFill>
                <a:effectLst/>
                <a:latin typeface="+mn-lt"/>
                <a:ea typeface="+mn-ea"/>
                <a:cs typeface="+mn-cs"/>
              </a:rPr>
              <a:t> is a framework for </a:t>
            </a:r>
            <a:r>
              <a:rPr lang="en-GB" dirty="0"/>
              <a:t>analysing</a:t>
            </a:r>
            <a:r>
              <a:rPr lang="en-GB" sz="1200" b="0" i="0" kern="1200" dirty="0">
                <a:solidFill>
                  <a:schemeClr val="tx1"/>
                </a:solidFill>
                <a:effectLst/>
                <a:latin typeface="+mn-lt"/>
                <a:ea typeface="+mn-ea"/>
                <a:cs typeface="+mn-cs"/>
              </a:rPr>
              <a:t> a company's competitive environment. The number and power of a company's competitive rivals, potential new market entrants, suppliers, customers, and substitute products influence a company's profitability.</a:t>
            </a:r>
          </a:p>
          <a:p>
            <a:endParaRPr lang="en-GB" sz="1200" b="0" i="0" kern="1200" dirty="0">
              <a:solidFill>
                <a:schemeClr val="tx1"/>
              </a:solidFill>
              <a:effectLst/>
              <a:latin typeface="+mn-lt"/>
              <a:ea typeface="Calibri"/>
              <a:cs typeface="Calibri"/>
            </a:endParaRPr>
          </a:p>
          <a:p>
            <a:endParaRPr lang="en-GB" dirty="0"/>
          </a:p>
          <a:p>
            <a:r>
              <a:rPr lang="en-GB" sz="1200" b="0" i="0" kern="1200" dirty="0">
                <a:solidFill>
                  <a:schemeClr val="tx1"/>
                </a:solidFill>
                <a:effectLst/>
                <a:latin typeface="+mn-lt"/>
                <a:ea typeface="+mn-ea"/>
                <a:cs typeface="+mn-cs"/>
              </a:rPr>
              <a:t>The five forces are: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Supplier power.</a:t>
            </a:r>
            <a:r>
              <a:rPr lang="en-GB" sz="1200" b="0" i="0" kern="1200" dirty="0">
                <a:solidFill>
                  <a:schemeClr val="tx1"/>
                </a:solidFill>
                <a:effectLst/>
                <a:latin typeface="+mn-lt"/>
                <a:ea typeface="+mn-ea"/>
                <a:cs typeface="+mn-cs"/>
              </a:rPr>
              <a:t> An assessment of how easy it is for suppliers to drive up prices. </a:t>
            </a:r>
            <a:r>
              <a:rPr lang="en-GB" dirty="0"/>
              <a:t>Cost of raw materials, components and intellectual skills can have a major bearing on a company's profitability. The higher the barging power of suppliers, the higher the cost of the goods. Bargaining power of suppliers high when:</a:t>
            </a:r>
            <a:endParaRPr lang="en-GB" dirty="0">
              <a:ea typeface="Calibri"/>
              <a:cs typeface="Calibri"/>
            </a:endParaRPr>
          </a:p>
          <a:p>
            <a:pPr marL="285750" indent="-285750">
              <a:buFont typeface="Arial"/>
              <a:buChar char="•"/>
            </a:pPr>
            <a:r>
              <a:rPr lang="en-GB" dirty="0">
                <a:ea typeface="Calibri"/>
                <a:cs typeface="Calibri"/>
              </a:rPr>
              <a:t>There are many buyers and few dominant suppliers</a:t>
            </a:r>
          </a:p>
          <a:p>
            <a:pPr marL="285750" indent="-285750">
              <a:buFont typeface="Arial"/>
              <a:buChar char="•"/>
            </a:pPr>
            <a:r>
              <a:rPr lang="en-GB" dirty="0">
                <a:ea typeface="Calibri"/>
                <a:cs typeface="Calibri"/>
              </a:rPr>
              <a:t>There are differential highly valued products</a:t>
            </a:r>
            <a:endParaRPr lang="en-GB" dirty="0"/>
          </a:p>
          <a:p>
            <a:pPr marL="285750" indent="-285750">
              <a:buFont typeface="Arial"/>
              <a:buChar char="•"/>
            </a:pPr>
            <a:r>
              <a:rPr lang="en-GB" dirty="0">
                <a:ea typeface="Calibri"/>
                <a:cs typeface="Calibri"/>
              </a:rPr>
              <a:t>The industry is not a key customer group to the suppliers</a:t>
            </a:r>
          </a:p>
          <a:p>
            <a:pPr marL="285750" indent="-285750">
              <a:buFont typeface="Arial"/>
              <a:buChar char="•"/>
            </a:pPr>
            <a:endParaRPr lang="en-GB" dirty="0">
              <a:ea typeface="Calibri"/>
              <a:cs typeface="Calibri"/>
            </a:endParaRPr>
          </a:p>
          <a:p>
            <a:r>
              <a:rPr lang="en-GB" dirty="0">
                <a:ea typeface="Calibri"/>
                <a:cs typeface="Calibri"/>
              </a:rPr>
              <a:t>Can reduce bargaining power by seeking new sources, designing standardised components so many suppliers can produce them.</a:t>
            </a:r>
          </a:p>
          <a:p>
            <a:pPr marL="285750" indent="-285750">
              <a:buFont typeface="Arial"/>
              <a:buChar char="•"/>
            </a:pPr>
            <a:endParaRPr lang="en-GB"/>
          </a:p>
          <a:p>
            <a:pPr marL="0" indent="0">
              <a:buNone/>
            </a:pPr>
            <a:r>
              <a:rPr lang="en-GB" sz="1200" b="0" i="0" kern="1200" dirty="0">
                <a:solidFill>
                  <a:schemeClr val="tx1"/>
                </a:solidFill>
                <a:effectLst/>
                <a:latin typeface="+mn-lt"/>
                <a:ea typeface="+mn-ea"/>
                <a:cs typeface="+mn-cs"/>
              </a:rPr>
              <a:t>This is driven by the: number of suppliers of each essential input; uniqueness of their product or service; relative size and strength of the supplier; and cost of switching from one supplier to another.</a:t>
            </a:r>
            <a:endParaRPr lang="en-GB" dirty="0">
              <a:ea typeface="Calibri"/>
              <a:cs typeface="Calibri"/>
            </a:endParaRPr>
          </a:p>
          <a:p>
            <a:pPr marL="228600" indent="-228600">
              <a:buFont typeface="Arial"/>
              <a:buChar char="•"/>
            </a:pPr>
            <a:endParaRPr lang="en-GB" sz="1200" b="0" i="0" kern="1200" dirty="0">
              <a:solidFill>
                <a:schemeClr val="tx1"/>
              </a:solidFill>
              <a:effectLst/>
              <a:latin typeface="+mn-lt"/>
              <a:ea typeface="Calibri" panose="020F0502020204030204"/>
              <a:cs typeface="Calibri" panose="020F0502020204030204"/>
            </a:endParaRPr>
          </a:p>
          <a:p>
            <a:r>
              <a:rPr lang="en-GB" sz="1200" b="1" i="0" kern="1200" dirty="0">
                <a:solidFill>
                  <a:schemeClr val="tx1"/>
                </a:solidFill>
                <a:effectLst/>
                <a:latin typeface="+mn-lt"/>
                <a:ea typeface="+mn-ea"/>
                <a:cs typeface="+mn-cs"/>
              </a:rPr>
              <a:t>2. Buyer power. </a:t>
            </a:r>
            <a:r>
              <a:rPr lang="en-GB" sz="1200" b="0" i="0" kern="1200" dirty="0">
                <a:solidFill>
                  <a:schemeClr val="tx1"/>
                </a:solidFill>
                <a:effectLst/>
                <a:latin typeface="+mn-lt"/>
                <a:ea typeface="+mn-ea"/>
                <a:cs typeface="+mn-cs"/>
              </a:rPr>
              <a:t>An assessment of how easy it is for buyers to drive prices down. </a:t>
            </a:r>
            <a:endParaRPr lang="en-GB" dirty="0"/>
          </a:p>
          <a:p>
            <a:r>
              <a:rPr lang="en-GB" dirty="0">
                <a:ea typeface="Calibri"/>
                <a:cs typeface="Calibri"/>
              </a:rPr>
              <a:t>Concentration of buyers can reduce costs. </a:t>
            </a:r>
            <a:r>
              <a:rPr lang="en-GB" dirty="0" err="1">
                <a:ea typeface="Calibri"/>
                <a:cs typeface="Calibri"/>
              </a:rPr>
              <a:t>Bargining</a:t>
            </a:r>
            <a:r>
              <a:rPr lang="en-GB" dirty="0">
                <a:ea typeface="Calibri"/>
                <a:cs typeface="Calibri"/>
              </a:rPr>
              <a:t> power is greater when:</a:t>
            </a:r>
            <a:endParaRPr lang="en-GB" dirty="0"/>
          </a:p>
          <a:p>
            <a:pPr marL="285750" indent="-285750">
              <a:buFont typeface="Arial"/>
              <a:buChar char="•"/>
            </a:pPr>
            <a:r>
              <a:rPr lang="en-GB" dirty="0">
                <a:ea typeface="Calibri" panose="020F0502020204030204"/>
                <a:cs typeface="Calibri" panose="020F0502020204030204"/>
              </a:rPr>
              <a:t>There are few dominant buyers and many sellers</a:t>
            </a:r>
          </a:p>
          <a:p>
            <a:pPr marL="285750" indent="-285750">
              <a:buFont typeface="Arial"/>
              <a:buChar char="•"/>
            </a:pPr>
            <a:r>
              <a:rPr lang="en-GB" dirty="0">
                <a:ea typeface="Calibri" panose="020F0502020204030204"/>
                <a:cs typeface="Calibri" panose="020F0502020204030204"/>
              </a:rPr>
              <a:t>Products are standardised</a:t>
            </a:r>
            <a:endParaRPr lang="en-GB" dirty="0"/>
          </a:p>
          <a:p>
            <a:pPr marL="285750" indent="-285750">
              <a:buFont typeface="Arial"/>
              <a:buChar char="•"/>
            </a:pPr>
            <a:r>
              <a:rPr lang="en-GB" dirty="0">
                <a:ea typeface="Calibri"/>
                <a:cs typeface="Calibri"/>
              </a:rPr>
              <a:t>The industry is not a key suppling group for the buyer</a:t>
            </a:r>
            <a:endParaRPr lang="en-GB" dirty="0"/>
          </a:p>
          <a:p>
            <a:endParaRPr lang="en-GB" dirty="0">
              <a:ea typeface="Calibri" panose="020F0502020204030204"/>
              <a:cs typeface="Calibri" panose="020F0502020204030204"/>
            </a:endParaRPr>
          </a:p>
          <a:p>
            <a:r>
              <a:rPr lang="en-GB" sz="1200" b="0" i="0" kern="1200" dirty="0">
                <a:solidFill>
                  <a:schemeClr val="tx1"/>
                </a:solidFill>
                <a:effectLst/>
                <a:latin typeface="+mn-lt"/>
                <a:ea typeface="+mn-ea"/>
                <a:cs typeface="+mn-cs"/>
              </a:rPr>
              <a:t>This is driven by the: number of buyers in the market; importance of each individual buyer to the organisation; and cost to the buyer of switching from one supplier to another. If a business has just a few powerful buyers, they are often able to dictate terms.</a:t>
            </a:r>
            <a:endParaRPr lang="en-GB" dirty="0">
              <a:ea typeface="Calibri" panose="020F0502020204030204"/>
              <a:cs typeface="Calibri" panose="020F0502020204030204"/>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Competitive rivalry</a:t>
            </a:r>
            <a:r>
              <a:rPr lang="en-GB" sz="1200" b="0" i="0" kern="1200" dirty="0">
                <a:solidFill>
                  <a:schemeClr val="tx1"/>
                </a:solidFill>
                <a:effectLst/>
                <a:latin typeface="+mn-lt"/>
                <a:ea typeface="+mn-ea"/>
                <a:cs typeface="+mn-cs"/>
              </a:rPr>
              <a:t>. The main driver is the number and capability of competitors in the market. Many competitors, offering undifferentiated products and services, will reduce market attractiveness.</a:t>
            </a:r>
          </a:p>
          <a:p>
            <a:endParaRPr lang="en-GB" sz="1200" b="0" i="0" kern="1200" dirty="0">
              <a:solidFill>
                <a:schemeClr val="tx1"/>
              </a:solidFill>
              <a:effectLst/>
              <a:latin typeface="+mn-lt"/>
              <a:ea typeface="+mn-ea"/>
              <a:cs typeface="+mn-cs"/>
            </a:endParaRPr>
          </a:p>
          <a:p>
            <a:r>
              <a:rPr lang="en-GB" sz="1200" b="1" i="0" kern="1200">
                <a:solidFill>
                  <a:schemeClr val="tx1"/>
                </a:solidFill>
                <a:effectLst/>
                <a:latin typeface="+mn-lt"/>
                <a:ea typeface="+mn-ea"/>
                <a:cs typeface="+mn-cs"/>
              </a:rPr>
              <a:t>4. Threat of substitution. </a:t>
            </a:r>
            <a:r>
              <a:rPr lang="en-GB"/>
              <a:t>Can lower industry attractiveness and profitability as they put constraints on price levels. Tea and coffee – raising the price of coffee would make tea more attractive. The threat depends on:</a:t>
            </a:r>
            <a:endParaRPr lang="en-GB">
              <a:ea typeface="Calibri"/>
              <a:cs typeface="Calibri"/>
            </a:endParaRPr>
          </a:p>
          <a:p>
            <a:r>
              <a:rPr lang="en-GB"/>
              <a:t>Buyers willingness to substitute</a:t>
            </a:r>
            <a:endParaRPr lang="en-GB" dirty="0">
              <a:ea typeface="Calibri"/>
              <a:cs typeface="Calibri"/>
            </a:endParaRPr>
          </a:p>
          <a:p>
            <a:r>
              <a:rPr lang="en-GB"/>
              <a:t>The relative price and performance of substitutes</a:t>
            </a:r>
            <a:endParaRPr lang="en-GB" dirty="0">
              <a:ea typeface="Calibri"/>
              <a:cs typeface="Calibri"/>
            </a:endParaRPr>
          </a:p>
          <a:p>
            <a:r>
              <a:rPr lang="en-GB"/>
              <a:t>The cost of switching</a:t>
            </a:r>
            <a:endParaRPr lang="en-GB" dirty="0">
              <a:ea typeface="Calibri"/>
              <a:cs typeface="Calibri"/>
            </a:endParaRPr>
          </a:p>
          <a:p>
            <a:endParaRPr lang="en-GB" dirty="0">
              <a:ea typeface="Calibri"/>
              <a:cs typeface="Calibri"/>
            </a:endParaRPr>
          </a:p>
          <a:p>
            <a:r>
              <a:rPr lang="en-GB" dirty="0"/>
              <a:t>Can be lowered by - building up switching costs – by creating strong brand and keeping the price in line with perceived customer values.</a:t>
            </a:r>
          </a:p>
          <a:p>
            <a:r>
              <a:rPr lang="en-GB" sz="1200" b="0" i="0" kern="1200">
                <a:solidFill>
                  <a:schemeClr val="tx1"/>
                </a:solidFill>
                <a:effectLst/>
                <a:latin typeface="+mn-lt"/>
                <a:ea typeface="+mn-ea"/>
                <a:cs typeface="+mn-cs"/>
              </a:rPr>
              <a:t>Where close substitute products exist in a market, it increases the likelihood of customers switching to alternatives in response to price increases. This reduces both the power of suppliers and the attractiveness of the market.</a:t>
            </a:r>
            <a:endParaRPr lang="en-GB">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Threat of new entry. </a:t>
            </a:r>
            <a:r>
              <a:rPr lang="en-GB" sz="1200" b="0" i="0" kern="1200" dirty="0">
                <a:solidFill>
                  <a:schemeClr val="tx1"/>
                </a:solidFill>
                <a:effectLst/>
                <a:latin typeface="+mn-lt"/>
                <a:ea typeface="+mn-ea"/>
                <a:cs typeface="+mn-cs"/>
              </a:rPr>
              <a:t>Profitable markets attract new entrants, which erodes profitability. Unless incumbents have strong and durable barriers to entry, for example, patents, economies of scale, capital requirements or government policies, then profitability will decline to a competitive rate.</a:t>
            </a:r>
            <a:br>
              <a:rPr lang="en-GB" dirty="0">
                <a:ea typeface="Calibri"/>
                <a:cs typeface="+mn-lt"/>
              </a:rPr>
            </a:br>
            <a:br>
              <a:rPr lang="en-GB" dirty="0">
                <a:ea typeface="Calibri"/>
                <a:cs typeface="+mn-lt"/>
              </a:rPr>
            </a:br>
            <a:r>
              <a:rPr lang="en-GB" dirty="0">
                <a:ea typeface="Calibri"/>
                <a:cs typeface="+mn-lt"/>
              </a:rPr>
              <a:t>Considering Porter’s Five Forces in relation to Coca-Cola, the threat of new entrants is medium. There are two opposing issues. One is that entry barriers are relatively low and there are no consumer switching costs. The counter issue is that Coca-Cola has been a leading brand for a long time and loyal customers are unwilling to switch brand. The threat of substitute products has medium to high pressure.</a:t>
            </a:r>
            <a:endParaRPr lang="en-GB" dirty="0">
              <a:ea typeface="Calibri"/>
              <a:cs typeface="Calibri"/>
            </a:endParaRPr>
          </a:p>
          <a:p>
            <a:r>
              <a:rPr lang="en-GB" dirty="0"/>
              <a:t>New beverages regularly enter the market in competition with Coca-Cola. Also other forms of soft drink such as juices are available. The bargaining power of buyers is low. Individual buyers can exert no pressure on Coca-Cola. On the other hand, large retailers buy in volume and so exert a lot of power. The bargaining power of suppliers is also low.</a:t>
            </a:r>
            <a:endParaRPr lang="en-GB" dirty="0">
              <a:ea typeface="Calibri"/>
              <a:cs typeface="Calibri"/>
            </a:endParaRPr>
          </a:p>
          <a:p>
            <a:r>
              <a:rPr lang="en-GB" dirty="0"/>
              <a:t>The main ingredients are carbonated water, phosphoric acid, sweeteners and caffeine. Suppliers of these ingredients tend to be much smaller than Coca-Cola and are not differentiated. Rivalry among existing organisations is high. Coca-Cola and Pepsi dominate this market and each have a wide range of products. Other companies enter the market because of their unique flavour, such as Dr Pepper, but have a much smaller market share</a:t>
            </a:r>
            <a:endParaRPr lang="en-GB" dirty="0">
              <a:ea typeface="Calibri"/>
              <a:cs typeface="Calibri"/>
            </a:endParaRPr>
          </a:p>
          <a:p>
            <a:endParaRPr lang="en-GB" dirty="0">
              <a:ea typeface="Calibri"/>
              <a:cs typeface="+mn-lt"/>
            </a:endParaRPr>
          </a:p>
          <a:p>
            <a:endParaRPr lang="en-GB" sz="1200" b="0" i="0" kern="1200" dirty="0">
              <a:solidFill>
                <a:schemeClr val="tx1"/>
              </a:solidFill>
              <a:effectLst/>
              <a:latin typeface="+mn-lt"/>
              <a:ea typeface="+mn-ea"/>
              <a:cs typeface="+mn-cs"/>
            </a:endParaRPr>
          </a:p>
          <a:p>
            <a:r>
              <a:rPr lang="en-GB" sz="1200" b="0" i="0" kern="1200">
                <a:solidFill>
                  <a:schemeClr val="tx1"/>
                </a:solidFill>
                <a:effectLst/>
                <a:latin typeface="+mn-lt"/>
                <a:ea typeface="+mn-ea"/>
                <a:cs typeface="+mn-cs"/>
              </a:rPr>
              <a:t>Use this model where there are at least three competitors in the market</a:t>
            </a:r>
            <a:r>
              <a:rPr lang="en-GB"/>
              <a:t> </a:t>
            </a:r>
            <a:endParaRPr lang="en-GB" sz="1200" b="0" i="0" kern="1200">
              <a:solidFill>
                <a:schemeClr val="tx1"/>
              </a:solidFill>
              <a:effectLst/>
              <a:latin typeface="+mn-lt"/>
              <a:ea typeface="Calibri"/>
              <a:cs typeface="Calibri"/>
            </a:endParaRPr>
          </a:p>
          <a:p>
            <a:r>
              <a:rPr lang="en-GB" sz="1200" b="0" i="0" kern="1200" dirty="0">
                <a:solidFill>
                  <a:schemeClr val="tx1"/>
                </a:solidFill>
                <a:effectLst/>
                <a:latin typeface="+mn-lt"/>
                <a:ea typeface="+mn-ea"/>
                <a:cs typeface="+mn-cs"/>
              </a:rPr>
              <a:t>Consider the impact that </a:t>
            </a:r>
            <a:r>
              <a:rPr lang="en-GB" dirty="0"/>
              <a:t>macro</a:t>
            </a:r>
            <a:r>
              <a:rPr lang="en-GB" sz="1200" b="0" i="0" kern="1200" dirty="0">
                <a:solidFill>
                  <a:schemeClr val="tx1"/>
                </a:solidFill>
                <a:effectLst/>
                <a:latin typeface="+mn-lt"/>
                <a:ea typeface="+mn-ea"/>
                <a:cs typeface="+mn-cs"/>
              </a:rPr>
              <a:t> </a:t>
            </a:r>
            <a:r>
              <a:rPr lang="en-GB" dirty="0"/>
              <a:t>environment </a:t>
            </a:r>
            <a:r>
              <a:rPr lang="en-GB" sz="1200" b="0" i="0" kern="1200" dirty="0">
                <a:solidFill>
                  <a:schemeClr val="tx1"/>
                </a:solidFill>
                <a:effectLst/>
                <a:latin typeface="+mn-lt"/>
                <a:ea typeface="+mn-ea"/>
                <a:cs typeface="+mn-cs"/>
              </a:rPr>
              <a:t>has or may have on the industry</a:t>
            </a:r>
            <a:endParaRPr lang="en-GB" sz="1200" b="0" i="0" kern="1200" dirty="0">
              <a:solidFill>
                <a:schemeClr val="tx1"/>
              </a:solidFill>
              <a:effectLst/>
              <a:latin typeface="+mn-lt"/>
              <a:ea typeface="Calibri" panose="020F0502020204030204"/>
              <a:cs typeface="Calibri" panose="020F0502020204030204"/>
            </a:endParaRPr>
          </a:p>
          <a:p>
            <a:r>
              <a:rPr lang="en-GB" dirty="0">
                <a:ea typeface="Calibri"/>
                <a:cs typeface="Calibri"/>
              </a:rPr>
              <a:t>It needs to be used as a tool to create a business strategy and analyse an industry as a whole not an individual company.</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Consider the dynamic/changing characteristics of the industry</a:t>
            </a:r>
            <a:r>
              <a:rPr lang="en-GB" dirty="0"/>
              <a:t> – it is good for short term analysis but globalisation and rapid technological advancements can make it inaccurate.</a:t>
            </a:r>
            <a:endParaRPr lang="en-GB" sz="1200" b="0" i="0" kern="1200" dirty="0">
              <a:solidFill>
                <a:schemeClr val="tx1"/>
              </a:solidFill>
              <a:effectLst/>
              <a:latin typeface="+mn-lt"/>
              <a:ea typeface="Calibri"/>
              <a:cs typeface="Calibri"/>
            </a:endParaRPr>
          </a:p>
          <a:p>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hlinkClick r:id="rId3"/>
              </a:rPr>
              <a:t>https://www.cgma.org/resources/tools/essential-tools/porters-five-forces.html</a:t>
            </a:r>
            <a:endParaRPr lang="en-GB" dirty="0"/>
          </a:p>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26</a:t>
            </a:fld>
            <a:endParaRPr lang="en-GB"/>
          </a:p>
        </p:txBody>
      </p:sp>
    </p:spTree>
    <p:extLst>
      <p:ext uri="{BB962C8B-B14F-4D97-AF65-F5344CB8AC3E}">
        <p14:creationId xmlns:p14="http://schemas.microsoft.com/office/powerpoint/2010/main" val="3097198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F9F4A83-4DCC-4650-BCBE-5A28EA39D6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AF9F57C-52B9-425A-B2C1-1EFA19090EC7}" type="slidenum">
              <a:rPr lang="en-US" altLang="en-US" smtClean="0">
                <a:latin typeface="Arial" panose="020B0604020202020204" pitchFamily="34" charset="0"/>
              </a:rPr>
              <a:pPr>
                <a:spcBef>
                  <a:spcPct val="0"/>
                </a:spcBef>
              </a:pPr>
              <a:t>27</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604D6688-CCC0-4CBE-912D-46E791CAE44C}"/>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6084" name="Rectangle 7">
            <a:extLst>
              <a:ext uri="{FF2B5EF4-FFF2-40B4-BE49-F238E27FC236}">
                <a16:creationId xmlns:a16="http://schemas.microsoft.com/office/drawing/2014/main" id="{DCFC2D2D-FB98-4B9C-BBBC-12D8EECDFEFD}"/>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CE8AB52-CB5C-4D8D-8D42-1EF86C20FAA4}" type="slidenum">
              <a:rPr lang="en-GB" altLang="en-US" sz="1700">
                <a:latin typeface="Comic Sans MS" panose="030F0702030302020204" pitchFamily="66" charset="0"/>
              </a:rPr>
              <a:pPr algn="r">
                <a:spcBef>
                  <a:spcPct val="0"/>
                </a:spcBef>
              </a:pPr>
              <a:t>27</a:t>
            </a:fld>
            <a:endParaRPr lang="en-GB" altLang="en-US" sz="1700">
              <a:latin typeface="Comic Sans MS" panose="030F0702030302020204" pitchFamily="66" charset="0"/>
            </a:endParaRPr>
          </a:p>
        </p:txBody>
      </p:sp>
      <p:sp>
        <p:nvSpPr>
          <p:cNvPr id="46085" name="Rectangle 2">
            <a:extLst>
              <a:ext uri="{FF2B5EF4-FFF2-40B4-BE49-F238E27FC236}">
                <a16:creationId xmlns:a16="http://schemas.microsoft.com/office/drawing/2014/main" id="{B361763C-FED3-4C33-9C02-A85A5E86C0F9}"/>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 name="Notes Placeholder 1">
            <a:extLst>
              <a:ext uri="{FF2B5EF4-FFF2-40B4-BE49-F238E27FC236}">
                <a16:creationId xmlns:a16="http://schemas.microsoft.com/office/drawing/2014/main" id="{49801641-A937-02DB-20E5-3FB65EDB8292}"/>
              </a:ext>
            </a:extLst>
          </p:cNvPr>
          <p:cNvSpPr>
            <a:spLocks noGrp="1"/>
          </p:cNvSpPr>
          <p:nvPr>
            <p:ph type="body" idx="1"/>
          </p:nvPr>
        </p:nvSpPr>
        <p:spPr/>
        <p:txBody>
          <a:bodyPr/>
          <a:lstStyle/>
          <a:p>
            <a:r>
              <a:rPr lang="en-US" dirty="0"/>
              <a:t>Customer analysis is essential in business because it provides valuable insights into customer behavior, preferences, and needs. This data-driven approach helps businesses make informed decisions that can lead to increased sales, higher customer loyalty, and improved profitability. By understanding customer needs businesses can tailor their products and services to meet these needs resulting in more satisfied customers and a stronger brand presence. Additionally customer analysis can help businesses differentiate themselves from competitors, offering unique value propositions and targeted marketing communications that win customer loyalty and stay ahead in the market. </a:t>
            </a:r>
          </a:p>
        </p:txBody>
      </p:sp>
    </p:spTree>
    <p:extLst>
      <p:ext uri="{BB962C8B-B14F-4D97-AF65-F5344CB8AC3E}">
        <p14:creationId xmlns:p14="http://schemas.microsoft.com/office/powerpoint/2010/main" val="41465987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https://www.wordstream.com/blog/ws/2017/12/20/swot-analysis</a:t>
            </a:r>
            <a:br>
              <a:rPr lang="en-GB" dirty="0">
                <a:ea typeface="Calibri"/>
                <a:cs typeface="+mn-lt"/>
              </a:rPr>
            </a:br>
            <a:br>
              <a:rPr lang="en-GB" dirty="0">
                <a:ea typeface="Calibri"/>
                <a:cs typeface="+mn-lt"/>
              </a:rPr>
            </a:br>
            <a:r>
              <a:rPr lang="en-GB" dirty="0">
                <a:ea typeface="Calibri"/>
                <a:cs typeface="Calibri"/>
              </a:rPr>
              <a:t>SWOT analysis can be used by managers to take stock of the company's internal position. </a:t>
            </a:r>
            <a:endParaRPr lang="en-GB" dirty="0"/>
          </a:p>
          <a:p>
            <a:endParaRPr lang="en-GB" dirty="0">
              <a:ea typeface="Calibri"/>
              <a:cs typeface="Calibri"/>
            </a:endParaRPr>
          </a:p>
          <a:p>
            <a:r>
              <a:rPr lang="en-GB" dirty="0">
                <a:ea typeface="Calibri"/>
                <a:cs typeface="Calibri"/>
              </a:rPr>
              <a:t>Strengths and weaknesses are factors specific to the company, opportunities and threats arise from the external environment. A threat can also be turned into an opportunity – competitors new technological breakthrough may lead to a takeover bid. New legislation might provide a loophole that can be exploited but competitors abide by the rules. </a:t>
            </a:r>
          </a:p>
          <a:p>
            <a:endParaRPr lang="en-GB" dirty="0">
              <a:ea typeface="Calibri"/>
              <a:cs typeface="Calibri"/>
            </a:endParaRPr>
          </a:p>
          <a:p>
            <a:r>
              <a:rPr lang="en-GB" b="1" dirty="0">
                <a:ea typeface="Calibri"/>
                <a:cs typeface="Calibri"/>
              </a:rPr>
              <a:t>Internal Strengths-</a:t>
            </a:r>
            <a:r>
              <a:rPr lang="en-GB" dirty="0">
                <a:ea typeface="Calibri"/>
                <a:cs typeface="Calibri"/>
              </a:rPr>
              <a:t> What are we best at? What specific skills do our workforce have? What technological capabilities do we have?</a:t>
            </a:r>
          </a:p>
          <a:p>
            <a:endParaRPr lang="en-GB" dirty="0">
              <a:ea typeface="Calibri"/>
              <a:cs typeface="Calibri"/>
            </a:endParaRPr>
          </a:p>
          <a:p>
            <a:r>
              <a:rPr lang="en-GB" b="1" dirty="0">
                <a:ea typeface="Calibri"/>
                <a:cs typeface="Calibri"/>
              </a:rPr>
              <a:t>External opportunities – </a:t>
            </a:r>
            <a:r>
              <a:rPr lang="en-GB" dirty="0">
                <a:ea typeface="Calibri"/>
                <a:cs typeface="Calibri"/>
              </a:rPr>
              <a:t>What changes in the external environment can we exploit? What weaknesses in our competitors can we attack? What new technology might become available?</a:t>
            </a:r>
          </a:p>
          <a:p>
            <a:endParaRPr lang="en-GB" dirty="0">
              <a:ea typeface="Calibri"/>
              <a:cs typeface="Calibri"/>
            </a:endParaRPr>
          </a:p>
          <a:p>
            <a:r>
              <a:rPr lang="en-GB" b="1" dirty="0">
                <a:ea typeface="Calibri"/>
                <a:cs typeface="Calibri"/>
              </a:rPr>
              <a:t>Weakness </a:t>
            </a:r>
            <a:r>
              <a:rPr lang="en-GB" dirty="0">
                <a:ea typeface="Calibri"/>
                <a:cs typeface="Calibri"/>
              </a:rPr>
              <a:t>– What are we worst at doing? What training does our workforce lack? What alliances and connections should we have?</a:t>
            </a:r>
          </a:p>
          <a:p>
            <a:endParaRPr lang="en-GB" dirty="0">
              <a:ea typeface="Calibri"/>
              <a:cs typeface="Calibri"/>
            </a:endParaRPr>
          </a:p>
          <a:p>
            <a:r>
              <a:rPr lang="en-GB" b="1" dirty="0">
                <a:ea typeface="Calibri"/>
                <a:cs typeface="Calibri"/>
              </a:rPr>
              <a:t>Threats – </a:t>
            </a:r>
            <a:r>
              <a:rPr lang="en-GB" dirty="0">
                <a:ea typeface="Calibri"/>
                <a:cs typeface="Calibri"/>
              </a:rPr>
              <a:t>What might our competitors be able to do to hurt us? What new legislation might damage our interests? </a:t>
            </a:r>
          </a:p>
          <a:p>
            <a:endParaRPr lang="en-GB" dirty="0">
              <a:ea typeface="Calibri"/>
              <a:cs typeface="Calibri"/>
            </a:endParaRPr>
          </a:p>
          <a:p>
            <a:r>
              <a:rPr lang="en-GB" b="1"/>
              <a:t>SWOT Analysis Advantages</a:t>
            </a:r>
            <a:endParaRPr lang="en-GB"/>
          </a:p>
          <a:p>
            <a:endParaRPr lang="en-GB" dirty="0">
              <a:solidFill>
                <a:srgbClr val="333333"/>
              </a:solidFill>
              <a:ea typeface="Calibri"/>
              <a:cs typeface="Calibri"/>
            </a:endParaRPr>
          </a:p>
          <a:p>
            <a:r>
              <a:rPr lang="en-GB" b="1" dirty="0">
                <a:solidFill>
                  <a:srgbClr val="333333"/>
                </a:solidFill>
                <a:ea typeface="Calibri"/>
                <a:cs typeface="Calibri"/>
              </a:rPr>
              <a:t>Offers 360-degree perspective</a:t>
            </a:r>
          </a:p>
          <a:p>
            <a:r>
              <a:rPr lang="en-GB" dirty="0">
                <a:solidFill>
                  <a:srgbClr val="333333"/>
                </a:solidFill>
              </a:rPr>
              <a:t>offers a 360-degree perspective by assessing internal (Strengths and Weaknesses) and external (Opportunities and Threats) factors.</a:t>
            </a:r>
            <a:endParaRPr lang="en-GB" dirty="0"/>
          </a:p>
          <a:p>
            <a:endParaRPr lang="en-GB" dirty="0">
              <a:solidFill>
                <a:srgbClr val="333333"/>
              </a:solidFill>
            </a:endParaRPr>
          </a:p>
          <a:p>
            <a:r>
              <a:rPr lang="en-GB" b="1"/>
              <a:t>Establishes Priority</a:t>
            </a:r>
            <a:endParaRPr lang="en-GB"/>
          </a:p>
          <a:p>
            <a:r>
              <a:rPr lang="en-GB" dirty="0">
                <a:solidFill>
                  <a:srgbClr val="333333"/>
                </a:solidFill>
              </a:rPr>
              <a:t> It highlights the most key issues for your organisation and lays the groundwork for coming up with a strategic process to address them.</a:t>
            </a:r>
            <a:endParaRPr lang="en-GB"/>
          </a:p>
          <a:p>
            <a:r>
              <a:rPr lang="en-GB" dirty="0">
                <a:solidFill>
                  <a:srgbClr val="333333"/>
                </a:solidFill>
              </a:rPr>
              <a:t>Even if you were to miss factors, so long as you act on what you have, you will go a long way toward developing your business. Furthermore, anything you miss you will likely come across again during this process, as you’ll actively be creating new strengths and weaknesses as you develop.</a:t>
            </a:r>
            <a:endParaRPr lang="en-GB"/>
          </a:p>
          <a:p>
            <a:endParaRPr lang="en-GB" dirty="0">
              <a:solidFill>
                <a:srgbClr val="333333"/>
              </a:solidFill>
            </a:endParaRPr>
          </a:p>
          <a:p>
            <a:r>
              <a:rPr lang="en-GB" b="1"/>
              <a:t>Provides Strategic Insights</a:t>
            </a:r>
            <a:endParaRPr lang="en-GB"/>
          </a:p>
          <a:p>
            <a:r>
              <a:rPr lang="en-GB">
                <a:solidFill>
                  <a:srgbClr val="333333"/>
                </a:solidFill>
              </a:rPr>
              <a:t>One of the biggest reasons you should assess all four SWOT components is to know a company’s strategic position and competitiveness across the industry. You can’t do a SWOT analysis without knowing your industry, and knowing your industry means knowing both your customers and your competitors.</a:t>
            </a:r>
            <a:endParaRPr lang="en-GB"/>
          </a:p>
          <a:p>
            <a:r>
              <a:rPr lang="en-GB" dirty="0">
                <a:solidFill>
                  <a:srgbClr val="333333"/>
                </a:solidFill>
              </a:rPr>
              <a:t>Once you have the information and data down that outlines your capabilities, it becomes so much easier to understand what is and what isn’t within the realm of possibility for your organisation. This means your options in decision-making become clear.</a:t>
            </a:r>
            <a:endParaRPr lang="en-GB"/>
          </a:p>
          <a:p>
            <a:endParaRPr lang="en-GB" dirty="0">
              <a:solidFill>
                <a:srgbClr val="333333"/>
              </a:solidFill>
            </a:endParaRPr>
          </a:p>
          <a:p>
            <a:r>
              <a:rPr lang="en-GB" b="1"/>
              <a:t>Fosters Collaboration</a:t>
            </a:r>
            <a:endParaRPr lang="en-GB"/>
          </a:p>
          <a:p>
            <a:r>
              <a:rPr lang="en-GB" dirty="0">
                <a:solidFill>
                  <a:srgbClr val="333333"/>
                </a:solidFill>
              </a:rPr>
              <a:t>SWOT analysis is a great way to promote collaboration since different teams and departments work together. This isn’t just a social activity, but it also provides a full understanding of everyone’s place and responsibilities within the company. This can bridge the gaps between departments.</a:t>
            </a:r>
            <a:endParaRPr lang="en-GB"/>
          </a:p>
          <a:p>
            <a:endParaRPr lang="en-GB" dirty="0">
              <a:solidFill>
                <a:srgbClr val="333333"/>
              </a:solidFill>
            </a:endParaRPr>
          </a:p>
          <a:p>
            <a:r>
              <a:rPr lang="en-GB" b="1"/>
              <a:t>Generates Future Scenarios</a:t>
            </a:r>
            <a:endParaRPr lang="en-GB"/>
          </a:p>
          <a:p>
            <a:r>
              <a:rPr lang="en-GB" dirty="0">
                <a:solidFill>
                  <a:srgbClr val="333333"/>
                </a:solidFill>
              </a:rPr>
              <a:t>It’s good to keep an eye on what’s coming in business to be proactive about potential future opportunities and threats. Viewing SWOT analysis as an ongoing process allows business owners and their managers to continuously update and revise their strategies and any risk mitigation by identifying threats early. With an in-depth analysis of everything, they can discuss how their strengths or weaknesses may interact with any future situations.</a:t>
            </a:r>
            <a:endParaRPr lang="en-GB"/>
          </a:p>
          <a:p>
            <a:endParaRPr lang="en-GB" dirty="0">
              <a:solidFill>
                <a:srgbClr val="333333"/>
              </a:solidFill>
            </a:endParaRPr>
          </a:p>
          <a:p>
            <a:r>
              <a:rPr lang="en-GB" b="1" dirty="0"/>
              <a:t>Simple And Flexible</a:t>
            </a:r>
            <a:endParaRPr lang="en-GB"/>
          </a:p>
          <a:p>
            <a:r>
              <a:rPr lang="en-GB" dirty="0">
                <a:solidFill>
                  <a:srgbClr val="333333"/>
                </a:solidFill>
              </a:rPr>
              <a:t>SWOT is a very simple framework that is flexible enough to be applied across all types of organisations, departments, initiatives, markets, and more. So, if you feel there’s just one department that needs an assessment, you don’t have to waste time analysing the entire business. Furthermore, there’s ZERO financial investment for conducting a SWOT assessment. </a:t>
            </a:r>
            <a:endParaRPr lang="en-GB" dirty="0"/>
          </a:p>
          <a:p>
            <a:endParaRPr lang="en-GB" dirty="0">
              <a:solidFill>
                <a:srgbClr val="333333"/>
              </a:solidFill>
              <a:ea typeface="Calibri"/>
              <a:cs typeface="Calibri"/>
            </a:endParaRPr>
          </a:p>
          <a:p>
            <a:endParaRPr lang="en-GB" dirty="0">
              <a:solidFill>
                <a:srgbClr val="333333"/>
              </a:solidFill>
            </a:endParaRPr>
          </a:p>
          <a:p>
            <a:r>
              <a:rPr lang="en-GB" b="1" dirty="0"/>
              <a:t>Disadvantages Of A SWOT Analysis</a:t>
            </a:r>
            <a:endParaRPr lang="en-GB"/>
          </a:p>
          <a:p>
            <a:endParaRPr lang="en-GB" dirty="0">
              <a:solidFill>
                <a:srgbClr val="333333"/>
              </a:solidFill>
            </a:endParaRPr>
          </a:p>
          <a:p>
            <a:r>
              <a:rPr lang="en-GB" b="1" dirty="0"/>
              <a:t>Subjective Perspectives</a:t>
            </a:r>
            <a:endParaRPr lang="en-GB"/>
          </a:p>
          <a:p>
            <a:r>
              <a:rPr lang="en-GB" dirty="0">
                <a:solidFill>
                  <a:srgbClr val="333333"/>
                </a:solidFill>
              </a:rPr>
              <a:t>SWOT heavily relies on the knowledge and perceptions of everyone involved in the assessment. Having a variety of people is both an advantage and a disadvantage sometimes.</a:t>
            </a:r>
            <a:endParaRPr lang="en-GB"/>
          </a:p>
          <a:p>
            <a:r>
              <a:rPr lang="en-GB" dirty="0">
                <a:solidFill>
                  <a:srgbClr val="333333"/>
                </a:solidFill>
              </a:rPr>
              <a:t>When dealing with people across different departments, you will find that many of them have their priorities, preoccupations, and ideas of limitations within the company. This is especially true the larger a company is. It’s best to ensure that all concerns and conflicting opinions are registered and acted upon, ensuring that internal factors remain positive.</a:t>
            </a:r>
            <a:endParaRPr lang="en-GB" dirty="0"/>
          </a:p>
          <a:p>
            <a:endParaRPr lang="en-GB" dirty="0">
              <a:solidFill>
                <a:srgbClr val="333333"/>
              </a:solidFill>
            </a:endParaRPr>
          </a:p>
          <a:p>
            <a:r>
              <a:rPr lang="en-GB" b="1"/>
              <a:t>Not A Standalone Tool</a:t>
            </a:r>
            <a:endParaRPr lang="en-GB">
              <a:solidFill>
                <a:srgbClr val="333333"/>
              </a:solidFill>
            </a:endParaRPr>
          </a:p>
          <a:p>
            <a:r>
              <a:rPr lang="en-GB" dirty="0">
                <a:solidFill>
                  <a:srgbClr val="333333"/>
                </a:solidFill>
              </a:rPr>
              <a:t>You cannot use SWOT as the only tool for decisive solutions. It can help you with some very useful information, but you will need to pair it with other models if you want to validate your findings and make data-driven business decisions.</a:t>
            </a:r>
            <a:endParaRPr lang="en-GB">
              <a:solidFill>
                <a:srgbClr val="333333"/>
              </a:solidFill>
              <a:ea typeface="Calibri" panose="020F0502020204030204"/>
              <a:cs typeface="Calibri" panose="020F0502020204030204"/>
            </a:endParaRPr>
          </a:p>
          <a:p>
            <a:pPr algn="just"/>
            <a:br>
              <a:rPr lang="en-GB" dirty="0">
                <a:ea typeface="Calibri"/>
                <a:cs typeface="+mn-lt"/>
              </a:rPr>
            </a:br>
            <a:r>
              <a:rPr lang="en-GB" b="1">
                <a:solidFill>
                  <a:srgbClr val="333333"/>
                </a:solidFill>
              </a:rPr>
              <a:t>Lack of Quantitative Analysis</a:t>
            </a:r>
            <a:endParaRPr lang="en-GB">
              <a:solidFill>
                <a:srgbClr val="000000"/>
              </a:solidFill>
            </a:endParaRPr>
          </a:p>
          <a:p>
            <a:pPr algn="just"/>
            <a:r>
              <a:rPr lang="en-GB" dirty="0">
                <a:solidFill>
                  <a:srgbClr val="333333"/>
                </a:solidFill>
              </a:rPr>
              <a:t>SWOT analysis is qualitative, which may lead to subjective interpretations.</a:t>
            </a:r>
            <a:endParaRPr lang="en-GB">
              <a:ea typeface="Calibri" panose="020F0502020204030204"/>
              <a:cs typeface="Calibri" panose="020F0502020204030204"/>
            </a:endParaRPr>
          </a:p>
          <a:p>
            <a:pPr lvl="1" algn="just"/>
            <a:endParaRPr lang="en-GB" dirty="0">
              <a:solidFill>
                <a:srgbClr val="333333"/>
              </a:solidFill>
              <a:ea typeface="Calibri" panose="020F0502020204030204"/>
              <a:cs typeface="Calibri" panose="020F0502020204030204"/>
            </a:endParaRPr>
          </a:p>
          <a:p>
            <a:pPr algn="just"/>
            <a:r>
              <a:rPr lang="en-GB" b="1">
                <a:solidFill>
                  <a:srgbClr val="333333"/>
                </a:solidFill>
              </a:rPr>
              <a:t>Oversimplification</a:t>
            </a:r>
            <a:endParaRPr lang="en-GB">
              <a:solidFill>
                <a:srgbClr val="000000"/>
              </a:solidFill>
            </a:endParaRPr>
          </a:p>
          <a:p>
            <a:pPr algn="just"/>
            <a:r>
              <a:rPr lang="en-GB" dirty="0">
                <a:solidFill>
                  <a:srgbClr val="333333"/>
                </a:solidFill>
              </a:rPr>
              <a:t>The simplicity of SWOT analysis can lead to oversimplified conclusions, ignoring the complexities of business environments</a:t>
            </a:r>
            <a:endParaRPr lang="en-GB">
              <a:ea typeface="Calibri" panose="020F0502020204030204"/>
              <a:cs typeface="Calibri" panose="020F0502020204030204"/>
            </a:endParaRPr>
          </a:p>
          <a:p>
            <a:pPr algn="just"/>
            <a:endParaRPr lang="en-GB" dirty="0">
              <a:solidFill>
                <a:srgbClr val="333333"/>
              </a:solidFill>
            </a:endParaRPr>
          </a:p>
          <a:p>
            <a:pPr algn="just"/>
            <a:r>
              <a:rPr lang="en-GB" b="1">
                <a:solidFill>
                  <a:srgbClr val="333333"/>
                </a:solidFill>
              </a:rPr>
              <a:t>Bias and Subjectivity</a:t>
            </a:r>
            <a:endParaRPr lang="en-GB">
              <a:solidFill>
                <a:srgbClr val="000000"/>
              </a:solidFill>
            </a:endParaRPr>
          </a:p>
          <a:p>
            <a:pPr algn="just"/>
            <a:r>
              <a:rPr lang="en-GB" dirty="0">
                <a:solidFill>
                  <a:srgbClr val="333333"/>
                </a:solidFill>
              </a:rPr>
              <a:t>The outcomes of SWOT analysis are influenced by the perspectives of the participants, leading to potential biases.</a:t>
            </a:r>
            <a:endParaRPr lang="en-GB">
              <a:ea typeface="Calibri" panose="020F0502020204030204"/>
              <a:cs typeface="Calibri" panose="020F0502020204030204"/>
            </a:endParaRPr>
          </a:p>
          <a:p>
            <a:pPr lvl="1" algn="just"/>
            <a:endParaRPr lang="en-GB" dirty="0">
              <a:solidFill>
                <a:srgbClr val="333333"/>
              </a:solidFill>
              <a:ea typeface="Calibri"/>
              <a:cs typeface="Calibri"/>
            </a:endParaRPr>
          </a:p>
          <a:p>
            <a:pPr algn="just"/>
            <a:r>
              <a:rPr lang="en-GB" b="1">
                <a:solidFill>
                  <a:srgbClr val="333333"/>
                </a:solidFill>
              </a:rPr>
              <a:t>Overemphasis on Strengths and Weaknesses</a:t>
            </a:r>
            <a:endParaRPr lang="en-GB">
              <a:ea typeface="Calibri" panose="020F0502020204030204"/>
              <a:cs typeface="Calibri" panose="020F0502020204030204"/>
            </a:endParaRPr>
          </a:p>
          <a:p>
            <a:pPr marL="628650" lvl="1" indent="-171450" algn="just">
              <a:buFont typeface="Arial"/>
              <a:buChar char="•"/>
            </a:pPr>
            <a:r>
              <a:rPr lang="en-GB">
                <a:solidFill>
                  <a:srgbClr val="333333"/>
                </a:solidFill>
              </a:rPr>
              <a:t>Companies may focus too much on internal factors, neglecting external dynamics such as market trends or competitive pressures.</a:t>
            </a:r>
            <a:endParaRPr lang="en-GB"/>
          </a:p>
          <a:p>
            <a:pPr marL="628650" lvl="1" indent="-171450" algn="just">
              <a:buFont typeface="Arial"/>
              <a:buChar char="•"/>
            </a:pPr>
            <a:r>
              <a:rPr lang="en-GB">
                <a:solidFill>
                  <a:srgbClr val="333333"/>
                </a:solidFill>
              </a:rPr>
              <a:t>In rapidly evolving markets like AI or EVs, ignoring external factors can make businesses reactive rather than proactive.</a:t>
            </a:r>
            <a:endParaRPr lang="en-GB"/>
          </a:p>
          <a:p>
            <a:pPr algn="just"/>
            <a:endParaRPr lang="en-GB" b="1" dirty="0">
              <a:solidFill>
                <a:srgbClr val="333333"/>
              </a:solidFill>
            </a:endParaRPr>
          </a:p>
          <a:p>
            <a:pPr algn="just">
              <a:buFont typeface="Arial"/>
            </a:pPr>
            <a:r>
              <a:rPr lang="en-GB" b="1" dirty="0">
                <a:solidFill>
                  <a:srgbClr val="333333"/>
                </a:solidFill>
              </a:rPr>
              <a:t>Lack of Prioritization</a:t>
            </a:r>
            <a:endParaRPr lang="en-GB">
              <a:ea typeface="Calibri" panose="020F0502020204030204"/>
              <a:cs typeface="Calibri" panose="020F0502020204030204"/>
            </a:endParaRPr>
          </a:p>
          <a:p>
            <a:pPr marL="628650" lvl="1" indent="-171450" algn="just">
              <a:buFont typeface="Arial"/>
              <a:buChar char="•"/>
            </a:pPr>
            <a:r>
              <a:rPr lang="en-GB" dirty="0">
                <a:solidFill>
                  <a:srgbClr val="333333"/>
                </a:solidFill>
              </a:rPr>
              <a:t>SWOT analysis often lists multiple factors without prioritizing them, leading to confusion in action planning.</a:t>
            </a:r>
            <a:endParaRPr lang="en-GB"/>
          </a:p>
          <a:p>
            <a:pPr marL="628650" lvl="1" indent="-171450" algn="just">
              <a:buFont typeface="Arial"/>
              <a:buChar char="•"/>
            </a:pPr>
            <a:r>
              <a:rPr lang="en-GB" dirty="0">
                <a:solidFill>
                  <a:srgbClr val="333333"/>
                </a:solidFill>
              </a:rPr>
              <a:t>For example, identifying ten opportunities without assessing their feasibility can dilute focus.</a:t>
            </a:r>
            <a:endParaRPr lang="en-GB" dirty="0"/>
          </a:p>
          <a:p>
            <a:pPr lvl="1" algn="just"/>
            <a:endParaRPr lang="en-GB" dirty="0">
              <a:solidFill>
                <a:srgbClr val="333333"/>
              </a:solidFill>
              <a:ea typeface="Calibri" panose="020F0502020204030204"/>
              <a:cs typeface="Calibri" panose="020F0502020204030204"/>
            </a:endParaRPr>
          </a:p>
          <a:p>
            <a:pPr algn="just"/>
            <a:r>
              <a:rPr lang="en-GB" b="1">
                <a:solidFill>
                  <a:srgbClr val="333333"/>
                </a:solidFill>
              </a:rPr>
              <a:t>Static Nature</a:t>
            </a:r>
            <a:endParaRPr lang="en-GB">
              <a:ea typeface="Calibri" panose="020F0502020204030204"/>
              <a:cs typeface="Calibri" panose="020F0502020204030204"/>
            </a:endParaRPr>
          </a:p>
          <a:p>
            <a:pPr marL="628650" lvl="1" indent="-171450" algn="just">
              <a:buFont typeface="Arial"/>
              <a:buChar char="•"/>
            </a:pPr>
            <a:r>
              <a:rPr lang="en-GB" dirty="0">
                <a:solidFill>
                  <a:srgbClr val="333333"/>
                </a:solidFill>
              </a:rPr>
              <a:t>SWOT analysis captures a snapshot in time and does not account for dynamic changes in the business environment.</a:t>
            </a:r>
            <a:endParaRPr lang="en-GB"/>
          </a:p>
          <a:p>
            <a:pPr marL="628650" lvl="1" indent="-171450" algn="just">
              <a:buFont typeface="Arial"/>
              <a:buChar char="•"/>
            </a:pPr>
            <a:r>
              <a:rPr lang="en-GB" dirty="0">
                <a:solidFill>
                  <a:srgbClr val="333333"/>
                </a:solidFill>
              </a:rPr>
              <a:t>In 2025, where market conditions can shift rapidly due to technological advancements or global crises, this static nature is a significant limitation.</a:t>
            </a:r>
            <a:endParaRPr lang="en-GB"/>
          </a:p>
          <a:p>
            <a:endParaRPr lang="en-GB" dirty="0">
              <a:ea typeface="Calibri"/>
              <a:cs typeface="+mn-l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9C92401-7D09-4E24-82C1-FE03CC317790}" type="slidenum">
              <a:rPr lang="en-GB" smtClean="0"/>
              <a:t>29</a:t>
            </a:fld>
            <a:endParaRPr lang="en-GB"/>
          </a:p>
        </p:txBody>
      </p:sp>
    </p:spTree>
    <p:extLst>
      <p:ext uri="{BB962C8B-B14F-4D97-AF65-F5344CB8AC3E}">
        <p14:creationId xmlns:p14="http://schemas.microsoft.com/office/powerpoint/2010/main" val="3290890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Any Questions?</a:t>
            </a:r>
          </a:p>
        </p:txBody>
      </p:sp>
      <p:sp>
        <p:nvSpPr>
          <p:cNvPr id="4" name="Slide Number Placeholder 3"/>
          <p:cNvSpPr>
            <a:spLocks noGrp="1"/>
          </p:cNvSpPr>
          <p:nvPr>
            <p:ph type="sldNum" sz="quarter" idx="5"/>
          </p:nvPr>
        </p:nvSpPr>
        <p:spPr/>
        <p:txBody>
          <a:bodyPr/>
          <a:lstStyle/>
          <a:p>
            <a:fld id="{C9C92401-7D09-4E24-82C1-FE03CC317790}" type="slidenum">
              <a:rPr lang="en-GB" smtClean="0"/>
              <a:t>31</a:t>
            </a:fld>
            <a:endParaRPr lang="en-GB"/>
          </a:p>
        </p:txBody>
      </p:sp>
    </p:spTree>
    <p:extLst>
      <p:ext uri="{BB962C8B-B14F-4D97-AF65-F5344CB8AC3E}">
        <p14:creationId xmlns:p14="http://schemas.microsoft.com/office/powerpoint/2010/main" val="4190954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82A51-73A3-433F-A082-460541592E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9515D-32D1-45A9-A75B-F1E600824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F84C6E-C822-4E85-8295-DEC828BFE8A2}"/>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9B64E1DA-39F7-4961-8F9C-959C10E26B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215B9-5F73-4C9C-869E-BFBF7AB6A33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55540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BA8D-D51F-45E1-8FB6-8E58BE885D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38350C-1DF4-4C1B-BC05-387B385B89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5505CD-D0D6-4CF7-905B-D9026A55C3DD}"/>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4F5D5DB3-E76A-460A-8612-E80A04A6E3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84DDA-017F-4BC9-86DC-BE0117F8B747}"/>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2505842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1AEBC-572A-44A4-9BA8-A107E001C3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70710-E3B0-4217-86D6-706B3BD98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D79664-82CB-493B-9CED-F5BAFD7E790B}"/>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51A9E2AD-65EB-4ED7-A649-C87A53985A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1F3BA7-0FBE-47F4-8793-C231DBAD2CE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238625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D1930-C07B-4512-A484-F977C1998E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6ED4A3-CF0B-41A6-97CE-EDE2448CD9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D884FE-C6D0-4D67-AA26-1A3795F4D3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E78B3F-8AC2-4C1F-9094-4BC13F9F9ECC}"/>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6" name="Footer Placeholder 5">
            <a:extLst>
              <a:ext uri="{FF2B5EF4-FFF2-40B4-BE49-F238E27FC236}">
                <a16:creationId xmlns:a16="http://schemas.microsoft.com/office/drawing/2014/main" id="{5ABA85AA-CF89-45EF-B009-17822836D2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D814B-FA7E-4E48-B456-F59A4B2A3C68}"/>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187865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BD42-FEF0-496F-8B98-9AB5CE0C91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0207A0-7319-48D6-B686-57EBBDF28A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7298FC-F94C-45E5-BCEC-A95D277BA3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367424-E377-49A6-B90E-87723BB537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DF78B1-6CD8-46A2-B73C-58F19F8CDF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11A75-97EB-4C4E-90D6-FC4B044187D8}"/>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8" name="Footer Placeholder 7">
            <a:extLst>
              <a:ext uri="{FF2B5EF4-FFF2-40B4-BE49-F238E27FC236}">
                <a16:creationId xmlns:a16="http://schemas.microsoft.com/office/drawing/2014/main" id="{3B6B2715-5A3F-4A19-BF49-B7E0BC19F0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D67EF5-BCAB-4894-8705-C08A69E40446}"/>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3472098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30B9-FBB9-409F-8DCA-338276C0DF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CC51C3-F0A3-4A8F-A77F-F3F53A9EE191}"/>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4" name="Footer Placeholder 3">
            <a:extLst>
              <a:ext uri="{FF2B5EF4-FFF2-40B4-BE49-F238E27FC236}">
                <a16:creationId xmlns:a16="http://schemas.microsoft.com/office/drawing/2014/main" id="{949BAEF0-F85B-44AE-BE25-F6F975473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A397DE-10A7-4F1B-9EFE-4156C74A72F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58462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53DDDB-1369-40B9-B42A-72AC260D97B0}"/>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3" name="Footer Placeholder 2">
            <a:extLst>
              <a:ext uri="{FF2B5EF4-FFF2-40B4-BE49-F238E27FC236}">
                <a16:creationId xmlns:a16="http://schemas.microsoft.com/office/drawing/2014/main" id="{35BBD0EB-FD4F-49FF-9F71-7B8F45AD8D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215C70-7FC8-41E5-889E-9946F5A53FE0}"/>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69006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D742F-2AC1-409F-8B0C-138B99C33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C49EB0-6137-4A12-B79D-E003BC8F3C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06FFA3-D1CA-4666-B73F-3F3013C798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7D7DD0-7554-4074-95F3-6C92C1832EBA}"/>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6" name="Footer Placeholder 5">
            <a:extLst>
              <a:ext uri="{FF2B5EF4-FFF2-40B4-BE49-F238E27FC236}">
                <a16:creationId xmlns:a16="http://schemas.microsoft.com/office/drawing/2014/main" id="{48F366CD-CE07-4C09-96AD-D3A2360558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E0C8DC-1C94-4BA6-8B7B-1EEDD5E10C03}"/>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417259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7BCA7-1FD4-4FED-8AD9-44CBB5A9C7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EA5869-34F4-4002-894D-E689B1D328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46B38E-D7A5-4CBC-8564-D7A58D75EA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DB7FCA-4BE3-456F-B03B-F678F3D6FE35}"/>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6" name="Footer Placeholder 5">
            <a:extLst>
              <a:ext uri="{FF2B5EF4-FFF2-40B4-BE49-F238E27FC236}">
                <a16:creationId xmlns:a16="http://schemas.microsoft.com/office/drawing/2014/main" id="{10ED7598-399A-4A49-AD56-8D4326649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4B0D40-E468-40A5-87FD-63AB6E0BED53}"/>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400095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7DAD5-28A1-4A9E-A06A-C7E3A1B06B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CAEAB4-23E9-49F6-8AFC-99CA44BB3F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38C8-62FB-4587-9A2A-EDB3515D8B64}"/>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A0953F0A-CE20-4808-8117-B62854DC0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C8F74-3386-46DB-B088-8D1BE5449437}"/>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349719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5B0EF4-D4D8-4E68-BF65-A12D5DBF3F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FE100D-02D9-4739-9B5B-6B4338BEDC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77198-99BC-4F18-84C2-0074BCDA49B3}"/>
              </a:ext>
            </a:extLst>
          </p:cNvPr>
          <p:cNvSpPr>
            <a:spLocks noGrp="1"/>
          </p:cNvSpPr>
          <p:nvPr>
            <p:ph type="dt" sz="half" idx="10"/>
          </p:nvPr>
        </p:nvSpPr>
        <p:spPr/>
        <p:txBody>
          <a:body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C4DD786A-2335-4F46-8C52-4F61E9B2F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7161A-812A-4E07-BB32-91AE2F0BBDA5}"/>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025506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lnSpc>
                <a:spcPts val="3600"/>
              </a:lnSpc>
              <a:defRPr sz="4000" b="1"/>
            </a:lvl1pPr>
          </a:lstStyle>
          <a:p>
            <a:r>
              <a:rPr lang="en-US" dirty="0"/>
              <a:t>Click to edit Master title style</a:t>
            </a:r>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447800"/>
            <a:ext cx="9550400" cy="381000"/>
          </a:xfrm>
        </p:spPr>
        <p:txBody>
          <a:bodyPr/>
          <a:lstStyle>
            <a:lvl1pPr algn="ctr">
              <a:buNone/>
              <a:defRPr sz="28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345021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7341B2-9BAC-4AF5-A6A8-D386A2D43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3EA7BC-71D2-4DD2-A29B-9C147A9C0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958E38-7809-4619-B28B-248F5D97C2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E75C94-C655-4834-B7CD-760479754C71}" type="datetimeFigureOut">
              <a:rPr lang="en-GB" smtClean="0"/>
              <a:t>15/10/2025</a:t>
            </a:fld>
            <a:endParaRPr lang="en-GB"/>
          </a:p>
        </p:txBody>
      </p:sp>
      <p:sp>
        <p:nvSpPr>
          <p:cNvPr id="5" name="Footer Placeholder 4">
            <a:extLst>
              <a:ext uri="{FF2B5EF4-FFF2-40B4-BE49-F238E27FC236}">
                <a16:creationId xmlns:a16="http://schemas.microsoft.com/office/drawing/2014/main" id="{E7A1B1C8-5ED5-4295-B661-3CD871276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2BE7C7-42A7-4BDE-A130-2A2CC2AA07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E06153-D090-422F-BBFC-46C959C110C8}" type="slidenum">
              <a:rPr lang="en-GB" smtClean="0"/>
              <a:t>‹#›</a:t>
            </a:fld>
            <a:endParaRPr lang="en-GB"/>
          </a:p>
        </p:txBody>
      </p:sp>
    </p:spTree>
    <p:extLst>
      <p:ext uri="{BB962C8B-B14F-4D97-AF65-F5344CB8AC3E}">
        <p14:creationId xmlns:p14="http://schemas.microsoft.com/office/powerpoint/2010/main" val="871201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6N7yc_mjdJQ?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2.xml"/><Relationship Id="rId1" Type="http://schemas.openxmlformats.org/officeDocument/2006/relationships/video" Target="https://www.youtube.com/embed/o7_0HKQLF2U?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34">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8FC57-D2C7-479A-9E5F-F4F60312F6FB}"/>
              </a:ext>
            </a:extLst>
          </p:cNvPr>
          <p:cNvSpPr>
            <a:spLocks noGrp="1"/>
          </p:cNvSpPr>
          <p:nvPr>
            <p:ph type="ctrTitle"/>
          </p:nvPr>
        </p:nvSpPr>
        <p:spPr>
          <a:xfrm>
            <a:off x="6387553" y="140745"/>
            <a:ext cx="5292420" cy="3932723"/>
          </a:xfrm>
        </p:spPr>
        <p:txBody>
          <a:bodyPr anchor="b">
            <a:normAutofit/>
          </a:bodyPr>
          <a:lstStyle/>
          <a:p>
            <a:pPr algn="l"/>
            <a:r>
              <a:rPr lang="en-GB" sz="7200" b="1" dirty="0">
                <a:solidFill>
                  <a:schemeClr val="bg1"/>
                </a:solidFill>
              </a:rPr>
              <a:t>BMBM4005</a:t>
            </a:r>
            <a:br>
              <a:rPr lang="en-GB" sz="7200" b="1" dirty="0">
                <a:solidFill>
                  <a:schemeClr val="bg1"/>
                </a:solidFill>
              </a:rPr>
            </a:br>
            <a:r>
              <a:rPr lang="en-GB" sz="7200" b="1" dirty="0">
                <a:solidFill>
                  <a:schemeClr val="bg1"/>
                </a:solidFill>
              </a:rPr>
              <a:t>Marketing Fundamentals</a:t>
            </a:r>
          </a:p>
        </p:txBody>
      </p:sp>
      <p:sp>
        <p:nvSpPr>
          <p:cNvPr id="3" name="Subtitle 2">
            <a:extLst>
              <a:ext uri="{FF2B5EF4-FFF2-40B4-BE49-F238E27FC236}">
                <a16:creationId xmlns:a16="http://schemas.microsoft.com/office/drawing/2014/main" id="{5BF23D60-C39F-4968-9F16-574644E6F77E}"/>
              </a:ext>
            </a:extLst>
          </p:cNvPr>
          <p:cNvSpPr>
            <a:spLocks noGrp="1"/>
          </p:cNvSpPr>
          <p:nvPr>
            <p:ph type="subTitle" idx="1"/>
          </p:nvPr>
        </p:nvSpPr>
        <p:spPr>
          <a:xfrm>
            <a:off x="6455944" y="4572001"/>
            <a:ext cx="5224029" cy="1346634"/>
          </a:xfrm>
        </p:spPr>
        <p:txBody>
          <a:bodyPr anchor="t">
            <a:normAutofit/>
          </a:bodyPr>
          <a:lstStyle/>
          <a:p>
            <a:pPr algn="l"/>
            <a:r>
              <a:rPr lang="en-GB">
                <a:solidFill>
                  <a:schemeClr val="bg1"/>
                </a:solidFill>
              </a:rPr>
              <a:t>Week 3</a:t>
            </a:r>
            <a:endParaRPr lang="en-US">
              <a:solidFill>
                <a:schemeClr val="bg1"/>
              </a:solidFill>
              <a:ea typeface="Calibri" panose="020F0502020204030204"/>
              <a:cs typeface="Calibri" panose="020F0502020204030204"/>
            </a:endParaRPr>
          </a:p>
          <a:p>
            <a:pPr algn="l"/>
            <a:endParaRPr lang="en-GB" dirty="0">
              <a:solidFill>
                <a:schemeClr val="bg1"/>
              </a:solidFill>
              <a:ea typeface="Calibri"/>
              <a:cs typeface="Calibri"/>
            </a:endParaRPr>
          </a:p>
          <a:p>
            <a:pPr algn="l"/>
            <a:r>
              <a:rPr lang="en-GB" dirty="0">
                <a:solidFill>
                  <a:schemeClr val="bg1"/>
                </a:solidFill>
                <a:ea typeface="Calibri"/>
                <a:cs typeface="Calibri"/>
              </a:rPr>
              <a:t>Zoe Williams</a:t>
            </a:r>
          </a:p>
        </p:txBody>
      </p:sp>
      <p:sp>
        <p:nvSpPr>
          <p:cNvPr id="1029" name="Freeform: Shape 136">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0" name="Freeform: Shape 138">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marketing">
            <a:extLst>
              <a:ext uri="{FF2B5EF4-FFF2-40B4-BE49-F238E27FC236}">
                <a16:creationId xmlns:a16="http://schemas.microsoft.com/office/drawing/2014/main" id="{1FBC515D-878C-4AEE-94D0-C9D7348B0C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93" t="19636" r="5717" b="15921"/>
          <a:stretch/>
        </p:blipFill>
        <p:spPr bwMode="auto">
          <a:xfrm>
            <a:off x="99390" y="735495"/>
            <a:ext cx="5706856" cy="2027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00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E83021-40FE-51D1-2C5D-1604206AE81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8CD743-5D62-5BFE-EB3B-E70A10D24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A36941-D0F6-1C79-0F95-B68C9F29B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998C2-7F8E-311C-4978-9627E2C82B65}"/>
              </a:ext>
            </a:extLst>
          </p:cNvPr>
          <p:cNvSpPr>
            <a:spLocks noGrp="1"/>
          </p:cNvSpPr>
          <p:nvPr>
            <p:ph type="title"/>
          </p:nvPr>
        </p:nvSpPr>
        <p:spPr>
          <a:xfrm>
            <a:off x="6094105" y="505326"/>
            <a:ext cx="4977976" cy="866274"/>
          </a:xfrm>
        </p:spPr>
        <p:txBody>
          <a:bodyPr>
            <a:normAutofit/>
          </a:bodyPr>
          <a:lstStyle/>
          <a:p>
            <a:r>
              <a:rPr lang="en-GB" sz="3600" b="1" dirty="0">
                <a:solidFill>
                  <a:schemeClr val="tx2"/>
                </a:solidFill>
              </a:rPr>
              <a:t>Refresh </a:t>
            </a:r>
          </a:p>
        </p:txBody>
      </p:sp>
      <p:pic>
        <p:nvPicPr>
          <p:cNvPr id="7" name="Graphic 6" descr="Board Room">
            <a:extLst>
              <a:ext uri="{FF2B5EF4-FFF2-40B4-BE49-F238E27FC236}">
                <a16:creationId xmlns:a16="http://schemas.microsoft.com/office/drawing/2014/main" id="{3501CB15-BB03-9419-B507-28AF922C7A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F8C0C2F-23DF-8203-DC28-BAACE3668523}"/>
              </a:ext>
            </a:extLst>
          </p:cNvPr>
          <p:cNvSpPr>
            <a:spLocks noGrp="1"/>
          </p:cNvSpPr>
          <p:nvPr>
            <p:ph idx="1"/>
          </p:nvPr>
        </p:nvSpPr>
        <p:spPr>
          <a:xfrm>
            <a:off x="6090574" y="1532238"/>
            <a:ext cx="5734842" cy="4917989"/>
          </a:xfrm>
        </p:spPr>
        <p:txBody>
          <a:bodyPr anchor="ctr">
            <a:normAutofit/>
          </a:bodyPr>
          <a:lstStyle/>
          <a:p>
            <a:r>
              <a:rPr lang="en-GB" sz="3200" b="1" dirty="0">
                <a:solidFill>
                  <a:schemeClr val="tx2"/>
                </a:solidFill>
                <a:ea typeface="Calibri"/>
                <a:cs typeface="Calibri"/>
              </a:rPr>
              <a:t>Traditional V Contemporary</a:t>
            </a:r>
            <a:endParaRPr lang="en-US" sz="3200">
              <a:solidFill>
                <a:schemeClr val="tx2"/>
              </a:solidFill>
              <a:ea typeface="Calibri" panose="020F0502020204030204"/>
              <a:cs typeface="Calibri" panose="020F0502020204030204"/>
            </a:endParaRPr>
          </a:p>
          <a:p>
            <a:endParaRPr lang="en-GB" sz="3200" b="1" dirty="0">
              <a:solidFill>
                <a:schemeClr val="tx2"/>
              </a:solidFill>
              <a:ea typeface="Calibri"/>
              <a:cs typeface="Calibri"/>
            </a:endParaRPr>
          </a:p>
          <a:p>
            <a:pPr marL="0" indent="0">
              <a:buNone/>
            </a:pPr>
            <a:endParaRPr lang="en-GB" sz="3200" b="1" dirty="0">
              <a:solidFill>
                <a:schemeClr val="tx2"/>
              </a:solidFill>
              <a:ea typeface="Calibri"/>
              <a:cs typeface="Calibri"/>
            </a:endParaRPr>
          </a:p>
          <a:p>
            <a:endParaRPr lang="en-GB" sz="3200" b="1" dirty="0">
              <a:solidFill>
                <a:schemeClr val="tx2"/>
              </a:solidFill>
              <a:ea typeface="Calibri"/>
              <a:cs typeface="Calibri"/>
            </a:endParaRPr>
          </a:p>
          <a:p>
            <a:r>
              <a:rPr lang="en-GB" sz="3200" b="1" dirty="0">
                <a:solidFill>
                  <a:schemeClr val="tx2"/>
                </a:solidFill>
                <a:ea typeface="Calibri"/>
                <a:cs typeface="Calibri"/>
              </a:rPr>
              <a:t>Societal Marketing Concept</a:t>
            </a:r>
          </a:p>
          <a:p>
            <a:endParaRPr lang="en-GB" sz="2200" b="1" dirty="0">
              <a:solidFill>
                <a:schemeClr val="tx2"/>
              </a:solidFill>
              <a:ea typeface="Calibri"/>
              <a:cs typeface="Calibri"/>
            </a:endParaRPr>
          </a:p>
          <a:p>
            <a:endParaRPr lang="en-GB" sz="2200" b="1" dirty="0">
              <a:solidFill>
                <a:schemeClr val="tx2"/>
              </a:solidFill>
              <a:ea typeface="Calibri"/>
              <a:cs typeface="Calibri"/>
            </a:endParaRPr>
          </a:p>
        </p:txBody>
      </p:sp>
      <p:grpSp>
        <p:nvGrpSpPr>
          <p:cNvPr id="14" name="Group 13">
            <a:extLst>
              <a:ext uri="{FF2B5EF4-FFF2-40B4-BE49-F238E27FC236}">
                <a16:creationId xmlns:a16="http://schemas.microsoft.com/office/drawing/2014/main" id="{3B3D61E4-1358-EB09-876C-F02597898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EB3ADFFE-AE48-069B-BCF7-A1850A193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32C7BBA-DA40-7B2A-B8EC-B89EA9DB8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580F6E-3424-A882-60B5-5CDFFFCB4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47487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13D5-A96D-4E99-82C1-825CFA1C0662}"/>
              </a:ext>
            </a:extLst>
          </p:cNvPr>
          <p:cNvSpPr>
            <a:spLocks noGrp="1"/>
          </p:cNvSpPr>
          <p:nvPr>
            <p:ph type="title"/>
          </p:nvPr>
        </p:nvSpPr>
        <p:spPr/>
        <p:txBody>
          <a:bodyPr>
            <a:normAutofit/>
          </a:bodyPr>
          <a:lstStyle/>
          <a:p>
            <a:r>
              <a:rPr lang="en-GB" sz="6000" b="1" dirty="0"/>
              <a:t>Today’s session:</a:t>
            </a:r>
          </a:p>
        </p:txBody>
      </p:sp>
      <p:sp>
        <p:nvSpPr>
          <p:cNvPr id="3" name="Content Placeholder 2">
            <a:extLst>
              <a:ext uri="{FF2B5EF4-FFF2-40B4-BE49-F238E27FC236}">
                <a16:creationId xmlns:a16="http://schemas.microsoft.com/office/drawing/2014/main" id="{E2C1678F-695E-4F44-8041-D7AD639ADCF0}"/>
              </a:ext>
            </a:extLst>
          </p:cNvPr>
          <p:cNvSpPr>
            <a:spLocks noGrp="1"/>
          </p:cNvSpPr>
          <p:nvPr>
            <p:ph idx="1"/>
          </p:nvPr>
        </p:nvSpPr>
        <p:spPr>
          <a:xfrm>
            <a:off x="1676400" y="2141537"/>
            <a:ext cx="10515600" cy="4351338"/>
          </a:xfrm>
        </p:spPr>
        <p:txBody>
          <a:bodyPr>
            <a:normAutofit/>
          </a:bodyPr>
          <a:lstStyle/>
          <a:p>
            <a:r>
              <a:rPr lang="en-GB" sz="4800" dirty="0"/>
              <a:t>Marketing Planning</a:t>
            </a:r>
          </a:p>
          <a:p>
            <a:r>
              <a:rPr lang="en-GB" sz="4800" dirty="0"/>
              <a:t>The Marketing Audit</a:t>
            </a:r>
          </a:p>
          <a:p>
            <a:pPr lvl="1"/>
            <a:r>
              <a:rPr lang="en-GB" sz="4400" dirty="0"/>
              <a:t>Macro environment</a:t>
            </a:r>
          </a:p>
          <a:p>
            <a:pPr lvl="1"/>
            <a:r>
              <a:rPr lang="en-GB" sz="4400" dirty="0"/>
              <a:t>Micro environment</a:t>
            </a:r>
          </a:p>
          <a:p>
            <a:pPr lvl="1"/>
            <a:r>
              <a:rPr lang="en-GB" sz="4400" dirty="0"/>
              <a:t>Internal environment</a:t>
            </a:r>
          </a:p>
        </p:txBody>
      </p:sp>
    </p:spTree>
    <p:extLst>
      <p:ext uri="{BB962C8B-B14F-4D97-AF65-F5344CB8AC3E}">
        <p14:creationId xmlns:p14="http://schemas.microsoft.com/office/powerpoint/2010/main" val="2349375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18F5-A01D-5AFD-28D7-1DE0E0D797A0}"/>
              </a:ext>
            </a:extLst>
          </p:cNvPr>
          <p:cNvSpPr>
            <a:spLocks noGrp="1"/>
          </p:cNvSpPr>
          <p:nvPr>
            <p:ph type="title"/>
          </p:nvPr>
        </p:nvSpPr>
        <p:spPr/>
        <p:txBody>
          <a:bodyPr/>
          <a:lstStyle/>
          <a:p>
            <a:r>
              <a:rPr lang="en-GB" b="1" dirty="0"/>
              <a:t>The Marketing Planning Process</a:t>
            </a:r>
          </a:p>
        </p:txBody>
      </p:sp>
      <p:pic>
        <p:nvPicPr>
          <p:cNvPr id="1026" name="Picture 2" descr="RevRoad + The SOSTAC Method - RevRoad">
            <a:extLst>
              <a:ext uri="{FF2B5EF4-FFF2-40B4-BE49-F238E27FC236}">
                <a16:creationId xmlns:a16="http://schemas.microsoft.com/office/drawing/2014/main" id="{DF4B87B5-B508-5F5C-6B1B-F9D42C2E275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7923" r="8970"/>
          <a:stretch/>
        </p:blipFill>
        <p:spPr bwMode="auto">
          <a:xfrm>
            <a:off x="665018" y="1496291"/>
            <a:ext cx="10688782" cy="5095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17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703FF-3AA9-B2B9-180E-CDE7E6BD8578}"/>
              </a:ext>
            </a:extLst>
          </p:cNvPr>
          <p:cNvSpPr>
            <a:spLocks noGrp="1"/>
          </p:cNvSpPr>
          <p:nvPr>
            <p:ph type="title"/>
          </p:nvPr>
        </p:nvSpPr>
        <p:spPr>
          <a:xfrm>
            <a:off x="761800" y="269507"/>
            <a:ext cx="5334197" cy="1582816"/>
          </a:xfrm>
        </p:spPr>
        <p:txBody>
          <a:bodyPr anchor="ctr">
            <a:normAutofit/>
          </a:bodyPr>
          <a:lstStyle/>
          <a:p>
            <a:r>
              <a:rPr lang="en-GB" sz="4000" b="1" dirty="0"/>
              <a:t>The First Stage of Marketing Planning</a:t>
            </a:r>
          </a:p>
        </p:txBody>
      </p:sp>
      <p:sp>
        <p:nvSpPr>
          <p:cNvPr id="3" name="Content Placeholder 2">
            <a:extLst>
              <a:ext uri="{FF2B5EF4-FFF2-40B4-BE49-F238E27FC236}">
                <a16:creationId xmlns:a16="http://schemas.microsoft.com/office/drawing/2014/main" id="{30A7203B-05F2-0F7D-07DD-3001C7C61717}"/>
              </a:ext>
            </a:extLst>
          </p:cNvPr>
          <p:cNvSpPr>
            <a:spLocks noGrp="1"/>
          </p:cNvSpPr>
          <p:nvPr>
            <p:ph idx="1"/>
          </p:nvPr>
        </p:nvSpPr>
        <p:spPr>
          <a:xfrm>
            <a:off x="635268" y="1953928"/>
            <a:ext cx="5460730" cy="4286151"/>
          </a:xfrm>
        </p:spPr>
        <p:txBody>
          <a:bodyPr anchor="ctr">
            <a:noAutofit/>
          </a:bodyPr>
          <a:lstStyle/>
          <a:p>
            <a:r>
              <a:rPr lang="en-GB" dirty="0"/>
              <a:t>The marketing audit (situation analysis) is a detailed analysis of the environment in which the organisation operates. </a:t>
            </a:r>
          </a:p>
          <a:p>
            <a:endParaRPr lang="en-GB" dirty="0"/>
          </a:p>
          <a:p>
            <a:r>
              <a:rPr lang="en-GB" dirty="0"/>
              <a:t>This involves a systematic analysis of each element of the environment.</a:t>
            </a:r>
          </a:p>
          <a:p>
            <a:pPr marL="0" indent="0">
              <a:buNone/>
            </a:pPr>
            <a:endParaRPr lang="en-GB" dirty="0">
              <a:ea typeface="Calibri" panose="020F0502020204030204"/>
              <a:cs typeface="Calibri" panose="020F0502020204030204"/>
            </a:endParaRPr>
          </a:p>
        </p:txBody>
      </p:sp>
      <p:pic>
        <p:nvPicPr>
          <p:cNvPr id="5" name="Picture 4" descr="Magnifying glass showing decling performance">
            <a:extLst>
              <a:ext uri="{FF2B5EF4-FFF2-40B4-BE49-F238E27FC236}">
                <a16:creationId xmlns:a16="http://schemas.microsoft.com/office/drawing/2014/main" id="{D040786E-F409-84F1-58B4-AE7F9BFDC605}"/>
              </a:ext>
            </a:extLst>
          </p:cNvPr>
          <p:cNvPicPr>
            <a:picLocks noChangeAspect="1"/>
          </p:cNvPicPr>
          <p:nvPr/>
        </p:nvPicPr>
        <p:blipFill rotWithShape="1">
          <a:blip r:embed="rId3"/>
          <a:srcRect l="8800" r="393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768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kern="1200" dirty="0">
                <a:solidFill>
                  <a:srgbClr val="FFFFFF"/>
                </a:solidFill>
                <a:latin typeface="+mj-lt"/>
                <a:ea typeface="+mj-ea"/>
                <a:cs typeface="+mj-cs"/>
              </a:rPr>
              <a:t>The macro, micro and internal marketing </a:t>
            </a:r>
            <a:r>
              <a:rPr lang="en-US" sz="3400" kern="1200" dirty="0">
                <a:solidFill>
                  <a:srgbClr val="FFFFFF"/>
                </a:solidFill>
                <a:latin typeface="+mj-lt"/>
                <a:ea typeface="+mj-ea"/>
                <a:cs typeface="+mj-cs"/>
              </a:rPr>
              <a:t>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The Business Environment can be evaluated externally and internally.</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marR="0" lvl="0" indent="0" algn="l" fontAlgn="auto">
              <a:spcBef>
                <a:spcPts val="0"/>
              </a:spcBef>
              <a:spcAft>
                <a:spcPts val="600"/>
              </a:spcAft>
              <a:buClrTx/>
              <a:buSzTx/>
              <a:buFontTx/>
              <a:buNone/>
              <a:tabLst/>
              <a:defRPr/>
            </a:pPr>
            <a:r>
              <a:rPr kumimoji="0" lang="en-US" sz="1100" b="0" i="0" u="none" strike="noStrike" kern="1200" cap="all" spc="0" normalizeH="0" baseline="0" noProof="0">
                <a:ln>
                  <a:noFill/>
                </a:ln>
                <a:solidFill>
                  <a:srgbClr val="FFFFFF"/>
                </a:solidFill>
                <a:effectLst/>
                <a:uLnTx/>
                <a:uFillTx/>
                <a:latin typeface="+mn-lt"/>
                <a:ea typeface="+mn-ea"/>
                <a:cs typeface="+mn-cs"/>
              </a:rPr>
              <a:t>Chartered Institute of Marketing 2020</a:t>
            </a: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3"/>
          <a:srcRect l="9289" t="30898" r="44142" b="20871"/>
          <a:stretch/>
        </p:blipFill>
        <p:spPr bwMode="auto">
          <a:xfrm>
            <a:off x="4502428" y="931338"/>
            <a:ext cx="7225748" cy="4995323"/>
          </a:xfrm>
          <a:prstGeom prst="rect">
            <a:avLst/>
          </a:prstGeom>
          <a:extLst>
            <a:ext uri="{53640926-AAD7-44D8-BBD7-CCE9431645EC}">
              <a14:shadowObscured xmlns:a14="http://schemas.microsoft.com/office/drawing/2010/main"/>
            </a:ext>
          </a:extLst>
        </p:spPr>
      </p:pic>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3A98EE3D-8CD1-4C3F-BD1C-C98C9596463C}" type="slidenum">
              <a:rPr kumimoji="0" lang="en-US" sz="1100" b="0" i="0" u="none" strike="noStrike" cap="none" spc="0" normalizeH="0" baseline="0" noProof="0">
                <a:ln>
                  <a:noFill/>
                </a:ln>
                <a:solidFill>
                  <a:schemeClr val="tx1">
                    <a:lumMod val="50000"/>
                    <a:lumOff val="50000"/>
                  </a:schemeClr>
                </a:solidFill>
                <a:effectLst/>
                <a:uLnTx/>
                <a:uFillTx/>
              </a:rPr>
              <a:pPr marR="0" lvl="0" indent="0" fontAlgn="auto">
                <a:spcBef>
                  <a:spcPts val="0"/>
                </a:spcBef>
                <a:spcAft>
                  <a:spcPts val="600"/>
                </a:spcAft>
                <a:buClrTx/>
                <a:buSzTx/>
                <a:buFontTx/>
                <a:buNone/>
                <a:tabLst/>
                <a:defRPr/>
              </a:pPr>
              <a:t>6</a:t>
            </a:fld>
            <a:endParaRPr kumimoji="0" lang="en-US" sz="1100" b="0" i="0" u="none" strike="noStrike" cap="none" spc="0" normalizeH="0" baseline="0" noProof="0">
              <a:ln>
                <a:noFill/>
              </a:ln>
              <a:solidFill>
                <a:schemeClr val="tx1">
                  <a:lumMod val="50000"/>
                  <a:lumOff val="50000"/>
                </a:schemeClr>
              </a:solidFill>
              <a:effectLst/>
              <a:uLnTx/>
              <a:uFillTx/>
            </a:endParaRPr>
          </a:p>
        </p:txBody>
      </p:sp>
    </p:spTree>
    <p:extLst>
      <p:ext uri="{BB962C8B-B14F-4D97-AF65-F5344CB8AC3E}">
        <p14:creationId xmlns:p14="http://schemas.microsoft.com/office/powerpoint/2010/main" val="321875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3CEF6284-B7B7-4F88-B78A-13BCBC4740CA}"/>
              </a:ext>
            </a:extLst>
          </p:cNvPr>
          <p:cNvSpPr>
            <a:spLocks noGrp="1" noChangeArrowheads="1"/>
          </p:cNvSpPr>
          <p:nvPr>
            <p:ph type="title"/>
          </p:nvPr>
        </p:nvSpPr>
        <p:spPr>
          <a:xfrm>
            <a:off x="645065" y="587830"/>
            <a:ext cx="3796306" cy="3566160"/>
          </a:xfrm>
        </p:spPr>
        <p:txBody>
          <a:bodyPr vert="horz" lIns="91440" tIns="45720" rIns="91440" bIns="45720" rtlCol="0" anchor="t">
            <a:normAutofit/>
          </a:bodyPr>
          <a:lstStyle/>
          <a:p>
            <a:r>
              <a:rPr lang="en-US" altLang="en-US" sz="4800" b="1" kern="1200" dirty="0">
                <a:solidFill>
                  <a:schemeClr val="tx1"/>
                </a:solidFill>
                <a:latin typeface="+mj-lt"/>
                <a:ea typeface="+mj-ea"/>
                <a:cs typeface="+mj-cs"/>
              </a:rPr>
              <a:t>The </a:t>
            </a:r>
            <a:r>
              <a:rPr lang="en-US" altLang="en-US" sz="4800" b="1" kern="1200" dirty="0" err="1">
                <a:solidFill>
                  <a:schemeClr val="tx1"/>
                </a:solidFill>
                <a:latin typeface="+mj-lt"/>
                <a:ea typeface="+mj-ea"/>
                <a:cs typeface="+mj-cs"/>
              </a:rPr>
              <a:t>Organisation’s</a:t>
            </a:r>
            <a:r>
              <a:rPr lang="en-US" altLang="en-US" sz="4800" b="1" kern="1200" dirty="0">
                <a:solidFill>
                  <a:schemeClr val="tx1"/>
                </a:solidFill>
                <a:latin typeface="+mj-lt"/>
                <a:ea typeface="+mj-ea"/>
                <a:cs typeface="+mj-cs"/>
              </a:rPr>
              <a:t> Environment – </a:t>
            </a:r>
            <a:r>
              <a:rPr lang="en-US" altLang="en-US" sz="2700" b="1" dirty="0"/>
              <a:t>S</a:t>
            </a:r>
            <a:r>
              <a:rPr lang="en-US" altLang="en-US" sz="2700" b="1" kern="1200" dirty="0">
                <a:solidFill>
                  <a:schemeClr val="tx1"/>
                </a:solidFill>
                <a:latin typeface="+mj-lt"/>
                <a:ea typeface="+mj-ea"/>
                <a:cs typeface="+mj-cs"/>
              </a:rPr>
              <a:t>equential analysis from outside in.</a:t>
            </a:r>
            <a:br>
              <a:rPr lang="en-US" altLang="en-US" sz="2700" b="1" kern="1200" dirty="0">
                <a:solidFill>
                  <a:schemeClr val="tx1"/>
                </a:solidFill>
                <a:latin typeface="+mj-lt"/>
                <a:ea typeface="+mj-ea"/>
                <a:cs typeface="+mj-cs"/>
              </a:rPr>
            </a:br>
            <a:endParaRPr lang="en-US" altLang="en-US" sz="2700" b="1" kern="1200" dirty="0">
              <a:solidFill>
                <a:schemeClr val="tx1"/>
              </a:solidFill>
              <a:latin typeface="+mj-lt"/>
              <a:ea typeface="+mj-ea"/>
              <a:cs typeface="+mj-cs"/>
            </a:endParaRPr>
          </a:p>
        </p:txBody>
      </p:sp>
      <p:grpSp>
        <p:nvGrpSpPr>
          <p:cNvPr id="13324" name="Group 133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325" name="Rectangle 133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6" name="Straight Connector 133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3328" name="Rectangle 133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Oval 3">
            <a:extLst>
              <a:ext uri="{FF2B5EF4-FFF2-40B4-BE49-F238E27FC236}">
                <a16:creationId xmlns:a16="http://schemas.microsoft.com/office/drawing/2014/main" id="{362B2007-3A32-4169-834B-7AEDC13DEB6D}"/>
              </a:ext>
            </a:extLst>
          </p:cNvPr>
          <p:cNvSpPr>
            <a:spLocks noChangeArrowheads="1"/>
          </p:cNvSpPr>
          <p:nvPr/>
        </p:nvSpPr>
        <p:spPr bwMode="auto">
          <a:xfrm>
            <a:off x="5420649" y="1014154"/>
            <a:ext cx="5941801" cy="4979322"/>
          </a:xfrm>
          <a:prstGeom prst="ellipse">
            <a:avLst/>
          </a:prstGeom>
          <a:solidFill>
            <a:schemeClr val="tx1"/>
          </a:solidFill>
          <a:ln>
            <a:noFill/>
          </a:ln>
          <a:extLst>
            <a:ext uri="{91240B29-F687-4F45-9708-019B960494DF}">
              <a14:hiddenLine xmlns:a14="http://schemas.microsoft.com/office/drawing/2010/main" w="38100">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dirty="0"/>
          </a:p>
        </p:txBody>
      </p:sp>
      <p:sp>
        <p:nvSpPr>
          <p:cNvPr id="11268" name="Oval 4">
            <a:extLst>
              <a:ext uri="{FF2B5EF4-FFF2-40B4-BE49-F238E27FC236}">
                <a16:creationId xmlns:a16="http://schemas.microsoft.com/office/drawing/2014/main" id="{C762A2C2-4F33-433F-AB6E-55C936683E95}"/>
              </a:ext>
            </a:extLst>
          </p:cNvPr>
          <p:cNvSpPr>
            <a:spLocks noChangeArrowheads="1"/>
          </p:cNvSpPr>
          <p:nvPr/>
        </p:nvSpPr>
        <p:spPr bwMode="auto">
          <a:xfrm>
            <a:off x="6366127" y="2102207"/>
            <a:ext cx="3516054" cy="3072412"/>
          </a:xfrm>
          <a:prstGeom prst="ellipse">
            <a:avLst/>
          </a:prstGeom>
          <a:solidFill>
            <a:schemeClr val="bg1"/>
          </a:solidFill>
          <a:ln w="38100">
            <a:solidFill>
              <a:srgbClr val="0033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a:p>
        </p:txBody>
      </p:sp>
      <p:sp>
        <p:nvSpPr>
          <p:cNvPr id="13317" name="Oval 5">
            <a:extLst>
              <a:ext uri="{FF2B5EF4-FFF2-40B4-BE49-F238E27FC236}">
                <a16:creationId xmlns:a16="http://schemas.microsoft.com/office/drawing/2014/main" id="{7B824B78-9E38-484F-A9DF-346AC66BC733}"/>
              </a:ext>
            </a:extLst>
          </p:cNvPr>
          <p:cNvSpPr>
            <a:spLocks noChangeArrowheads="1"/>
          </p:cNvSpPr>
          <p:nvPr/>
        </p:nvSpPr>
        <p:spPr bwMode="auto">
          <a:xfrm>
            <a:off x="7348156" y="3003027"/>
            <a:ext cx="1598617" cy="1433190"/>
          </a:xfrm>
          <a:prstGeom prst="ellipse">
            <a:avLst/>
          </a:prstGeom>
          <a:solidFill>
            <a:schemeClr val="bg2">
              <a:lumMod val="90000"/>
            </a:schemeClr>
          </a:solidFill>
          <a:ln w="381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GB" altLang="en-US" sz="1600"/>
          </a:p>
        </p:txBody>
      </p:sp>
      <p:sp>
        <p:nvSpPr>
          <p:cNvPr id="11270" name="Text Box 6">
            <a:extLst>
              <a:ext uri="{FF2B5EF4-FFF2-40B4-BE49-F238E27FC236}">
                <a16:creationId xmlns:a16="http://schemas.microsoft.com/office/drawing/2014/main" id="{7B3A180E-37D8-491B-8F49-BEC697847382}"/>
              </a:ext>
            </a:extLst>
          </p:cNvPr>
          <p:cNvSpPr txBox="1">
            <a:spLocks noChangeArrowheads="1"/>
          </p:cNvSpPr>
          <p:nvPr/>
        </p:nvSpPr>
        <p:spPr bwMode="auto">
          <a:xfrm>
            <a:off x="7197769" y="1228456"/>
            <a:ext cx="1875330"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kern="1200">
                <a:solidFill>
                  <a:schemeClr val="bg1"/>
                </a:solidFill>
                <a:latin typeface="Arial" panose="020B0604020202020204" pitchFamily="34" charset="0"/>
                <a:ea typeface="+mn-ea"/>
                <a:cs typeface="Arial" panose="020B0604020202020204" pitchFamily="34" charset="0"/>
              </a:rPr>
              <a:t>THE MACRO ENVIRONMENT</a:t>
            </a:r>
            <a:endParaRPr lang="en-GB" altLang="en-US" sz="1800">
              <a:solidFill>
                <a:schemeClr val="bg1"/>
              </a:solidFill>
            </a:endParaRPr>
          </a:p>
        </p:txBody>
      </p:sp>
      <p:sp>
        <p:nvSpPr>
          <p:cNvPr id="11271" name="Text Box 7">
            <a:extLst>
              <a:ext uri="{FF2B5EF4-FFF2-40B4-BE49-F238E27FC236}">
                <a16:creationId xmlns:a16="http://schemas.microsoft.com/office/drawing/2014/main" id="{5188A1DA-A15B-4DA1-8BA1-E1B33BAA4465}"/>
              </a:ext>
            </a:extLst>
          </p:cNvPr>
          <p:cNvSpPr txBox="1">
            <a:spLocks noChangeArrowheads="1"/>
          </p:cNvSpPr>
          <p:nvPr/>
        </p:nvSpPr>
        <p:spPr bwMode="auto">
          <a:xfrm>
            <a:off x="7236869" y="2216500"/>
            <a:ext cx="1873825"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kern="1200">
                <a:solidFill>
                  <a:schemeClr val="tx1"/>
                </a:solidFill>
                <a:latin typeface="Arial" panose="020B0604020202020204" pitchFamily="34" charset="0"/>
                <a:ea typeface="+mn-ea"/>
                <a:cs typeface="Arial" panose="020B0604020202020204" pitchFamily="34" charset="0"/>
              </a:rPr>
              <a:t>THE MICRO ENVIRONMENT</a:t>
            </a:r>
            <a:endParaRPr lang="en-GB" altLang="en-US" sz="1800"/>
          </a:p>
        </p:txBody>
      </p:sp>
      <p:sp>
        <p:nvSpPr>
          <p:cNvPr id="11272" name="Text Box 8">
            <a:extLst>
              <a:ext uri="{FF2B5EF4-FFF2-40B4-BE49-F238E27FC236}">
                <a16:creationId xmlns:a16="http://schemas.microsoft.com/office/drawing/2014/main" id="{F9233363-D4F4-4D43-9CC7-73E29D0220C5}"/>
              </a:ext>
            </a:extLst>
          </p:cNvPr>
          <p:cNvSpPr txBox="1">
            <a:spLocks noChangeArrowheads="1"/>
          </p:cNvSpPr>
          <p:nvPr/>
        </p:nvSpPr>
        <p:spPr bwMode="auto">
          <a:xfrm>
            <a:off x="7312063" y="3360948"/>
            <a:ext cx="1747500"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b="1" kern="1200">
                <a:solidFill>
                  <a:schemeClr val="tx1"/>
                </a:solidFill>
                <a:latin typeface="Arial" panose="020B0604020202020204" pitchFamily="34" charset="0"/>
                <a:ea typeface="+mn-ea"/>
                <a:cs typeface="Arial" panose="020B0604020202020204" pitchFamily="34" charset="0"/>
              </a:rPr>
              <a:t>The  Internal Environment</a:t>
            </a:r>
            <a:endParaRPr lang="en-GB" altLang="en-US" sz="1800" b="1"/>
          </a:p>
        </p:txBody>
      </p:sp>
      <p:sp>
        <p:nvSpPr>
          <p:cNvPr id="11273" name="Text Box 9">
            <a:extLst>
              <a:ext uri="{FF2B5EF4-FFF2-40B4-BE49-F238E27FC236}">
                <a16:creationId xmlns:a16="http://schemas.microsoft.com/office/drawing/2014/main" id="{5821E586-D2B9-473B-8921-09BEFE168091}"/>
              </a:ext>
            </a:extLst>
          </p:cNvPr>
          <p:cNvSpPr txBox="1">
            <a:spLocks noChangeArrowheads="1"/>
          </p:cNvSpPr>
          <p:nvPr/>
        </p:nvSpPr>
        <p:spPr bwMode="auto">
          <a:xfrm>
            <a:off x="6489445" y="3118824"/>
            <a:ext cx="95195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Suppliers</a:t>
            </a:r>
            <a:endParaRPr lang="en-GB" altLang="en-US" sz="1200"/>
          </a:p>
        </p:txBody>
      </p:sp>
      <p:sp>
        <p:nvSpPr>
          <p:cNvPr id="11274" name="Text Box 10">
            <a:extLst>
              <a:ext uri="{FF2B5EF4-FFF2-40B4-BE49-F238E27FC236}">
                <a16:creationId xmlns:a16="http://schemas.microsoft.com/office/drawing/2014/main" id="{459EF189-BDFB-4DEC-A51E-EBD6C42E3660}"/>
              </a:ext>
            </a:extLst>
          </p:cNvPr>
          <p:cNvSpPr txBox="1">
            <a:spLocks noChangeArrowheads="1"/>
          </p:cNvSpPr>
          <p:nvPr/>
        </p:nvSpPr>
        <p:spPr bwMode="auto">
          <a:xfrm>
            <a:off x="6314996" y="3819628"/>
            <a:ext cx="1332431"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Other stakeholders</a:t>
            </a:r>
            <a:endParaRPr lang="en-GB" altLang="en-US" sz="1200"/>
          </a:p>
        </p:txBody>
      </p:sp>
      <p:sp>
        <p:nvSpPr>
          <p:cNvPr id="11275" name="Text Box 11">
            <a:extLst>
              <a:ext uri="{FF2B5EF4-FFF2-40B4-BE49-F238E27FC236}">
                <a16:creationId xmlns:a16="http://schemas.microsoft.com/office/drawing/2014/main" id="{B6F8AE2B-8E8B-4763-B4CA-4483720E724B}"/>
              </a:ext>
            </a:extLst>
          </p:cNvPr>
          <p:cNvSpPr txBox="1">
            <a:spLocks noChangeArrowheads="1"/>
          </p:cNvSpPr>
          <p:nvPr/>
        </p:nvSpPr>
        <p:spPr bwMode="auto">
          <a:xfrm>
            <a:off x="7018807" y="4505394"/>
            <a:ext cx="1323408"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Intermediaries</a:t>
            </a:r>
            <a:endParaRPr lang="en-GB" altLang="en-US" sz="1200"/>
          </a:p>
        </p:txBody>
      </p:sp>
      <p:sp>
        <p:nvSpPr>
          <p:cNvPr id="11276" name="Text Box 12">
            <a:extLst>
              <a:ext uri="{FF2B5EF4-FFF2-40B4-BE49-F238E27FC236}">
                <a16:creationId xmlns:a16="http://schemas.microsoft.com/office/drawing/2014/main" id="{CEF5F0A4-D3B3-491B-9B27-B82DE8FA3D63}"/>
              </a:ext>
            </a:extLst>
          </p:cNvPr>
          <p:cNvSpPr txBox="1">
            <a:spLocks noChangeArrowheads="1"/>
          </p:cNvSpPr>
          <p:nvPr/>
        </p:nvSpPr>
        <p:spPr bwMode="auto">
          <a:xfrm>
            <a:off x="8343797" y="4404614"/>
            <a:ext cx="133243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Competitors</a:t>
            </a:r>
            <a:endParaRPr lang="en-GB" altLang="en-US" sz="1200"/>
          </a:p>
        </p:txBody>
      </p:sp>
      <p:sp>
        <p:nvSpPr>
          <p:cNvPr id="11277" name="Text Box 13">
            <a:extLst>
              <a:ext uri="{FF2B5EF4-FFF2-40B4-BE49-F238E27FC236}">
                <a16:creationId xmlns:a16="http://schemas.microsoft.com/office/drawing/2014/main" id="{46614945-41A2-4EB7-B07A-635F4CE6BD3D}"/>
              </a:ext>
            </a:extLst>
          </p:cNvPr>
          <p:cNvSpPr txBox="1">
            <a:spLocks noChangeArrowheads="1"/>
          </p:cNvSpPr>
          <p:nvPr/>
        </p:nvSpPr>
        <p:spPr bwMode="auto">
          <a:xfrm>
            <a:off x="8752773" y="3111306"/>
            <a:ext cx="107978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Customers</a:t>
            </a:r>
            <a:endParaRPr lang="en-GB" altLang="en-US" sz="1200"/>
          </a:p>
        </p:txBody>
      </p:sp>
      <p:sp>
        <p:nvSpPr>
          <p:cNvPr id="11278" name="Text Box 14">
            <a:extLst>
              <a:ext uri="{FF2B5EF4-FFF2-40B4-BE49-F238E27FC236}">
                <a16:creationId xmlns:a16="http://schemas.microsoft.com/office/drawing/2014/main" id="{7C43F24B-1CBA-4605-A79B-63F26609CCA6}"/>
              </a:ext>
            </a:extLst>
          </p:cNvPr>
          <p:cNvSpPr txBox="1">
            <a:spLocks noChangeArrowheads="1"/>
          </p:cNvSpPr>
          <p:nvPr/>
        </p:nvSpPr>
        <p:spPr bwMode="auto">
          <a:xfrm>
            <a:off x="5684872" y="2260113"/>
            <a:ext cx="1018122"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Political  forces</a:t>
            </a:r>
            <a:endParaRPr lang="en-GB" altLang="en-US" sz="1200">
              <a:solidFill>
                <a:schemeClr val="bg1"/>
              </a:solidFill>
            </a:endParaRPr>
          </a:p>
        </p:txBody>
      </p:sp>
      <p:sp>
        <p:nvSpPr>
          <p:cNvPr id="11279" name="Text Box 15">
            <a:extLst>
              <a:ext uri="{FF2B5EF4-FFF2-40B4-BE49-F238E27FC236}">
                <a16:creationId xmlns:a16="http://schemas.microsoft.com/office/drawing/2014/main" id="{2FEA7773-A9F1-40AE-B44B-C16AC2F0CADD}"/>
              </a:ext>
            </a:extLst>
          </p:cNvPr>
          <p:cNvSpPr txBox="1">
            <a:spLocks noChangeArrowheads="1"/>
          </p:cNvSpPr>
          <p:nvPr/>
        </p:nvSpPr>
        <p:spPr bwMode="auto">
          <a:xfrm>
            <a:off x="6193181" y="4703905"/>
            <a:ext cx="825627"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Social Cultural  forces</a:t>
            </a:r>
            <a:endParaRPr lang="en-GB" altLang="en-US" sz="1200">
              <a:solidFill>
                <a:schemeClr val="bg1"/>
              </a:solidFill>
            </a:endParaRPr>
          </a:p>
        </p:txBody>
      </p:sp>
      <p:sp>
        <p:nvSpPr>
          <p:cNvPr id="11280" name="Text Box 16">
            <a:extLst>
              <a:ext uri="{FF2B5EF4-FFF2-40B4-BE49-F238E27FC236}">
                <a16:creationId xmlns:a16="http://schemas.microsoft.com/office/drawing/2014/main" id="{901EE599-1938-4E04-83E3-452CF26B5EE9}"/>
              </a:ext>
            </a:extLst>
          </p:cNvPr>
          <p:cNvSpPr txBox="1">
            <a:spLocks noChangeArrowheads="1"/>
          </p:cNvSpPr>
          <p:nvPr/>
        </p:nvSpPr>
        <p:spPr bwMode="auto">
          <a:xfrm>
            <a:off x="9170849" y="4824215"/>
            <a:ext cx="1323408"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Technological forces</a:t>
            </a:r>
            <a:endParaRPr lang="en-GB" altLang="en-US" sz="1200">
              <a:solidFill>
                <a:schemeClr val="bg1"/>
              </a:solidFill>
            </a:endParaRPr>
          </a:p>
        </p:txBody>
      </p:sp>
      <p:sp>
        <p:nvSpPr>
          <p:cNvPr id="11281" name="Text Box 17">
            <a:extLst>
              <a:ext uri="{FF2B5EF4-FFF2-40B4-BE49-F238E27FC236}">
                <a16:creationId xmlns:a16="http://schemas.microsoft.com/office/drawing/2014/main" id="{E1EA41B3-4D97-4901-8014-EBE1A65F51DB}"/>
              </a:ext>
            </a:extLst>
          </p:cNvPr>
          <p:cNvSpPr txBox="1">
            <a:spLocks noChangeArrowheads="1"/>
          </p:cNvSpPr>
          <p:nvPr/>
        </p:nvSpPr>
        <p:spPr bwMode="auto">
          <a:xfrm>
            <a:off x="9892707" y="3503815"/>
            <a:ext cx="1336943"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Environmental forces</a:t>
            </a:r>
            <a:endParaRPr lang="en-GB" altLang="en-US" sz="1200">
              <a:solidFill>
                <a:schemeClr val="bg1"/>
              </a:solidFill>
            </a:endParaRPr>
          </a:p>
        </p:txBody>
      </p:sp>
      <p:sp>
        <p:nvSpPr>
          <p:cNvPr id="11282" name="Text Box 17">
            <a:extLst>
              <a:ext uri="{FF2B5EF4-FFF2-40B4-BE49-F238E27FC236}">
                <a16:creationId xmlns:a16="http://schemas.microsoft.com/office/drawing/2014/main" id="{9BF079AC-6927-4FDF-9AD7-83D7F7432B08}"/>
              </a:ext>
            </a:extLst>
          </p:cNvPr>
          <p:cNvSpPr txBox="1">
            <a:spLocks noChangeArrowheads="1"/>
          </p:cNvSpPr>
          <p:nvPr/>
        </p:nvSpPr>
        <p:spPr bwMode="auto">
          <a:xfrm>
            <a:off x="5415679" y="3735411"/>
            <a:ext cx="936912"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Economic forces</a:t>
            </a:r>
            <a:endParaRPr lang="en-GB" altLang="en-US" sz="1200">
              <a:solidFill>
                <a:schemeClr val="bg1"/>
              </a:solidFill>
            </a:endParaRPr>
          </a:p>
        </p:txBody>
      </p:sp>
      <p:sp>
        <p:nvSpPr>
          <p:cNvPr id="11283" name="Text Box 17">
            <a:extLst>
              <a:ext uri="{FF2B5EF4-FFF2-40B4-BE49-F238E27FC236}">
                <a16:creationId xmlns:a16="http://schemas.microsoft.com/office/drawing/2014/main" id="{CC84BD51-E37D-4498-B72A-B10A09251A04}"/>
              </a:ext>
            </a:extLst>
          </p:cNvPr>
          <p:cNvSpPr txBox="1">
            <a:spLocks noChangeArrowheads="1"/>
          </p:cNvSpPr>
          <p:nvPr/>
        </p:nvSpPr>
        <p:spPr bwMode="auto">
          <a:xfrm>
            <a:off x="9695702" y="2222516"/>
            <a:ext cx="1019626" cy="526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Legal</a:t>
            </a:r>
          </a:p>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 forces</a:t>
            </a:r>
            <a:endParaRPr lang="en-GB" altLang="en-US" sz="1200">
              <a:solidFill>
                <a:schemeClr val="bg1"/>
              </a:solidFill>
            </a:endParaRPr>
          </a:p>
        </p:txBody>
      </p:sp>
      <p:sp>
        <p:nvSpPr>
          <p:cNvPr id="11284" name="TextBox 19">
            <a:extLst>
              <a:ext uri="{FF2B5EF4-FFF2-40B4-BE49-F238E27FC236}">
                <a16:creationId xmlns:a16="http://schemas.microsoft.com/office/drawing/2014/main" id="{2247D6FB-028F-41FE-88F8-5E627280736A}"/>
              </a:ext>
            </a:extLst>
          </p:cNvPr>
          <p:cNvSpPr txBox="1">
            <a:spLocks noChangeArrowheads="1"/>
          </p:cNvSpPr>
          <p:nvPr/>
        </p:nvSpPr>
        <p:spPr bwMode="auto">
          <a:xfrm>
            <a:off x="9112437" y="3751955"/>
            <a:ext cx="613580"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859536">
              <a:spcBef>
                <a:spcPct val="0"/>
              </a:spcBef>
              <a:spcAft>
                <a:spcPts val="600"/>
              </a:spcAft>
              <a:buNone/>
            </a:pPr>
            <a:r>
              <a:rPr lang="en-GB" altLang="en-US" sz="1128" kern="1200">
                <a:solidFill>
                  <a:schemeClr val="tx1"/>
                </a:solidFill>
                <a:latin typeface="Arial" panose="020B0604020202020204" pitchFamily="34" charset="0"/>
                <a:ea typeface="+mn-ea"/>
                <a:cs typeface="Arial" panose="020B0604020202020204" pitchFamily="34" charset="0"/>
              </a:rPr>
              <a:t>Public</a:t>
            </a:r>
            <a:endParaRPr lang="en-GB" altLang="en-US" sz="120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4" name="Rectangle 368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8" name="Rectangle 368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80" name="Rectangle 368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Oval 368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Title 1">
            <a:extLst>
              <a:ext uri="{FF2B5EF4-FFF2-40B4-BE49-F238E27FC236}">
                <a16:creationId xmlns:a16="http://schemas.microsoft.com/office/drawing/2014/main" id="{A76F0EFA-7B6A-4D18-8FAE-BB6E69C801E3}"/>
              </a:ext>
            </a:extLst>
          </p:cNvPr>
          <p:cNvSpPr>
            <a:spLocks noGrp="1"/>
          </p:cNvSpPr>
          <p:nvPr>
            <p:ph type="title"/>
          </p:nvPr>
        </p:nvSpPr>
        <p:spPr>
          <a:xfrm>
            <a:off x="826396" y="586855"/>
            <a:ext cx="4230100" cy="3387497"/>
          </a:xfrm>
        </p:spPr>
        <p:txBody>
          <a:bodyPr anchor="b">
            <a:normAutofit/>
          </a:bodyPr>
          <a:lstStyle/>
          <a:p>
            <a:pPr algn="r"/>
            <a:r>
              <a:rPr lang="en-GB" altLang="en-US" sz="4000" b="1">
                <a:solidFill>
                  <a:srgbClr val="FFFFFF"/>
                </a:solidFill>
              </a:rPr>
              <a:t>The Macro Environment</a:t>
            </a:r>
          </a:p>
        </p:txBody>
      </p:sp>
      <p:sp>
        <p:nvSpPr>
          <p:cNvPr id="36867" name="Content Placeholder 2">
            <a:extLst>
              <a:ext uri="{FF2B5EF4-FFF2-40B4-BE49-F238E27FC236}">
                <a16:creationId xmlns:a16="http://schemas.microsoft.com/office/drawing/2014/main" id="{56B20CA8-19F8-437F-A097-CEC2FAB3AF92}"/>
              </a:ext>
            </a:extLst>
          </p:cNvPr>
          <p:cNvSpPr>
            <a:spLocks noGrp="1"/>
          </p:cNvSpPr>
          <p:nvPr>
            <p:ph idx="1"/>
          </p:nvPr>
        </p:nvSpPr>
        <p:spPr>
          <a:xfrm>
            <a:off x="5823284" y="649480"/>
            <a:ext cx="5542321" cy="5546047"/>
          </a:xfrm>
        </p:spPr>
        <p:txBody>
          <a:bodyPr anchor="ctr">
            <a:normAutofit/>
          </a:bodyPr>
          <a:lstStyle/>
          <a:p>
            <a:r>
              <a:rPr lang="en-GB" altLang="en-US" dirty="0"/>
              <a:t>The big picture</a:t>
            </a:r>
          </a:p>
          <a:p>
            <a:pPr marL="0" indent="0">
              <a:buNone/>
            </a:pPr>
            <a:endParaRPr lang="en-GB" altLang="en-US" dirty="0"/>
          </a:p>
          <a:p>
            <a:r>
              <a:rPr lang="en-GB" altLang="en-US" dirty="0"/>
              <a:t>What’s going on outside the organisation that could impact on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A330D9-D8D3-D979-A42F-47904AAF7516}"/>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6C928C-154D-BCA1-21B2-737B6907B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A553B5-44EC-76DA-90DA-F91A14A79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A0D98-0BF8-3475-06F6-A2F628190715}"/>
              </a:ext>
            </a:extLst>
          </p:cNvPr>
          <p:cNvSpPr>
            <a:spLocks noGrp="1"/>
          </p:cNvSpPr>
          <p:nvPr>
            <p:ph type="title"/>
          </p:nvPr>
        </p:nvSpPr>
        <p:spPr>
          <a:xfrm>
            <a:off x="6094105" y="505326"/>
            <a:ext cx="4977976" cy="866274"/>
          </a:xfrm>
        </p:spPr>
        <p:txBody>
          <a:bodyPr>
            <a:noAutofit/>
          </a:bodyPr>
          <a:lstStyle/>
          <a:p>
            <a:br>
              <a:rPr lang="en-GB" sz="3200" b="1" dirty="0">
                <a:solidFill>
                  <a:srgbClr val="000000"/>
                </a:solidFill>
                <a:ea typeface="Calibri Light"/>
                <a:cs typeface="Calibri Light"/>
              </a:rPr>
            </a:br>
            <a:r>
              <a:rPr lang="en-GB" sz="3200" b="1" dirty="0">
                <a:solidFill>
                  <a:srgbClr val="000000"/>
                </a:solidFill>
                <a:ea typeface="Calibri Light"/>
                <a:cs typeface="Calibri Light"/>
              </a:rPr>
              <a:t>The Macro environment is analysed using PESTEL (Sometimes called PEST, STEP, STEEPLE) - PESTLE Analysis on Tesco</a:t>
            </a:r>
            <a:endParaRPr lang="en-US" sz="3200" dirty="0"/>
          </a:p>
        </p:txBody>
      </p:sp>
      <p:pic>
        <p:nvPicPr>
          <p:cNvPr id="7" name="Graphic 6" descr="Board Room">
            <a:extLst>
              <a:ext uri="{FF2B5EF4-FFF2-40B4-BE49-F238E27FC236}">
                <a16:creationId xmlns:a16="http://schemas.microsoft.com/office/drawing/2014/main" id="{06C8981F-00BF-53BE-5030-F13729AD54B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B12714C-C7AC-B37F-04BB-AD493C9FEAB5}"/>
              </a:ext>
            </a:extLst>
          </p:cNvPr>
          <p:cNvSpPr>
            <a:spLocks noGrp="1"/>
          </p:cNvSpPr>
          <p:nvPr>
            <p:ph idx="1"/>
          </p:nvPr>
        </p:nvSpPr>
        <p:spPr>
          <a:xfrm>
            <a:off x="6090574" y="2553030"/>
            <a:ext cx="5734842" cy="4299763"/>
          </a:xfrm>
        </p:spPr>
        <p:txBody>
          <a:bodyPr anchor="ctr">
            <a:normAutofit/>
          </a:bodyPr>
          <a:lstStyle/>
          <a:p>
            <a:r>
              <a:rPr lang="en-GB" sz="3200" b="1" dirty="0">
                <a:solidFill>
                  <a:schemeClr val="tx2"/>
                </a:solidFill>
                <a:ea typeface="Calibri"/>
                <a:cs typeface="Calibri"/>
              </a:rPr>
              <a:t>Political</a:t>
            </a:r>
          </a:p>
          <a:p>
            <a:r>
              <a:rPr lang="en-GB" sz="3200" b="1" dirty="0">
                <a:solidFill>
                  <a:schemeClr val="tx2"/>
                </a:solidFill>
                <a:ea typeface="Calibri"/>
                <a:cs typeface="Calibri"/>
              </a:rPr>
              <a:t>Economical</a:t>
            </a:r>
          </a:p>
          <a:p>
            <a:r>
              <a:rPr lang="en-GB" sz="3200" b="1" dirty="0">
                <a:solidFill>
                  <a:schemeClr val="tx2"/>
                </a:solidFill>
                <a:ea typeface="Calibri"/>
                <a:cs typeface="Calibri"/>
              </a:rPr>
              <a:t>Social</a:t>
            </a:r>
          </a:p>
          <a:p>
            <a:r>
              <a:rPr lang="en-GB" sz="3200" b="1" dirty="0">
                <a:solidFill>
                  <a:schemeClr val="tx2"/>
                </a:solidFill>
                <a:ea typeface="Calibri"/>
                <a:cs typeface="Calibri"/>
              </a:rPr>
              <a:t>Technological</a:t>
            </a:r>
          </a:p>
          <a:p>
            <a:r>
              <a:rPr lang="en-GB" sz="3200" b="1" dirty="0">
                <a:solidFill>
                  <a:schemeClr val="tx2"/>
                </a:solidFill>
                <a:ea typeface="Calibri"/>
                <a:cs typeface="Calibri"/>
              </a:rPr>
              <a:t>Legal</a:t>
            </a:r>
          </a:p>
          <a:p>
            <a:r>
              <a:rPr lang="en-GB" sz="3200" b="1" dirty="0">
                <a:solidFill>
                  <a:schemeClr val="tx2"/>
                </a:solidFill>
                <a:ea typeface="Calibri"/>
                <a:cs typeface="Calibri"/>
              </a:rPr>
              <a:t>Environmental</a:t>
            </a:r>
          </a:p>
          <a:p>
            <a:endParaRPr lang="en-GB" sz="2200" b="1" dirty="0">
              <a:solidFill>
                <a:schemeClr val="tx2"/>
              </a:solidFill>
              <a:ea typeface="Calibri"/>
              <a:cs typeface="Calibri"/>
            </a:endParaRPr>
          </a:p>
          <a:p>
            <a:endParaRPr lang="en-GB" sz="2200" b="1" dirty="0">
              <a:solidFill>
                <a:schemeClr val="tx2"/>
              </a:solidFill>
              <a:ea typeface="Calibri"/>
              <a:cs typeface="Calibri"/>
            </a:endParaRPr>
          </a:p>
        </p:txBody>
      </p:sp>
      <p:grpSp>
        <p:nvGrpSpPr>
          <p:cNvPr id="14" name="Group 13">
            <a:extLst>
              <a:ext uri="{FF2B5EF4-FFF2-40B4-BE49-F238E27FC236}">
                <a16:creationId xmlns:a16="http://schemas.microsoft.com/office/drawing/2014/main" id="{59F23A1E-C835-5DBB-FA77-529A43D0C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7C78C65C-E7AA-37AC-31BD-E643EEEC2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42C9426-EDD6-6332-985F-1A3333179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A7806E-730A-0D22-0D52-2ED1F133C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347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POLITICAL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779646"/>
            <a:ext cx="6555347" cy="5415881"/>
          </a:xfrm>
        </p:spPr>
        <p:txBody>
          <a:bodyPr anchor="ctr">
            <a:normAutofit/>
          </a:bodyPr>
          <a:lstStyle/>
          <a:p>
            <a:pPr>
              <a:lnSpc>
                <a:spcPct val="150000"/>
              </a:lnSpc>
            </a:pPr>
            <a:r>
              <a:rPr lang="en-GB" dirty="0"/>
              <a:t>Change of government</a:t>
            </a:r>
          </a:p>
          <a:p>
            <a:pPr>
              <a:lnSpc>
                <a:spcPct val="150000"/>
              </a:lnSpc>
            </a:pPr>
            <a:r>
              <a:rPr lang="en-GB" dirty="0"/>
              <a:t>Government policies</a:t>
            </a:r>
          </a:p>
          <a:p>
            <a:pPr>
              <a:lnSpc>
                <a:spcPct val="150000"/>
              </a:lnSpc>
            </a:pPr>
            <a:r>
              <a:rPr lang="en-GB" dirty="0"/>
              <a:t>Tax policy</a:t>
            </a:r>
          </a:p>
          <a:p>
            <a:pPr>
              <a:lnSpc>
                <a:spcPct val="150000"/>
              </a:lnSpc>
            </a:pPr>
            <a:r>
              <a:rPr lang="en-GB" dirty="0"/>
              <a:t>Environmental regulations</a:t>
            </a:r>
          </a:p>
          <a:p>
            <a:pPr>
              <a:lnSpc>
                <a:spcPct val="150000"/>
              </a:lnSpc>
            </a:pPr>
            <a:r>
              <a:rPr lang="en-GB" dirty="0"/>
              <a:t>Trade restrictions and reform</a:t>
            </a:r>
          </a:p>
          <a:p>
            <a:pPr>
              <a:lnSpc>
                <a:spcPct val="150000"/>
              </a:lnSpc>
            </a:pPr>
            <a:r>
              <a:rPr lang="en-GB" dirty="0"/>
              <a:t>Tariffs</a:t>
            </a:r>
          </a:p>
          <a:p>
            <a:pPr marL="0" indent="0">
              <a:buNone/>
            </a:pPr>
            <a:endParaRPr lang="en-GB" dirty="0"/>
          </a:p>
          <a:p>
            <a:pPr marL="0" indent="0">
              <a:buNone/>
            </a:pPr>
            <a:endParaRPr lang="en-GB" dirty="0"/>
          </a:p>
          <a:p>
            <a:endParaRPr lang="en-GB" sz="2000" dirty="0"/>
          </a:p>
        </p:txBody>
      </p:sp>
    </p:spTree>
    <p:extLst>
      <p:ext uri="{BB962C8B-B14F-4D97-AF65-F5344CB8AC3E}">
        <p14:creationId xmlns:p14="http://schemas.microsoft.com/office/powerpoint/2010/main" val="2841641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ECONOMIC</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fontScale="92500"/>
          </a:bodyPr>
          <a:lstStyle/>
          <a:p>
            <a:pPr>
              <a:lnSpc>
                <a:spcPct val="150000"/>
              </a:lnSpc>
            </a:pPr>
            <a:r>
              <a:rPr lang="en-GB" dirty="0"/>
              <a:t>Economic growth/decline</a:t>
            </a:r>
          </a:p>
          <a:p>
            <a:pPr>
              <a:lnSpc>
                <a:spcPct val="150000"/>
              </a:lnSpc>
            </a:pPr>
            <a:r>
              <a:rPr lang="en-GB" dirty="0"/>
              <a:t>Interest, exchange, inflation and wage rates</a:t>
            </a:r>
          </a:p>
          <a:p>
            <a:pPr>
              <a:lnSpc>
                <a:spcPct val="150000"/>
              </a:lnSpc>
            </a:pPr>
            <a:r>
              <a:rPr lang="en-GB" dirty="0"/>
              <a:t>Minimum wage</a:t>
            </a:r>
          </a:p>
          <a:p>
            <a:pPr>
              <a:lnSpc>
                <a:spcPct val="150000"/>
              </a:lnSpc>
            </a:pPr>
            <a:r>
              <a:rPr lang="en-GB" dirty="0"/>
              <a:t>Working hours</a:t>
            </a:r>
          </a:p>
          <a:p>
            <a:pPr>
              <a:lnSpc>
                <a:spcPct val="150000"/>
              </a:lnSpc>
            </a:pPr>
            <a:r>
              <a:rPr lang="en-GB" dirty="0"/>
              <a:t>Unemployment (local and national)</a:t>
            </a:r>
          </a:p>
          <a:p>
            <a:pPr>
              <a:lnSpc>
                <a:spcPct val="150000"/>
              </a:lnSpc>
            </a:pPr>
            <a:r>
              <a:rPr lang="en-GB" dirty="0"/>
              <a:t>Credit availability</a:t>
            </a:r>
          </a:p>
          <a:p>
            <a:pPr>
              <a:lnSpc>
                <a:spcPct val="150000"/>
              </a:lnSpc>
            </a:pPr>
            <a:r>
              <a:rPr lang="en-GB" dirty="0"/>
              <a:t>Cost of living</a:t>
            </a:r>
            <a:endParaRPr lang="en-GB" sz="2000" dirty="0"/>
          </a:p>
        </p:txBody>
      </p:sp>
    </p:spTree>
    <p:extLst>
      <p:ext uri="{BB962C8B-B14F-4D97-AF65-F5344CB8AC3E}">
        <p14:creationId xmlns:p14="http://schemas.microsoft.com/office/powerpoint/2010/main" val="280444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SOCIAL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fontScale="92500" lnSpcReduction="20000"/>
          </a:bodyPr>
          <a:lstStyle/>
          <a:p>
            <a:pPr>
              <a:lnSpc>
                <a:spcPct val="150000"/>
              </a:lnSpc>
            </a:pPr>
            <a:r>
              <a:rPr lang="en-GB" dirty="0"/>
              <a:t>Cultural norms and expectations</a:t>
            </a:r>
          </a:p>
          <a:p>
            <a:pPr>
              <a:lnSpc>
                <a:spcPct val="150000"/>
              </a:lnSpc>
            </a:pPr>
            <a:r>
              <a:rPr lang="en-GB" dirty="0"/>
              <a:t>Health consciousness</a:t>
            </a:r>
          </a:p>
          <a:p>
            <a:pPr>
              <a:lnSpc>
                <a:spcPct val="150000"/>
              </a:lnSpc>
            </a:pPr>
            <a:r>
              <a:rPr lang="en-GB" dirty="0"/>
              <a:t>Population growth rates</a:t>
            </a:r>
          </a:p>
          <a:p>
            <a:pPr>
              <a:lnSpc>
                <a:spcPct val="150000"/>
              </a:lnSpc>
            </a:pPr>
            <a:r>
              <a:rPr lang="en-GB" dirty="0"/>
              <a:t>Age distribution</a:t>
            </a:r>
          </a:p>
          <a:p>
            <a:pPr>
              <a:lnSpc>
                <a:spcPct val="150000"/>
              </a:lnSpc>
            </a:pPr>
            <a:r>
              <a:rPr lang="en-GB" dirty="0"/>
              <a:t>Consumer preferences, lifestyles &amp; spending patterns</a:t>
            </a:r>
          </a:p>
          <a:p>
            <a:pPr>
              <a:lnSpc>
                <a:spcPct val="150000"/>
              </a:lnSpc>
            </a:pPr>
            <a:r>
              <a:rPr lang="en-GB" dirty="0"/>
              <a:t>Career attitudes</a:t>
            </a:r>
          </a:p>
          <a:p>
            <a:pPr>
              <a:lnSpc>
                <a:spcPct val="150000"/>
              </a:lnSpc>
            </a:pPr>
            <a:r>
              <a:rPr lang="en-GB" dirty="0"/>
              <a:t>Increasing consumer awareness of ethical behaviour</a:t>
            </a:r>
          </a:p>
          <a:p>
            <a:endParaRPr lang="en-GB" sz="2000" b="1" dirty="0"/>
          </a:p>
        </p:txBody>
      </p:sp>
    </p:spTree>
    <p:extLst>
      <p:ext uri="{BB962C8B-B14F-4D97-AF65-F5344CB8AC3E}">
        <p14:creationId xmlns:p14="http://schemas.microsoft.com/office/powerpoint/2010/main" val="2607579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0" y="586855"/>
            <a:ext cx="3792354" cy="3387497"/>
          </a:xfrm>
        </p:spPr>
        <p:txBody>
          <a:bodyPr anchor="b">
            <a:normAutofit/>
          </a:bodyPr>
          <a:lstStyle/>
          <a:p>
            <a:pPr algn="r"/>
            <a:r>
              <a:rPr lang="en-GB" sz="4000" b="1" dirty="0">
                <a:solidFill>
                  <a:srgbClr val="FFFFFF"/>
                </a:solidFill>
              </a:rPr>
              <a:t>TECHNOLOGICAL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a:bodyPr>
          <a:lstStyle/>
          <a:p>
            <a:pPr algn="just"/>
            <a:r>
              <a:rPr lang="en-GB" sz="2400" dirty="0"/>
              <a:t>New technologies are continually emerging (for example, in the fields of robotics and artificial intelligence), and the rate of change itself is increasing.</a:t>
            </a:r>
            <a:endParaRPr lang="en-GB" sz="2400" dirty="0">
              <a:ea typeface="Calibri" panose="020F0502020204030204"/>
              <a:cs typeface="Calibri" panose="020F0502020204030204"/>
            </a:endParaRPr>
          </a:p>
          <a:p>
            <a:pPr algn="just"/>
            <a:r>
              <a:rPr lang="en-GB" sz="2400" dirty="0"/>
              <a:t>New technologies – AI</a:t>
            </a:r>
            <a:endParaRPr lang="en-GB" sz="2400" dirty="0">
              <a:ea typeface="Calibri"/>
              <a:cs typeface="Calibri"/>
            </a:endParaRPr>
          </a:p>
          <a:p>
            <a:r>
              <a:rPr lang="en-GB" sz="2400" b="1" dirty="0"/>
              <a:t>Digital </a:t>
            </a:r>
            <a:r>
              <a:rPr lang="en-GB" sz="2400" dirty="0"/>
              <a:t>transformation, mobile technology</a:t>
            </a:r>
          </a:p>
          <a:p>
            <a:r>
              <a:rPr lang="en-GB" sz="2400" dirty="0">
                <a:ea typeface="Calibri"/>
                <a:cs typeface="Calibri"/>
              </a:rPr>
              <a:t>Automation</a:t>
            </a:r>
          </a:p>
          <a:p>
            <a:r>
              <a:rPr lang="en-GB" sz="2400" dirty="0">
                <a:ea typeface="Calibri"/>
                <a:cs typeface="Calibri"/>
              </a:rPr>
              <a:t>E-Commerce</a:t>
            </a:r>
          </a:p>
          <a:p>
            <a:r>
              <a:rPr lang="en-GB" sz="2400" dirty="0">
                <a:ea typeface="Calibri"/>
                <a:cs typeface="Calibri"/>
              </a:rPr>
              <a:t>Government investment in technology</a:t>
            </a:r>
          </a:p>
          <a:p>
            <a:r>
              <a:rPr lang="en-GB" sz="2400" dirty="0">
                <a:ea typeface="Calibri"/>
                <a:cs typeface="Calibri"/>
              </a:rPr>
              <a:t>Intellectual and Property rights</a:t>
            </a:r>
          </a:p>
          <a:p>
            <a:r>
              <a:rPr lang="en-GB" sz="2400" dirty="0">
                <a:ea typeface="Calibri"/>
                <a:cs typeface="Calibri"/>
              </a:rPr>
              <a:t>Lifecyle of a product</a:t>
            </a:r>
          </a:p>
          <a:p>
            <a:r>
              <a:rPr lang="en-GB" sz="2400" dirty="0">
                <a:ea typeface="Calibri"/>
                <a:cs typeface="Calibri"/>
              </a:rPr>
              <a:t>Levels of research and developmental funding</a:t>
            </a:r>
          </a:p>
          <a:p>
            <a:pPr algn="just"/>
            <a:endParaRPr lang="en-GB" sz="2400" dirty="0">
              <a:ea typeface="Calibri"/>
              <a:cs typeface="Calibri"/>
            </a:endParaRPr>
          </a:p>
          <a:p>
            <a:pPr algn="just"/>
            <a:endParaRPr lang="en-GB" sz="2400" dirty="0">
              <a:ea typeface="Calibri"/>
              <a:cs typeface="Calibri"/>
            </a:endParaRPr>
          </a:p>
          <a:p>
            <a:pPr marL="0" indent="0" algn="just">
              <a:buNone/>
            </a:pPr>
            <a:endParaRPr lang="en-GB" sz="2400" dirty="0">
              <a:ea typeface="Calibri"/>
              <a:cs typeface="Calibri"/>
            </a:endParaRPr>
          </a:p>
          <a:p>
            <a:pPr marL="0" indent="0">
              <a:buNone/>
            </a:pPr>
            <a:endParaRPr lang="en-GB" sz="2400" dirty="0">
              <a:ea typeface="Calibri"/>
              <a:cs typeface="Calibri"/>
            </a:endParaRPr>
          </a:p>
        </p:txBody>
      </p:sp>
    </p:spTree>
    <p:extLst>
      <p:ext uri="{BB962C8B-B14F-4D97-AF65-F5344CB8AC3E}">
        <p14:creationId xmlns:p14="http://schemas.microsoft.com/office/powerpoint/2010/main" val="321404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0" y="586855"/>
            <a:ext cx="3792354" cy="3387497"/>
          </a:xfrm>
        </p:spPr>
        <p:txBody>
          <a:bodyPr anchor="b">
            <a:normAutofit/>
          </a:bodyPr>
          <a:lstStyle/>
          <a:p>
            <a:pPr algn="r"/>
            <a:r>
              <a:rPr lang="en-GB" sz="4000" b="1" dirty="0">
                <a:solidFill>
                  <a:srgbClr val="FFFFFF"/>
                </a:solidFill>
              </a:rPr>
              <a:t>LEGAL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a:bodyPr>
          <a:lstStyle/>
          <a:p>
            <a:pPr>
              <a:lnSpc>
                <a:spcPct val="150000"/>
              </a:lnSpc>
            </a:pPr>
            <a:r>
              <a:rPr lang="en-GB" dirty="0"/>
              <a:t>Employment law</a:t>
            </a:r>
          </a:p>
          <a:p>
            <a:pPr>
              <a:lnSpc>
                <a:spcPct val="150000"/>
              </a:lnSpc>
            </a:pPr>
            <a:r>
              <a:rPr lang="en-GB" dirty="0"/>
              <a:t>Consumer protection law</a:t>
            </a:r>
          </a:p>
          <a:p>
            <a:pPr>
              <a:lnSpc>
                <a:spcPct val="150000"/>
              </a:lnSpc>
            </a:pPr>
            <a:r>
              <a:rPr lang="en-GB" dirty="0"/>
              <a:t>Health and safety regulations</a:t>
            </a:r>
          </a:p>
          <a:p>
            <a:pPr>
              <a:lnSpc>
                <a:spcPct val="150000"/>
              </a:lnSpc>
            </a:pPr>
            <a:r>
              <a:rPr lang="en-GB" dirty="0"/>
              <a:t>Product bans</a:t>
            </a:r>
          </a:p>
          <a:p>
            <a:pPr>
              <a:lnSpc>
                <a:spcPct val="150000"/>
              </a:lnSpc>
            </a:pPr>
            <a:r>
              <a:rPr lang="en-GB" dirty="0">
                <a:ea typeface="Calibri" panose="020F0502020204030204"/>
                <a:cs typeface="Calibri" panose="020F0502020204030204"/>
              </a:rPr>
              <a:t>Regulatory bodies </a:t>
            </a:r>
          </a:p>
          <a:p>
            <a:pPr>
              <a:lnSpc>
                <a:spcPct val="150000"/>
              </a:lnSpc>
            </a:pPr>
            <a:r>
              <a:rPr lang="en-GB" dirty="0">
                <a:ea typeface="Calibri" panose="020F0502020204030204"/>
                <a:cs typeface="Calibri" panose="020F0502020204030204"/>
              </a:rPr>
              <a:t>Environmental law</a:t>
            </a:r>
          </a:p>
          <a:p>
            <a:pPr marL="0" indent="0">
              <a:lnSpc>
                <a:spcPct val="150000"/>
              </a:lnSpc>
              <a:buNone/>
            </a:pPr>
            <a:endParaRPr lang="en-GB" dirty="0">
              <a:ea typeface="Calibri" panose="020F0502020204030204"/>
              <a:cs typeface="Calibri" panose="020F0502020204030204"/>
            </a:endParaRPr>
          </a:p>
          <a:p>
            <a:endParaRPr lang="en-GB" sz="2000" b="1" dirty="0">
              <a:ea typeface="Calibri" panose="020F0502020204030204"/>
              <a:cs typeface="Calibri" panose="020F0502020204030204"/>
            </a:endParaRPr>
          </a:p>
        </p:txBody>
      </p:sp>
    </p:spTree>
    <p:extLst>
      <p:ext uri="{BB962C8B-B14F-4D97-AF65-F5344CB8AC3E}">
        <p14:creationId xmlns:p14="http://schemas.microsoft.com/office/powerpoint/2010/main" val="13314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0" y="586855"/>
            <a:ext cx="3792354" cy="3387497"/>
          </a:xfrm>
        </p:spPr>
        <p:txBody>
          <a:bodyPr anchor="b">
            <a:normAutofit/>
          </a:bodyPr>
          <a:lstStyle/>
          <a:p>
            <a:pPr algn="r"/>
            <a:r>
              <a:rPr lang="en-GB" sz="4000" b="1" dirty="0">
                <a:solidFill>
                  <a:srgbClr val="FFFFFF"/>
                </a:solidFill>
              </a:rPr>
              <a:t>ENVIRONMENTAL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lnSpcReduction="10000"/>
          </a:bodyPr>
          <a:lstStyle/>
          <a:p>
            <a:pPr algn="just">
              <a:lnSpc>
                <a:spcPct val="150000"/>
              </a:lnSpc>
            </a:pPr>
            <a:r>
              <a:rPr lang="en-GB" dirty="0"/>
              <a:t>Global warming and the increased need to switch to sustainable resources.</a:t>
            </a:r>
          </a:p>
          <a:p>
            <a:pPr algn="just">
              <a:lnSpc>
                <a:spcPct val="150000"/>
              </a:lnSpc>
            </a:pPr>
            <a:r>
              <a:rPr lang="en-GB" dirty="0"/>
              <a:t>Ethical sourcing (both locally and nationally, including supply chain intelligence)</a:t>
            </a:r>
          </a:p>
          <a:p>
            <a:pPr algn="just">
              <a:lnSpc>
                <a:spcPct val="150000"/>
              </a:lnSpc>
            </a:pPr>
            <a:r>
              <a:rPr lang="en-GB" dirty="0"/>
              <a:t>Environmental regulations</a:t>
            </a:r>
          </a:p>
          <a:p>
            <a:pPr algn="just">
              <a:lnSpc>
                <a:spcPct val="150000"/>
              </a:lnSpc>
            </a:pPr>
            <a:r>
              <a:rPr lang="en-GB" dirty="0"/>
              <a:t>Resource scarcity</a:t>
            </a:r>
          </a:p>
          <a:p>
            <a:pPr algn="just">
              <a:lnSpc>
                <a:spcPct val="150000"/>
              </a:lnSpc>
            </a:pPr>
            <a:r>
              <a:rPr lang="en-GB" dirty="0"/>
              <a:t>Demand for green products</a:t>
            </a:r>
          </a:p>
          <a:p>
            <a:endParaRPr lang="en-GB" sz="2000" b="1" dirty="0"/>
          </a:p>
        </p:txBody>
      </p:sp>
    </p:spTree>
    <p:extLst>
      <p:ext uri="{BB962C8B-B14F-4D97-AF65-F5344CB8AC3E}">
        <p14:creationId xmlns:p14="http://schemas.microsoft.com/office/powerpoint/2010/main" val="124710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CA307-A458-AA45-C880-EA4DE8D43AC2}"/>
              </a:ext>
            </a:extLst>
          </p:cNvPr>
          <p:cNvSpPr>
            <a:spLocks noGrp="1"/>
          </p:cNvSpPr>
          <p:nvPr>
            <p:ph type="title"/>
          </p:nvPr>
        </p:nvSpPr>
        <p:spPr/>
        <p:txBody>
          <a:bodyPr/>
          <a:lstStyle/>
          <a:p>
            <a:endParaRPr lang="en-GB"/>
          </a:p>
        </p:txBody>
      </p:sp>
      <p:pic>
        <p:nvPicPr>
          <p:cNvPr id="4" name="Online Media 3" title="PESTLE Analysis Explained | McDonald's Examples">
            <a:hlinkClick r:id="" action="ppaction://media"/>
            <a:extLst>
              <a:ext uri="{FF2B5EF4-FFF2-40B4-BE49-F238E27FC236}">
                <a16:creationId xmlns:a16="http://schemas.microsoft.com/office/drawing/2014/main" id="{51AB3C8B-F85F-4D15-4CE4-07812086C756}"/>
              </a:ext>
            </a:extLst>
          </p:cNvPr>
          <p:cNvPicPr>
            <a:picLocks noGrp="1" noRot="1" noChangeAspect="1"/>
          </p:cNvPicPr>
          <p:nvPr>
            <p:ph idx="1"/>
            <a:videoFile r:link="rId1"/>
          </p:nvPr>
        </p:nvPicPr>
        <p:blipFill>
          <a:blip r:embed="rId3"/>
          <a:stretch>
            <a:fillRect/>
          </a:stretch>
        </p:blipFill>
        <p:spPr>
          <a:xfrm>
            <a:off x="0" y="-3063"/>
            <a:ext cx="12142654" cy="6861063"/>
          </a:xfrm>
          <a:prstGeom prst="rect">
            <a:avLst/>
          </a:prstGeom>
        </p:spPr>
      </p:pic>
    </p:spTree>
    <p:extLst>
      <p:ext uri="{BB962C8B-B14F-4D97-AF65-F5344CB8AC3E}">
        <p14:creationId xmlns:p14="http://schemas.microsoft.com/office/powerpoint/2010/main" val="9683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60B42-79E6-5B60-5F5E-64D32E3F3165}"/>
              </a:ext>
            </a:extLst>
          </p:cNvPr>
          <p:cNvSpPr>
            <a:spLocks noGrp="1"/>
          </p:cNvSpPr>
          <p:nvPr>
            <p:ph type="title"/>
          </p:nvPr>
        </p:nvSpPr>
        <p:spPr>
          <a:xfrm>
            <a:off x="6094105" y="505326"/>
            <a:ext cx="4977976" cy="866274"/>
          </a:xfrm>
        </p:spPr>
        <p:txBody>
          <a:bodyPr>
            <a:normAutofit fontScale="90000"/>
          </a:bodyPr>
          <a:lstStyle/>
          <a:p>
            <a:r>
              <a:rPr lang="en-GB" sz="3600" b="1" dirty="0">
                <a:solidFill>
                  <a:schemeClr val="tx2"/>
                </a:solidFill>
              </a:rPr>
              <a:t>TASK – Using the Forms questionnaire</a:t>
            </a:r>
            <a:endParaRPr lang="en-GB" sz="3600" b="1" dirty="0" err="1">
              <a:solidFill>
                <a:schemeClr val="tx2"/>
              </a:solidFill>
              <a:ea typeface="Calibri Light"/>
              <a:cs typeface="Calibri Light"/>
            </a:endParaRPr>
          </a:p>
        </p:txBody>
      </p:sp>
      <p:pic>
        <p:nvPicPr>
          <p:cNvPr id="7" name="Graphic 6" descr="Board Room">
            <a:extLst>
              <a:ext uri="{FF2B5EF4-FFF2-40B4-BE49-F238E27FC236}">
                <a16:creationId xmlns:a16="http://schemas.microsoft.com/office/drawing/2014/main" id="{57FBC45D-2513-EB34-C70D-6E8D3D8B6B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4C140E6-B3D5-21A7-EF7D-F00CCDE72284}"/>
              </a:ext>
            </a:extLst>
          </p:cNvPr>
          <p:cNvSpPr>
            <a:spLocks noGrp="1"/>
          </p:cNvSpPr>
          <p:nvPr>
            <p:ph idx="1"/>
          </p:nvPr>
        </p:nvSpPr>
        <p:spPr>
          <a:xfrm>
            <a:off x="6090574" y="1518383"/>
            <a:ext cx="5734842" cy="2992208"/>
          </a:xfrm>
        </p:spPr>
        <p:txBody>
          <a:bodyPr anchor="ctr">
            <a:normAutofit/>
          </a:bodyPr>
          <a:lstStyle/>
          <a:p>
            <a:r>
              <a:rPr lang="en-GB" sz="2200" b="1">
                <a:solidFill>
                  <a:schemeClr val="tx2"/>
                </a:solidFill>
                <a:ea typeface="Calibri"/>
                <a:cs typeface="Calibri"/>
              </a:rPr>
              <a:t>You have 10 minutes to:</a:t>
            </a:r>
          </a:p>
          <a:p>
            <a:pPr lvl="1">
              <a:buFont typeface="Courier New" panose="020B0604020202020204" pitchFamily="34" charset="0"/>
              <a:buChar char="o"/>
            </a:pPr>
            <a:r>
              <a:rPr lang="en-GB" sz="1800" b="1">
                <a:solidFill>
                  <a:schemeClr val="tx2"/>
                </a:solidFill>
                <a:ea typeface="Calibri"/>
                <a:cs typeface="Calibri"/>
              </a:rPr>
              <a:t>Answer the questions </a:t>
            </a:r>
          </a:p>
          <a:p>
            <a:pPr lvl="1">
              <a:buFont typeface="Courier New" panose="020B0604020202020204" pitchFamily="34" charset="0"/>
              <a:buChar char="o"/>
            </a:pPr>
            <a:r>
              <a:rPr lang="en-GB" sz="1800" b="1" dirty="0">
                <a:solidFill>
                  <a:schemeClr val="tx2"/>
                </a:solidFill>
                <a:ea typeface="Calibri"/>
                <a:cs typeface="Calibri"/>
              </a:rPr>
              <a:t>At the end we will discuss your thoughts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09401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r>
              <a:rPr lang="en-GB" sz="4800" b="1" dirty="0">
                <a:solidFill>
                  <a:schemeClr val="bg1"/>
                </a:solidFill>
                <a:latin typeface="+mn-lt"/>
              </a:rPr>
              <a:t>Conducting a PESTLE analysis</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a:bodyPr>
          <a:lstStyle/>
          <a:p>
            <a:r>
              <a:rPr lang="en-GB" dirty="0"/>
              <a:t>Identify the scope of the research</a:t>
            </a:r>
          </a:p>
          <a:p>
            <a:r>
              <a:rPr lang="en-GB" dirty="0"/>
              <a:t>Decide how the information will be collected and by whom</a:t>
            </a:r>
          </a:p>
          <a:p>
            <a:r>
              <a:rPr lang="en-GB" dirty="0"/>
              <a:t>Identify appropriate sources of information</a:t>
            </a:r>
          </a:p>
          <a:p>
            <a:r>
              <a:rPr lang="en-GB" dirty="0"/>
              <a:t>Gather the information</a:t>
            </a:r>
          </a:p>
          <a:p>
            <a:r>
              <a:rPr lang="en-GB" dirty="0"/>
              <a:t>Analyse the findings</a:t>
            </a:r>
          </a:p>
          <a:p>
            <a:r>
              <a:rPr lang="en-GB" dirty="0"/>
              <a:t>Write a discussion document for all stakeholders</a:t>
            </a:r>
          </a:p>
          <a:p>
            <a:r>
              <a:rPr lang="en-GB" dirty="0"/>
              <a:t>Disseminate and discuss the findings</a:t>
            </a:r>
          </a:p>
          <a:p>
            <a:r>
              <a:rPr lang="en-GB" dirty="0"/>
              <a:t>Decide what actions need to be taken</a:t>
            </a:r>
            <a:endParaRPr lang="en-GB" sz="2000" dirty="0"/>
          </a:p>
        </p:txBody>
      </p:sp>
    </p:spTree>
    <p:extLst>
      <p:ext uri="{BB962C8B-B14F-4D97-AF65-F5344CB8AC3E}">
        <p14:creationId xmlns:p14="http://schemas.microsoft.com/office/powerpoint/2010/main" val="131185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PESTLE: Advantages</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a:bodyPr>
          <a:lstStyle/>
          <a:p>
            <a:r>
              <a:rPr lang="en-GB" dirty="0"/>
              <a:t>Simple framework</a:t>
            </a:r>
            <a:endParaRPr lang="en-GB" dirty="0">
              <a:ea typeface="Calibri"/>
              <a:cs typeface="Calibri"/>
            </a:endParaRPr>
          </a:p>
          <a:p>
            <a:r>
              <a:rPr lang="en-GB" dirty="0"/>
              <a:t>Facilitates an understanding of the wider business environment.</a:t>
            </a:r>
          </a:p>
          <a:p>
            <a:r>
              <a:rPr lang="en-GB" dirty="0"/>
              <a:t>Encourages the development of external and strategic thinking</a:t>
            </a:r>
          </a:p>
          <a:p>
            <a:r>
              <a:rPr lang="en-GB" dirty="0"/>
              <a:t>Can enable an organisation to anticipate future business threats and take action to avoid or minimise their impact</a:t>
            </a:r>
          </a:p>
          <a:p>
            <a:r>
              <a:rPr lang="en-GB" dirty="0"/>
              <a:t>Can enable an organisation to spot business opportunities and exploit them fully</a:t>
            </a:r>
          </a:p>
          <a:p>
            <a:r>
              <a:rPr lang="en-GB" dirty="0">
                <a:ea typeface="Calibri" panose="020F0502020204030204"/>
                <a:cs typeface="Calibri" panose="020F0502020204030204"/>
              </a:rPr>
              <a:t>Cost effective</a:t>
            </a:r>
          </a:p>
          <a:p>
            <a:endParaRPr lang="en-GB" sz="2000" dirty="0">
              <a:ea typeface="Calibri" panose="020F0502020204030204"/>
              <a:cs typeface="Calibri" panose="020F0502020204030204"/>
            </a:endParaRPr>
          </a:p>
        </p:txBody>
      </p:sp>
    </p:spTree>
    <p:extLst>
      <p:ext uri="{BB962C8B-B14F-4D97-AF65-F5344CB8AC3E}">
        <p14:creationId xmlns:p14="http://schemas.microsoft.com/office/powerpoint/2010/main" val="316212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CEF70-D790-4A7C-A1B4-2BC100986EA9}"/>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PESTLE: Disadvantages</a:t>
            </a:r>
          </a:p>
        </p:txBody>
      </p:sp>
      <p:sp>
        <p:nvSpPr>
          <p:cNvPr id="3" name="Content Placeholder 2">
            <a:extLst>
              <a:ext uri="{FF2B5EF4-FFF2-40B4-BE49-F238E27FC236}">
                <a16:creationId xmlns:a16="http://schemas.microsoft.com/office/drawing/2014/main" id="{952B463B-AE41-41AE-A4D7-A9DC2C44DEDB}"/>
              </a:ext>
            </a:extLst>
          </p:cNvPr>
          <p:cNvSpPr>
            <a:spLocks noGrp="1"/>
          </p:cNvSpPr>
          <p:nvPr>
            <p:ph idx="1"/>
          </p:nvPr>
        </p:nvSpPr>
        <p:spPr>
          <a:xfrm>
            <a:off x="4810259" y="649480"/>
            <a:ext cx="6555347" cy="5546047"/>
          </a:xfrm>
        </p:spPr>
        <p:txBody>
          <a:bodyPr anchor="ctr">
            <a:normAutofit/>
          </a:bodyPr>
          <a:lstStyle/>
          <a:p>
            <a:r>
              <a:rPr lang="en-GB" sz="2600" dirty="0"/>
              <a:t>Some PESTLE analysis users oversimplify the amount of data used for decisions – it’s easy to use insufficient data</a:t>
            </a:r>
          </a:p>
          <a:p>
            <a:r>
              <a:rPr lang="en-GB" sz="2600" dirty="0"/>
              <a:t>The risk of capturing too much or too little data may lead to ‘paralysis by analysis’</a:t>
            </a:r>
          </a:p>
          <a:p>
            <a:r>
              <a:rPr lang="en-GB" sz="2600" dirty="0"/>
              <a:t>The data used may be based on assumptions that later prove to be unfounded</a:t>
            </a:r>
          </a:p>
          <a:p>
            <a:r>
              <a:rPr lang="en-GB" sz="2600" dirty="0"/>
              <a:t>The pace of change makes it increasingly difficult to anticipate developments that may affect an organisation in the future</a:t>
            </a:r>
          </a:p>
          <a:p>
            <a:r>
              <a:rPr lang="en-GB" sz="2600" dirty="0"/>
              <a:t>To be effective, the process needs to be repeated on a regular basis</a:t>
            </a:r>
          </a:p>
          <a:p>
            <a:endParaRPr lang="en-GB" sz="2000" dirty="0"/>
          </a:p>
        </p:txBody>
      </p:sp>
    </p:spTree>
    <p:extLst>
      <p:ext uri="{BB962C8B-B14F-4D97-AF65-F5344CB8AC3E}">
        <p14:creationId xmlns:p14="http://schemas.microsoft.com/office/powerpoint/2010/main" val="139109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6" name="Rectangle 4301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8" name="Rectangle 430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0" name="Rectangle 430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2" name="Rectangle 430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4" name="Rectangle 430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26" name="Freeform: Shape 430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028" name="Rectangle 430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4">
            <a:extLst>
              <a:ext uri="{FF2B5EF4-FFF2-40B4-BE49-F238E27FC236}">
                <a16:creationId xmlns:a16="http://schemas.microsoft.com/office/drawing/2014/main" id="{3D430F87-2391-41D5-869E-5C18E68DBDC1}"/>
              </a:ext>
            </a:extLst>
          </p:cNvPr>
          <p:cNvSpPr>
            <a:spLocks noGrp="1" noChangeArrowheads="1"/>
          </p:cNvSpPr>
          <p:nvPr>
            <p:ph type="title"/>
          </p:nvPr>
        </p:nvSpPr>
        <p:spPr>
          <a:xfrm>
            <a:off x="466722" y="586855"/>
            <a:ext cx="3201366" cy="3387497"/>
          </a:xfrm>
        </p:spPr>
        <p:txBody>
          <a:bodyPr anchor="b">
            <a:normAutofit/>
          </a:bodyPr>
          <a:lstStyle/>
          <a:p>
            <a:pPr eaLnBrk="1" hangingPunct="1"/>
            <a:r>
              <a:rPr lang="en-GB" altLang="en-US" sz="4000" b="1" dirty="0">
                <a:solidFill>
                  <a:srgbClr val="FFFFFF"/>
                </a:solidFill>
                <a:latin typeface="+mn-lt"/>
              </a:rPr>
              <a:t>Need to Monitor External Opportunities</a:t>
            </a:r>
            <a:endParaRPr lang="en-GB" altLang="en-US" sz="4000" b="1" dirty="0">
              <a:solidFill>
                <a:srgbClr val="FFFFFF"/>
              </a:solidFill>
            </a:endParaRPr>
          </a:p>
        </p:txBody>
      </p:sp>
      <p:sp>
        <p:nvSpPr>
          <p:cNvPr id="43011" name="Rectangle 5">
            <a:extLst>
              <a:ext uri="{FF2B5EF4-FFF2-40B4-BE49-F238E27FC236}">
                <a16:creationId xmlns:a16="http://schemas.microsoft.com/office/drawing/2014/main" id="{7068F366-911B-43CE-964D-847ACF4EE7D9}"/>
              </a:ext>
            </a:extLst>
          </p:cNvPr>
          <p:cNvSpPr>
            <a:spLocks noGrp="1" noChangeArrowheads="1"/>
          </p:cNvSpPr>
          <p:nvPr>
            <p:ph type="body" idx="1"/>
          </p:nvPr>
        </p:nvSpPr>
        <p:spPr>
          <a:xfrm>
            <a:off x="4810259" y="649480"/>
            <a:ext cx="6555347" cy="5546047"/>
          </a:xfrm>
        </p:spPr>
        <p:txBody>
          <a:bodyPr anchor="ctr">
            <a:normAutofit/>
          </a:bodyPr>
          <a:lstStyle/>
          <a:p>
            <a:pPr eaLnBrk="1" hangingPunct="1"/>
            <a:r>
              <a:rPr lang="en-GB" altLang="en-US" dirty="0"/>
              <a:t>Analysis of the environment presents new opportunities</a:t>
            </a:r>
          </a:p>
          <a:p>
            <a:pPr eaLnBrk="1" hangingPunct="1"/>
            <a:r>
              <a:rPr lang="en-GB" altLang="en-US" dirty="0"/>
              <a:t>Changing customer needs</a:t>
            </a:r>
          </a:p>
          <a:p>
            <a:pPr eaLnBrk="1" hangingPunct="1"/>
            <a:r>
              <a:rPr lang="en-GB" altLang="en-US" dirty="0"/>
              <a:t>Competitors merging, or going bust</a:t>
            </a:r>
          </a:p>
          <a:p>
            <a:pPr eaLnBrk="1" hangingPunct="1"/>
            <a:r>
              <a:rPr lang="en-GB" altLang="en-US" dirty="0"/>
              <a:t>Changing demographics</a:t>
            </a:r>
          </a:p>
          <a:p>
            <a:pPr eaLnBrk="1" hangingPunct="1"/>
            <a:r>
              <a:rPr lang="en-GB" altLang="en-US" dirty="0"/>
              <a:t>Changes in the law improving demand for your product or service</a:t>
            </a:r>
          </a:p>
          <a:p>
            <a:pPr eaLnBrk="1" hangingPunct="1"/>
            <a:r>
              <a:rPr lang="en-GB" altLang="en-US" dirty="0"/>
              <a:t>Changes in economic conditions - favourable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6" name="Rectangle 450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Rectangle 450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2" name="Rectangle 450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74" name="Freeform: Shape 450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076" name="Rectangle 450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4">
            <a:extLst>
              <a:ext uri="{FF2B5EF4-FFF2-40B4-BE49-F238E27FC236}">
                <a16:creationId xmlns:a16="http://schemas.microsoft.com/office/drawing/2014/main" id="{AA7FD077-9E9F-46BB-A820-6690D2DA06F5}"/>
              </a:ext>
            </a:extLst>
          </p:cNvPr>
          <p:cNvSpPr>
            <a:spLocks noGrp="1" noChangeArrowheads="1"/>
          </p:cNvSpPr>
          <p:nvPr>
            <p:ph type="title"/>
          </p:nvPr>
        </p:nvSpPr>
        <p:spPr>
          <a:xfrm>
            <a:off x="466722" y="586855"/>
            <a:ext cx="3201366" cy="3387497"/>
          </a:xfrm>
        </p:spPr>
        <p:txBody>
          <a:bodyPr anchor="b">
            <a:normAutofit/>
          </a:bodyPr>
          <a:lstStyle/>
          <a:p>
            <a:pPr eaLnBrk="1" hangingPunct="1"/>
            <a:r>
              <a:rPr lang="en-GB" altLang="en-US" sz="4000" b="1" dirty="0">
                <a:solidFill>
                  <a:srgbClr val="FFFFFF"/>
                </a:solidFill>
                <a:latin typeface="+mn-lt"/>
              </a:rPr>
              <a:t>Need to Monitor External Threats</a:t>
            </a:r>
            <a:endParaRPr lang="en-GB" altLang="en-US" sz="4000" b="1" dirty="0">
              <a:solidFill>
                <a:srgbClr val="FFFFFF"/>
              </a:solidFill>
            </a:endParaRPr>
          </a:p>
        </p:txBody>
      </p:sp>
      <p:sp>
        <p:nvSpPr>
          <p:cNvPr id="45059" name="Rectangle 5">
            <a:extLst>
              <a:ext uri="{FF2B5EF4-FFF2-40B4-BE49-F238E27FC236}">
                <a16:creationId xmlns:a16="http://schemas.microsoft.com/office/drawing/2014/main" id="{9867CA39-F742-4A72-8D26-B5202F043095}"/>
              </a:ext>
            </a:extLst>
          </p:cNvPr>
          <p:cNvSpPr>
            <a:spLocks noGrp="1" noChangeArrowheads="1"/>
          </p:cNvSpPr>
          <p:nvPr>
            <p:ph type="body" idx="1"/>
          </p:nvPr>
        </p:nvSpPr>
        <p:spPr>
          <a:xfrm>
            <a:off x="4810259" y="649480"/>
            <a:ext cx="6555347" cy="5546047"/>
          </a:xfrm>
        </p:spPr>
        <p:txBody>
          <a:bodyPr anchor="ctr">
            <a:normAutofit/>
          </a:bodyPr>
          <a:lstStyle/>
          <a:p>
            <a:pPr eaLnBrk="1" hangingPunct="1"/>
            <a:r>
              <a:rPr lang="en-GB" altLang="en-US" sz="3200" dirty="0"/>
              <a:t>Analysis of the environment presents new threats</a:t>
            </a:r>
          </a:p>
          <a:p>
            <a:pPr eaLnBrk="1" hangingPunct="1"/>
            <a:r>
              <a:rPr lang="en-GB" altLang="en-US" sz="3200" dirty="0"/>
              <a:t>Changing customer needs attracts them to the competition</a:t>
            </a:r>
          </a:p>
          <a:p>
            <a:pPr eaLnBrk="1" hangingPunct="1"/>
            <a:r>
              <a:rPr lang="en-GB" altLang="en-US" sz="3200" dirty="0"/>
              <a:t>Changes in technology give competitors an advantage</a:t>
            </a:r>
          </a:p>
          <a:p>
            <a:pPr eaLnBrk="1" hangingPunct="1"/>
            <a:r>
              <a:rPr lang="en-GB" altLang="en-US" sz="3200" dirty="0"/>
              <a:t>Changes in the law</a:t>
            </a:r>
          </a:p>
          <a:p>
            <a:pPr eaLnBrk="1" hangingPunct="1"/>
            <a:r>
              <a:rPr lang="en-GB" altLang="en-US" sz="3200" dirty="0"/>
              <a:t>Changes in economic conditions - downturns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Rectangle 1537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Rectangle 1537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6" name="Rectangle 1537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8" name="Oval 1537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62" name="Title 1">
            <a:extLst>
              <a:ext uri="{FF2B5EF4-FFF2-40B4-BE49-F238E27FC236}">
                <a16:creationId xmlns:a16="http://schemas.microsoft.com/office/drawing/2014/main" id="{645374F1-61CA-4EEE-8C88-0A96E6A3B123}"/>
              </a:ext>
            </a:extLst>
          </p:cNvPr>
          <p:cNvSpPr>
            <a:spLocks noGrp="1"/>
          </p:cNvSpPr>
          <p:nvPr>
            <p:ph type="title"/>
          </p:nvPr>
        </p:nvSpPr>
        <p:spPr>
          <a:xfrm>
            <a:off x="664143" y="586855"/>
            <a:ext cx="4392353" cy="3387497"/>
          </a:xfrm>
        </p:spPr>
        <p:txBody>
          <a:bodyPr anchor="b">
            <a:normAutofit/>
          </a:bodyPr>
          <a:lstStyle/>
          <a:p>
            <a:r>
              <a:rPr lang="en-GB" altLang="en-US" sz="6000" b="1" dirty="0">
                <a:solidFill>
                  <a:srgbClr val="FFFFFF"/>
                </a:solidFill>
                <a:latin typeface="+mn-lt"/>
              </a:rPr>
              <a:t>The Micro Environment </a:t>
            </a:r>
          </a:p>
        </p:txBody>
      </p:sp>
      <p:sp>
        <p:nvSpPr>
          <p:cNvPr id="15363" name="Content Placeholder 2">
            <a:extLst>
              <a:ext uri="{FF2B5EF4-FFF2-40B4-BE49-F238E27FC236}">
                <a16:creationId xmlns:a16="http://schemas.microsoft.com/office/drawing/2014/main" id="{BD63D8F5-6EB8-42A4-B461-4E54A47F1B0E}"/>
              </a:ext>
            </a:extLst>
          </p:cNvPr>
          <p:cNvSpPr>
            <a:spLocks noGrp="1"/>
          </p:cNvSpPr>
          <p:nvPr>
            <p:ph idx="1"/>
          </p:nvPr>
        </p:nvSpPr>
        <p:spPr>
          <a:xfrm>
            <a:off x="6503158" y="649480"/>
            <a:ext cx="4862447" cy="5546047"/>
          </a:xfrm>
        </p:spPr>
        <p:txBody>
          <a:bodyPr anchor="ctr">
            <a:normAutofit fontScale="92500" lnSpcReduction="10000"/>
          </a:bodyPr>
          <a:lstStyle/>
          <a:p>
            <a:r>
              <a:rPr lang="en-GB" altLang="en-US" sz="3800" dirty="0"/>
              <a:t>Refers to the </a:t>
            </a:r>
            <a:r>
              <a:rPr lang="en-GB" altLang="en-US" sz="3800" b="1" dirty="0"/>
              <a:t>immediate operational environment</a:t>
            </a:r>
          </a:p>
          <a:p>
            <a:r>
              <a:rPr lang="en-GB" altLang="en-US" sz="3800" dirty="0"/>
              <a:t>Includes all factors which impact directly on an organisation and its activities, in relation to the particular market in which it operates</a:t>
            </a:r>
          </a:p>
          <a:p>
            <a:pPr>
              <a:buFontTx/>
              <a:buNone/>
            </a:pPr>
            <a:endParaRPr lang="en-GB" altLang="en-US" sz="2000" dirty="0"/>
          </a:p>
          <a:p>
            <a:pPr>
              <a:buFontTx/>
              <a:buNone/>
            </a:pPr>
            <a:r>
              <a:rPr lang="en-GB" altLang="en-US" sz="2000" dirty="0"/>
              <a:t>								Source: CIM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F9ED078-8AC1-42A2-BC45-B6783C4676F8}"/>
              </a:ext>
            </a:extLst>
          </p:cNvPr>
          <p:cNvSpPr>
            <a:spLocks noGrp="1" noChangeArrowheads="1"/>
          </p:cNvSpPr>
          <p:nvPr>
            <p:ph type="title"/>
          </p:nvPr>
        </p:nvSpPr>
        <p:spPr>
          <a:xfrm>
            <a:off x="51526" y="-122824"/>
            <a:ext cx="8640763" cy="646113"/>
          </a:xfrm>
        </p:spPr>
        <p:txBody>
          <a:bodyPr>
            <a:noAutofit/>
          </a:bodyPr>
          <a:lstStyle/>
          <a:p>
            <a:br>
              <a:rPr lang="en-US" altLang="en-US" sz="4200" dirty="0"/>
            </a:br>
            <a:r>
              <a:rPr lang="en-US" altLang="en-US" sz="4200" dirty="0"/>
              <a:t>The Company’s Microenvironment</a:t>
            </a:r>
          </a:p>
        </p:txBody>
      </p:sp>
      <p:sp>
        <p:nvSpPr>
          <p:cNvPr id="16387" name="Text Placeholder 4">
            <a:extLst>
              <a:ext uri="{FF2B5EF4-FFF2-40B4-BE49-F238E27FC236}">
                <a16:creationId xmlns:a16="http://schemas.microsoft.com/office/drawing/2014/main" id="{45612C7F-2809-4E83-8C12-A859B5754D0E}"/>
              </a:ext>
            </a:extLst>
          </p:cNvPr>
          <p:cNvSpPr>
            <a:spLocks noGrp="1"/>
          </p:cNvSpPr>
          <p:nvPr>
            <p:ph type="body" sz="quarter" idx="13"/>
          </p:nvPr>
        </p:nvSpPr>
        <p:spPr>
          <a:xfrm>
            <a:off x="-288007" y="663596"/>
            <a:ext cx="7162800" cy="468313"/>
          </a:xfrm>
        </p:spPr>
        <p:txBody>
          <a:bodyPr>
            <a:normAutofit lnSpcReduction="10000"/>
          </a:bodyPr>
          <a:lstStyle/>
          <a:p>
            <a:r>
              <a:rPr lang="en-US" altLang="en-US" dirty="0"/>
              <a:t>Actors in the Microenvironment</a:t>
            </a:r>
          </a:p>
          <a:p>
            <a:endParaRPr lang="en-US" altLang="en-US" dirty="0"/>
          </a:p>
        </p:txBody>
      </p:sp>
      <p:pic>
        <p:nvPicPr>
          <p:cNvPr id="16388" name="Picture 4">
            <a:extLst>
              <a:ext uri="{FF2B5EF4-FFF2-40B4-BE49-F238E27FC236}">
                <a16:creationId xmlns:a16="http://schemas.microsoft.com/office/drawing/2014/main" id="{E80725C8-9BDF-4F51-AA43-8AFFE8081DA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5396" y="981513"/>
            <a:ext cx="10655989" cy="549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a:extLst>
              <a:ext uri="{FF2B5EF4-FFF2-40B4-BE49-F238E27FC236}">
                <a16:creationId xmlns:a16="http://schemas.microsoft.com/office/drawing/2014/main" id="{0D965161-11CC-4F1D-872F-A3920DE46C90}"/>
              </a:ext>
            </a:extLst>
          </p:cNvPr>
          <p:cNvSpPr>
            <a:spLocks noChangeArrowheads="1"/>
          </p:cNvSpPr>
          <p:nvPr/>
        </p:nvSpPr>
        <p:spPr bwMode="auto">
          <a:xfrm>
            <a:off x="102066" y="654071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Kotler and Armstrong (2014)</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6" name="Rectangle 450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Rectangle 450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2" name="Rectangle 450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74" name="Freeform: Shape 450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076" name="Rectangle 450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4">
            <a:extLst>
              <a:ext uri="{FF2B5EF4-FFF2-40B4-BE49-F238E27FC236}">
                <a16:creationId xmlns:a16="http://schemas.microsoft.com/office/drawing/2014/main" id="{AA7FD077-9E9F-46BB-A820-6690D2DA06F5}"/>
              </a:ext>
            </a:extLst>
          </p:cNvPr>
          <p:cNvSpPr>
            <a:spLocks noGrp="1" noChangeArrowheads="1"/>
          </p:cNvSpPr>
          <p:nvPr>
            <p:ph type="title"/>
          </p:nvPr>
        </p:nvSpPr>
        <p:spPr>
          <a:xfrm>
            <a:off x="336884" y="586855"/>
            <a:ext cx="3331204" cy="3387497"/>
          </a:xfrm>
        </p:spPr>
        <p:txBody>
          <a:bodyPr anchor="b">
            <a:normAutofit/>
          </a:bodyPr>
          <a:lstStyle/>
          <a:p>
            <a:pPr eaLnBrk="1" hangingPunct="1"/>
            <a:r>
              <a:rPr lang="en-GB" altLang="en-US" sz="4000" b="1" dirty="0">
                <a:solidFill>
                  <a:srgbClr val="FFFFFF"/>
                </a:solidFill>
                <a:latin typeface="+mn-lt"/>
              </a:rPr>
              <a:t>Competitor Analysis</a:t>
            </a:r>
            <a:endParaRPr lang="en-GB" altLang="en-US" sz="4000" b="1" dirty="0">
              <a:solidFill>
                <a:srgbClr val="FFFFFF"/>
              </a:solidFill>
            </a:endParaRPr>
          </a:p>
        </p:txBody>
      </p:sp>
      <p:sp>
        <p:nvSpPr>
          <p:cNvPr id="45059" name="Rectangle 5">
            <a:extLst>
              <a:ext uri="{FF2B5EF4-FFF2-40B4-BE49-F238E27FC236}">
                <a16:creationId xmlns:a16="http://schemas.microsoft.com/office/drawing/2014/main" id="{9867CA39-F742-4A72-8D26-B5202F043095}"/>
              </a:ext>
            </a:extLst>
          </p:cNvPr>
          <p:cNvSpPr>
            <a:spLocks noGrp="1" noChangeArrowheads="1"/>
          </p:cNvSpPr>
          <p:nvPr>
            <p:ph type="body" idx="1"/>
          </p:nvPr>
        </p:nvSpPr>
        <p:spPr>
          <a:xfrm>
            <a:off x="4374711" y="356136"/>
            <a:ext cx="7156354" cy="6121666"/>
          </a:xfrm>
        </p:spPr>
        <p:txBody>
          <a:bodyPr anchor="ctr">
            <a:normAutofit fontScale="85000" lnSpcReduction="20000"/>
          </a:bodyPr>
          <a:lstStyle/>
          <a:p>
            <a:pPr algn="just"/>
            <a:r>
              <a:rPr lang="en-GB" altLang="en-US" sz="4400" dirty="0"/>
              <a:t>What is their current strategy?</a:t>
            </a:r>
          </a:p>
          <a:p>
            <a:pPr algn="just"/>
            <a:endParaRPr lang="en-GB" altLang="en-US" sz="1200" dirty="0"/>
          </a:p>
          <a:p>
            <a:pPr algn="just"/>
            <a:r>
              <a:rPr lang="en-GB" altLang="en-US" sz="4400" dirty="0"/>
              <a:t>Where do they compete?</a:t>
            </a:r>
          </a:p>
          <a:p>
            <a:pPr algn="just"/>
            <a:endParaRPr lang="en-GB" altLang="en-US" sz="1200" dirty="0"/>
          </a:p>
          <a:p>
            <a:pPr algn="just"/>
            <a:r>
              <a:rPr lang="en-GB" altLang="en-US" sz="4400" dirty="0"/>
              <a:t>What is their response profile?</a:t>
            </a:r>
          </a:p>
          <a:p>
            <a:pPr algn="just"/>
            <a:endParaRPr lang="en-GB" altLang="en-US" sz="1300" dirty="0"/>
          </a:p>
          <a:p>
            <a:pPr lvl="1" algn="just"/>
            <a:r>
              <a:rPr lang="en-GB" altLang="en-US" sz="4000" dirty="0"/>
              <a:t>How will they respond to environmental changes? </a:t>
            </a:r>
          </a:p>
          <a:p>
            <a:pPr lvl="1" algn="just"/>
            <a:endParaRPr lang="en-GB" altLang="en-US" sz="1200" dirty="0"/>
          </a:p>
          <a:p>
            <a:pPr lvl="1" algn="just"/>
            <a:r>
              <a:rPr lang="en-GB" altLang="en-US" sz="4000" dirty="0"/>
              <a:t>What is their ability to respond to your actions?</a:t>
            </a:r>
          </a:p>
          <a:p>
            <a:pPr lvl="1" algn="just"/>
            <a:endParaRPr lang="en-GB" altLang="en-US" sz="1200" dirty="0"/>
          </a:p>
          <a:p>
            <a:pPr lvl="1" algn="just"/>
            <a:r>
              <a:rPr lang="en-GB" altLang="en-US" sz="4000" dirty="0"/>
              <a:t>What is the battleground you should fight them on?</a:t>
            </a:r>
          </a:p>
          <a:p>
            <a:pPr lvl="1" algn="just"/>
            <a:endParaRPr lang="en-GB" altLang="en-US" sz="1300" dirty="0"/>
          </a:p>
          <a:p>
            <a:pPr lvl="1" algn="just"/>
            <a:r>
              <a:rPr lang="en-GB" altLang="en-US" sz="4000" dirty="0"/>
              <a:t>Should you fight them at all?</a:t>
            </a:r>
          </a:p>
        </p:txBody>
      </p:sp>
    </p:spTree>
    <p:extLst>
      <p:ext uri="{BB962C8B-B14F-4D97-AF65-F5344CB8AC3E}">
        <p14:creationId xmlns:p14="http://schemas.microsoft.com/office/powerpoint/2010/main" val="40973963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5059">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5059">
                                            <p:txEl>
                                              <p:pRg st="8" end="8"/>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5059">
                                            <p:txEl>
                                              <p:pRg st="10" end="1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505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267128" y="81903"/>
            <a:ext cx="4119937" cy="6776097"/>
          </a:xfrm>
          <a:solidFill>
            <a:schemeClr val="accent1">
              <a:lumMod val="75000"/>
            </a:schemeClr>
          </a:solidFill>
        </p:spPr>
        <p:txBody>
          <a:bodyPr>
            <a:normAutofit/>
          </a:bodyPr>
          <a:lstStyle/>
          <a:p>
            <a:endParaRPr lang="en-GB" b="1" dirty="0">
              <a:solidFill>
                <a:schemeClr val="accent4">
                  <a:lumMod val="60000"/>
                  <a:lumOff val="40000"/>
                </a:schemeClr>
              </a:solidFill>
            </a:endParaRPr>
          </a:p>
          <a:p>
            <a:r>
              <a:rPr lang="en-GB" b="1" dirty="0">
                <a:solidFill>
                  <a:schemeClr val="accent4">
                    <a:lumMod val="60000"/>
                    <a:lumOff val="40000"/>
                  </a:schemeClr>
                </a:solidFill>
              </a:rPr>
              <a:t>Developed by Michael Porter of Harvard University</a:t>
            </a:r>
          </a:p>
          <a:p>
            <a:r>
              <a:rPr lang="en-GB" altLang="en-US" sz="2000" dirty="0">
                <a:solidFill>
                  <a:schemeClr val="bg1"/>
                </a:solidFill>
                <a:latin typeface="Calibri" panose="020F0502020204030204" pitchFamily="34" charset="0"/>
              </a:rPr>
              <a:t>Identifies the </a:t>
            </a:r>
            <a:r>
              <a:rPr lang="en-GB" altLang="en-US" sz="2000" b="1" i="1" dirty="0">
                <a:solidFill>
                  <a:schemeClr val="accent4">
                    <a:lumMod val="60000"/>
                    <a:lumOff val="40000"/>
                  </a:schemeClr>
                </a:solidFill>
                <a:latin typeface="Calibri" panose="020F0502020204030204" pitchFamily="34" charset="0"/>
              </a:rPr>
              <a:t>attractiveness</a:t>
            </a:r>
            <a:r>
              <a:rPr lang="en-GB" altLang="en-US" sz="2000" dirty="0">
                <a:solidFill>
                  <a:schemeClr val="bg1"/>
                </a:solidFill>
                <a:latin typeface="Calibri" panose="020F0502020204030204" pitchFamily="34" charset="0"/>
              </a:rPr>
              <a:t> of industries – which industries/markets to enter or leave.</a:t>
            </a:r>
          </a:p>
          <a:p>
            <a:r>
              <a:rPr lang="en-GB" altLang="en-US" sz="2000" dirty="0">
                <a:solidFill>
                  <a:schemeClr val="bg1"/>
                </a:solidFill>
                <a:latin typeface="Calibri" panose="020F0502020204030204" pitchFamily="34" charset="0"/>
              </a:rPr>
              <a:t>Identifies </a:t>
            </a:r>
            <a:r>
              <a:rPr lang="en-GB" altLang="en-US" sz="2000" b="1" i="1" dirty="0">
                <a:solidFill>
                  <a:schemeClr val="accent4">
                    <a:lumMod val="60000"/>
                    <a:lumOff val="40000"/>
                  </a:schemeClr>
                </a:solidFill>
                <a:latin typeface="Calibri" panose="020F0502020204030204" pitchFamily="34" charset="0"/>
              </a:rPr>
              <a:t>strategies to influence </a:t>
            </a:r>
            <a:r>
              <a:rPr lang="en-GB" altLang="en-US" sz="2000" dirty="0">
                <a:solidFill>
                  <a:schemeClr val="bg1"/>
                </a:solidFill>
                <a:latin typeface="Calibri" panose="020F0502020204030204" pitchFamily="34" charset="0"/>
              </a:rPr>
              <a:t>the impact of the forces, for example, building barriers to entry by becoming more vertically integrated.</a:t>
            </a:r>
          </a:p>
          <a:p>
            <a:r>
              <a:rPr lang="en-GB" altLang="en-US" sz="2000" dirty="0">
                <a:solidFill>
                  <a:schemeClr val="bg1"/>
                </a:solidFill>
                <a:latin typeface="Calibri" panose="020F0502020204030204" pitchFamily="34" charset="0"/>
              </a:rPr>
              <a:t>The forces may have a </a:t>
            </a:r>
            <a:r>
              <a:rPr lang="en-GB" altLang="en-US" sz="2000" b="1" i="1" dirty="0">
                <a:solidFill>
                  <a:schemeClr val="accent4">
                    <a:lumMod val="60000"/>
                    <a:lumOff val="40000"/>
                  </a:schemeClr>
                </a:solidFill>
                <a:latin typeface="Calibri" panose="020F0502020204030204" pitchFamily="34" charset="0"/>
              </a:rPr>
              <a:t>different impact on different organisations </a:t>
            </a:r>
            <a:r>
              <a:rPr lang="en-GB" altLang="en-US" sz="2000" dirty="0">
                <a:solidFill>
                  <a:schemeClr val="bg1"/>
                </a:solidFill>
                <a:latin typeface="Calibri" panose="020F0502020204030204" pitchFamily="34" charset="0"/>
              </a:rPr>
              <a:t>e.g. large firms can deal with barriers to entry more easily than small firms</a:t>
            </a:r>
            <a:r>
              <a:rPr lang="en-GB" altLang="en-US" sz="2000" dirty="0">
                <a:latin typeface="Calibri" panose="020F0502020204030204" pitchFamily="34" charset="0"/>
              </a:rPr>
              <a:t>.</a:t>
            </a:r>
            <a:endParaRPr lang="en-GB" sz="2000"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98" r="4025"/>
          <a:stretch/>
        </p:blipFill>
        <p:spPr bwMode="auto">
          <a:xfrm>
            <a:off x="4508508" y="47442"/>
            <a:ext cx="7416364" cy="649719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767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6" name="Rectangle 450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Rectangle 450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2" name="Rectangle 450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74" name="Freeform: Shape 450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076" name="Rectangle 450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4">
            <a:extLst>
              <a:ext uri="{FF2B5EF4-FFF2-40B4-BE49-F238E27FC236}">
                <a16:creationId xmlns:a16="http://schemas.microsoft.com/office/drawing/2014/main" id="{AA7FD077-9E9F-46BB-A820-6690D2DA06F5}"/>
              </a:ext>
            </a:extLst>
          </p:cNvPr>
          <p:cNvSpPr>
            <a:spLocks noGrp="1" noChangeArrowheads="1"/>
          </p:cNvSpPr>
          <p:nvPr>
            <p:ph type="title"/>
          </p:nvPr>
        </p:nvSpPr>
        <p:spPr>
          <a:xfrm>
            <a:off x="336884" y="586855"/>
            <a:ext cx="3331204" cy="3387497"/>
          </a:xfrm>
        </p:spPr>
        <p:txBody>
          <a:bodyPr anchor="b">
            <a:normAutofit/>
          </a:bodyPr>
          <a:lstStyle/>
          <a:p>
            <a:pPr eaLnBrk="1" hangingPunct="1"/>
            <a:r>
              <a:rPr lang="en-GB" altLang="en-US" sz="4000" b="1" dirty="0">
                <a:solidFill>
                  <a:srgbClr val="FFFFFF"/>
                </a:solidFill>
                <a:latin typeface="+mn-lt"/>
              </a:rPr>
              <a:t>Customer Analysis</a:t>
            </a:r>
            <a:endParaRPr lang="en-GB" altLang="en-US" sz="4000" b="1" dirty="0">
              <a:solidFill>
                <a:srgbClr val="FFFFFF"/>
              </a:solidFill>
            </a:endParaRPr>
          </a:p>
        </p:txBody>
      </p:sp>
      <p:sp>
        <p:nvSpPr>
          <p:cNvPr id="45059" name="Rectangle 5">
            <a:extLst>
              <a:ext uri="{FF2B5EF4-FFF2-40B4-BE49-F238E27FC236}">
                <a16:creationId xmlns:a16="http://schemas.microsoft.com/office/drawing/2014/main" id="{9867CA39-F742-4A72-8D26-B5202F043095}"/>
              </a:ext>
            </a:extLst>
          </p:cNvPr>
          <p:cNvSpPr>
            <a:spLocks noGrp="1" noChangeArrowheads="1"/>
          </p:cNvSpPr>
          <p:nvPr>
            <p:ph type="body" idx="1"/>
          </p:nvPr>
        </p:nvSpPr>
        <p:spPr>
          <a:xfrm>
            <a:off x="4374711" y="356136"/>
            <a:ext cx="7156354" cy="6121666"/>
          </a:xfrm>
        </p:spPr>
        <p:txBody>
          <a:bodyPr anchor="ctr">
            <a:normAutofit fontScale="85000" lnSpcReduction="10000"/>
          </a:bodyPr>
          <a:lstStyle/>
          <a:p>
            <a:pPr marL="742950" indent="-742950">
              <a:spcAft>
                <a:spcPts val="600"/>
              </a:spcAft>
              <a:buFont typeface="+mj-lt"/>
              <a:buAutoNum type="arabicPeriod"/>
            </a:pPr>
            <a:r>
              <a:rPr lang="en-GB" altLang="en-US" sz="4400" dirty="0"/>
              <a:t>What are the customers needs?</a:t>
            </a:r>
          </a:p>
          <a:p>
            <a:pPr marL="742950" indent="-742950">
              <a:spcAft>
                <a:spcPts val="600"/>
              </a:spcAft>
              <a:buFont typeface="+mj-lt"/>
              <a:buAutoNum type="arabicPeriod"/>
            </a:pPr>
            <a:r>
              <a:rPr lang="en-GB" altLang="en-US" sz="4400" dirty="0"/>
              <a:t>Buying volumes and trends?</a:t>
            </a:r>
          </a:p>
          <a:p>
            <a:pPr marL="742950" indent="-742950">
              <a:spcAft>
                <a:spcPts val="600"/>
              </a:spcAft>
              <a:buFont typeface="+mj-lt"/>
              <a:buAutoNum type="arabicPeriod"/>
            </a:pPr>
            <a:r>
              <a:rPr lang="en-GB" altLang="en-US" sz="4400" dirty="0"/>
              <a:t>Why do they buy from you?</a:t>
            </a:r>
          </a:p>
          <a:p>
            <a:pPr marL="742950" indent="-742950">
              <a:spcAft>
                <a:spcPts val="600"/>
              </a:spcAft>
              <a:buFont typeface="+mj-lt"/>
              <a:buAutoNum type="arabicPeriod"/>
            </a:pPr>
            <a:r>
              <a:rPr lang="en-GB" altLang="en-US" sz="4400" dirty="0"/>
              <a:t>Where do they buy from you?</a:t>
            </a:r>
          </a:p>
          <a:p>
            <a:pPr marL="742950" indent="-742950">
              <a:spcAft>
                <a:spcPts val="600"/>
              </a:spcAft>
              <a:buFont typeface="+mj-lt"/>
              <a:buAutoNum type="arabicPeriod"/>
            </a:pPr>
            <a:r>
              <a:rPr lang="en-GB" altLang="en-US" sz="4400" dirty="0"/>
              <a:t>Why do customers you want not buy from you?</a:t>
            </a:r>
          </a:p>
          <a:p>
            <a:pPr marL="742950" indent="-742950">
              <a:spcAft>
                <a:spcPts val="600"/>
              </a:spcAft>
              <a:buFont typeface="+mj-lt"/>
              <a:buAutoNum type="arabicPeriod"/>
            </a:pPr>
            <a:r>
              <a:rPr lang="en-GB" altLang="en-US" sz="4400" dirty="0"/>
              <a:t>Who are your competitors; who succeeds in winning, developing and retaining customers?</a:t>
            </a:r>
          </a:p>
        </p:txBody>
      </p:sp>
    </p:spTree>
    <p:extLst>
      <p:ext uri="{BB962C8B-B14F-4D97-AF65-F5344CB8AC3E}">
        <p14:creationId xmlns:p14="http://schemas.microsoft.com/office/powerpoint/2010/main" val="24311319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FF0B6041-BFC7-AD57-C3BC-431FE4C2800F}"/>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Analysing the Internal Environment</a:t>
            </a: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endParaRPr lang="en-US" sz="1100">
              <a:solidFill>
                <a:srgbClr val="FFFFFF"/>
              </a:solidFill>
            </a:endParaRP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1704320" y="6455664"/>
            <a:ext cx="448056" cy="365125"/>
          </a:xfrm>
        </p:spPr>
        <p:txBody>
          <a:bodyPr>
            <a:normAutofit/>
          </a:bodyPr>
          <a:lstStyle/>
          <a:p>
            <a:pPr>
              <a:spcAft>
                <a:spcPts val="600"/>
              </a:spcAft>
            </a:pPr>
            <a:fld id="{3A98EE3D-8CD1-4C3F-BD1C-C98C9596463C}" type="slidenum">
              <a:rPr lang="en-US" sz="1100">
                <a:solidFill>
                  <a:schemeClr val="tx1">
                    <a:lumMod val="50000"/>
                    <a:lumOff val="50000"/>
                  </a:schemeClr>
                </a:solidFill>
              </a:rPr>
              <a:pPr>
                <a:spcAft>
                  <a:spcPts val="600"/>
                </a:spcAft>
              </a:pPr>
              <a:t>28</a:t>
            </a:fld>
            <a:endParaRPr lang="en-US" sz="1100">
              <a:solidFill>
                <a:schemeClr val="tx1">
                  <a:lumMod val="50000"/>
                  <a:lumOff val="50000"/>
                </a:schemeClr>
              </a:solidFill>
            </a:endParaRPr>
          </a:p>
        </p:txBody>
      </p:sp>
      <p:graphicFrame>
        <p:nvGraphicFramePr>
          <p:cNvPr id="12" name="Content Placeholder 7">
            <a:extLst>
              <a:ext uri="{FF2B5EF4-FFF2-40B4-BE49-F238E27FC236}">
                <a16:creationId xmlns:a16="http://schemas.microsoft.com/office/drawing/2014/main" id="{5CA80DC1-5FC8-9936-10EF-5C854576FCA6}"/>
              </a:ext>
            </a:extLst>
          </p:cNvPr>
          <p:cNvGraphicFramePr>
            <a:graphicFrameLocks noGrp="1"/>
          </p:cNvGraphicFramePr>
          <p:nvPr>
            <p:ph idx="1"/>
            <p:extLst>
              <p:ext uri="{D42A27DB-BD31-4B8C-83A1-F6EECF244321}">
                <p14:modId xmlns:p14="http://schemas.microsoft.com/office/powerpoint/2010/main" val="2708921999"/>
              </p:ext>
            </p:extLst>
          </p:nvPr>
        </p:nvGraphicFramePr>
        <p:xfrm>
          <a:off x="46037" y="1575459"/>
          <a:ext cx="12069446" cy="5245332"/>
        </p:xfrm>
        <a:graphic>
          <a:graphicData uri="http://schemas.openxmlformats.org/drawingml/2006/table">
            <a:tbl>
              <a:tblPr firstRow="1" bandRow="1">
                <a:tableStyleId>{5C22544A-7EE6-4342-B048-85BDC9FD1C3A}</a:tableStyleId>
              </a:tblPr>
              <a:tblGrid>
                <a:gridCol w="2398140">
                  <a:extLst>
                    <a:ext uri="{9D8B030D-6E8A-4147-A177-3AD203B41FA5}">
                      <a16:colId xmlns:a16="http://schemas.microsoft.com/office/drawing/2014/main" val="20000"/>
                    </a:ext>
                  </a:extLst>
                </a:gridCol>
                <a:gridCol w="9671306">
                  <a:extLst>
                    <a:ext uri="{9D8B030D-6E8A-4147-A177-3AD203B41FA5}">
                      <a16:colId xmlns:a16="http://schemas.microsoft.com/office/drawing/2014/main" val="20001"/>
                    </a:ext>
                  </a:extLst>
                </a:gridCol>
              </a:tblGrid>
              <a:tr h="689580">
                <a:tc>
                  <a:txBody>
                    <a:bodyPr/>
                    <a:lstStyle/>
                    <a:p>
                      <a:r>
                        <a:rPr lang="en-GB" sz="2400" b="1">
                          <a:solidFill>
                            <a:schemeClr val="tx1"/>
                          </a:solidFill>
                          <a:latin typeface="Arial" pitchFamily="34" charset="0"/>
                          <a:cs typeface="Arial" pitchFamily="34" charset="0"/>
                        </a:rPr>
                        <a:t>Element</a:t>
                      </a:r>
                    </a:p>
                  </a:txBody>
                  <a:tcPr marL="144209" marR="144209" marT="72063" marB="72063"/>
                </a:tc>
                <a:tc>
                  <a:txBody>
                    <a:bodyPr/>
                    <a:lstStyle/>
                    <a:p>
                      <a:r>
                        <a:rPr lang="en-GB" sz="2400">
                          <a:solidFill>
                            <a:schemeClr val="tx1"/>
                          </a:solidFill>
                          <a:latin typeface="Arial" pitchFamily="34" charset="0"/>
                          <a:cs typeface="Arial" pitchFamily="34" charset="0"/>
                        </a:rPr>
                        <a:t>Examples</a:t>
                      </a:r>
                    </a:p>
                  </a:txBody>
                  <a:tcPr marL="144209" marR="144209" marT="72063" marB="72063"/>
                </a:tc>
                <a:extLst>
                  <a:ext uri="{0D108BD9-81ED-4DB2-BD59-A6C34878D82A}">
                    <a16:rowId xmlns:a16="http://schemas.microsoft.com/office/drawing/2014/main" val="10000"/>
                  </a:ext>
                </a:extLst>
              </a:tr>
              <a:tr h="1138938">
                <a:tc>
                  <a:txBody>
                    <a:bodyPr/>
                    <a:lstStyle/>
                    <a:p>
                      <a:r>
                        <a:rPr lang="en-GB" sz="2400">
                          <a:latin typeface="Arial" pitchFamily="34" charset="0"/>
                          <a:cs typeface="Arial" pitchFamily="34" charset="0"/>
                        </a:rPr>
                        <a:t>Physical</a:t>
                      </a:r>
                      <a:r>
                        <a:rPr lang="en-GB" sz="2400" baseline="0">
                          <a:latin typeface="Arial" pitchFamily="34" charset="0"/>
                          <a:cs typeface="Arial" pitchFamily="34" charset="0"/>
                        </a:rPr>
                        <a:t> resources</a:t>
                      </a:r>
                      <a:endParaRPr lang="en-GB" sz="2400">
                        <a:latin typeface="Arial" pitchFamily="34" charset="0"/>
                        <a:cs typeface="Arial" pitchFamily="34" charset="0"/>
                      </a:endParaRPr>
                    </a:p>
                  </a:txBody>
                  <a:tcPr marL="144209" marR="144209" marT="72063" marB="72063"/>
                </a:tc>
                <a:tc>
                  <a:txBody>
                    <a:bodyPr/>
                    <a:lstStyle/>
                    <a:p>
                      <a:r>
                        <a:rPr lang="en-GB" sz="2400" dirty="0">
                          <a:latin typeface="Arial" pitchFamily="34" charset="0"/>
                          <a:cs typeface="Arial" pitchFamily="34" charset="0"/>
                        </a:rPr>
                        <a:t>List</a:t>
                      </a:r>
                      <a:r>
                        <a:rPr lang="en-GB" sz="2400" baseline="0" dirty="0">
                          <a:latin typeface="Arial" pitchFamily="34" charset="0"/>
                          <a:cs typeface="Arial" pitchFamily="34" charset="0"/>
                        </a:rPr>
                        <a:t> of fixed assets e.g. machinery, buildings and equipment and their age, condition, financial value</a:t>
                      </a:r>
                      <a:endParaRPr lang="en-GB" sz="2400" dirty="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1"/>
                  </a:ext>
                </a:extLst>
              </a:tr>
              <a:tr h="1138938">
                <a:tc>
                  <a:txBody>
                    <a:bodyPr/>
                    <a:lstStyle/>
                    <a:p>
                      <a:r>
                        <a:rPr lang="en-GB" sz="2400">
                          <a:latin typeface="Arial" pitchFamily="34" charset="0"/>
                          <a:cs typeface="Arial" pitchFamily="34" charset="0"/>
                        </a:rPr>
                        <a:t>Human resources</a:t>
                      </a:r>
                    </a:p>
                  </a:txBody>
                  <a:tcPr marL="144209" marR="144209" marT="72063" marB="72063"/>
                </a:tc>
                <a:tc>
                  <a:txBody>
                    <a:bodyPr/>
                    <a:lstStyle/>
                    <a:p>
                      <a:r>
                        <a:rPr lang="en-GB" sz="2400">
                          <a:latin typeface="Arial" pitchFamily="34" charset="0"/>
                          <a:cs typeface="Arial" pitchFamily="34" charset="0"/>
                        </a:rPr>
                        <a:t>Staff, their motivation,</a:t>
                      </a:r>
                      <a:r>
                        <a:rPr lang="en-GB" sz="2400" baseline="0">
                          <a:latin typeface="Arial" pitchFamily="34" charset="0"/>
                          <a:cs typeface="Arial" pitchFamily="34" charset="0"/>
                        </a:rPr>
                        <a:t> commitment, capabilities etc.</a:t>
                      </a:r>
                      <a:endParaRPr lang="en-GB" sz="240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2"/>
                  </a:ext>
                </a:extLst>
              </a:tr>
              <a:tr h="1138938">
                <a:tc>
                  <a:txBody>
                    <a:bodyPr/>
                    <a:lstStyle/>
                    <a:p>
                      <a:r>
                        <a:rPr lang="en-GB" sz="2400">
                          <a:latin typeface="Arial" pitchFamily="34" charset="0"/>
                          <a:cs typeface="Arial" pitchFamily="34" charset="0"/>
                        </a:rPr>
                        <a:t>Financial resources</a:t>
                      </a:r>
                    </a:p>
                  </a:txBody>
                  <a:tcPr marL="144209" marR="144209" marT="72063" marB="72063"/>
                </a:tc>
                <a:tc>
                  <a:txBody>
                    <a:bodyPr/>
                    <a:lstStyle/>
                    <a:p>
                      <a:r>
                        <a:rPr lang="en-GB" sz="2400">
                          <a:latin typeface="Arial" pitchFamily="34" charset="0"/>
                          <a:cs typeface="Arial" pitchFamily="34" charset="0"/>
                        </a:rPr>
                        <a:t>Sources</a:t>
                      </a:r>
                      <a:r>
                        <a:rPr lang="en-GB" sz="2400" baseline="0">
                          <a:latin typeface="Arial" pitchFamily="34" charset="0"/>
                          <a:cs typeface="Arial" pitchFamily="34" charset="0"/>
                        </a:rPr>
                        <a:t> of money e.g. equity or loan, funding sources</a:t>
                      </a:r>
                      <a:endParaRPr lang="en-GB" sz="240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3"/>
                  </a:ext>
                </a:extLst>
              </a:tr>
              <a:tr h="1138938">
                <a:tc>
                  <a:txBody>
                    <a:bodyPr/>
                    <a:lstStyle/>
                    <a:p>
                      <a:r>
                        <a:rPr lang="en-GB" sz="2400">
                          <a:latin typeface="Arial" pitchFamily="34" charset="0"/>
                          <a:cs typeface="Arial" pitchFamily="34" charset="0"/>
                        </a:rPr>
                        <a:t>Intangibles</a:t>
                      </a:r>
                    </a:p>
                  </a:txBody>
                  <a:tcPr marL="144209" marR="144209" marT="72063" marB="72063"/>
                </a:tc>
                <a:tc>
                  <a:txBody>
                    <a:bodyPr/>
                    <a:lstStyle/>
                    <a:p>
                      <a:r>
                        <a:rPr lang="en-GB" sz="2400" dirty="0">
                          <a:latin typeface="Arial" pitchFamily="34" charset="0"/>
                          <a:cs typeface="Arial" pitchFamily="34" charset="0"/>
                        </a:rPr>
                        <a:t>Brands, patents, reputation and relationships</a:t>
                      </a:r>
                      <a:r>
                        <a:rPr lang="en-GB" sz="2400" baseline="0" dirty="0">
                          <a:latin typeface="Arial" pitchFamily="34" charset="0"/>
                          <a:cs typeface="Arial" pitchFamily="34" charset="0"/>
                        </a:rPr>
                        <a:t> (e.g. with customers)</a:t>
                      </a:r>
                      <a:endParaRPr lang="en-GB" sz="2400" dirty="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04955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WOT analysis">
            <a:extLst>
              <a:ext uri="{FF2B5EF4-FFF2-40B4-BE49-F238E27FC236}">
                <a16:creationId xmlns:a16="http://schemas.microsoft.com/office/drawing/2014/main" id="{A6C5CA4A-B7C9-484D-90F2-A794E59EEC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1381" y="10274"/>
            <a:ext cx="9969786" cy="6827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011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8B26-954F-C141-F949-F15CFEEF3F68}"/>
              </a:ext>
            </a:extLst>
          </p:cNvPr>
          <p:cNvSpPr>
            <a:spLocks noGrp="1"/>
          </p:cNvSpPr>
          <p:nvPr>
            <p:ph type="title"/>
          </p:nvPr>
        </p:nvSpPr>
        <p:spPr/>
        <p:txBody>
          <a:bodyPr/>
          <a:lstStyle/>
          <a:p>
            <a:endParaRPr lang="en-GB"/>
          </a:p>
        </p:txBody>
      </p:sp>
      <p:pic>
        <p:nvPicPr>
          <p:cNvPr id="5" name="Online Media 4" title="SWOT Analysis Explained and Linked to McDonald’s">
            <a:hlinkClick r:id="" action="ppaction://media"/>
            <a:extLst>
              <a:ext uri="{FF2B5EF4-FFF2-40B4-BE49-F238E27FC236}">
                <a16:creationId xmlns:a16="http://schemas.microsoft.com/office/drawing/2014/main" id="{33141254-089E-74A8-CC26-2FEBD318ABF4}"/>
              </a:ext>
            </a:extLst>
          </p:cNvPr>
          <p:cNvPicPr>
            <a:picLocks noGrp="1" noRot="1" noChangeAspect="1"/>
          </p:cNvPicPr>
          <p:nvPr>
            <p:ph idx="1"/>
            <a:videoFile r:link="rId1"/>
          </p:nvPr>
        </p:nvPicPr>
        <p:blipFill>
          <a:blip r:embed="rId3"/>
          <a:stretch>
            <a:fillRect/>
          </a:stretch>
        </p:blipFill>
        <p:spPr>
          <a:xfrm>
            <a:off x="78466" y="43914"/>
            <a:ext cx="12039740" cy="6802914"/>
          </a:xfrm>
          <a:prstGeom prst="rect">
            <a:avLst/>
          </a:prstGeom>
        </p:spPr>
      </p:pic>
      <p:sp>
        <p:nvSpPr>
          <p:cNvPr id="4" name="Text Placeholder 3">
            <a:extLst>
              <a:ext uri="{FF2B5EF4-FFF2-40B4-BE49-F238E27FC236}">
                <a16:creationId xmlns:a16="http://schemas.microsoft.com/office/drawing/2014/main" id="{AE6D98F1-7697-B555-ADEF-4ADC8A0D7243}"/>
              </a:ext>
            </a:extLst>
          </p:cNvPr>
          <p:cNvSpPr>
            <a:spLocks noGrp="1"/>
          </p:cNvSpPr>
          <p:nvPr>
            <p:ph type="body" sz="quarter" idx="13"/>
          </p:nvPr>
        </p:nvSpPr>
        <p:spPr/>
        <p:txBody>
          <a:bodyPr>
            <a:normAutofit fontScale="85000" lnSpcReduction="20000"/>
          </a:bodyPr>
          <a:lstStyle/>
          <a:p>
            <a:endParaRPr lang="en-GB" dirty="0"/>
          </a:p>
        </p:txBody>
      </p:sp>
    </p:spTree>
    <p:extLst>
      <p:ext uri="{BB962C8B-B14F-4D97-AF65-F5344CB8AC3E}">
        <p14:creationId xmlns:p14="http://schemas.microsoft.com/office/powerpoint/2010/main" val="286813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9979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1499</Words>
  <Application>Microsoft Office PowerPoint</Application>
  <PresentationFormat>Widescreen</PresentationFormat>
  <Paragraphs>243</Paragraphs>
  <Slides>31</Slides>
  <Notes>23</Notes>
  <HiddenSlides>0</HiddenSlides>
  <MMClips>2</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BMBM4005 Marketing Fundamentals</vt:lpstr>
      <vt:lpstr>Refresh </vt:lpstr>
      <vt:lpstr>Today’s session:</vt:lpstr>
      <vt:lpstr>The Marketing Planning Process</vt:lpstr>
      <vt:lpstr>The First Stage of Marketing Planning</vt:lpstr>
      <vt:lpstr>The macro, micro and internal marketing  environment</vt:lpstr>
      <vt:lpstr>The Organisation’s Environment – Sequential analysis from outside in. </vt:lpstr>
      <vt:lpstr>The Macro Environment</vt:lpstr>
      <vt:lpstr> The Macro environment is analysed using PESTEL (Sometimes called PEST, STEP, STEEPLE) - PESTLE Analysis on Tesco</vt:lpstr>
      <vt:lpstr>POLITICAL</vt:lpstr>
      <vt:lpstr>ECONOMIC</vt:lpstr>
      <vt:lpstr>SOCIAL</vt:lpstr>
      <vt:lpstr>TECHNOLOGICAL</vt:lpstr>
      <vt:lpstr>LEGAL</vt:lpstr>
      <vt:lpstr>ENVIRONMENTAL</vt:lpstr>
      <vt:lpstr>PowerPoint Presentation</vt:lpstr>
      <vt:lpstr>TASK – Using the Forms questionnaire</vt:lpstr>
      <vt:lpstr>Conducting a PESTLE analysis</vt:lpstr>
      <vt:lpstr>PESTLE: Advantages</vt:lpstr>
      <vt:lpstr>PESTLE: Disadvantages</vt:lpstr>
      <vt:lpstr>Need to Monitor External Opportunities</vt:lpstr>
      <vt:lpstr>Need to Monitor External Threats</vt:lpstr>
      <vt:lpstr>The Micro Environment </vt:lpstr>
      <vt:lpstr> The Company’s Microenvironment</vt:lpstr>
      <vt:lpstr>Competitor Analysis</vt:lpstr>
      <vt:lpstr>Porter’s five forces</vt:lpstr>
      <vt:lpstr>Customer Analysis</vt:lpstr>
      <vt:lpstr>Analysing the Internal Environment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dc:title>
  <dc:creator>Rachel Cook</dc:creator>
  <cp:lastModifiedBy>Gwyneth Jones</cp:lastModifiedBy>
  <cp:revision>1089</cp:revision>
  <dcterms:created xsi:type="dcterms:W3CDTF">2020-02-13T09:43:19Z</dcterms:created>
  <dcterms:modified xsi:type="dcterms:W3CDTF">2025-10-15T07:58:00Z</dcterms:modified>
</cp:coreProperties>
</file>