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D6E1A-444E-473B-A132-71E5DDD3B4E4}" type="datetimeFigureOut">
              <a:t>31/07/2026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307AC-632F-499F-B564-94F80359161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41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777240"/>
          </a:xfrm>
          <a:prstGeom prst="rect">
            <a:avLst/>
          </a:prstGeom>
          <a:solidFill>
            <a:srgbClr val="7A0026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182880" y="73152"/>
            <a:ext cx="45720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</a:rPr>
              <a:t>UWTSD EARLY YEARS EDUCATION &amp; CARE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14400" y="256032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</a:rPr>
              <a:t>Reflective Practice in Early Years Education and Care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914400" y="530352"/>
            <a:ext cx="1005840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</a:rPr>
              <a:t>Level 4 Exemplar Academic Poster | FdA Early Years Education and Care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228600" y="960120"/>
            <a:ext cx="2926080" cy="155448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228600" y="960120"/>
            <a:ext cx="2926080" cy="228600"/>
          </a:xfrm>
          <a:prstGeom prst="rect">
            <a:avLst/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01752" y="987552"/>
            <a:ext cx="277977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What is Reflective Practice?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65760" y="1280160"/>
            <a:ext cx="2560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Reflection is the process of critically examining experiences to enhance professional knowledge, skills and decision making (Schön, 1983).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28600" y="2697480"/>
            <a:ext cx="2926080" cy="155448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28600" y="2697480"/>
            <a:ext cx="2926080" cy="228600"/>
          </a:xfrm>
          <a:prstGeom prst="rect">
            <a:avLst/>
          </a:prstGeom>
          <a:solidFill>
            <a:srgbClr val="C8A54B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01752" y="2724912"/>
            <a:ext cx="277977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Why Does it Matter?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365760" y="3017520"/>
            <a:ext cx="24688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• Improves outcomes for children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• Supports inclusion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• Develops confidence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• Encourages lifelong learning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228600" y="4434840"/>
            <a:ext cx="2926080" cy="155448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28600" y="4434840"/>
            <a:ext cx="2926080" cy="228600"/>
          </a:xfrm>
          <a:prstGeom prst="rect">
            <a:avLst/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01752" y="4462272"/>
            <a:ext cx="277977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Policy Context in Wales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365760" y="4754880"/>
            <a:ext cx="24688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Curriculum for Wales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Professional enquiry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Reflective practitioners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Continuous improvement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3657600" y="960120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7A0026"/>
                </a:solidFill>
              </a:rPr>
              <a:t>Gibbs' Reflective Cycle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7086600" y="2926080"/>
            <a:ext cx="1097280" cy="548640"/>
          </a:xfrm>
          <a:prstGeom prst="ellipse">
            <a:avLst/>
          </a:prstGeom>
          <a:solidFill>
            <a:srgbClr val="D5F0F0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114032" y="3127248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Description</a:t>
            </a:r>
            <a:endParaRPr lang="en-US" sz="800" dirty="0"/>
          </a:p>
        </p:txBody>
      </p:sp>
      <p:sp>
        <p:nvSpPr>
          <p:cNvPr id="21" name="Shape 19"/>
          <p:cNvSpPr/>
          <p:nvPr/>
        </p:nvSpPr>
        <p:spPr>
          <a:xfrm>
            <a:off x="6263640" y="3955542"/>
            <a:ext cx="1097280" cy="548640"/>
          </a:xfrm>
          <a:prstGeom prst="ellipse">
            <a:avLst/>
          </a:prstGeom>
          <a:solidFill>
            <a:srgbClr val="E6D7AA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291072" y="4156710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Feelings</a:t>
            </a:r>
            <a:endParaRPr lang="en-US" sz="800" dirty="0"/>
          </a:p>
        </p:txBody>
      </p:sp>
      <p:sp>
        <p:nvSpPr>
          <p:cNvPr id="23" name="Shape 21"/>
          <p:cNvSpPr/>
          <p:nvPr/>
        </p:nvSpPr>
        <p:spPr>
          <a:xfrm>
            <a:off x="4617720" y="3955542"/>
            <a:ext cx="1097280" cy="548640"/>
          </a:xfrm>
          <a:prstGeom prst="ellipse">
            <a:avLst/>
          </a:prstGeom>
          <a:solidFill>
            <a:srgbClr val="D5F0F0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645152" y="4156710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Evaluation</a:t>
            </a:r>
            <a:endParaRPr lang="en-US" sz="800" dirty="0"/>
          </a:p>
        </p:txBody>
      </p:sp>
      <p:sp>
        <p:nvSpPr>
          <p:cNvPr id="25" name="Shape 23"/>
          <p:cNvSpPr/>
          <p:nvPr/>
        </p:nvSpPr>
        <p:spPr>
          <a:xfrm>
            <a:off x="3794760" y="2926080"/>
            <a:ext cx="1097280" cy="548640"/>
          </a:xfrm>
          <a:prstGeom prst="ellipse">
            <a:avLst/>
          </a:prstGeom>
          <a:solidFill>
            <a:srgbClr val="E6D7AA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3822192" y="3127248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Analysis</a:t>
            </a:r>
            <a:endParaRPr lang="en-US" sz="800" dirty="0"/>
          </a:p>
        </p:txBody>
      </p:sp>
      <p:sp>
        <p:nvSpPr>
          <p:cNvPr id="27" name="Shape 25"/>
          <p:cNvSpPr/>
          <p:nvPr/>
        </p:nvSpPr>
        <p:spPr>
          <a:xfrm>
            <a:off x="4617720" y="1896618"/>
            <a:ext cx="1097280" cy="548640"/>
          </a:xfrm>
          <a:prstGeom prst="ellipse">
            <a:avLst/>
          </a:prstGeom>
          <a:solidFill>
            <a:srgbClr val="D5F0F0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645152" y="2097786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Conclusion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6263640" y="1896618"/>
            <a:ext cx="1097280" cy="548640"/>
          </a:xfrm>
          <a:prstGeom prst="ellipse">
            <a:avLst/>
          </a:prstGeom>
          <a:solidFill>
            <a:srgbClr val="E6D7AA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291072" y="2097786"/>
            <a:ext cx="1042416" cy="91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000000"/>
                </a:solidFill>
              </a:rPr>
              <a:t>Action Plan</a:t>
            </a:r>
            <a:endParaRPr lang="en-US" sz="800" dirty="0"/>
          </a:p>
        </p:txBody>
      </p:sp>
      <p:sp>
        <p:nvSpPr>
          <p:cNvPr id="31" name="Shape 29"/>
          <p:cNvSpPr/>
          <p:nvPr/>
        </p:nvSpPr>
        <p:spPr>
          <a:xfrm>
            <a:off x="5303520" y="2788920"/>
            <a:ext cx="1371600" cy="822960"/>
          </a:xfrm>
          <a:prstGeom prst="ellipse">
            <a:avLst/>
          </a:prstGeom>
          <a:solidFill>
            <a:srgbClr val="7A0026"/>
          </a:solidFill>
          <a:ln w="12700">
            <a:solidFill>
              <a:srgbClr val="7A0026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5440680" y="2944368"/>
            <a:ext cx="1051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Reflect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Learn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Improve</a:t>
            </a:r>
            <a:endParaRPr lang="en-US" sz="1200" dirty="0"/>
          </a:p>
        </p:txBody>
      </p:sp>
      <p:sp>
        <p:nvSpPr>
          <p:cNvPr id="33" name="Shape 31"/>
          <p:cNvSpPr/>
          <p:nvPr/>
        </p:nvSpPr>
        <p:spPr>
          <a:xfrm>
            <a:off x="8961120" y="960120"/>
            <a:ext cx="2971800" cy="192024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8961120" y="960120"/>
            <a:ext cx="2971800" cy="228600"/>
          </a:xfrm>
          <a:prstGeom prst="rect">
            <a:avLst/>
          </a:prstGeom>
          <a:solidFill>
            <a:srgbClr val="C8A54B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9034272" y="987552"/>
            <a:ext cx="282549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Practice Example</a:t>
            </a:r>
            <a:endParaRPr lang="en-US" sz="1300" dirty="0"/>
          </a:p>
        </p:txBody>
      </p:sp>
      <p:sp>
        <p:nvSpPr>
          <p:cNvPr id="36" name="Text 34"/>
          <p:cNvSpPr/>
          <p:nvPr/>
        </p:nvSpPr>
        <p:spPr>
          <a:xfrm>
            <a:off x="9144000" y="1325880"/>
            <a:ext cx="25603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Observation: Child leaves a group activity.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Analysis: Activity challenge level was inappropriate.</a:t>
            </a:r>
            <a:endParaRPr lang="en-US" sz="1100" dirty="0"/>
          </a:p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Action: Differentiate future learning experiences.</a:t>
            </a:r>
            <a:endParaRPr lang="en-US" sz="1100" dirty="0"/>
          </a:p>
        </p:txBody>
      </p:sp>
      <p:sp>
        <p:nvSpPr>
          <p:cNvPr id="37" name="Shape 35"/>
          <p:cNvSpPr/>
          <p:nvPr/>
        </p:nvSpPr>
        <p:spPr>
          <a:xfrm>
            <a:off x="8961120" y="3154680"/>
            <a:ext cx="2971800" cy="137160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8961120" y="3154680"/>
            <a:ext cx="2971800" cy="228600"/>
          </a:xfrm>
          <a:prstGeom prst="rect">
            <a:avLst/>
          </a:prstGeom>
          <a:solidFill>
            <a:srgbClr val="0F8B8D"/>
          </a:solidFill>
          <a:ln w="12700">
            <a:solidFill>
              <a:srgbClr val="0F8B8D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9034272" y="3182112"/>
            <a:ext cx="282549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Academic Evidence</a:t>
            </a:r>
            <a:endParaRPr lang="en-US" sz="1300" dirty="0"/>
          </a:p>
        </p:txBody>
      </p:sp>
      <p:sp>
        <p:nvSpPr>
          <p:cNvPr id="40" name="Text 38"/>
          <p:cNvSpPr/>
          <p:nvPr/>
        </p:nvSpPr>
        <p:spPr>
          <a:xfrm>
            <a:off x="9144000" y="3520440"/>
            <a:ext cx="25603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000000"/>
                </a:solidFill>
              </a:rPr>
              <a:t>Integrate literature, policy and practice experiences when reflecting.</a:t>
            </a:r>
            <a:endParaRPr lang="en-US" sz="1100" dirty="0"/>
          </a:p>
        </p:txBody>
      </p:sp>
      <p:sp>
        <p:nvSpPr>
          <p:cNvPr id="41" name="Shape 39"/>
          <p:cNvSpPr/>
          <p:nvPr/>
        </p:nvSpPr>
        <p:spPr>
          <a:xfrm>
            <a:off x="8961120" y="4754880"/>
            <a:ext cx="2971800" cy="1234440"/>
          </a:xfrm>
          <a:prstGeom prst="roundRect">
            <a:avLst/>
          </a:prstGeom>
          <a:solidFill>
            <a:srgbClr val="F8F8F8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8961120" y="4754880"/>
            <a:ext cx="2971800" cy="228600"/>
          </a:xfrm>
          <a:prstGeom prst="rect">
            <a:avLst/>
          </a:prstGeom>
          <a:solidFill>
            <a:srgbClr val="C8A54B"/>
          </a:solidFill>
          <a:ln w="12700">
            <a:solidFill>
              <a:srgbClr val="C8A54B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9034272" y="4782312"/>
            <a:ext cx="2825496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Distinction Features</a:t>
            </a:r>
            <a:endParaRPr lang="en-US" sz="1300" dirty="0"/>
          </a:p>
        </p:txBody>
      </p:sp>
      <p:sp>
        <p:nvSpPr>
          <p:cNvPr id="44" name="Text 42"/>
          <p:cNvSpPr/>
          <p:nvPr/>
        </p:nvSpPr>
        <p:spPr>
          <a:xfrm>
            <a:off x="9144000" y="5074920"/>
            <a:ext cx="25603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000000"/>
                </a:solidFill>
              </a:rPr>
              <a:t>Critical analysis, literature integration, professional insight and clear action planning.</a:t>
            </a:r>
            <a:endParaRPr lang="en-US" sz="1000" dirty="0"/>
          </a:p>
        </p:txBody>
      </p:sp>
      <p:sp>
        <p:nvSpPr>
          <p:cNvPr id="45" name="Shape 43"/>
          <p:cNvSpPr/>
          <p:nvPr/>
        </p:nvSpPr>
        <p:spPr>
          <a:xfrm>
            <a:off x="3474720" y="5943600"/>
            <a:ext cx="5029200" cy="0"/>
          </a:xfrm>
          <a:prstGeom prst="line">
            <a:avLst/>
          </a:prstGeom>
          <a:noFill/>
          <a:ln w="12700">
            <a:solidFill>
              <a:srgbClr val="C8A54B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3108960" y="6016752"/>
            <a:ext cx="5669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A0026"/>
                </a:solidFill>
              </a:rPr>
              <a:t>“Reflection transforms experience into learning and supports high-quality early years practice.”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228600" y="6446520"/>
            <a:ext cx="1143000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000000"/>
                </a:solidFill>
              </a:rPr>
              <a:t>References: Gibbs (1988); Schön (1983); Curriculum for Wales; Early Childhood Play, Learning and Care Framework for Wales.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Paul Darby</dc:creator>
  <cp:lastModifiedBy>Paul Darby</cp:lastModifiedBy>
  <cp:revision>2</cp:revision>
  <dcterms:created xsi:type="dcterms:W3CDTF">2026-07-31T10:26:47Z</dcterms:created>
  <dcterms:modified xsi:type="dcterms:W3CDTF">2026-07-31T10:27:49Z</dcterms:modified>
</cp:coreProperties>
</file>