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2CA684-CC3A-47CC-A09B-34173F8DFBED}" v="1" dt="2026-01-05T09:10:59.7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78" autoAdjust="0"/>
    <p:restoredTop sz="87843" autoAdjust="0"/>
  </p:normalViewPr>
  <p:slideViewPr>
    <p:cSldViewPr snapToGrid="0">
      <p:cViewPr varScale="1">
        <p:scale>
          <a:sx n="72" d="100"/>
          <a:sy n="72" d="100"/>
        </p:scale>
        <p:origin x="1066"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Cristina Martinica" userId="4f5452d9df93d32d" providerId="LiveId" clId="{B4E2F16F-06C6-4C68-9C8D-95BE355FA347}"/>
    <pc:docChg chg="custSel mod modSld">
      <pc:chgData name="Elena Cristina Martinica" userId="4f5452d9df93d32d" providerId="LiveId" clId="{B4E2F16F-06C6-4C68-9C8D-95BE355FA347}" dt="2026-01-05T09:53:05.692" v="319" actId="20577"/>
      <pc:docMkLst>
        <pc:docMk/>
      </pc:docMkLst>
      <pc:sldChg chg="modSp mod">
        <pc:chgData name="Elena Cristina Martinica" userId="4f5452d9df93d32d" providerId="LiveId" clId="{B4E2F16F-06C6-4C68-9C8D-95BE355FA347}" dt="2026-01-05T09:05:41.402" v="14" actId="20577"/>
        <pc:sldMkLst>
          <pc:docMk/>
          <pc:sldMk cId="3899086417" sldId="257"/>
        </pc:sldMkLst>
        <pc:spChg chg="mod">
          <ac:chgData name="Elena Cristina Martinica" userId="4f5452d9df93d32d" providerId="LiveId" clId="{B4E2F16F-06C6-4C68-9C8D-95BE355FA347}" dt="2026-01-05T09:05:41.402" v="14" actId="20577"/>
          <ac:spMkLst>
            <pc:docMk/>
            <pc:sldMk cId="3899086417" sldId="257"/>
            <ac:spMk id="3" creationId="{A603D205-6459-A2EA-0FDF-0D77396EDDA5}"/>
          </ac:spMkLst>
        </pc:spChg>
      </pc:sldChg>
      <pc:sldChg chg="modSp mod">
        <pc:chgData name="Elena Cristina Martinica" userId="4f5452d9df93d32d" providerId="LiveId" clId="{B4E2F16F-06C6-4C68-9C8D-95BE355FA347}" dt="2026-01-05T09:06:15.170" v="34" actId="20577"/>
        <pc:sldMkLst>
          <pc:docMk/>
          <pc:sldMk cId="1812103597" sldId="258"/>
        </pc:sldMkLst>
        <pc:spChg chg="mod">
          <ac:chgData name="Elena Cristina Martinica" userId="4f5452d9df93d32d" providerId="LiveId" clId="{B4E2F16F-06C6-4C68-9C8D-95BE355FA347}" dt="2026-01-05T09:06:15.170" v="34" actId="20577"/>
          <ac:spMkLst>
            <pc:docMk/>
            <pc:sldMk cId="1812103597" sldId="258"/>
            <ac:spMk id="3" creationId="{403F46BC-69D5-36E0-3EC3-E3E2CF7D1606}"/>
          </ac:spMkLst>
        </pc:spChg>
      </pc:sldChg>
      <pc:sldChg chg="modSp mod">
        <pc:chgData name="Elena Cristina Martinica" userId="4f5452d9df93d32d" providerId="LiveId" clId="{B4E2F16F-06C6-4C68-9C8D-95BE355FA347}" dt="2026-01-05T09:07:14.157" v="75" actId="20577"/>
        <pc:sldMkLst>
          <pc:docMk/>
          <pc:sldMk cId="816135257" sldId="259"/>
        </pc:sldMkLst>
        <pc:spChg chg="mod">
          <ac:chgData name="Elena Cristina Martinica" userId="4f5452d9df93d32d" providerId="LiveId" clId="{B4E2F16F-06C6-4C68-9C8D-95BE355FA347}" dt="2026-01-05T09:07:14.157" v="75" actId="20577"/>
          <ac:spMkLst>
            <pc:docMk/>
            <pc:sldMk cId="816135257" sldId="259"/>
            <ac:spMk id="3" creationId="{1CA474C9-2584-92CE-BFBE-3A958C37A214}"/>
          </ac:spMkLst>
        </pc:spChg>
      </pc:sldChg>
      <pc:sldChg chg="modSp mod">
        <pc:chgData name="Elena Cristina Martinica" userId="4f5452d9df93d32d" providerId="LiveId" clId="{B4E2F16F-06C6-4C68-9C8D-95BE355FA347}" dt="2026-01-05T09:08:32.007" v="95" actId="20577"/>
        <pc:sldMkLst>
          <pc:docMk/>
          <pc:sldMk cId="2278740945" sldId="261"/>
        </pc:sldMkLst>
        <pc:spChg chg="mod">
          <ac:chgData name="Elena Cristina Martinica" userId="4f5452d9df93d32d" providerId="LiveId" clId="{B4E2F16F-06C6-4C68-9C8D-95BE355FA347}" dt="2026-01-05T09:08:32.007" v="95" actId="20577"/>
          <ac:spMkLst>
            <pc:docMk/>
            <pc:sldMk cId="2278740945" sldId="261"/>
            <ac:spMk id="3" creationId="{5FF9D611-2752-7120-739C-45B98AE80A33}"/>
          </ac:spMkLst>
        </pc:spChg>
      </pc:sldChg>
      <pc:sldChg chg="modSp mod">
        <pc:chgData name="Elena Cristina Martinica" userId="4f5452d9df93d32d" providerId="LiveId" clId="{B4E2F16F-06C6-4C68-9C8D-95BE355FA347}" dt="2026-01-05T09:09:53.086" v="112" actId="20577"/>
        <pc:sldMkLst>
          <pc:docMk/>
          <pc:sldMk cId="3164555338" sldId="265"/>
        </pc:sldMkLst>
        <pc:spChg chg="mod">
          <ac:chgData name="Elena Cristina Martinica" userId="4f5452d9df93d32d" providerId="LiveId" clId="{B4E2F16F-06C6-4C68-9C8D-95BE355FA347}" dt="2026-01-05T09:09:53.086" v="112" actId="20577"/>
          <ac:spMkLst>
            <pc:docMk/>
            <pc:sldMk cId="3164555338" sldId="265"/>
            <ac:spMk id="3" creationId="{035E494A-6C97-D722-02C8-C71288C1B2AE}"/>
          </ac:spMkLst>
        </pc:spChg>
      </pc:sldChg>
      <pc:sldChg chg="modSp mod">
        <pc:chgData name="Elena Cristina Martinica" userId="4f5452d9df93d32d" providerId="LiveId" clId="{B4E2F16F-06C6-4C68-9C8D-95BE355FA347}" dt="2026-01-05T09:10:53.891" v="141" actId="20577"/>
        <pc:sldMkLst>
          <pc:docMk/>
          <pc:sldMk cId="2663720552" sldId="266"/>
        </pc:sldMkLst>
        <pc:spChg chg="mod">
          <ac:chgData name="Elena Cristina Martinica" userId="4f5452d9df93d32d" providerId="LiveId" clId="{B4E2F16F-06C6-4C68-9C8D-95BE355FA347}" dt="2026-01-05T09:10:53.891" v="141" actId="20577"/>
          <ac:spMkLst>
            <pc:docMk/>
            <pc:sldMk cId="2663720552" sldId="266"/>
            <ac:spMk id="3" creationId="{8CD2A040-305A-CDCB-9D76-16F7DA3ABAC2}"/>
          </ac:spMkLst>
        </pc:spChg>
      </pc:sldChg>
      <pc:sldChg chg="modSp">
        <pc:chgData name="Elena Cristina Martinica" userId="4f5452d9df93d32d" providerId="LiveId" clId="{B4E2F16F-06C6-4C68-9C8D-95BE355FA347}" dt="2026-01-05T09:10:59.787" v="142"/>
        <pc:sldMkLst>
          <pc:docMk/>
          <pc:sldMk cId="3452413534" sldId="267"/>
        </pc:sldMkLst>
        <pc:graphicFrameChg chg="mod">
          <ac:chgData name="Elena Cristina Martinica" userId="4f5452d9df93d32d" providerId="LiveId" clId="{B4E2F16F-06C6-4C68-9C8D-95BE355FA347}" dt="2026-01-05T09:10:59.787" v="142"/>
          <ac:graphicFrameMkLst>
            <pc:docMk/>
            <pc:sldMk cId="3452413534" sldId="267"/>
            <ac:graphicFrameMk id="4" creationId="{689E5461-BE1B-4CC2-B813-92877131DC42}"/>
          </ac:graphicFrameMkLst>
        </pc:graphicFrameChg>
      </pc:sldChg>
      <pc:sldChg chg="modSp mod">
        <pc:chgData name="Elena Cristina Martinica" userId="4f5452d9df93d32d" providerId="LiveId" clId="{B4E2F16F-06C6-4C68-9C8D-95BE355FA347}" dt="2026-01-05T09:11:42.594" v="155" actId="20577"/>
        <pc:sldMkLst>
          <pc:docMk/>
          <pc:sldMk cId="2520032249" sldId="268"/>
        </pc:sldMkLst>
        <pc:spChg chg="mod">
          <ac:chgData name="Elena Cristina Martinica" userId="4f5452d9df93d32d" providerId="LiveId" clId="{B4E2F16F-06C6-4C68-9C8D-95BE355FA347}" dt="2026-01-05T09:11:42.594" v="155" actId="20577"/>
          <ac:spMkLst>
            <pc:docMk/>
            <pc:sldMk cId="2520032249" sldId="268"/>
            <ac:spMk id="3" creationId="{B3B55817-EDDB-3E2E-E23A-3D7E2AF1F5D9}"/>
          </ac:spMkLst>
        </pc:spChg>
      </pc:sldChg>
      <pc:sldChg chg="modSp mod">
        <pc:chgData name="Elena Cristina Martinica" userId="4f5452d9df93d32d" providerId="LiveId" clId="{B4E2F16F-06C6-4C68-9C8D-95BE355FA347}" dt="2026-01-05T09:12:05.853" v="164" actId="20577"/>
        <pc:sldMkLst>
          <pc:docMk/>
          <pc:sldMk cId="1056524290" sldId="269"/>
        </pc:sldMkLst>
        <pc:graphicFrameChg chg="modGraphic">
          <ac:chgData name="Elena Cristina Martinica" userId="4f5452d9df93d32d" providerId="LiveId" clId="{B4E2F16F-06C6-4C68-9C8D-95BE355FA347}" dt="2026-01-05T09:12:05.853" v="164" actId="20577"/>
          <ac:graphicFrameMkLst>
            <pc:docMk/>
            <pc:sldMk cId="1056524290" sldId="269"/>
            <ac:graphicFrameMk id="4" creationId="{4AFCB638-026C-40D6-B176-AFC1D8E71089}"/>
          </ac:graphicFrameMkLst>
        </pc:graphicFrameChg>
      </pc:sldChg>
      <pc:sldChg chg="modSp mod">
        <pc:chgData name="Elena Cristina Martinica" userId="4f5452d9df93d32d" providerId="LiveId" clId="{B4E2F16F-06C6-4C68-9C8D-95BE355FA347}" dt="2026-01-05T09:12:52.957" v="172" actId="20577"/>
        <pc:sldMkLst>
          <pc:docMk/>
          <pc:sldMk cId="1988889695" sldId="271"/>
        </pc:sldMkLst>
        <pc:graphicFrameChg chg="modGraphic">
          <ac:chgData name="Elena Cristina Martinica" userId="4f5452d9df93d32d" providerId="LiveId" clId="{B4E2F16F-06C6-4C68-9C8D-95BE355FA347}" dt="2026-01-05T09:12:52.957" v="172" actId="20577"/>
          <ac:graphicFrameMkLst>
            <pc:docMk/>
            <pc:sldMk cId="1988889695" sldId="271"/>
            <ac:graphicFrameMk id="4" creationId="{7A985FA0-196D-EFE8-60D4-E420C507C66E}"/>
          </ac:graphicFrameMkLst>
        </pc:graphicFrameChg>
      </pc:sldChg>
      <pc:sldChg chg="modSp mod">
        <pc:chgData name="Elena Cristina Martinica" userId="4f5452d9df93d32d" providerId="LiveId" clId="{B4E2F16F-06C6-4C68-9C8D-95BE355FA347}" dt="2026-01-05T09:50:15.490" v="307" actId="20577"/>
        <pc:sldMkLst>
          <pc:docMk/>
          <pc:sldMk cId="468129436" sldId="272"/>
        </pc:sldMkLst>
        <pc:spChg chg="mod">
          <ac:chgData name="Elena Cristina Martinica" userId="4f5452d9df93d32d" providerId="LiveId" clId="{B4E2F16F-06C6-4C68-9C8D-95BE355FA347}" dt="2026-01-05T09:50:15.490" v="307" actId="20577"/>
          <ac:spMkLst>
            <pc:docMk/>
            <pc:sldMk cId="468129436" sldId="272"/>
            <ac:spMk id="3" creationId="{617B3435-97E8-D0E5-701B-FDD440F883EA}"/>
          </ac:spMkLst>
        </pc:spChg>
      </pc:sldChg>
      <pc:sldChg chg="modSp mod">
        <pc:chgData name="Elena Cristina Martinica" userId="4f5452d9df93d32d" providerId="LiveId" clId="{B4E2F16F-06C6-4C68-9C8D-95BE355FA347}" dt="2026-01-05T09:53:05.692" v="319" actId="20577"/>
        <pc:sldMkLst>
          <pc:docMk/>
          <pc:sldMk cId="164547686" sldId="273"/>
        </pc:sldMkLst>
        <pc:spChg chg="mod">
          <ac:chgData name="Elena Cristina Martinica" userId="4f5452d9df93d32d" providerId="LiveId" clId="{B4E2F16F-06C6-4C68-9C8D-95BE355FA347}" dt="2026-01-05T09:53:05.692" v="319" actId="20577"/>
          <ac:spMkLst>
            <pc:docMk/>
            <pc:sldMk cId="164547686" sldId="273"/>
            <ac:spMk id="6" creationId="{EE49E498-A076-CD1D-967D-C485A7354D4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26AB3C-63FC-4890-B2DE-F08391EF9339}"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IN"/>
        </a:p>
      </dgm:t>
    </dgm:pt>
    <dgm:pt modelId="{7C0916A1-F4AA-42F8-B625-1D36AB303772}">
      <dgm:prSet custT="1"/>
      <dgm:spPr/>
      <dgm:t>
        <a:bodyPr/>
        <a:lstStyle/>
        <a:p>
          <a:pPr algn="ctr">
            <a:buNone/>
          </a:pPr>
          <a:r>
            <a:rPr lang="en-IN" sz="1600" dirty="0">
              <a:solidFill>
                <a:schemeClr val="tx1"/>
              </a:solidFill>
              <a:latin typeface="Times New Roman" panose="02020603050405020304" pitchFamily="18" charset="0"/>
              <a:cs typeface="Times New Roman" panose="02020603050405020304" pitchFamily="18" charset="0"/>
            </a:rPr>
            <a:t>In UK Police act as first respondents to domestic violence incidents.</a:t>
          </a:r>
        </a:p>
      </dgm:t>
    </dgm:pt>
    <dgm:pt modelId="{CA41C6C9-F69D-4907-AB95-5CC7AA4CBE1B}" type="parTrans" cxnId="{DFA47F46-A44B-474F-88D8-68F895849664}">
      <dgm:prSet/>
      <dgm:spPr/>
      <dgm:t>
        <a:bodyPr/>
        <a:lstStyle/>
        <a:p>
          <a:endParaRPr lang="en-IN"/>
        </a:p>
      </dgm:t>
    </dgm:pt>
    <dgm:pt modelId="{10356AFB-A9D3-4793-8635-706402FFD63B}" type="sibTrans" cxnId="{DFA47F46-A44B-474F-88D8-68F895849664}">
      <dgm:prSet/>
      <dgm:spPr/>
      <dgm:t>
        <a:bodyPr/>
        <a:lstStyle/>
        <a:p>
          <a:endParaRPr lang="en-IN"/>
        </a:p>
      </dgm:t>
    </dgm:pt>
    <dgm:pt modelId="{CF1565AA-DBC5-4D58-8FB1-B19AD731B863}">
      <dgm:prSet custT="1"/>
      <dgm:spPr/>
      <dgm:t>
        <a:bodyPr/>
        <a:lstStyle/>
        <a:p>
          <a:pPr algn="ctr">
            <a:buNone/>
          </a:pPr>
          <a:r>
            <a:rPr lang="en-IN" sz="1600" dirty="0">
              <a:solidFill>
                <a:schemeClr val="tx1"/>
              </a:solidFill>
              <a:latin typeface="Times New Roman" panose="02020603050405020304" pitchFamily="18" charset="0"/>
              <a:cs typeface="Times New Roman" panose="02020603050405020304" pitchFamily="18" charset="0"/>
            </a:rPr>
            <a:t>Police and agencies use tools like Domestic, Abuse, Staking and Honour-Based Violence (DASH) to detect the danger level of victims (National Police Chiefs Council, 2025). </a:t>
          </a:r>
        </a:p>
      </dgm:t>
    </dgm:pt>
    <dgm:pt modelId="{77C5E04F-01FB-40C1-B6FF-42E72364EABD}" type="parTrans" cxnId="{CE4A3246-E948-4E65-87A0-80F05A4C4398}">
      <dgm:prSet/>
      <dgm:spPr/>
      <dgm:t>
        <a:bodyPr/>
        <a:lstStyle/>
        <a:p>
          <a:endParaRPr lang="en-IN"/>
        </a:p>
      </dgm:t>
    </dgm:pt>
    <dgm:pt modelId="{C0263BC2-CC03-45B2-A26A-4C5A8EE72F00}" type="sibTrans" cxnId="{CE4A3246-E948-4E65-87A0-80F05A4C4398}">
      <dgm:prSet/>
      <dgm:spPr/>
      <dgm:t>
        <a:bodyPr/>
        <a:lstStyle/>
        <a:p>
          <a:endParaRPr lang="en-IN"/>
        </a:p>
      </dgm:t>
    </dgm:pt>
    <dgm:pt modelId="{AD39AAE2-B07D-4A15-A783-BBE75FE41FAC}">
      <dgm:prSet custT="1"/>
      <dgm:spPr/>
      <dgm:t>
        <a:bodyPr/>
        <a:lstStyle/>
        <a:p>
          <a:pPr algn="ctr">
            <a:buNone/>
          </a:pPr>
          <a:r>
            <a:rPr lang="en-IN" sz="1600" dirty="0">
              <a:solidFill>
                <a:schemeClr val="tx1"/>
              </a:solidFill>
              <a:latin typeface="Times New Roman" panose="02020603050405020304" pitchFamily="18" charset="0"/>
              <a:cs typeface="Times New Roman" panose="02020603050405020304" pitchFamily="18" charset="0"/>
            </a:rPr>
            <a:t>Police investigate cases and collect evidence according to the level of risk involved (e.g. body-worn video).</a:t>
          </a:r>
        </a:p>
      </dgm:t>
    </dgm:pt>
    <dgm:pt modelId="{37123485-28E2-44AE-A728-97FE1436BCED}" type="parTrans" cxnId="{7F8BA00F-304D-460A-9709-1A45896A03DF}">
      <dgm:prSet/>
      <dgm:spPr/>
      <dgm:t>
        <a:bodyPr/>
        <a:lstStyle/>
        <a:p>
          <a:endParaRPr lang="en-IN"/>
        </a:p>
      </dgm:t>
    </dgm:pt>
    <dgm:pt modelId="{4B34A8D3-CF69-4D5D-B4C6-8D2C7833922A}" type="sibTrans" cxnId="{7F8BA00F-304D-460A-9709-1A45896A03DF}">
      <dgm:prSet/>
      <dgm:spPr/>
      <dgm:t>
        <a:bodyPr/>
        <a:lstStyle/>
        <a:p>
          <a:endParaRPr lang="en-IN"/>
        </a:p>
      </dgm:t>
    </dgm:pt>
    <dgm:pt modelId="{FBE9182C-1D38-489B-847D-666A83AD24F8}">
      <dgm:prSet custT="1"/>
      <dgm:spPr/>
      <dgm:t>
        <a:bodyPr/>
        <a:lstStyle/>
        <a:p>
          <a:pPr algn="ctr">
            <a:buNone/>
          </a:pPr>
          <a:r>
            <a:rPr lang="en-IN" sz="1600" dirty="0">
              <a:solidFill>
                <a:schemeClr val="tx1"/>
              </a:solidFill>
              <a:latin typeface="Times New Roman" panose="02020603050405020304" pitchFamily="18" charset="0"/>
              <a:cs typeface="Times New Roman" panose="02020603050405020304" pitchFamily="18" charset="0"/>
            </a:rPr>
            <a:t>Decisions are based on arrest, legal bails or Referrals to support the victims.</a:t>
          </a:r>
        </a:p>
      </dgm:t>
    </dgm:pt>
    <dgm:pt modelId="{36E83214-7282-4C70-8995-FCA336D5D31C}" type="parTrans" cxnId="{8CC470D3-D7B1-45EB-83B5-1D9E23A82079}">
      <dgm:prSet/>
      <dgm:spPr/>
      <dgm:t>
        <a:bodyPr/>
        <a:lstStyle/>
        <a:p>
          <a:endParaRPr lang="en-IN"/>
        </a:p>
      </dgm:t>
    </dgm:pt>
    <dgm:pt modelId="{0BF991D5-1977-472C-B9B3-C4FA6F45F396}" type="sibTrans" cxnId="{8CC470D3-D7B1-45EB-83B5-1D9E23A82079}">
      <dgm:prSet/>
      <dgm:spPr/>
      <dgm:t>
        <a:bodyPr/>
        <a:lstStyle/>
        <a:p>
          <a:endParaRPr lang="en-IN"/>
        </a:p>
      </dgm:t>
    </dgm:pt>
    <dgm:pt modelId="{882DDFA1-E0CA-491C-B1E8-1E349EF9828D}" type="pres">
      <dgm:prSet presAssocID="{F426AB3C-63FC-4890-B2DE-F08391EF9339}" presName="Name0" presStyleCnt="0">
        <dgm:presLayoutVars>
          <dgm:dir/>
          <dgm:resizeHandles val="exact"/>
        </dgm:presLayoutVars>
      </dgm:prSet>
      <dgm:spPr/>
    </dgm:pt>
    <dgm:pt modelId="{573B3C56-5BAB-4C91-B59B-A63A36051599}" type="pres">
      <dgm:prSet presAssocID="{7C0916A1-F4AA-42F8-B625-1D36AB303772}" presName="node" presStyleLbl="node1" presStyleIdx="0" presStyleCnt="4">
        <dgm:presLayoutVars>
          <dgm:bulletEnabled val="1"/>
        </dgm:presLayoutVars>
      </dgm:prSet>
      <dgm:spPr/>
    </dgm:pt>
    <dgm:pt modelId="{510ECF53-5438-4644-A0D2-C60420CD338C}" type="pres">
      <dgm:prSet presAssocID="{10356AFB-A9D3-4793-8635-706402FFD63B}" presName="sibTrans" presStyleCnt="0"/>
      <dgm:spPr/>
    </dgm:pt>
    <dgm:pt modelId="{EC28607F-2689-4FAC-8278-1A81BB48956B}" type="pres">
      <dgm:prSet presAssocID="{CF1565AA-DBC5-4D58-8FB1-B19AD731B863}" presName="node" presStyleLbl="node1" presStyleIdx="1" presStyleCnt="4">
        <dgm:presLayoutVars>
          <dgm:bulletEnabled val="1"/>
        </dgm:presLayoutVars>
      </dgm:prSet>
      <dgm:spPr/>
    </dgm:pt>
    <dgm:pt modelId="{93EF0C22-935E-4906-B541-EE85C6A689AA}" type="pres">
      <dgm:prSet presAssocID="{C0263BC2-CC03-45B2-A26A-4C5A8EE72F00}" presName="sibTrans" presStyleCnt="0"/>
      <dgm:spPr/>
    </dgm:pt>
    <dgm:pt modelId="{1110C306-FED4-40DD-9F93-B7077F9193A9}" type="pres">
      <dgm:prSet presAssocID="{AD39AAE2-B07D-4A15-A783-BBE75FE41FAC}" presName="node" presStyleLbl="node1" presStyleIdx="2" presStyleCnt="4">
        <dgm:presLayoutVars>
          <dgm:bulletEnabled val="1"/>
        </dgm:presLayoutVars>
      </dgm:prSet>
      <dgm:spPr/>
    </dgm:pt>
    <dgm:pt modelId="{5A9ECDC5-7DB7-4302-AB34-E5FDB920CDF2}" type="pres">
      <dgm:prSet presAssocID="{4B34A8D3-CF69-4D5D-B4C6-8D2C7833922A}" presName="sibTrans" presStyleCnt="0"/>
      <dgm:spPr/>
    </dgm:pt>
    <dgm:pt modelId="{BFDF294D-DF13-4740-AB9F-6633CBAF6160}" type="pres">
      <dgm:prSet presAssocID="{FBE9182C-1D38-489B-847D-666A83AD24F8}" presName="node" presStyleLbl="node1" presStyleIdx="3" presStyleCnt="4">
        <dgm:presLayoutVars>
          <dgm:bulletEnabled val="1"/>
        </dgm:presLayoutVars>
      </dgm:prSet>
      <dgm:spPr/>
    </dgm:pt>
  </dgm:ptLst>
  <dgm:cxnLst>
    <dgm:cxn modelId="{7F8BA00F-304D-460A-9709-1A45896A03DF}" srcId="{F426AB3C-63FC-4890-B2DE-F08391EF9339}" destId="{AD39AAE2-B07D-4A15-A783-BBE75FE41FAC}" srcOrd="2" destOrd="0" parTransId="{37123485-28E2-44AE-A728-97FE1436BCED}" sibTransId="{4B34A8D3-CF69-4D5D-B4C6-8D2C7833922A}"/>
    <dgm:cxn modelId="{CE4A3246-E948-4E65-87A0-80F05A4C4398}" srcId="{F426AB3C-63FC-4890-B2DE-F08391EF9339}" destId="{CF1565AA-DBC5-4D58-8FB1-B19AD731B863}" srcOrd="1" destOrd="0" parTransId="{77C5E04F-01FB-40C1-B6FF-42E72364EABD}" sibTransId="{C0263BC2-CC03-45B2-A26A-4C5A8EE72F00}"/>
    <dgm:cxn modelId="{DFA47F46-A44B-474F-88D8-68F895849664}" srcId="{F426AB3C-63FC-4890-B2DE-F08391EF9339}" destId="{7C0916A1-F4AA-42F8-B625-1D36AB303772}" srcOrd="0" destOrd="0" parTransId="{CA41C6C9-F69D-4907-AB95-5CC7AA4CBE1B}" sibTransId="{10356AFB-A9D3-4793-8635-706402FFD63B}"/>
    <dgm:cxn modelId="{5F171BA5-A98E-40FB-B7F9-A1F90F3F95DD}" type="presOf" srcId="{7C0916A1-F4AA-42F8-B625-1D36AB303772}" destId="{573B3C56-5BAB-4C91-B59B-A63A36051599}" srcOrd="0" destOrd="0" presId="urn:microsoft.com/office/officeart/2005/8/layout/hList6"/>
    <dgm:cxn modelId="{1E7918BC-0B31-4E6E-ADFB-E8C0AC84FB27}" type="presOf" srcId="{FBE9182C-1D38-489B-847D-666A83AD24F8}" destId="{BFDF294D-DF13-4740-AB9F-6633CBAF6160}" srcOrd="0" destOrd="0" presId="urn:microsoft.com/office/officeart/2005/8/layout/hList6"/>
    <dgm:cxn modelId="{66C241CD-D1A3-4459-8600-FF14243706BE}" type="presOf" srcId="{AD39AAE2-B07D-4A15-A783-BBE75FE41FAC}" destId="{1110C306-FED4-40DD-9F93-B7077F9193A9}" srcOrd="0" destOrd="0" presId="urn:microsoft.com/office/officeart/2005/8/layout/hList6"/>
    <dgm:cxn modelId="{5D2200CE-9BF1-4A27-9956-6B5CAFB41B7D}" type="presOf" srcId="{F426AB3C-63FC-4890-B2DE-F08391EF9339}" destId="{882DDFA1-E0CA-491C-B1E8-1E349EF9828D}" srcOrd="0" destOrd="0" presId="urn:microsoft.com/office/officeart/2005/8/layout/hList6"/>
    <dgm:cxn modelId="{8CC470D3-D7B1-45EB-83B5-1D9E23A82079}" srcId="{F426AB3C-63FC-4890-B2DE-F08391EF9339}" destId="{FBE9182C-1D38-489B-847D-666A83AD24F8}" srcOrd="3" destOrd="0" parTransId="{36E83214-7282-4C70-8995-FCA336D5D31C}" sibTransId="{0BF991D5-1977-472C-B9B3-C4FA6F45F396}"/>
    <dgm:cxn modelId="{29B2B6F5-60E8-46A7-BB25-AC8206B8D714}" type="presOf" srcId="{CF1565AA-DBC5-4D58-8FB1-B19AD731B863}" destId="{EC28607F-2689-4FAC-8278-1A81BB48956B}" srcOrd="0" destOrd="0" presId="urn:microsoft.com/office/officeart/2005/8/layout/hList6"/>
    <dgm:cxn modelId="{2C0CD56B-28C2-4198-B2BC-7FD2332FCBB3}" type="presParOf" srcId="{882DDFA1-E0CA-491C-B1E8-1E349EF9828D}" destId="{573B3C56-5BAB-4C91-B59B-A63A36051599}" srcOrd="0" destOrd="0" presId="urn:microsoft.com/office/officeart/2005/8/layout/hList6"/>
    <dgm:cxn modelId="{0AD1ABE9-0700-4643-A797-F894F8E57918}" type="presParOf" srcId="{882DDFA1-E0CA-491C-B1E8-1E349EF9828D}" destId="{510ECF53-5438-4644-A0D2-C60420CD338C}" srcOrd="1" destOrd="0" presId="urn:microsoft.com/office/officeart/2005/8/layout/hList6"/>
    <dgm:cxn modelId="{65F29C05-60C0-45CD-AA03-6A20D5D7FEC2}" type="presParOf" srcId="{882DDFA1-E0CA-491C-B1E8-1E349EF9828D}" destId="{EC28607F-2689-4FAC-8278-1A81BB48956B}" srcOrd="2" destOrd="0" presId="urn:microsoft.com/office/officeart/2005/8/layout/hList6"/>
    <dgm:cxn modelId="{90E4760B-32E2-43DA-B5CC-F7AEB1101A99}" type="presParOf" srcId="{882DDFA1-E0CA-491C-B1E8-1E349EF9828D}" destId="{93EF0C22-935E-4906-B541-EE85C6A689AA}" srcOrd="3" destOrd="0" presId="urn:microsoft.com/office/officeart/2005/8/layout/hList6"/>
    <dgm:cxn modelId="{F6768BAA-482A-4FCA-85D1-0307A5A1D20B}" type="presParOf" srcId="{882DDFA1-E0CA-491C-B1E8-1E349EF9828D}" destId="{1110C306-FED4-40DD-9F93-B7077F9193A9}" srcOrd="4" destOrd="0" presId="urn:microsoft.com/office/officeart/2005/8/layout/hList6"/>
    <dgm:cxn modelId="{5413B609-1225-44BE-B0B9-E930203760F4}" type="presParOf" srcId="{882DDFA1-E0CA-491C-B1E8-1E349EF9828D}" destId="{5A9ECDC5-7DB7-4302-AB34-E5FDB920CDF2}" srcOrd="5" destOrd="0" presId="urn:microsoft.com/office/officeart/2005/8/layout/hList6"/>
    <dgm:cxn modelId="{9E2D945A-F63E-4A3A-948E-54A22952065A}" type="presParOf" srcId="{882DDFA1-E0CA-491C-B1E8-1E349EF9828D}" destId="{BFDF294D-DF13-4740-AB9F-6633CBAF6160}" srcOrd="6"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E38BDB-008D-4754-AB93-B7E1E10A7843}" type="doc">
      <dgm:prSet loTypeId="urn:microsoft.com/office/officeart/2005/8/layout/lProcess2" loCatId="list" qsTypeId="urn:microsoft.com/office/officeart/2005/8/quickstyle/simple1" qsCatId="simple" csTypeId="urn:microsoft.com/office/officeart/2005/8/colors/colorful5" csCatId="colorful" phldr="1"/>
      <dgm:spPr/>
      <dgm:t>
        <a:bodyPr/>
        <a:lstStyle/>
        <a:p>
          <a:endParaRPr lang="en-IN"/>
        </a:p>
      </dgm:t>
    </dgm:pt>
    <dgm:pt modelId="{1DAFEE18-4CE3-4734-853B-47588A38D35B}">
      <dgm:prSet phldrT="[Text]" custT="1"/>
      <dgm:spPr/>
      <dgm:t>
        <a:bodyPr/>
        <a:lstStyle/>
        <a:p>
          <a:pPr>
            <a:lnSpc>
              <a:spcPct val="150000"/>
            </a:lnSpc>
          </a:pPr>
          <a:r>
            <a:rPr lang="en-IN" sz="2800" b="1" dirty="0">
              <a:solidFill>
                <a:schemeClr val="tx1"/>
              </a:solidFill>
              <a:latin typeface="Times New Roman" panose="02020603050405020304" pitchFamily="18" charset="0"/>
              <a:cs typeface="Times New Roman" panose="02020603050405020304" pitchFamily="18" charset="0"/>
            </a:rPr>
            <a:t>Brief Case Overview</a:t>
          </a:r>
          <a:endParaRPr lang="en-IN" sz="2800" dirty="0">
            <a:solidFill>
              <a:schemeClr val="tx1"/>
            </a:solidFill>
            <a:latin typeface="Times New Roman" panose="02020603050405020304" pitchFamily="18" charset="0"/>
            <a:cs typeface="Times New Roman" panose="02020603050405020304" pitchFamily="18" charset="0"/>
          </a:endParaRPr>
        </a:p>
      </dgm:t>
    </dgm:pt>
    <dgm:pt modelId="{31E265B8-B63F-43A4-8AF0-EB7EAC79FFF2}" type="parTrans" cxnId="{96095363-101A-4CC9-B172-E5703AA84854}">
      <dgm:prSet/>
      <dgm:spPr/>
      <dgm:t>
        <a:bodyPr/>
        <a:lstStyle/>
        <a:p>
          <a:endParaRPr lang="en-IN"/>
        </a:p>
      </dgm:t>
    </dgm:pt>
    <dgm:pt modelId="{D1E2AD8F-6090-4B3C-91DE-F184B651AF4D}" type="sibTrans" cxnId="{96095363-101A-4CC9-B172-E5703AA84854}">
      <dgm:prSet/>
      <dgm:spPr/>
      <dgm:t>
        <a:bodyPr/>
        <a:lstStyle/>
        <a:p>
          <a:endParaRPr lang="en-IN"/>
        </a:p>
      </dgm:t>
    </dgm:pt>
    <dgm:pt modelId="{4810BC19-96CF-45F6-A66B-7871B131EAA0}">
      <dgm:prSet custT="1"/>
      <dgm:spPr/>
      <dgm:t>
        <a:bodyPr/>
        <a:lstStyle/>
        <a:p>
          <a:pPr>
            <a:lnSpc>
              <a:spcPct val="150000"/>
            </a:lnSpc>
          </a:pPr>
          <a:r>
            <a:rPr lang="en-IN" sz="2800" b="1" dirty="0">
              <a:solidFill>
                <a:schemeClr val="tx1"/>
              </a:solidFill>
              <a:latin typeface="Times New Roman" panose="02020603050405020304" pitchFamily="18" charset="0"/>
              <a:cs typeface="Times New Roman" panose="02020603050405020304" pitchFamily="18" charset="0"/>
            </a:rPr>
            <a:t>Police Response</a:t>
          </a:r>
          <a:endParaRPr lang="en-IN" sz="2800" dirty="0">
            <a:solidFill>
              <a:schemeClr val="tx1"/>
            </a:solidFill>
            <a:latin typeface="Times New Roman" panose="02020603050405020304" pitchFamily="18" charset="0"/>
            <a:cs typeface="Times New Roman" panose="02020603050405020304" pitchFamily="18" charset="0"/>
          </a:endParaRPr>
        </a:p>
      </dgm:t>
    </dgm:pt>
    <dgm:pt modelId="{26910CA1-DE03-4B79-B581-6F2CB672B930}" type="parTrans" cxnId="{1AEC29D1-6CC9-4D39-9B13-87FEE5B76FD5}">
      <dgm:prSet/>
      <dgm:spPr/>
      <dgm:t>
        <a:bodyPr/>
        <a:lstStyle/>
        <a:p>
          <a:endParaRPr lang="en-IN"/>
        </a:p>
      </dgm:t>
    </dgm:pt>
    <dgm:pt modelId="{05A52480-8FA6-40D2-B2A6-2A62F6063860}" type="sibTrans" cxnId="{1AEC29D1-6CC9-4D39-9B13-87FEE5B76FD5}">
      <dgm:prSet/>
      <dgm:spPr/>
      <dgm:t>
        <a:bodyPr/>
        <a:lstStyle/>
        <a:p>
          <a:endParaRPr lang="en-IN"/>
        </a:p>
      </dgm:t>
    </dgm:pt>
    <dgm:pt modelId="{EB653B96-1861-4B56-842D-B94186887DA8}">
      <dgm:prSet custT="1"/>
      <dgm:spPr/>
      <dgm:t>
        <a:bodyPr/>
        <a:lstStyle/>
        <a:p>
          <a:pPr>
            <a:lnSpc>
              <a:spcPct val="150000"/>
            </a:lnSpc>
          </a:pPr>
          <a:r>
            <a:rPr lang="en-IN" sz="2800" b="1" dirty="0">
              <a:solidFill>
                <a:schemeClr val="tx1"/>
              </a:solidFill>
              <a:latin typeface="Times New Roman" panose="02020603050405020304" pitchFamily="18" charset="0"/>
              <a:cs typeface="Times New Roman" panose="02020603050405020304" pitchFamily="18" charset="0"/>
            </a:rPr>
            <a:t>Outcome</a:t>
          </a:r>
          <a:endParaRPr lang="en-IN" sz="2800" dirty="0">
            <a:solidFill>
              <a:schemeClr val="tx1"/>
            </a:solidFill>
            <a:latin typeface="Times New Roman" panose="02020603050405020304" pitchFamily="18" charset="0"/>
            <a:cs typeface="Times New Roman" panose="02020603050405020304" pitchFamily="18" charset="0"/>
          </a:endParaRPr>
        </a:p>
      </dgm:t>
    </dgm:pt>
    <dgm:pt modelId="{C58E84A7-0BC3-437E-B171-A9E0D04CD167}" type="parTrans" cxnId="{78057E56-81DA-4DCE-9BAF-CA1051386B59}">
      <dgm:prSet/>
      <dgm:spPr/>
      <dgm:t>
        <a:bodyPr/>
        <a:lstStyle/>
        <a:p>
          <a:endParaRPr lang="en-IN"/>
        </a:p>
      </dgm:t>
    </dgm:pt>
    <dgm:pt modelId="{25DE84A6-AFAD-44C1-8CB5-984A3BA9D1D9}" type="sibTrans" cxnId="{78057E56-81DA-4DCE-9BAF-CA1051386B59}">
      <dgm:prSet/>
      <dgm:spPr/>
      <dgm:t>
        <a:bodyPr/>
        <a:lstStyle/>
        <a:p>
          <a:endParaRPr lang="en-IN"/>
        </a:p>
      </dgm:t>
    </dgm:pt>
    <dgm:pt modelId="{2919C4D1-288D-4F4A-9F6F-17B70B0CA4A5}">
      <dgm:prSet phldrT="[Text]" custT="1"/>
      <dgm:spPr/>
      <dgm:t>
        <a:bodyPr/>
        <a:lstStyle/>
        <a:p>
          <a:pPr>
            <a:lnSpc>
              <a:spcPct val="150000"/>
            </a:lnSpc>
          </a:pPr>
          <a:r>
            <a:rPr lang="en-IN" sz="1600" dirty="0">
              <a:solidFill>
                <a:schemeClr val="tx1"/>
              </a:solidFill>
              <a:latin typeface="Times New Roman" panose="02020603050405020304" pitchFamily="18" charset="0"/>
              <a:cs typeface="Times New Roman" panose="02020603050405020304" pitchFamily="18" charset="0"/>
            </a:rPr>
            <a:t>A female victim from a Black, Asian and Minority Ethic (BAME) background experienced physical, emotional and force control (Interventions Alliance, 2021).  Sometimes vulnerability is increased because of Language barriers, cultural pressure and financial dependence.</a:t>
          </a:r>
        </a:p>
      </dgm:t>
    </dgm:pt>
    <dgm:pt modelId="{01DB6984-24DC-40CD-92CB-3B85AA93EB81}" type="parTrans" cxnId="{48C89D48-4880-4E79-93A0-6FE326FBCB3B}">
      <dgm:prSet/>
      <dgm:spPr/>
      <dgm:t>
        <a:bodyPr/>
        <a:lstStyle/>
        <a:p>
          <a:endParaRPr lang="en-IN"/>
        </a:p>
      </dgm:t>
    </dgm:pt>
    <dgm:pt modelId="{0E82E150-5E32-40B5-9ECB-21EED8B13B58}" type="sibTrans" cxnId="{48C89D48-4880-4E79-93A0-6FE326FBCB3B}">
      <dgm:prSet/>
      <dgm:spPr/>
      <dgm:t>
        <a:bodyPr/>
        <a:lstStyle/>
        <a:p>
          <a:endParaRPr lang="en-IN"/>
        </a:p>
      </dgm:t>
    </dgm:pt>
    <dgm:pt modelId="{7B2C2D38-9E9F-48D6-BD56-79B0AC95F89A}">
      <dgm:prSet custT="1"/>
      <dgm:spPr/>
      <dgm:t>
        <a:bodyPr/>
        <a:lstStyle/>
        <a:p>
          <a:pPr>
            <a:lnSpc>
              <a:spcPct val="150000"/>
            </a:lnSpc>
          </a:pPr>
          <a:r>
            <a:rPr lang="en-IN" sz="1600">
              <a:solidFill>
                <a:schemeClr val="tx1"/>
              </a:solidFill>
              <a:latin typeface="Times New Roman" panose="02020603050405020304" pitchFamily="18" charset="0"/>
              <a:cs typeface="Times New Roman" panose="02020603050405020304" pitchFamily="18" charset="0"/>
            </a:rPr>
            <a:t>Police attended cases or incidents do risk assessment and support the victims by referring the case to specialist domestic abuse services.</a:t>
          </a:r>
          <a:endParaRPr lang="en-IN" sz="1600" dirty="0">
            <a:solidFill>
              <a:schemeClr val="tx1"/>
            </a:solidFill>
            <a:latin typeface="Times New Roman" panose="02020603050405020304" pitchFamily="18" charset="0"/>
            <a:cs typeface="Times New Roman" panose="02020603050405020304" pitchFamily="18" charset="0"/>
          </a:endParaRPr>
        </a:p>
      </dgm:t>
    </dgm:pt>
    <dgm:pt modelId="{21D153A8-A80F-416F-B2D5-DA7A47D25276}" type="parTrans" cxnId="{FC527BF2-7A77-48C8-8DE0-2EB662B1864A}">
      <dgm:prSet/>
      <dgm:spPr/>
      <dgm:t>
        <a:bodyPr/>
        <a:lstStyle/>
        <a:p>
          <a:endParaRPr lang="en-IN"/>
        </a:p>
      </dgm:t>
    </dgm:pt>
    <dgm:pt modelId="{0BECDC68-E3FC-4D12-A61A-D48F05B3604A}" type="sibTrans" cxnId="{FC527BF2-7A77-48C8-8DE0-2EB662B1864A}">
      <dgm:prSet/>
      <dgm:spPr/>
      <dgm:t>
        <a:bodyPr/>
        <a:lstStyle/>
        <a:p>
          <a:endParaRPr lang="en-IN"/>
        </a:p>
      </dgm:t>
    </dgm:pt>
    <dgm:pt modelId="{3A374D0B-B982-4E83-8224-F5EA792F976F}">
      <dgm:prSet custT="1"/>
      <dgm:spPr/>
      <dgm:t>
        <a:bodyPr/>
        <a:lstStyle/>
        <a:p>
          <a:pPr>
            <a:lnSpc>
              <a:spcPct val="150000"/>
            </a:lnSpc>
          </a:pPr>
          <a:r>
            <a:rPr lang="en-IN" sz="1600" dirty="0">
              <a:solidFill>
                <a:schemeClr val="tx1"/>
              </a:solidFill>
              <a:latin typeface="Times New Roman" panose="02020603050405020304" pitchFamily="18" charset="0"/>
              <a:cs typeface="Times New Roman" panose="02020603050405020304" pitchFamily="18" charset="0"/>
            </a:rPr>
            <a:t>With the help of organisations like Women’s Aid/</a:t>
          </a:r>
          <a:r>
            <a:rPr lang="en-IN" sz="1600" dirty="0" err="1">
              <a:solidFill>
                <a:schemeClr val="tx1"/>
              </a:solidFill>
              <a:latin typeface="Times New Roman" panose="02020603050405020304" pitchFamily="18" charset="0"/>
              <a:cs typeface="Times New Roman" panose="02020603050405020304" pitchFamily="18" charset="0"/>
            </a:rPr>
            <a:t>Panahghar</a:t>
          </a:r>
          <a:r>
            <a:rPr lang="en-IN" sz="1600" dirty="0">
              <a:solidFill>
                <a:schemeClr val="tx1"/>
              </a:solidFill>
              <a:latin typeface="Times New Roman" panose="02020603050405020304" pitchFamily="18" charset="0"/>
              <a:cs typeface="Times New Roman" panose="02020603050405020304" pitchFamily="18" charset="0"/>
            </a:rPr>
            <a:t> the police provide safety planning and legal advice to victim.</a:t>
          </a:r>
        </a:p>
      </dgm:t>
    </dgm:pt>
    <dgm:pt modelId="{AFF0547D-5FE6-4930-9E75-B971AEA4B96C}" type="parTrans" cxnId="{4090E976-8A2C-4099-A702-6F4321CF3F21}">
      <dgm:prSet/>
      <dgm:spPr/>
      <dgm:t>
        <a:bodyPr/>
        <a:lstStyle/>
        <a:p>
          <a:endParaRPr lang="en-IN"/>
        </a:p>
      </dgm:t>
    </dgm:pt>
    <dgm:pt modelId="{FDC1141F-324F-4199-AC5F-AC7F72898EE3}" type="sibTrans" cxnId="{4090E976-8A2C-4099-A702-6F4321CF3F21}">
      <dgm:prSet/>
      <dgm:spPr/>
      <dgm:t>
        <a:bodyPr/>
        <a:lstStyle/>
        <a:p>
          <a:endParaRPr lang="en-IN"/>
        </a:p>
      </dgm:t>
    </dgm:pt>
    <dgm:pt modelId="{7C40FC31-8FAA-4E60-89B1-B3517554C965}" type="pres">
      <dgm:prSet presAssocID="{D5E38BDB-008D-4754-AB93-B7E1E10A7843}" presName="theList" presStyleCnt="0">
        <dgm:presLayoutVars>
          <dgm:dir/>
          <dgm:animLvl val="lvl"/>
          <dgm:resizeHandles val="exact"/>
        </dgm:presLayoutVars>
      </dgm:prSet>
      <dgm:spPr/>
    </dgm:pt>
    <dgm:pt modelId="{9B819D14-C311-4EE1-A0EB-641EB523FA00}" type="pres">
      <dgm:prSet presAssocID="{1DAFEE18-4CE3-4734-853B-47588A38D35B}" presName="compNode" presStyleCnt="0"/>
      <dgm:spPr/>
    </dgm:pt>
    <dgm:pt modelId="{FEDBC314-1F7D-4356-A819-7139F8697700}" type="pres">
      <dgm:prSet presAssocID="{1DAFEE18-4CE3-4734-853B-47588A38D35B}" presName="aNode" presStyleLbl="bgShp" presStyleIdx="0" presStyleCnt="3"/>
      <dgm:spPr/>
    </dgm:pt>
    <dgm:pt modelId="{035E559E-974F-4870-AD3D-1648C8F292E8}" type="pres">
      <dgm:prSet presAssocID="{1DAFEE18-4CE3-4734-853B-47588A38D35B}" presName="textNode" presStyleLbl="bgShp" presStyleIdx="0" presStyleCnt="3"/>
      <dgm:spPr/>
    </dgm:pt>
    <dgm:pt modelId="{A6AB0778-C86E-4210-AD99-82088D827E0A}" type="pres">
      <dgm:prSet presAssocID="{1DAFEE18-4CE3-4734-853B-47588A38D35B}" presName="compChildNode" presStyleCnt="0"/>
      <dgm:spPr/>
    </dgm:pt>
    <dgm:pt modelId="{EAADB75E-D32F-445D-BBB7-46C6F5DC9BB7}" type="pres">
      <dgm:prSet presAssocID="{1DAFEE18-4CE3-4734-853B-47588A38D35B}" presName="theInnerList" presStyleCnt="0"/>
      <dgm:spPr/>
    </dgm:pt>
    <dgm:pt modelId="{842E3480-554B-453B-93D0-A7CE0793D8F6}" type="pres">
      <dgm:prSet presAssocID="{2919C4D1-288D-4F4A-9F6F-17B70B0CA4A5}" presName="childNode" presStyleLbl="node1" presStyleIdx="0" presStyleCnt="3">
        <dgm:presLayoutVars>
          <dgm:bulletEnabled val="1"/>
        </dgm:presLayoutVars>
      </dgm:prSet>
      <dgm:spPr/>
    </dgm:pt>
    <dgm:pt modelId="{7520C9E2-590C-46FD-8672-1C4449FDF384}" type="pres">
      <dgm:prSet presAssocID="{1DAFEE18-4CE3-4734-853B-47588A38D35B}" presName="aSpace" presStyleCnt="0"/>
      <dgm:spPr/>
    </dgm:pt>
    <dgm:pt modelId="{96520F92-B933-4493-8609-0B832C0CE445}" type="pres">
      <dgm:prSet presAssocID="{4810BC19-96CF-45F6-A66B-7871B131EAA0}" presName="compNode" presStyleCnt="0"/>
      <dgm:spPr/>
    </dgm:pt>
    <dgm:pt modelId="{858ABB9E-1311-47EF-91A3-1B46AF745BA5}" type="pres">
      <dgm:prSet presAssocID="{4810BC19-96CF-45F6-A66B-7871B131EAA0}" presName="aNode" presStyleLbl="bgShp" presStyleIdx="1" presStyleCnt="3" custScaleX="61546"/>
      <dgm:spPr/>
    </dgm:pt>
    <dgm:pt modelId="{CAF0C109-1235-4CD1-9821-BB8C15975181}" type="pres">
      <dgm:prSet presAssocID="{4810BC19-96CF-45F6-A66B-7871B131EAA0}" presName="textNode" presStyleLbl="bgShp" presStyleIdx="1" presStyleCnt="3"/>
      <dgm:spPr/>
    </dgm:pt>
    <dgm:pt modelId="{F7AE1D11-C5AA-4392-B4F0-1388B63C3D99}" type="pres">
      <dgm:prSet presAssocID="{4810BC19-96CF-45F6-A66B-7871B131EAA0}" presName="compChildNode" presStyleCnt="0"/>
      <dgm:spPr/>
    </dgm:pt>
    <dgm:pt modelId="{FE476DA5-BCD7-4A4E-93E6-8777E571AAB7}" type="pres">
      <dgm:prSet presAssocID="{4810BC19-96CF-45F6-A66B-7871B131EAA0}" presName="theInnerList" presStyleCnt="0"/>
      <dgm:spPr/>
    </dgm:pt>
    <dgm:pt modelId="{F20FE4A5-0F84-4F99-B4BB-937710CB329E}" type="pres">
      <dgm:prSet presAssocID="{7B2C2D38-9E9F-48D6-BD56-79B0AC95F89A}" presName="childNode" presStyleLbl="node1" presStyleIdx="1" presStyleCnt="3" custScaleX="61546">
        <dgm:presLayoutVars>
          <dgm:bulletEnabled val="1"/>
        </dgm:presLayoutVars>
      </dgm:prSet>
      <dgm:spPr/>
    </dgm:pt>
    <dgm:pt modelId="{3E1D89D4-4C61-4A75-8473-BF7B64D0877B}" type="pres">
      <dgm:prSet presAssocID="{4810BC19-96CF-45F6-A66B-7871B131EAA0}" presName="aSpace" presStyleCnt="0"/>
      <dgm:spPr/>
    </dgm:pt>
    <dgm:pt modelId="{FE2CA079-8FCA-4DE0-AB79-43E4ADDA783B}" type="pres">
      <dgm:prSet presAssocID="{EB653B96-1861-4B56-842D-B94186887DA8}" presName="compNode" presStyleCnt="0"/>
      <dgm:spPr/>
    </dgm:pt>
    <dgm:pt modelId="{60015D4D-4DC4-4E07-A448-55CD8BDCFBEE}" type="pres">
      <dgm:prSet presAssocID="{EB653B96-1861-4B56-842D-B94186887DA8}" presName="aNode" presStyleLbl="bgShp" presStyleIdx="2" presStyleCnt="3" custScaleX="61546"/>
      <dgm:spPr/>
    </dgm:pt>
    <dgm:pt modelId="{0BD9F7EC-F852-4226-99AB-5F705347964D}" type="pres">
      <dgm:prSet presAssocID="{EB653B96-1861-4B56-842D-B94186887DA8}" presName="textNode" presStyleLbl="bgShp" presStyleIdx="2" presStyleCnt="3"/>
      <dgm:spPr/>
    </dgm:pt>
    <dgm:pt modelId="{1B809A2F-6F34-4619-ADFD-2D2D0CBE15AD}" type="pres">
      <dgm:prSet presAssocID="{EB653B96-1861-4B56-842D-B94186887DA8}" presName="compChildNode" presStyleCnt="0"/>
      <dgm:spPr/>
    </dgm:pt>
    <dgm:pt modelId="{1BB70ABB-F10F-457D-8612-7B9039C9C453}" type="pres">
      <dgm:prSet presAssocID="{EB653B96-1861-4B56-842D-B94186887DA8}" presName="theInnerList" presStyleCnt="0"/>
      <dgm:spPr/>
    </dgm:pt>
    <dgm:pt modelId="{1DD80450-D9D1-47C1-A0A9-401DD5AE3540}" type="pres">
      <dgm:prSet presAssocID="{3A374D0B-B982-4E83-8224-F5EA792F976F}" presName="childNode" presStyleLbl="node1" presStyleIdx="2" presStyleCnt="3" custScaleX="61546">
        <dgm:presLayoutVars>
          <dgm:bulletEnabled val="1"/>
        </dgm:presLayoutVars>
      </dgm:prSet>
      <dgm:spPr/>
    </dgm:pt>
  </dgm:ptLst>
  <dgm:cxnLst>
    <dgm:cxn modelId="{F3B93E32-6ED8-44E3-9166-50A03331BB61}" type="presOf" srcId="{7B2C2D38-9E9F-48D6-BD56-79B0AC95F89A}" destId="{F20FE4A5-0F84-4F99-B4BB-937710CB329E}" srcOrd="0" destOrd="0" presId="urn:microsoft.com/office/officeart/2005/8/layout/lProcess2"/>
    <dgm:cxn modelId="{2A864539-5983-458E-A3A3-10BB3ECD1BDC}" type="presOf" srcId="{4810BC19-96CF-45F6-A66B-7871B131EAA0}" destId="{CAF0C109-1235-4CD1-9821-BB8C15975181}" srcOrd="1" destOrd="0" presId="urn:microsoft.com/office/officeart/2005/8/layout/lProcess2"/>
    <dgm:cxn modelId="{45A5AC3D-82BF-4E53-A79E-89CAA626684B}" type="presOf" srcId="{EB653B96-1861-4B56-842D-B94186887DA8}" destId="{0BD9F7EC-F852-4226-99AB-5F705347964D}" srcOrd="1" destOrd="0" presId="urn:microsoft.com/office/officeart/2005/8/layout/lProcess2"/>
    <dgm:cxn modelId="{68A07B62-864A-4720-8A87-20A59D0AB125}" type="presOf" srcId="{D5E38BDB-008D-4754-AB93-B7E1E10A7843}" destId="{7C40FC31-8FAA-4E60-89B1-B3517554C965}" srcOrd="0" destOrd="0" presId="urn:microsoft.com/office/officeart/2005/8/layout/lProcess2"/>
    <dgm:cxn modelId="{96095363-101A-4CC9-B172-E5703AA84854}" srcId="{D5E38BDB-008D-4754-AB93-B7E1E10A7843}" destId="{1DAFEE18-4CE3-4734-853B-47588A38D35B}" srcOrd="0" destOrd="0" parTransId="{31E265B8-B63F-43A4-8AF0-EB7EAC79FFF2}" sibTransId="{D1E2AD8F-6090-4B3C-91DE-F184B651AF4D}"/>
    <dgm:cxn modelId="{18DDB044-AF7E-4B51-9B28-21CC55CE6DDD}" type="presOf" srcId="{4810BC19-96CF-45F6-A66B-7871B131EAA0}" destId="{858ABB9E-1311-47EF-91A3-1B46AF745BA5}" srcOrd="0" destOrd="0" presId="urn:microsoft.com/office/officeart/2005/8/layout/lProcess2"/>
    <dgm:cxn modelId="{48C89D48-4880-4E79-93A0-6FE326FBCB3B}" srcId="{1DAFEE18-4CE3-4734-853B-47588A38D35B}" destId="{2919C4D1-288D-4F4A-9F6F-17B70B0CA4A5}" srcOrd="0" destOrd="0" parTransId="{01DB6984-24DC-40CD-92CB-3B85AA93EB81}" sibTransId="{0E82E150-5E32-40B5-9ECB-21EED8B13B58}"/>
    <dgm:cxn modelId="{78057E56-81DA-4DCE-9BAF-CA1051386B59}" srcId="{D5E38BDB-008D-4754-AB93-B7E1E10A7843}" destId="{EB653B96-1861-4B56-842D-B94186887DA8}" srcOrd="2" destOrd="0" parTransId="{C58E84A7-0BC3-437E-B171-A9E0D04CD167}" sibTransId="{25DE84A6-AFAD-44C1-8CB5-984A3BA9D1D9}"/>
    <dgm:cxn modelId="{4090E976-8A2C-4099-A702-6F4321CF3F21}" srcId="{EB653B96-1861-4B56-842D-B94186887DA8}" destId="{3A374D0B-B982-4E83-8224-F5EA792F976F}" srcOrd="0" destOrd="0" parTransId="{AFF0547D-5FE6-4930-9E75-B971AEA4B96C}" sibTransId="{FDC1141F-324F-4199-AC5F-AC7F72898EE3}"/>
    <dgm:cxn modelId="{F44E827B-02C5-47EE-9807-10694ED21CAA}" type="presOf" srcId="{1DAFEE18-4CE3-4734-853B-47588A38D35B}" destId="{FEDBC314-1F7D-4356-A819-7139F8697700}" srcOrd="0" destOrd="0" presId="urn:microsoft.com/office/officeart/2005/8/layout/lProcess2"/>
    <dgm:cxn modelId="{1AAF8694-AE6D-4AA3-8D41-0CDE89283498}" type="presOf" srcId="{1DAFEE18-4CE3-4734-853B-47588A38D35B}" destId="{035E559E-974F-4870-AD3D-1648C8F292E8}" srcOrd="1" destOrd="0" presId="urn:microsoft.com/office/officeart/2005/8/layout/lProcess2"/>
    <dgm:cxn modelId="{DAF1B4A4-C5A8-419D-A89D-04A60EA0AC2C}" type="presOf" srcId="{3A374D0B-B982-4E83-8224-F5EA792F976F}" destId="{1DD80450-D9D1-47C1-A0A9-401DD5AE3540}" srcOrd="0" destOrd="0" presId="urn:microsoft.com/office/officeart/2005/8/layout/lProcess2"/>
    <dgm:cxn modelId="{1AEC29D1-6CC9-4D39-9B13-87FEE5B76FD5}" srcId="{D5E38BDB-008D-4754-AB93-B7E1E10A7843}" destId="{4810BC19-96CF-45F6-A66B-7871B131EAA0}" srcOrd="1" destOrd="0" parTransId="{26910CA1-DE03-4B79-B581-6F2CB672B930}" sibTransId="{05A52480-8FA6-40D2-B2A6-2A62F6063860}"/>
    <dgm:cxn modelId="{3DA31ADF-669F-47E3-B215-8A02D05461A5}" type="presOf" srcId="{EB653B96-1861-4B56-842D-B94186887DA8}" destId="{60015D4D-4DC4-4E07-A448-55CD8BDCFBEE}" srcOrd="0" destOrd="0" presId="urn:microsoft.com/office/officeart/2005/8/layout/lProcess2"/>
    <dgm:cxn modelId="{DED971ED-4F7F-4093-88D8-D165D3BE4A0A}" type="presOf" srcId="{2919C4D1-288D-4F4A-9F6F-17B70B0CA4A5}" destId="{842E3480-554B-453B-93D0-A7CE0793D8F6}" srcOrd="0" destOrd="0" presId="urn:microsoft.com/office/officeart/2005/8/layout/lProcess2"/>
    <dgm:cxn modelId="{FC527BF2-7A77-48C8-8DE0-2EB662B1864A}" srcId="{4810BC19-96CF-45F6-A66B-7871B131EAA0}" destId="{7B2C2D38-9E9F-48D6-BD56-79B0AC95F89A}" srcOrd="0" destOrd="0" parTransId="{21D153A8-A80F-416F-B2D5-DA7A47D25276}" sibTransId="{0BECDC68-E3FC-4D12-A61A-D48F05B3604A}"/>
    <dgm:cxn modelId="{7C66BE35-CCC6-446C-91D6-971ABFE856C5}" type="presParOf" srcId="{7C40FC31-8FAA-4E60-89B1-B3517554C965}" destId="{9B819D14-C311-4EE1-A0EB-641EB523FA00}" srcOrd="0" destOrd="0" presId="urn:microsoft.com/office/officeart/2005/8/layout/lProcess2"/>
    <dgm:cxn modelId="{F71327BB-1918-48F0-B901-A0415E4AA237}" type="presParOf" srcId="{9B819D14-C311-4EE1-A0EB-641EB523FA00}" destId="{FEDBC314-1F7D-4356-A819-7139F8697700}" srcOrd="0" destOrd="0" presId="urn:microsoft.com/office/officeart/2005/8/layout/lProcess2"/>
    <dgm:cxn modelId="{5E211DDA-E322-4F73-92CA-058A4CA2F90E}" type="presParOf" srcId="{9B819D14-C311-4EE1-A0EB-641EB523FA00}" destId="{035E559E-974F-4870-AD3D-1648C8F292E8}" srcOrd="1" destOrd="0" presId="urn:microsoft.com/office/officeart/2005/8/layout/lProcess2"/>
    <dgm:cxn modelId="{9D286C3F-8E51-4089-8C5C-7B7BCA899E36}" type="presParOf" srcId="{9B819D14-C311-4EE1-A0EB-641EB523FA00}" destId="{A6AB0778-C86E-4210-AD99-82088D827E0A}" srcOrd="2" destOrd="0" presId="urn:microsoft.com/office/officeart/2005/8/layout/lProcess2"/>
    <dgm:cxn modelId="{E1BF86B2-8D94-4E3F-9CBC-0582133D8B4B}" type="presParOf" srcId="{A6AB0778-C86E-4210-AD99-82088D827E0A}" destId="{EAADB75E-D32F-445D-BBB7-46C6F5DC9BB7}" srcOrd="0" destOrd="0" presId="urn:microsoft.com/office/officeart/2005/8/layout/lProcess2"/>
    <dgm:cxn modelId="{37B18947-DF0C-432F-BB28-A65F1031A993}" type="presParOf" srcId="{EAADB75E-D32F-445D-BBB7-46C6F5DC9BB7}" destId="{842E3480-554B-453B-93D0-A7CE0793D8F6}" srcOrd="0" destOrd="0" presId="urn:microsoft.com/office/officeart/2005/8/layout/lProcess2"/>
    <dgm:cxn modelId="{B3A90E3F-B703-4032-A488-B85AC73EC6ED}" type="presParOf" srcId="{7C40FC31-8FAA-4E60-89B1-B3517554C965}" destId="{7520C9E2-590C-46FD-8672-1C4449FDF384}" srcOrd="1" destOrd="0" presId="urn:microsoft.com/office/officeart/2005/8/layout/lProcess2"/>
    <dgm:cxn modelId="{26D349F3-49E3-4A2C-9206-A14EC5A2BB2D}" type="presParOf" srcId="{7C40FC31-8FAA-4E60-89B1-B3517554C965}" destId="{96520F92-B933-4493-8609-0B832C0CE445}" srcOrd="2" destOrd="0" presId="urn:microsoft.com/office/officeart/2005/8/layout/lProcess2"/>
    <dgm:cxn modelId="{C29A080E-302E-427A-9F35-94DAD20B9D9C}" type="presParOf" srcId="{96520F92-B933-4493-8609-0B832C0CE445}" destId="{858ABB9E-1311-47EF-91A3-1B46AF745BA5}" srcOrd="0" destOrd="0" presId="urn:microsoft.com/office/officeart/2005/8/layout/lProcess2"/>
    <dgm:cxn modelId="{A258BF0B-869F-4196-8619-B45FF3FDE90C}" type="presParOf" srcId="{96520F92-B933-4493-8609-0B832C0CE445}" destId="{CAF0C109-1235-4CD1-9821-BB8C15975181}" srcOrd="1" destOrd="0" presId="urn:microsoft.com/office/officeart/2005/8/layout/lProcess2"/>
    <dgm:cxn modelId="{41AF1C03-0076-405A-BEC1-CAC70B0F3D01}" type="presParOf" srcId="{96520F92-B933-4493-8609-0B832C0CE445}" destId="{F7AE1D11-C5AA-4392-B4F0-1388B63C3D99}" srcOrd="2" destOrd="0" presId="urn:microsoft.com/office/officeart/2005/8/layout/lProcess2"/>
    <dgm:cxn modelId="{9AB5AFDA-16A3-4670-A713-ED5F15CA8A04}" type="presParOf" srcId="{F7AE1D11-C5AA-4392-B4F0-1388B63C3D99}" destId="{FE476DA5-BCD7-4A4E-93E6-8777E571AAB7}" srcOrd="0" destOrd="0" presId="urn:microsoft.com/office/officeart/2005/8/layout/lProcess2"/>
    <dgm:cxn modelId="{2F3DECAD-A25E-4D1E-BE89-50780CFCB866}" type="presParOf" srcId="{FE476DA5-BCD7-4A4E-93E6-8777E571AAB7}" destId="{F20FE4A5-0F84-4F99-B4BB-937710CB329E}" srcOrd="0" destOrd="0" presId="urn:microsoft.com/office/officeart/2005/8/layout/lProcess2"/>
    <dgm:cxn modelId="{7BDAE5C9-83F5-4756-9724-CC5D4BBAD2AF}" type="presParOf" srcId="{7C40FC31-8FAA-4E60-89B1-B3517554C965}" destId="{3E1D89D4-4C61-4A75-8473-BF7B64D0877B}" srcOrd="3" destOrd="0" presId="urn:microsoft.com/office/officeart/2005/8/layout/lProcess2"/>
    <dgm:cxn modelId="{2455A4A9-B675-4D39-A28D-DA8A12968A4A}" type="presParOf" srcId="{7C40FC31-8FAA-4E60-89B1-B3517554C965}" destId="{FE2CA079-8FCA-4DE0-AB79-43E4ADDA783B}" srcOrd="4" destOrd="0" presId="urn:microsoft.com/office/officeart/2005/8/layout/lProcess2"/>
    <dgm:cxn modelId="{564F27D0-740C-4107-A86B-14F25EE97E6E}" type="presParOf" srcId="{FE2CA079-8FCA-4DE0-AB79-43E4ADDA783B}" destId="{60015D4D-4DC4-4E07-A448-55CD8BDCFBEE}" srcOrd="0" destOrd="0" presId="urn:microsoft.com/office/officeart/2005/8/layout/lProcess2"/>
    <dgm:cxn modelId="{6B4B520D-7828-4309-9729-77667591CF53}" type="presParOf" srcId="{FE2CA079-8FCA-4DE0-AB79-43E4ADDA783B}" destId="{0BD9F7EC-F852-4226-99AB-5F705347964D}" srcOrd="1" destOrd="0" presId="urn:microsoft.com/office/officeart/2005/8/layout/lProcess2"/>
    <dgm:cxn modelId="{CF17B52A-2FAF-42AC-9F26-B18FBDB33D47}" type="presParOf" srcId="{FE2CA079-8FCA-4DE0-AB79-43E4ADDA783B}" destId="{1B809A2F-6F34-4619-ADFD-2D2D0CBE15AD}" srcOrd="2" destOrd="0" presId="urn:microsoft.com/office/officeart/2005/8/layout/lProcess2"/>
    <dgm:cxn modelId="{A69F3E15-B5D8-4BF5-B9F8-2695B446D329}" type="presParOf" srcId="{1B809A2F-6F34-4619-ADFD-2D2D0CBE15AD}" destId="{1BB70ABB-F10F-457D-8612-7B9039C9C453}" srcOrd="0" destOrd="0" presId="urn:microsoft.com/office/officeart/2005/8/layout/lProcess2"/>
    <dgm:cxn modelId="{E0CF5654-FADE-4BF4-9CC9-2545DBCE37DC}" type="presParOf" srcId="{1BB70ABB-F10F-457D-8612-7B9039C9C453}" destId="{1DD80450-D9D1-47C1-A0A9-401DD5AE3540}"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6B7DA9-69AB-41B1-B50C-1639B46325E5}" type="doc">
      <dgm:prSet loTypeId="urn:microsoft.com/office/officeart/2005/8/layout/lProcess3" loCatId="process" qsTypeId="urn:microsoft.com/office/officeart/2005/8/quickstyle/simple1" qsCatId="simple" csTypeId="urn:microsoft.com/office/officeart/2005/8/colors/accent0_3" csCatId="mainScheme" phldr="1"/>
      <dgm:spPr/>
      <dgm:t>
        <a:bodyPr/>
        <a:lstStyle/>
        <a:p>
          <a:endParaRPr lang="en-IN"/>
        </a:p>
      </dgm:t>
    </dgm:pt>
    <dgm:pt modelId="{F8F214C4-B490-4CC8-8A45-FF04B88A7C2F}">
      <dgm:prSet phldrT="[Text]" custT="1"/>
      <dgm:spPr/>
      <dgm:t>
        <a:bodyPr/>
        <a:lstStyle/>
        <a:p>
          <a:pPr>
            <a:lnSpc>
              <a:spcPct val="150000"/>
            </a:lnSpc>
            <a:buFont typeface="Arial" panose="020B0604020202020204" pitchFamily="34" charset="0"/>
            <a:buChar char="•"/>
          </a:pPr>
          <a:r>
            <a:rPr lang="en-IN" sz="2000">
              <a:latin typeface="Times New Roman" panose="02020603050405020304" pitchFamily="18" charset="0"/>
              <a:cs typeface="Times New Roman" panose="02020603050405020304" pitchFamily="18" charset="0"/>
            </a:rPr>
            <a:t>In Uk there is a major gap between arrests and convictions only 6% of police recorded cases reach to the result in a conviction (Topping and Barr, 2020). </a:t>
          </a:r>
          <a:endParaRPr lang="en-IN" sz="2000" dirty="0"/>
        </a:p>
      </dgm:t>
    </dgm:pt>
    <dgm:pt modelId="{F194E433-8901-4178-83B2-9898518C876D}" type="parTrans" cxnId="{0FBBBA01-0FC7-4A13-BAB8-E073E0AA7174}">
      <dgm:prSet/>
      <dgm:spPr/>
      <dgm:t>
        <a:bodyPr/>
        <a:lstStyle/>
        <a:p>
          <a:endParaRPr lang="en-IN"/>
        </a:p>
      </dgm:t>
    </dgm:pt>
    <dgm:pt modelId="{29755FA2-9768-4179-96A9-A357C377E25F}" type="sibTrans" cxnId="{0FBBBA01-0FC7-4A13-BAB8-E073E0AA7174}">
      <dgm:prSet/>
      <dgm:spPr/>
      <dgm:t>
        <a:bodyPr/>
        <a:lstStyle/>
        <a:p>
          <a:endParaRPr lang="en-IN"/>
        </a:p>
      </dgm:t>
    </dgm:pt>
    <dgm:pt modelId="{94B78F56-978A-4AAD-B2C9-5EAF47E8B142}">
      <dgm:prSet custT="1"/>
      <dgm:spPr/>
      <dgm:t>
        <a:bodyPr/>
        <a:lstStyle/>
        <a:p>
          <a:pPr>
            <a:lnSpc>
              <a:spcPct val="150000"/>
            </a:lnSpc>
          </a:pPr>
          <a:r>
            <a:rPr lang="en-IN" sz="2000" dirty="0">
              <a:latin typeface="Times New Roman" panose="02020603050405020304" pitchFamily="18" charset="0"/>
              <a:cs typeface="Times New Roman" panose="02020603050405020304" pitchFamily="18" charset="0"/>
            </a:rPr>
            <a:t>Victims withdraw the cases due to fear, pressure, and inadequate police responses so that the Victim attrition is high.</a:t>
          </a:r>
        </a:p>
      </dgm:t>
    </dgm:pt>
    <dgm:pt modelId="{F5C8D2D0-63BB-42B3-87FA-355CFD076C43}" type="parTrans" cxnId="{0806A31A-F6C2-4443-AD83-DEA5F8911DF5}">
      <dgm:prSet/>
      <dgm:spPr/>
      <dgm:t>
        <a:bodyPr/>
        <a:lstStyle/>
        <a:p>
          <a:endParaRPr lang="en-IN"/>
        </a:p>
      </dgm:t>
    </dgm:pt>
    <dgm:pt modelId="{47ED0E55-EB42-4D57-84AE-BB936D2AF39C}" type="sibTrans" cxnId="{0806A31A-F6C2-4443-AD83-DEA5F8911DF5}">
      <dgm:prSet/>
      <dgm:spPr/>
      <dgm:t>
        <a:bodyPr/>
        <a:lstStyle/>
        <a:p>
          <a:endParaRPr lang="en-IN"/>
        </a:p>
      </dgm:t>
    </dgm:pt>
    <dgm:pt modelId="{8AA873B0-77C1-47F2-9F21-7AFD22181E21}">
      <dgm:prSet custT="1"/>
      <dgm:spPr/>
      <dgm:t>
        <a:bodyPr/>
        <a:lstStyle/>
        <a:p>
          <a:pPr>
            <a:lnSpc>
              <a:spcPct val="150000"/>
            </a:lnSpc>
          </a:pPr>
          <a:r>
            <a:rPr lang="en-IN" sz="2000" dirty="0">
              <a:latin typeface="Times New Roman" panose="02020603050405020304" pitchFamily="18" charset="0"/>
              <a:cs typeface="Times New Roman" panose="02020603050405020304" pitchFamily="18" charset="0"/>
            </a:rPr>
            <a:t>Due to legal procedures and court bail decisions, victims may feel that offenders receive more protection and they are reducing the trust from police.</a:t>
          </a:r>
        </a:p>
      </dgm:t>
    </dgm:pt>
    <dgm:pt modelId="{D3C115C6-D5D3-4F79-A574-B50EDF515789}" type="parTrans" cxnId="{73D20D03-CE8A-4753-B8A9-8B4CABECB2B0}">
      <dgm:prSet/>
      <dgm:spPr/>
      <dgm:t>
        <a:bodyPr/>
        <a:lstStyle/>
        <a:p>
          <a:endParaRPr lang="en-IN"/>
        </a:p>
      </dgm:t>
    </dgm:pt>
    <dgm:pt modelId="{44A1372F-6A9A-4798-BCFB-AD7DEBD66A53}" type="sibTrans" cxnId="{73D20D03-CE8A-4753-B8A9-8B4CABECB2B0}">
      <dgm:prSet/>
      <dgm:spPr/>
      <dgm:t>
        <a:bodyPr/>
        <a:lstStyle/>
        <a:p>
          <a:endParaRPr lang="en-IN"/>
        </a:p>
      </dgm:t>
    </dgm:pt>
    <dgm:pt modelId="{BC049154-696D-452C-B3D5-ACFB3FCF93F8}" type="pres">
      <dgm:prSet presAssocID="{1C6B7DA9-69AB-41B1-B50C-1639B46325E5}" presName="Name0" presStyleCnt="0">
        <dgm:presLayoutVars>
          <dgm:chPref val="3"/>
          <dgm:dir/>
          <dgm:animLvl val="lvl"/>
          <dgm:resizeHandles/>
        </dgm:presLayoutVars>
      </dgm:prSet>
      <dgm:spPr/>
    </dgm:pt>
    <dgm:pt modelId="{41B899E6-85C7-464B-848A-FDC1202EC3BF}" type="pres">
      <dgm:prSet presAssocID="{F8F214C4-B490-4CC8-8A45-FF04B88A7C2F}" presName="horFlow" presStyleCnt="0"/>
      <dgm:spPr/>
    </dgm:pt>
    <dgm:pt modelId="{912995CF-6EF2-4F56-ABB4-0541F0484F0A}" type="pres">
      <dgm:prSet presAssocID="{F8F214C4-B490-4CC8-8A45-FF04B88A7C2F}" presName="bigChev" presStyleLbl="node1" presStyleIdx="0" presStyleCnt="3" custScaleX="244381"/>
      <dgm:spPr/>
    </dgm:pt>
    <dgm:pt modelId="{C6F674E2-4BA4-4941-9210-F626D3E3DB5A}" type="pres">
      <dgm:prSet presAssocID="{F8F214C4-B490-4CC8-8A45-FF04B88A7C2F}" presName="vSp" presStyleCnt="0"/>
      <dgm:spPr/>
    </dgm:pt>
    <dgm:pt modelId="{F6150E45-B967-489A-A8F9-4AE4E4AF2038}" type="pres">
      <dgm:prSet presAssocID="{94B78F56-978A-4AAD-B2C9-5EAF47E8B142}" presName="horFlow" presStyleCnt="0"/>
      <dgm:spPr/>
    </dgm:pt>
    <dgm:pt modelId="{2562EACB-9284-43E5-A3D0-C32705551F44}" type="pres">
      <dgm:prSet presAssocID="{94B78F56-978A-4AAD-B2C9-5EAF47E8B142}" presName="bigChev" presStyleLbl="node1" presStyleIdx="1" presStyleCnt="3" custScaleX="244381"/>
      <dgm:spPr/>
    </dgm:pt>
    <dgm:pt modelId="{5B7B192F-BF99-4AF6-B1DD-FF3D7183D79F}" type="pres">
      <dgm:prSet presAssocID="{94B78F56-978A-4AAD-B2C9-5EAF47E8B142}" presName="vSp" presStyleCnt="0"/>
      <dgm:spPr/>
    </dgm:pt>
    <dgm:pt modelId="{CD0ADB2F-DEAC-44A8-B484-FEE5EE3B29AF}" type="pres">
      <dgm:prSet presAssocID="{8AA873B0-77C1-47F2-9F21-7AFD22181E21}" presName="horFlow" presStyleCnt="0"/>
      <dgm:spPr/>
    </dgm:pt>
    <dgm:pt modelId="{18D9C3C8-E327-4387-89E6-C8BC67F38DC0}" type="pres">
      <dgm:prSet presAssocID="{8AA873B0-77C1-47F2-9F21-7AFD22181E21}" presName="bigChev" presStyleLbl="node1" presStyleIdx="2" presStyleCnt="3" custScaleX="244381"/>
      <dgm:spPr/>
    </dgm:pt>
  </dgm:ptLst>
  <dgm:cxnLst>
    <dgm:cxn modelId="{0FBBBA01-0FC7-4A13-BAB8-E073E0AA7174}" srcId="{1C6B7DA9-69AB-41B1-B50C-1639B46325E5}" destId="{F8F214C4-B490-4CC8-8A45-FF04B88A7C2F}" srcOrd="0" destOrd="0" parTransId="{F194E433-8901-4178-83B2-9898518C876D}" sibTransId="{29755FA2-9768-4179-96A9-A357C377E25F}"/>
    <dgm:cxn modelId="{73D20D03-CE8A-4753-B8A9-8B4CABECB2B0}" srcId="{1C6B7DA9-69AB-41B1-B50C-1639B46325E5}" destId="{8AA873B0-77C1-47F2-9F21-7AFD22181E21}" srcOrd="2" destOrd="0" parTransId="{D3C115C6-D5D3-4F79-A574-B50EDF515789}" sibTransId="{44A1372F-6A9A-4798-BCFB-AD7DEBD66A53}"/>
    <dgm:cxn modelId="{103A0806-D602-4951-8C3A-C8F75EEE2697}" type="presOf" srcId="{1C6B7DA9-69AB-41B1-B50C-1639B46325E5}" destId="{BC049154-696D-452C-B3D5-ACFB3FCF93F8}" srcOrd="0" destOrd="0" presId="urn:microsoft.com/office/officeart/2005/8/layout/lProcess3"/>
    <dgm:cxn modelId="{0806A31A-F6C2-4443-AD83-DEA5F8911DF5}" srcId="{1C6B7DA9-69AB-41B1-B50C-1639B46325E5}" destId="{94B78F56-978A-4AAD-B2C9-5EAF47E8B142}" srcOrd="1" destOrd="0" parTransId="{F5C8D2D0-63BB-42B3-87FA-355CFD076C43}" sibTransId="{47ED0E55-EB42-4D57-84AE-BB936D2AF39C}"/>
    <dgm:cxn modelId="{23850321-A4A6-4708-9819-7162ADD8E93B}" type="presOf" srcId="{F8F214C4-B490-4CC8-8A45-FF04B88A7C2F}" destId="{912995CF-6EF2-4F56-ABB4-0541F0484F0A}" srcOrd="0" destOrd="0" presId="urn:microsoft.com/office/officeart/2005/8/layout/lProcess3"/>
    <dgm:cxn modelId="{4667933D-51EB-4BD0-9823-6EFD9D248EA5}" type="presOf" srcId="{94B78F56-978A-4AAD-B2C9-5EAF47E8B142}" destId="{2562EACB-9284-43E5-A3D0-C32705551F44}" srcOrd="0" destOrd="0" presId="urn:microsoft.com/office/officeart/2005/8/layout/lProcess3"/>
    <dgm:cxn modelId="{425EAAF6-0531-4465-919B-2BCEC6335B91}" type="presOf" srcId="{8AA873B0-77C1-47F2-9F21-7AFD22181E21}" destId="{18D9C3C8-E327-4387-89E6-C8BC67F38DC0}" srcOrd="0" destOrd="0" presId="urn:microsoft.com/office/officeart/2005/8/layout/lProcess3"/>
    <dgm:cxn modelId="{E6105C3C-00EF-459C-8F37-B11F6032654A}" type="presParOf" srcId="{BC049154-696D-452C-B3D5-ACFB3FCF93F8}" destId="{41B899E6-85C7-464B-848A-FDC1202EC3BF}" srcOrd="0" destOrd="0" presId="urn:microsoft.com/office/officeart/2005/8/layout/lProcess3"/>
    <dgm:cxn modelId="{0D0CB879-4B3A-448F-9196-7B4A772BB97F}" type="presParOf" srcId="{41B899E6-85C7-464B-848A-FDC1202EC3BF}" destId="{912995CF-6EF2-4F56-ABB4-0541F0484F0A}" srcOrd="0" destOrd="0" presId="urn:microsoft.com/office/officeart/2005/8/layout/lProcess3"/>
    <dgm:cxn modelId="{9CE542C2-23F6-425A-8A1E-EB424408B825}" type="presParOf" srcId="{BC049154-696D-452C-B3D5-ACFB3FCF93F8}" destId="{C6F674E2-4BA4-4941-9210-F626D3E3DB5A}" srcOrd="1" destOrd="0" presId="urn:microsoft.com/office/officeart/2005/8/layout/lProcess3"/>
    <dgm:cxn modelId="{96B64AC9-D9E4-4F42-BBB9-AFCB73368F0E}" type="presParOf" srcId="{BC049154-696D-452C-B3D5-ACFB3FCF93F8}" destId="{F6150E45-B967-489A-A8F9-4AE4E4AF2038}" srcOrd="2" destOrd="0" presId="urn:microsoft.com/office/officeart/2005/8/layout/lProcess3"/>
    <dgm:cxn modelId="{51CF21BD-440B-42C3-AB09-14A3F4212B59}" type="presParOf" srcId="{F6150E45-B967-489A-A8F9-4AE4E4AF2038}" destId="{2562EACB-9284-43E5-A3D0-C32705551F44}" srcOrd="0" destOrd="0" presId="urn:microsoft.com/office/officeart/2005/8/layout/lProcess3"/>
    <dgm:cxn modelId="{5ACAC45E-E533-43AE-A476-65CCD3D9177D}" type="presParOf" srcId="{BC049154-696D-452C-B3D5-ACFB3FCF93F8}" destId="{5B7B192F-BF99-4AF6-B1DD-FF3D7183D79F}" srcOrd="3" destOrd="0" presId="urn:microsoft.com/office/officeart/2005/8/layout/lProcess3"/>
    <dgm:cxn modelId="{7B3CE5E9-A826-4FBF-A031-03687A37D3E9}" type="presParOf" srcId="{BC049154-696D-452C-B3D5-ACFB3FCF93F8}" destId="{CD0ADB2F-DEAC-44A8-B484-FEE5EE3B29AF}" srcOrd="4" destOrd="0" presId="urn:microsoft.com/office/officeart/2005/8/layout/lProcess3"/>
    <dgm:cxn modelId="{B626DD11-BD50-4ADD-A578-5FD62471EDB1}" type="presParOf" srcId="{CD0ADB2F-DEAC-44A8-B484-FEE5EE3B29AF}" destId="{18D9C3C8-E327-4387-89E6-C8BC67F38DC0}"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F56431-4B0E-443D-9260-3D773C185D26}"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IN"/>
        </a:p>
      </dgm:t>
    </dgm:pt>
    <dgm:pt modelId="{F7097A61-0E1D-4FC3-974D-E2503253DBA4}">
      <dgm:prSet phldrT="[Text]"/>
      <dgm:spPr/>
      <dgm:t>
        <a:bodyPr/>
        <a:lstStyle/>
        <a:p>
          <a:pPr algn="just">
            <a:buNone/>
          </a:pPr>
          <a:r>
            <a:rPr lang="en-IN" b="1" dirty="0">
              <a:solidFill>
                <a:schemeClr val="tx1"/>
              </a:solidFill>
              <a:latin typeface="Times New Roman" panose="02020603050405020304" pitchFamily="18" charset="0"/>
              <a:cs typeface="Times New Roman" panose="02020603050405020304" pitchFamily="18" charset="0"/>
            </a:rPr>
            <a:t>Support Interventions</a:t>
          </a:r>
          <a:endParaRPr lang="en-IN" dirty="0">
            <a:solidFill>
              <a:schemeClr val="tx1"/>
            </a:solidFill>
            <a:latin typeface="Times New Roman" panose="02020603050405020304" pitchFamily="18" charset="0"/>
            <a:cs typeface="Times New Roman" panose="02020603050405020304" pitchFamily="18" charset="0"/>
          </a:endParaRPr>
        </a:p>
      </dgm:t>
    </dgm:pt>
    <dgm:pt modelId="{745A6685-BA8B-4ABC-9008-C2498B4AE9AA}" type="parTrans" cxnId="{655B24E1-62C9-41E1-8FEE-F68377006783}">
      <dgm:prSet/>
      <dgm:spPr/>
      <dgm:t>
        <a:bodyPr/>
        <a:lstStyle/>
        <a:p>
          <a:endParaRPr lang="en-IN"/>
        </a:p>
      </dgm:t>
    </dgm:pt>
    <dgm:pt modelId="{F20AE9E0-748B-4CB2-9AB6-DC2DFC9E1B73}" type="sibTrans" cxnId="{655B24E1-62C9-41E1-8FEE-F68377006783}">
      <dgm:prSet/>
      <dgm:spPr/>
      <dgm:t>
        <a:bodyPr/>
        <a:lstStyle/>
        <a:p>
          <a:endParaRPr lang="en-IN"/>
        </a:p>
      </dgm:t>
    </dgm:pt>
    <dgm:pt modelId="{87CAD2B1-65F3-49B6-B516-69954129847E}">
      <dgm:prSet/>
      <dgm:spPr/>
      <dgm:t>
        <a:bodyPr/>
        <a:lstStyle/>
        <a:p>
          <a:pPr algn="just">
            <a:buNone/>
          </a:pPr>
          <a:r>
            <a:rPr lang="en-IN" dirty="0">
              <a:solidFill>
                <a:schemeClr val="tx1"/>
              </a:solidFill>
              <a:latin typeface="Times New Roman" panose="02020603050405020304" pitchFamily="18" charset="0"/>
              <a:cs typeface="Times New Roman" panose="02020603050405020304" pitchFamily="18" charset="0"/>
            </a:rPr>
            <a:t>Advocacy services (like IDVAs) abuse is stopping in 58.7% cases and according to Outreach services 46.2% is improved (Carlisle et al., 2025).it includes MARACs safety planning, housing, healthy and legal support and physiological supports mental health. </a:t>
          </a:r>
        </a:p>
      </dgm:t>
    </dgm:pt>
    <dgm:pt modelId="{F12E8A2F-589F-41A0-BB2F-8950DC71CC56}" type="parTrans" cxnId="{047E7AB7-B74B-435C-AEEC-64637D5AB7DA}">
      <dgm:prSet/>
      <dgm:spPr/>
      <dgm:t>
        <a:bodyPr/>
        <a:lstStyle/>
        <a:p>
          <a:endParaRPr lang="en-IN"/>
        </a:p>
      </dgm:t>
    </dgm:pt>
    <dgm:pt modelId="{B18738DE-CAB7-47DC-A283-36CCD23A26C0}" type="sibTrans" cxnId="{047E7AB7-B74B-435C-AEEC-64637D5AB7DA}">
      <dgm:prSet/>
      <dgm:spPr/>
      <dgm:t>
        <a:bodyPr/>
        <a:lstStyle/>
        <a:p>
          <a:endParaRPr lang="en-IN"/>
        </a:p>
      </dgm:t>
    </dgm:pt>
    <dgm:pt modelId="{DB3114D8-6FE8-4FA1-8835-DE6FFB4D149A}">
      <dgm:prSet/>
      <dgm:spPr/>
      <dgm:t>
        <a:bodyPr/>
        <a:lstStyle/>
        <a:p>
          <a:pPr algn="just">
            <a:buNone/>
          </a:pPr>
          <a:r>
            <a:rPr lang="en-IN" b="1">
              <a:solidFill>
                <a:schemeClr val="tx1"/>
              </a:solidFill>
              <a:latin typeface="Times New Roman" panose="02020603050405020304" pitchFamily="18" charset="0"/>
              <a:cs typeface="Times New Roman" panose="02020603050405020304" pitchFamily="18" charset="0"/>
            </a:rPr>
            <a:t>Perpetrator Programmes</a:t>
          </a:r>
          <a:endParaRPr lang="en-IN">
            <a:solidFill>
              <a:schemeClr val="tx1"/>
            </a:solidFill>
            <a:latin typeface="Times New Roman" panose="02020603050405020304" pitchFamily="18" charset="0"/>
            <a:cs typeface="Times New Roman" panose="02020603050405020304" pitchFamily="18" charset="0"/>
          </a:endParaRPr>
        </a:p>
      </dgm:t>
    </dgm:pt>
    <dgm:pt modelId="{A5D05D71-81E3-43EF-9331-0E62E67E9F8E}" type="parTrans" cxnId="{61061753-0BE0-4BC6-B957-494D07770EB0}">
      <dgm:prSet/>
      <dgm:spPr/>
      <dgm:t>
        <a:bodyPr/>
        <a:lstStyle/>
        <a:p>
          <a:endParaRPr lang="en-IN"/>
        </a:p>
      </dgm:t>
    </dgm:pt>
    <dgm:pt modelId="{EAD35A59-D3F5-4DA2-8FF5-BA37F54E1B7D}" type="sibTrans" cxnId="{61061753-0BE0-4BC6-B957-494D07770EB0}">
      <dgm:prSet/>
      <dgm:spPr/>
      <dgm:t>
        <a:bodyPr/>
        <a:lstStyle/>
        <a:p>
          <a:endParaRPr lang="en-IN"/>
        </a:p>
      </dgm:t>
    </dgm:pt>
    <dgm:pt modelId="{68A3487A-E003-4981-B1B6-660D403E4C27}">
      <dgm:prSet/>
      <dgm:spPr/>
      <dgm:t>
        <a:bodyPr/>
        <a:lstStyle/>
        <a:p>
          <a:pPr algn="just">
            <a:buNone/>
          </a:pPr>
          <a:r>
            <a:rPr lang="en-IN" dirty="0">
              <a:solidFill>
                <a:schemeClr val="tx1"/>
              </a:solidFill>
              <a:latin typeface="Times New Roman" panose="02020603050405020304" pitchFamily="18" charset="0"/>
              <a:cs typeface="Times New Roman" panose="02020603050405020304" pitchFamily="18" charset="0"/>
            </a:rPr>
            <a:t>Evidence is mixed and limited. Due to legal procedures victims do not support police and reduce the trust, due to these major cases are not resulting to punishment.</a:t>
          </a:r>
        </a:p>
      </dgm:t>
    </dgm:pt>
    <dgm:pt modelId="{94FFCFFE-0F5B-4F8C-9079-F9B3896FC5E9}" type="parTrans" cxnId="{8600F2B0-DCA8-4DD1-A48C-B2AD6A35A740}">
      <dgm:prSet/>
      <dgm:spPr/>
      <dgm:t>
        <a:bodyPr/>
        <a:lstStyle/>
        <a:p>
          <a:endParaRPr lang="en-IN"/>
        </a:p>
      </dgm:t>
    </dgm:pt>
    <dgm:pt modelId="{E9F6A841-A08B-4050-ADFA-747B387E5163}" type="sibTrans" cxnId="{8600F2B0-DCA8-4DD1-A48C-B2AD6A35A740}">
      <dgm:prSet/>
      <dgm:spPr/>
      <dgm:t>
        <a:bodyPr/>
        <a:lstStyle/>
        <a:p>
          <a:endParaRPr lang="en-IN"/>
        </a:p>
      </dgm:t>
    </dgm:pt>
    <dgm:pt modelId="{A0AA930F-EE63-4682-8889-257683FB9141}">
      <dgm:prSet/>
      <dgm:spPr/>
      <dgm:t>
        <a:bodyPr/>
        <a:lstStyle/>
        <a:p>
          <a:pPr algn="just">
            <a:buNone/>
          </a:pPr>
          <a:r>
            <a:rPr lang="en-IN" b="1">
              <a:solidFill>
                <a:schemeClr val="tx1"/>
              </a:solidFill>
              <a:latin typeface="Times New Roman" panose="02020603050405020304" pitchFamily="18" charset="0"/>
              <a:cs typeface="Times New Roman" panose="02020603050405020304" pitchFamily="18" charset="0"/>
            </a:rPr>
            <a:t>Multi-Agency Working</a:t>
          </a:r>
          <a:endParaRPr lang="en-IN">
            <a:solidFill>
              <a:schemeClr val="tx1"/>
            </a:solidFill>
            <a:latin typeface="Times New Roman" panose="02020603050405020304" pitchFamily="18" charset="0"/>
            <a:cs typeface="Times New Roman" panose="02020603050405020304" pitchFamily="18" charset="0"/>
          </a:endParaRPr>
        </a:p>
      </dgm:t>
    </dgm:pt>
    <dgm:pt modelId="{B2445045-DB61-4F53-BAE3-AC388B96C499}" type="parTrans" cxnId="{8F32F94E-C8E2-4B4F-8694-88268431AC57}">
      <dgm:prSet/>
      <dgm:spPr/>
      <dgm:t>
        <a:bodyPr/>
        <a:lstStyle/>
        <a:p>
          <a:endParaRPr lang="en-IN"/>
        </a:p>
      </dgm:t>
    </dgm:pt>
    <dgm:pt modelId="{3C5CFFD0-A2F0-43A6-BBDF-3D18C105E84A}" type="sibTrans" cxnId="{8F32F94E-C8E2-4B4F-8694-88268431AC57}">
      <dgm:prSet/>
      <dgm:spPr/>
      <dgm:t>
        <a:bodyPr/>
        <a:lstStyle/>
        <a:p>
          <a:endParaRPr lang="en-IN"/>
        </a:p>
      </dgm:t>
    </dgm:pt>
    <dgm:pt modelId="{AC761B0A-DA71-4519-B56F-151EC91D9176}">
      <dgm:prSet/>
      <dgm:spPr/>
      <dgm:t>
        <a:bodyPr/>
        <a:lstStyle/>
        <a:p>
          <a:pPr algn="just">
            <a:buNone/>
          </a:pPr>
          <a:r>
            <a:rPr lang="en-IN" dirty="0">
              <a:solidFill>
                <a:schemeClr val="tx1"/>
              </a:solidFill>
              <a:latin typeface="Times New Roman" panose="02020603050405020304" pitchFamily="18" charset="0"/>
              <a:cs typeface="Times New Roman" panose="02020603050405020304" pitchFamily="18" charset="0"/>
            </a:rPr>
            <a:t>To improve victim safety strong evidence, need to be multi-agency collaboration (police, health, social services, specialist charities).</a:t>
          </a:r>
        </a:p>
      </dgm:t>
    </dgm:pt>
    <dgm:pt modelId="{1087B386-6565-4608-885C-86AC22449E0A}" type="parTrans" cxnId="{E82278C1-2FE8-416E-ACC9-9F3CF4D78374}">
      <dgm:prSet/>
      <dgm:spPr/>
      <dgm:t>
        <a:bodyPr/>
        <a:lstStyle/>
        <a:p>
          <a:endParaRPr lang="en-IN"/>
        </a:p>
      </dgm:t>
    </dgm:pt>
    <dgm:pt modelId="{9F56E092-DE9F-4C73-89B1-8EE7F707CAED}" type="sibTrans" cxnId="{E82278C1-2FE8-416E-ACC9-9F3CF4D78374}">
      <dgm:prSet/>
      <dgm:spPr/>
      <dgm:t>
        <a:bodyPr/>
        <a:lstStyle/>
        <a:p>
          <a:endParaRPr lang="en-IN"/>
        </a:p>
      </dgm:t>
    </dgm:pt>
    <dgm:pt modelId="{0C9C9BB6-B0BD-4E79-8565-36AC2CE3BBFF}">
      <dgm:prSet/>
      <dgm:spPr/>
      <dgm:t>
        <a:bodyPr/>
        <a:lstStyle/>
        <a:p>
          <a:pPr algn="just">
            <a:buNone/>
          </a:pPr>
          <a:r>
            <a:rPr lang="en-IN" b="1">
              <a:solidFill>
                <a:schemeClr val="tx1"/>
              </a:solidFill>
              <a:latin typeface="Times New Roman" panose="02020603050405020304" pitchFamily="18" charset="0"/>
              <a:cs typeface="Times New Roman" panose="02020603050405020304" pitchFamily="18" charset="0"/>
            </a:rPr>
            <a:t>Limitations of Evidence</a:t>
          </a:r>
          <a:endParaRPr lang="en-IN">
            <a:solidFill>
              <a:schemeClr val="tx1"/>
            </a:solidFill>
            <a:latin typeface="Times New Roman" panose="02020603050405020304" pitchFamily="18" charset="0"/>
            <a:cs typeface="Times New Roman" panose="02020603050405020304" pitchFamily="18" charset="0"/>
          </a:endParaRPr>
        </a:p>
      </dgm:t>
    </dgm:pt>
    <dgm:pt modelId="{173BF124-5EBC-4A8A-B1A2-6285AE827B45}" type="parTrans" cxnId="{33D77E89-7A0D-463D-A1FF-AE05A2633D17}">
      <dgm:prSet/>
      <dgm:spPr/>
      <dgm:t>
        <a:bodyPr/>
        <a:lstStyle/>
        <a:p>
          <a:endParaRPr lang="en-IN"/>
        </a:p>
      </dgm:t>
    </dgm:pt>
    <dgm:pt modelId="{6423A78B-60F0-4DC4-90B2-D3F5012C5CD7}" type="sibTrans" cxnId="{33D77E89-7A0D-463D-A1FF-AE05A2633D17}">
      <dgm:prSet/>
      <dgm:spPr/>
      <dgm:t>
        <a:bodyPr/>
        <a:lstStyle/>
        <a:p>
          <a:endParaRPr lang="en-IN"/>
        </a:p>
      </dgm:t>
    </dgm:pt>
    <dgm:pt modelId="{E5354664-FE3D-45D2-9056-5994A6F25BF4}">
      <dgm:prSet/>
      <dgm:spPr/>
      <dgm:t>
        <a:bodyPr/>
        <a:lstStyle/>
        <a:p>
          <a:pPr algn="just">
            <a:buNone/>
          </a:pPr>
          <a:r>
            <a:rPr lang="en-IN" dirty="0">
              <a:solidFill>
                <a:schemeClr val="tx1"/>
              </a:solidFill>
              <a:latin typeface="Times New Roman" panose="02020603050405020304" pitchFamily="18" charset="0"/>
              <a:cs typeface="Times New Roman" panose="02020603050405020304" pitchFamily="18" charset="0"/>
            </a:rPr>
            <a:t>Research quality is not strong most of the studies shows that it is biased, week and data gaps is used that why the clear conclusion is not defined.</a:t>
          </a:r>
        </a:p>
      </dgm:t>
    </dgm:pt>
    <dgm:pt modelId="{0EC946E9-91E2-4369-943F-9A3605AADA7D}" type="parTrans" cxnId="{47A67331-0E15-406D-94B2-429E9A971A65}">
      <dgm:prSet/>
      <dgm:spPr/>
      <dgm:t>
        <a:bodyPr/>
        <a:lstStyle/>
        <a:p>
          <a:endParaRPr lang="en-IN"/>
        </a:p>
      </dgm:t>
    </dgm:pt>
    <dgm:pt modelId="{316E82E6-6A40-415D-AD7B-69305DBAFED5}" type="sibTrans" cxnId="{47A67331-0E15-406D-94B2-429E9A971A65}">
      <dgm:prSet/>
      <dgm:spPr/>
      <dgm:t>
        <a:bodyPr/>
        <a:lstStyle/>
        <a:p>
          <a:endParaRPr lang="en-IN"/>
        </a:p>
      </dgm:t>
    </dgm:pt>
    <dgm:pt modelId="{3972660D-7B04-46B0-B75E-B4BC47539A58}" type="pres">
      <dgm:prSet presAssocID="{9BF56431-4B0E-443D-9260-3D773C185D26}" presName="linear" presStyleCnt="0">
        <dgm:presLayoutVars>
          <dgm:dir/>
          <dgm:animLvl val="lvl"/>
          <dgm:resizeHandles val="exact"/>
        </dgm:presLayoutVars>
      </dgm:prSet>
      <dgm:spPr/>
    </dgm:pt>
    <dgm:pt modelId="{096306BD-C5E5-4A15-9F7E-642D8AE08EEB}" type="pres">
      <dgm:prSet presAssocID="{F7097A61-0E1D-4FC3-974D-E2503253DBA4}" presName="parentLin" presStyleCnt="0"/>
      <dgm:spPr/>
    </dgm:pt>
    <dgm:pt modelId="{4BD2BEA8-F81B-46AD-8786-3DD1FDD51BA4}" type="pres">
      <dgm:prSet presAssocID="{F7097A61-0E1D-4FC3-974D-E2503253DBA4}" presName="parentLeftMargin" presStyleLbl="node1" presStyleIdx="0" presStyleCnt="4"/>
      <dgm:spPr/>
    </dgm:pt>
    <dgm:pt modelId="{93F27BD8-FD1A-4F5C-9695-881B2EC260AE}" type="pres">
      <dgm:prSet presAssocID="{F7097A61-0E1D-4FC3-974D-E2503253DBA4}" presName="parentText" presStyleLbl="node1" presStyleIdx="0" presStyleCnt="4">
        <dgm:presLayoutVars>
          <dgm:chMax val="0"/>
          <dgm:bulletEnabled val="1"/>
        </dgm:presLayoutVars>
      </dgm:prSet>
      <dgm:spPr/>
    </dgm:pt>
    <dgm:pt modelId="{45BF8D3E-4F90-4FF4-8D24-426D83F1B5D3}" type="pres">
      <dgm:prSet presAssocID="{F7097A61-0E1D-4FC3-974D-E2503253DBA4}" presName="negativeSpace" presStyleCnt="0"/>
      <dgm:spPr/>
    </dgm:pt>
    <dgm:pt modelId="{CF88932E-A076-4EFD-8691-7061BF548138}" type="pres">
      <dgm:prSet presAssocID="{F7097A61-0E1D-4FC3-974D-E2503253DBA4}" presName="childText" presStyleLbl="conFgAcc1" presStyleIdx="0" presStyleCnt="4">
        <dgm:presLayoutVars>
          <dgm:bulletEnabled val="1"/>
        </dgm:presLayoutVars>
      </dgm:prSet>
      <dgm:spPr/>
    </dgm:pt>
    <dgm:pt modelId="{C9A8026D-F9B1-420A-AA2C-279036618D01}" type="pres">
      <dgm:prSet presAssocID="{F20AE9E0-748B-4CB2-9AB6-DC2DFC9E1B73}" presName="spaceBetweenRectangles" presStyleCnt="0"/>
      <dgm:spPr/>
    </dgm:pt>
    <dgm:pt modelId="{CB1422E4-77D8-43FC-8179-217054E2EBCF}" type="pres">
      <dgm:prSet presAssocID="{DB3114D8-6FE8-4FA1-8835-DE6FFB4D149A}" presName="parentLin" presStyleCnt="0"/>
      <dgm:spPr/>
    </dgm:pt>
    <dgm:pt modelId="{D689E123-4564-496F-B89F-28E529A1A8EC}" type="pres">
      <dgm:prSet presAssocID="{DB3114D8-6FE8-4FA1-8835-DE6FFB4D149A}" presName="parentLeftMargin" presStyleLbl="node1" presStyleIdx="0" presStyleCnt="4"/>
      <dgm:spPr/>
    </dgm:pt>
    <dgm:pt modelId="{B3D766F2-7ED0-4E67-89C6-EE924C88E7E3}" type="pres">
      <dgm:prSet presAssocID="{DB3114D8-6FE8-4FA1-8835-DE6FFB4D149A}" presName="parentText" presStyleLbl="node1" presStyleIdx="1" presStyleCnt="4">
        <dgm:presLayoutVars>
          <dgm:chMax val="0"/>
          <dgm:bulletEnabled val="1"/>
        </dgm:presLayoutVars>
      </dgm:prSet>
      <dgm:spPr/>
    </dgm:pt>
    <dgm:pt modelId="{2E384514-4944-4E32-864B-C3CD3362A55E}" type="pres">
      <dgm:prSet presAssocID="{DB3114D8-6FE8-4FA1-8835-DE6FFB4D149A}" presName="negativeSpace" presStyleCnt="0"/>
      <dgm:spPr/>
    </dgm:pt>
    <dgm:pt modelId="{15FCA9F4-D4B6-47C0-BB3C-7203833151DE}" type="pres">
      <dgm:prSet presAssocID="{DB3114D8-6FE8-4FA1-8835-DE6FFB4D149A}" presName="childText" presStyleLbl="conFgAcc1" presStyleIdx="1" presStyleCnt="4">
        <dgm:presLayoutVars>
          <dgm:bulletEnabled val="1"/>
        </dgm:presLayoutVars>
      </dgm:prSet>
      <dgm:spPr/>
    </dgm:pt>
    <dgm:pt modelId="{117A6079-B131-4275-BD2E-B7ECDDDB96E8}" type="pres">
      <dgm:prSet presAssocID="{EAD35A59-D3F5-4DA2-8FF5-BA37F54E1B7D}" presName="spaceBetweenRectangles" presStyleCnt="0"/>
      <dgm:spPr/>
    </dgm:pt>
    <dgm:pt modelId="{24CF9F12-D3D9-4814-8664-7BA1A7067DDA}" type="pres">
      <dgm:prSet presAssocID="{A0AA930F-EE63-4682-8889-257683FB9141}" presName="parentLin" presStyleCnt="0"/>
      <dgm:spPr/>
    </dgm:pt>
    <dgm:pt modelId="{F77D8A3C-605C-447B-A706-A26A2ED17B61}" type="pres">
      <dgm:prSet presAssocID="{A0AA930F-EE63-4682-8889-257683FB9141}" presName="parentLeftMargin" presStyleLbl="node1" presStyleIdx="1" presStyleCnt="4"/>
      <dgm:spPr/>
    </dgm:pt>
    <dgm:pt modelId="{02A96516-2F7F-4ECB-B099-DE8D717CBC57}" type="pres">
      <dgm:prSet presAssocID="{A0AA930F-EE63-4682-8889-257683FB9141}" presName="parentText" presStyleLbl="node1" presStyleIdx="2" presStyleCnt="4">
        <dgm:presLayoutVars>
          <dgm:chMax val="0"/>
          <dgm:bulletEnabled val="1"/>
        </dgm:presLayoutVars>
      </dgm:prSet>
      <dgm:spPr/>
    </dgm:pt>
    <dgm:pt modelId="{BBDC5E03-2A6A-4453-81F7-2EB755FCD942}" type="pres">
      <dgm:prSet presAssocID="{A0AA930F-EE63-4682-8889-257683FB9141}" presName="negativeSpace" presStyleCnt="0"/>
      <dgm:spPr/>
    </dgm:pt>
    <dgm:pt modelId="{9F5AE42D-D9BE-4F87-A3A5-7C0EE677132F}" type="pres">
      <dgm:prSet presAssocID="{A0AA930F-EE63-4682-8889-257683FB9141}" presName="childText" presStyleLbl="conFgAcc1" presStyleIdx="2" presStyleCnt="4">
        <dgm:presLayoutVars>
          <dgm:bulletEnabled val="1"/>
        </dgm:presLayoutVars>
      </dgm:prSet>
      <dgm:spPr/>
    </dgm:pt>
    <dgm:pt modelId="{2CFF9EFC-B098-4A44-A6C8-316577614397}" type="pres">
      <dgm:prSet presAssocID="{3C5CFFD0-A2F0-43A6-BBDF-3D18C105E84A}" presName="spaceBetweenRectangles" presStyleCnt="0"/>
      <dgm:spPr/>
    </dgm:pt>
    <dgm:pt modelId="{03FE21A8-052E-4209-BCA4-581D14937DA6}" type="pres">
      <dgm:prSet presAssocID="{0C9C9BB6-B0BD-4E79-8565-36AC2CE3BBFF}" presName="parentLin" presStyleCnt="0"/>
      <dgm:spPr/>
    </dgm:pt>
    <dgm:pt modelId="{3781AFAF-6A6F-4144-9777-DBFF22538BD4}" type="pres">
      <dgm:prSet presAssocID="{0C9C9BB6-B0BD-4E79-8565-36AC2CE3BBFF}" presName="parentLeftMargin" presStyleLbl="node1" presStyleIdx="2" presStyleCnt="4"/>
      <dgm:spPr/>
    </dgm:pt>
    <dgm:pt modelId="{847132F8-1BB2-46F0-83FB-9D767BB50169}" type="pres">
      <dgm:prSet presAssocID="{0C9C9BB6-B0BD-4E79-8565-36AC2CE3BBFF}" presName="parentText" presStyleLbl="node1" presStyleIdx="3" presStyleCnt="4">
        <dgm:presLayoutVars>
          <dgm:chMax val="0"/>
          <dgm:bulletEnabled val="1"/>
        </dgm:presLayoutVars>
      </dgm:prSet>
      <dgm:spPr/>
    </dgm:pt>
    <dgm:pt modelId="{04C76C40-27BC-415F-B487-0B5CBA452EBE}" type="pres">
      <dgm:prSet presAssocID="{0C9C9BB6-B0BD-4E79-8565-36AC2CE3BBFF}" presName="negativeSpace" presStyleCnt="0"/>
      <dgm:spPr/>
    </dgm:pt>
    <dgm:pt modelId="{77B5A978-2CC9-4567-A448-647694FA28FE}" type="pres">
      <dgm:prSet presAssocID="{0C9C9BB6-B0BD-4E79-8565-36AC2CE3BBFF}" presName="childText" presStyleLbl="conFgAcc1" presStyleIdx="3" presStyleCnt="4">
        <dgm:presLayoutVars>
          <dgm:bulletEnabled val="1"/>
        </dgm:presLayoutVars>
      </dgm:prSet>
      <dgm:spPr/>
    </dgm:pt>
  </dgm:ptLst>
  <dgm:cxnLst>
    <dgm:cxn modelId="{DF47E305-F246-41D6-A7D3-24F30D2591B1}" type="presOf" srcId="{E5354664-FE3D-45D2-9056-5994A6F25BF4}" destId="{77B5A978-2CC9-4567-A448-647694FA28FE}" srcOrd="0" destOrd="0" presId="urn:microsoft.com/office/officeart/2005/8/layout/list1"/>
    <dgm:cxn modelId="{3502C108-3CE1-4A30-9A4B-4ECB8DBA0FD6}" type="presOf" srcId="{F7097A61-0E1D-4FC3-974D-E2503253DBA4}" destId="{93F27BD8-FD1A-4F5C-9695-881B2EC260AE}" srcOrd="1" destOrd="0" presId="urn:microsoft.com/office/officeart/2005/8/layout/list1"/>
    <dgm:cxn modelId="{5CBCC924-84CA-44A2-B732-9D8A5F1A0FE6}" type="presOf" srcId="{DB3114D8-6FE8-4FA1-8835-DE6FFB4D149A}" destId="{B3D766F2-7ED0-4E67-89C6-EE924C88E7E3}" srcOrd="1" destOrd="0" presId="urn:microsoft.com/office/officeart/2005/8/layout/list1"/>
    <dgm:cxn modelId="{3EBA522D-CADA-471C-B1FA-E084DEE4754E}" type="presOf" srcId="{DB3114D8-6FE8-4FA1-8835-DE6FFB4D149A}" destId="{D689E123-4564-496F-B89F-28E529A1A8EC}" srcOrd="0" destOrd="0" presId="urn:microsoft.com/office/officeart/2005/8/layout/list1"/>
    <dgm:cxn modelId="{8B8E342F-1268-424C-BF5F-4910378EAD4E}" type="presOf" srcId="{9BF56431-4B0E-443D-9260-3D773C185D26}" destId="{3972660D-7B04-46B0-B75E-B4BC47539A58}" srcOrd="0" destOrd="0" presId="urn:microsoft.com/office/officeart/2005/8/layout/list1"/>
    <dgm:cxn modelId="{47A67331-0E15-406D-94B2-429E9A971A65}" srcId="{0C9C9BB6-B0BD-4E79-8565-36AC2CE3BBFF}" destId="{E5354664-FE3D-45D2-9056-5994A6F25BF4}" srcOrd="0" destOrd="0" parTransId="{0EC946E9-91E2-4369-943F-9A3605AADA7D}" sibTransId="{316E82E6-6A40-415D-AD7B-69305DBAFED5}"/>
    <dgm:cxn modelId="{BE46C53F-15D6-4C74-A2A4-4A969115474E}" type="presOf" srcId="{0C9C9BB6-B0BD-4E79-8565-36AC2CE3BBFF}" destId="{847132F8-1BB2-46F0-83FB-9D767BB50169}" srcOrd="1" destOrd="0" presId="urn:microsoft.com/office/officeart/2005/8/layout/list1"/>
    <dgm:cxn modelId="{83FAD449-2E1A-4F23-9945-83709E0BC12B}" type="presOf" srcId="{68A3487A-E003-4981-B1B6-660D403E4C27}" destId="{15FCA9F4-D4B6-47C0-BB3C-7203833151DE}" srcOrd="0" destOrd="0" presId="urn:microsoft.com/office/officeart/2005/8/layout/list1"/>
    <dgm:cxn modelId="{8F32F94E-C8E2-4B4F-8694-88268431AC57}" srcId="{9BF56431-4B0E-443D-9260-3D773C185D26}" destId="{A0AA930F-EE63-4682-8889-257683FB9141}" srcOrd="2" destOrd="0" parTransId="{B2445045-DB61-4F53-BAE3-AC388B96C499}" sibTransId="{3C5CFFD0-A2F0-43A6-BBDF-3D18C105E84A}"/>
    <dgm:cxn modelId="{61061753-0BE0-4BC6-B957-494D07770EB0}" srcId="{9BF56431-4B0E-443D-9260-3D773C185D26}" destId="{DB3114D8-6FE8-4FA1-8835-DE6FFB4D149A}" srcOrd="1" destOrd="0" parTransId="{A5D05D71-81E3-43EF-9331-0E62E67E9F8E}" sibTransId="{EAD35A59-D3F5-4DA2-8FF5-BA37F54E1B7D}"/>
    <dgm:cxn modelId="{33D77E89-7A0D-463D-A1FF-AE05A2633D17}" srcId="{9BF56431-4B0E-443D-9260-3D773C185D26}" destId="{0C9C9BB6-B0BD-4E79-8565-36AC2CE3BBFF}" srcOrd="3" destOrd="0" parTransId="{173BF124-5EBC-4A8A-B1A2-6285AE827B45}" sibTransId="{6423A78B-60F0-4DC4-90B2-D3F5012C5CD7}"/>
    <dgm:cxn modelId="{49B5F4AA-A798-4DC2-8258-163EDF4593DD}" type="presOf" srcId="{A0AA930F-EE63-4682-8889-257683FB9141}" destId="{F77D8A3C-605C-447B-A706-A26A2ED17B61}" srcOrd="0" destOrd="0" presId="urn:microsoft.com/office/officeart/2005/8/layout/list1"/>
    <dgm:cxn modelId="{8600F2B0-DCA8-4DD1-A48C-B2AD6A35A740}" srcId="{DB3114D8-6FE8-4FA1-8835-DE6FFB4D149A}" destId="{68A3487A-E003-4981-B1B6-660D403E4C27}" srcOrd="0" destOrd="0" parTransId="{94FFCFFE-0F5B-4F8C-9079-F9B3896FC5E9}" sibTransId="{E9F6A841-A08B-4050-ADFA-747B387E5163}"/>
    <dgm:cxn modelId="{047E7AB7-B74B-435C-AEEC-64637D5AB7DA}" srcId="{F7097A61-0E1D-4FC3-974D-E2503253DBA4}" destId="{87CAD2B1-65F3-49B6-B516-69954129847E}" srcOrd="0" destOrd="0" parTransId="{F12E8A2F-589F-41A0-BB2F-8950DC71CC56}" sibTransId="{B18738DE-CAB7-47DC-A283-36CCD23A26C0}"/>
    <dgm:cxn modelId="{B5DBA5BD-04A1-4058-AED6-DBC7A5936D04}" type="presOf" srcId="{87CAD2B1-65F3-49B6-B516-69954129847E}" destId="{CF88932E-A076-4EFD-8691-7061BF548138}" srcOrd="0" destOrd="0" presId="urn:microsoft.com/office/officeart/2005/8/layout/list1"/>
    <dgm:cxn modelId="{7C4487BE-9B67-4484-BD19-FA95F18389C7}" type="presOf" srcId="{A0AA930F-EE63-4682-8889-257683FB9141}" destId="{02A96516-2F7F-4ECB-B099-DE8D717CBC57}" srcOrd="1" destOrd="0" presId="urn:microsoft.com/office/officeart/2005/8/layout/list1"/>
    <dgm:cxn modelId="{E82278C1-2FE8-416E-ACC9-9F3CF4D78374}" srcId="{A0AA930F-EE63-4682-8889-257683FB9141}" destId="{AC761B0A-DA71-4519-B56F-151EC91D9176}" srcOrd="0" destOrd="0" parTransId="{1087B386-6565-4608-885C-86AC22449E0A}" sibTransId="{9F56E092-DE9F-4C73-89B1-8EE7F707CAED}"/>
    <dgm:cxn modelId="{655B24E1-62C9-41E1-8FEE-F68377006783}" srcId="{9BF56431-4B0E-443D-9260-3D773C185D26}" destId="{F7097A61-0E1D-4FC3-974D-E2503253DBA4}" srcOrd="0" destOrd="0" parTransId="{745A6685-BA8B-4ABC-9008-C2498B4AE9AA}" sibTransId="{F20AE9E0-748B-4CB2-9AB6-DC2DFC9E1B73}"/>
    <dgm:cxn modelId="{7AB7B0E9-5162-4F00-A79D-A1D4C1DA5D3C}" type="presOf" srcId="{F7097A61-0E1D-4FC3-974D-E2503253DBA4}" destId="{4BD2BEA8-F81B-46AD-8786-3DD1FDD51BA4}" srcOrd="0" destOrd="0" presId="urn:microsoft.com/office/officeart/2005/8/layout/list1"/>
    <dgm:cxn modelId="{0265C8E9-3EE8-4CF9-9826-884EF4DBB9D6}" type="presOf" srcId="{AC761B0A-DA71-4519-B56F-151EC91D9176}" destId="{9F5AE42D-D9BE-4F87-A3A5-7C0EE677132F}" srcOrd="0" destOrd="0" presId="urn:microsoft.com/office/officeart/2005/8/layout/list1"/>
    <dgm:cxn modelId="{72DF77F3-5096-42E0-B2C3-5911467EFF51}" type="presOf" srcId="{0C9C9BB6-B0BD-4E79-8565-36AC2CE3BBFF}" destId="{3781AFAF-6A6F-4144-9777-DBFF22538BD4}" srcOrd="0" destOrd="0" presId="urn:microsoft.com/office/officeart/2005/8/layout/list1"/>
    <dgm:cxn modelId="{317A923B-5C42-4A3A-8BFC-CBC23866EA39}" type="presParOf" srcId="{3972660D-7B04-46B0-B75E-B4BC47539A58}" destId="{096306BD-C5E5-4A15-9F7E-642D8AE08EEB}" srcOrd="0" destOrd="0" presId="urn:microsoft.com/office/officeart/2005/8/layout/list1"/>
    <dgm:cxn modelId="{647D8FCE-EF81-4CDB-AF8C-6C1BE46F484B}" type="presParOf" srcId="{096306BD-C5E5-4A15-9F7E-642D8AE08EEB}" destId="{4BD2BEA8-F81B-46AD-8786-3DD1FDD51BA4}" srcOrd="0" destOrd="0" presId="urn:microsoft.com/office/officeart/2005/8/layout/list1"/>
    <dgm:cxn modelId="{8E91D474-FB68-47AD-9C23-E4EA07E98808}" type="presParOf" srcId="{096306BD-C5E5-4A15-9F7E-642D8AE08EEB}" destId="{93F27BD8-FD1A-4F5C-9695-881B2EC260AE}" srcOrd="1" destOrd="0" presId="urn:microsoft.com/office/officeart/2005/8/layout/list1"/>
    <dgm:cxn modelId="{44C81ADB-D268-42F5-AD52-C689F742B898}" type="presParOf" srcId="{3972660D-7B04-46B0-B75E-B4BC47539A58}" destId="{45BF8D3E-4F90-4FF4-8D24-426D83F1B5D3}" srcOrd="1" destOrd="0" presId="urn:microsoft.com/office/officeart/2005/8/layout/list1"/>
    <dgm:cxn modelId="{44A84B74-798F-4503-8433-33FDA4B7EA27}" type="presParOf" srcId="{3972660D-7B04-46B0-B75E-B4BC47539A58}" destId="{CF88932E-A076-4EFD-8691-7061BF548138}" srcOrd="2" destOrd="0" presId="urn:microsoft.com/office/officeart/2005/8/layout/list1"/>
    <dgm:cxn modelId="{DDFDE99D-7A49-413D-A5ED-D60DD074EA60}" type="presParOf" srcId="{3972660D-7B04-46B0-B75E-B4BC47539A58}" destId="{C9A8026D-F9B1-420A-AA2C-279036618D01}" srcOrd="3" destOrd="0" presId="urn:microsoft.com/office/officeart/2005/8/layout/list1"/>
    <dgm:cxn modelId="{5529DBF6-2C49-440B-A4F0-00A33C2B33A8}" type="presParOf" srcId="{3972660D-7B04-46B0-B75E-B4BC47539A58}" destId="{CB1422E4-77D8-43FC-8179-217054E2EBCF}" srcOrd="4" destOrd="0" presId="urn:microsoft.com/office/officeart/2005/8/layout/list1"/>
    <dgm:cxn modelId="{AEFDDC14-CEC3-4CD3-BE2E-EE022B568521}" type="presParOf" srcId="{CB1422E4-77D8-43FC-8179-217054E2EBCF}" destId="{D689E123-4564-496F-B89F-28E529A1A8EC}" srcOrd="0" destOrd="0" presId="urn:microsoft.com/office/officeart/2005/8/layout/list1"/>
    <dgm:cxn modelId="{B8F7C5CC-3868-4ADD-81F0-8C1796D03763}" type="presParOf" srcId="{CB1422E4-77D8-43FC-8179-217054E2EBCF}" destId="{B3D766F2-7ED0-4E67-89C6-EE924C88E7E3}" srcOrd="1" destOrd="0" presId="urn:microsoft.com/office/officeart/2005/8/layout/list1"/>
    <dgm:cxn modelId="{70D09D0A-B318-42EE-91C6-43F90594D697}" type="presParOf" srcId="{3972660D-7B04-46B0-B75E-B4BC47539A58}" destId="{2E384514-4944-4E32-864B-C3CD3362A55E}" srcOrd="5" destOrd="0" presId="urn:microsoft.com/office/officeart/2005/8/layout/list1"/>
    <dgm:cxn modelId="{66D8C7CA-25F7-438B-A1DE-1CA227A2271D}" type="presParOf" srcId="{3972660D-7B04-46B0-B75E-B4BC47539A58}" destId="{15FCA9F4-D4B6-47C0-BB3C-7203833151DE}" srcOrd="6" destOrd="0" presId="urn:microsoft.com/office/officeart/2005/8/layout/list1"/>
    <dgm:cxn modelId="{8621F297-BFBB-4131-B7F2-4028AF66E092}" type="presParOf" srcId="{3972660D-7B04-46B0-B75E-B4BC47539A58}" destId="{117A6079-B131-4275-BD2E-B7ECDDDB96E8}" srcOrd="7" destOrd="0" presId="urn:microsoft.com/office/officeart/2005/8/layout/list1"/>
    <dgm:cxn modelId="{60C425C7-812D-46DE-9127-4BB3235BC53A}" type="presParOf" srcId="{3972660D-7B04-46B0-B75E-B4BC47539A58}" destId="{24CF9F12-D3D9-4814-8664-7BA1A7067DDA}" srcOrd="8" destOrd="0" presId="urn:microsoft.com/office/officeart/2005/8/layout/list1"/>
    <dgm:cxn modelId="{736204BB-FFEC-41C6-8291-B68D2CBCE335}" type="presParOf" srcId="{24CF9F12-D3D9-4814-8664-7BA1A7067DDA}" destId="{F77D8A3C-605C-447B-A706-A26A2ED17B61}" srcOrd="0" destOrd="0" presId="urn:microsoft.com/office/officeart/2005/8/layout/list1"/>
    <dgm:cxn modelId="{19D139A5-F9FD-41B9-9E84-6473DE98271B}" type="presParOf" srcId="{24CF9F12-D3D9-4814-8664-7BA1A7067DDA}" destId="{02A96516-2F7F-4ECB-B099-DE8D717CBC57}" srcOrd="1" destOrd="0" presId="urn:microsoft.com/office/officeart/2005/8/layout/list1"/>
    <dgm:cxn modelId="{3BBAAEFA-2716-4ECE-AC7E-5214200D7FF7}" type="presParOf" srcId="{3972660D-7B04-46B0-B75E-B4BC47539A58}" destId="{BBDC5E03-2A6A-4453-81F7-2EB755FCD942}" srcOrd="9" destOrd="0" presId="urn:microsoft.com/office/officeart/2005/8/layout/list1"/>
    <dgm:cxn modelId="{4716855F-0B86-4A8C-9D28-D3B0EE8958D7}" type="presParOf" srcId="{3972660D-7B04-46B0-B75E-B4BC47539A58}" destId="{9F5AE42D-D9BE-4F87-A3A5-7C0EE677132F}" srcOrd="10" destOrd="0" presId="urn:microsoft.com/office/officeart/2005/8/layout/list1"/>
    <dgm:cxn modelId="{45FF431E-3A88-4CD8-8F35-F1B3389109ED}" type="presParOf" srcId="{3972660D-7B04-46B0-B75E-B4BC47539A58}" destId="{2CFF9EFC-B098-4A44-A6C8-316577614397}" srcOrd="11" destOrd="0" presId="urn:microsoft.com/office/officeart/2005/8/layout/list1"/>
    <dgm:cxn modelId="{9A1B2B3F-70F3-439E-AAF5-468D30BF99D1}" type="presParOf" srcId="{3972660D-7B04-46B0-B75E-B4BC47539A58}" destId="{03FE21A8-052E-4209-BCA4-581D14937DA6}" srcOrd="12" destOrd="0" presId="urn:microsoft.com/office/officeart/2005/8/layout/list1"/>
    <dgm:cxn modelId="{F0D89503-22FC-43BA-9BBC-C787D65A28AA}" type="presParOf" srcId="{03FE21A8-052E-4209-BCA4-581D14937DA6}" destId="{3781AFAF-6A6F-4144-9777-DBFF22538BD4}" srcOrd="0" destOrd="0" presId="urn:microsoft.com/office/officeart/2005/8/layout/list1"/>
    <dgm:cxn modelId="{74A006A1-1C21-4201-A2F9-5886A243C213}" type="presParOf" srcId="{03FE21A8-052E-4209-BCA4-581D14937DA6}" destId="{847132F8-1BB2-46F0-83FB-9D767BB50169}" srcOrd="1" destOrd="0" presId="urn:microsoft.com/office/officeart/2005/8/layout/list1"/>
    <dgm:cxn modelId="{CAEFDBA6-0F01-4980-988A-F8B1AC6C0EB3}" type="presParOf" srcId="{3972660D-7B04-46B0-B75E-B4BC47539A58}" destId="{04C76C40-27BC-415F-B487-0B5CBA452EBE}" srcOrd="13" destOrd="0" presId="urn:microsoft.com/office/officeart/2005/8/layout/list1"/>
    <dgm:cxn modelId="{D7228933-6369-45B2-AE3C-C136601DDC96}" type="presParOf" srcId="{3972660D-7B04-46B0-B75E-B4BC47539A58}" destId="{77B5A978-2CC9-4567-A448-647694FA28FE}"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65DCBF-C477-47A9-B865-F0E3B48A4DA9}" type="doc">
      <dgm:prSet loTypeId="urn:microsoft.com/office/officeart/2005/8/layout/lProcess3" loCatId="process" qsTypeId="urn:microsoft.com/office/officeart/2005/8/quickstyle/simple1" qsCatId="simple" csTypeId="urn:microsoft.com/office/officeart/2005/8/colors/colorful2" csCatId="colorful" phldr="1"/>
      <dgm:spPr/>
      <dgm:t>
        <a:bodyPr/>
        <a:lstStyle/>
        <a:p>
          <a:endParaRPr lang="en-IN"/>
        </a:p>
      </dgm:t>
    </dgm:pt>
    <dgm:pt modelId="{CBA10C43-3CC9-4A29-9107-699F6CDBB115}">
      <dgm:prSet phldrT="[Text]" custT="1"/>
      <dgm:spPr/>
      <dgm:t>
        <a:bodyPr/>
        <a:lstStyle/>
        <a:p>
          <a:pPr>
            <a:lnSpc>
              <a:spcPct val="150000"/>
            </a:lnSpc>
          </a:pPr>
          <a:r>
            <a:rPr lang="en-IN" sz="2400" b="1">
              <a:solidFill>
                <a:schemeClr val="tx1"/>
              </a:solidFill>
              <a:latin typeface="Times New Roman" panose="02020603050405020304" pitchFamily="18" charset="0"/>
              <a:cs typeface="Times New Roman" panose="02020603050405020304" pitchFamily="18" charset="0"/>
            </a:rPr>
            <a:t>Gender assumptions:</a:t>
          </a:r>
          <a:endParaRPr lang="en-IN" sz="2400">
            <a:solidFill>
              <a:schemeClr val="tx1"/>
            </a:solidFill>
            <a:latin typeface="Times New Roman" panose="02020603050405020304" pitchFamily="18" charset="0"/>
            <a:cs typeface="Times New Roman" panose="02020603050405020304" pitchFamily="18" charset="0"/>
          </a:endParaRPr>
        </a:p>
      </dgm:t>
    </dgm:pt>
    <dgm:pt modelId="{C6221980-B5CF-468B-A4D5-CFD318FC4CB0}" type="parTrans" cxnId="{68F07B8D-37BC-4AD2-BFFA-EBEBABFAFE66}">
      <dgm:prSet/>
      <dgm:spPr/>
      <dgm:t>
        <a:bodyPr/>
        <a:lstStyle/>
        <a:p>
          <a:endParaRPr lang="en-IN"/>
        </a:p>
      </dgm:t>
    </dgm:pt>
    <dgm:pt modelId="{3C3B7CE4-E9EF-45C5-875A-DF1803B898CA}" type="sibTrans" cxnId="{68F07B8D-37BC-4AD2-BFFA-EBEBABFAFE66}">
      <dgm:prSet/>
      <dgm:spPr/>
      <dgm:t>
        <a:bodyPr/>
        <a:lstStyle/>
        <a:p>
          <a:endParaRPr lang="en-IN"/>
        </a:p>
      </dgm:t>
    </dgm:pt>
    <dgm:pt modelId="{20E105E0-FB0F-4EA1-9914-CE63C88E4A85}">
      <dgm:prSet custT="1"/>
      <dgm:spPr/>
      <dgm:t>
        <a:bodyPr/>
        <a:lstStyle/>
        <a:p>
          <a:pPr>
            <a:lnSpc>
              <a:spcPct val="150000"/>
            </a:lnSpc>
          </a:pPr>
          <a:r>
            <a:rPr lang="en-IN" sz="1600" dirty="0">
              <a:solidFill>
                <a:schemeClr val="tx1"/>
              </a:solidFill>
              <a:latin typeface="Times New Roman" panose="02020603050405020304" pitchFamily="18" charset="0"/>
              <a:cs typeface="Times New Roman" panose="02020603050405020304" pitchFamily="18" charset="0"/>
            </a:rPr>
            <a:t>Society and Police believes that the men are not victim at all so they show doubt and this is the major gender issue (Jovanoski, 2021).</a:t>
          </a:r>
        </a:p>
      </dgm:t>
    </dgm:pt>
    <dgm:pt modelId="{6BA1C182-81E3-441D-A084-A6BC8E669AD3}" type="parTrans" cxnId="{AC9DD7E7-855D-47B2-90D3-20AF53349D1D}">
      <dgm:prSet/>
      <dgm:spPr/>
      <dgm:t>
        <a:bodyPr/>
        <a:lstStyle/>
        <a:p>
          <a:endParaRPr lang="en-IN"/>
        </a:p>
      </dgm:t>
    </dgm:pt>
    <dgm:pt modelId="{005560BC-C244-42AB-B828-6BEAAE6E81D6}" type="sibTrans" cxnId="{AC9DD7E7-855D-47B2-90D3-20AF53349D1D}">
      <dgm:prSet/>
      <dgm:spPr/>
      <dgm:t>
        <a:bodyPr/>
        <a:lstStyle/>
        <a:p>
          <a:endParaRPr lang="en-IN"/>
        </a:p>
      </dgm:t>
    </dgm:pt>
    <dgm:pt modelId="{8B44AB0F-F543-42B8-8B58-E50A34E5BF03}">
      <dgm:prSet custT="1"/>
      <dgm:spPr/>
      <dgm:t>
        <a:bodyPr/>
        <a:lstStyle/>
        <a:p>
          <a:pPr>
            <a:lnSpc>
              <a:spcPct val="150000"/>
            </a:lnSpc>
          </a:pPr>
          <a:r>
            <a:rPr lang="en-IN" sz="2400" b="1">
              <a:solidFill>
                <a:schemeClr val="tx1"/>
              </a:solidFill>
              <a:latin typeface="Times New Roman" panose="02020603050405020304" pitchFamily="18" charset="0"/>
              <a:cs typeface="Times New Roman" panose="02020603050405020304" pitchFamily="18" charset="0"/>
            </a:rPr>
            <a:t>Inconsistent responses:</a:t>
          </a:r>
          <a:endParaRPr lang="en-IN" sz="2400" dirty="0">
            <a:solidFill>
              <a:schemeClr val="tx1"/>
            </a:solidFill>
            <a:latin typeface="Times New Roman" panose="02020603050405020304" pitchFamily="18" charset="0"/>
            <a:cs typeface="Times New Roman" panose="02020603050405020304" pitchFamily="18" charset="0"/>
          </a:endParaRPr>
        </a:p>
      </dgm:t>
    </dgm:pt>
    <dgm:pt modelId="{C811EC96-5E18-450C-BE33-09B5238B3EE1}" type="parTrans" cxnId="{EB7FC818-C739-4924-97D3-B1B9079CD17A}">
      <dgm:prSet/>
      <dgm:spPr/>
      <dgm:t>
        <a:bodyPr/>
        <a:lstStyle/>
        <a:p>
          <a:endParaRPr lang="en-IN"/>
        </a:p>
      </dgm:t>
    </dgm:pt>
    <dgm:pt modelId="{FE6447C9-8942-455D-8A63-41CB93C026C9}" type="sibTrans" cxnId="{EB7FC818-C739-4924-97D3-B1B9079CD17A}">
      <dgm:prSet/>
      <dgm:spPr/>
      <dgm:t>
        <a:bodyPr/>
        <a:lstStyle/>
        <a:p>
          <a:endParaRPr lang="en-IN"/>
        </a:p>
      </dgm:t>
    </dgm:pt>
    <dgm:pt modelId="{EF6FCC76-B1AE-4514-A5FA-8C260F476535}">
      <dgm:prSet custT="1"/>
      <dgm:spPr/>
      <dgm:t>
        <a:bodyPr/>
        <a:lstStyle/>
        <a:p>
          <a:pPr>
            <a:lnSpc>
              <a:spcPct val="150000"/>
            </a:lnSpc>
          </a:pPr>
          <a:r>
            <a:rPr lang="en-IN" sz="1600" dirty="0">
              <a:solidFill>
                <a:schemeClr val="tx1"/>
              </a:solidFill>
              <a:latin typeface="Times New Roman" panose="02020603050405020304" pitchFamily="18" charset="0"/>
              <a:cs typeface="Times New Roman" panose="02020603050405020304" pitchFamily="18" charset="0"/>
            </a:rPr>
            <a:t>In the male victim cases Police and justice responses are extremely low, in some cases below 2%.</a:t>
          </a:r>
        </a:p>
      </dgm:t>
    </dgm:pt>
    <dgm:pt modelId="{8FCAF2CE-A0CF-4A1E-A853-5DFD89505063}" type="parTrans" cxnId="{57B5E5A4-052D-4738-B5CE-1E780D6ABA33}">
      <dgm:prSet/>
      <dgm:spPr/>
      <dgm:t>
        <a:bodyPr/>
        <a:lstStyle/>
        <a:p>
          <a:endParaRPr lang="en-IN"/>
        </a:p>
      </dgm:t>
    </dgm:pt>
    <dgm:pt modelId="{659CCAD6-B46B-4B77-B777-7A180BC9A559}" type="sibTrans" cxnId="{57B5E5A4-052D-4738-B5CE-1E780D6ABA33}">
      <dgm:prSet/>
      <dgm:spPr/>
      <dgm:t>
        <a:bodyPr/>
        <a:lstStyle/>
        <a:p>
          <a:endParaRPr lang="en-IN"/>
        </a:p>
      </dgm:t>
    </dgm:pt>
    <dgm:pt modelId="{61CA1060-111C-4253-8942-B51E75146D2E}">
      <dgm:prSet custT="1"/>
      <dgm:spPr/>
      <dgm:t>
        <a:bodyPr/>
        <a:lstStyle/>
        <a:p>
          <a:pPr>
            <a:lnSpc>
              <a:spcPct val="150000"/>
            </a:lnSpc>
          </a:pPr>
          <a:r>
            <a:rPr lang="en-IN" sz="2400" b="1">
              <a:solidFill>
                <a:schemeClr val="tx1"/>
              </a:solidFill>
              <a:latin typeface="Times New Roman" panose="02020603050405020304" pitchFamily="18" charset="0"/>
              <a:cs typeface="Times New Roman" panose="02020603050405020304" pitchFamily="18" charset="0"/>
            </a:rPr>
            <a:t>Bias in the system:</a:t>
          </a:r>
          <a:r>
            <a:rPr lang="en-IN" sz="2400">
              <a:solidFill>
                <a:schemeClr val="tx1"/>
              </a:solidFill>
              <a:latin typeface="Times New Roman" panose="02020603050405020304" pitchFamily="18" charset="0"/>
              <a:cs typeface="Times New Roman" panose="02020603050405020304" pitchFamily="18" charset="0"/>
            </a:rPr>
            <a:t> </a:t>
          </a:r>
          <a:endParaRPr lang="en-IN" sz="2400" dirty="0">
            <a:solidFill>
              <a:schemeClr val="tx1"/>
            </a:solidFill>
            <a:latin typeface="Times New Roman" panose="02020603050405020304" pitchFamily="18" charset="0"/>
            <a:cs typeface="Times New Roman" panose="02020603050405020304" pitchFamily="18" charset="0"/>
          </a:endParaRPr>
        </a:p>
      </dgm:t>
    </dgm:pt>
    <dgm:pt modelId="{E6FFB589-9AE7-445F-AEB1-036629B37351}" type="parTrans" cxnId="{B50D43CB-BB68-4C58-97BE-36AE7C4E75DD}">
      <dgm:prSet/>
      <dgm:spPr/>
      <dgm:t>
        <a:bodyPr/>
        <a:lstStyle/>
        <a:p>
          <a:endParaRPr lang="en-IN"/>
        </a:p>
      </dgm:t>
    </dgm:pt>
    <dgm:pt modelId="{6506221D-DBB7-42A7-87BB-9D3DC24F09AE}" type="sibTrans" cxnId="{B50D43CB-BB68-4C58-97BE-36AE7C4E75DD}">
      <dgm:prSet/>
      <dgm:spPr/>
      <dgm:t>
        <a:bodyPr/>
        <a:lstStyle/>
        <a:p>
          <a:endParaRPr lang="en-IN"/>
        </a:p>
      </dgm:t>
    </dgm:pt>
    <dgm:pt modelId="{FA8B33AE-DFFD-4366-8EE8-B7E27B28ACB8}">
      <dgm:prSet custT="1"/>
      <dgm:spPr/>
      <dgm:t>
        <a:bodyPr/>
        <a:lstStyle/>
        <a:p>
          <a:pPr>
            <a:lnSpc>
              <a:spcPct val="150000"/>
            </a:lnSpc>
          </a:pPr>
          <a:r>
            <a:rPr lang="en-IN" sz="1600" dirty="0">
              <a:solidFill>
                <a:schemeClr val="tx1"/>
              </a:solidFill>
              <a:latin typeface="Times New Roman" panose="02020603050405020304" pitchFamily="18" charset="0"/>
              <a:cs typeface="Times New Roman" panose="02020603050405020304" pitchFamily="18" charset="0"/>
            </a:rPr>
            <a:t>Male victims may be wrongly treated as offenders, especially in coercive control cases.</a:t>
          </a:r>
        </a:p>
      </dgm:t>
    </dgm:pt>
    <dgm:pt modelId="{7CB6E869-4ACC-4F28-9D10-79C2A38B6F37}" type="parTrans" cxnId="{4ABDFC8B-E749-4FF1-AE1B-809966448748}">
      <dgm:prSet/>
      <dgm:spPr/>
      <dgm:t>
        <a:bodyPr/>
        <a:lstStyle/>
        <a:p>
          <a:endParaRPr lang="en-IN"/>
        </a:p>
      </dgm:t>
    </dgm:pt>
    <dgm:pt modelId="{FD9107A9-408A-48C3-BFE9-332242AE68F5}" type="sibTrans" cxnId="{4ABDFC8B-E749-4FF1-AE1B-809966448748}">
      <dgm:prSet/>
      <dgm:spPr/>
      <dgm:t>
        <a:bodyPr/>
        <a:lstStyle/>
        <a:p>
          <a:endParaRPr lang="en-IN"/>
        </a:p>
      </dgm:t>
    </dgm:pt>
    <dgm:pt modelId="{58FEFD14-2966-49F6-8AF1-714573F4B1DC}" type="pres">
      <dgm:prSet presAssocID="{D365DCBF-C477-47A9-B865-F0E3B48A4DA9}" presName="Name0" presStyleCnt="0">
        <dgm:presLayoutVars>
          <dgm:chPref val="3"/>
          <dgm:dir/>
          <dgm:animLvl val="lvl"/>
          <dgm:resizeHandles/>
        </dgm:presLayoutVars>
      </dgm:prSet>
      <dgm:spPr/>
    </dgm:pt>
    <dgm:pt modelId="{E9008D3D-0713-4C25-98C8-6CF2D9A295EE}" type="pres">
      <dgm:prSet presAssocID="{CBA10C43-3CC9-4A29-9107-699F6CDBB115}" presName="horFlow" presStyleCnt="0"/>
      <dgm:spPr/>
    </dgm:pt>
    <dgm:pt modelId="{8674CB3B-F1E8-4132-94EC-02CE5C701788}" type="pres">
      <dgm:prSet presAssocID="{CBA10C43-3CC9-4A29-9107-699F6CDBB115}" presName="bigChev" presStyleLbl="node1" presStyleIdx="0" presStyleCnt="3" custScaleX="118478"/>
      <dgm:spPr/>
    </dgm:pt>
    <dgm:pt modelId="{9F30259A-7E78-4E17-B1B5-CB798B4572FE}" type="pres">
      <dgm:prSet presAssocID="{6BA1C182-81E3-441D-A084-A6BC8E669AD3}" presName="parTrans" presStyleCnt="0"/>
      <dgm:spPr/>
    </dgm:pt>
    <dgm:pt modelId="{A5A50997-A4B9-4434-BDE9-96C67CBD1733}" type="pres">
      <dgm:prSet presAssocID="{20E105E0-FB0F-4EA1-9914-CE63C88E4A85}" presName="node" presStyleLbl="alignAccFollowNode1" presStyleIdx="0" presStyleCnt="3" custScaleX="244200">
        <dgm:presLayoutVars>
          <dgm:bulletEnabled val="1"/>
        </dgm:presLayoutVars>
      </dgm:prSet>
      <dgm:spPr/>
    </dgm:pt>
    <dgm:pt modelId="{5ECDD543-4C80-456B-8B1C-07AED31C3FB6}" type="pres">
      <dgm:prSet presAssocID="{CBA10C43-3CC9-4A29-9107-699F6CDBB115}" presName="vSp" presStyleCnt="0"/>
      <dgm:spPr/>
    </dgm:pt>
    <dgm:pt modelId="{9C5E7F87-2A6D-424F-9E36-54C12FC9ABDE}" type="pres">
      <dgm:prSet presAssocID="{8B44AB0F-F543-42B8-8B58-E50A34E5BF03}" presName="horFlow" presStyleCnt="0"/>
      <dgm:spPr/>
    </dgm:pt>
    <dgm:pt modelId="{1E86CCD1-A18A-480A-8DE4-9F8D3BCC273A}" type="pres">
      <dgm:prSet presAssocID="{8B44AB0F-F543-42B8-8B58-E50A34E5BF03}" presName="bigChev" presStyleLbl="node1" presStyleIdx="1" presStyleCnt="3" custScaleX="118478" custLinFactNeighborX="-1037" custLinFactNeighborY="4154"/>
      <dgm:spPr/>
    </dgm:pt>
    <dgm:pt modelId="{0CDEDCCC-05BB-428F-A99D-7DCA10C771C5}" type="pres">
      <dgm:prSet presAssocID="{8FCAF2CE-A0CF-4A1E-A853-5DFD89505063}" presName="parTrans" presStyleCnt="0"/>
      <dgm:spPr/>
    </dgm:pt>
    <dgm:pt modelId="{7A9A7E2D-C5F5-4EDF-9042-5D7DEF83A2E9}" type="pres">
      <dgm:prSet presAssocID="{EF6FCC76-B1AE-4514-A5FA-8C260F476535}" presName="node" presStyleLbl="alignAccFollowNode1" presStyleIdx="1" presStyleCnt="3" custScaleX="244200">
        <dgm:presLayoutVars>
          <dgm:bulletEnabled val="1"/>
        </dgm:presLayoutVars>
      </dgm:prSet>
      <dgm:spPr/>
    </dgm:pt>
    <dgm:pt modelId="{94B3C4C0-95E4-422F-A4E8-599BDD4CB9C9}" type="pres">
      <dgm:prSet presAssocID="{8B44AB0F-F543-42B8-8B58-E50A34E5BF03}" presName="vSp" presStyleCnt="0"/>
      <dgm:spPr/>
    </dgm:pt>
    <dgm:pt modelId="{59CAB4E6-A09A-4015-8B0E-12068C69A90A}" type="pres">
      <dgm:prSet presAssocID="{61CA1060-111C-4253-8942-B51E75146D2E}" presName="horFlow" presStyleCnt="0"/>
      <dgm:spPr/>
    </dgm:pt>
    <dgm:pt modelId="{CEDE3C37-03EA-48F2-BD16-ECEA876D2AA6}" type="pres">
      <dgm:prSet presAssocID="{61CA1060-111C-4253-8942-B51E75146D2E}" presName="bigChev" presStyleLbl="node1" presStyleIdx="2" presStyleCnt="3" custScaleX="118478"/>
      <dgm:spPr/>
    </dgm:pt>
    <dgm:pt modelId="{1C6D657B-D017-46CD-8F17-FB3A6024371B}" type="pres">
      <dgm:prSet presAssocID="{7CB6E869-4ACC-4F28-9D10-79C2A38B6F37}" presName="parTrans" presStyleCnt="0"/>
      <dgm:spPr/>
    </dgm:pt>
    <dgm:pt modelId="{0E107EE8-BF4A-4E4A-9D0C-129591EE64E1}" type="pres">
      <dgm:prSet presAssocID="{FA8B33AE-DFFD-4366-8EE8-B7E27B28ACB8}" presName="node" presStyleLbl="alignAccFollowNode1" presStyleIdx="2" presStyleCnt="3" custScaleX="244200">
        <dgm:presLayoutVars>
          <dgm:bulletEnabled val="1"/>
        </dgm:presLayoutVars>
      </dgm:prSet>
      <dgm:spPr/>
    </dgm:pt>
  </dgm:ptLst>
  <dgm:cxnLst>
    <dgm:cxn modelId="{EB7FC818-C739-4924-97D3-B1B9079CD17A}" srcId="{D365DCBF-C477-47A9-B865-F0E3B48A4DA9}" destId="{8B44AB0F-F543-42B8-8B58-E50A34E5BF03}" srcOrd="1" destOrd="0" parTransId="{C811EC96-5E18-450C-BE33-09B5238B3EE1}" sibTransId="{FE6447C9-8942-455D-8A63-41CB93C026C9}"/>
    <dgm:cxn modelId="{D606B31C-764A-4981-812F-C1E0DA579D0C}" type="presOf" srcId="{20E105E0-FB0F-4EA1-9914-CE63C88E4A85}" destId="{A5A50997-A4B9-4434-BDE9-96C67CBD1733}" srcOrd="0" destOrd="0" presId="urn:microsoft.com/office/officeart/2005/8/layout/lProcess3"/>
    <dgm:cxn modelId="{2DB0D960-13F5-4BA0-BBDC-8A25AC40E7CC}" type="presOf" srcId="{8B44AB0F-F543-42B8-8B58-E50A34E5BF03}" destId="{1E86CCD1-A18A-480A-8DE4-9F8D3BCC273A}" srcOrd="0" destOrd="0" presId="urn:microsoft.com/office/officeart/2005/8/layout/lProcess3"/>
    <dgm:cxn modelId="{6F149676-0A35-4165-8CF2-7CF2A66B1181}" type="presOf" srcId="{61CA1060-111C-4253-8942-B51E75146D2E}" destId="{CEDE3C37-03EA-48F2-BD16-ECEA876D2AA6}" srcOrd="0" destOrd="0" presId="urn:microsoft.com/office/officeart/2005/8/layout/lProcess3"/>
    <dgm:cxn modelId="{F9BC8F78-5792-4734-9F78-F1B1891CB64F}" type="presOf" srcId="{CBA10C43-3CC9-4A29-9107-699F6CDBB115}" destId="{8674CB3B-F1E8-4132-94EC-02CE5C701788}" srcOrd="0" destOrd="0" presId="urn:microsoft.com/office/officeart/2005/8/layout/lProcess3"/>
    <dgm:cxn modelId="{4ABDFC8B-E749-4FF1-AE1B-809966448748}" srcId="{61CA1060-111C-4253-8942-B51E75146D2E}" destId="{FA8B33AE-DFFD-4366-8EE8-B7E27B28ACB8}" srcOrd="0" destOrd="0" parTransId="{7CB6E869-4ACC-4F28-9D10-79C2A38B6F37}" sibTransId="{FD9107A9-408A-48C3-BFE9-332242AE68F5}"/>
    <dgm:cxn modelId="{68F07B8D-37BC-4AD2-BFFA-EBEBABFAFE66}" srcId="{D365DCBF-C477-47A9-B865-F0E3B48A4DA9}" destId="{CBA10C43-3CC9-4A29-9107-699F6CDBB115}" srcOrd="0" destOrd="0" parTransId="{C6221980-B5CF-468B-A4D5-CFD318FC4CB0}" sibTransId="{3C3B7CE4-E9EF-45C5-875A-DF1803B898CA}"/>
    <dgm:cxn modelId="{57B5E5A4-052D-4738-B5CE-1E780D6ABA33}" srcId="{8B44AB0F-F543-42B8-8B58-E50A34E5BF03}" destId="{EF6FCC76-B1AE-4514-A5FA-8C260F476535}" srcOrd="0" destOrd="0" parTransId="{8FCAF2CE-A0CF-4A1E-A853-5DFD89505063}" sibTransId="{659CCAD6-B46B-4B77-B777-7A180BC9A559}"/>
    <dgm:cxn modelId="{11D7C2A6-2959-419C-B816-F43D39BB9E6B}" type="presOf" srcId="{D365DCBF-C477-47A9-B865-F0E3B48A4DA9}" destId="{58FEFD14-2966-49F6-8AF1-714573F4B1DC}" srcOrd="0" destOrd="0" presId="urn:microsoft.com/office/officeart/2005/8/layout/lProcess3"/>
    <dgm:cxn modelId="{0A04B9AE-85BF-4DAB-80F5-3083EA76C594}" type="presOf" srcId="{EF6FCC76-B1AE-4514-A5FA-8C260F476535}" destId="{7A9A7E2D-C5F5-4EDF-9042-5D7DEF83A2E9}" srcOrd="0" destOrd="0" presId="urn:microsoft.com/office/officeart/2005/8/layout/lProcess3"/>
    <dgm:cxn modelId="{B50D43CB-BB68-4C58-97BE-36AE7C4E75DD}" srcId="{D365DCBF-C477-47A9-B865-F0E3B48A4DA9}" destId="{61CA1060-111C-4253-8942-B51E75146D2E}" srcOrd="2" destOrd="0" parTransId="{E6FFB589-9AE7-445F-AEB1-036629B37351}" sibTransId="{6506221D-DBB7-42A7-87BB-9D3DC24F09AE}"/>
    <dgm:cxn modelId="{93798DD5-236A-4F30-8175-5E35589FC502}" type="presOf" srcId="{FA8B33AE-DFFD-4366-8EE8-B7E27B28ACB8}" destId="{0E107EE8-BF4A-4E4A-9D0C-129591EE64E1}" srcOrd="0" destOrd="0" presId="urn:microsoft.com/office/officeart/2005/8/layout/lProcess3"/>
    <dgm:cxn modelId="{AC9DD7E7-855D-47B2-90D3-20AF53349D1D}" srcId="{CBA10C43-3CC9-4A29-9107-699F6CDBB115}" destId="{20E105E0-FB0F-4EA1-9914-CE63C88E4A85}" srcOrd="0" destOrd="0" parTransId="{6BA1C182-81E3-441D-A084-A6BC8E669AD3}" sibTransId="{005560BC-C244-42AB-B828-6BEAAE6E81D6}"/>
    <dgm:cxn modelId="{A2C25EDB-6782-498D-8A9E-C65645AAD1E6}" type="presParOf" srcId="{58FEFD14-2966-49F6-8AF1-714573F4B1DC}" destId="{E9008D3D-0713-4C25-98C8-6CF2D9A295EE}" srcOrd="0" destOrd="0" presId="urn:microsoft.com/office/officeart/2005/8/layout/lProcess3"/>
    <dgm:cxn modelId="{1FD38B8A-CDEA-4101-8211-870F8E6B9D6C}" type="presParOf" srcId="{E9008D3D-0713-4C25-98C8-6CF2D9A295EE}" destId="{8674CB3B-F1E8-4132-94EC-02CE5C701788}" srcOrd="0" destOrd="0" presId="urn:microsoft.com/office/officeart/2005/8/layout/lProcess3"/>
    <dgm:cxn modelId="{128B994B-2F18-4A1B-8786-F54E9C5AA081}" type="presParOf" srcId="{E9008D3D-0713-4C25-98C8-6CF2D9A295EE}" destId="{9F30259A-7E78-4E17-B1B5-CB798B4572FE}" srcOrd="1" destOrd="0" presId="urn:microsoft.com/office/officeart/2005/8/layout/lProcess3"/>
    <dgm:cxn modelId="{595F8F48-1852-48FA-B13D-CD1B53E3DA78}" type="presParOf" srcId="{E9008D3D-0713-4C25-98C8-6CF2D9A295EE}" destId="{A5A50997-A4B9-4434-BDE9-96C67CBD1733}" srcOrd="2" destOrd="0" presId="urn:microsoft.com/office/officeart/2005/8/layout/lProcess3"/>
    <dgm:cxn modelId="{FE121E96-1007-464C-B9E5-4DBC2CD100E4}" type="presParOf" srcId="{58FEFD14-2966-49F6-8AF1-714573F4B1DC}" destId="{5ECDD543-4C80-456B-8B1C-07AED31C3FB6}" srcOrd="1" destOrd="0" presId="urn:microsoft.com/office/officeart/2005/8/layout/lProcess3"/>
    <dgm:cxn modelId="{F598FD06-8ED3-447B-A623-86FDE9ACA242}" type="presParOf" srcId="{58FEFD14-2966-49F6-8AF1-714573F4B1DC}" destId="{9C5E7F87-2A6D-424F-9E36-54C12FC9ABDE}" srcOrd="2" destOrd="0" presId="urn:microsoft.com/office/officeart/2005/8/layout/lProcess3"/>
    <dgm:cxn modelId="{43010250-DE10-40DB-A54C-BF5B6B033BA2}" type="presParOf" srcId="{9C5E7F87-2A6D-424F-9E36-54C12FC9ABDE}" destId="{1E86CCD1-A18A-480A-8DE4-9F8D3BCC273A}" srcOrd="0" destOrd="0" presId="urn:microsoft.com/office/officeart/2005/8/layout/lProcess3"/>
    <dgm:cxn modelId="{46CB1E20-D03D-4AA0-8F3A-69F9B24ACE30}" type="presParOf" srcId="{9C5E7F87-2A6D-424F-9E36-54C12FC9ABDE}" destId="{0CDEDCCC-05BB-428F-A99D-7DCA10C771C5}" srcOrd="1" destOrd="0" presId="urn:microsoft.com/office/officeart/2005/8/layout/lProcess3"/>
    <dgm:cxn modelId="{A3BD229E-E6AD-4B3E-85B7-93CA755E0866}" type="presParOf" srcId="{9C5E7F87-2A6D-424F-9E36-54C12FC9ABDE}" destId="{7A9A7E2D-C5F5-4EDF-9042-5D7DEF83A2E9}" srcOrd="2" destOrd="0" presId="urn:microsoft.com/office/officeart/2005/8/layout/lProcess3"/>
    <dgm:cxn modelId="{907D6310-6EBC-445E-8036-CAAB56EE0141}" type="presParOf" srcId="{58FEFD14-2966-49F6-8AF1-714573F4B1DC}" destId="{94B3C4C0-95E4-422F-A4E8-599BDD4CB9C9}" srcOrd="3" destOrd="0" presId="urn:microsoft.com/office/officeart/2005/8/layout/lProcess3"/>
    <dgm:cxn modelId="{C22CE6C8-3B52-4B3F-B83C-02FF1D24BD70}" type="presParOf" srcId="{58FEFD14-2966-49F6-8AF1-714573F4B1DC}" destId="{59CAB4E6-A09A-4015-8B0E-12068C69A90A}" srcOrd="4" destOrd="0" presId="urn:microsoft.com/office/officeart/2005/8/layout/lProcess3"/>
    <dgm:cxn modelId="{9AFB55D7-5A7D-49C9-A228-3DF91F768A13}" type="presParOf" srcId="{59CAB4E6-A09A-4015-8B0E-12068C69A90A}" destId="{CEDE3C37-03EA-48F2-BD16-ECEA876D2AA6}" srcOrd="0" destOrd="0" presId="urn:microsoft.com/office/officeart/2005/8/layout/lProcess3"/>
    <dgm:cxn modelId="{E35C0899-7F78-49C0-BF42-A3DB6344D4DA}" type="presParOf" srcId="{59CAB4E6-A09A-4015-8B0E-12068C69A90A}" destId="{1C6D657B-D017-46CD-8F17-FB3A6024371B}" srcOrd="1" destOrd="0" presId="urn:microsoft.com/office/officeart/2005/8/layout/lProcess3"/>
    <dgm:cxn modelId="{393A853E-3681-4B82-BB6B-2EC7E4BDFC11}" type="presParOf" srcId="{59CAB4E6-A09A-4015-8B0E-12068C69A90A}" destId="{0E107EE8-BF4A-4E4A-9D0C-129591EE64E1}"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F1DCC4-A860-4C35-955E-7A96CA1B6845}"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IN"/>
        </a:p>
      </dgm:t>
    </dgm:pt>
    <dgm:pt modelId="{1F25B8F7-B2EE-4DEA-9109-933534A4B115}">
      <dgm:prSet phldrT="[Text]" custT="1"/>
      <dgm:spPr/>
      <dgm:t>
        <a:bodyPr/>
        <a:lstStyle/>
        <a:p>
          <a:pPr algn="ctr">
            <a:lnSpc>
              <a:spcPct val="150000"/>
            </a:lnSpc>
          </a:pPr>
          <a:r>
            <a:rPr lang="en-IN" sz="2400" b="1" dirty="0">
              <a:solidFill>
                <a:schemeClr val="tx1"/>
              </a:solidFill>
              <a:latin typeface="Times New Roman" panose="02020603050405020304" pitchFamily="18" charset="0"/>
              <a:cs typeface="Times New Roman" panose="02020603050405020304" pitchFamily="18" charset="0"/>
            </a:rPr>
            <a:t>Specialist training</a:t>
          </a:r>
          <a:endParaRPr lang="en-IN" sz="2400" dirty="0">
            <a:solidFill>
              <a:schemeClr val="tx1"/>
            </a:solidFill>
          </a:endParaRPr>
        </a:p>
      </dgm:t>
    </dgm:pt>
    <dgm:pt modelId="{4CD97153-8FC7-4E25-899D-A18346BB96C9}" type="parTrans" cxnId="{09DE270C-8790-4D35-9415-A74A0568F18A}">
      <dgm:prSet/>
      <dgm:spPr/>
      <dgm:t>
        <a:bodyPr/>
        <a:lstStyle/>
        <a:p>
          <a:endParaRPr lang="en-IN"/>
        </a:p>
      </dgm:t>
    </dgm:pt>
    <dgm:pt modelId="{27617FD9-9F2A-4F28-9C55-4066E4C6D1B2}" type="sibTrans" cxnId="{09DE270C-8790-4D35-9415-A74A0568F18A}">
      <dgm:prSet/>
      <dgm:spPr/>
      <dgm:t>
        <a:bodyPr/>
        <a:lstStyle/>
        <a:p>
          <a:endParaRPr lang="en-IN"/>
        </a:p>
      </dgm:t>
    </dgm:pt>
    <dgm:pt modelId="{3F3F09EC-EEA6-42C5-9979-C113873BFC91}">
      <dgm:prSet custT="1"/>
      <dgm:spPr/>
      <dgm:t>
        <a:bodyPr/>
        <a:lstStyle/>
        <a:p>
          <a:pPr algn="ctr">
            <a:lnSpc>
              <a:spcPct val="150000"/>
            </a:lnSpc>
          </a:pPr>
          <a:r>
            <a:rPr lang="en-IN" sz="2400" b="1" dirty="0">
              <a:solidFill>
                <a:schemeClr val="tx1"/>
              </a:solidFill>
              <a:latin typeface="Times New Roman" panose="02020603050405020304" pitchFamily="18" charset="0"/>
              <a:cs typeface="Times New Roman" panose="02020603050405020304" pitchFamily="18" charset="0"/>
            </a:rPr>
            <a:t>Victim centred policing</a:t>
          </a:r>
          <a:endParaRPr lang="en-IN" sz="2400" dirty="0">
            <a:solidFill>
              <a:schemeClr val="tx1"/>
            </a:solidFill>
            <a:latin typeface="Times New Roman" panose="02020603050405020304" pitchFamily="18" charset="0"/>
            <a:cs typeface="Times New Roman" panose="02020603050405020304" pitchFamily="18" charset="0"/>
          </a:endParaRPr>
        </a:p>
      </dgm:t>
    </dgm:pt>
    <dgm:pt modelId="{0FE89965-861C-4E54-912E-FC5B6495E3A4}" type="parTrans" cxnId="{8989A0C0-FDFC-4A51-9F96-A2D8707FCE64}">
      <dgm:prSet/>
      <dgm:spPr/>
      <dgm:t>
        <a:bodyPr/>
        <a:lstStyle/>
        <a:p>
          <a:endParaRPr lang="en-IN"/>
        </a:p>
      </dgm:t>
    </dgm:pt>
    <dgm:pt modelId="{9E1EB481-E915-41B9-B623-BF4647C5A3B4}" type="sibTrans" cxnId="{8989A0C0-FDFC-4A51-9F96-A2D8707FCE64}">
      <dgm:prSet/>
      <dgm:spPr/>
      <dgm:t>
        <a:bodyPr/>
        <a:lstStyle/>
        <a:p>
          <a:endParaRPr lang="en-IN"/>
        </a:p>
      </dgm:t>
    </dgm:pt>
    <dgm:pt modelId="{9A067780-68AF-4F57-A2C3-896D11E6827F}">
      <dgm:prSet custT="1"/>
      <dgm:spPr/>
      <dgm:t>
        <a:bodyPr/>
        <a:lstStyle/>
        <a:p>
          <a:pPr algn="ctr">
            <a:lnSpc>
              <a:spcPct val="150000"/>
            </a:lnSpc>
          </a:pPr>
          <a:r>
            <a:rPr lang="en-IN" sz="2400" b="1" dirty="0">
              <a:solidFill>
                <a:schemeClr val="tx1"/>
              </a:solidFill>
              <a:latin typeface="Times New Roman" panose="02020603050405020304" pitchFamily="18" charset="0"/>
              <a:cs typeface="Times New Roman" panose="02020603050405020304" pitchFamily="18" charset="0"/>
            </a:rPr>
            <a:t>Consistency &amp; accountability</a:t>
          </a:r>
          <a:endParaRPr lang="en-IN" sz="2400" dirty="0">
            <a:solidFill>
              <a:schemeClr val="tx1"/>
            </a:solidFill>
            <a:latin typeface="Times New Roman" panose="02020603050405020304" pitchFamily="18" charset="0"/>
            <a:cs typeface="Times New Roman" panose="02020603050405020304" pitchFamily="18" charset="0"/>
          </a:endParaRPr>
        </a:p>
      </dgm:t>
    </dgm:pt>
    <dgm:pt modelId="{08DE8503-87C7-439A-9FE6-BC36B2937AB1}" type="parTrans" cxnId="{C173BE30-F809-4088-9956-D7611049ED82}">
      <dgm:prSet/>
      <dgm:spPr/>
      <dgm:t>
        <a:bodyPr/>
        <a:lstStyle/>
        <a:p>
          <a:endParaRPr lang="en-IN"/>
        </a:p>
      </dgm:t>
    </dgm:pt>
    <dgm:pt modelId="{0735A429-4C11-4FAE-99E4-A4896B6FC078}" type="sibTrans" cxnId="{C173BE30-F809-4088-9956-D7611049ED82}">
      <dgm:prSet/>
      <dgm:spPr/>
      <dgm:t>
        <a:bodyPr/>
        <a:lstStyle/>
        <a:p>
          <a:endParaRPr lang="en-IN"/>
        </a:p>
      </dgm:t>
    </dgm:pt>
    <dgm:pt modelId="{ADFE72DD-585A-465B-94B5-3ACCD8CD574D}">
      <dgm:prSet custT="1"/>
      <dgm:spPr/>
      <dgm:t>
        <a:bodyPr/>
        <a:lstStyle/>
        <a:p>
          <a:pPr algn="ctr">
            <a:lnSpc>
              <a:spcPct val="150000"/>
            </a:lnSpc>
          </a:pPr>
          <a:r>
            <a:rPr lang="en-IN" sz="2400" b="1" dirty="0">
              <a:solidFill>
                <a:schemeClr val="tx1"/>
              </a:solidFill>
              <a:latin typeface="Times New Roman" panose="02020603050405020304" pitchFamily="18" charset="0"/>
              <a:cs typeface="Times New Roman" panose="02020603050405020304" pitchFamily="18" charset="0"/>
            </a:rPr>
            <a:t>Evidence led approach</a:t>
          </a:r>
          <a:endParaRPr lang="en-IN" sz="2400" dirty="0">
            <a:solidFill>
              <a:schemeClr val="tx1"/>
            </a:solidFill>
            <a:latin typeface="Times New Roman" panose="02020603050405020304" pitchFamily="18" charset="0"/>
            <a:cs typeface="Times New Roman" panose="02020603050405020304" pitchFamily="18" charset="0"/>
          </a:endParaRPr>
        </a:p>
      </dgm:t>
    </dgm:pt>
    <dgm:pt modelId="{CEE5793B-9D1E-4922-832A-279431758672}" type="parTrans" cxnId="{FBC35A37-96F3-4D98-AC9C-0430E1E8A85A}">
      <dgm:prSet/>
      <dgm:spPr/>
      <dgm:t>
        <a:bodyPr/>
        <a:lstStyle/>
        <a:p>
          <a:endParaRPr lang="en-IN"/>
        </a:p>
      </dgm:t>
    </dgm:pt>
    <dgm:pt modelId="{D86E4DCB-F570-4391-B113-EBC0F31B633D}" type="sibTrans" cxnId="{FBC35A37-96F3-4D98-AC9C-0430E1E8A85A}">
      <dgm:prSet/>
      <dgm:spPr/>
      <dgm:t>
        <a:bodyPr/>
        <a:lstStyle/>
        <a:p>
          <a:endParaRPr lang="en-IN"/>
        </a:p>
      </dgm:t>
    </dgm:pt>
    <dgm:pt modelId="{F29D3D08-895A-416B-9314-0F084E508A91}">
      <dgm:prSet phldrT="[Text]" custT="1"/>
      <dgm:spPr/>
      <dgm:t>
        <a:bodyPr/>
        <a:lstStyle/>
        <a:p>
          <a:pPr algn="ctr">
            <a:lnSpc>
              <a:spcPct val="150000"/>
            </a:lnSpc>
          </a:pPr>
          <a:r>
            <a:rPr lang="en-IN" sz="1600" dirty="0">
              <a:solidFill>
                <a:schemeClr val="tx1"/>
              </a:solidFill>
              <a:latin typeface="Times New Roman" panose="02020603050405020304" pitchFamily="18" charset="0"/>
              <a:cs typeface="Times New Roman" panose="02020603050405020304" pitchFamily="18" charset="0"/>
            </a:rPr>
            <a:t>Domestic abuse and coercive control training is mandatory for all officers.</a:t>
          </a:r>
          <a:endParaRPr lang="en-IN" sz="1600" dirty="0">
            <a:solidFill>
              <a:schemeClr val="tx1"/>
            </a:solidFill>
          </a:endParaRPr>
        </a:p>
      </dgm:t>
    </dgm:pt>
    <dgm:pt modelId="{279693DB-B0AB-4FCE-ACC7-6C403BE4C8AC}" type="parTrans" cxnId="{5620A660-FD92-44CF-9ACD-0F6D495A452E}">
      <dgm:prSet/>
      <dgm:spPr/>
      <dgm:t>
        <a:bodyPr/>
        <a:lstStyle/>
        <a:p>
          <a:endParaRPr lang="en-IN"/>
        </a:p>
      </dgm:t>
    </dgm:pt>
    <dgm:pt modelId="{E5A67F86-0524-467B-B96B-E6272EFB59BC}" type="sibTrans" cxnId="{5620A660-FD92-44CF-9ACD-0F6D495A452E}">
      <dgm:prSet/>
      <dgm:spPr/>
      <dgm:t>
        <a:bodyPr/>
        <a:lstStyle/>
        <a:p>
          <a:endParaRPr lang="en-IN"/>
        </a:p>
      </dgm:t>
    </dgm:pt>
    <dgm:pt modelId="{1216A58A-8400-4DE7-AEEF-B08613A41EA5}">
      <dgm:prSet custT="1"/>
      <dgm:spPr/>
      <dgm:t>
        <a:bodyPr/>
        <a:lstStyle/>
        <a:p>
          <a:pPr algn="ctr">
            <a:lnSpc>
              <a:spcPct val="150000"/>
            </a:lnSpc>
          </a:pPr>
          <a:r>
            <a:rPr lang="en-IN" sz="1600" dirty="0">
              <a:solidFill>
                <a:schemeClr val="tx1"/>
              </a:solidFill>
              <a:latin typeface="Times New Roman" panose="02020603050405020304" pitchFamily="18" charset="0"/>
              <a:cs typeface="Times New Roman" panose="02020603050405020304" pitchFamily="18" charset="0"/>
            </a:rPr>
            <a:t>Women, men, and children face trauma, anxiety and difficulties in the UK. </a:t>
          </a:r>
        </a:p>
      </dgm:t>
    </dgm:pt>
    <dgm:pt modelId="{B2D9EC54-3AB2-4B2E-8B83-DAB261E06144}" type="parTrans" cxnId="{4942FC4A-7D16-4205-94E8-F8B7AD18B377}">
      <dgm:prSet/>
      <dgm:spPr/>
      <dgm:t>
        <a:bodyPr/>
        <a:lstStyle/>
        <a:p>
          <a:endParaRPr lang="en-IN"/>
        </a:p>
      </dgm:t>
    </dgm:pt>
    <dgm:pt modelId="{65DA3ED7-7BF9-4DDA-A269-3E1699CBB306}" type="sibTrans" cxnId="{4942FC4A-7D16-4205-94E8-F8B7AD18B377}">
      <dgm:prSet/>
      <dgm:spPr/>
      <dgm:t>
        <a:bodyPr/>
        <a:lstStyle/>
        <a:p>
          <a:endParaRPr lang="en-IN"/>
        </a:p>
      </dgm:t>
    </dgm:pt>
    <dgm:pt modelId="{32207F01-2D66-4EB1-BB03-FFED677F4F32}">
      <dgm:prSet custT="1"/>
      <dgm:spPr/>
      <dgm:t>
        <a:bodyPr/>
        <a:lstStyle/>
        <a:p>
          <a:pPr algn="ctr">
            <a:lnSpc>
              <a:spcPct val="150000"/>
            </a:lnSpc>
          </a:pPr>
          <a:r>
            <a:rPr lang="en-IN" sz="1600">
              <a:solidFill>
                <a:schemeClr val="tx1"/>
              </a:solidFill>
              <a:latin typeface="Times New Roman" panose="02020603050405020304" pitchFamily="18" charset="0"/>
              <a:cs typeface="Times New Roman" panose="02020603050405020304" pitchFamily="18" charset="0"/>
            </a:rPr>
            <a:t>Clear monitoring and checking provide fair and reliable protection to victims by police (GOVT.UK, 2025). </a:t>
          </a:r>
          <a:endParaRPr lang="en-IN" sz="1600" dirty="0">
            <a:solidFill>
              <a:schemeClr val="tx1"/>
            </a:solidFill>
            <a:latin typeface="Times New Roman" panose="02020603050405020304" pitchFamily="18" charset="0"/>
            <a:cs typeface="Times New Roman" panose="02020603050405020304" pitchFamily="18" charset="0"/>
          </a:endParaRPr>
        </a:p>
      </dgm:t>
    </dgm:pt>
    <dgm:pt modelId="{53A5D76D-5589-4BA8-9136-2BF4F5EE3980}" type="parTrans" cxnId="{C1C0D1A9-33AA-497D-A940-7731288FD852}">
      <dgm:prSet/>
      <dgm:spPr/>
      <dgm:t>
        <a:bodyPr/>
        <a:lstStyle/>
        <a:p>
          <a:endParaRPr lang="en-IN"/>
        </a:p>
      </dgm:t>
    </dgm:pt>
    <dgm:pt modelId="{D2003B23-9667-4A3E-A44C-15680DECF297}" type="sibTrans" cxnId="{C1C0D1A9-33AA-497D-A940-7731288FD852}">
      <dgm:prSet/>
      <dgm:spPr/>
      <dgm:t>
        <a:bodyPr/>
        <a:lstStyle/>
        <a:p>
          <a:endParaRPr lang="en-IN"/>
        </a:p>
      </dgm:t>
    </dgm:pt>
    <dgm:pt modelId="{87D13AB3-D8DF-41F6-8601-E6DAD4C51DD3}">
      <dgm:prSet custT="1"/>
      <dgm:spPr/>
      <dgm:t>
        <a:bodyPr/>
        <a:lstStyle/>
        <a:p>
          <a:pPr algn="ctr">
            <a:lnSpc>
              <a:spcPct val="150000"/>
            </a:lnSpc>
          </a:pPr>
          <a:r>
            <a:rPr lang="en-IN" sz="1600" dirty="0">
              <a:solidFill>
                <a:schemeClr val="tx1"/>
              </a:solidFill>
              <a:latin typeface="Times New Roman" panose="02020603050405020304" pitchFamily="18" charset="0"/>
              <a:cs typeface="Times New Roman" panose="02020603050405020304" pitchFamily="18" charset="0"/>
            </a:rPr>
            <a:t>In UK Police do not only believe on victim’s statement need to use evidences like BODY-worn video, Photos etc </a:t>
          </a:r>
        </a:p>
      </dgm:t>
    </dgm:pt>
    <dgm:pt modelId="{6F54BCA7-1049-4BF2-ACFD-D2A1B356B33D}" type="parTrans" cxnId="{30C31046-D7F8-42B9-BC8D-80FC9DB13C58}">
      <dgm:prSet/>
      <dgm:spPr/>
      <dgm:t>
        <a:bodyPr/>
        <a:lstStyle/>
        <a:p>
          <a:endParaRPr lang="en-IN"/>
        </a:p>
      </dgm:t>
    </dgm:pt>
    <dgm:pt modelId="{B7F9955A-DA73-483C-BAA9-BB83F3D470C6}" type="sibTrans" cxnId="{30C31046-D7F8-42B9-BC8D-80FC9DB13C58}">
      <dgm:prSet/>
      <dgm:spPr/>
      <dgm:t>
        <a:bodyPr/>
        <a:lstStyle/>
        <a:p>
          <a:endParaRPr lang="en-IN"/>
        </a:p>
      </dgm:t>
    </dgm:pt>
    <dgm:pt modelId="{4F3E44AE-E52F-4C79-83A5-EE64E54AA7D7}" type="pres">
      <dgm:prSet presAssocID="{F7F1DCC4-A860-4C35-955E-7A96CA1B6845}" presName="Name0" presStyleCnt="0">
        <dgm:presLayoutVars>
          <dgm:dir/>
          <dgm:animLvl val="lvl"/>
          <dgm:resizeHandles val="exact"/>
        </dgm:presLayoutVars>
      </dgm:prSet>
      <dgm:spPr/>
    </dgm:pt>
    <dgm:pt modelId="{9F62B43B-9CC1-44E1-801D-2404DA728F28}" type="pres">
      <dgm:prSet presAssocID="{1F25B8F7-B2EE-4DEA-9109-933534A4B115}" presName="linNode" presStyleCnt="0"/>
      <dgm:spPr/>
    </dgm:pt>
    <dgm:pt modelId="{FC34AC6C-6836-4862-8749-0951E629DC5E}" type="pres">
      <dgm:prSet presAssocID="{1F25B8F7-B2EE-4DEA-9109-933534A4B115}" presName="parentText" presStyleLbl="node1" presStyleIdx="0" presStyleCnt="4">
        <dgm:presLayoutVars>
          <dgm:chMax val="1"/>
          <dgm:bulletEnabled val="1"/>
        </dgm:presLayoutVars>
      </dgm:prSet>
      <dgm:spPr/>
    </dgm:pt>
    <dgm:pt modelId="{CB9C4468-E15C-4AB8-ABC1-3ED79A424C4F}" type="pres">
      <dgm:prSet presAssocID="{1F25B8F7-B2EE-4DEA-9109-933534A4B115}" presName="descendantText" presStyleLbl="alignAccFollowNode1" presStyleIdx="0" presStyleCnt="4">
        <dgm:presLayoutVars>
          <dgm:bulletEnabled val="1"/>
        </dgm:presLayoutVars>
      </dgm:prSet>
      <dgm:spPr/>
    </dgm:pt>
    <dgm:pt modelId="{BC86C76E-2911-4D72-9E45-91D048253FAE}" type="pres">
      <dgm:prSet presAssocID="{27617FD9-9F2A-4F28-9C55-4066E4C6D1B2}" presName="sp" presStyleCnt="0"/>
      <dgm:spPr/>
    </dgm:pt>
    <dgm:pt modelId="{584A677A-7001-4963-9C6C-663C1ABFD232}" type="pres">
      <dgm:prSet presAssocID="{3F3F09EC-EEA6-42C5-9979-C113873BFC91}" presName="linNode" presStyleCnt="0"/>
      <dgm:spPr/>
    </dgm:pt>
    <dgm:pt modelId="{9E33DBAF-8D0D-45E3-AC17-90B1975A0C02}" type="pres">
      <dgm:prSet presAssocID="{3F3F09EC-EEA6-42C5-9979-C113873BFC91}" presName="parentText" presStyleLbl="node1" presStyleIdx="1" presStyleCnt="4">
        <dgm:presLayoutVars>
          <dgm:chMax val="1"/>
          <dgm:bulletEnabled val="1"/>
        </dgm:presLayoutVars>
      </dgm:prSet>
      <dgm:spPr/>
    </dgm:pt>
    <dgm:pt modelId="{635E855E-1532-4015-ABA4-7A0A3C4BC91A}" type="pres">
      <dgm:prSet presAssocID="{3F3F09EC-EEA6-42C5-9979-C113873BFC91}" presName="descendantText" presStyleLbl="alignAccFollowNode1" presStyleIdx="1" presStyleCnt="4">
        <dgm:presLayoutVars>
          <dgm:bulletEnabled val="1"/>
        </dgm:presLayoutVars>
      </dgm:prSet>
      <dgm:spPr/>
    </dgm:pt>
    <dgm:pt modelId="{F160EF08-D171-48CB-BDD2-9BFB7D8ED542}" type="pres">
      <dgm:prSet presAssocID="{9E1EB481-E915-41B9-B623-BF4647C5A3B4}" presName="sp" presStyleCnt="0"/>
      <dgm:spPr/>
    </dgm:pt>
    <dgm:pt modelId="{2C58680B-2D83-4ABC-B24A-CDBF29C5D325}" type="pres">
      <dgm:prSet presAssocID="{9A067780-68AF-4F57-A2C3-896D11E6827F}" presName="linNode" presStyleCnt="0"/>
      <dgm:spPr/>
    </dgm:pt>
    <dgm:pt modelId="{52EA9B19-8408-4687-8882-CB5B4DE56DE8}" type="pres">
      <dgm:prSet presAssocID="{9A067780-68AF-4F57-A2C3-896D11E6827F}" presName="parentText" presStyleLbl="node1" presStyleIdx="2" presStyleCnt="4">
        <dgm:presLayoutVars>
          <dgm:chMax val="1"/>
          <dgm:bulletEnabled val="1"/>
        </dgm:presLayoutVars>
      </dgm:prSet>
      <dgm:spPr/>
    </dgm:pt>
    <dgm:pt modelId="{7022AD6D-6381-495D-85EE-59425F6CA045}" type="pres">
      <dgm:prSet presAssocID="{9A067780-68AF-4F57-A2C3-896D11E6827F}" presName="descendantText" presStyleLbl="alignAccFollowNode1" presStyleIdx="2" presStyleCnt="4">
        <dgm:presLayoutVars>
          <dgm:bulletEnabled val="1"/>
        </dgm:presLayoutVars>
      </dgm:prSet>
      <dgm:spPr/>
    </dgm:pt>
    <dgm:pt modelId="{D5190E77-29CD-46B2-A710-9050A893F19F}" type="pres">
      <dgm:prSet presAssocID="{0735A429-4C11-4FAE-99E4-A4896B6FC078}" presName="sp" presStyleCnt="0"/>
      <dgm:spPr/>
    </dgm:pt>
    <dgm:pt modelId="{4608C0D5-FCCD-4B25-9744-922CC40C8F3A}" type="pres">
      <dgm:prSet presAssocID="{ADFE72DD-585A-465B-94B5-3ACCD8CD574D}" presName="linNode" presStyleCnt="0"/>
      <dgm:spPr/>
    </dgm:pt>
    <dgm:pt modelId="{8A806D28-10DD-409E-BE50-F100146B056B}" type="pres">
      <dgm:prSet presAssocID="{ADFE72DD-585A-465B-94B5-3ACCD8CD574D}" presName="parentText" presStyleLbl="node1" presStyleIdx="3" presStyleCnt="4">
        <dgm:presLayoutVars>
          <dgm:chMax val="1"/>
          <dgm:bulletEnabled val="1"/>
        </dgm:presLayoutVars>
      </dgm:prSet>
      <dgm:spPr/>
    </dgm:pt>
    <dgm:pt modelId="{F58200F6-408D-4E15-9EF8-07CE743042E1}" type="pres">
      <dgm:prSet presAssocID="{ADFE72DD-585A-465B-94B5-3ACCD8CD574D}" presName="descendantText" presStyleLbl="alignAccFollowNode1" presStyleIdx="3" presStyleCnt="4">
        <dgm:presLayoutVars>
          <dgm:bulletEnabled val="1"/>
        </dgm:presLayoutVars>
      </dgm:prSet>
      <dgm:spPr/>
    </dgm:pt>
  </dgm:ptLst>
  <dgm:cxnLst>
    <dgm:cxn modelId="{BB43B00A-C9B3-4553-B146-7F76F5C2988C}" type="presOf" srcId="{1F25B8F7-B2EE-4DEA-9109-933534A4B115}" destId="{FC34AC6C-6836-4862-8749-0951E629DC5E}" srcOrd="0" destOrd="0" presId="urn:microsoft.com/office/officeart/2005/8/layout/vList5"/>
    <dgm:cxn modelId="{09DE270C-8790-4D35-9415-A74A0568F18A}" srcId="{F7F1DCC4-A860-4C35-955E-7A96CA1B6845}" destId="{1F25B8F7-B2EE-4DEA-9109-933534A4B115}" srcOrd="0" destOrd="0" parTransId="{4CD97153-8FC7-4E25-899D-A18346BB96C9}" sibTransId="{27617FD9-9F2A-4F28-9C55-4066E4C6D1B2}"/>
    <dgm:cxn modelId="{EB336D1D-8E53-4247-A480-E0C7EAC17261}" type="presOf" srcId="{9A067780-68AF-4F57-A2C3-896D11E6827F}" destId="{52EA9B19-8408-4687-8882-CB5B4DE56DE8}" srcOrd="0" destOrd="0" presId="urn:microsoft.com/office/officeart/2005/8/layout/vList5"/>
    <dgm:cxn modelId="{2EA69A29-917D-4B52-82BD-AC383CDF83C0}" type="presOf" srcId="{3F3F09EC-EEA6-42C5-9979-C113873BFC91}" destId="{9E33DBAF-8D0D-45E3-AC17-90B1975A0C02}" srcOrd="0" destOrd="0" presId="urn:microsoft.com/office/officeart/2005/8/layout/vList5"/>
    <dgm:cxn modelId="{C173BE30-F809-4088-9956-D7611049ED82}" srcId="{F7F1DCC4-A860-4C35-955E-7A96CA1B6845}" destId="{9A067780-68AF-4F57-A2C3-896D11E6827F}" srcOrd="2" destOrd="0" parTransId="{08DE8503-87C7-439A-9FE6-BC36B2937AB1}" sibTransId="{0735A429-4C11-4FAE-99E4-A4896B6FC078}"/>
    <dgm:cxn modelId="{FBC35A37-96F3-4D98-AC9C-0430E1E8A85A}" srcId="{F7F1DCC4-A860-4C35-955E-7A96CA1B6845}" destId="{ADFE72DD-585A-465B-94B5-3ACCD8CD574D}" srcOrd="3" destOrd="0" parTransId="{CEE5793B-9D1E-4922-832A-279431758672}" sibTransId="{D86E4DCB-F570-4391-B113-EBC0F31B633D}"/>
    <dgm:cxn modelId="{A1D50E39-EA1E-46BB-BF16-8F9C505C7CFA}" type="presOf" srcId="{87D13AB3-D8DF-41F6-8601-E6DAD4C51DD3}" destId="{F58200F6-408D-4E15-9EF8-07CE743042E1}" srcOrd="0" destOrd="0" presId="urn:microsoft.com/office/officeart/2005/8/layout/vList5"/>
    <dgm:cxn modelId="{4D20415F-3F7C-4679-A147-7F2E76422430}" type="presOf" srcId="{ADFE72DD-585A-465B-94B5-3ACCD8CD574D}" destId="{8A806D28-10DD-409E-BE50-F100146B056B}" srcOrd="0" destOrd="0" presId="urn:microsoft.com/office/officeart/2005/8/layout/vList5"/>
    <dgm:cxn modelId="{5620A660-FD92-44CF-9ACD-0F6D495A452E}" srcId="{1F25B8F7-B2EE-4DEA-9109-933534A4B115}" destId="{F29D3D08-895A-416B-9314-0F084E508A91}" srcOrd="0" destOrd="0" parTransId="{279693DB-B0AB-4FCE-ACC7-6C403BE4C8AC}" sibTransId="{E5A67F86-0524-467B-B96B-E6272EFB59BC}"/>
    <dgm:cxn modelId="{30C31046-D7F8-42B9-BC8D-80FC9DB13C58}" srcId="{ADFE72DD-585A-465B-94B5-3ACCD8CD574D}" destId="{87D13AB3-D8DF-41F6-8601-E6DAD4C51DD3}" srcOrd="0" destOrd="0" parTransId="{6F54BCA7-1049-4BF2-ACFD-D2A1B356B33D}" sibTransId="{B7F9955A-DA73-483C-BAA9-BB83F3D470C6}"/>
    <dgm:cxn modelId="{AB4E5B47-BAB1-4ACB-959C-E54E74679038}" type="presOf" srcId="{F7F1DCC4-A860-4C35-955E-7A96CA1B6845}" destId="{4F3E44AE-E52F-4C79-83A5-EE64E54AA7D7}" srcOrd="0" destOrd="0" presId="urn:microsoft.com/office/officeart/2005/8/layout/vList5"/>
    <dgm:cxn modelId="{97636C49-F1B3-411E-9897-A84B9F3D6BCA}" type="presOf" srcId="{F29D3D08-895A-416B-9314-0F084E508A91}" destId="{CB9C4468-E15C-4AB8-ABC1-3ED79A424C4F}" srcOrd="0" destOrd="0" presId="urn:microsoft.com/office/officeart/2005/8/layout/vList5"/>
    <dgm:cxn modelId="{4942FC4A-7D16-4205-94E8-F8B7AD18B377}" srcId="{3F3F09EC-EEA6-42C5-9979-C113873BFC91}" destId="{1216A58A-8400-4DE7-AEEF-B08613A41EA5}" srcOrd="0" destOrd="0" parTransId="{B2D9EC54-3AB2-4B2E-8B83-DAB261E06144}" sibTransId="{65DA3ED7-7BF9-4DDA-A269-3E1699CBB306}"/>
    <dgm:cxn modelId="{1CD0BE72-182E-4CEB-9B4F-0C76C6103058}" type="presOf" srcId="{1216A58A-8400-4DE7-AEEF-B08613A41EA5}" destId="{635E855E-1532-4015-ABA4-7A0A3C4BC91A}" srcOrd="0" destOrd="0" presId="urn:microsoft.com/office/officeart/2005/8/layout/vList5"/>
    <dgm:cxn modelId="{C1C0D1A9-33AA-497D-A940-7731288FD852}" srcId="{9A067780-68AF-4F57-A2C3-896D11E6827F}" destId="{32207F01-2D66-4EB1-BB03-FFED677F4F32}" srcOrd="0" destOrd="0" parTransId="{53A5D76D-5589-4BA8-9136-2BF4F5EE3980}" sibTransId="{D2003B23-9667-4A3E-A44C-15680DECF297}"/>
    <dgm:cxn modelId="{8989A0C0-FDFC-4A51-9F96-A2D8707FCE64}" srcId="{F7F1DCC4-A860-4C35-955E-7A96CA1B6845}" destId="{3F3F09EC-EEA6-42C5-9979-C113873BFC91}" srcOrd="1" destOrd="0" parTransId="{0FE89965-861C-4E54-912E-FC5B6495E3A4}" sibTransId="{9E1EB481-E915-41B9-B623-BF4647C5A3B4}"/>
    <dgm:cxn modelId="{5135EED5-3BA4-466C-9D26-9F85EED84941}" type="presOf" srcId="{32207F01-2D66-4EB1-BB03-FFED677F4F32}" destId="{7022AD6D-6381-495D-85EE-59425F6CA045}" srcOrd="0" destOrd="0" presId="urn:microsoft.com/office/officeart/2005/8/layout/vList5"/>
    <dgm:cxn modelId="{D04772B0-0454-4B88-9633-D0C42394D15A}" type="presParOf" srcId="{4F3E44AE-E52F-4C79-83A5-EE64E54AA7D7}" destId="{9F62B43B-9CC1-44E1-801D-2404DA728F28}" srcOrd="0" destOrd="0" presId="urn:microsoft.com/office/officeart/2005/8/layout/vList5"/>
    <dgm:cxn modelId="{52F22051-4B2F-4CB4-A662-45B241E745E7}" type="presParOf" srcId="{9F62B43B-9CC1-44E1-801D-2404DA728F28}" destId="{FC34AC6C-6836-4862-8749-0951E629DC5E}" srcOrd="0" destOrd="0" presId="urn:microsoft.com/office/officeart/2005/8/layout/vList5"/>
    <dgm:cxn modelId="{43DBCDE5-3DA7-410D-8E1F-A448F55396C2}" type="presParOf" srcId="{9F62B43B-9CC1-44E1-801D-2404DA728F28}" destId="{CB9C4468-E15C-4AB8-ABC1-3ED79A424C4F}" srcOrd="1" destOrd="0" presId="urn:microsoft.com/office/officeart/2005/8/layout/vList5"/>
    <dgm:cxn modelId="{1D475C2B-0814-49BD-A6B5-B9E75BF83920}" type="presParOf" srcId="{4F3E44AE-E52F-4C79-83A5-EE64E54AA7D7}" destId="{BC86C76E-2911-4D72-9E45-91D048253FAE}" srcOrd="1" destOrd="0" presId="urn:microsoft.com/office/officeart/2005/8/layout/vList5"/>
    <dgm:cxn modelId="{11991DB0-9A1C-43BB-9883-C21B3D4C7EC9}" type="presParOf" srcId="{4F3E44AE-E52F-4C79-83A5-EE64E54AA7D7}" destId="{584A677A-7001-4963-9C6C-663C1ABFD232}" srcOrd="2" destOrd="0" presId="urn:microsoft.com/office/officeart/2005/8/layout/vList5"/>
    <dgm:cxn modelId="{F17517D6-CAE4-407C-9DEF-1D59DCC0B2DF}" type="presParOf" srcId="{584A677A-7001-4963-9C6C-663C1ABFD232}" destId="{9E33DBAF-8D0D-45E3-AC17-90B1975A0C02}" srcOrd="0" destOrd="0" presId="urn:microsoft.com/office/officeart/2005/8/layout/vList5"/>
    <dgm:cxn modelId="{7CBBDFB8-CFB2-4AC7-A041-1641074E8F7F}" type="presParOf" srcId="{584A677A-7001-4963-9C6C-663C1ABFD232}" destId="{635E855E-1532-4015-ABA4-7A0A3C4BC91A}" srcOrd="1" destOrd="0" presId="urn:microsoft.com/office/officeart/2005/8/layout/vList5"/>
    <dgm:cxn modelId="{E566FAB0-CA17-45D3-A81E-C5FA6ABD010B}" type="presParOf" srcId="{4F3E44AE-E52F-4C79-83A5-EE64E54AA7D7}" destId="{F160EF08-D171-48CB-BDD2-9BFB7D8ED542}" srcOrd="3" destOrd="0" presId="urn:microsoft.com/office/officeart/2005/8/layout/vList5"/>
    <dgm:cxn modelId="{C17FF747-F453-4770-971A-8438367BB03A}" type="presParOf" srcId="{4F3E44AE-E52F-4C79-83A5-EE64E54AA7D7}" destId="{2C58680B-2D83-4ABC-B24A-CDBF29C5D325}" srcOrd="4" destOrd="0" presId="urn:microsoft.com/office/officeart/2005/8/layout/vList5"/>
    <dgm:cxn modelId="{5B614F64-5EE0-43B7-A880-FE69E0F9C6DB}" type="presParOf" srcId="{2C58680B-2D83-4ABC-B24A-CDBF29C5D325}" destId="{52EA9B19-8408-4687-8882-CB5B4DE56DE8}" srcOrd="0" destOrd="0" presId="urn:microsoft.com/office/officeart/2005/8/layout/vList5"/>
    <dgm:cxn modelId="{330D4A62-A122-4EF1-B77B-96F66D0D7490}" type="presParOf" srcId="{2C58680B-2D83-4ABC-B24A-CDBF29C5D325}" destId="{7022AD6D-6381-495D-85EE-59425F6CA045}" srcOrd="1" destOrd="0" presId="urn:microsoft.com/office/officeart/2005/8/layout/vList5"/>
    <dgm:cxn modelId="{CDD2BDA2-2C14-4686-8A0A-C0E4F9F73063}" type="presParOf" srcId="{4F3E44AE-E52F-4C79-83A5-EE64E54AA7D7}" destId="{D5190E77-29CD-46B2-A710-9050A893F19F}" srcOrd="5" destOrd="0" presId="urn:microsoft.com/office/officeart/2005/8/layout/vList5"/>
    <dgm:cxn modelId="{5062966A-A4FB-46C1-9B2E-D2E3F8E21B10}" type="presParOf" srcId="{4F3E44AE-E52F-4C79-83A5-EE64E54AA7D7}" destId="{4608C0D5-FCCD-4B25-9744-922CC40C8F3A}" srcOrd="6" destOrd="0" presId="urn:microsoft.com/office/officeart/2005/8/layout/vList5"/>
    <dgm:cxn modelId="{9E48934C-6859-4C1C-B6DD-9B16DE7356AB}" type="presParOf" srcId="{4608C0D5-FCCD-4B25-9744-922CC40C8F3A}" destId="{8A806D28-10DD-409E-BE50-F100146B056B}" srcOrd="0" destOrd="0" presId="urn:microsoft.com/office/officeart/2005/8/layout/vList5"/>
    <dgm:cxn modelId="{E6404A52-0545-41CD-9AF9-09A03829245D}" type="presParOf" srcId="{4608C0D5-FCCD-4B25-9744-922CC40C8F3A}" destId="{F58200F6-408D-4E15-9EF8-07CE743042E1}"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EE3F54D-A3A8-4605-9376-19669BEAC1B1}"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IN"/>
        </a:p>
      </dgm:t>
    </dgm:pt>
    <dgm:pt modelId="{6DFB0449-5ABA-4683-9C7B-2484CCF8E715}">
      <dgm:prSet phldrT="[Text]" custT="1"/>
      <dgm:spPr/>
      <dgm:t>
        <a:bodyPr/>
        <a:lstStyle/>
        <a:p>
          <a:pPr>
            <a:lnSpc>
              <a:spcPct val="150000"/>
            </a:lnSpc>
          </a:pPr>
          <a:r>
            <a:rPr lang="en-IN" sz="1800" b="1">
              <a:solidFill>
                <a:schemeClr val="tx1"/>
              </a:solidFill>
              <a:latin typeface="Times New Roman" panose="02020603050405020304" pitchFamily="18" charset="0"/>
              <a:cs typeface="Times New Roman" panose="02020603050405020304" pitchFamily="18" charset="0"/>
            </a:rPr>
            <a:t>Better CPS coordination:</a:t>
          </a:r>
          <a:r>
            <a:rPr lang="en-IN" sz="1800">
              <a:solidFill>
                <a:schemeClr val="tx1"/>
              </a:solidFill>
              <a:latin typeface="Times New Roman" panose="02020603050405020304" pitchFamily="18" charset="0"/>
              <a:cs typeface="Times New Roman" panose="02020603050405020304" pitchFamily="18" charset="0"/>
            </a:rPr>
            <a:t> Coordination is required in between Police and CPS so that the cases is easily solved. </a:t>
          </a:r>
          <a:endParaRPr lang="en-IN" sz="1800">
            <a:solidFill>
              <a:schemeClr val="tx1"/>
            </a:solidFill>
          </a:endParaRPr>
        </a:p>
      </dgm:t>
    </dgm:pt>
    <dgm:pt modelId="{612AAA63-06DA-45D0-B82E-5597E8B88D24}" type="parTrans" cxnId="{FE4B9A4B-E8E5-413C-A416-1C278214816F}">
      <dgm:prSet/>
      <dgm:spPr/>
      <dgm:t>
        <a:bodyPr/>
        <a:lstStyle/>
        <a:p>
          <a:pPr>
            <a:lnSpc>
              <a:spcPct val="150000"/>
            </a:lnSpc>
          </a:pPr>
          <a:endParaRPr lang="en-IN" sz="1100">
            <a:solidFill>
              <a:schemeClr val="tx1"/>
            </a:solidFill>
          </a:endParaRPr>
        </a:p>
      </dgm:t>
    </dgm:pt>
    <dgm:pt modelId="{1098AB6B-4ABC-4AB2-ABCF-02CFB9D878BA}" type="sibTrans" cxnId="{FE4B9A4B-E8E5-413C-A416-1C278214816F}">
      <dgm:prSet/>
      <dgm:spPr/>
      <dgm:t>
        <a:bodyPr/>
        <a:lstStyle/>
        <a:p>
          <a:pPr>
            <a:lnSpc>
              <a:spcPct val="150000"/>
            </a:lnSpc>
          </a:pPr>
          <a:endParaRPr lang="en-IN" sz="1100">
            <a:solidFill>
              <a:schemeClr val="tx1"/>
            </a:solidFill>
          </a:endParaRPr>
        </a:p>
      </dgm:t>
    </dgm:pt>
    <dgm:pt modelId="{1B7D7855-A631-437E-BAA1-798C5B4C6CBB}">
      <dgm:prSet custT="1"/>
      <dgm:spPr/>
      <dgm:t>
        <a:bodyPr/>
        <a:lstStyle/>
        <a:p>
          <a:pPr>
            <a:lnSpc>
              <a:spcPct val="150000"/>
            </a:lnSpc>
          </a:pPr>
          <a:r>
            <a:rPr lang="en-IN" sz="1800" b="1" dirty="0">
              <a:solidFill>
                <a:schemeClr val="tx1"/>
              </a:solidFill>
              <a:latin typeface="Times New Roman" panose="02020603050405020304" pitchFamily="18" charset="0"/>
              <a:cs typeface="Times New Roman" panose="02020603050405020304" pitchFamily="18" charset="0"/>
            </a:rPr>
            <a:t>Early intervention:</a:t>
          </a:r>
          <a:r>
            <a:rPr lang="en-IN" sz="1800" dirty="0">
              <a:solidFill>
                <a:schemeClr val="tx1"/>
              </a:solidFill>
              <a:latin typeface="Times New Roman" panose="02020603050405020304" pitchFamily="18" charset="0"/>
              <a:cs typeface="Times New Roman" panose="02020603050405020304" pitchFamily="18" charset="0"/>
            </a:rPr>
            <a:t> Repeat offenders need to identify and actions in starting or at first stage. </a:t>
          </a:r>
        </a:p>
      </dgm:t>
    </dgm:pt>
    <dgm:pt modelId="{DBBEBC37-1FD3-409F-A71A-6E7CBA788C62}" type="parTrans" cxnId="{A5F9762E-5E6C-4AA5-BF46-CDF444E1F510}">
      <dgm:prSet/>
      <dgm:spPr/>
      <dgm:t>
        <a:bodyPr/>
        <a:lstStyle/>
        <a:p>
          <a:pPr>
            <a:lnSpc>
              <a:spcPct val="150000"/>
            </a:lnSpc>
          </a:pPr>
          <a:endParaRPr lang="en-IN" sz="1100">
            <a:solidFill>
              <a:schemeClr val="tx1"/>
            </a:solidFill>
          </a:endParaRPr>
        </a:p>
      </dgm:t>
    </dgm:pt>
    <dgm:pt modelId="{C36809E6-7FC1-4DD3-9E9B-CD61D13F779C}" type="sibTrans" cxnId="{A5F9762E-5E6C-4AA5-BF46-CDF444E1F510}">
      <dgm:prSet/>
      <dgm:spPr/>
      <dgm:t>
        <a:bodyPr/>
        <a:lstStyle/>
        <a:p>
          <a:pPr>
            <a:lnSpc>
              <a:spcPct val="150000"/>
            </a:lnSpc>
          </a:pPr>
          <a:endParaRPr lang="en-IN" sz="1100">
            <a:solidFill>
              <a:schemeClr val="tx1"/>
            </a:solidFill>
          </a:endParaRPr>
        </a:p>
      </dgm:t>
    </dgm:pt>
    <dgm:pt modelId="{7D93B1DD-4567-4563-BAA4-59EA079BB397}">
      <dgm:prSet custT="1"/>
      <dgm:spPr/>
      <dgm:t>
        <a:bodyPr/>
        <a:lstStyle/>
        <a:p>
          <a:pPr>
            <a:lnSpc>
              <a:spcPct val="150000"/>
            </a:lnSpc>
          </a:pPr>
          <a:r>
            <a:rPr lang="en-IN" sz="1800" b="1">
              <a:solidFill>
                <a:schemeClr val="tx1"/>
              </a:solidFill>
              <a:latin typeface="Times New Roman" panose="02020603050405020304" pitchFamily="18" charset="0"/>
              <a:cs typeface="Times New Roman" panose="02020603050405020304" pitchFamily="18" charset="0"/>
            </a:rPr>
            <a:t>Community prevention:</a:t>
          </a:r>
          <a:r>
            <a:rPr lang="en-IN" sz="1800">
              <a:solidFill>
                <a:schemeClr val="tx1"/>
              </a:solidFill>
              <a:latin typeface="Times New Roman" panose="02020603050405020304" pitchFamily="18" charset="0"/>
              <a:cs typeface="Times New Roman" panose="02020603050405020304" pitchFamily="18" charset="0"/>
            </a:rPr>
            <a:t> Through awareness programmes and education helps in stopping Domestic abuses.</a:t>
          </a:r>
          <a:endParaRPr lang="en-IN" sz="1800" dirty="0">
            <a:solidFill>
              <a:schemeClr val="tx1"/>
            </a:solidFill>
            <a:latin typeface="Times New Roman" panose="02020603050405020304" pitchFamily="18" charset="0"/>
            <a:cs typeface="Times New Roman" panose="02020603050405020304" pitchFamily="18" charset="0"/>
          </a:endParaRPr>
        </a:p>
      </dgm:t>
    </dgm:pt>
    <dgm:pt modelId="{B874DE83-26B4-4398-A3E8-65A24163D13D}" type="parTrans" cxnId="{0D6935A7-FD13-4787-AEAD-65FCCE691E55}">
      <dgm:prSet/>
      <dgm:spPr/>
      <dgm:t>
        <a:bodyPr/>
        <a:lstStyle/>
        <a:p>
          <a:pPr>
            <a:lnSpc>
              <a:spcPct val="150000"/>
            </a:lnSpc>
          </a:pPr>
          <a:endParaRPr lang="en-IN" sz="1100">
            <a:solidFill>
              <a:schemeClr val="tx1"/>
            </a:solidFill>
          </a:endParaRPr>
        </a:p>
      </dgm:t>
    </dgm:pt>
    <dgm:pt modelId="{90A5869C-A032-438C-87D8-BC5EBC99659B}" type="sibTrans" cxnId="{0D6935A7-FD13-4787-AEAD-65FCCE691E55}">
      <dgm:prSet/>
      <dgm:spPr/>
      <dgm:t>
        <a:bodyPr/>
        <a:lstStyle/>
        <a:p>
          <a:pPr>
            <a:lnSpc>
              <a:spcPct val="150000"/>
            </a:lnSpc>
          </a:pPr>
          <a:endParaRPr lang="en-IN" sz="1100">
            <a:solidFill>
              <a:schemeClr val="tx1"/>
            </a:solidFill>
          </a:endParaRPr>
        </a:p>
      </dgm:t>
    </dgm:pt>
    <dgm:pt modelId="{B195B403-34B4-4E51-B4AB-262DB8AC5604}">
      <dgm:prSet custT="1"/>
      <dgm:spPr/>
      <dgm:t>
        <a:bodyPr/>
        <a:lstStyle/>
        <a:p>
          <a:pPr>
            <a:lnSpc>
              <a:spcPct val="150000"/>
            </a:lnSpc>
          </a:pPr>
          <a:r>
            <a:rPr lang="en-IN" sz="1800" b="1" dirty="0">
              <a:solidFill>
                <a:schemeClr val="tx1"/>
              </a:solidFill>
              <a:latin typeface="Times New Roman" panose="02020603050405020304" pitchFamily="18" charset="0"/>
              <a:cs typeface="Times New Roman" panose="02020603050405020304" pitchFamily="18" charset="0"/>
            </a:rPr>
            <a:t>Long-term support:</a:t>
          </a:r>
          <a:r>
            <a:rPr lang="en-IN" sz="1800" dirty="0">
              <a:solidFill>
                <a:schemeClr val="tx1"/>
              </a:solidFill>
              <a:latin typeface="Times New Roman" panose="02020603050405020304" pitchFamily="18" charset="0"/>
              <a:cs typeface="Times New Roman" panose="02020603050405020304" pitchFamily="18" charset="0"/>
            </a:rPr>
            <a:t> If Police provide continuous help to Victims and children at home then the cases are reduced (GOV.UK, 2022).</a:t>
          </a:r>
        </a:p>
      </dgm:t>
    </dgm:pt>
    <dgm:pt modelId="{004374B3-2B3E-46CD-A10A-E7EE19B2CDCA}" type="parTrans" cxnId="{FD6BB1DB-89ED-42C6-BD08-BD4FF9D6737C}">
      <dgm:prSet/>
      <dgm:spPr/>
      <dgm:t>
        <a:bodyPr/>
        <a:lstStyle/>
        <a:p>
          <a:pPr>
            <a:lnSpc>
              <a:spcPct val="150000"/>
            </a:lnSpc>
          </a:pPr>
          <a:endParaRPr lang="en-IN" sz="1100">
            <a:solidFill>
              <a:schemeClr val="tx1"/>
            </a:solidFill>
          </a:endParaRPr>
        </a:p>
      </dgm:t>
    </dgm:pt>
    <dgm:pt modelId="{8C7CDDB9-30D4-4E55-AFAD-F1D0CE447324}" type="sibTrans" cxnId="{FD6BB1DB-89ED-42C6-BD08-BD4FF9D6737C}">
      <dgm:prSet/>
      <dgm:spPr/>
      <dgm:t>
        <a:bodyPr/>
        <a:lstStyle/>
        <a:p>
          <a:pPr>
            <a:lnSpc>
              <a:spcPct val="150000"/>
            </a:lnSpc>
          </a:pPr>
          <a:endParaRPr lang="en-IN" sz="1100">
            <a:solidFill>
              <a:schemeClr val="tx1"/>
            </a:solidFill>
          </a:endParaRPr>
        </a:p>
      </dgm:t>
    </dgm:pt>
    <dgm:pt modelId="{82CA40EE-9121-41D4-ADFE-2B6A11FF497A}" type="pres">
      <dgm:prSet presAssocID="{8EE3F54D-A3A8-4605-9376-19669BEAC1B1}" presName="diagram" presStyleCnt="0">
        <dgm:presLayoutVars>
          <dgm:dir/>
          <dgm:resizeHandles val="exact"/>
        </dgm:presLayoutVars>
      </dgm:prSet>
      <dgm:spPr/>
    </dgm:pt>
    <dgm:pt modelId="{B0009FE6-263D-4286-BF14-212B2733F511}" type="pres">
      <dgm:prSet presAssocID="{6DFB0449-5ABA-4683-9C7B-2484CCF8E715}" presName="node" presStyleLbl="node1" presStyleIdx="0" presStyleCnt="4" custScaleX="137183">
        <dgm:presLayoutVars>
          <dgm:bulletEnabled val="1"/>
        </dgm:presLayoutVars>
      </dgm:prSet>
      <dgm:spPr/>
    </dgm:pt>
    <dgm:pt modelId="{24A7BF59-5D2A-4345-B1D4-2147A16C53D1}" type="pres">
      <dgm:prSet presAssocID="{1098AB6B-4ABC-4AB2-ABCF-02CFB9D878BA}" presName="sibTrans" presStyleCnt="0"/>
      <dgm:spPr/>
    </dgm:pt>
    <dgm:pt modelId="{CFA4011B-E279-4D48-BB9C-7EFD3146B388}" type="pres">
      <dgm:prSet presAssocID="{1B7D7855-A631-437E-BAA1-798C5B4C6CBB}" presName="node" presStyleLbl="node1" presStyleIdx="1" presStyleCnt="4" custScaleX="137183">
        <dgm:presLayoutVars>
          <dgm:bulletEnabled val="1"/>
        </dgm:presLayoutVars>
      </dgm:prSet>
      <dgm:spPr/>
    </dgm:pt>
    <dgm:pt modelId="{B90C25C6-6579-48A6-9025-9E47B69148EE}" type="pres">
      <dgm:prSet presAssocID="{C36809E6-7FC1-4DD3-9E9B-CD61D13F779C}" presName="sibTrans" presStyleCnt="0"/>
      <dgm:spPr/>
    </dgm:pt>
    <dgm:pt modelId="{1C7E076D-CBA6-41E1-8DC7-651FBB10A979}" type="pres">
      <dgm:prSet presAssocID="{7D93B1DD-4567-4563-BAA4-59EA079BB397}" presName="node" presStyleLbl="node1" presStyleIdx="2" presStyleCnt="4" custScaleX="137183">
        <dgm:presLayoutVars>
          <dgm:bulletEnabled val="1"/>
        </dgm:presLayoutVars>
      </dgm:prSet>
      <dgm:spPr/>
    </dgm:pt>
    <dgm:pt modelId="{BE42E63F-CFF7-473A-B9C3-71878733A444}" type="pres">
      <dgm:prSet presAssocID="{90A5869C-A032-438C-87D8-BC5EBC99659B}" presName="sibTrans" presStyleCnt="0"/>
      <dgm:spPr/>
    </dgm:pt>
    <dgm:pt modelId="{F1E16539-DC53-4DCD-A148-A0CCD31DE92A}" type="pres">
      <dgm:prSet presAssocID="{B195B403-34B4-4E51-B4AB-262DB8AC5604}" presName="node" presStyleLbl="node1" presStyleIdx="3" presStyleCnt="4" custScaleX="137183">
        <dgm:presLayoutVars>
          <dgm:bulletEnabled val="1"/>
        </dgm:presLayoutVars>
      </dgm:prSet>
      <dgm:spPr/>
    </dgm:pt>
  </dgm:ptLst>
  <dgm:cxnLst>
    <dgm:cxn modelId="{EEBCE11A-16C3-4E4F-BA35-7006E9F3E801}" type="presOf" srcId="{1B7D7855-A631-437E-BAA1-798C5B4C6CBB}" destId="{CFA4011B-E279-4D48-BB9C-7EFD3146B388}" srcOrd="0" destOrd="0" presId="urn:microsoft.com/office/officeart/2005/8/layout/default"/>
    <dgm:cxn modelId="{424D232B-155A-43E4-91B8-3CCF196972CB}" type="presOf" srcId="{7D93B1DD-4567-4563-BAA4-59EA079BB397}" destId="{1C7E076D-CBA6-41E1-8DC7-651FBB10A979}" srcOrd="0" destOrd="0" presId="urn:microsoft.com/office/officeart/2005/8/layout/default"/>
    <dgm:cxn modelId="{A5F9762E-5E6C-4AA5-BF46-CDF444E1F510}" srcId="{8EE3F54D-A3A8-4605-9376-19669BEAC1B1}" destId="{1B7D7855-A631-437E-BAA1-798C5B4C6CBB}" srcOrd="1" destOrd="0" parTransId="{DBBEBC37-1FD3-409F-A71A-6E7CBA788C62}" sibTransId="{C36809E6-7FC1-4DD3-9E9B-CD61D13F779C}"/>
    <dgm:cxn modelId="{94B13F37-E575-4224-90ED-DD7017BF32E2}" type="presOf" srcId="{B195B403-34B4-4E51-B4AB-262DB8AC5604}" destId="{F1E16539-DC53-4DCD-A148-A0CCD31DE92A}" srcOrd="0" destOrd="0" presId="urn:microsoft.com/office/officeart/2005/8/layout/default"/>
    <dgm:cxn modelId="{FE4B9A4B-E8E5-413C-A416-1C278214816F}" srcId="{8EE3F54D-A3A8-4605-9376-19669BEAC1B1}" destId="{6DFB0449-5ABA-4683-9C7B-2484CCF8E715}" srcOrd="0" destOrd="0" parTransId="{612AAA63-06DA-45D0-B82E-5597E8B88D24}" sibTransId="{1098AB6B-4ABC-4AB2-ABCF-02CFB9D878BA}"/>
    <dgm:cxn modelId="{67655A6E-CBA1-4F24-93E1-B741A98965B0}" type="presOf" srcId="{6DFB0449-5ABA-4683-9C7B-2484CCF8E715}" destId="{B0009FE6-263D-4286-BF14-212B2733F511}" srcOrd="0" destOrd="0" presId="urn:microsoft.com/office/officeart/2005/8/layout/default"/>
    <dgm:cxn modelId="{DFCB0758-09CD-402D-A78E-5D5ADE7D180B}" type="presOf" srcId="{8EE3F54D-A3A8-4605-9376-19669BEAC1B1}" destId="{82CA40EE-9121-41D4-ADFE-2B6A11FF497A}" srcOrd="0" destOrd="0" presId="urn:microsoft.com/office/officeart/2005/8/layout/default"/>
    <dgm:cxn modelId="{0D6935A7-FD13-4787-AEAD-65FCCE691E55}" srcId="{8EE3F54D-A3A8-4605-9376-19669BEAC1B1}" destId="{7D93B1DD-4567-4563-BAA4-59EA079BB397}" srcOrd="2" destOrd="0" parTransId="{B874DE83-26B4-4398-A3E8-65A24163D13D}" sibTransId="{90A5869C-A032-438C-87D8-BC5EBC99659B}"/>
    <dgm:cxn modelId="{FD6BB1DB-89ED-42C6-BD08-BD4FF9D6737C}" srcId="{8EE3F54D-A3A8-4605-9376-19669BEAC1B1}" destId="{B195B403-34B4-4E51-B4AB-262DB8AC5604}" srcOrd="3" destOrd="0" parTransId="{004374B3-2B3E-46CD-A10A-E7EE19B2CDCA}" sibTransId="{8C7CDDB9-30D4-4E55-AFAD-F1D0CE447324}"/>
    <dgm:cxn modelId="{320C1FA8-F0C7-46F7-9BB4-491C0EF36013}" type="presParOf" srcId="{82CA40EE-9121-41D4-ADFE-2B6A11FF497A}" destId="{B0009FE6-263D-4286-BF14-212B2733F511}" srcOrd="0" destOrd="0" presId="urn:microsoft.com/office/officeart/2005/8/layout/default"/>
    <dgm:cxn modelId="{EE785760-9E49-4424-92FF-72080A7534F2}" type="presParOf" srcId="{82CA40EE-9121-41D4-ADFE-2B6A11FF497A}" destId="{24A7BF59-5D2A-4345-B1D4-2147A16C53D1}" srcOrd="1" destOrd="0" presId="urn:microsoft.com/office/officeart/2005/8/layout/default"/>
    <dgm:cxn modelId="{918E48BA-D2DB-4DC3-962D-A1244EA8066C}" type="presParOf" srcId="{82CA40EE-9121-41D4-ADFE-2B6A11FF497A}" destId="{CFA4011B-E279-4D48-BB9C-7EFD3146B388}" srcOrd="2" destOrd="0" presId="urn:microsoft.com/office/officeart/2005/8/layout/default"/>
    <dgm:cxn modelId="{9DC77619-7DFC-4D1C-B2A5-F0F11CE92D2F}" type="presParOf" srcId="{82CA40EE-9121-41D4-ADFE-2B6A11FF497A}" destId="{B90C25C6-6579-48A6-9025-9E47B69148EE}" srcOrd="3" destOrd="0" presId="urn:microsoft.com/office/officeart/2005/8/layout/default"/>
    <dgm:cxn modelId="{0B210762-08E8-4456-BBEA-81919BABD243}" type="presParOf" srcId="{82CA40EE-9121-41D4-ADFE-2B6A11FF497A}" destId="{1C7E076D-CBA6-41E1-8DC7-651FBB10A979}" srcOrd="4" destOrd="0" presId="urn:microsoft.com/office/officeart/2005/8/layout/default"/>
    <dgm:cxn modelId="{C71D5833-2E00-4FA7-B8E4-6991814D0DA6}" type="presParOf" srcId="{82CA40EE-9121-41D4-ADFE-2B6A11FF497A}" destId="{BE42E63F-CFF7-473A-B9C3-71878733A444}" srcOrd="5" destOrd="0" presId="urn:microsoft.com/office/officeart/2005/8/layout/default"/>
    <dgm:cxn modelId="{01981BCB-52DB-4FE3-88C6-939F43B4115B}" type="presParOf" srcId="{82CA40EE-9121-41D4-ADFE-2B6A11FF497A}" destId="{F1E16539-DC53-4DCD-A148-A0CCD31DE92A}"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DA92FF6-A759-4666-BA51-6271C4CF5A5B}" type="doc">
      <dgm:prSet loTypeId="urn:microsoft.com/office/officeart/2005/8/layout/hList6" loCatId="list" qsTypeId="urn:microsoft.com/office/officeart/2005/8/quickstyle/simple3" qsCatId="simple" csTypeId="urn:microsoft.com/office/officeart/2005/8/colors/accent2_2" csCatId="accent2" phldr="1"/>
      <dgm:spPr/>
      <dgm:t>
        <a:bodyPr/>
        <a:lstStyle/>
        <a:p>
          <a:endParaRPr lang="en-IN"/>
        </a:p>
      </dgm:t>
    </dgm:pt>
    <dgm:pt modelId="{EB07EF2A-080F-427B-8DA9-0B61C1897106}">
      <dgm:prSet phldrT="[Text]"/>
      <dgm:spPr/>
      <dgm:t>
        <a:bodyPr/>
        <a:lstStyle/>
        <a:p>
          <a:pPr>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Overall, this presentation shows that domestic violence is a serious UK issue affecting women, men, and children (NSPCC learning, 2024). </a:t>
          </a:r>
          <a:endParaRPr lang="en-IN" dirty="0"/>
        </a:p>
      </dgm:t>
    </dgm:pt>
    <dgm:pt modelId="{8091157C-8DE5-412F-AE9C-608AEB225DD6}" type="parTrans" cxnId="{3F4A8A6B-A827-468D-BE24-FA7A2D838054}">
      <dgm:prSet/>
      <dgm:spPr/>
      <dgm:t>
        <a:bodyPr/>
        <a:lstStyle/>
        <a:p>
          <a:endParaRPr lang="en-IN"/>
        </a:p>
      </dgm:t>
    </dgm:pt>
    <dgm:pt modelId="{E4A2CA50-C2B0-4083-BB61-295C6968259E}" type="sibTrans" cxnId="{3F4A8A6B-A827-468D-BE24-FA7A2D838054}">
      <dgm:prSet/>
      <dgm:spPr/>
      <dgm:t>
        <a:bodyPr/>
        <a:lstStyle/>
        <a:p>
          <a:endParaRPr lang="en-IN"/>
        </a:p>
      </dgm:t>
    </dgm:pt>
    <dgm:pt modelId="{5B37EAB9-7A3A-4C2F-90A2-80DECF4C6E2E}">
      <dgm:prSet/>
      <dgm:spPr/>
      <dgm:t>
        <a:bodyPr/>
        <a:lstStyle/>
        <a:p>
          <a:r>
            <a:rPr lang="en-IN" dirty="0">
              <a:latin typeface="Times New Roman" panose="02020603050405020304" pitchFamily="18" charset="0"/>
              <a:cs typeface="Times New Roman" panose="02020603050405020304" pitchFamily="18" charset="0"/>
            </a:rPr>
            <a:t>Police play a crucial safeguarding role, but effectiveness is limited due to some cases not being reported, low convictions and inconsistent responses.</a:t>
          </a:r>
        </a:p>
      </dgm:t>
    </dgm:pt>
    <dgm:pt modelId="{9B944E3B-87DB-4ED5-BE7E-48D2D6432E2E}" type="parTrans" cxnId="{ED39B540-CD3E-40AE-9912-15AB46147E16}">
      <dgm:prSet/>
      <dgm:spPr/>
      <dgm:t>
        <a:bodyPr/>
        <a:lstStyle/>
        <a:p>
          <a:endParaRPr lang="en-IN"/>
        </a:p>
      </dgm:t>
    </dgm:pt>
    <dgm:pt modelId="{EAA3A3F5-0248-4A5F-BA61-285108FA0712}" type="sibTrans" cxnId="{ED39B540-CD3E-40AE-9912-15AB46147E16}">
      <dgm:prSet/>
      <dgm:spPr/>
      <dgm:t>
        <a:bodyPr/>
        <a:lstStyle/>
        <a:p>
          <a:endParaRPr lang="en-IN"/>
        </a:p>
      </dgm:t>
    </dgm:pt>
    <dgm:pt modelId="{E1A92A92-467D-46A2-8E8E-330CF4728502}">
      <dgm:prSet/>
      <dgm:spPr/>
      <dgm:t>
        <a:bodyPr/>
        <a:lstStyle/>
        <a:p>
          <a:r>
            <a:rPr lang="en-IN" dirty="0">
              <a:latin typeface="Times New Roman" panose="02020603050405020304" pitchFamily="18" charset="0"/>
              <a:cs typeface="Times New Roman" panose="02020603050405020304" pitchFamily="18" charset="0"/>
            </a:rPr>
            <a:t>Stronger victim-centred policing, better training and consistent multi-agency coordination are required for meaningful protection and justice.</a:t>
          </a:r>
        </a:p>
      </dgm:t>
    </dgm:pt>
    <dgm:pt modelId="{DF4FFE95-9C9A-4C19-92D5-F9AA5BC1A103}" type="parTrans" cxnId="{BD5FEACA-0404-4A4B-A555-662522ECDA74}">
      <dgm:prSet/>
      <dgm:spPr/>
      <dgm:t>
        <a:bodyPr/>
        <a:lstStyle/>
        <a:p>
          <a:endParaRPr lang="en-IN"/>
        </a:p>
      </dgm:t>
    </dgm:pt>
    <dgm:pt modelId="{DE9D5784-E497-4E6E-9459-6FAB4F262057}" type="sibTrans" cxnId="{BD5FEACA-0404-4A4B-A555-662522ECDA74}">
      <dgm:prSet/>
      <dgm:spPr/>
      <dgm:t>
        <a:bodyPr/>
        <a:lstStyle/>
        <a:p>
          <a:endParaRPr lang="en-IN"/>
        </a:p>
      </dgm:t>
    </dgm:pt>
    <dgm:pt modelId="{21F6DE29-7E4F-486C-9653-23DFA863D535}" type="pres">
      <dgm:prSet presAssocID="{8DA92FF6-A759-4666-BA51-6271C4CF5A5B}" presName="Name0" presStyleCnt="0">
        <dgm:presLayoutVars>
          <dgm:dir/>
          <dgm:resizeHandles val="exact"/>
        </dgm:presLayoutVars>
      </dgm:prSet>
      <dgm:spPr/>
    </dgm:pt>
    <dgm:pt modelId="{86547E04-F455-4AF4-BA13-F7565EF8387E}" type="pres">
      <dgm:prSet presAssocID="{EB07EF2A-080F-427B-8DA9-0B61C1897106}" presName="node" presStyleLbl="node1" presStyleIdx="0" presStyleCnt="3">
        <dgm:presLayoutVars>
          <dgm:bulletEnabled val="1"/>
        </dgm:presLayoutVars>
      </dgm:prSet>
      <dgm:spPr/>
    </dgm:pt>
    <dgm:pt modelId="{D4EDDA3D-6857-489F-99AB-1014C82C4D37}" type="pres">
      <dgm:prSet presAssocID="{E4A2CA50-C2B0-4083-BB61-295C6968259E}" presName="sibTrans" presStyleCnt="0"/>
      <dgm:spPr/>
    </dgm:pt>
    <dgm:pt modelId="{DB8D206E-3E97-4C48-B1A0-913A9874AC15}" type="pres">
      <dgm:prSet presAssocID="{5B37EAB9-7A3A-4C2F-90A2-80DECF4C6E2E}" presName="node" presStyleLbl="node1" presStyleIdx="1" presStyleCnt="3">
        <dgm:presLayoutVars>
          <dgm:bulletEnabled val="1"/>
        </dgm:presLayoutVars>
      </dgm:prSet>
      <dgm:spPr/>
    </dgm:pt>
    <dgm:pt modelId="{45A40F30-4142-4788-A2FC-24DB2DA5127B}" type="pres">
      <dgm:prSet presAssocID="{EAA3A3F5-0248-4A5F-BA61-285108FA0712}" presName="sibTrans" presStyleCnt="0"/>
      <dgm:spPr/>
    </dgm:pt>
    <dgm:pt modelId="{16DB7449-9A91-42FC-B296-EA1D98579315}" type="pres">
      <dgm:prSet presAssocID="{E1A92A92-467D-46A2-8E8E-330CF4728502}" presName="node" presStyleLbl="node1" presStyleIdx="2" presStyleCnt="3">
        <dgm:presLayoutVars>
          <dgm:bulletEnabled val="1"/>
        </dgm:presLayoutVars>
      </dgm:prSet>
      <dgm:spPr/>
    </dgm:pt>
  </dgm:ptLst>
  <dgm:cxnLst>
    <dgm:cxn modelId="{2F78CC1E-D94E-43B1-BC06-3F18FC966872}" type="presOf" srcId="{5B37EAB9-7A3A-4C2F-90A2-80DECF4C6E2E}" destId="{DB8D206E-3E97-4C48-B1A0-913A9874AC15}" srcOrd="0" destOrd="0" presId="urn:microsoft.com/office/officeart/2005/8/layout/hList6"/>
    <dgm:cxn modelId="{ED39B540-CD3E-40AE-9912-15AB46147E16}" srcId="{8DA92FF6-A759-4666-BA51-6271C4CF5A5B}" destId="{5B37EAB9-7A3A-4C2F-90A2-80DECF4C6E2E}" srcOrd="1" destOrd="0" parTransId="{9B944E3B-87DB-4ED5-BE7E-48D2D6432E2E}" sibTransId="{EAA3A3F5-0248-4A5F-BA61-285108FA0712}"/>
    <dgm:cxn modelId="{3F4A8A6B-A827-468D-BE24-FA7A2D838054}" srcId="{8DA92FF6-A759-4666-BA51-6271C4CF5A5B}" destId="{EB07EF2A-080F-427B-8DA9-0B61C1897106}" srcOrd="0" destOrd="0" parTransId="{8091157C-8DE5-412F-AE9C-608AEB225DD6}" sibTransId="{E4A2CA50-C2B0-4083-BB61-295C6968259E}"/>
    <dgm:cxn modelId="{B8D47C93-9195-46CF-9673-E3F0AAC31F4A}" type="presOf" srcId="{E1A92A92-467D-46A2-8E8E-330CF4728502}" destId="{16DB7449-9A91-42FC-B296-EA1D98579315}" srcOrd="0" destOrd="0" presId="urn:microsoft.com/office/officeart/2005/8/layout/hList6"/>
    <dgm:cxn modelId="{2672079F-7E34-4666-964D-DF3A9470C369}" type="presOf" srcId="{8DA92FF6-A759-4666-BA51-6271C4CF5A5B}" destId="{21F6DE29-7E4F-486C-9653-23DFA863D535}" srcOrd="0" destOrd="0" presId="urn:microsoft.com/office/officeart/2005/8/layout/hList6"/>
    <dgm:cxn modelId="{BD5FEACA-0404-4A4B-A555-662522ECDA74}" srcId="{8DA92FF6-A759-4666-BA51-6271C4CF5A5B}" destId="{E1A92A92-467D-46A2-8E8E-330CF4728502}" srcOrd="2" destOrd="0" parTransId="{DF4FFE95-9C9A-4C19-92D5-F9AA5BC1A103}" sibTransId="{DE9D5784-E497-4E6E-9459-6FAB4F262057}"/>
    <dgm:cxn modelId="{D661B0CF-A7D5-40BB-B04A-A3A6F5BDE6C9}" type="presOf" srcId="{EB07EF2A-080F-427B-8DA9-0B61C1897106}" destId="{86547E04-F455-4AF4-BA13-F7565EF8387E}" srcOrd="0" destOrd="0" presId="urn:microsoft.com/office/officeart/2005/8/layout/hList6"/>
    <dgm:cxn modelId="{10FFA007-F7D3-4A9B-8CFB-85850CB8A6FB}" type="presParOf" srcId="{21F6DE29-7E4F-486C-9653-23DFA863D535}" destId="{86547E04-F455-4AF4-BA13-F7565EF8387E}" srcOrd="0" destOrd="0" presId="urn:microsoft.com/office/officeart/2005/8/layout/hList6"/>
    <dgm:cxn modelId="{8C6BE179-818A-49DC-BCC3-1D4571289118}" type="presParOf" srcId="{21F6DE29-7E4F-486C-9653-23DFA863D535}" destId="{D4EDDA3D-6857-489F-99AB-1014C82C4D37}" srcOrd="1" destOrd="0" presId="urn:microsoft.com/office/officeart/2005/8/layout/hList6"/>
    <dgm:cxn modelId="{D94B5F03-27A1-4696-9E44-BF6FCC99E436}" type="presParOf" srcId="{21F6DE29-7E4F-486C-9653-23DFA863D535}" destId="{DB8D206E-3E97-4C48-B1A0-913A9874AC15}" srcOrd="2" destOrd="0" presId="urn:microsoft.com/office/officeart/2005/8/layout/hList6"/>
    <dgm:cxn modelId="{306457E1-38E2-4D06-BB3D-C0879C590BEE}" type="presParOf" srcId="{21F6DE29-7E4F-486C-9653-23DFA863D535}" destId="{45A40F30-4142-4788-A2FC-24DB2DA5127B}" srcOrd="3" destOrd="0" presId="urn:microsoft.com/office/officeart/2005/8/layout/hList6"/>
    <dgm:cxn modelId="{37A926E0-5976-453B-A773-692CF154DC46}" type="presParOf" srcId="{21F6DE29-7E4F-486C-9653-23DFA863D535}" destId="{16DB7449-9A91-42FC-B296-EA1D98579315}"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B3C56-5BAB-4C91-B59B-A63A36051599}">
      <dsp:nvSpPr>
        <dsp:cNvPr id="0" name=""/>
        <dsp:cNvSpPr/>
      </dsp:nvSpPr>
      <dsp:spPr>
        <a:xfrm rot="16200000">
          <a:off x="-1698265" y="1699906"/>
          <a:ext cx="5009707" cy="1609894"/>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IN" sz="1600" kern="1200" dirty="0">
              <a:solidFill>
                <a:schemeClr val="tx1"/>
              </a:solidFill>
              <a:latin typeface="Times New Roman" panose="02020603050405020304" pitchFamily="18" charset="0"/>
              <a:cs typeface="Times New Roman" panose="02020603050405020304" pitchFamily="18" charset="0"/>
            </a:rPr>
            <a:t>In UK Police act as first respondents to domestic violence incidents.</a:t>
          </a:r>
        </a:p>
      </dsp:txBody>
      <dsp:txXfrm rot="5400000">
        <a:off x="1641" y="1001941"/>
        <a:ext cx="1609894" cy="3005825"/>
      </dsp:txXfrm>
    </dsp:sp>
    <dsp:sp modelId="{EC28607F-2689-4FAC-8278-1A81BB48956B}">
      <dsp:nvSpPr>
        <dsp:cNvPr id="0" name=""/>
        <dsp:cNvSpPr/>
      </dsp:nvSpPr>
      <dsp:spPr>
        <a:xfrm rot="16200000">
          <a:off x="32370" y="1699906"/>
          <a:ext cx="5009707" cy="1609894"/>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IN" sz="1600" kern="1200" dirty="0">
              <a:solidFill>
                <a:schemeClr val="tx1"/>
              </a:solidFill>
              <a:latin typeface="Times New Roman" panose="02020603050405020304" pitchFamily="18" charset="0"/>
              <a:cs typeface="Times New Roman" panose="02020603050405020304" pitchFamily="18" charset="0"/>
            </a:rPr>
            <a:t>Police and agencies use tools like Domestic, Abuse, Staking and Honour-Based Violence (DASH) to detect the danger level of victims (National Police Chiefs Council, 2025). </a:t>
          </a:r>
        </a:p>
      </dsp:txBody>
      <dsp:txXfrm rot="5400000">
        <a:off x="1732276" y="1001941"/>
        <a:ext cx="1609894" cy="3005825"/>
      </dsp:txXfrm>
    </dsp:sp>
    <dsp:sp modelId="{1110C306-FED4-40DD-9F93-B7077F9193A9}">
      <dsp:nvSpPr>
        <dsp:cNvPr id="0" name=""/>
        <dsp:cNvSpPr/>
      </dsp:nvSpPr>
      <dsp:spPr>
        <a:xfrm rot="16200000">
          <a:off x="1763007" y="1699906"/>
          <a:ext cx="5009707" cy="1609894"/>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IN" sz="1600" kern="1200" dirty="0">
              <a:solidFill>
                <a:schemeClr val="tx1"/>
              </a:solidFill>
              <a:latin typeface="Times New Roman" panose="02020603050405020304" pitchFamily="18" charset="0"/>
              <a:cs typeface="Times New Roman" panose="02020603050405020304" pitchFamily="18" charset="0"/>
            </a:rPr>
            <a:t>Police investigate cases and collect evidence according to the level of risk involved (e.g. body-worn video).</a:t>
          </a:r>
        </a:p>
      </dsp:txBody>
      <dsp:txXfrm rot="5400000">
        <a:off x="3462913" y="1001941"/>
        <a:ext cx="1609894" cy="3005825"/>
      </dsp:txXfrm>
    </dsp:sp>
    <dsp:sp modelId="{BFDF294D-DF13-4740-AB9F-6633CBAF6160}">
      <dsp:nvSpPr>
        <dsp:cNvPr id="0" name=""/>
        <dsp:cNvSpPr/>
      </dsp:nvSpPr>
      <dsp:spPr>
        <a:xfrm rot="16200000">
          <a:off x="3493643" y="1699906"/>
          <a:ext cx="5009707" cy="1609894"/>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IN" sz="1600" kern="1200" dirty="0">
              <a:solidFill>
                <a:schemeClr val="tx1"/>
              </a:solidFill>
              <a:latin typeface="Times New Roman" panose="02020603050405020304" pitchFamily="18" charset="0"/>
              <a:cs typeface="Times New Roman" panose="02020603050405020304" pitchFamily="18" charset="0"/>
            </a:rPr>
            <a:t>Decisions are based on arrest, legal bails or Referrals to support the victims.</a:t>
          </a:r>
        </a:p>
      </dsp:txBody>
      <dsp:txXfrm rot="5400000">
        <a:off x="5193549" y="1001941"/>
        <a:ext cx="1609894" cy="30058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BC314-1F7D-4356-A819-7139F8697700}">
      <dsp:nvSpPr>
        <dsp:cNvPr id="0" name=""/>
        <dsp:cNvSpPr/>
      </dsp:nvSpPr>
      <dsp:spPr>
        <a:xfrm>
          <a:off x="1080" y="0"/>
          <a:ext cx="4545210" cy="485907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150000"/>
            </a:lnSpc>
            <a:spcBef>
              <a:spcPct val="0"/>
            </a:spcBef>
            <a:spcAft>
              <a:spcPct val="35000"/>
            </a:spcAft>
            <a:buNone/>
          </a:pPr>
          <a:r>
            <a:rPr lang="en-IN" sz="2800" b="1" kern="1200" dirty="0">
              <a:solidFill>
                <a:schemeClr val="tx1"/>
              </a:solidFill>
              <a:latin typeface="Times New Roman" panose="02020603050405020304" pitchFamily="18" charset="0"/>
              <a:cs typeface="Times New Roman" panose="02020603050405020304" pitchFamily="18" charset="0"/>
            </a:rPr>
            <a:t>Brief Case Overview</a:t>
          </a:r>
          <a:endParaRPr lang="en-IN" sz="2800" kern="1200" dirty="0">
            <a:solidFill>
              <a:schemeClr val="tx1"/>
            </a:solidFill>
            <a:latin typeface="Times New Roman" panose="02020603050405020304" pitchFamily="18" charset="0"/>
            <a:cs typeface="Times New Roman" panose="02020603050405020304" pitchFamily="18" charset="0"/>
          </a:endParaRPr>
        </a:p>
      </dsp:txBody>
      <dsp:txXfrm>
        <a:off x="1080" y="0"/>
        <a:ext cx="4545210" cy="1457723"/>
      </dsp:txXfrm>
    </dsp:sp>
    <dsp:sp modelId="{842E3480-554B-453B-93D0-A7CE0793D8F6}">
      <dsp:nvSpPr>
        <dsp:cNvPr id="0" name=""/>
        <dsp:cNvSpPr/>
      </dsp:nvSpPr>
      <dsp:spPr>
        <a:xfrm>
          <a:off x="455601" y="1457723"/>
          <a:ext cx="3636168" cy="3158401"/>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150000"/>
            </a:lnSpc>
            <a:spcBef>
              <a:spcPct val="0"/>
            </a:spcBef>
            <a:spcAft>
              <a:spcPct val="35000"/>
            </a:spcAft>
            <a:buNone/>
          </a:pPr>
          <a:r>
            <a:rPr lang="en-IN" sz="1600" kern="1200" dirty="0">
              <a:solidFill>
                <a:schemeClr val="tx1"/>
              </a:solidFill>
              <a:latin typeface="Times New Roman" panose="02020603050405020304" pitchFamily="18" charset="0"/>
              <a:cs typeface="Times New Roman" panose="02020603050405020304" pitchFamily="18" charset="0"/>
            </a:rPr>
            <a:t>A female victim from a Black, Asian and Minority Ethic (BAME) background experienced physical, emotional and force control (Interventions Alliance, 2021).  Sometimes vulnerability is increased because of Language barriers, cultural pressure and financial dependence.</a:t>
          </a:r>
        </a:p>
      </dsp:txBody>
      <dsp:txXfrm>
        <a:off x="548107" y="1550229"/>
        <a:ext cx="3451156" cy="2973389"/>
      </dsp:txXfrm>
    </dsp:sp>
    <dsp:sp modelId="{858ABB9E-1311-47EF-91A3-1B46AF745BA5}">
      <dsp:nvSpPr>
        <dsp:cNvPr id="0" name=""/>
        <dsp:cNvSpPr/>
      </dsp:nvSpPr>
      <dsp:spPr>
        <a:xfrm>
          <a:off x="4887181" y="0"/>
          <a:ext cx="2797395" cy="485907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150000"/>
            </a:lnSpc>
            <a:spcBef>
              <a:spcPct val="0"/>
            </a:spcBef>
            <a:spcAft>
              <a:spcPct val="35000"/>
            </a:spcAft>
            <a:buNone/>
          </a:pPr>
          <a:r>
            <a:rPr lang="en-IN" sz="2800" b="1" kern="1200" dirty="0">
              <a:solidFill>
                <a:schemeClr val="tx1"/>
              </a:solidFill>
              <a:latin typeface="Times New Roman" panose="02020603050405020304" pitchFamily="18" charset="0"/>
              <a:cs typeface="Times New Roman" panose="02020603050405020304" pitchFamily="18" charset="0"/>
            </a:rPr>
            <a:t>Police Response</a:t>
          </a:r>
          <a:endParaRPr lang="en-IN" sz="2800" kern="1200" dirty="0">
            <a:solidFill>
              <a:schemeClr val="tx1"/>
            </a:solidFill>
            <a:latin typeface="Times New Roman" panose="02020603050405020304" pitchFamily="18" charset="0"/>
            <a:cs typeface="Times New Roman" panose="02020603050405020304" pitchFamily="18" charset="0"/>
          </a:endParaRPr>
        </a:p>
      </dsp:txBody>
      <dsp:txXfrm>
        <a:off x="4887181" y="0"/>
        <a:ext cx="2797395" cy="1457723"/>
      </dsp:txXfrm>
    </dsp:sp>
    <dsp:sp modelId="{F20FE4A5-0F84-4F99-B4BB-937710CB329E}">
      <dsp:nvSpPr>
        <dsp:cNvPr id="0" name=""/>
        <dsp:cNvSpPr/>
      </dsp:nvSpPr>
      <dsp:spPr>
        <a:xfrm>
          <a:off x="5166921" y="1457723"/>
          <a:ext cx="2237916" cy="3158401"/>
        </a:xfrm>
        <a:prstGeom prst="roundRect">
          <a:avLst>
            <a:gd name="adj" fmla="val 10000"/>
          </a:avLst>
        </a:prstGeom>
        <a:solidFill>
          <a:schemeClr val="accent5">
            <a:hueOff val="-1307943"/>
            <a:satOff val="7781"/>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150000"/>
            </a:lnSpc>
            <a:spcBef>
              <a:spcPct val="0"/>
            </a:spcBef>
            <a:spcAft>
              <a:spcPct val="35000"/>
            </a:spcAft>
            <a:buNone/>
          </a:pPr>
          <a:r>
            <a:rPr lang="en-IN" sz="1600" kern="1200">
              <a:solidFill>
                <a:schemeClr val="tx1"/>
              </a:solidFill>
              <a:latin typeface="Times New Roman" panose="02020603050405020304" pitchFamily="18" charset="0"/>
              <a:cs typeface="Times New Roman" panose="02020603050405020304" pitchFamily="18" charset="0"/>
            </a:rPr>
            <a:t>Police attended cases or incidents do risk assessment and support the victims by referring the case to specialist domestic abuse services.</a:t>
          </a:r>
          <a:endParaRPr lang="en-IN" sz="1600" kern="1200" dirty="0">
            <a:solidFill>
              <a:schemeClr val="tx1"/>
            </a:solidFill>
            <a:latin typeface="Times New Roman" panose="02020603050405020304" pitchFamily="18" charset="0"/>
            <a:cs typeface="Times New Roman" panose="02020603050405020304" pitchFamily="18" charset="0"/>
          </a:endParaRPr>
        </a:p>
      </dsp:txBody>
      <dsp:txXfrm>
        <a:off x="5232467" y="1523269"/>
        <a:ext cx="2106824" cy="3027309"/>
      </dsp:txXfrm>
    </dsp:sp>
    <dsp:sp modelId="{60015D4D-4DC4-4E07-A448-55CD8BDCFBEE}">
      <dsp:nvSpPr>
        <dsp:cNvPr id="0" name=""/>
        <dsp:cNvSpPr/>
      </dsp:nvSpPr>
      <dsp:spPr>
        <a:xfrm>
          <a:off x="8025467" y="0"/>
          <a:ext cx="2797395" cy="485907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150000"/>
            </a:lnSpc>
            <a:spcBef>
              <a:spcPct val="0"/>
            </a:spcBef>
            <a:spcAft>
              <a:spcPct val="35000"/>
            </a:spcAft>
            <a:buNone/>
          </a:pPr>
          <a:r>
            <a:rPr lang="en-IN" sz="2800" b="1" kern="1200" dirty="0">
              <a:solidFill>
                <a:schemeClr val="tx1"/>
              </a:solidFill>
              <a:latin typeface="Times New Roman" panose="02020603050405020304" pitchFamily="18" charset="0"/>
              <a:cs typeface="Times New Roman" panose="02020603050405020304" pitchFamily="18" charset="0"/>
            </a:rPr>
            <a:t>Outcome</a:t>
          </a:r>
          <a:endParaRPr lang="en-IN" sz="2800" kern="1200" dirty="0">
            <a:solidFill>
              <a:schemeClr val="tx1"/>
            </a:solidFill>
            <a:latin typeface="Times New Roman" panose="02020603050405020304" pitchFamily="18" charset="0"/>
            <a:cs typeface="Times New Roman" panose="02020603050405020304" pitchFamily="18" charset="0"/>
          </a:endParaRPr>
        </a:p>
      </dsp:txBody>
      <dsp:txXfrm>
        <a:off x="8025467" y="0"/>
        <a:ext cx="2797395" cy="1457723"/>
      </dsp:txXfrm>
    </dsp:sp>
    <dsp:sp modelId="{1DD80450-D9D1-47C1-A0A9-401DD5AE3540}">
      <dsp:nvSpPr>
        <dsp:cNvPr id="0" name=""/>
        <dsp:cNvSpPr/>
      </dsp:nvSpPr>
      <dsp:spPr>
        <a:xfrm>
          <a:off x="8305207" y="1457723"/>
          <a:ext cx="2237916" cy="3158401"/>
        </a:xfrm>
        <a:prstGeom prst="roundRect">
          <a:avLst>
            <a:gd name="adj" fmla="val 10000"/>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150000"/>
            </a:lnSpc>
            <a:spcBef>
              <a:spcPct val="0"/>
            </a:spcBef>
            <a:spcAft>
              <a:spcPct val="35000"/>
            </a:spcAft>
            <a:buNone/>
          </a:pPr>
          <a:r>
            <a:rPr lang="en-IN" sz="1600" kern="1200" dirty="0">
              <a:solidFill>
                <a:schemeClr val="tx1"/>
              </a:solidFill>
              <a:latin typeface="Times New Roman" panose="02020603050405020304" pitchFamily="18" charset="0"/>
              <a:cs typeface="Times New Roman" panose="02020603050405020304" pitchFamily="18" charset="0"/>
            </a:rPr>
            <a:t>With the help of organisations like Women’s Aid/</a:t>
          </a:r>
          <a:r>
            <a:rPr lang="en-IN" sz="1600" kern="1200" dirty="0" err="1">
              <a:solidFill>
                <a:schemeClr val="tx1"/>
              </a:solidFill>
              <a:latin typeface="Times New Roman" panose="02020603050405020304" pitchFamily="18" charset="0"/>
              <a:cs typeface="Times New Roman" panose="02020603050405020304" pitchFamily="18" charset="0"/>
            </a:rPr>
            <a:t>Panahghar</a:t>
          </a:r>
          <a:r>
            <a:rPr lang="en-IN" sz="1600" kern="1200" dirty="0">
              <a:solidFill>
                <a:schemeClr val="tx1"/>
              </a:solidFill>
              <a:latin typeface="Times New Roman" panose="02020603050405020304" pitchFamily="18" charset="0"/>
              <a:cs typeface="Times New Roman" panose="02020603050405020304" pitchFamily="18" charset="0"/>
            </a:rPr>
            <a:t> the police provide safety planning and legal advice to victim.</a:t>
          </a:r>
        </a:p>
      </dsp:txBody>
      <dsp:txXfrm>
        <a:off x="8370753" y="1523269"/>
        <a:ext cx="2106824" cy="30273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2995CF-6EF2-4F56-ABB4-0541F0484F0A}">
      <dsp:nvSpPr>
        <dsp:cNvPr id="0" name=""/>
        <dsp:cNvSpPr/>
      </dsp:nvSpPr>
      <dsp:spPr>
        <a:xfrm>
          <a:off x="531632" y="1588"/>
          <a:ext cx="9540015" cy="1561498"/>
        </a:xfrm>
        <a:prstGeom prst="chevron">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a:lnSpc>
              <a:spcPct val="150000"/>
            </a:lnSpc>
            <a:spcBef>
              <a:spcPct val="0"/>
            </a:spcBef>
            <a:spcAft>
              <a:spcPct val="35000"/>
            </a:spcAft>
            <a:buFont typeface="Arial" panose="020B0604020202020204" pitchFamily="34" charset="0"/>
            <a:buNone/>
          </a:pPr>
          <a:r>
            <a:rPr lang="en-IN" sz="2000" kern="1200">
              <a:latin typeface="Times New Roman" panose="02020603050405020304" pitchFamily="18" charset="0"/>
              <a:cs typeface="Times New Roman" panose="02020603050405020304" pitchFamily="18" charset="0"/>
            </a:rPr>
            <a:t>In Uk there is a major gap between arrests and convictions only 6% of police recorded cases reach to the result in a conviction (Topping and Barr, 2020). </a:t>
          </a:r>
          <a:endParaRPr lang="en-IN" sz="2000" kern="1200" dirty="0"/>
        </a:p>
      </dsp:txBody>
      <dsp:txXfrm>
        <a:off x="1312381" y="1588"/>
        <a:ext cx="7978517" cy="1561498"/>
      </dsp:txXfrm>
    </dsp:sp>
    <dsp:sp modelId="{2562EACB-9284-43E5-A3D0-C32705551F44}">
      <dsp:nvSpPr>
        <dsp:cNvPr id="0" name=""/>
        <dsp:cNvSpPr/>
      </dsp:nvSpPr>
      <dsp:spPr>
        <a:xfrm>
          <a:off x="531632" y="1781697"/>
          <a:ext cx="9540015" cy="1561498"/>
        </a:xfrm>
        <a:prstGeom prst="chevron">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a:lnSpc>
              <a:spcPct val="15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Victims withdraw the cases due to fear, pressure, and inadequate police responses so that the Victim attrition is high.</a:t>
          </a:r>
        </a:p>
      </dsp:txBody>
      <dsp:txXfrm>
        <a:off x="1312381" y="1781697"/>
        <a:ext cx="7978517" cy="1561498"/>
      </dsp:txXfrm>
    </dsp:sp>
    <dsp:sp modelId="{18D9C3C8-E327-4387-89E6-C8BC67F38DC0}">
      <dsp:nvSpPr>
        <dsp:cNvPr id="0" name=""/>
        <dsp:cNvSpPr/>
      </dsp:nvSpPr>
      <dsp:spPr>
        <a:xfrm>
          <a:off x="531632" y="3561805"/>
          <a:ext cx="9540015" cy="1561498"/>
        </a:xfrm>
        <a:prstGeom prst="chevron">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a:lnSpc>
              <a:spcPct val="15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Due to legal procedures and court bail decisions, victims may feel that offenders receive more protection and they are reducing the trust from police.</a:t>
          </a:r>
        </a:p>
      </dsp:txBody>
      <dsp:txXfrm>
        <a:off x="1312381" y="3561805"/>
        <a:ext cx="7978517" cy="15614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88932E-A076-4EFD-8691-7061BF548138}">
      <dsp:nvSpPr>
        <dsp:cNvPr id="0" name=""/>
        <dsp:cNvSpPr/>
      </dsp:nvSpPr>
      <dsp:spPr>
        <a:xfrm>
          <a:off x="0" y="393308"/>
          <a:ext cx="11057291" cy="121905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169" tIns="374904" rIns="858169" bIns="128016" numCol="1" spcCol="1270" anchor="t" anchorCtr="0">
          <a:noAutofit/>
        </a:bodyPr>
        <a:lstStyle/>
        <a:p>
          <a:pPr marL="171450" lvl="1" indent="-171450" algn="just" defTabSz="800100">
            <a:lnSpc>
              <a:spcPct val="90000"/>
            </a:lnSpc>
            <a:spcBef>
              <a:spcPct val="0"/>
            </a:spcBef>
            <a:spcAft>
              <a:spcPct val="15000"/>
            </a:spcAft>
            <a:buNone/>
          </a:pPr>
          <a:r>
            <a:rPr lang="en-IN" sz="1800" kern="1200" dirty="0">
              <a:solidFill>
                <a:schemeClr val="tx1"/>
              </a:solidFill>
              <a:latin typeface="Times New Roman" panose="02020603050405020304" pitchFamily="18" charset="0"/>
              <a:cs typeface="Times New Roman" panose="02020603050405020304" pitchFamily="18" charset="0"/>
            </a:rPr>
            <a:t>Advocacy services (like IDVAs) abuse is stopping in 58.7% cases and according to Outreach services 46.2% is improved (Carlisle et al., 2025).it includes MARACs safety planning, housing, healthy and legal support and physiological supports mental health. </a:t>
          </a:r>
        </a:p>
      </dsp:txBody>
      <dsp:txXfrm>
        <a:off x="0" y="393308"/>
        <a:ext cx="11057291" cy="1219050"/>
      </dsp:txXfrm>
    </dsp:sp>
    <dsp:sp modelId="{93F27BD8-FD1A-4F5C-9695-881B2EC260AE}">
      <dsp:nvSpPr>
        <dsp:cNvPr id="0" name=""/>
        <dsp:cNvSpPr/>
      </dsp:nvSpPr>
      <dsp:spPr>
        <a:xfrm>
          <a:off x="552864" y="127628"/>
          <a:ext cx="7740103" cy="53136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557" tIns="0" rIns="292557" bIns="0" numCol="1" spcCol="1270" anchor="ctr" anchorCtr="0">
          <a:noAutofit/>
        </a:bodyPr>
        <a:lstStyle/>
        <a:p>
          <a:pPr marL="0" lvl="0" indent="0" algn="just" defTabSz="800100">
            <a:lnSpc>
              <a:spcPct val="90000"/>
            </a:lnSpc>
            <a:spcBef>
              <a:spcPct val="0"/>
            </a:spcBef>
            <a:spcAft>
              <a:spcPct val="35000"/>
            </a:spcAft>
            <a:buNone/>
          </a:pPr>
          <a:r>
            <a:rPr lang="en-IN" sz="1800" b="1" kern="1200" dirty="0">
              <a:solidFill>
                <a:schemeClr val="tx1"/>
              </a:solidFill>
              <a:latin typeface="Times New Roman" panose="02020603050405020304" pitchFamily="18" charset="0"/>
              <a:cs typeface="Times New Roman" panose="02020603050405020304" pitchFamily="18" charset="0"/>
            </a:rPr>
            <a:t>Support Interventions</a:t>
          </a:r>
          <a:endParaRPr lang="en-IN" sz="1800" kern="1200" dirty="0">
            <a:solidFill>
              <a:schemeClr val="tx1"/>
            </a:solidFill>
            <a:latin typeface="Times New Roman" panose="02020603050405020304" pitchFamily="18" charset="0"/>
            <a:cs typeface="Times New Roman" panose="02020603050405020304" pitchFamily="18" charset="0"/>
          </a:endParaRPr>
        </a:p>
      </dsp:txBody>
      <dsp:txXfrm>
        <a:off x="578803" y="153567"/>
        <a:ext cx="7688225" cy="479482"/>
      </dsp:txXfrm>
    </dsp:sp>
    <dsp:sp modelId="{15FCA9F4-D4B6-47C0-BB3C-7203833151DE}">
      <dsp:nvSpPr>
        <dsp:cNvPr id="0" name=""/>
        <dsp:cNvSpPr/>
      </dsp:nvSpPr>
      <dsp:spPr>
        <a:xfrm>
          <a:off x="0" y="1975238"/>
          <a:ext cx="11057291" cy="99225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169" tIns="374904" rIns="858169" bIns="128016" numCol="1" spcCol="1270" anchor="t" anchorCtr="0">
          <a:noAutofit/>
        </a:bodyPr>
        <a:lstStyle/>
        <a:p>
          <a:pPr marL="171450" lvl="1" indent="-171450" algn="just" defTabSz="800100">
            <a:lnSpc>
              <a:spcPct val="90000"/>
            </a:lnSpc>
            <a:spcBef>
              <a:spcPct val="0"/>
            </a:spcBef>
            <a:spcAft>
              <a:spcPct val="15000"/>
            </a:spcAft>
            <a:buNone/>
          </a:pPr>
          <a:r>
            <a:rPr lang="en-IN" sz="1800" kern="1200" dirty="0">
              <a:solidFill>
                <a:schemeClr val="tx1"/>
              </a:solidFill>
              <a:latin typeface="Times New Roman" panose="02020603050405020304" pitchFamily="18" charset="0"/>
              <a:cs typeface="Times New Roman" panose="02020603050405020304" pitchFamily="18" charset="0"/>
            </a:rPr>
            <a:t>Evidence is mixed and limited. Due to legal procedures victims do not support police and reduce the trust, due to these major cases are not resulting to punishment.</a:t>
          </a:r>
        </a:p>
      </dsp:txBody>
      <dsp:txXfrm>
        <a:off x="0" y="1975238"/>
        <a:ext cx="11057291" cy="992250"/>
      </dsp:txXfrm>
    </dsp:sp>
    <dsp:sp modelId="{B3D766F2-7ED0-4E67-89C6-EE924C88E7E3}">
      <dsp:nvSpPr>
        <dsp:cNvPr id="0" name=""/>
        <dsp:cNvSpPr/>
      </dsp:nvSpPr>
      <dsp:spPr>
        <a:xfrm>
          <a:off x="552864" y="1709558"/>
          <a:ext cx="7740103" cy="53136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557" tIns="0" rIns="292557" bIns="0" numCol="1" spcCol="1270" anchor="ctr" anchorCtr="0">
          <a:noAutofit/>
        </a:bodyPr>
        <a:lstStyle/>
        <a:p>
          <a:pPr marL="0" lvl="0" indent="0" algn="just" defTabSz="800100">
            <a:lnSpc>
              <a:spcPct val="90000"/>
            </a:lnSpc>
            <a:spcBef>
              <a:spcPct val="0"/>
            </a:spcBef>
            <a:spcAft>
              <a:spcPct val="35000"/>
            </a:spcAft>
            <a:buNone/>
          </a:pPr>
          <a:r>
            <a:rPr lang="en-IN" sz="1800" b="1" kern="1200">
              <a:solidFill>
                <a:schemeClr val="tx1"/>
              </a:solidFill>
              <a:latin typeface="Times New Roman" panose="02020603050405020304" pitchFamily="18" charset="0"/>
              <a:cs typeface="Times New Roman" panose="02020603050405020304" pitchFamily="18" charset="0"/>
            </a:rPr>
            <a:t>Perpetrator Programmes</a:t>
          </a:r>
          <a:endParaRPr lang="en-IN" sz="1800" kern="1200">
            <a:solidFill>
              <a:schemeClr val="tx1"/>
            </a:solidFill>
            <a:latin typeface="Times New Roman" panose="02020603050405020304" pitchFamily="18" charset="0"/>
            <a:cs typeface="Times New Roman" panose="02020603050405020304" pitchFamily="18" charset="0"/>
          </a:endParaRPr>
        </a:p>
      </dsp:txBody>
      <dsp:txXfrm>
        <a:off x="578803" y="1735497"/>
        <a:ext cx="7688225" cy="479482"/>
      </dsp:txXfrm>
    </dsp:sp>
    <dsp:sp modelId="{9F5AE42D-D9BE-4F87-A3A5-7C0EE677132F}">
      <dsp:nvSpPr>
        <dsp:cNvPr id="0" name=""/>
        <dsp:cNvSpPr/>
      </dsp:nvSpPr>
      <dsp:spPr>
        <a:xfrm>
          <a:off x="0" y="3330368"/>
          <a:ext cx="11057291" cy="992250"/>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169" tIns="374904" rIns="858169" bIns="128016" numCol="1" spcCol="1270" anchor="t" anchorCtr="0">
          <a:noAutofit/>
        </a:bodyPr>
        <a:lstStyle/>
        <a:p>
          <a:pPr marL="171450" lvl="1" indent="-171450" algn="just" defTabSz="800100">
            <a:lnSpc>
              <a:spcPct val="90000"/>
            </a:lnSpc>
            <a:spcBef>
              <a:spcPct val="0"/>
            </a:spcBef>
            <a:spcAft>
              <a:spcPct val="15000"/>
            </a:spcAft>
            <a:buNone/>
          </a:pPr>
          <a:r>
            <a:rPr lang="en-IN" sz="1800" kern="1200" dirty="0">
              <a:solidFill>
                <a:schemeClr val="tx1"/>
              </a:solidFill>
              <a:latin typeface="Times New Roman" panose="02020603050405020304" pitchFamily="18" charset="0"/>
              <a:cs typeface="Times New Roman" panose="02020603050405020304" pitchFamily="18" charset="0"/>
            </a:rPr>
            <a:t>To improve victim safety strong evidence, need to be multi-agency collaboration (police, health, social services, specialist charities).</a:t>
          </a:r>
        </a:p>
      </dsp:txBody>
      <dsp:txXfrm>
        <a:off x="0" y="3330368"/>
        <a:ext cx="11057291" cy="992250"/>
      </dsp:txXfrm>
    </dsp:sp>
    <dsp:sp modelId="{02A96516-2F7F-4ECB-B099-DE8D717CBC57}">
      <dsp:nvSpPr>
        <dsp:cNvPr id="0" name=""/>
        <dsp:cNvSpPr/>
      </dsp:nvSpPr>
      <dsp:spPr>
        <a:xfrm>
          <a:off x="552864" y="3064688"/>
          <a:ext cx="7740103" cy="53136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557" tIns="0" rIns="292557" bIns="0" numCol="1" spcCol="1270" anchor="ctr" anchorCtr="0">
          <a:noAutofit/>
        </a:bodyPr>
        <a:lstStyle/>
        <a:p>
          <a:pPr marL="0" lvl="0" indent="0" algn="just" defTabSz="800100">
            <a:lnSpc>
              <a:spcPct val="90000"/>
            </a:lnSpc>
            <a:spcBef>
              <a:spcPct val="0"/>
            </a:spcBef>
            <a:spcAft>
              <a:spcPct val="35000"/>
            </a:spcAft>
            <a:buNone/>
          </a:pPr>
          <a:r>
            <a:rPr lang="en-IN" sz="1800" b="1" kern="1200">
              <a:solidFill>
                <a:schemeClr val="tx1"/>
              </a:solidFill>
              <a:latin typeface="Times New Roman" panose="02020603050405020304" pitchFamily="18" charset="0"/>
              <a:cs typeface="Times New Roman" panose="02020603050405020304" pitchFamily="18" charset="0"/>
            </a:rPr>
            <a:t>Multi-Agency Working</a:t>
          </a:r>
          <a:endParaRPr lang="en-IN" sz="1800" kern="1200">
            <a:solidFill>
              <a:schemeClr val="tx1"/>
            </a:solidFill>
            <a:latin typeface="Times New Roman" panose="02020603050405020304" pitchFamily="18" charset="0"/>
            <a:cs typeface="Times New Roman" panose="02020603050405020304" pitchFamily="18" charset="0"/>
          </a:endParaRPr>
        </a:p>
      </dsp:txBody>
      <dsp:txXfrm>
        <a:off x="578803" y="3090627"/>
        <a:ext cx="7688225" cy="479482"/>
      </dsp:txXfrm>
    </dsp:sp>
    <dsp:sp modelId="{77B5A978-2CC9-4567-A448-647694FA28FE}">
      <dsp:nvSpPr>
        <dsp:cNvPr id="0" name=""/>
        <dsp:cNvSpPr/>
      </dsp:nvSpPr>
      <dsp:spPr>
        <a:xfrm>
          <a:off x="0" y="4685498"/>
          <a:ext cx="11057291" cy="99225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169" tIns="374904" rIns="858169" bIns="128016" numCol="1" spcCol="1270" anchor="t" anchorCtr="0">
          <a:noAutofit/>
        </a:bodyPr>
        <a:lstStyle/>
        <a:p>
          <a:pPr marL="171450" lvl="1" indent="-171450" algn="just" defTabSz="800100">
            <a:lnSpc>
              <a:spcPct val="90000"/>
            </a:lnSpc>
            <a:spcBef>
              <a:spcPct val="0"/>
            </a:spcBef>
            <a:spcAft>
              <a:spcPct val="15000"/>
            </a:spcAft>
            <a:buNone/>
          </a:pPr>
          <a:r>
            <a:rPr lang="en-IN" sz="1800" kern="1200" dirty="0">
              <a:solidFill>
                <a:schemeClr val="tx1"/>
              </a:solidFill>
              <a:latin typeface="Times New Roman" panose="02020603050405020304" pitchFamily="18" charset="0"/>
              <a:cs typeface="Times New Roman" panose="02020603050405020304" pitchFamily="18" charset="0"/>
            </a:rPr>
            <a:t>Research quality is not strong most of the studies shows that it is biased, week and data gaps is used that why the clear conclusion is not defined.</a:t>
          </a:r>
        </a:p>
      </dsp:txBody>
      <dsp:txXfrm>
        <a:off x="0" y="4685498"/>
        <a:ext cx="11057291" cy="992250"/>
      </dsp:txXfrm>
    </dsp:sp>
    <dsp:sp modelId="{847132F8-1BB2-46F0-83FB-9D767BB50169}">
      <dsp:nvSpPr>
        <dsp:cNvPr id="0" name=""/>
        <dsp:cNvSpPr/>
      </dsp:nvSpPr>
      <dsp:spPr>
        <a:xfrm>
          <a:off x="552864" y="4419818"/>
          <a:ext cx="7740103" cy="53136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557" tIns="0" rIns="292557" bIns="0" numCol="1" spcCol="1270" anchor="ctr" anchorCtr="0">
          <a:noAutofit/>
        </a:bodyPr>
        <a:lstStyle/>
        <a:p>
          <a:pPr marL="0" lvl="0" indent="0" algn="just" defTabSz="800100">
            <a:lnSpc>
              <a:spcPct val="90000"/>
            </a:lnSpc>
            <a:spcBef>
              <a:spcPct val="0"/>
            </a:spcBef>
            <a:spcAft>
              <a:spcPct val="35000"/>
            </a:spcAft>
            <a:buNone/>
          </a:pPr>
          <a:r>
            <a:rPr lang="en-IN" sz="1800" b="1" kern="1200">
              <a:solidFill>
                <a:schemeClr val="tx1"/>
              </a:solidFill>
              <a:latin typeface="Times New Roman" panose="02020603050405020304" pitchFamily="18" charset="0"/>
              <a:cs typeface="Times New Roman" panose="02020603050405020304" pitchFamily="18" charset="0"/>
            </a:rPr>
            <a:t>Limitations of Evidence</a:t>
          </a:r>
          <a:endParaRPr lang="en-IN" sz="1800" kern="1200">
            <a:solidFill>
              <a:schemeClr val="tx1"/>
            </a:solidFill>
            <a:latin typeface="Times New Roman" panose="02020603050405020304" pitchFamily="18" charset="0"/>
            <a:cs typeface="Times New Roman" panose="02020603050405020304" pitchFamily="18" charset="0"/>
          </a:endParaRPr>
        </a:p>
      </dsp:txBody>
      <dsp:txXfrm>
        <a:off x="578803" y="4445757"/>
        <a:ext cx="7688225" cy="4794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74CB3B-F1E8-4132-94EC-02CE5C701788}">
      <dsp:nvSpPr>
        <dsp:cNvPr id="0" name=""/>
        <dsp:cNvSpPr/>
      </dsp:nvSpPr>
      <dsp:spPr>
        <a:xfrm>
          <a:off x="4855" y="40284"/>
          <a:ext cx="4265179" cy="1439990"/>
        </a:xfrm>
        <a:prstGeom prst="chevron">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a:lnSpc>
              <a:spcPct val="150000"/>
            </a:lnSpc>
            <a:spcBef>
              <a:spcPct val="0"/>
            </a:spcBef>
            <a:spcAft>
              <a:spcPct val="35000"/>
            </a:spcAft>
            <a:buNone/>
          </a:pPr>
          <a:r>
            <a:rPr lang="en-IN" sz="2400" b="1" kern="1200">
              <a:solidFill>
                <a:schemeClr val="tx1"/>
              </a:solidFill>
              <a:latin typeface="Times New Roman" panose="02020603050405020304" pitchFamily="18" charset="0"/>
              <a:cs typeface="Times New Roman" panose="02020603050405020304" pitchFamily="18" charset="0"/>
            </a:rPr>
            <a:t>Gender assumptions:</a:t>
          </a:r>
          <a:endParaRPr lang="en-IN" sz="2400" kern="1200">
            <a:solidFill>
              <a:schemeClr val="tx1"/>
            </a:solidFill>
            <a:latin typeface="Times New Roman" panose="02020603050405020304" pitchFamily="18" charset="0"/>
            <a:cs typeface="Times New Roman" panose="02020603050405020304" pitchFamily="18" charset="0"/>
          </a:endParaRPr>
        </a:p>
      </dsp:txBody>
      <dsp:txXfrm>
        <a:off x="724850" y="40284"/>
        <a:ext cx="2825189" cy="1439990"/>
      </dsp:txXfrm>
    </dsp:sp>
    <dsp:sp modelId="{A5A50997-A4B9-4434-BDE9-96C67CBD1733}">
      <dsp:nvSpPr>
        <dsp:cNvPr id="0" name=""/>
        <dsp:cNvSpPr/>
      </dsp:nvSpPr>
      <dsp:spPr>
        <a:xfrm>
          <a:off x="3802037" y="162683"/>
          <a:ext cx="7296647" cy="1195191"/>
        </a:xfrm>
        <a:prstGeom prst="chevron">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150000"/>
            </a:lnSpc>
            <a:spcBef>
              <a:spcPct val="0"/>
            </a:spcBef>
            <a:spcAft>
              <a:spcPct val="35000"/>
            </a:spcAft>
            <a:buNone/>
          </a:pPr>
          <a:r>
            <a:rPr lang="en-IN" sz="1600" kern="1200" dirty="0">
              <a:solidFill>
                <a:schemeClr val="tx1"/>
              </a:solidFill>
              <a:latin typeface="Times New Roman" panose="02020603050405020304" pitchFamily="18" charset="0"/>
              <a:cs typeface="Times New Roman" panose="02020603050405020304" pitchFamily="18" charset="0"/>
            </a:rPr>
            <a:t>Society and Police believes that the men are not victim at all so they show doubt and this is the major gender issue (Jovanoski, 2021).</a:t>
          </a:r>
        </a:p>
      </dsp:txBody>
      <dsp:txXfrm>
        <a:off x="4399633" y="162683"/>
        <a:ext cx="6101456" cy="1195191"/>
      </dsp:txXfrm>
    </dsp:sp>
    <dsp:sp modelId="{1E86CCD1-A18A-480A-8DE4-9F8D3BCC273A}">
      <dsp:nvSpPr>
        <dsp:cNvPr id="0" name=""/>
        <dsp:cNvSpPr/>
      </dsp:nvSpPr>
      <dsp:spPr>
        <a:xfrm>
          <a:off x="2" y="1741690"/>
          <a:ext cx="4265179" cy="1439990"/>
        </a:xfrm>
        <a:prstGeom prst="chevron">
          <a:avLst/>
        </a:prstGeom>
        <a:solidFill>
          <a:schemeClr val="accent2">
            <a:hueOff val="-1356225"/>
            <a:satOff val="-828"/>
            <a:lumOff val="3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a:lnSpc>
              <a:spcPct val="150000"/>
            </a:lnSpc>
            <a:spcBef>
              <a:spcPct val="0"/>
            </a:spcBef>
            <a:spcAft>
              <a:spcPct val="35000"/>
            </a:spcAft>
            <a:buNone/>
          </a:pPr>
          <a:r>
            <a:rPr lang="en-IN" sz="2400" b="1" kern="1200">
              <a:solidFill>
                <a:schemeClr val="tx1"/>
              </a:solidFill>
              <a:latin typeface="Times New Roman" panose="02020603050405020304" pitchFamily="18" charset="0"/>
              <a:cs typeface="Times New Roman" panose="02020603050405020304" pitchFamily="18" charset="0"/>
            </a:rPr>
            <a:t>Inconsistent responses:</a:t>
          </a:r>
          <a:endParaRPr lang="en-IN" sz="2400" kern="1200" dirty="0">
            <a:solidFill>
              <a:schemeClr val="tx1"/>
            </a:solidFill>
            <a:latin typeface="Times New Roman" panose="02020603050405020304" pitchFamily="18" charset="0"/>
            <a:cs typeface="Times New Roman" panose="02020603050405020304" pitchFamily="18" charset="0"/>
          </a:endParaRPr>
        </a:p>
      </dsp:txBody>
      <dsp:txXfrm>
        <a:off x="719997" y="1741690"/>
        <a:ext cx="2825189" cy="1439990"/>
      </dsp:txXfrm>
    </dsp:sp>
    <dsp:sp modelId="{7A9A7E2D-C5F5-4EDF-9042-5D7DEF83A2E9}">
      <dsp:nvSpPr>
        <dsp:cNvPr id="0" name=""/>
        <dsp:cNvSpPr/>
      </dsp:nvSpPr>
      <dsp:spPr>
        <a:xfrm>
          <a:off x="3802037" y="1804272"/>
          <a:ext cx="7296647" cy="1195191"/>
        </a:xfrm>
        <a:prstGeom prst="chevron">
          <a:avLst/>
        </a:prstGeom>
        <a:solidFill>
          <a:schemeClr val="accent2">
            <a:tint val="40000"/>
            <a:alpha val="90000"/>
            <a:hueOff val="-1870684"/>
            <a:satOff val="3763"/>
            <a:lumOff val="574"/>
            <a:alphaOff val="0"/>
          </a:schemeClr>
        </a:solidFill>
        <a:ln w="19050" cap="rnd" cmpd="sng" algn="ctr">
          <a:solidFill>
            <a:schemeClr val="accent2">
              <a:tint val="40000"/>
              <a:alpha val="90000"/>
              <a:hueOff val="-1870684"/>
              <a:satOff val="3763"/>
              <a:lumOff val="5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150000"/>
            </a:lnSpc>
            <a:spcBef>
              <a:spcPct val="0"/>
            </a:spcBef>
            <a:spcAft>
              <a:spcPct val="35000"/>
            </a:spcAft>
            <a:buNone/>
          </a:pPr>
          <a:r>
            <a:rPr lang="en-IN" sz="1600" kern="1200" dirty="0">
              <a:solidFill>
                <a:schemeClr val="tx1"/>
              </a:solidFill>
              <a:latin typeface="Times New Roman" panose="02020603050405020304" pitchFamily="18" charset="0"/>
              <a:cs typeface="Times New Roman" panose="02020603050405020304" pitchFamily="18" charset="0"/>
            </a:rPr>
            <a:t>In the male victim cases Police and justice responses are extremely low, in some cases below 2%.</a:t>
          </a:r>
        </a:p>
      </dsp:txBody>
      <dsp:txXfrm>
        <a:off x="4399633" y="1804272"/>
        <a:ext cx="6101456" cy="1195191"/>
      </dsp:txXfrm>
    </dsp:sp>
    <dsp:sp modelId="{CEDE3C37-03EA-48F2-BD16-ECEA876D2AA6}">
      <dsp:nvSpPr>
        <dsp:cNvPr id="0" name=""/>
        <dsp:cNvSpPr/>
      </dsp:nvSpPr>
      <dsp:spPr>
        <a:xfrm>
          <a:off x="4855" y="3323462"/>
          <a:ext cx="4265179" cy="1439990"/>
        </a:xfrm>
        <a:prstGeom prst="chevron">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a:lnSpc>
              <a:spcPct val="150000"/>
            </a:lnSpc>
            <a:spcBef>
              <a:spcPct val="0"/>
            </a:spcBef>
            <a:spcAft>
              <a:spcPct val="35000"/>
            </a:spcAft>
            <a:buNone/>
          </a:pPr>
          <a:r>
            <a:rPr lang="en-IN" sz="2400" b="1" kern="1200">
              <a:solidFill>
                <a:schemeClr val="tx1"/>
              </a:solidFill>
              <a:latin typeface="Times New Roman" panose="02020603050405020304" pitchFamily="18" charset="0"/>
              <a:cs typeface="Times New Roman" panose="02020603050405020304" pitchFamily="18" charset="0"/>
            </a:rPr>
            <a:t>Bias in the system:</a:t>
          </a:r>
          <a:r>
            <a:rPr lang="en-IN" sz="2400" kern="1200">
              <a:solidFill>
                <a:schemeClr val="tx1"/>
              </a:solidFill>
              <a:latin typeface="Times New Roman" panose="02020603050405020304" pitchFamily="18" charset="0"/>
              <a:cs typeface="Times New Roman" panose="02020603050405020304" pitchFamily="18" charset="0"/>
            </a:rPr>
            <a:t> </a:t>
          </a:r>
          <a:endParaRPr lang="en-IN" sz="2400" kern="1200" dirty="0">
            <a:solidFill>
              <a:schemeClr val="tx1"/>
            </a:solidFill>
            <a:latin typeface="Times New Roman" panose="02020603050405020304" pitchFamily="18" charset="0"/>
            <a:cs typeface="Times New Roman" panose="02020603050405020304" pitchFamily="18" charset="0"/>
          </a:endParaRPr>
        </a:p>
      </dsp:txBody>
      <dsp:txXfrm>
        <a:off x="724850" y="3323462"/>
        <a:ext cx="2825189" cy="1439990"/>
      </dsp:txXfrm>
    </dsp:sp>
    <dsp:sp modelId="{0E107EE8-BF4A-4E4A-9D0C-129591EE64E1}">
      <dsp:nvSpPr>
        <dsp:cNvPr id="0" name=""/>
        <dsp:cNvSpPr/>
      </dsp:nvSpPr>
      <dsp:spPr>
        <a:xfrm>
          <a:off x="3802037" y="3445861"/>
          <a:ext cx="7296647" cy="1195191"/>
        </a:xfrm>
        <a:prstGeom prst="chevron">
          <a:avLst/>
        </a:prstGeom>
        <a:solidFill>
          <a:schemeClr val="accent2">
            <a:tint val="40000"/>
            <a:alpha val="90000"/>
            <a:hueOff val="-3741368"/>
            <a:satOff val="7526"/>
            <a:lumOff val="1147"/>
            <a:alphaOff val="0"/>
          </a:schemeClr>
        </a:solidFill>
        <a:ln w="19050" cap="rnd" cmpd="sng" algn="ctr">
          <a:solidFill>
            <a:schemeClr val="accent2">
              <a:tint val="40000"/>
              <a:alpha val="90000"/>
              <a:hueOff val="-3741368"/>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150000"/>
            </a:lnSpc>
            <a:spcBef>
              <a:spcPct val="0"/>
            </a:spcBef>
            <a:spcAft>
              <a:spcPct val="35000"/>
            </a:spcAft>
            <a:buNone/>
          </a:pPr>
          <a:r>
            <a:rPr lang="en-IN" sz="1600" kern="1200" dirty="0">
              <a:solidFill>
                <a:schemeClr val="tx1"/>
              </a:solidFill>
              <a:latin typeface="Times New Roman" panose="02020603050405020304" pitchFamily="18" charset="0"/>
              <a:cs typeface="Times New Roman" panose="02020603050405020304" pitchFamily="18" charset="0"/>
            </a:rPr>
            <a:t>Male victims may be wrongly treated as offenders, especially in coercive control cases.</a:t>
          </a:r>
        </a:p>
      </dsp:txBody>
      <dsp:txXfrm>
        <a:off x="4399633" y="3445861"/>
        <a:ext cx="6101456" cy="11951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9C4468-E15C-4AB8-ABC1-3ED79A424C4F}">
      <dsp:nvSpPr>
        <dsp:cNvPr id="0" name=""/>
        <dsp:cNvSpPr/>
      </dsp:nvSpPr>
      <dsp:spPr>
        <a:xfrm rot="5400000">
          <a:off x="6885033" y="-2867132"/>
          <a:ext cx="950494" cy="6927323"/>
        </a:xfrm>
        <a:prstGeom prst="round2SameRect">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ctr" defTabSz="711200">
            <a:lnSpc>
              <a:spcPct val="150000"/>
            </a:lnSpc>
            <a:spcBef>
              <a:spcPct val="0"/>
            </a:spcBef>
            <a:spcAft>
              <a:spcPct val="15000"/>
            </a:spcAft>
            <a:buChar char="•"/>
          </a:pPr>
          <a:r>
            <a:rPr lang="en-IN" sz="1600" kern="1200" dirty="0">
              <a:solidFill>
                <a:schemeClr val="tx1"/>
              </a:solidFill>
              <a:latin typeface="Times New Roman" panose="02020603050405020304" pitchFamily="18" charset="0"/>
              <a:cs typeface="Times New Roman" panose="02020603050405020304" pitchFamily="18" charset="0"/>
            </a:rPr>
            <a:t>Domestic abuse and coercive control training is mandatory for all officers.</a:t>
          </a:r>
          <a:endParaRPr lang="en-IN" sz="1600" kern="1200" dirty="0">
            <a:solidFill>
              <a:schemeClr val="tx1"/>
            </a:solidFill>
          </a:endParaRPr>
        </a:p>
      </dsp:txBody>
      <dsp:txXfrm rot="-5400000">
        <a:off x="3896619" y="167681"/>
        <a:ext cx="6880924" cy="857696"/>
      </dsp:txXfrm>
    </dsp:sp>
    <dsp:sp modelId="{FC34AC6C-6836-4862-8749-0951E629DC5E}">
      <dsp:nvSpPr>
        <dsp:cNvPr id="0" name=""/>
        <dsp:cNvSpPr/>
      </dsp:nvSpPr>
      <dsp:spPr>
        <a:xfrm>
          <a:off x="0" y="2470"/>
          <a:ext cx="3896619" cy="1188118"/>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150000"/>
            </a:lnSpc>
            <a:spcBef>
              <a:spcPct val="0"/>
            </a:spcBef>
            <a:spcAft>
              <a:spcPct val="35000"/>
            </a:spcAft>
            <a:buNone/>
          </a:pPr>
          <a:r>
            <a:rPr lang="en-IN" sz="2400" b="1" kern="1200" dirty="0">
              <a:solidFill>
                <a:schemeClr val="tx1"/>
              </a:solidFill>
              <a:latin typeface="Times New Roman" panose="02020603050405020304" pitchFamily="18" charset="0"/>
              <a:cs typeface="Times New Roman" panose="02020603050405020304" pitchFamily="18" charset="0"/>
            </a:rPr>
            <a:t>Specialist training</a:t>
          </a:r>
          <a:endParaRPr lang="en-IN" sz="2400" kern="1200" dirty="0">
            <a:solidFill>
              <a:schemeClr val="tx1"/>
            </a:solidFill>
          </a:endParaRPr>
        </a:p>
      </dsp:txBody>
      <dsp:txXfrm>
        <a:off x="57999" y="60469"/>
        <a:ext cx="3780621" cy="1072120"/>
      </dsp:txXfrm>
    </dsp:sp>
    <dsp:sp modelId="{635E855E-1532-4015-ABA4-7A0A3C4BC91A}">
      <dsp:nvSpPr>
        <dsp:cNvPr id="0" name=""/>
        <dsp:cNvSpPr/>
      </dsp:nvSpPr>
      <dsp:spPr>
        <a:xfrm rot="5400000">
          <a:off x="6885033" y="-1619608"/>
          <a:ext cx="950494" cy="6927323"/>
        </a:xfrm>
        <a:prstGeom prst="round2SameRect">
          <a:avLst/>
        </a:prstGeom>
        <a:solidFill>
          <a:schemeClr val="accent5">
            <a:tint val="40000"/>
            <a:alpha val="90000"/>
            <a:hueOff val="-638421"/>
            <a:satOff val="6737"/>
            <a:lumOff val="666"/>
            <a:alphaOff val="0"/>
          </a:schemeClr>
        </a:solidFill>
        <a:ln w="19050" cap="rnd" cmpd="sng" algn="ctr">
          <a:solidFill>
            <a:schemeClr val="accent5">
              <a:tint val="40000"/>
              <a:alpha val="90000"/>
              <a:hueOff val="-638421"/>
              <a:satOff val="6737"/>
              <a:lumOff val="66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ctr" defTabSz="711200">
            <a:lnSpc>
              <a:spcPct val="150000"/>
            </a:lnSpc>
            <a:spcBef>
              <a:spcPct val="0"/>
            </a:spcBef>
            <a:spcAft>
              <a:spcPct val="15000"/>
            </a:spcAft>
            <a:buChar char="•"/>
          </a:pPr>
          <a:r>
            <a:rPr lang="en-IN" sz="1600" kern="1200" dirty="0">
              <a:solidFill>
                <a:schemeClr val="tx1"/>
              </a:solidFill>
              <a:latin typeface="Times New Roman" panose="02020603050405020304" pitchFamily="18" charset="0"/>
              <a:cs typeface="Times New Roman" panose="02020603050405020304" pitchFamily="18" charset="0"/>
            </a:rPr>
            <a:t>Women, men, and children face trauma, anxiety and difficulties in the UK. </a:t>
          </a:r>
        </a:p>
      </dsp:txBody>
      <dsp:txXfrm rot="-5400000">
        <a:off x="3896619" y="1415205"/>
        <a:ext cx="6880924" cy="857696"/>
      </dsp:txXfrm>
    </dsp:sp>
    <dsp:sp modelId="{9E33DBAF-8D0D-45E3-AC17-90B1975A0C02}">
      <dsp:nvSpPr>
        <dsp:cNvPr id="0" name=""/>
        <dsp:cNvSpPr/>
      </dsp:nvSpPr>
      <dsp:spPr>
        <a:xfrm>
          <a:off x="0" y="1249994"/>
          <a:ext cx="3896619" cy="1188118"/>
        </a:xfrm>
        <a:prstGeom prst="roundRect">
          <a:avLst/>
        </a:prstGeom>
        <a:solidFill>
          <a:schemeClr val="accent5">
            <a:hueOff val="-871962"/>
            <a:satOff val="5188"/>
            <a:lumOff val="20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150000"/>
            </a:lnSpc>
            <a:spcBef>
              <a:spcPct val="0"/>
            </a:spcBef>
            <a:spcAft>
              <a:spcPct val="35000"/>
            </a:spcAft>
            <a:buNone/>
          </a:pPr>
          <a:r>
            <a:rPr lang="en-IN" sz="2400" b="1" kern="1200" dirty="0">
              <a:solidFill>
                <a:schemeClr val="tx1"/>
              </a:solidFill>
              <a:latin typeface="Times New Roman" panose="02020603050405020304" pitchFamily="18" charset="0"/>
              <a:cs typeface="Times New Roman" panose="02020603050405020304" pitchFamily="18" charset="0"/>
            </a:rPr>
            <a:t>Victim centred policing</a:t>
          </a:r>
          <a:endParaRPr lang="en-IN" sz="2400" kern="1200" dirty="0">
            <a:solidFill>
              <a:schemeClr val="tx1"/>
            </a:solidFill>
            <a:latin typeface="Times New Roman" panose="02020603050405020304" pitchFamily="18" charset="0"/>
            <a:cs typeface="Times New Roman" panose="02020603050405020304" pitchFamily="18" charset="0"/>
          </a:endParaRPr>
        </a:p>
      </dsp:txBody>
      <dsp:txXfrm>
        <a:off x="57999" y="1307993"/>
        <a:ext cx="3780621" cy="1072120"/>
      </dsp:txXfrm>
    </dsp:sp>
    <dsp:sp modelId="{7022AD6D-6381-495D-85EE-59425F6CA045}">
      <dsp:nvSpPr>
        <dsp:cNvPr id="0" name=""/>
        <dsp:cNvSpPr/>
      </dsp:nvSpPr>
      <dsp:spPr>
        <a:xfrm rot="5400000">
          <a:off x="6885033" y="-372084"/>
          <a:ext cx="950494" cy="6927323"/>
        </a:xfrm>
        <a:prstGeom prst="round2SameRect">
          <a:avLst/>
        </a:prstGeom>
        <a:solidFill>
          <a:schemeClr val="accent5">
            <a:tint val="40000"/>
            <a:alpha val="90000"/>
            <a:hueOff val="-1276842"/>
            <a:satOff val="13473"/>
            <a:lumOff val="1332"/>
            <a:alphaOff val="0"/>
          </a:schemeClr>
        </a:solidFill>
        <a:ln w="19050" cap="rnd" cmpd="sng" algn="ctr">
          <a:solidFill>
            <a:schemeClr val="accent5">
              <a:tint val="40000"/>
              <a:alpha val="90000"/>
              <a:hueOff val="-1276842"/>
              <a:satOff val="13473"/>
              <a:lumOff val="13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ctr" defTabSz="711200">
            <a:lnSpc>
              <a:spcPct val="150000"/>
            </a:lnSpc>
            <a:spcBef>
              <a:spcPct val="0"/>
            </a:spcBef>
            <a:spcAft>
              <a:spcPct val="15000"/>
            </a:spcAft>
            <a:buChar char="•"/>
          </a:pPr>
          <a:r>
            <a:rPr lang="en-IN" sz="1600" kern="1200">
              <a:solidFill>
                <a:schemeClr val="tx1"/>
              </a:solidFill>
              <a:latin typeface="Times New Roman" panose="02020603050405020304" pitchFamily="18" charset="0"/>
              <a:cs typeface="Times New Roman" panose="02020603050405020304" pitchFamily="18" charset="0"/>
            </a:rPr>
            <a:t>Clear monitoring and checking provide fair and reliable protection to victims by police (GOVT.UK, 2025). </a:t>
          </a:r>
          <a:endParaRPr lang="en-IN" sz="1600" kern="1200" dirty="0">
            <a:solidFill>
              <a:schemeClr val="tx1"/>
            </a:solidFill>
            <a:latin typeface="Times New Roman" panose="02020603050405020304" pitchFamily="18" charset="0"/>
            <a:cs typeface="Times New Roman" panose="02020603050405020304" pitchFamily="18" charset="0"/>
          </a:endParaRPr>
        </a:p>
      </dsp:txBody>
      <dsp:txXfrm rot="-5400000">
        <a:off x="3896619" y="2662729"/>
        <a:ext cx="6880924" cy="857696"/>
      </dsp:txXfrm>
    </dsp:sp>
    <dsp:sp modelId="{52EA9B19-8408-4687-8882-CB5B4DE56DE8}">
      <dsp:nvSpPr>
        <dsp:cNvPr id="0" name=""/>
        <dsp:cNvSpPr/>
      </dsp:nvSpPr>
      <dsp:spPr>
        <a:xfrm>
          <a:off x="0" y="2497518"/>
          <a:ext cx="3896619" cy="1188118"/>
        </a:xfrm>
        <a:prstGeom prst="roundRect">
          <a:avLst/>
        </a:prstGeom>
        <a:solidFill>
          <a:schemeClr val="accent5">
            <a:hueOff val="-1743925"/>
            <a:satOff val="10375"/>
            <a:lumOff val="41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150000"/>
            </a:lnSpc>
            <a:spcBef>
              <a:spcPct val="0"/>
            </a:spcBef>
            <a:spcAft>
              <a:spcPct val="35000"/>
            </a:spcAft>
            <a:buNone/>
          </a:pPr>
          <a:r>
            <a:rPr lang="en-IN" sz="2400" b="1" kern="1200" dirty="0">
              <a:solidFill>
                <a:schemeClr val="tx1"/>
              </a:solidFill>
              <a:latin typeface="Times New Roman" panose="02020603050405020304" pitchFamily="18" charset="0"/>
              <a:cs typeface="Times New Roman" panose="02020603050405020304" pitchFamily="18" charset="0"/>
            </a:rPr>
            <a:t>Consistency &amp; accountability</a:t>
          </a:r>
          <a:endParaRPr lang="en-IN" sz="2400" kern="1200" dirty="0">
            <a:solidFill>
              <a:schemeClr val="tx1"/>
            </a:solidFill>
            <a:latin typeface="Times New Roman" panose="02020603050405020304" pitchFamily="18" charset="0"/>
            <a:cs typeface="Times New Roman" panose="02020603050405020304" pitchFamily="18" charset="0"/>
          </a:endParaRPr>
        </a:p>
      </dsp:txBody>
      <dsp:txXfrm>
        <a:off x="57999" y="2555517"/>
        <a:ext cx="3780621" cy="1072120"/>
      </dsp:txXfrm>
    </dsp:sp>
    <dsp:sp modelId="{F58200F6-408D-4E15-9EF8-07CE743042E1}">
      <dsp:nvSpPr>
        <dsp:cNvPr id="0" name=""/>
        <dsp:cNvSpPr/>
      </dsp:nvSpPr>
      <dsp:spPr>
        <a:xfrm rot="5400000">
          <a:off x="6885033" y="875439"/>
          <a:ext cx="950494" cy="6927323"/>
        </a:xfrm>
        <a:prstGeom prst="round2SameRect">
          <a:avLst/>
        </a:prstGeom>
        <a:solidFill>
          <a:schemeClr val="accent5">
            <a:tint val="40000"/>
            <a:alpha val="90000"/>
            <a:hueOff val="-1915263"/>
            <a:satOff val="20210"/>
            <a:lumOff val="1998"/>
            <a:alphaOff val="0"/>
          </a:schemeClr>
        </a:solidFill>
        <a:ln w="19050" cap="rnd" cmpd="sng" algn="ctr">
          <a:solidFill>
            <a:schemeClr val="accent5">
              <a:tint val="40000"/>
              <a:alpha val="90000"/>
              <a:hueOff val="-1915263"/>
              <a:satOff val="20210"/>
              <a:lumOff val="199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ctr" defTabSz="711200">
            <a:lnSpc>
              <a:spcPct val="150000"/>
            </a:lnSpc>
            <a:spcBef>
              <a:spcPct val="0"/>
            </a:spcBef>
            <a:spcAft>
              <a:spcPct val="15000"/>
            </a:spcAft>
            <a:buChar char="•"/>
          </a:pPr>
          <a:r>
            <a:rPr lang="en-IN" sz="1600" kern="1200" dirty="0">
              <a:solidFill>
                <a:schemeClr val="tx1"/>
              </a:solidFill>
              <a:latin typeface="Times New Roman" panose="02020603050405020304" pitchFamily="18" charset="0"/>
              <a:cs typeface="Times New Roman" panose="02020603050405020304" pitchFamily="18" charset="0"/>
            </a:rPr>
            <a:t>In UK Police do not only believe on victim’s statement need to use evidences like BODY-worn video, Photos etc </a:t>
          </a:r>
        </a:p>
      </dsp:txBody>
      <dsp:txXfrm rot="-5400000">
        <a:off x="3896619" y="3910253"/>
        <a:ext cx="6880924" cy="857696"/>
      </dsp:txXfrm>
    </dsp:sp>
    <dsp:sp modelId="{8A806D28-10DD-409E-BE50-F100146B056B}">
      <dsp:nvSpPr>
        <dsp:cNvPr id="0" name=""/>
        <dsp:cNvSpPr/>
      </dsp:nvSpPr>
      <dsp:spPr>
        <a:xfrm>
          <a:off x="0" y="3745042"/>
          <a:ext cx="3896619" cy="1188118"/>
        </a:xfrm>
        <a:prstGeom prst="roundRect">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150000"/>
            </a:lnSpc>
            <a:spcBef>
              <a:spcPct val="0"/>
            </a:spcBef>
            <a:spcAft>
              <a:spcPct val="35000"/>
            </a:spcAft>
            <a:buNone/>
          </a:pPr>
          <a:r>
            <a:rPr lang="en-IN" sz="2400" b="1" kern="1200" dirty="0">
              <a:solidFill>
                <a:schemeClr val="tx1"/>
              </a:solidFill>
              <a:latin typeface="Times New Roman" panose="02020603050405020304" pitchFamily="18" charset="0"/>
              <a:cs typeface="Times New Roman" panose="02020603050405020304" pitchFamily="18" charset="0"/>
            </a:rPr>
            <a:t>Evidence led approach</a:t>
          </a:r>
          <a:endParaRPr lang="en-IN" sz="2400" kern="1200" dirty="0">
            <a:solidFill>
              <a:schemeClr val="tx1"/>
            </a:solidFill>
            <a:latin typeface="Times New Roman" panose="02020603050405020304" pitchFamily="18" charset="0"/>
            <a:cs typeface="Times New Roman" panose="02020603050405020304" pitchFamily="18" charset="0"/>
          </a:endParaRPr>
        </a:p>
      </dsp:txBody>
      <dsp:txXfrm>
        <a:off x="57999" y="3803041"/>
        <a:ext cx="3780621" cy="10721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09FE6-263D-4286-BF14-212B2733F511}">
      <dsp:nvSpPr>
        <dsp:cNvPr id="0" name=""/>
        <dsp:cNvSpPr/>
      </dsp:nvSpPr>
      <dsp:spPr>
        <a:xfrm>
          <a:off x="190844" y="1954"/>
          <a:ext cx="5078556" cy="222121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IN" sz="1800" b="1" kern="1200">
              <a:solidFill>
                <a:schemeClr val="tx1"/>
              </a:solidFill>
              <a:latin typeface="Times New Roman" panose="02020603050405020304" pitchFamily="18" charset="0"/>
              <a:cs typeface="Times New Roman" panose="02020603050405020304" pitchFamily="18" charset="0"/>
            </a:rPr>
            <a:t>Better CPS coordination:</a:t>
          </a:r>
          <a:r>
            <a:rPr lang="en-IN" sz="1800" kern="1200">
              <a:solidFill>
                <a:schemeClr val="tx1"/>
              </a:solidFill>
              <a:latin typeface="Times New Roman" panose="02020603050405020304" pitchFamily="18" charset="0"/>
              <a:cs typeface="Times New Roman" panose="02020603050405020304" pitchFamily="18" charset="0"/>
            </a:rPr>
            <a:t> Coordination is required in between Police and CPS so that the cases is easily solved. </a:t>
          </a:r>
          <a:endParaRPr lang="en-IN" sz="1800" kern="1200">
            <a:solidFill>
              <a:schemeClr val="tx1"/>
            </a:solidFill>
          </a:endParaRPr>
        </a:p>
      </dsp:txBody>
      <dsp:txXfrm>
        <a:off x="190844" y="1954"/>
        <a:ext cx="5078556" cy="2221218"/>
      </dsp:txXfrm>
    </dsp:sp>
    <dsp:sp modelId="{CFA4011B-E279-4D48-BB9C-7EFD3146B388}">
      <dsp:nvSpPr>
        <dsp:cNvPr id="0" name=""/>
        <dsp:cNvSpPr/>
      </dsp:nvSpPr>
      <dsp:spPr>
        <a:xfrm>
          <a:off x="5639604" y="1954"/>
          <a:ext cx="5078556" cy="2221218"/>
        </a:xfrm>
        <a:prstGeom prst="rect">
          <a:avLst/>
        </a:prstGeom>
        <a:solidFill>
          <a:schemeClr val="accent3">
            <a:hueOff val="-93612"/>
            <a:satOff val="-2531"/>
            <a:lumOff val="-52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IN" sz="1800" b="1" kern="1200" dirty="0">
              <a:solidFill>
                <a:schemeClr val="tx1"/>
              </a:solidFill>
              <a:latin typeface="Times New Roman" panose="02020603050405020304" pitchFamily="18" charset="0"/>
              <a:cs typeface="Times New Roman" panose="02020603050405020304" pitchFamily="18" charset="0"/>
            </a:rPr>
            <a:t>Early intervention:</a:t>
          </a:r>
          <a:r>
            <a:rPr lang="en-IN" sz="1800" kern="1200" dirty="0">
              <a:solidFill>
                <a:schemeClr val="tx1"/>
              </a:solidFill>
              <a:latin typeface="Times New Roman" panose="02020603050405020304" pitchFamily="18" charset="0"/>
              <a:cs typeface="Times New Roman" panose="02020603050405020304" pitchFamily="18" charset="0"/>
            </a:rPr>
            <a:t> Repeat offenders need to identify and actions in starting or at first stage. </a:t>
          </a:r>
        </a:p>
      </dsp:txBody>
      <dsp:txXfrm>
        <a:off x="5639604" y="1954"/>
        <a:ext cx="5078556" cy="2221218"/>
      </dsp:txXfrm>
    </dsp:sp>
    <dsp:sp modelId="{1C7E076D-CBA6-41E1-8DC7-651FBB10A979}">
      <dsp:nvSpPr>
        <dsp:cNvPr id="0" name=""/>
        <dsp:cNvSpPr/>
      </dsp:nvSpPr>
      <dsp:spPr>
        <a:xfrm>
          <a:off x="190844" y="2593376"/>
          <a:ext cx="5078556" cy="2221218"/>
        </a:xfrm>
        <a:prstGeom prst="rect">
          <a:avLst/>
        </a:prstGeom>
        <a:solidFill>
          <a:schemeClr val="accent3">
            <a:hueOff val="-187225"/>
            <a:satOff val="-5061"/>
            <a:lumOff val="-104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IN" sz="1800" b="1" kern="1200">
              <a:solidFill>
                <a:schemeClr val="tx1"/>
              </a:solidFill>
              <a:latin typeface="Times New Roman" panose="02020603050405020304" pitchFamily="18" charset="0"/>
              <a:cs typeface="Times New Roman" panose="02020603050405020304" pitchFamily="18" charset="0"/>
            </a:rPr>
            <a:t>Community prevention:</a:t>
          </a:r>
          <a:r>
            <a:rPr lang="en-IN" sz="1800" kern="1200">
              <a:solidFill>
                <a:schemeClr val="tx1"/>
              </a:solidFill>
              <a:latin typeface="Times New Roman" panose="02020603050405020304" pitchFamily="18" charset="0"/>
              <a:cs typeface="Times New Roman" panose="02020603050405020304" pitchFamily="18" charset="0"/>
            </a:rPr>
            <a:t> Through awareness programmes and education helps in stopping Domestic abuses.</a:t>
          </a:r>
          <a:endParaRPr lang="en-IN" sz="1800" kern="1200" dirty="0">
            <a:solidFill>
              <a:schemeClr val="tx1"/>
            </a:solidFill>
            <a:latin typeface="Times New Roman" panose="02020603050405020304" pitchFamily="18" charset="0"/>
            <a:cs typeface="Times New Roman" panose="02020603050405020304" pitchFamily="18" charset="0"/>
          </a:endParaRPr>
        </a:p>
      </dsp:txBody>
      <dsp:txXfrm>
        <a:off x="190844" y="2593376"/>
        <a:ext cx="5078556" cy="2221218"/>
      </dsp:txXfrm>
    </dsp:sp>
    <dsp:sp modelId="{F1E16539-DC53-4DCD-A148-A0CCD31DE92A}">
      <dsp:nvSpPr>
        <dsp:cNvPr id="0" name=""/>
        <dsp:cNvSpPr/>
      </dsp:nvSpPr>
      <dsp:spPr>
        <a:xfrm>
          <a:off x="5639604" y="2593376"/>
          <a:ext cx="5078556" cy="2221218"/>
        </a:xfrm>
        <a:prstGeom prst="rect">
          <a:avLst/>
        </a:prstGeom>
        <a:solidFill>
          <a:schemeClr val="accent3">
            <a:hueOff val="-280837"/>
            <a:satOff val="-7592"/>
            <a:lumOff val="-1568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IN" sz="1800" b="1" kern="1200" dirty="0">
              <a:solidFill>
                <a:schemeClr val="tx1"/>
              </a:solidFill>
              <a:latin typeface="Times New Roman" panose="02020603050405020304" pitchFamily="18" charset="0"/>
              <a:cs typeface="Times New Roman" panose="02020603050405020304" pitchFamily="18" charset="0"/>
            </a:rPr>
            <a:t>Long-term support:</a:t>
          </a:r>
          <a:r>
            <a:rPr lang="en-IN" sz="1800" kern="1200" dirty="0">
              <a:solidFill>
                <a:schemeClr val="tx1"/>
              </a:solidFill>
              <a:latin typeface="Times New Roman" panose="02020603050405020304" pitchFamily="18" charset="0"/>
              <a:cs typeface="Times New Roman" panose="02020603050405020304" pitchFamily="18" charset="0"/>
            </a:rPr>
            <a:t> If Police provide continuous help to Victims and children at home then the cases are reduced (GOV.UK, 2022).</a:t>
          </a:r>
        </a:p>
      </dsp:txBody>
      <dsp:txXfrm>
        <a:off x="5639604" y="2593376"/>
        <a:ext cx="5078556" cy="22212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547E04-F455-4AF4-BA13-F7565EF8387E}">
      <dsp:nvSpPr>
        <dsp:cNvPr id="0" name=""/>
        <dsp:cNvSpPr/>
      </dsp:nvSpPr>
      <dsp:spPr>
        <a:xfrm rot="16200000">
          <a:off x="-524718" y="526041"/>
          <a:ext cx="4491665" cy="3439582"/>
        </a:xfrm>
        <a:prstGeom prst="flowChartManualOperation">
          <a:avLst/>
        </a:prstGeom>
        <a:gradFill rotWithShape="0">
          <a:gsLst>
            <a:gs pos="0">
              <a:schemeClr val="accent2">
                <a:hueOff val="0"/>
                <a:satOff val="0"/>
                <a:lumOff val="0"/>
                <a:alphaOff val="0"/>
                <a:tint val="65000"/>
                <a:lumMod val="110000"/>
              </a:schemeClr>
            </a:gs>
            <a:gs pos="88000">
              <a:schemeClr val="accent2">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8750" tIns="0" rIns="159797" bIns="0" numCol="1" spcCol="1270" anchor="ctr" anchorCtr="0">
          <a:noAutofit/>
        </a:bodyPr>
        <a:lstStyle/>
        <a:p>
          <a:pPr marL="0" lvl="0" indent="0" algn="ctr" defTabSz="1111250">
            <a:lnSpc>
              <a:spcPct val="90000"/>
            </a:lnSpc>
            <a:spcBef>
              <a:spcPct val="0"/>
            </a:spcBef>
            <a:spcAft>
              <a:spcPct val="35000"/>
            </a:spcAft>
            <a:buFont typeface="Arial" panose="020B0604020202020204" pitchFamily="34" charset="0"/>
            <a:buNone/>
          </a:pPr>
          <a:r>
            <a:rPr lang="en-IN" sz="2500" kern="1200" dirty="0">
              <a:latin typeface="Times New Roman" panose="02020603050405020304" pitchFamily="18" charset="0"/>
              <a:cs typeface="Times New Roman" panose="02020603050405020304" pitchFamily="18" charset="0"/>
            </a:rPr>
            <a:t>Overall, this presentation shows that domestic violence is a serious UK issue affecting women, men, and children (NSPCC learning, 2024). </a:t>
          </a:r>
          <a:endParaRPr lang="en-IN" sz="2500" kern="1200" dirty="0"/>
        </a:p>
      </dsp:txBody>
      <dsp:txXfrm rot="5400000">
        <a:off x="1324" y="898332"/>
        <a:ext cx="3439582" cy="2694999"/>
      </dsp:txXfrm>
    </dsp:sp>
    <dsp:sp modelId="{DB8D206E-3E97-4C48-B1A0-913A9874AC15}">
      <dsp:nvSpPr>
        <dsp:cNvPr id="0" name=""/>
        <dsp:cNvSpPr/>
      </dsp:nvSpPr>
      <dsp:spPr>
        <a:xfrm rot="16200000">
          <a:off x="3172833" y="526041"/>
          <a:ext cx="4491665" cy="3439582"/>
        </a:xfrm>
        <a:prstGeom prst="flowChartManualOperation">
          <a:avLst/>
        </a:prstGeom>
        <a:gradFill rotWithShape="0">
          <a:gsLst>
            <a:gs pos="0">
              <a:schemeClr val="accent2">
                <a:hueOff val="0"/>
                <a:satOff val="0"/>
                <a:lumOff val="0"/>
                <a:alphaOff val="0"/>
                <a:tint val="65000"/>
                <a:lumMod val="110000"/>
              </a:schemeClr>
            </a:gs>
            <a:gs pos="88000">
              <a:schemeClr val="accent2">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8750" tIns="0" rIns="159797" bIns="0" numCol="1" spcCol="1270" anchor="ctr" anchorCtr="0">
          <a:noAutofit/>
        </a:bodyPr>
        <a:lstStyle/>
        <a:p>
          <a:pPr marL="0" lvl="0" indent="0" algn="ctr" defTabSz="1111250">
            <a:lnSpc>
              <a:spcPct val="90000"/>
            </a:lnSpc>
            <a:spcBef>
              <a:spcPct val="0"/>
            </a:spcBef>
            <a:spcAft>
              <a:spcPct val="35000"/>
            </a:spcAft>
            <a:buNone/>
          </a:pPr>
          <a:r>
            <a:rPr lang="en-IN" sz="2500" kern="1200" dirty="0">
              <a:latin typeface="Times New Roman" panose="02020603050405020304" pitchFamily="18" charset="0"/>
              <a:cs typeface="Times New Roman" panose="02020603050405020304" pitchFamily="18" charset="0"/>
            </a:rPr>
            <a:t>Police play a crucial safeguarding role, but effectiveness is limited due to some cases not being reported, low convictions and inconsistent responses.</a:t>
          </a:r>
        </a:p>
      </dsp:txBody>
      <dsp:txXfrm rot="5400000">
        <a:off x="3698875" y="898332"/>
        <a:ext cx="3439582" cy="2694999"/>
      </dsp:txXfrm>
    </dsp:sp>
    <dsp:sp modelId="{16DB7449-9A91-42FC-B296-EA1D98579315}">
      <dsp:nvSpPr>
        <dsp:cNvPr id="0" name=""/>
        <dsp:cNvSpPr/>
      </dsp:nvSpPr>
      <dsp:spPr>
        <a:xfrm rot="16200000">
          <a:off x="6870385" y="526041"/>
          <a:ext cx="4491665" cy="3439582"/>
        </a:xfrm>
        <a:prstGeom prst="flowChartManualOperation">
          <a:avLst/>
        </a:prstGeom>
        <a:gradFill rotWithShape="0">
          <a:gsLst>
            <a:gs pos="0">
              <a:schemeClr val="accent2">
                <a:hueOff val="0"/>
                <a:satOff val="0"/>
                <a:lumOff val="0"/>
                <a:alphaOff val="0"/>
                <a:tint val="65000"/>
                <a:lumMod val="110000"/>
              </a:schemeClr>
            </a:gs>
            <a:gs pos="88000">
              <a:schemeClr val="accent2">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8750" tIns="0" rIns="159797" bIns="0" numCol="1" spcCol="1270" anchor="ctr" anchorCtr="0">
          <a:noAutofit/>
        </a:bodyPr>
        <a:lstStyle/>
        <a:p>
          <a:pPr marL="0" lvl="0" indent="0" algn="ctr" defTabSz="1111250">
            <a:lnSpc>
              <a:spcPct val="90000"/>
            </a:lnSpc>
            <a:spcBef>
              <a:spcPct val="0"/>
            </a:spcBef>
            <a:spcAft>
              <a:spcPct val="35000"/>
            </a:spcAft>
            <a:buNone/>
          </a:pPr>
          <a:r>
            <a:rPr lang="en-IN" sz="2500" kern="1200" dirty="0">
              <a:latin typeface="Times New Roman" panose="02020603050405020304" pitchFamily="18" charset="0"/>
              <a:cs typeface="Times New Roman" panose="02020603050405020304" pitchFamily="18" charset="0"/>
            </a:rPr>
            <a:t>Stronger victim-centred policing, better training and consistent multi-agency coordination are required for meaningful protection and justice.</a:t>
          </a:r>
        </a:p>
      </dsp:txBody>
      <dsp:txXfrm rot="5400000">
        <a:off x="7396427" y="898332"/>
        <a:ext cx="3439582" cy="2694999"/>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F24112-8551-4065-8ECD-1A965F667A6F}" type="datetimeFigureOut">
              <a:rPr lang="en-IN" smtClean="0"/>
              <a:t>05-01-2026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455B7D-8BC5-45BC-AA9C-1552074CF53A}" type="slidenum">
              <a:rPr lang="en-IN" smtClean="0"/>
              <a:t>‹#›</a:t>
            </a:fld>
            <a:endParaRPr lang="en-IN"/>
          </a:p>
        </p:txBody>
      </p:sp>
    </p:spTree>
    <p:extLst>
      <p:ext uri="{BB962C8B-B14F-4D97-AF65-F5344CB8AC3E}">
        <p14:creationId xmlns:p14="http://schemas.microsoft.com/office/powerpoint/2010/main" val="1043383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600" kern="1200" dirty="0">
                <a:solidFill>
                  <a:schemeClr val="tx1"/>
                </a:solidFill>
                <a:effectLst/>
                <a:latin typeface="Times New Roman" panose="02020603050405020304" pitchFamily="18" charset="0"/>
                <a:ea typeface="+mn-ea"/>
                <a:cs typeface="Times New Roman" panose="02020603050405020304" pitchFamily="18" charset="0"/>
              </a:rPr>
              <a:t>This slide introduces the topic of Violence Against Women and Girls, with a focus on domestic violence. It highlights how domestic violence affects the safety of people of UK and how police react on those crimes. This presentation analyses whether current police provide responses for victim’s protection and where the improvements are required.</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2</a:t>
            </a:fld>
            <a:endParaRPr lang="en-IN"/>
          </a:p>
        </p:txBody>
      </p:sp>
    </p:spTree>
    <p:extLst>
      <p:ext uri="{BB962C8B-B14F-4D97-AF65-F5344CB8AC3E}">
        <p14:creationId xmlns:p14="http://schemas.microsoft.com/office/powerpoint/2010/main" val="348233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Domestic Abuse Act 2021 broadened the legal understanding of domestic violence in the UK. It highlights that abuse is often ongoing and controlling rather than isolated physical incidents. The law strengthens the role of policing in protecting vulnerable individuals.</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3</a:t>
            </a:fld>
            <a:endParaRPr lang="en-IN"/>
          </a:p>
        </p:txBody>
      </p:sp>
    </p:spTree>
    <p:extLst>
      <p:ext uri="{BB962C8B-B14F-4D97-AF65-F5344CB8AC3E}">
        <p14:creationId xmlns:p14="http://schemas.microsoft.com/office/powerpoint/2010/main" val="312646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Statistics clearly shows that the domestic violence is a very serious issue in Uk or a hidden problem. Men are also impacted by abuse though they are less abused by women. Due to underreporting by police, the scale will be increased. Safeguarding is a crucial policing duty.</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4</a:t>
            </a:fld>
            <a:endParaRPr lang="en-IN"/>
          </a:p>
        </p:txBody>
      </p:sp>
    </p:spTree>
    <p:extLst>
      <p:ext uri="{BB962C8B-B14F-4D97-AF65-F5344CB8AC3E}">
        <p14:creationId xmlns:p14="http://schemas.microsoft.com/office/powerpoint/2010/main" val="17598141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UK police play a key role as first respondents in domestic violence cases. They analyse the danger of victim risk using DASH, collect evidence such as body-worn video and then decide the required actions. Legal bails and Referrals are used to safeguard the victims. </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5</a:t>
            </a:fld>
            <a:endParaRPr lang="en-IN"/>
          </a:p>
        </p:txBody>
      </p:sp>
    </p:spTree>
    <p:extLst>
      <p:ext uri="{BB962C8B-B14F-4D97-AF65-F5344CB8AC3E}">
        <p14:creationId xmlns:p14="http://schemas.microsoft.com/office/powerpoint/2010/main" val="41087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slide shows the practical actions expected to take by UK police to protect victims of domestic abuse. Police are responsible for taking and provide safety to victim, inform victims about the case and use protection orders such as DVPNs and DVPOs to prevent further abuse.</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6</a:t>
            </a:fld>
            <a:endParaRPr lang="en-IN"/>
          </a:p>
        </p:txBody>
      </p:sp>
    </p:spTree>
    <p:extLst>
      <p:ext uri="{BB962C8B-B14F-4D97-AF65-F5344CB8AC3E}">
        <p14:creationId xmlns:p14="http://schemas.microsoft.com/office/powerpoint/2010/main" val="408497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case represents a women’s from BAME background who has been abused, controlled and isolated from her lover for a long time. Reporting was challenging due to dependence and anxiety.  Police help her eventually found safety, shelter and provide legal support.</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7</a:t>
            </a:fld>
            <a:endParaRPr lang="en-IN"/>
          </a:p>
        </p:txBody>
      </p:sp>
    </p:spTree>
    <p:extLst>
      <p:ext uri="{BB962C8B-B14F-4D97-AF65-F5344CB8AC3E}">
        <p14:creationId xmlns:p14="http://schemas.microsoft.com/office/powerpoint/2010/main" val="3094550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Study clarify that the policing response has mixed effects. While police focus on cases and arrest the abusers but only around 6% of cases result in conviction. Fear, pressure, and poor initial responses lead many victims to withdraw and they sometime they reduce trust from police.</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8</a:t>
            </a:fld>
            <a:endParaRPr lang="en-IN"/>
          </a:p>
        </p:txBody>
      </p:sp>
    </p:spTree>
    <p:extLst>
      <p:ext uri="{BB962C8B-B14F-4D97-AF65-F5344CB8AC3E}">
        <p14:creationId xmlns:p14="http://schemas.microsoft.com/office/powerpoint/2010/main" val="2978614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UK studies show that victim support services can be effective, but results vary based on different-different cases. Evidence on perpetrator programmes is mixed. Multi-agency working appears beneficial for safety, but weak research quality and bias make it difficult to take strong actions and conclusion is not defined properly.</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9</a:t>
            </a:fld>
            <a:endParaRPr lang="en-IN"/>
          </a:p>
        </p:txBody>
      </p:sp>
    </p:spTree>
    <p:extLst>
      <p:ext uri="{BB962C8B-B14F-4D97-AF65-F5344CB8AC3E}">
        <p14:creationId xmlns:p14="http://schemas.microsoft.com/office/powerpoint/2010/main" val="13682371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slide shows that victims are fear of not being taken seriously, concern about the judicial system, and language difference prevents the people from reporting domestic abuse in in UK. These elements reduce the likelihood of protection and justice, victims are not supporting the police.</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10</a:t>
            </a:fld>
            <a:endParaRPr lang="en-IN"/>
          </a:p>
        </p:txBody>
      </p:sp>
    </p:spTree>
    <p:extLst>
      <p:ext uri="{BB962C8B-B14F-4D97-AF65-F5344CB8AC3E}">
        <p14:creationId xmlns:p14="http://schemas.microsoft.com/office/powerpoint/2010/main" val="4153671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case study declares that due to the fear of not being believed by society, male victims frequently hesitate to report abuse. support services are few because male victims are often not taken seriously by police and peoples. Police delay the responses in that type of cases due to which they are not showing trust on police and taken the case back. </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11</a:t>
            </a:fld>
            <a:endParaRPr lang="en-IN"/>
          </a:p>
        </p:txBody>
      </p:sp>
    </p:spTree>
    <p:extLst>
      <p:ext uri="{BB962C8B-B14F-4D97-AF65-F5344CB8AC3E}">
        <p14:creationId xmlns:p14="http://schemas.microsoft.com/office/powerpoint/2010/main" val="3036864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slide illustrates the structural issues that male victims must overcome. Their experiences are frequently unnoticed due to gender even police are not more focusing and do not take actions or lack of system support. As a result, there are fewer reports and it is harder to get appropriate protection and justice for males.</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12</a:t>
            </a:fld>
            <a:endParaRPr lang="en-IN"/>
          </a:p>
        </p:txBody>
      </p:sp>
    </p:spTree>
    <p:extLst>
      <p:ext uri="{BB962C8B-B14F-4D97-AF65-F5344CB8AC3E}">
        <p14:creationId xmlns:p14="http://schemas.microsoft.com/office/powerpoint/2010/main" val="16158767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investigates the emotional and psychological damage that children who witness domestic abuse. Police are required by law to protect them and to take strict action towards cases. Long-term effects in the absence mind include trauma, anxiety, and challenges with education etc.</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13</a:t>
            </a:fld>
            <a:endParaRPr lang="en-IN"/>
          </a:p>
        </p:txBody>
      </p:sp>
    </p:spTree>
    <p:extLst>
      <p:ext uri="{BB962C8B-B14F-4D97-AF65-F5344CB8AC3E}">
        <p14:creationId xmlns:p14="http://schemas.microsoft.com/office/powerpoint/2010/main" val="3181868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improve the results of domestic abuse systemic policing improvements are required. To identify coercive control and react appropriately, officers need continual training. Every police inspector should need to use a victim-centred, trauma-informed approach. With increased accountability and evidence derived from investigations, victim testimony is all feasible.</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14</a:t>
            </a:fld>
            <a:endParaRPr lang="en-IN"/>
          </a:p>
        </p:txBody>
      </p:sp>
    </p:spTree>
    <p:extLst>
      <p:ext uri="{BB962C8B-B14F-4D97-AF65-F5344CB8AC3E}">
        <p14:creationId xmlns:p14="http://schemas.microsoft.com/office/powerpoint/2010/main" val="38242027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enhance justice and prevention systemic changes are necessary. Cases are strengthened when police and the CPS work well and coordinate with each other. Repeat offenses can be decreased if action is taken at first stage. While long-term support services help victims heal and stay safe.</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15</a:t>
            </a:fld>
            <a:endParaRPr lang="en-IN"/>
          </a:p>
        </p:txBody>
      </p:sp>
    </p:spTree>
    <p:extLst>
      <p:ext uri="{BB962C8B-B14F-4D97-AF65-F5344CB8AC3E}">
        <p14:creationId xmlns:p14="http://schemas.microsoft.com/office/powerpoint/2010/main" val="21373263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conclusion highlights domestic violence as a major issue in the UK affecting all genders and children. It analyses the important safeguarding role of police but due to limitations police are unable to take strict actions regarding the cases. The presentation emphasises the need for victim-centred policing required improved training and stronger multi-agency coordination to ensure consistent protection and justice.</a:t>
            </a:r>
          </a:p>
          <a:p>
            <a:endParaRPr lang="en-IN" dirty="0"/>
          </a:p>
        </p:txBody>
      </p:sp>
      <p:sp>
        <p:nvSpPr>
          <p:cNvPr id="4" name="Slide Number Placeholder 3"/>
          <p:cNvSpPr>
            <a:spLocks noGrp="1"/>
          </p:cNvSpPr>
          <p:nvPr>
            <p:ph type="sldNum" sz="quarter" idx="5"/>
          </p:nvPr>
        </p:nvSpPr>
        <p:spPr/>
        <p:txBody>
          <a:bodyPr/>
          <a:lstStyle/>
          <a:p>
            <a:fld id="{65455B7D-8BC5-45BC-AA9C-1552074CF53A}" type="slidenum">
              <a:rPr lang="en-IN" smtClean="0"/>
              <a:t>16</a:t>
            </a:fld>
            <a:endParaRPr lang="en-IN"/>
          </a:p>
        </p:txBody>
      </p:sp>
    </p:spTree>
    <p:extLst>
      <p:ext uri="{BB962C8B-B14F-4D97-AF65-F5344CB8AC3E}">
        <p14:creationId xmlns:p14="http://schemas.microsoft.com/office/powerpoint/2010/main" val="1765618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B4AABC-85C9-4D74-8706-CC3F0CD199AF}" type="datetimeFigureOut">
              <a:rPr lang="en-IN" smtClean="0"/>
              <a:t>05-01-2026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8FCDEA-FD65-4F06-AD4E-FFAD3911F3C4}" type="slidenum">
              <a:rPr lang="en-IN" smtClean="0"/>
              <a:t>‹#›</a:t>
            </a:fld>
            <a:endParaRPr lang="en-IN"/>
          </a:p>
        </p:txBody>
      </p:sp>
    </p:spTree>
    <p:extLst>
      <p:ext uri="{BB962C8B-B14F-4D97-AF65-F5344CB8AC3E}">
        <p14:creationId xmlns:p14="http://schemas.microsoft.com/office/powerpoint/2010/main" val="1141377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B4AABC-85C9-4D74-8706-CC3F0CD199AF}" type="datetimeFigureOut">
              <a:rPr lang="en-IN" smtClean="0"/>
              <a:t>05-01-2026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8FCDEA-FD65-4F06-AD4E-FFAD3911F3C4}" type="slidenum">
              <a:rPr lang="en-IN" smtClean="0"/>
              <a:t>‹#›</a:t>
            </a:fld>
            <a:endParaRPr lang="en-IN"/>
          </a:p>
        </p:txBody>
      </p:sp>
    </p:spTree>
    <p:extLst>
      <p:ext uri="{BB962C8B-B14F-4D97-AF65-F5344CB8AC3E}">
        <p14:creationId xmlns:p14="http://schemas.microsoft.com/office/powerpoint/2010/main" val="3056807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B4AABC-85C9-4D74-8706-CC3F0CD199AF}" type="datetimeFigureOut">
              <a:rPr lang="en-IN" smtClean="0"/>
              <a:t>05-01-2026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8FCDEA-FD65-4F06-AD4E-FFAD3911F3C4}" type="slidenum">
              <a:rPr lang="en-IN" smtClean="0"/>
              <a:t>‹#›</a:t>
            </a:fld>
            <a:endParaRPr lang="en-IN"/>
          </a:p>
        </p:txBody>
      </p:sp>
    </p:spTree>
    <p:extLst>
      <p:ext uri="{BB962C8B-B14F-4D97-AF65-F5344CB8AC3E}">
        <p14:creationId xmlns:p14="http://schemas.microsoft.com/office/powerpoint/2010/main" val="1295648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B4AABC-85C9-4D74-8706-CC3F0CD199AF}" type="datetimeFigureOut">
              <a:rPr lang="en-IN" smtClean="0"/>
              <a:t>05-01-2026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38FCDEA-FD65-4F06-AD4E-FFAD3911F3C4}" type="slidenum">
              <a:rPr lang="en-IN" smtClean="0"/>
              <a:t>‹#›</a:t>
            </a:fld>
            <a:endParaRPr lang="en-IN"/>
          </a:p>
        </p:txBody>
      </p:sp>
    </p:spTree>
    <p:extLst>
      <p:ext uri="{BB962C8B-B14F-4D97-AF65-F5344CB8AC3E}">
        <p14:creationId xmlns:p14="http://schemas.microsoft.com/office/powerpoint/2010/main" val="3406427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B4AABC-85C9-4D74-8706-CC3F0CD199AF}" type="datetimeFigureOut">
              <a:rPr lang="en-IN" smtClean="0"/>
              <a:t>05-01-2026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38FCDEA-FD65-4F06-AD4E-FFAD3911F3C4}" type="slidenum">
              <a:rPr lang="en-IN" smtClean="0"/>
              <a:t>‹#›</a:t>
            </a:fld>
            <a:endParaRPr lang="en-IN"/>
          </a:p>
        </p:txBody>
      </p:sp>
    </p:spTree>
    <p:extLst>
      <p:ext uri="{BB962C8B-B14F-4D97-AF65-F5344CB8AC3E}">
        <p14:creationId xmlns:p14="http://schemas.microsoft.com/office/powerpoint/2010/main" val="376568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B4AABC-85C9-4D74-8706-CC3F0CD199AF}" type="datetimeFigureOut">
              <a:rPr lang="en-IN" smtClean="0"/>
              <a:t>05-01-2026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38FCDEA-FD65-4F06-AD4E-FFAD3911F3C4}" type="slidenum">
              <a:rPr lang="en-IN" smtClean="0"/>
              <a:t>‹#›</a:t>
            </a:fld>
            <a:endParaRPr lang="en-IN"/>
          </a:p>
        </p:txBody>
      </p:sp>
    </p:spTree>
    <p:extLst>
      <p:ext uri="{BB962C8B-B14F-4D97-AF65-F5344CB8AC3E}">
        <p14:creationId xmlns:p14="http://schemas.microsoft.com/office/powerpoint/2010/main" val="3479347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4AABC-85C9-4D74-8706-CC3F0CD199AF}" type="datetimeFigureOut">
              <a:rPr lang="en-IN" smtClean="0"/>
              <a:t>05-01-2026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38FCDEA-FD65-4F06-AD4E-FFAD3911F3C4}" type="slidenum">
              <a:rPr lang="en-IN" smtClean="0"/>
              <a:t>‹#›</a:t>
            </a:fld>
            <a:endParaRPr lang="en-IN"/>
          </a:p>
        </p:txBody>
      </p:sp>
    </p:spTree>
    <p:extLst>
      <p:ext uri="{BB962C8B-B14F-4D97-AF65-F5344CB8AC3E}">
        <p14:creationId xmlns:p14="http://schemas.microsoft.com/office/powerpoint/2010/main" val="18550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4B4AABC-85C9-4D74-8706-CC3F0CD199AF}" type="datetimeFigureOut">
              <a:rPr lang="en-IN" smtClean="0"/>
              <a:t>05-01-2026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38FCDEA-FD65-4F06-AD4E-FFAD3911F3C4}" type="slidenum">
              <a:rPr lang="en-IN" smtClean="0"/>
              <a:t>‹#›</a:t>
            </a:fld>
            <a:endParaRPr lang="en-IN"/>
          </a:p>
        </p:txBody>
      </p:sp>
    </p:spTree>
    <p:extLst>
      <p:ext uri="{BB962C8B-B14F-4D97-AF65-F5344CB8AC3E}">
        <p14:creationId xmlns:p14="http://schemas.microsoft.com/office/powerpoint/2010/main" val="1916713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38FCDEA-FD65-4F06-AD4E-FFAD3911F3C4}" type="slidenum">
              <a:rPr lang="en-IN" smtClean="0"/>
              <a:t>‹#›</a:t>
            </a:fld>
            <a:endParaRPr lang="en-IN"/>
          </a:p>
        </p:txBody>
      </p:sp>
      <p:sp>
        <p:nvSpPr>
          <p:cNvPr id="5" name="Date Placeholder 4"/>
          <p:cNvSpPr>
            <a:spLocks noGrp="1"/>
          </p:cNvSpPr>
          <p:nvPr>
            <p:ph type="dt" sz="half" idx="10"/>
          </p:nvPr>
        </p:nvSpPr>
        <p:spPr/>
        <p:txBody>
          <a:bodyPr/>
          <a:lstStyle/>
          <a:p>
            <a:fld id="{94B4AABC-85C9-4D74-8706-CC3F0CD199AF}" type="datetimeFigureOut">
              <a:rPr lang="en-IN" smtClean="0"/>
              <a:t>05-01-2026</a:t>
            </a:fld>
            <a:endParaRPr lang="en-IN"/>
          </a:p>
        </p:txBody>
      </p:sp>
    </p:spTree>
    <p:extLst>
      <p:ext uri="{BB962C8B-B14F-4D97-AF65-F5344CB8AC3E}">
        <p14:creationId xmlns:p14="http://schemas.microsoft.com/office/powerpoint/2010/main" val="3052727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B4AABC-85C9-4D74-8706-CC3F0CD199AF}" type="datetimeFigureOut">
              <a:rPr lang="en-IN" smtClean="0"/>
              <a:t>05-01-2026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8FCDEA-FD65-4F06-AD4E-FFAD3911F3C4}" type="slidenum">
              <a:rPr lang="en-IN" smtClean="0"/>
              <a:t>‹#›</a:t>
            </a:fld>
            <a:endParaRPr lang="en-IN"/>
          </a:p>
        </p:txBody>
      </p:sp>
    </p:spTree>
    <p:extLst>
      <p:ext uri="{BB962C8B-B14F-4D97-AF65-F5344CB8AC3E}">
        <p14:creationId xmlns:p14="http://schemas.microsoft.com/office/powerpoint/2010/main" val="2501191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B4AABC-85C9-4D74-8706-CC3F0CD199AF}" type="datetimeFigureOut">
              <a:rPr lang="en-IN" smtClean="0"/>
              <a:t>05-01-2026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8FCDEA-FD65-4F06-AD4E-FFAD3911F3C4}"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051064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B4AABC-85C9-4D74-8706-CC3F0CD199AF}" type="datetimeFigureOut">
              <a:rPr lang="en-IN" smtClean="0"/>
              <a:t>05-01-2026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8FCDEA-FD65-4F06-AD4E-FFAD3911F3C4}" type="slidenum">
              <a:rPr lang="en-IN" smtClean="0"/>
              <a:t>‹#›</a:t>
            </a:fld>
            <a:endParaRPr lang="en-IN"/>
          </a:p>
        </p:txBody>
      </p:sp>
    </p:spTree>
    <p:extLst>
      <p:ext uri="{BB962C8B-B14F-4D97-AF65-F5344CB8AC3E}">
        <p14:creationId xmlns:p14="http://schemas.microsoft.com/office/powerpoint/2010/main" val="2678732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B4AABC-85C9-4D74-8706-CC3F0CD199AF}" type="datetimeFigureOut">
              <a:rPr lang="en-IN" smtClean="0"/>
              <a:t>05-01-2026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8FCDEA-FD65-4F06-AD4E-FFAD3911F3C4}"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929376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B4AABC-85C9-4D74-8706-CC3F0CD199AF}" type="datetimeFigureOut">
              <a:rPr lang="en-IN" smtClean="0"/>
              <a:t>05-01-2026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8FCDEA-FD65-4F06-AD4E-FFAD3911F3C4}" type="slidenum">
              <a:rPr lang="en-IN" smtClean="0"/>
              <a:t>‹#›</a:t>
            </a:fld>
            <a:endParaRPr lang="en-IN"/>
          </a:p>
        </p:txBody>
      </p:sp>
    </p:spTree>
    <p:extLst>
      <p:ext uri="{BB962C8B-B14F-4D97-AF65-F5344CB8AC3E}">
        <p14:creationId xmlns:p14="http://schemas.microsoft.com/office/powerpoint/2010/main" val="2836932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B4AABC-85C9-4D74-8706-CC3F0CD199AF}" type="datetimeFigureOut">
              <a:rPr lang="en-IN" smtClean="0"/>
              <a:t>05-01-2026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8FCDEA-FD65-4F06-AD4E-FFAD3911F3C4}" type="slidenum">
              <a:rPr lang="en-IN" smtClean="0"/>
              <a:t>‹#›</a:t>
            </a:fld>
            <a:endParaRPr lang="en-IN"/>
          </a:p>
        </p:txBody>
      </p:sp>
    </p:spTree>
    <p:extLst>
      <p:ext uri="{BB962C8B-B14F-4D97-AF65-F5344CB8AC3E}">
        <p14:creationId xmlns:p14="http://schemas.microsoft.com/office/powerpoint/2010/main" val="24441270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B4AABC-85C9-4D74-8706-CC3F0CD199AF}" type="datetimeFigureOut">
              <a:rPr lang="en-IN" smtClean="0"/>
              <a:t>05-01-2026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8FCDEA-FD65-4F06-AD4E-FFAD3911F3C4}" type="slidenum">
              <a:rPr lang="en-IN" smtClean="0"/>
              <a:t>‹#›</a:t>
            </a:fld>
            <a:endParaRPr lang="en-IN"/>
          </a:p>
        </p:txBody>
      </p:sp>
    </p:spTree>
    <p:extLst>
      <p:ext uri="{BB962C8B-B14F-4D97-AF65-F5344CB8AC3E}">
        <p14:creationId xmlns:p14="http://schemas.microsoft.com/office/powerpoint/2010/main" val="3610450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4B4AABC-85C9-4D74-8706-CC3F0CD199AF}" type="datetimeFigureOut">
              <a:rPr lang="en-IN" smtClean="0"/>
              <a:t>05-01-2026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38FCDEA-FD65-4F06-AD4E-FFAD3911F3C4}" type="slidenum">
              <a:rPr lang="en-IN" smtClean="0"/>
              <a:t>‹#›</a:t>
            </a:fld>
            <a:endParaRPr lang="en-IN"/>
          </a:p>
        </p:txBody>
      </p:sp>
    </p:spTree>
    <p:extLst>
      <p:ext uri="{BB962C8B-B14F-4D97-AF65-F5344CB8AC3E}">
        <p14:creationId xmlns:p14="http://schemas.microsoft.com/office/powerpoint/2010/main" val="251162207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16/j.ijlcj.2021.100522" TargetMode="External"/><Relationship Id="rId3" Type="http://schemas.openxmlformats.org/officeDocument/2006/relationships/hyperlink" Target="https://link.springer.com/content/pdf/10.1186/s12889-025-21891-5.pdf" TargetMode="External"/><Relationship Id="rId7" Type="http://schemas.openxmlformats.org/officeDocument/2006/relationships/hyperlink" Target="https://interventionsalliance.co.uk/domestic-abuse-in-black-asian-and-minority-ethnic-groups/" TargetMode="External"/><Relationship Id="rId2" Type="http://schemas.openxmlformats.org/officeDocument/2006/relationships/hyperlink" Target="https://www.bbc.co.uk/mediacentre/proginfo/2019/08/abused-by-my-girlfriend"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the-code-of-practice-for-victims-of-crime/code-of-practice-for-victims-of-crime-in-england-and-wales-victims-code" TargetMode="External"/><Relationship Id="rId5" Type="http://schemas.openxmlformats.org/officeDocument/2006/relationships/hyperlink" Target="https://www.gov.uk/government/publications/domestic-abuse-bill-2020-factsheets/domestic-abuse-bill-2020-overarching-factsheet" TargetMode="External"/><Relationship Id="rId4" Type="http://schemas.openxmlformats.org/officeDocument/2006/relationships/hyperlink" Target="https://www.gov.uk/government/publications/police-use-of-protective-measures-in-cases-of-violence-against-women-and-girls/a-duty-to-protect-police-use-of-protective-measures-in-cases-involving-violence-against-women-and-girls"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theguardian.com/society/2020/jul/30/convictions-fall-record-low-england-wales-prosecutions" TargetMode="External"/><Relationship Id="rId3" Type="http://schemas.openxmlformats.org/officeDocument/2006/relationships/hyperlink" Target="https://news.npcc.police.uk/releases/police-use-of-domestic-abuse-risk-assessment-tools" TargetMode="External"/><Relationship Id="rId7" Type="http://schemas.openxmlformats.org/officeDocument/2006/relationships/hyperlink" Target="https://www.tandfonline.com/doi/pdf/10.1080/13814788.2024.2427006" TargetMode="External"/><Relationship Id="rId2" Type="http://schemas.openxmlformats.org/officeDocument/2006/relationships/hyperlink" Target="https://eprints.uklo.edu.mk/id/eprint/6536/1/Jovanoski%2C%20A.%20Sharlamanov%2C%20K.%202021%20-%20Male-as-a-Victims-Domestic-Violence-from-a-Different-Perspective.pdf" TargetMode="External"/><Relationship Id="rId1" Type="http://schemas.openxmlformats.org/officeDocument/2006/relationships/slideLayout" Target="../slideLayouts/slideLayout2.xml"/><Relationship Id="rId6" Type="http://schemas.openxmlformats.org/officeDocument/2006/relationships/hyperlink" Target="https://journals.sagepub.com/doi/pdf/10.1177/10778012221120442" TargetMode="External"/><Relationship Id="rId5" Type="http://schemas.openxmlformats.org/officeDocument/2006/relationships/hyperlink" Target="https://www.theguardian.com/law/2019/jul/31/only-3-of-rape-claims-london-result-convictions-study-says" TargetMode="External"/><Relationship Id="rId4" Type="http://schemas.openxmlformats.org/officeDocument/2006/relationships/hyperlink" Target="https://learning.nspcc.org.uk/child-abuse-and-neglect/domestic-abuse" TargetMode="External"/><Relationship Id="rId9" Type="http://schemas.openxmlformats.org/officeDocument/2006/relationships/hyperlink" Target="https://victimscommissioner.org.uk/news/domestic-abuse-victims-are-being-failed-by-the-criminal-justice-system-at-every-st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2C372E-8945-C8AE-6FCD-71C34CDCE08F}"/>
              </a:ext>
            </a:extLst>
          </p:cNvPr>
          <p:cNvSpPr txBox="1"/>
          <p:nvPr/>
        </p:nvSpPr>
        <p:spPr>
          <a:xfrm>
            <a:off x="1347019" y="530942"/>
            <a:ext cx="9838432" cy="2079415"/>
          </a:xfrm>
          <a:prstGeom prst="rect">
            <a:avLst/>
          </a:prstGeom>
          <a:noFill/>
        </p:spPr>
        <p:txBody>
          <a:bodyPr wrap="square" rtlCol="0">
            <a:spAutoFit/>
          </a:bodyPr>
          <a:lstStyle/>
          <a:p>
            <a:pPr algn="ctr">
              <a:lnSpc>
                <a:spcPct val="150000"/>
              </a:lnSpc>
            </a:pPr>
            <a:r>
              <a:rPr lang="en-IN" sz="3200" b="1" dirty="0">
                <a:latin typeface="Times New Roman" panose="02020603050405020304" pitchFamily="18" charset="0"/>
                <a:cs typeface="Times New Roman" panose="02020603050405020304" pitchFamily="18" charset="0"/>
              </a:rPr>
              <a:t>BMPL6018 Public Protection and Counter Terrorism</a:t>
            </a:r>
          </a:p>
          <a:p>
            <a:pPr algn="ctr">
              <a:lnSpc>
                <a:spcPct val="150000"/>
              </a:lnSpc>
            </a:pPr>
            <a:endParaRPr lang="en-IN" sz="2400" b="1" dirty="0">
              <a:latin typeface="Times New Roman" panose="02020603050405020304" pitchFamily="18" charset="0"/>
              <a:cs typeface="Times New Roman" panose="02020603050405020304" pitchFamily="18" charset="0"/>
            </a:endParaRPr>
          </a:p>
          <a:p>
            <a:pPr algn="ctr">
              <a:lnSpc>
                <a:spcPct val="150000"/>
              </a:lnSpc>
            </a:pPr>
            <a:r>
              <a:rPr lang="en-IN" sz="1600" b="1" dirty="0">
                <a:latin typeface="Times New Roman" panose="02020603050405020304" pitchFamily="18" charset="0"/>
                <a:cs typeface="Times New Roman" panose="02020603050405020304" pitchFamily="18" charset="0"/>
              </a:rPr>
              <a:t>How Effective Is the UK Policing Response to Domestic Violence, and What Systemic Reforms Are Needed to Ensure Consistent Protection, Justice, and Prevention?</a:t>
            </a:r>
          </a:p>
        </p:txBody>
      </p:sp>
      <p:sp>
        <p:nvSpPr>
          <p:cNvPr id="14" name="TextBox 13">
            <a:extLst>
              <a:ext uri="{FF2B5EF4-FFF2-40B4-BE49-F238E27FC236}">
                <a16:creationId xmlns:a16="http://schemas.microsoft.com/office/drawing/2014/main" id="{34A7F4BE-F1E1-B729-FEFB-B94F06D81FB7}"/>
              </a:ext>
            </a:extLst>
          </p:cNvPr>
          <p:cNvSpPr txBox="1"/>
          <p:nvPr/>
        </p:nvSpPr>
        <p:spPr>
          <a:xfrm>
            <a:off x="776748" y="4771103"/>
            <a:ext cx="6499122" cy="1289071"/>
          </a:xfrm>
          <a:prstGeom prst="rect">
            <a:avLst/>
          </a:prstGeom>
          <a:noFill/>
        </p:spPr>
        <p:txBody>
          <a:bodyPr wrap="square" rtlCol="0">
            <a:spAutoFit/>
          </a:bodyPr>
          <a:lstStyle/>
          <a:p>
            <a:pPr>
              <a:lnSpc>
                <a:spcPct val="150000"/>
              </a:lnSpc>
            </a:pPr>
            <a:r>
              <a:rPr lang="en-IN" dirty="0">
                <a:latin typeface="Times New Roman" panose="02020603050405020304" pitchFamily="18" charset="0"/>
                <a:cs typeface="Times New Roman" panose="02020603050405020304" pitchFamily="18" charset="0"/>
              </a:rPr>
              <a:t> </a:t>
            </a:r>
            <a:r>
              <a:rPr lang="en-IN" b="1" dirty="0">
                <a:latin typeface="Times New Roman" panose="02020603050405020304" pitchFamily="18" charset="0"/>
                <a:cs typeface="Times New Roman" panose="02020603050405020304" pitchFamily="18" charset="0"/>
              </a:rPr>
              <a:t>Student Name: Elena Cristina Martinica</a:t>
            </a:r>
            <a:endParaRPr lang="en-IN" dirty="0">
              <a:latin typeface="Times New Roman" panose="02020603050405020304" pitchFamily="18" charset="0"/>
              <a:cs typeface="Times New Roman" panose="02020603050405020304" pitchFamily="18" charset="0"/>
            </a:endParaRPr>
          </a:p>
          <a:p>
            <a:pPr>
              <a:lnSpc>
                <a:spcPct val="150000"/>
              </a:lnSpc>
            </a:pPr>
            <a:r>
              <a:rPr lang="en-IN" dirty="0">
                <a:latin typeface="Times New Roman" panose="02020603050405020304" pitchFamily="18" charset="0"/>
                <a:cs typeface="Times New Roman" panose="02020603050405020304" pitchFamily="18" charset="0"/>
              </a:rPr>
              <a:t>  </a:t>
            </a:r>
            <a:r>
              <a:rPr lang="en-IN" b="1" dirty="0">
                <a:latin typeface="Times New Roman" panose="02020603050405020304" pitchFamily="18" charset="0"/>
                <a:cs typeface="Times New Roman" panose="02020603050405020304" pitchFamily="18" charset="0"/>
              </a:rPr>
              <a:t>Module:</a:t>
            </a:r>
            <a:r>
              <a:rPr lang="en-IN" dirty="0">
                <a:latin typeface="Times New Roman" panose="02020603050405020304" pitchFamily="18" charset="0"/>
                <a:cs typeface="Times New Roman" panose="02020603050405020304" pitchFamily="18" charset="0"/>
              </a:rPr>
              <a:t> Public Protection and Counter Terrorism</a:t>
            </a:r>
          </a:p>
          <a:p>
            <a:pPr>
              <a:lnSpc>
                <a:spcPct val="150000"/>
              </a:lnSpc>
            </a:pPr>
            <a:r>
              <a:rPr lang="en-IN" dirty="0">
                <a:latin typeface="Times New Roman" panose="02020603050405020304" pitchFamily="18" charset="0"/>
                <a:cs typeface="Times New Roman" panose="02020603050405020304" pitchFamily="18" charset="0"/>
              </a:rPr>
              <a:t>  </a:t>
            </a:r>
            <a:r>
              <a:rPr lang="en-IN" b="1" dirty="0">
                <a:latin typeface="Times New Roman" panose="02020603050405020304" pitchFamily="18" charset="0"/>
                <a:cs typeface="Times New Roman" panose="02020603050405020304" pitchFamily="18" charset="0"/>
              </a:rPr>
              <a:t>Programme:</a:t>
            </a:r>
            <a:r>
              <a:rPr lang="en-IN" dirty="0">
                <a:latin typeface="Times New Roman" panose="02020603050405020304" pitchFamily="18" charset="0"/>
                <a:cs typeface="Times New Roman" panose="02020603050405020304" pitchFamily="18" charset="0"/>
              </a:rPr>
              <a:t> Professional Policing Degree</a:t>
            </a:r>
          </a:p>
        </p:txBody>
      </p:sp>
      <p:pic>
        <p:nvPicPr>
          <p:cNvPr id="3" name="Picture 2">
            <a:extLst>
              <a:ext uri="{FF2B5EF4-FFF2-40B4-BE49-F238E27FC236}">
                <a16:creationId xmlns:a16="http://schemas.microsoft.com/office/drawing/2014/main" id="{D53FE168-2312-66CF-3BF6-5183918B7F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26309" y="2606445"/>
            <a:ext cx="3951976" cy="2345412"/>
          </a:xfrm>
          <a:prstGeom prst="rect">
            <a:avLst/>
          </a:prstGeom>
        </p:spPr>
      </p:pic>
      <p:pic>
        <p:nvPicPr>
          <p:cNvPr id="2" name="Picture 1">
            <a:extLst>
              <a:ext uri="{FF2B5EF4-FFF2-40B4-BE49-F238E27FC236}">
                <a16:creationId xmlns:a16="http://schemas.microsoft.com/office/drawing/2014/main" id="{DEE5B5A4-EDCD-773F-DEBE-D36BD0A061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53697" y="5203582"/>
            <a:ext cx="1838303" cy="1654418"/>
          </a:xfrm>
          <a:prstGeom prst="rect">
            <a:avLst/>
          </a:prstGeom>
        </p:spPr>
      </p:pic>
    </p:spTree>
    <p:extLst>
      <p:ext uri="{BB962C8B-B14F-4D97-AF65-F5344CB8AC3E}">
        <p14:creationId xmlns:p14="http://schemas.microsoft.com/office/powerpoint/2010/main" val="591295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D72CA-4383-5AC7-FFDE-E2B4DCCBED9C}"/>
              </a:ext>
            </a:extLst>
          </p:cNvPr>
          <p:cNvSpPr>
            <a:spLocks noGrp="1"/>
          </p:cNvSpPr>
          <p:nvPr>
            <p:ph type="title"/>
          </p:nvPr>
        </p:nvSpPr>
        <p:spPr>
          <a:xfrm>
            <a:off x="421695" y="550606"/>
            <a:ext cx="8596668" cy="878348"/>
          </a:xfrm>
        </p:spPr>
        <p:txBody>
          <a:bodyPr>
            <a:normAutofit/>
          </a:bodyPr>
          <a:lstStyle/>
          <a:p>
            <a:pPr algn="just"/>
            <a:r>
              <a:rPr lang="en-IN" sz="2400" b="1" dirty="0">
                <a:solidFill>
                  <a:schemeClr val="tx1"/>
                </a:solidFill>
                <a:latin typeface="Times New Roman" panose="02020603050405020304" pitchFamily="18" charset="0"/>
                <a:cs typeface="Times New Roman" panose="02020603050405020304" pitchFamily="18" charset="0"/>
              </a:rPr>
              <a:t>Introduction: </a:t>
            </a:r>
            <a:br>
              <a:rPr lang="en-IN" sz="2400" dirty="0">
                <a:solidFill>
                  <a:schemeClr val="tx1"/>
                </a:solidFill>
                <a:latin typeface="Times New Roman" panose="02020603050405020304" pitchFamily="18" charset="0"/>
                <a:cs typeface="Times New Roman" panose="02020603050405020304" pitchFamily="18" charset="0"/>
              </a:rPr>
            </a:br>
            <a:endParaRPr lang="en-IN" sz="24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603D205-6459-A2EA-0FDF-0D77396EDDA5}"/>
              </a:ext>
            </a:extLst>
          </p:cNvPr>
          <p:cNvSpPr>
            <a:spLocks noGrp="1"/>
          </p:cNvSpPr>
          <p:nvPr>
            <p:ph idx="1"/>
          </p:nvPr>
        </p:nvSpPr>
        <p:spPr>
          <a:xfrm>
            <a:off x="664552" y="1445750"/>
            <a:ext cx="5934368" cy="4558725"/>
          </a:xfrm>
        </p:spPr>
        <p:txBody>
          <a:bodyPr>
            <a:normAutofit/>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Domestic violence is a critical social and criminal issue in the UK.</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It is a crucial issue of VAWG which is important to be controlled by the police and government.</a:t>
            </a:r>
          </a:p>
          <a:p>
            <a:r>
              <a:rPr lang="en-IN" dirty="0">
                <a:solidFill>
                  <a:schemeClr val="tx1"/>
                </a:solidFill>
                <a:latin typeface="Times New Roman" panose="02020603050405020304" pitchFamily="18" charset="0"/>
                <a:cs typeface="Times New Roman" panose="02020603050405020304" pitchFamily="18" charset="0"/>
              </a:rPr>
              <a:t>Women, men, and children are at risk from domestic abuse.</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UK police play a critical role in protecting victims and responding to criminals (Inzunza, 2021).</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This presentation analyses the effectiveness of the UK policing towards domestic violence</a:t>
            </a:r>
          </a:p>
          <a:p>
            <a:pPr algn="just"/>
            <a:endParaRPr lang="en-IN" dirty="0">
              <a:solidFill>
                <a:schemeClr val="tx1"/>
              </a:solidFill>
              <a:latin typeface="Times New Roman" panose="02020603050405020304" pitchFamily="18" charset="0"/>
              <a:cs typeface="Times New Roman" panose="02020603050405020304" pitchFamily="18" charset="0"/>
            </a:endParaRPr>
          </a:p>
        </p:txBody>
      </p:sp>
      <p:pic>
        <p:nvPicPr>
          <p:cNvPr id="1027" name="Picture 3" descr="Domestic Violence in India: Understanding the Issue and Addressing It -  Sharnarthi Sewa NGO">
            <a:extLst>
              <a:ext uri="{FF2B5EF4-FFF2-40B4-BE49-F238E27FC236}">
                <a16:creationId xmlns:a16="http://schemas.microsoft.com/office/drawing/2014/main" id="{6B4A040A-D910-017C-4A1A-BF994F13E9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2280" y="1798319"/>
            <a:ext cx="4715168" cy="480498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086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9732F-D400-37D6-737C-FE421508702E}"/>
              </a:ext>
            </a:extLst>
          </p:cNvPr>
          <p:cNvSpPr>
            <a:spLocks noGrp="1"/>
          </p:cNvSpPr>
          <p:nvPr>
            <p:ph type="title"/>
          </p:nvPr>
        </p:nvSpPr>
        <p:spPr>
          <a:xfrm>
            <a:off x="677334" y="351503"/>
            <a:ext cx="8596668" cy="658761"/>
          </a:xfrm>
        </p:spPr>
        <p:txBody>
          <a:bodyPr>
            <a:normAutofit/>
          </a:bodyPr>
          <a:lstStyle/>
          <a:p>
            <a:r>
              <a:rPr lang="en-IN" sz="2400" b="1" dirty="0">
                <a:solidFill>
                  <a:schemeClr val="tx1"/>
                </a:solidFill>
                <a:latin typeface="Times New Roman" panose="02020603050405020304" pitchFamily="18" charset="0"/>
                <a:cs typeface="Times New Roman" panose="02020603050405020304" pitchFamily="18" charset="0"/>
              </a:rPr>
              <a:t>Domestic Violence under UK Law </a:t>
            </a:r>
          </a:p>
        </p:txBody>
      </p:sp>
      <p:sp>
        <p:nvSpPr>
          <p:cNvPr id="3" name="Content Placeholder 2">
            <a:extLst>
              <a:ext uri="{FF2B5EF4-FFF2-40B4-BE49-F238E27FC236}">
                <a16:creationId xmlns:a16="http://schemas.microsoft.com/office/drawing/2014/main" id="{403F46BC-69D5-36E0-3EC3-E3E2CF7D1606}"/>
              </a:ext>
            </a:extLst>
          </p:cNvPr>
          <p:cNvSpPr>
            <a:spLocks noGrp="1"/>
          </p:cNvSpPr>
          <p:nvPr>
            <p:ph idx="1"/>
          </p:nvPr>
        </p:nvSpPr>
        <p:spPr>
          <a:xfrm>
            <a:off x="677334" y="1264921"/>
            <a:ext cx="5311986" cy="4776442"/>
          </a:xfrm>
        </p:spPr>
        <p:txBody>
          <a:bodyPr>
            <a:normAutofit/>
          </a:bodyPr>
          <a:lstStyle/>
          <a:p>
            <a:pPr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In the UK, domestic violence is defined under the Domestic Abuse Act 2021 (Gov.UK, 2024). </a:t>
            </a:r>
          </a:p>
          <a:p>
            <a:pPr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It includes physical, sexual, emotional, psychological, and economic abuse, as well as coercive control.</a:t>
            </a:r>
          </a:p>
          <a:p>
            <a:r>
              <a:rPr lang="en-IN" sz="2000" dirty="0">
                <a:solidFill>
                  <a:schemeClr val="tx1"/>
                </a:solidFill>
                <a:latin typeface="Times New Roman" panose="02020603050405020304" pitchFamily="18" charset="0"/>
                <a:cs typeface="Times New Roman" panose="02020603050405020304" pitchFamily="18" charset="0"/>
              </a:rPr>
              <a:t>Men, women, and children are victims of this law.</a:t>
            </a:r>
          </a:p>
          <a:p>
            <a:pPr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This law provides power to the police for protection and safeguarding the victims </a:t>
            </a:r>
          </a:p>
          <a:p>
            <a:pPr marL="0" lvl="0" indent="0">
              <a:lnSpc>
                <a:spcPct val="150000"/>
              </a:lnSpc>
              <a:buNone/>
            </a:pPr>
            <a:endParaRPr lang="en-IN" dirty="0">
              <a:solidFill>
                <a:schemeClr val="tx1"/>
              </a:solidFill>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pic>
        <p:nvPicPr>
          <p:cNvPr id="8" name="Picture 2" descr="Understanding Domestic Violence Laws in the UK: A Civil Perspective | Aston  Bond">
            <a:extLst>
              <a:ext uri="{FF2B5EF4-FFF2-40B4-BE49-F238E27FC236}">
                <a16:creationId xmlns:a16="http://schemas.microsoft.com/office/drawing/2014/main" id="{F5ACFE94-D1ED-B4D7-B71B-331A084A89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7594" y="1264921"/>
            <a:ext cx="4461774" cy="4714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2103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D9824-9DE8-922B-F39B-ACCF9A8FBF34}"/>
              </a:ext>
            </a:extLst>
          </p:cNvPr>
          <p:cNvSpPr>
            <a:spLocks noGrp="1"/>
          </p:cNvSpPr>
          <p:nvPr>
            <p:ph type="title"/>
          </p:nvPr>
        </p:nvSpPr>
        <p:spPr>
          <a:xfrm>
            <a:off x="518160" y="416560"/>
            <a:ext cx="8808720" cy="1320800"/>
          </a:xfrm>
        </p:spPr>
        <p:txBody>
          <a:bodyPr>
            <a:normAutofit/>
          </a:bodyPr>
          <a:lstStyle/>
          <a:p>
            <a:pPr algn="ctr"/>
            <a:r>
              <a:rPr lang="en-IN" sz="3200" b="1" dirty="0">
                <a:solidFill>
                  <a:schemeClr val="tx1"/>
                </a:solidFill>
                <a:latin typeface="Times New Roman" panose="02020603050405020304" pitchFamily="18" charset="0"/>
                <a:cs typeface="Times New Roman" panose="02020603050405020304" pitchFamily="18" charset="0"/>
              </a:rPr>
              <a:t>Scale of Domestic Violence in the UK (Statistics)</a:t>
            </a:r>
          </a:p>
        </p:txBody>
      </p:sp>
      <p:sp>
        <p:nvSpPr>
          <p:cNvPr id="3" name="Content Placeholder 2">
            <a:extLst>
              <a:ext uri="{FF2B5EF4-FFF2-40B4-BE49-F238E27FC236}">
                <a16:creationId xmlns:a16="http://schemas.microsoft.com/office/drawing/2014/main" id="{1CA474C9-2584-92CE-BFBE-3A958C37A214}"/>
              </a:ext>
            </a:extLst>
          </p:cNvPr>
          <p:cNvSpPr>
            <a:spLocks noGrp="1"/>
          </p:cNvSpPr>
          <p:nvPr>
            <p:ph idx="1"/>
          </p:nvPr>
        </p:nvSpPr>
        <p:spPr>
          <a:xfrm>
            <a:off x="518160" y="1477924"/>
            <a:ext cx="6123291" cy="6228789"/>
          </a:xfrm>
        </p:spPr>
        <p:txBody>
          <a:bodyPr>
            <a:noAutofit/>
          </a:bodyPr>
          <a:lstStyle/>
          <a:p>
            <a:pPr lvl="0">
              <a:lnSpc>
                <a:spcPct val="150000"/>
              </a:lnSpc>
            </a:pPr>
            <a:r>
              <a:rPr lang="en-IN" sz="1600" dirty="0">
                <a:solidFill>
                  <a:schemeClr val="tx1"/>
                </a:solidFill>
                <a:latin typeface="Times New Roman" panose="02020603050405020304" pitchFamily="18" charset="0"/>
                <a:cs typeface="Times New Roman" panose="02020603050405020304" pitchFamily="18" charset="0"/>
              </a:rPr>
              <a:t>Approximately 1 in 4 adults (25.8%) in the UK experience domestic abuse from the age of 16, which is very extensive (Sivarajasingam et al., 2024).</a:t>
            </a:r>
          </a:p>
          <a:p>
            <a:pPr lvl="0" algn="just">
              <a:lnSpc>
                <a:spcPct val="150000"/>
              </a:lnSpc>
            </a:pPr>
            <a:r>
              <a:rPr lang="en-IN" sz="1600" dirty="0">
                <a:solidFill>
                  <a:schemeClr val="tx1"/>
                </a:solidFill>
                <a:latin typeface="Times New Roman" panose="02020603050405020304" pitchFamily="18" charset="0"/>
                <a:cs typeface="Times New Roman" panose="02020603050405020304" pitchFamily="18" charset="0"/>
              </a:rPr>
              <a:t>In the last year, approximately 3.8 million people were victims, of which most are women. Police reporting is very less, only for women.</a:t>
            </a:r>
          </a:p>
          <a:p>
            <a:pPr lvl="0">
              <a:lnSpc>
                <a:spcPct val="150000"/>
              </a:lnSpc>
            </a:pPr>
            <a:r>
              <a:rPr lang="en-IN" sz="1600" dirty="0">
                <a:solidFill>
                  <a:schemeClr val="tx1"/>
                </a:solidFill>
                <a:latin typeface="Times New Roman" panose="02020603050405020304" pitchFamily="18" charset="0"/>
                <a:cs typeface="Times New Roman" panose="02020603050405020304" pitchFamily="18" charset="0"/>
              </a:rPr>
              <a:t> Police reporting remains low, with only around 24% of domestic abuse incidents reported.</a:t>
            </a:r>
          </a:p>
          <a:p>
            <a:pPr lvl="0" algn="just">
              <a:lnSpc>
                <a:spcPct val="150000"/>
              </a:lnSpc>
            </a:pPr>
            <a:r>
              <a:rPr lang="en-IN" sz="1600" dirty="0">
                <a:solidFill>
                  <a:schemeClr val="tx1"/>
                </a:solidFill>
                <a:latin typeface="Times New Roman" panose="02020603050405020304" pitchFamily="18" charset="0"/>
                <a:cs typeface="Times New Roman" panose="02020603050405020304" pitchFamily="18" charset="0"/>
              </a:rPr>
              <a:t>In England and Wales, over 816,000 domestic abuse-related crimes were recorded by the police.</a:t>
            </a:r>
          </a:p>
          <a:p>
            <a:pPr lvl="0" algn="just">
              <a:lnSpc>
                <a:spcPct val="150000"/>
              </a:lnSpc>
            </a:pPr>
            <a:r>
              <a:rPr lang="en-IN" sz="1600" dirty="0">
                <a:solidFill>
                  <a:schemeClr val="tx1"/>
                </a:solidFill>
                <a:latin typeface="Times New Roman" panose="02020603050405020304" pitchFamily="18" charset="0"/>
                <a:cs typeface="Times New Roman" panose="02020603050405020304" pitchFamily="18" charset="0"/>
              </a:rPr>
              <a:t>Children are heavily impacted by households; over 100,000 children are living in high-risk homes.</a:t>
            </a:r>
          </a:p>
          <a:p>
            <a:pPr algn="just"/>
            <a:endParaRPr lang="en-IN" sz="1600" dirty="0">
              <a:solidFill>
                <a:schemeClr val="tx1"/>
              </a:solidFill>
            </a:endParaRPr>
          </a:p>
        </p:txBody>
      </p:sp>
      <p:pic>
        <p:nvPicPr>
          <p:cNvPr id="3074" name="Picture 2" descr="Chart: Violence Against Women and Girls in the UK on the Rise | Statista">
            <a:extLst>
              <a:ext uri="{FF2B5EF4-FFF2-40B4-BE49-F238E27FC236}">
                <a16:creationId xmlns:a16="http://schemas.microsoft.com/office/drawing/2014/main" id="{2CA4B4F2-4FB9-E7A6-95CF-05130579ED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3171" y="1979014"/>
            <a:ext cx="4571996" cy="3601721"/>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6135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55AD3-619B-3EDE-0D95-E0C96172A4D8}"/>
              </a:ext>
            </a:extLst>
          </p:cNvPr>
          <p:cNvSpPr>
            <a:spLocks noGrp="1"/>
          </p:cNvSpPr>
          <p:nvPr>
            <p:ph type="title"/>
          </p:nvPr>
        </p:nvSpPr>
        <p:spPr/>
        <p:txBody>
          <a:bodyPr>
            <a:normAutofit/>
          </a:bodyPr>
          <a:lstStyle/>
          <a:p>
            <a:pPr algn="ctr"/>
            <a:r>
              <a:rPr lang="en-IN" sz="2400" b="1" dirty="0">
                <a:solidFill>
                  <a:schemeClr val="tx1"/>
                </a:solidFill>
                <a:latin typeface="Times New Roman" panose="02020603050405020304" pitchFamily="18" charset="0"/>
                <a:cs typeface="Times New Roman" panose="02020603050405020304" pitchFamily="18" charset="0"/>
              </a:rPr>
              <a:t>Role of UK Police in Domestic Violence Cases</a:t>
            </a:r>
          </a:p>
        </p:txBody>
      </p:sp>
      <p:pic>
        <p:nvPicPr>
          <p:cNvPr id="5" name="Picture 4">
            <a:extLst>
              <a:ext uri="{FF2B5EF4-FFF2-40B4-BE49-F238E27FC236}">
                <a16:creationId xmlns:a16="http://schemas.microsoft.com/office/drawing/2014/main" id="{69127346-9A71-42CB-40B5-6FA0B13BC212}"/>
              </a:ext>
            </a:extLst>
          </p:cNvPr>
          <p:cNvPicPr>
            <a:picLocks noChangeAspect="1"/>
          </p:cNvPicPr>
          <p:nvPr/>
        </p:nvPicPr>
        <p:blipFill>
          <a:blip r:embed="rId3"/>
          <a:stretch>
            <a:fillRect/>
          </a:stretch>
        </p:blipFill>
        <p:spPr>
          <a:xfrm>
            <a:off x="7181853" y="1615440"/>
            <a:ext cx="4785429" cy="4861560"/>
          </a:xfrm>
          <a:prstGeom prst="rect">
            <a:avLst/>
          </a:prstGeom>
        </p:spPr>
      </p:pic>
      <p:graphicFrame>
        <p:nvGraphicFramePr>
          <p:cNvPr id="6" name="Diagram 5">
            <a:extLst>
              <a:ext uri="{FF2B5EF4-FFF2-40B4-BE49-F238E27FC236}">
                <a16:creationId xmlns:a16="http://schemas.microsoft.com/office/drawing/2014/main" id="{9BC39A15-0274-FBAE-1314-7C1FBCB7644B}"/>
              </a:ext>
            </a:extLst>
          </p:cNvPr>
          <p:cNvGraphicFramePr/>
          <p:nvPr>
            <p:extLst>
              <p:ext uri="{D42A27DB-BD31-4B8C-83A1-F6EECF244321}">
                <p14:modId xmlns:p14="http://schemas.microsoft.com/office/powerpoint/2010/main" val="1281401314"/>
              </p:ext>
            </p:extLst>
          </p:nvPr>
        </p:nvGraphicFramePr>
        <p:xfrm>
          <a:off x="376767" y="1467292"/>
          <a:ext cx="6805085" cy="50097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44953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E514C-251D-D6E6-1260-5AEB81347F15}"/>
              </a:ext>
            </a:extLst>
          </p:cNvPr>
          <p:cNvSpPr>
            <a:spLocks noGrp="1"/>
          </p:cNvSpPr>
          <p:nvPr>
            <p:ph type="title"/>
          </p:nvPr>
        </p:nvSpPr>
        <p:spPr/>
        <p:txBody>
          <a:bodyPr>
            <a:normAutofit/>
          </a:bodyPr>
          <a:lstStyle/>
          <a:p>
            <a:r>
              <a:rPr lang="en-IN" sz="2800" b="1" dirty="0">
                <a:solidFill>
                  <a:schemeClr val="tx1"/>
                </a:solidFill>
                <a:latin typeface="Times New Roman" panose="02020603050405020304" pitchFamily="18" charset="0"/>
                <a:cs typeface="Times New Roman" panose="02020603050405020304" pitchFamily="18" charset="0"/>
              </a:rPr>
              <a:t>What Are Police Supposed to Do to Protect Victims </a:t>
            </a:r>
          </a:p>
        </p:txBody>
      </p:sp>
      <p:sp>
        <p:nvSpPr>
          <p:cNvPr id="3" name="Content Placeholder 2">
            <a:extLst>
              <a:ext uri="{FF2B5EF4-FFF2-40B4-BE49-F238E27FC236}">
                <a16:creationId xmlns:a16="http://schemas.microsoft.com/office/drawing/2014/main" id="{5FF9D611-2752-7120-739C-45B98AE80A33}"/>
              </a:ext>
            </a:extLst>
          </p:cNvPr>
          <p:cNvSpPr>
            <a:spLocks noGrp="1"/>
          </p:cNvSpPr>
          <p:nvPr>
            <p:ph idx="1"/>
          </p:nvPr>
        </p:nvSpPr>
        <p:spPr>
          <a:xfrm>
            <a:off x="493117" y="1737304"/>
            <a:ext cx="5429217" cy="4811427"/>
          </a:xfrm>
        </p:spPr>
        <p:txBody>
          <a:bodyPr>
            <a:normAutofit fontScale="92500" lnSpcReduction="10000"/>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In the UK, the Police are responsible for responding to calls to reports of domestic abuse and ensuring immediate safety (Perrraudin, 2019).</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Police separate the victims from the offenders if the case is serious.</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In order to inform victims about available assistance, the police alert them about the support services, protections and counselling</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Further abuses are stopped by using Protection orders like Domestic Violence Protection Notice (DVPNs), Domestic Violence Protection Orders (DVPOs), etc (Shah, 2023).</a:t>
            </a:r>
          </a:p>
        </p:txBody>
      </p:sp>
      <p:pic>
        <p:nvPicPr>
          <p:cNvPr id="5" name="Picture 4">
            <a:extLst>
              <a:ext uri="{FF2B5EF4-FFF2-40B4-BE49-F238E27FC236}">
                <a16:creationId xmlns:a16="http://schemas.microsoft.com/office/drawing/2014/main" id="{3489286C-96F2-05C2-7B41-F40A532DDD75}"/>
              </a:ext>
            </a:extLst>
          </p:cNvPr>
          <p:cNvPicPr>
            <a:picLocks noChangeAspect="1"/>
          </p:cNvPicPr>
          <p:nvPr/>
        </p:nvPicPr>
        <p:blipFill>
          <a:blip r:embed="rId3"/>
          <a:stretch>
            <a:fillRect/>
          </a:stretch>
        </p:blipFill>
        <p:spPr>
          <a:xfrm>
            <a:off x="6636471" y="1537712"/>
            <a:ext cx="5275062" cy="4817922"/>
          </a:xfrm>
          <a:prstGeom prst="rect">
            <a:avLst/>
          </a:prstGeom>
        </p:spPr>
      </p:pic>
    </p:spTree>
    <p:extLst>
      <p:ext uri="{BB962C8B-B14F-4D97-AF65-F5344CB8AC3E}">
        <p14:creationId xmlns:p14="http://schemas.microsoft.com/office/powerpoint/2010/main" val="2278740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4B04C-4EB5-93ED-0500-A7DC8A533FB8}"/>
              </a:ext>
            </a:extLst>
          </p:cNvPr>
          <p:cNvSpPr>
            <a:spLocks noGrp="1"/>
          </p:cNvSpPr>
          <p:nvPr>
            <p:ph type="title"/>
          </p:nvPr>
        </p:nvSpPr>
        <p:spPr>
          <a:xfrm>
            <a:off x="737191" y="514650"/>
            <a:ext cx="8664402" cy="1026362"/>
          </a:xfrm>
        </p:spPr>
        <p:txBody>
          <a:bodyPr>
            <a:normAutofit fontScale="90000"/>
          </a:bodyPr>
          <a:lstStyle/>
          <a:p>
            <a:pPr algn="ctr"/>
            <a:r>
              <a:rPr lang="en-IN" sz="2700" b="1" dirty="0">
                <a:solidFill>
                  <a:schemeClr val="tx1"/>
                </a:solidFill>
                <a:latin typeface="Times New Roman" panose="02020603050405020304" pitchFamily="18" charset="0"/>
                <a:cs typeface="Times New Roman" panose="02020603050405020304" pitchFamily="18" charset="0"/>
              </a:rPr>
              <a:t>Case Study 1: Female Victim of Domestic Violence</a:t>
            </a:r>
            <a:br>
              <a:rPr lang="en-IN" b="1" dirty="0"/>
            </a:br>
            <a:endParaRPr lang="en-IN" dirty="0"/>
          </a:p>
        </p:txBody>
      </p:sp>
      <p:graphicFrame>
        <p:nvGraphicFramePr>
          <p:cNvPr id="3" name="Diagram 2">
            <a:extLst>
              <a:ext uri="{FF2B5EF4-FFF2-40B4-BE49-F238E27FC236}">
                <a16:creationId xmlns:a16="http://schemas.microsoft.com/office/drawing/2014/main" id="{E95FCC8A-A22A-646A-CD39-276F95A14990}"/>
              </a:ext>
            </a:extLst>
          </p:cNvPr>
          <p:cNvGraphicFramePr/>
          <p:nvPr>
            <p:extLst>
              <p:ext uri="{D42A27DB-BD31-4B8C-83A1-F6EECF244321}">
                <p14:modId xmlns:p14="http://schemas.microsoft.com/office/powerpoint/2010/main" val="4052310669"/>
              </p:ext>
            </p:extLst>
          </p:nvPr>
        </p:nvGraphicFramePr>
        <p:xfrm>
          <a:off x="871870" y="1669312"/>
          <a:ext cx="10823943" cy="4859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6535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FB557-2814-F94C-3063-C4AA686636DB}"/>
              </a:ext>
            </a:extLst>
          </p:cNvPr>
          <p:cNvSpPr>
            <a:spLocks noGrp="1"/>
          </p:cNvSpPr>
          <p:nvPr>
            <p:ph type="title"/>
          </p:nvPr>
        </p:nvSpPr>
        <p:spPr>
          <a:xfrm>
            <a:off x="0" y="127001"/>
            <a:ext cx="8596668" cy="1320800"/>
          </a:xfrm>
        </p:spPr>
        <p:txBody>
          <a:bodyPr>
            <a:normAutofit/>
          </a:bodyPr>
          <a:lstStyle/>
          <a:p>
            <a:pPr algn="ctr"/>
            <a:r>
              <a:rPr lang="en-IN" sz="3100" dirty="0">
                <a:solidFill>
                  <a:schemeClr val="tx1"/>
                </a:solidFill>
                <a:latin typeface="Times New Roman" panose="02020603050405020304" pitchFamily="18" charset="0"/>
                <a:cs typeface="Times New Roman" panose="02020603050405020304" pitchFamily="18" charset="0"/>
              </a:rPr>
              <a:t>Police Protection of Women and Children</a:t>
            </a:r>
            <a:br>
              <a:rPr lang="en-IN" b="1" dirty="0"/>
            </a:br>
            <a:endParaRPr lang="en-IN" dirty="0"/>
          </a:p>
        </p:txBody>
      </p:sp>
      <p:graphicFrame>
        <p:nvGraphicFramePr>
          <p:cNvPr id="4" name="Content Placeholder 3">
            <a:extLst>
              <a:ext uri="{FF2B5EF4-FFF2-40B4-BE49-F238E27FC236}">
                <a16:creationId xmlns:a16="http://schemas.microsoft.com/office/drawing/2014/main" id="{8515D4BB-EBA1-4682-1A51-F79F1A8C2504}"/>
              </a:ext>
            </a:extLst>
          </p:cNvPr>
          <p:cNvGraphicFramePr>
            <a:graphicFrameLocks noGrp="1"/>
          </p:cNvGraphicFramePr>
          <p:nvPr>
            <p:ph idx="1"/>
            <p:extLst>
              <p:ext uri="{D42A27DB-BD31-4B8C-83A1-F6EECF244321}">
                <p14:modId xmlns:p14="http://schemas.microsoft.com/office/powerpoint/2010/main" val="2122251194"/>
              </p:ext>
            </p:extLst>
          </p:nvPr>
        </p:nvGraphicFramePr>
        <p:xfrm>
          <a:off x="677862" y="1265274"/>
          <a:ext cx="10603281" cy="51248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2280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91263-80A6-0C4A-FC51-380AB2EC491A}"/>
              </a:ext>
            </a:extLst>
          </p:cNvPr>
          <p:cNvSpPr>
            <a:spLocks noGrp="1"/>
          </p:cNvSpPr>
          <p:nvPr>
            <p:ph type="title"/>
          </p:nvPr>
        </p:nvSpPr>
        <p:spPr>
          <a:xfrm>
            <a:off x="753534" y="213360"/>
            <a:ext cx="8596668" cy="1320800"/>
          </a:xfrm>
        </p:spPr>
        <p:txBody>
          <a:bodyPr>
            <a:normAutofit/>
          </a:bodyPr>
          <a:lstStyle/>
          <a:p>
            <a:pPr algn="ctr"/>
            <a:r>
              <a:rPr lang="en-IN" sz="2800" b="1" dirty="0">
                <a:solidFill>
                  <a:schemeClr val="tx1"/>
                </a:solidFill>
                <a:latin typeface="Times New Roman" panose="02020603050405020304" pitchFamily="18" charset="0"/>
                <a:cs typeface="Times New Roman" panose="02020603050405020304" pitchFamily="18" charset="0"/>
              </a:rPr>
              <a:t>Effectiveness: What the Evidence Shows</a:t>
            </a:r>
            <a:br>
              <a:rPr lang="en-IN" b="1" dirty="0"/>
            </a:br>
            <a:endParaRPr lang="en-IN" dirty="0"/>
          </a:p>
        </p:txBody>
      </p:sp>
      <p:graphicFrame>
        <p:nvGraphicFramePr>
          <p:cNvPr id="6" name="Content Placeholder 5">
            <a:extLst>
              <a:ext uri="{FF2B5EF4-FFF2-40B4-BE49-F238E27FC236}">
                <a16:creationId xmlns:a16="http://schemas.microsoft.com/office/drawing/2014/main" id="{3BB7490B-36FC-9091-F4FE-A0E593D99660}"/>
              </a:ext>
            </a:extLst>
          </p:cNvPr>
          <p:cNvGraphicFramePr>
            <a:graphicFrameLocks noGrp="1"/>
          </p:cNvGraphicFramePr>
          <p:nvPr>
            <p:ph idx="1"/>
            <p:extLst>
              <p:ext uri="{D42A27DB-BD31-4B8C-83A1-F6EECF244321}">
                <p14:modId xmlns:p14="http://schemas.microsoft.com/office/powerpoint/2010/main" val="368792017"/>
              </p:ext>
            </p:extLst>
          </p:nvPr>
        </p:nvGraphicFramePr>
        <p:xfrm>
          <a:off x="266383" y="1052623"/>
          <a:ext cx="11057291" cy="58053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216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7185F-0632-D630-998D-7778251A3064}"/>
              </a:ext>
            </a:extLst>
          </p:cNvPr>
          <p:cNvSpPr>
            <a:spLocks noGrp="1"/>
          </p:cNvSpPr>
          <p:nvPr>
            <p:ph type="title"/>
          </p:nvPr>
        </p:nvSpPr>
        <p:spPr>
          <a:xfrm>
            <a:off x="677334" y="609600"/>
            <a:ext cx="8177106" cy="1320800"/>
          </a:xfrm>
        </p:spPr>
        <p:txBody>
          <a:bodyPr>
            <a:normAutofit fontScale="90000"/>
          </a:bodyPr>
          <a:lstStyle/>
          <a:p>
            <a:r>
              <a:rPr lang="en-IN" b="1" dirty="0">
                <a:solidFill>
                  <a:schemeClr val="tx1"/>
                </a:solidFill>
                <a:latin typeface="Times New Roman" panose="02020603050405020304" pitchFamily="18" charset="0"/>
                <a:cs typeface="Times New Roman" panose="02020603050405020304" pitchFamily="18" charset="0"/>
              </a:rPr>
              <a:t>Barriers to Reporting Domestic Violence </a:t>
            </a:r>
            <a:br>
              <a:rPr lang="en-IN" b="1" dirty="0">
                <a:latin typeface="Times New Roman" panose="02020603050405020304" pitchFamily="18" charset="0"/>
                <a:cs typeface="Times New Roman" panose="02020603050405020304" pitchFamily="18" charset="0"/>
              </a:rPr>
            </a:br>
            <a:br>
              <a:rPr lang="en-IN" b="1"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35E494A-6C97-D722-02C8-C71288C1B2AE}"/>
              </a:ext>
            </a:extLst>
          </p:cNvPr>
          <p:cNvSpPr>
            <a:spLocks noGrp="1"/>
          </p:cNvSpPr>
          <p:nvPr>
            <p:ph idx="1"/>
          </p:nvPr>
        </p:nvSpPr>
        <p:spPr>
          <a:xfrm>
            <a:off x="677334" y="1584960"/>
            <a:ext cx="9498024" cy="4663440"/>
          </a:xfrm>
        </p:spPr>
        <p:txBody>
          <a:bodyPr>
            <a:normAutofit/>
          </a:bodyPr>
          <a:lstStyle/>
          <a:p>
            <a:pPr algn="just">
              <a:lnSpc>
                <a:spcPct val="150000"/>
              </a:lnSpc>
            </a:pPr>
            <a:r>
              <a:rPr lang="en-IN" sz="2400" dirty="0">
                <a:solidFill>
                  <a:schemeClr val="tx1"/>
                </a:solidFill>
                <a:latin typeface="Times New Roman" panose="02020603050405020304" pitchFamily="18" charset="0"/>
                <a:cs typeface="Times New Roman" panose="02020603050405020304" pitchFamily="18" charset="0"/>
              </a:rPr>
              <a:t>In the UK, when reporting domestic abuse, victims face various abuses, including guilt, shame, fear of being ignored and anxiety about the legal system (Victims Commissioner, 2025).</a:t>
            </a:r>
          </a:p>
          <a:p>
            <a:pPr algn="just">
              <a:lnSpc>
                <a:spcPct val="150000"/>
              </a:lnSpc>
            </a:pPr>
            <a:r>
              <a:rPr lang="en-IN" sz="2400" dirty="0">
                <a:solidFill>
                  <a:schemeClr val="tx1"/>
                </a:solidFill>
                <a:latin typeface="Times New Roman" panose="02020603050405020304" pitchFamily="18" charset="0"/>
                <a:cs typeface="Times New Roman" panose="02020603050405020304" pitchFamily="18" charset="0"/>
              </a:rPr>
              <a:t> Reporting is often discouraged due to language barriers and cultural pressure. </a:t>
            </a:r>
          </a:p>
          <a:p>
            <a:pPr algn="just">
              <a:lnSpc>
                <a:spcPct val="150000"/>
              </a:lnSpc>
            </a:pPr>
            <a:r>
              <a:rPr lang="en-IN" sz="2400" dirty="0">
                <a:solidFill>
                  <a:schemeClr val="tx1"/>
                </a:solidFill>
                <a:latin typeface="Times New Roman" panose="02020603050405020304" pitchFamily="18" charset="0"/>
                <a:cs typeface="Times New Roman" panose="02020603050405020304" pitchFamily="18" charset="0"/>
              </a:rPr>
              <a:t> Other violences include denial, stigma, fear of losing one's work and bad disclosure experiences in the past.</a:t>
            </a:r>
          </a:p>
          <a:p>
            <a:pPr algn="just"/>
            <a:endParaRPr lang="en-IN" dirty="0"/>
          </a:p>
        </p:txBody>
      </p:sp>
    </p:spTree>
    <p:extLst>
      <p:ext uri="{BB962C8B-B14F-4D97-AF65-F5344CB8AC3E}">
        <p14:creationId xmlns:p14="http://schemas.microsoft.com/office/powerpoint/2010/main" val="3164555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1803B-6730-C6DA-EB9D-2F60367719A2}"/>
              </a:ext>
            </a:extLst>
          </p:cNvPr>
          <p:cNvSpPr>
            <a:spLocks noGrp="1"/>
          </p:cNvSpPr>
          <p:nvPr>
            <p:ph type="title"/>
          </p:nvPr>
        </p:nvSpPr>
        <p:spPr>
          <a:xfrm>
            <a:off x="951654" y="228601"/>
            <a:ext cx="8596668" cy="1320800"/>
          </a:xfrm>
        </p:spPr>
        <p:txBody>
          <a:bodyPr>
            <a:normAutofit fontScale="90000"/>
          </a:bodyPr>
          <a:lstStyle/>
          <a:p>
            <a:pPr algn="ctr"/>
            <a:r>
              <a:rPr lang="en-IN" b="1" dirty="0">
                <a:solidFill>
                  <a:schemeClr val="tx1"/>
                </a:solidFill>
                <a:latin typeface="Times New Roman" panose="02020603050405020304" pitchFamily="18" charset="0"/>
                <a:cs typeface="Times New Roman" panose="02020603050405020304" pitchFamily="18" charset="0"/>
              </a:rPr>
              <a:t>Case Study 2: Male Victim of Domestic Violence</a:t>
            </a:r>
            <a:br>
              <a:rPr lang="en-IN" b="1" dirty="0"/>
            </a:br>
            <a:endParaRPr lang="en-IN" dirty="0"/>
          </a:p>
        </p:txBody>
      </p:sp>
      <p:sp>
        <p:nvSpPr>
          <p:cNvPr id="3" name="Content Placeholder 2">
            <a:extLst>
              <a:ext uri="{FF2B5EF4-FFF2-40B4-BE49-F238E27FC236}">
                <a16:creationId xmlns:a16="http://schemas.microsoft.com/office/drawing/2014/main" id="{8CD2A040-305A-CDCB-9D76-16F7DA3ABAC2}"/>
              </a:ext>
            </a:extLst>
          </p:cNvPr>
          <p:cNvSpPr>
            <a:spLocks noGrp="1"/>
          </p:cNvSpPr>
          <p:nvPr>
            <p:ph idx="1"/>
          </p:nvPr>
        </p:nvSpPr>
        <p:spPr>
          <a:xfrm>
            <a:off x="524934" y="889001"/>
            <a:ext cx="5967306" cy="5593079"/>
          </a:xfrm>
        </p:spPr>
        <p:txBody>
          <a:bodyPr>
            <a:normAutofit fontScale="92500" lnSpcReduction="20000"/>
          </a:bodyPr>
          <a:lstStyle/>
          <a:p>
            <a:pPr>
              <a:lnSpc>
                <a:spcPct val="150000"/>
              </a:lnSpc>
            </a:pPr>
            <a:r>
              <a:rPr lang="en-IN" sz="2000" b="1" dirty="0">
                <a:latin typeface="Times New Roman" panose="02020603050405020304" pitchFamily="18" charset="0"/>
                <a:cs typeface="Times New Roman" panose="02020603050405020304" pitchFamily="18" charset="0"/>
              </a:rPr>
              <a:t>Short Case Summary:</a:t>
            </a:r>
            <a:br>
              <a:rPr lang="en-IN" sz="2000" dirty="0">
                <a:latin typeface="Times New Roman" panose="02020603050405020304" pitchFamily="18" charset="0"/>
                <a:cs typeface="Times New Roman" panose="02020603050405020304" pitchFamily="18" charset="0"/>
              </a:rPr>
            </a:br>
            <a:r>
              <a:rPr lang="en-IN" sz="2000" dirty="0">
                <a:latin typeface="Times New Roman" panose="02020603050405020304" pitchFamily="18" charset="0"/>
                <a:cs typeface="Times New Roman" panose="02020603050405020304" pitchFamily="18" charset="0"/>
              </a:rPr>
              <a:t>A male victim experienced several physical and coercive abuse by his female partner. For example, Alex Skeel suffered long-term control and violence by his girlfriend before seeking help (BBC News, 2019).</a:t>
            </a:r>
          </a:p>
          <a:p>
            <a:pPr>
              <a:lnSpc>
                <a:spcPct val="150000"/>
              </a:lnSpc>
            </a:pPr>
            <a:r>
              <a:rPr lang="en-IN" sz="2000" b="1" dirty="0">
                <a:latin typeface="Times New Roman" panose="02020603050405020304" pitchFamily="18" charset="0"/>
                <a:cs typeface="Times New Roman" panose="02020603050405020304" pitchFamily="18" charset="0"/>
              </a:rPr>
              <a:t>Barriers Faced:</a:t>
            </a:r>
            <a:br>
              <a:rPr lang="en-IN" sz="2000" dirty="0">
                <a:latin typeface="Times New Roman" panose="02020603050405020304" pitchFamily="18" charset="0"/>
                <a:cs typeface="Times New Roman" panose="02020603050405020304" pitchFamily="18" charset="0"/>
              </a:rPr>
            </a:br>
            <a:r>
              <a:rPr lang="en-IN" sz="2000" dirty="0">
                <a:latin typeface="Times New Roman" panose="02020603050405020304" pitchFamily="18" charset="0"/>
                <a:cs typeface="Times New Roman" panose="02020603050405020304" pitchFamily="18" charset="0"/>
              </a:rPr>
              <a:t>The victim faces fear of not being believed by people. In society, male victims are not taken seriously, and they have fewer special support services.</a:t>
            </a:r>
          </a:p>
          <a:p>
            <a:pPr>
              <a:lnSpc>
                <a:spcPct val="150000"/>
              </a:lnSpc>
            </a:pPr>
            <a:r>
              <a:rPr lang="en-IN" sz="2000" b="1" dirty="0">
                <a:latin typeface="Times New Roman" panose="02020603050405020304" pitchFamily="18" charset="0"/>
                <a:cs typeface="Times New Roman" panose="02020603050405020304" pitchFamily="18" charset="0"/>
              </a:rPr>
              <a:t>Police Response Issues:</a:t>
            </a:r>
            <a:endParaRPr lang="en-IN" sz="2000" dirty="0">
              <a:latin typeface="Times New Roman" panose="02020603050405020304" pitchFamily="18" charset="0"/>
              <a:cs typeface="Times New Roman" panose="02020603050405020304" pitchFamily="18" charset="0"/>
            </a:endParaRPr>
          </a:p>
          <a:p>
            <a:pPr marL="0" indent="0" algn="just">
              <a:lnSpc>
                <a:spcPct val="150000"/>
              </a:lnSpc>
              <a:buNone/>
            </a:pPr>
            <a:r>
              <a:rPr lang="en-IN" sz="2000" dirty="0">
                <a:latin typeface="Times New Roman" panose="02020603050405020304" pitchFamily="18" charset="0"/>
                <a:cs typeface="Times New Roman" panose="02020603050405020304" pitchFamily="18" charset="0"/>
              </a:rPr>
              <a:t> Police delays in initial responses sometimes lack recognition of male victimhood, so that the safeguarding steps are different in each case.</a:t>
            </a:r>
          </a:p>
          <a:p>
            <a:endParaRPr lang="en-IN" dirty="0"/>
          </a:p>
        </p:txBody>
      </p:sp>
      <p:pic>
        <p:nvPicPr>
          <p:cNvPr id="4098" name="Picture 2" descr="Male domestic abuse victims 'suffering in silence' - BBC News">
            <a:extLst>
              <a:ext uri="{FF2B5EF4-FFF2-40B4-BE49-F238E27FC236}">
                <a16:creationId xmlns:a16="http://schemas.microsoft.com/office/drawing/2014/main" id="{F66877B7-69C9-41D6-2911-D99E8541BA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0" y="1037150"/>
            <a:ext cx="5334000" cy="5820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3720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B85B-B116-3FD8-2EEE-6E09B5C7573B}"/>
              </a:ext>
            </a:extLst>
          </p:cNvPr>
          <p:cNvSpPr>
            <a:spLocks noGrp="1"/>
          </p:cNvSpPr>
          <p:nvPr>
            <p:ph type="title"/>
          </p:nvPr>
        </p:nvSpPr>
        <p:spPr/>
        <p:txBody>
          <a:bodyPr>
            <a:normAutofit/>
          </a:bodyPr>
          <a:lstStyle/>
          <a:p>
            <a:pPr algn="ctr"/>
            <a:r>
              <a:rPr lang="en-IN" sz="2800" b="1" dirty="0">
                <a:solidFill>
                  <a:schemeClr val="tx1"/>
                </a:solidFill>
                <a:latin typeface="Times New Roman" panose="02020603050405020304" pitchFamily="18" charset="0"/>
                <a:cs typeface="Times New Roman" panose="02020603050405020304" pitchFamily="18" charset="0"/>
              </a:rPr>
              <a:t>What This Case Reveals About Systemic Weaknesses</a:t>
            </a:r>
            <a:br>
              <a:rPr lang="en-IN" b="1" dirty="0"/>
            </a:br>
            <a:endParaRPr lang="en-IN" dirty="0"/>
          </a:p>
        </p:txBody>
      </p:sp>
      <p:graphicFrame>
        <p:nvGraphicFramePr>
          <p:cNvPr id="4" name="Content Placeholder 3">
            <a:extLst>
              <a:ext uri="{FF2B5EF4-FFF2-40B4-BE49-F238E27FC236}">
                <a16:creationId xmlns:a16="http://schemas.microsoft.com/office/drawing/2014/main" id="{689E5461-BE1B-4CC2-B813-92877131DC42}"/>
              </a:ext>
            </a:extLst>
          </p:cNvPr>
          <p:cNvGraphicFramePr>
            <a:graphicFrameLocks noGrp="1"/>
          </p:cNvGraphicFramePr>
          <p:nvPr>
            <p:ph idx="1"/>
            <p:extLst>
              <p:ext uri="{D42A27DB-BD31-4B8C-83A1-F6EECF244321}">
                <p14:modId xmlns:p14="http://schemas.microsoft.com/office/powerpoint/2010/main" val="1063835604"/>
              </p:ext>
            </p:extLst>
          </p:nvPr>
        </p:nvGraphicFramePr>
        <p:xfrm>
          <a:off x="677334" y="1745919"/>
          <a:ext cx="11103540" cy="48037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2413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5C398-5305-A3D7-1D35-9842B98A29A2}"/>
              </a:ext>
            </a:extLst>
          </p:cNvPr>
          <p:cNvSpPr>
            <a:spLocks noGrp="1"/>
          </p:cNvSpPr>
          <p:nvPr>
            <p:ph type="title"/>
          </p:nvPr>
        </p:nvSpPr>
        <p:spPr>
          <a:xfrm>
            <a:off x="220134" y="816637"/>
            <a:ext cx="8596668" cy="646403"/>
          </a:xfrm>
        </p:spPr>
        <p:txBody>
          <a:bodyPr>
            <a:normAutofit fontScale="90000"/>
          </a:bodyPr>
          <a:lstStyle/>
          <a:p>
            <a:pPr algn="ctr"/>
            <a:r>
              <a:rPr lang="en-IN" b="1" dirty="0">
                <a:solidFill>
                  <a:schemeClr val="tx1"/>
                </a:solidFill>
                <a:latin typeface="Times New Roman" panose="02020603050405020304" pitchFamily="18" charset="0"/>
                <a:cs typeface="Times New Roman" panose="02020603050405020304" pitchFamily="18" charset="0"/>
              </a:rPr>
              <a:t>Impact on Children in Domestic Violence Cases</a:t>
            </a:r>
            <a:br>
              <a:rPr lang="en-IN" b="1" dirty="0"/>
            </a:br>
            <a:endParaRPr lang="en-IN" dirty="0"/>
          </a:p>
        </p:txBody>
      </p:sp>
      <p:sp>
        <p:nvSpPr>
          <p:cNvPr id="3" name="Content Placeholder 2">
            <a:extLst>
              <a:ext uri="{FF2B5EF4-FFF2-40B4-BE49-F238E27FC236}">
                <a16:creationId xmlns:a16="http://schemas.microsoft.com/office/drawing/2014/main" id="{B3B55817-EDDB-3E2E-E23A-3D7E2AF1F5D9}"/>
              </a:ext>
            </a:extLst>
          </p:cNvPr>
          <p:cNvSpPr>
            <a:spLocks noGrp="1"/>
          </p:cNvSpPr>
          <p:nvPr>
            <p:ph idx="1"/>
          </p:nvPr>
        </p:nvSpPr>
        <p:spPr>
          <a:xfrm>
            <a:off x="677334" y="1930401"/>
            <a:ext cx="8596668" cy="4110962"/>
          </a:xfrm>
        </p:spPr>
        <p:txBody>
          <a:bodyPr>
            <a:normAutofit fontScale="92500" lnSpcReduction="20000"/>
          </a:bodyPr>
          <a:lstStyle/>
          <a:p>
            <a:pPr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Children are facing domestic violence at home, and they are victims directly or indirectly.</a:t>
            </a:r>
          </a:p>
          <a:p>
            <a:pPr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When children see violence at home can cause emotional, behavioural and psychological harm (NSPCC learning,2024)</a:t>
            </a:r>
          </a:p>
          <a:p>
            <a:pPr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In domestic abuse cases, police have a legal safeguarding duty and need to take strict action.</a:t>
            </a:r>
          </a:p>
          <a:p>
            <a:pPr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 Long-term effects include trauma, anxiety and difficulties in education and living behaviour.</a:t>
            </a:r>
          </a:p>
          <a:p>
            <a:pPr algn="just"/>
            <a:endParaRPr lang="en-IN" dirty="0"/>
          </a:p>
        </p:txBody>
      </p:sp>
    </p:spTree>
    <p:extLst>
      <p:ext uri="{BB962C8B-B14F-4D97-AF65-F5344CB8AC3E}">
        <p14:creationId xmlns:p14="http://schemas.microsoft.com/office/powerpoint/2010/main" val="25200322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D5FED-3244-63C6-B8BB-DEAF18F2E155}"/>
              </a:ext>
            </a:extLst>
          </p:cNvPr>
          <p:cNvSpPr>
            <a:spLocks noGrp="1"/>
          </p:cNvSpPr>
          <p:nvPr>
            <p:ph type="title"/>
          </p:nvPr>
        </p:nvSpPr>
        <p:spPr>
          <a:xfrm>
            <a:off x="677334" y="508002"/>
            <a:ext cx="8771466" cy="1137919"/>
          </a:xfrm>
        </p:spPr>
        <p:txBody>
          <a:bodyPr>
            <a:normAutofit/>
          </a:bodyPr>
          <a:lstStyle/>
          <a:p>
            <a:pPr algn="ctr"/>
            <a:r>
              <a:rPr lang="en-IN" sz="3200" b="1" dirty="0">
                <a:solidFill>
                  <a:schemeClr val="tx1"/>
                </a:solidFill>
                <a:latin typeface="Times New Roman" panose="02020603050405020304" pitchFamily="18" charset="0"/>
                <a:cs typeface="Times New Roman" panose="02020603050405020304" pitchFamily="18" charset="0"/>
              </a:rPr>
              <a:t>What Systemic Reforms Are Needed? (Policing)</a:t>
            </a:r>
            <a:br>
              <a:rPr lang="en-IN" b="1" dirty="0"/>
            </a:br>
            <a:endParaRPr lang="en-IN" dirty="0"/>
          </a:p>
        </p:txBody>
      </p:sp>
      <p:graphicFrame>
        <p:nvGraphicFramePr>
          <p:cNvPr id="4" name="Content Placeholder 3">
            <a:extLst>
              <a:ext uri="{FF2B5EF4-FFF2-40B4-BE49-F238E27FC236}">
                <a16:creationId xmlns:a16="http://schemas.microsoft.com/office/drawing/2014/main" id="{4AFCB638-026C-40D6-B176-AFC1D8E71089}"/>
              </a:ext>
            </a:extLst>
          </p:cNvPr>
          <p:cNvGraphicFramePr>
            <a:graphicFrameLocks noGrp="1"/>
          </p:cNvGraphicFramePr>
          <p:nvPr>
            <p:ph idx="1"/>
            <p:extLst>
              <p:ext uri="{D42A27DB-BD31-4B8C-83A1-F6EECF244321}">
                <p14:modId xmlns:p14="http://schemas.microsoft.com/office/powerpoint/2010/main" val="234358557"/>
              </p:ext>
            </p:extLst>
          </p:nvPr>
        </p:nvGraphicFramePr>
        <p:xfrm>
          <a:off x="765544" y="1645921"/>
          <a:ext cx="10823943" cy="49356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6524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5C1C1-40BC-F408-6FD0-21B21669E28C}"/>
              </a:ext>
            </a:extLst>
          </p:cNvPr>
          <p:cNvSpPr>
            <a:spLocks noGrp="1"/>
          </p:cNvSpPr>
          <p:nvPr>
            <p:ph type="title"/>
          </p:nvPr>
        </p:nvSpPr>
        <p:spPr>
          <a:xfrm>
            <a:off x="365760" y="152400"/>
            <a:ext cx="8908242" cy="1778000"/>
          </a:xfrm>
        </p:spPr>
        <p:txBody>
          <a:bodyPr>
            <a:normAutofit/>
          </a:bodyPr>
          <a:lstStyle/>
          <a:p>
            <a:pPr algn="ctr"/>
            <a:br>
              <a:rPr lang="en-IN" sz="2700" dirty="0">
                <a:latin typeface="Times New Roman" panose="02020603050405020304" pitchFamily="18" charset="0"/>
                <a:cs typeface="Times New Roman" panose="02020603050405020304" pitchFamily="18" charset="0"/>
              </a:rPr>
            </a:br>
            <a:r>
              <a:rPr lang="en-IN" sz="3100" b="1" dirty="0">
                <a:solidFill>
                  <a:schemeClr val="tx1"/>
                </a:solidFill>
                <a:latin typeface="Times New Roman" panose="02020603050405020304" pitchFamily="18" charset="0"/>
                <a:cs typeface="Times New Roman" panose="02020603050405020304" pitchFamily="18" charset="0"/>
              </a:rPr>
              <a:t>Wider Systemic Reforms (Justice &amp; Prevention)</a:t>
            </a:r>
            <a:br>
              <a:rPr lang="en-IN" sz="3100" b="1" dirty="0">
                <a:solidFill>
                  <a:schemeClr val="tx1"/>
                </a:solidFill>
                <a:latin typeface="Times New Roman" panose="02020603050405020304" pitchFamily="18" charset="0"/>
                <a:cs typeface="Times New Roman" panose="02020603050405020304" pitchFamily="18" charset="0"/>
              </a:rPr>
            </a:br>
            <a:endParaRPr lang="en-IN" sz="3100"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3D0ED4D2-01F9-F08E-3343-F986F62929C2}"/>
              </a:ext>
            </a:extLst>
          </p:cNvPr>
          <p:cNvGraphicFramePr>
            <a:graphicFrameLocks noGrp="1"/>
          </p:cNvGraphicFramePr>
          <p:nvPr>
            <p:ph idx="1"/>
            <p:extLst>
              <p:ext uri="{D42A27DB-BD31-4B8C-83A1-F6EECF244321}">
                <p14:modId xmlns:p14="http://schemas.microsoft.com/office/powerpoint/2010/main" val="2693761807"/>
              </p:ext>
            </p:extLst>
          </p:nvPr>
        </p:nvGraphicFramePr>
        <p:xfrm>
          <a:off x="478464" y="1796902"/>
          <a:ext cx="10909005" cy="48165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9683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920D2-FBE0-8A9A-E321-14F389C49B62}"/>
              </a:ext>
            </a:extLst>
          </p:cNvPr>
          <p:cNvSpPr>
            <a:spLocks noGrp="1"/>
          </p:cNvSpPr>
          <p:nvPr>
            <p:ph type="title"/>
          </p:nvPr>
        </p:nvSpPr>
        <p:spPr/>
        <p:txBody>
          <a:bodyPr>
            <a:normAutofit/>
          </a:bodyPr>
          <a:lstStyle/>
          <a:p>
            <a:pPr algn="ctr"/>
            <a:r>
              <a:rPr lang="en-IN" sz="4400" b="1" dirty="0">
                <a:solidFill>
                  <a:schemeClr val="tx1"/>
                </a:solidFill>
                <a:latin typeface="Times New Roman" panose="02020603050405020304" pitchFamily="18" charset="0"/>
                <a:cs typeface="Times New Roman" panose="02020603050405020304" pitchFamily="18" charset="0"/>
              </a:rPr>
              <a:t>Conclusion</a:t>
            </a:r>
          </a:p>
        </p:txBody>
      </p:sp>
      <p:graphicFrame>
        <p:nvGraphicFramePr>
          <p:cNvPr id="4" name="Content Placeholder 3">
            <a:extLst>
              <a:ext uri="{FF2B5EF4-FFF2-40B4-BE49-F238E27FC236}">
                <a16:creationId xmlns:a16="http://schemas.microsoft.com/office/drawing/2014/main" id="{7A985FA0-196D-EFE8-60D4-E420C507C66E}"/>
              </a:ext>
            </a:extLst>
          </p:cNvPr>
          <p:cNvGraphicFramePr>
            <a:graphicFrameLocks noGrp="1"/>
          </p:cNvGraphicFramePr>
          <p:nvPr>
            <p:ph idx="1"/>
            <p:extLst>
              <p:ext uri="{D42A27DB-BD31-4B8C-83A1-F6EECF244321}">
                <p14:modId xmlns:p14="http://schemas.microsoft.com/office/powerpoint/2010/main" val="1389814082"/>
              </p:ext>
            </p:extLst>
          </p:nvPr>
        </p:nvGraphicFramePr>
        <p:xfrm>
          <a:off x="677334" y="1930400"/>
          <a:ext cx="10837332" cy="44916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88896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595D0-BB32-F5F8-76BA-E87B22CAD520}"/>
              </a:ext>
            </a:extLst>
          </p:cNvPr>
          <p:cNvSpPr>
            <a:spLocks noGrp="1"/>
          </p:cNvSpPr>
          <p:nvPr>
            <p:ph type="title"/>
          </p:nvPr>
        </p:nvSpPr>
        <p:spPr>
          <a:xfrm>
            <a:off x="497186" y="0"/>
            <a:ext cx="8596668" cy="558800"/>
          </a:xfrm>
        </p:spPr>
        <p:txBody>
          <a:bodyPr>
            <a:normAutofit fontScale="90000"/>
          </a:bodyPr>
          <a:lstStyle/>
          <a:p>
            <a:pPr algn="ctr"/>
            <a:r>
              <a:rPr lang="en-IN" sz="2200" b="1" dirty="0">
                <a:solidFill>
                  <a:schemeClr val="tx1"/>
                </a:solidFill>
                <a:latin typeface="Times New Roman" panose="02020603050405020304" pitchFamily="18" charset="0"/>
                <a:cs typeface="Times New Roman" panose="02020603050405020304" pitchFamily="18" charset="0"/>
              </a:rPr>
              <a:t>References </a:t>
            </a:r>
            <a:br>
              <a:rPr lang="en-IN" b="1" dirty="0"/>
            </a:br>
            <a:endParaRPr lang="en-IN" dirty="0"/>
          </a:p>
        </p:txBody>
      </p:sp>
      <p:sp>
        <p:nvSpPr>
          <p:cNvPr id="3" name="Content Placeholder 2">
            <a:extLst>
              <a:ext uri="{FF2B5EF4-FFF2-40B4-BE49-F238E27FC236}">
                <a16:creationId xmlns:a16="http://schemas.microsoft.com/office/drawing/2014/main" id="{617B3435-97E8-D0E5-701B-FDD440F883EA}"/>
              </a:ext>
            </a:extLst>
          </p:cNvPr>
          <p:cNvSpPr>
            <a:spLocks noGrp="1"/>
          </p:cNvSpPr>
          <p:nvPr>
            <p:ph idx="1"/>
          </p:nvPr>
        </p:nvSpPr>
        <p:spPr>
          <a:xfrm>
            <a:off x="101599" y="447040"/>
            <a:ext cx="10265145" cy="6410960"/>
          </a:xfrm>
        </p:spPr>
        <p:txBody>
          <a:bodyPr>
            <a:noAutofit/>
          </a:bodyPr>
          <a:lstStyle/>
          <a:p>
            <a:pPr algn="just"/>
            <a:r>
              <a:rPr lang="en-IN" sz="1600" dirty="0">
                <a:solidFill>
                  <a:schemeClr val="tx1"/>
                </a:solidFill>
                <a:latin typeface="Times New Roman" panose="02020603050405020304" pitchFamily="18" charset="0"/>
                <a:cs typeface="Times New Roman" panose="02020603050405020304" pitchFamily="18" charset="0"/>
              </a:rPr>
              <a:t>BBC News. (2019). </a:t>
            </a:r>
            <a:r>
              <a:rPr lang="en-IN" sz="1600" i="1" dirty="0">
                <a:solidFill>
                  <a:schemeClr val="tx1"/>
                </a:solidFill>
                <a:latin typeface="Times New Roman" panose="02020603050405020304" pitchFamily="18" charset="0"/>
                <a:cs typeface="Times New Roman" panose="02020603050405020304" pitchFamily="18" charset="0"/>
              </a:rPr>
              <a:t>Abused by my girlfriend</a:t>
            </a:r>
            <a:r>
              <a:rPr lang="en-IN" sz="1600" dirty="0">
                <a:solidFill>
                  <a:schemeClr val="tx1"/>
                </a:solidFill>
                <a:latin typeface="Times New Roman" panose="02020603050405020304" pitchFamily="18" charset="0"/>
                <a:cs typeface="Times New Roman" panose="02020603050405020304" pitchFamily="18" charset="0"/>
              </a:rPr>
              <a:t>. BBC News. (Online). Available at: </a:t>
            </a:r>
            <a:r>
              <a:rPr lang="en-IN" sz="1600" u="sng"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https://www.bbc.co.uk/mediacentre/proginfo/2019/08/abused-by-my-girlfriend</a:t>
            </a:r>
            <a:r>
              <a:rPr lang="en-IN" sz="1600" dirty="0">
                <a:solidFill>
                  <a:schemeClr val="tx1"/>
                </a:solidFill>
                <a:latin typeface="Times New Roman" panose="02020603050405020304" pitchFamily="18" charset="0"/>
                <a:cs typeface="Times New Roman" panose="02020603050405020304" pitchFamily="18" charset="0"/>
              </a:rPr>
              <a:t> (Accessed: 29 December 2025).</a:t>
            </a:r>
          </a:p>
          <a:p>
            <a:pPr algn="just"/>
            <a:r>
              <a:rPr lang="en-IN" sz="1600" dirty="0">
                <a:solidFill>
                  <a:schemeClr val="tx1"/>
                </a:solidFill>
                <a:latin typeface="Times New Roman" panose="02020603050405020304" pitchFamily="18" charset="0"/>
                <a:cs typeface="Times New Roman" panose="02020603050405020304" pitchFamily="18" charset="0"/>
              </a:rPr>
              <a:t>Carlisle, S., Bunce, A., Prina, M., McManus, S., Barbosa, E., Feder, G., &amp; Lewis, N. V. (2025). Effectiveness of UK-based support interventions and services aimed at adults who have experienced or used domestic and sexual violence and abuse: A systematic review and meta-analysis. </a:t>
            </a:r>
            <a:r>
              <a:rPr lang="en-IN" sz="1600" i="1" dirty="0">
                <a:solidFill>
                  <a:schemeClr val="tx1"/>
                </a:solidFill>
                <a:latin typeface="Times New Roman" panose="02020603050405020304" pitchFamily="18" charset="0"/>
                <a:cs typeface="Times New Roman" panose="02020603050405020304" pitchFamily="18" charset="0"/>
              </a:rPr>
              <a:t>BMC Public Health</a:t>
            </a:r>
            <a:r>
              <a:rPr lang="en-IN" sz="1600" dirty="0">
                <a:solidFill>
                  <a:schemeClr val="tx1"/>
                </a:solidFill>
                <a:latin typeface="Times New Roman" panose="02020603050405020304" pitchFamily="18" charset="0"/>
                <a:cs typeface="Times New Roman" panose="02020603050405020304" pitchFamily="18" charset="0"/>
              </a:rPr>
              <a:t>, 25(1), 1003. </a:t>
            </a:r>
            <a:r>
              <a:rPr lang="en-IN" sz="1600" u="sng"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https://link.springer.com/content/pdf/10.1186/s12889-025-21891-5.pdf</a:t>
            </a:r>
            <a:r>
              <a:rPr lang="en-IN" sz="1600" dirty="0">
                <a:solidFill>
                  <a:schemeClr val="tx1"/>
                </a:solidFill>
                <a:latin typeface="Times New Roman" panose="02020603050405020304" pitchFamily="18" charset="0"/>
                <a:cs typeface="Times New Roman" panose="02020603050405020304" pitchFamily="18" charset="0"/>
              </a:rPr>
              <a:t> .</a:t>
            </a:r>
          </a:p>
          <a:p>
            <a:pPr algn="just"/>
            <a:r>
              <a:rPr lang="en-IN" sz="1600" dirty="0">
                <a:solidFill>
                  <a:schemeClr val="tx1"/>
                </a:solidFill>
                <a:latin typeface="Times New Roman" panose="02020603050405020304" pitchFamily="18" charset="0"/>
                <a:cs typeface="Times New Roman" panose="02020603050405020304" pitchFamily="18" charset="0"/>
              </a:rPr>
              <a:t>Crime, justice and law (2022). </a:t>
            </a:r>
            <a:r>
              <a:rPr lang="en-IN" sz="1600" i="1" dirty="0">
                <a:solidFill>
                  <a:schemeClr val="tx1"/>
                </a:solidFill>
                <a:latin typeface="Times New Roman" panose="02020603050405020304" pitchFamily="18" charset="0"/>
                <a:cs typeface="Times New Roman" panose="02020603050405020304" pitchFamily="18" charset="0"/>
              </a:rPr>
              <a:t>A duty to protect: Police use of protective measures in cases involving violence against women and girls</a:t>
            </a:r>
            <a:r>
              <a:rPr lang="en-IN" sz="1600" dirty="0">
                <a:solidFill>
                  <a:schemeClr val="tx1"/>
                </a:solidFill>
                <a:latin typeface="Times New Roman" panose="02020603050405020304" pitchFamily="18" charset="0"/>
                <a:cs typeface="Times New Roman" panose="02020603050405020304" pitchFamily="18" charset="0"/>
              </a:rPr>
              <a:t>. GOV.UK. Available at: </a:t>
            </a:r>
            <a:r>
              <a:rPr lang="en-IN" sz="1600" u="sng"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https://www.gov.uk/government/publications/police-use-of-protective-measures-in-cases-of-violence-against-women-and-girls/a-duty-to-protect-police-use-of-protective-measures-in-cases-involving-violence-against-women-and-girls</a:t>
            </a:r>
            <a:r>
              <a:rPr lang="en-IN" sz="1600" dirty="0">
                <a:solidFill>
                  <a:schemeClr val="tx1"/>
                </a:solidFill>
                <a:latin typeface="Times New Roman" panose="02020603050405020304" pitchFamily="18" charset="0"/>
                <a:cs typeface="Times New Roman" panose="02020603050405020304" pitchFamily="18" charset="0"/>
              </a:rPr>
              <a:t> (Accessed: 29 December 2025).</a:t>
            </a:r>
          </a:p>
          <a:p>
            <a:pPr algn="just"/>
            <a:r>
              <a:rPr lang="en-IN" sz="1600" dirty="0">
                <a:solidFill>
                  <a:schemeClr val="tx1"/>
                </a:solidFill>
                <a:latin typeface="Times New Roman" panose="02020603050405020304" pitchFamily="18" charset="0"/>
                <a:cs typeface="Times New Roman" panose="02020603050405020304" pitchFamily="18" charset="0"/>
              </a:rPr>
              <a:t>Home Office (2024). </a:t>
            </a:r>
            <a:r>
              <a:rPr lang="en-IN" sz="1600" i="1" dirty="0">
                <a:solidFill>
                  <a:schemeClr val="tx1"/>
                </a:solidFill>
                <a:latin typeface="Times New Roman" panose="02020603050405020304" pitchFamily="18" charset="0"/>
                <a:cs typeface="Times New Roman" panose="02020603050405020304" pitchFamily="18" charset="0"/>
              </a:rPr>
              <a:t>Domestic Abuse Act 2021: Overarching factsheet</a:t>
            </a:r>
            <a:r>
              <a:rPr lang="en-IN" sz="1600" dirty="0">
                <a:solidFill>
                  <a:schemeClr val="tx1"/>
                </a:solidFill>
                <a:latin typeface="Times New Roman" panose="02020603050405020304" pitchFamily="18" charset="0"/>
                <a:cs typeface="Times New Roman" panose="02020603050405020304" pitchFamily="18" charset="0"/>
              </a:rPr>
              <a:t>. GOV.UK.. Available at: </a:t>
            </a:r>
            <a:r>
              <a:rPr lang="en-IN" sz="1600" u="sng"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https://www.gov.uk/government/publications/domestic-abuse-bill-2020-factsheets/domestic-abuse-bill-2020-overarching-factsheet</a:t>
            </a:r>
            <a:r>
              <a:rPr lang="en-IN" sz="1600" dirty="0">
                <a:solidFill>
                  <a:schemeClr val="tx1"/>
                </a:solidFill>
                <a:latin typeface="Times New Roman" panose="02020603050405020304" pitchFamily="18" charset="0"/>
                <a:cs typeface="Times New Roman" panose="02020603050405020304" pitchFamily="18" charset="0"/>
              </a:rPr>
              <a:t> (Accessed: 29 December 2025).</a:t>
            </a:r>
          </a:p>
          <a:p>
            <a:pPr algn="just"/>
            <a:r>
              <a:rPr lang="en-IN" sz="1600" dirty="0">
                <a:solidFill>
                  <a:schemeClr val="tx1"/>
                </a:solidFill>
                <a:latin typeface="Times New Roman" panose="02020603050405020304" pitchFamily="18" charset="0"/>
                <a:cs typeface="Times New Roman" panose="02020603050405020304" pitchFamily="18" charset="0"/>
              </a:rPr>
              <a:t>Ministry of Justice (2025). GOV.UK. (2025). </a:t>
            </a:r>
            <a:r>
              <a:rPr lang="en-IN" sz="1600" i="1" dirty="0">
                <a:solidFill>
                  <a:schemeClr val="tx1"/>
                </a:solidFill>
                <a:latin typeface="Times New Roman" panose="02020603050405020304" pitchFamily="18" charset="0"/>
                <a:cs typeface="Times New Roman" panose="02020603050405020304" pitchFamily="18" charset="0"/>
              </a:rPr>
              <a:t>Code of practice for victims of crime in England and Wales (Victims’ Code)</a:t>
            </a:r>
            <a:r>
              <a:rPr lang="en-IN" sz="1600" dirty="0">
                <a:solidFill>
                  <a:schemeClr val="tx1"/>
                </a:solidFill>
                <a:latin typeface="Times New Roman" panose="02020603050405020304" pitchFamily="18" charset="0"/>
                <a:cs typeface="Times New Roman" panose="02020603050405020304" pitchFamily="18" charset="0"/>
              </a:rPr>
              <a:t>. Available at: </a:t>
            </a:r>
            <a:r>
              <a:rPr lang="en-IN" sz="1600" u="sng"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https://www.gov.uk/government/publications/the-code-of-practice-for-victims-of-crime/code-of-practice-for-victims-of-crime-in-england-and-wales-victims-code</a:t>
            </a:r>
            <a:r>
              <a:rPr lang="en-IN" sz="1600" dirty="0">
                <a:solidFill>
                  <a:schemeClr val="tx1"/>
                </a:solidFill>
                <a:latin typeface="Times New Roman" panose="02020603050405020304" pitchFamily="18" charset="0"/>
                <a:cs typeface="Times New Roman" panose="02020603050405020304" pitchFamily="18" charset="0"/>
              </a:rPr>
              <a:t> (Accessed: 29 December 2025).</a:t>
            </a:r>
          </a:p>
          <a:p>
            <a:pPr algn="just"/>
            <a:r>
              <a:rPr lang="en-IN" sz="1600" dirty="0">
                <a:solidFill>
                  <a:schemeClr val="tx1"/>
                </a:solidFill>
                <a:latin typeface="Times New Roman" panose="02020603050405020304" pitchFamily="18" charset="0"/>
                <a:cs typeface="Times New Roman" panose="02020603050405020304" pitchFamily="18" charset="0"/>
              </a:rPr>
              <a:t>Interventions Alliance. (2021). </a:t>
            </a:r>
            <a:r>
              <a:rPr lang="en-IN" sz="1600" i="1" dirty="0">
                <a:solidFill>
                  <a:schemeClr val="tx1"/>
                </a:solidFill>
                <a:latin typeface="Times New Roman" panose="02020603050405020304" pitchFamily="18" charset="0"/>
                <a:cs typeface="Times New Roman" panose="02020603050405020304" pitchFamily="18" charset="0"/>
              </a:rPr>
              <a:t>Domestic abuse in Black, Asian and Minority Ethnic groups</a:t>
            </a:r>
            <a:r>
              <a:rPr lang="en-IN" sz="1600" dirty="0">
                <a:solidFill>
                  <a:schemeClr val="tx1"/>
                </a:solidFill>
                <a:latin typeface="Times New Roman" panose="02020603050405020304" pitchFamily="18" charset="0"/>
                <a:cs typeface="Times New Roman" panose="02020603050405020304" pitchFamily="18" charset="0"/>
              </a:rPr>
              <a:t>. Interventions Alliance. Available at: </a:t>
            </a:r>
            <a:r>
              <a:rPr lang="en-IN" sz="1600" u="sng"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https://interventionsalliance.co.uk/domestic-abuse-in-black-asian-and-minority-ethnic-groups/</a:t>
            </a:r>
            <a:r>
              <a:rPr lang="en-IN" sz="1600" dirty="0">
                <a:solidFill>
                  <a:schemeClr val="tx1"/>
                </a:solidFill>
                <a:latin typeface="Times New Roman" panose="02020603050405020304" pitchFamily="18" charset="0"/>
                <a:cs typeface="Times New Roman" panose="02020603050405020304" pitchFamily="18" charset="0"/>
              </a:rPr>
              <a:t> (Accessed: 29 December 2025).</a:t>
            </a:r>
          </a:p>
          <a:p>
            <a:pPr algn="just"/>
            <a:r>
              <a:rPr lang="en-IN" sz="1600" dirty="0">
                <a:solidFill>
                  <a:schemeClr val="tx1"/>
                </a:solidFill>
                <a:latin typeface="Times New Roman" panose="02020603050405020304" pitchFamily="18" charset="0"/>
                <a:cs typeface="Times New Roman" panose="02020603050405020304" pitchFamily="18" charset="0"/>
              </a:rPr>
              <a:t>Inzunza, M. (2021). The significance of victim ideality in interactions between crime victims and police officers. </a:t>
            </a:r>
            <a:r>
              <a:rPr lang="en-IN" sz="1600" i="1" dirty="0">
                <a:solidFill>
                  <a:schemeClr val="tx1"/>
                </a:solidFill>
                <a:latin typeface="Times New Roman" panose="02020603050405020304" pitchFamily="18" charset="0"/>
                <a:cs typeface="Times New Roman" panose="02020603050405020304" pitchFamily="18" charset="0"/>
              </a:rPr>
              <a:t>International Journal of Law, Crime and Justice</a:t>
            </a:r>
            <a:r>
              <a:rPr lang="en-IN" sz="1600" dirty="0">
                <a:solidFill>
                  <a:schemeClr val="tx1"/>
                </a:solidFill>
                <a:latin typeface="Times New Roman" panose="02020603050405020304" pitchFamily="18" charset="0"/>
                <a:cs typeface="Times New Roman" panose="02020603050405020304" pitchFamily="18" charset="0"/>
              </a:rPr>
              <a:t>, 65, 100522. </a:t>
            </a:r>
            <a:r>
              <a:rPr lang="en-IN" sz="1600" u="sng"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https://doi.org/10.1016/j.ijlcj</a:t>
            </a:r>
            <a:r>
              <a:rPr lang="en-IN" sz="1600" u="sng">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.2021.100522</a:t>
            </a:r>
            <a:r>
              <a:rPr lang="en-IN" sz="1600" u="sng">
                <a:solidFill>
                  <a:schemeClr val="tx1"/>
                </a:solidFill>
                <a:latin typeface="Times New Roman" panose="02020603050405020304" pitchFamily="18" charset="0"/>
                <a:cs typeface="Times New Roman" panose="02020603050405020304" pitchFamily="18" charset="0"/>
              </a:rPr>
              <a:t>.</a:t>
            </a:r>
            <a:endParaRPr lang="en-IN" sz="1600" dirty="0">
              <a:solidFill>
                <a:schemeClr val="tx1"/>
              </a:solidFill>
              <a:latin typeface="Times New Roman" panose="02020603050405020304" pitchFamily="18" charset="0"/>
              <a:cs typeface="Times New Roman" panose="02020603050405020304" pitchFamily="18" charset="0"/>
            </a:endParaRPr>
          </a:p>
          <a:p>
            <a:pPr algn="just"/>
            <a:endParaRPr lang="en-IN" sz="1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81294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E49E498-A076-CD1D-967D-C485A7354D4F}"/>
              </a:ext>
            </a:extLst>
          </p:cNvPr>
          <p:cNvSpPr txBox="1"/>
          <p:nvPr/>
        </p:nvSpPr>
        <p:spPr>
          <a:xfrm>
            <a:off x="457200" y="213361"/>
            <a:ext cx="10292316" cy="7478970"/>
          </a:xfrm>
          <a:prstGeom prst="rect">
            <a:avLst/>
          </a:prstGeom>
          <a:noFill/>
        </p:spPr>
        <p:txBody>
          <a:bodyPr wrap="square" rtlCol="0">
            <a:spAutoFit/>
          </a:bodyPr>
          <a:lstStyle/>
          <a:p>
            <a:pPr marL="285750" indent="-28575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Jovanoski, A., &amp; Sharlamanov, K. (2021). Male as victims: Domestic violence from a different perspective. </a:t>
            </a:r>
            <a:r>
              <a:rPr lang="en-IN" sz="1600" i="1" dirty="0">
                <a:latin typeface="Times New Roman" panose="02020603050405020304" pitchFamily="18" charset="0"/>
                <a:cs typeface="Times New Roman" panose="02020603050405020304" pitchFamily="18" charset="0"/>
              </a:rPr>
              <a:t>International Journal of Scientific &amp; Engineering Research</a:t>
            </a:r>
            <a:r>
              <a:rPr lang="en-IN" sz="1600" dirty="0">
                <a:latin typeface="Times New Roman" panose="02020603050405020304" pitchFamily="18" charset="0"/>
                <a:cs typeface="Times New Roman" panose="02020603050405020304" pitchFamily="18" charset="0"/>
              </a:rPr>
              <a:t>, 12(3), 903–912. </a:t>
            </a:r>
            <a:r>
              <a:rPr lang="en-IN" sz="1600" u="sng"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https://eprints.uklo.edu.mk/id/eprint/6536/1/Jovanoski%2C%20A.%20Sharlamanov%2C%20K.%202021%20-%20Male-as-a-Victims-Domestic-Violence-from-a-Different-Perspective.pdf</a:t>
            </a:r>
            <a:r>
              <a:rPr lang="en-IN" sz="16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National Police Chiefs Council. (2025). </a:t>
            </a:r>
            <a:r>
              <a:rPr lang="en-IN" sz="1600" i="1" dirty="0">
                <a:latin typeface="Times New Roman" panose="02020603050405020304" pitchFamily="18" charset="0"/>
                <a:cs typeface="Times New Roman" panose="02020603050405020304" pitchFamily="18" charset="0"/>
              </a:rPr>
              <a:t>Police use of domestic abuse risk assessment tools</a:t>
            </a:r>
            <a:r>
              <a:rPr lang="en-IN" sz="1600" dirty="0">
                <a:latin typeface="Times New Roman" panose="02020603050405020304" pitchFamily="18" charset="0"/>
                <a:cs typeface="Times New Roman" panose="02020603050405020304" pitchFamily="18" charset="0"/>
              </a:rPr>
              <a:t>. NPCC. [Online]. Available at: </a:t>
            </a:r>
            <a:r>
              <a:rPr lang="en-IN" sz="1600" u="sng"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https://news.npcc.police.uk/releases/police-use-of-domestic-abuse-risk-assessment-tools</a:t>
            </a:r>
            <a:r>
              <a:rPr lang="en-IN" sz="1600" dirty="0">
                <a:latin typeface="Times New Roman" panose="02020603050405020304" pitchFamily="18" charset="0"/>
                <a:cs typeface="Times New Roman" panose="02020603050405020304" pitchFamily="18" charset="0"/>
              </a:rPr>
              <a:t> (Accessed: 29 December 2025).</a:t>
            </a:r>
          </a:p>
          <a:p>
            <a:pPr marL="285750" indent="-28575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NSPCC Learning. (2024). </a:t>
            </a:r>
            <a:r>
              <a:rPr lang="en-IN" sz="1600" i="1" dirty="0">
                <a:latin typeface="Times New Roman" panose="02020603050405020304" pitchFamily="18" charset="0"/>
                <a:cs typeface="Times New Roman" panose="02020603050405020304" pitchFamily="18" charset="0"/>
              </a:rPr>
              <a:t>Protecting children from domestic abuse</a:t>
            </a:r>
            <a:r>
              <a:rPr lang="en-IN" sz="1600" dirty="0">
                <a:latin typeface="Times New Roman" panose="02020603050405020304" pitchFamily="18" charset="0"/>
                <a:cs typeface="Times New Roman" panose="02020603050405020304" pitchFamily="18" charset="0"/>
              </a:rPr>
              <a:t>. NSPCC. [Online]. Available at: </a:t>
            </a:r>
            <a:r>
              <a:rPr lang="en-IN" sz="1600" u="sng"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https://learning.nspcc.org.uk/child-abuse-and-neglect/domestic-abuse</a:t>
            </a:r>
            <a:r>
              <a:rPr lang="en-IN" sz="1600" dirty="0">
                <a:latin typeface="Times New Roman" panose="02020603050405020304" pitchFamily="18" charset="0"/>
                <a:cs typeface="Times New Roman" panose="02020603050405020304" pitchFamily="18" charset="0"/>
              </a:rPr>
              <a:t> (Accessed: 29 December 2025).</a:t>
            </a:r>
          </a:p>
          <a:p>
            <a:pPr marL="285750" indent="-28575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Perrraudin, F. (2019). </a:t>
            </a:r>
            <a:r>
              <a:rPr lang="en-IN" sz="1600" i="1" dirty="0">
                <a:latin typeface="Times New Roman" panose="02020603050405020304" pitchFamily="18" charset="0"/>
                <a:cs typeface="Times New Roman" panose="02020603050405020304" pitchFamily="18" charset="0"/>
              </a:rPr>
              <a:t>Only 3% of rape claims in London result in convictions, study says</a:t>
            </a:r>
            <a:r>
              <a:rPr lang="en-IN" sz="1600" dirty="0">
                <a:latin typeface="Times New Roman" panose="02020603050405020304" pitchFamily="18" charset="0"/>
                <a:cs typeface="Times New Roman" panose="02020603050405020304" pitchFamily="18" charset="0"/>
              </a:rPr>
              <a:t>. The Guardian. [Online]. Available at: </a:t>
            </a:r>
            <a:r>
              <a:rPr lang="en-IN" sz="1600" u="sng"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https://www.theguardian.com/law/2019/jul/31/only-3-of-rape-claims-london-result-convictions-study-says</a:t>
            </a:r>
            <a:r>
              <a:rPr lang="en-IN" sz="1600" dirty="0">
                <a:latin typeface="Times New Roman" panose="02020603050405020304" pitchFamily="18" charset="0"/>
                <a:cs typeface="Times New Roman" panose="02020603050405020304" pitchFamily="18" charset="0"/>
              </a:rPr>
              <a:t> (Accessed: 29 December 2025).</a:t>
            </a:r>
          </a:p>
          <a:p>
            <a:pPr marL="285750" indent="-28575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Shah, N. D., Nguyen, G., Wagman, J. A., &amp; Glik, D. C. (2023). Factors influencing the use of domestic violence restraining orders in Los Angeles. </a:t>
            </a:r>
            <a:r>
              <a:rPr lang="en-IN" sz="1600" i="1" dirty="0">
                <a:latin typeface="Times New Roman" panose="02020603050405020304" pitchFamily="18" charset="0"/>
                <a:cs typeface="Times New Roman" panose="02020603050405020304" pitchFamily="18" charset="0"/>
              </a:rPr>
              <a:t>Violence Against Women</a:t>
            </a:r>
            <a:r>
              <a:rPr lang="en-IN" sz="1600" dirty="0">
                <a:latin typeface="Times New Roman" panose="02020603050405020304" pitchFamily="18" charset="0"/>
                <a:cs typeface="Times New Roman" panose="02020603050405020304" pitchFamily="18" charset="0"/>
              </a:rPr>
              <a:t>, 29(9), 1604–1622. </a:t>
            </a:r>
            <a:r>
              <a:rPr lang="en-IN" sz="1600" u="sng"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https://journals.sagepub.com/doi/pdf/10.1177/10778012221120442</a:t>
            </a:r>
            <a:r>
              <a:rPr lang="en-IN" sz="16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Sivarajasingam, V., Karki, M., Bagkeris, E., &amp; El-Osta, A. (2024). Contemporary perspectives regarding domestic violence and abuse in primary care: Cross-sectional NHS patients survey. </a:t>
            </a:r>
            <a:r>
              <a:rPr lang="en-IN" sz="1600" i="1" dirty="0">
                <a:latin typeface="Times New Roman" panose="02020603050405020304" pitchFamily="18" charset="0"/>
                <a:cs typeface="Times New Roman" panose="02020603050405020304" pitchFamily="18" charset="0"/>
              </a:rPr>
              <a:t>European Journal of General Practice</a:t>
            </a:r>
            <a:r>
              <a:rPr lang="en-IN" sz="1600" dirty="0">
                <a:latin typeface="Times New Roman" panose="02020603050405020304" pitchFamily="18" charset="0"/>
                <a:cs typeface="Times New Roman" panose="02020603050405020304" pitchFamily="18" charset="0"/>
              </a:rPr>
              <a:t>, 30(1), 2427006. </a:t>
            </a:r>
            <a:r>
              <a:rPr lang="en-IN" sz="1600" u="sng"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https://www.tandfonline.com/doi/pdf/</a:t>
            </a:r>
            <a:r>
              <a:rPr lang="en-IN" sz="1600" u="sng">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10.1080/13814788.2024.2427006</a:t>
            </a:r>
            <a:r>
              <a:rPr lang="en-IN" sz="160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Topping, A., &amp; Barr, C. (2020). </a:t>
            </a:r>
            <a:r>
              <a:rPr lang="en-IN" sz="1600" i="1" dirty="0">
                <a:latin typeface="Times New Roman" panose="02020603050405020304" pitchFamily="18" charset="0"/>
                <a:cs typeface="Times New Roman" panose="02020603050405020304" pitchFamily="18" charset="0"/>
              </a:rPr>
              <a:t>Rape convictions fall to record low in England and Wales</a:t>
            </a:r>
            <a:r>
              <a:rPr lang="en-IN" sz="1600" dirty="0">
                <a:latin typeface="Times New Roman" panose="02020603050405020304" pitchFamily="18" charset="0"/>
                <a:cs typeface="Times New Roman" panose="02020603050405020304" pitchFamily="18" charset="0"/>
              </a:rPr>
              <a:t>. The Guardian. [Online]. Available at: </a:t>
            </a:r>
            <a:r>
              <a:rPr lang="en-IN" sz="1600" u="sng" dirty="0">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https://www.theguardian.com/society/2020/jul/30/convictions-fall-record-low-england-wales-prosecutions</a:t>
            </a:r>
            <a:r>
              <a:rPr lang="en-IN" sz="1600" dirty="0">
                <a:latin typeface="Times New Roman" panose="02020603050405020304" pitchFamily="18" charset="0"/>
                <a:cs typeface="Times New Roman" panose="02020603050405020304" pitchFamily="18" charset="0"/>
              </a:rPr>
              <a:t> (Accessed: 29 December 2025).</a:t>
            </a:r>
          </a:p>
          <a:p>
            <a:pPr marL="285750" indent="-28575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Victims’ Commissioner. (2025). </a:t>
            </a:r>
            <a:r>
              <a:rPr lang="en-IN" sz="1600" i="1" dirty="0">
                <a:latin typeface="Times New Roman" panose="02020603050405020304" pitchFamily="18" charset="0"/>
                <a:cs typeface="Times New Roman" panose="02020603050405020304" pitchFamily="18" charset="0"/>
              </a:rPr>
              <a:t>Domestic abuse victims are being failed by the criminal justice system at every stage</a:t>
            </a:r>
            <a:r>
              <a:rPr lang="en-IN" sz="1600" dirty="0">
                <a:latin typeface="Times New Roman" panose="02020603050405020304" pitchFamily="18" charset="0"/>
                <a:cs typeface="Times New Roman" panose="02020603050405020304" pitchFamily="18" charset="0"/>
              </a:rPr>
              <a:t>. Victims’ Commissioner. Available at: </a:t>
            </a:r>
            <a:r>
              <a:rPr lang="en-IN" sz="1600" u="sng" dirty="0">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https://victimscommissioner.org.uk/news/domestic-abuse-victims-are-being-failed-by-the-criminal-justice-system-at-every-stage/</a:t>
            </a:r>
            <a:r>
              <a:rPr lang="en-IN" sz="1600" dirty="0">
                <a:latin typeface="Times New Roman" panose="02020603050405020304" pitchFamily="18" charset="0"/>
                <a:cs typeface="Times New Roman" panose="02020603050405020304" pitchFamily="18" charset="0"/>
              </a:rPr>
              <a:t> (Accessed: 29 December 2025).</a:t>
            </a:r>
          </a:p>
        </p:txBody>
      </p:sp>
    </p:spTree>
    <p:extLst>
      <p:ext uri="{BB962C8B-B14F-4D97-AF65-F5344CB8AC3E}">
        <p14:creationId xmlns:p14="http://schemas.microsoft.com/office/powerpoint/2010/main" val="16454768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48</TotalTime>
  <Words>3047</Words>
  <Application>Microsoft Office PowerPoint</Application>
  <PresentationFormat>Widescreen</PresentationFormat>
  <Paragraphs>144</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Times New Roman</vt:lpstr>
      <vt:lpstr>Trebuchet MS</vt:lpstr>
      <vt:lpstr>Wingdings 3</vt:lpstr>
      <vt:lpstr>Facet</vt:lpstr>
      <vt:lpstr>PowerPoint Presentation</vt:lpstr>
      <vt:lpstr>Introduction:  </vt:lpstr>
      <vt:lpstr>Domestic Violence under UK Law </vt:lpstr>
      <vt:lpstr>Scale of Domestic Violence in the UK (Statistics)</vt:lpstr>
      <vt:lpstr>Role of UK Police in Domestic Violence Cases</vt:lpstr>
      <vt:lpstr>What Are Police Supposed to Do to Protect Victims </vt:lpstr>
      <vt:lpstr>Case Study 1: Female Victim of Domestic Violence </vt:lpstr>
      <vt:lpstr>Police Protection of Women and Children </vt:lpstr>
      <vt:lpstr>Effectiveness: What the Evidence Shows </vt:lpstr>
      <vt:lpstr>Barriers to Reporting Domestic Violence   </vt:lpstr>
      <vt:lpstr>Case Study 2: Male Victim of Domestic Violence </vt:lpstr>
      <vt:lpstr>What This Case Reveals About Systemic Weaknesses </vt:lpstr>
      <vt:lpstr>Impact on Children in Domestic Violence Cases </vt:lpstr>
      <vt:lpstr>What Systemic Reforms Are Needed? (Policing) </vt:lpstr>
      <vt:lpstr> Wider Systemic Reforms (Justice &amp; Prevention) </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Elena Cristina Martinica</cp:lastModifiedBy>
  <cp:revision>1</cp:revision>
  <dcterms:created xsi:type="dcterms:W3CDTF">2025-12-31T04:34:44Z</dcterms:created>
  <dcterms:modified xsi:type="dcterms:W3CDTF">2026-01-05T09:53:13Z</dcterms:modified>
</cp:coreProperties>
</file>