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2026" autoAdjust="0"/>
  </p:normalViewPr>
  <p:slideViewPr>
    <p:cSldViewPr snapToGrid="0">
      <p:cViewPr varScale="1">
        <p:scale>
          <a:sx n="59" d="100"/>
          <a:sy n="59" d="100"/>
        </p:scale>
        <p:origin x="1589"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C91FCB-92BC-4F69-A0DD-FCDBFCED893A}" type="datetimeFigureOut">
              <a:rPr lang="en-GB" smtClean="0"/>
              <a:t>21/06/2026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46E6A4-9F9E-44DA-AB2C-7E13EE0E20C7}" type="slidenum">
              <a:rPr lang="en-GB" smtClean="0"/>
              <a:t>‹#›</a:t>
            </a:fld>
            <a:endParaRPr lang="en-GB"/>
          </a:p>
        </p:txBody>
      </p:sp>
    </p:spTree>
    <p:extLst>
      <p:ext uri="{BB962C8B-B14F-4D97-AF65-F5344CB8AC3E}">
        <p14:creationId xmlns:p14="http://schemas.microsoft.com/office/powerpoint/2010/main" val="16900287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146E6A4-9F9E-44DA-AB2C-7E13EE0E20C7}" type="slidenum">
              <a:rPr lang="en-GB" smtClean="0"/>
              <a:t>1</a:t>
            </a:fld>
            <a:endParaRPr lang="en-GB"/>
          </a:p>
        </p:txBody>
      </p:sp>
    </p:spTree>
    <p:extLst>
      <p:ext uri="{BB962C8B-B14F-4D97-AF65-F5344CB8AC3E}">
        <p14:creationId xmlns:p14="http://schemas.microsoft.com/office/powerpoint/2010/main" val="40022827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Wonderland Play &amp; Parties is a start-up indoor play </a:t>
            </a:r>
            <a:r>
              <a:rPr lang="en-US" dirty="0" err="1"/>
              <a:t>centre</a:t>
            </a:r>
            <a:r>
              <a:rPr lang="en-US" dirty="0"/>
              <a:t> for children aged 1-12, offering soft play and themed birthday parties.</a:t>
            </a:r>
          </a:p>
          <a:p>
            <a:endParaRPr lang="en-US" dirty="0"/>
          </a:p>
          <a:p>
            <a:r>
              <a:rPr lang="en-US" dirty="0"/>
              <a:t>The idea is simple: children get a fun and safe place to play, and parents get an easy place to </a:t>
            </a:r>
            <a:r>
              <a:rPr lang="en-US" dirty="0" err="1"/>
              <a:t>organise</a:t>
            </a:r>
            <a:r>
              <a:rPr lang="en-US" dirty="0"/>
              <a:t> birthdays without stress.</a:t>
            </a:r>
          </a:p>
          <a:p>
            <a:endParaRPr lang="en-US" dirty="0"/>
          </a:p>
          <a:p>
            <a:r>
              <a:rPr lang="en-US" dirty="0"/>
              <a:t>The business will include slides, climbing areas, ball pits, party rooms and weekend events with costumed entertainers. We will also offer </a:t>
            </a:r>
            <a:r>
              <a:rPr lang="en-US" dirty="0" err="1"/>
              <a:t>personalised</a:t>
            </a:r>
            <a:r>
              <a:rPr lang="en-US" dirty="0"/>
              <a:t> parties based on the child’s </a:t>
            </a:r>
            <a:r>
              <a:rPr lang="en-US" dirty="0" err="1"/>
              <a:t>favourite</a:t>
            </a:r>
            <a:r>
              <a:rPr lang="en-US" dirty="0"/>
              <a:t> theme or character.</a:t>
            </a:r>
          </a:p>
          <a:p>
            <a:endParaRPr lang="en-US" dirty="0"/>
          </a:p>
          <a:p>
            <a:r>
              <a:rPr lang="en-US" dirty="0"/>
              <a:t>I believe there is a real need for this type of business, especially in Swansea, where the weather is not always suitable for outdoor activities. Wonderland Play &amp; Parties gives families an indoor option that is fun, practical and more special than a normal soft play </a:t>
            </a:r>
            <a:r>
              <a:rPr lang="en-US" dirty="0" err="1"/>
              <a:t>centre</a:t>
            </a:r>
            <a:r>
              <a:rPr lang="en-US" dirty="0"/>
              <a:t>.</a:t>
            </a:r>
          </a:p>
          <a:p>
            <a:endParaRPr lang="en-GB" dirty="0"/>
          </a:p>
        </p:txBody>
      </p:sp>
      <p:sp>
        <p:nvSpPr>
          <p:cNvPr id="4" name="Slide Number Placeholder 3"/>
          <p:cNvSpPr>
            <a:spLocks noGrp="1"/>
          </p:cNvSpPr>
          <p:nvPr>
            <p:ph type="sldNum" sz="quarter" idx="5"/>
          </p:nvPr>
        </p:nvSpPr>
        <p:spPr/>
        <p:txBody>
          <a:bodyPr/>
          <a:lstStyle/>
          <a:p>
            <a:fld id="{5146E6A4-9F9E-44DA-AB2C-7E13EE0E20C7}" type="slidenum">
              <a:rPr lang="en-GB" smtClean="0"/>
              <a:t>2</a:t>
            </a:fld>
            <a:endParaRPr lang="en-GB"/>
          </a:p>
        </p:txBody>
      </p:sp>
    </p:spTree>
    <p:extLst>
      <p:ext uri="{BB962C8B-B14F-4D97-AF65-F5344CB8AC3E}">
        <p14:creationId xmlns:p14="http://schemas.microsoft.com/office/powerpoint/2010/main" val="40674980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mission of the business is to create a fun and imaginative place where children can play, celebrate and make happy memories.</a:t>
            </a:r>
          </a:p>
          <a:p>
            <a:endParaRPr lang="en-US" dirty="0"/>
          </a:p>
          <a:p>
            <a:r>
              <a:rPr lang="en-US" dirty="0"/>
              <a:t>The aim is to become a trusted play and party venue in Swansea, where families can book something easy, but still personal and special.</a:t>
            </a:r>
          </a:p>
          <a:p>
            <a:endParaRPr lang="en-GB" dirty="0"/>
          </a:p>
        </p:txBody>
      </p:sp>
      <p:sp>
        <p:nvSpPr>
          <p:cNvPr id="4" name="Slide Number Placeholder 3"/>
          <p:cNvSpPr>
            <a:spLocks noGrp="1"/>
          </p:cNvSpPr>
          <p:nvPr>
            <p:ph type="sldNum" sz="quarter" idx="5"/>
          </p:nvPr>
        </p:nvSpPr>
        <p:spPr/>
        <p:txBody>
          <a:bodyPr/>
          <a:lstStyle/>
          <a:p>
            <a:fld id="{5146E6A4-9F9E-44DA-AB2C-7E13EE0E20C7}" type="slidenum">
              <a:rPr lang="en-GB" smtClean="0"/>
              <a:t>3</a:t>
            </a:fld>
            <a:endParaRPr lang="en-GB"/>
          </a:p>
        </p:txBody>
      </p:sp>
    </p:spTree>
    <p:extLst>
      <p:ext uri="{BB962C8B-B14F-4D97-AF65-F5344CB8AC3E}">
        <p14:creationId xmlns:p14="http://schemas.microsoft.com/office/powerpoint/2010/main" val="3883161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SMART objectives are focused on what the business needs in the first year: regular child visits, private party bookings, online promotion and good customer feedback.</a:t>
            </a:r>
          </a:p>
          <a:p>
            <a:endParaRPr lang="en-US" dirty="0"/>
          </a:p>
          <a:p>
            <a:r>
              <a:rPr lang="en-US" dirty="0"/>
              <a:t>Barringer and Ireland explain that new ventures need to think about customers, resources and feasibility before launching. This is why these objectives are realistic and linked to the main areas needed for success.</a:t>
            </a:r>
          </a:p>
          <a:p>
            <a:endParaRPr lang="en-US" dirty="0"/>
          </a:p>
          <a:p>
            <a:r>
              <a:rPr lang="en-US" dirty="0"/>
              <a:t>The USP is the </a:t>
            </a:r>
            <a:r>
              <a:rPr lang="en-US" dirty="0" err="1"/>
              <a:t>personalised</a:t>
            </a:r>
            <a:r>
              <a:rPr lang="en-US" dirty="0"/>
              <a:t> party experience. Each party can be based on what the child likes, such as their </a:t>
            </a:r>
            <a:r>
              <a:rPr lang="en-US" dirty="0" err="1"/>
              <a:t>favourite</a:t>
            </a:r>
            <a:r>
              <a:rPr lang="en-US" dirty="0"/>
              <a:t> theme, character or activity, which makes the business more special than a normal soft play </a:t>
            </a:r>
            <a:r>
              <a:rPr lang="en-US" dirty="0" err="1"/>
              <a:t>centre</a:t>
            </a:r>
            <a:r>
              <a:rPr lang="en-US" dirty="0"/>
              <a:t>.</a:t>
            </a:r>
          </a:p>
          <a:p>
            <a:endParaRPr lang="en-GB" dirty="0"/>
          </a:p>
        </p:txBody>
      </p:sp>
      <p:sp>
        <p:nvSpPr>
          <p:cNvPr id="4" name="Slide Number Placeholder 3"/>
          <p:cNvSpPr>
            <a:spLocks noGrp="1"/>
          </p:cNvSpPr>
          <p:nvPr>
            <p:ph type="sldNum" sz="quarter" idx="5"/>
          </p:nvPr>
        </p:nvSpPr>
        <p:spPr/>
        <p:txBody>
          <a:bodyPr/>
          <a:lstStyle/>
          <a:p>
            <a:fld id="{5146E6A4-9F9E-44DA-AB2C-7E13EE0E20C7}" type="slidenum">
              <a:rPr lang="en-GB" smtClean="0"/>
              <a:t>4</a:t>
            </a:fld>
            <a:endParaRPr lang="en-GB"/>
          </a:p>
        </p:txBody>
      </p:sp>
    </p:spTree>
    <p:extLst>
      <p:ext uri="{BB962C8B-B14F-4D97-AF65-F5344CB8AC3E}">
        <p14:creationId xmlns:p14="http://schemas.microsoft.com/office/powerpoint/2010/main" val="36693964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chose a Private Limited Company because this business will have higher risks, such as equipment, rent, insurance and safety responsibilities. A Ltd gives limited liability protection, which means the owner’s personal finances are more protected if the business has debts or legal issues, as explained by GOV.UK.</a:t>
            </a:r>
          </a:p>
          <a:p>
            <a:endParaRPr lang="en-US" dirty="0"/>
          </a:p>
          <a:p>
            <a:r>
              <a:rPr lang="en-US" dirty="0"/>
              <a:t>This also links with Williams, who explains that the legal structure affects finance and responsibilities, and Hisrich, Peters and Shepherd, who say that start-ups need to think carefully about risk and resources before launching.</a:t>
            </a:r>
          </a:p>
          <a:p>
            <a:endParaRPr lang="en-US" dirty="0"/>
          </a:p>
          <a:p>
            <a:r>
              <a:rPr lang="en-US" dirty="0"/>
              <a:t>The location is Fforestfach Retail Park in Swansea. This is a strong location because it has parking, good car access and it is close to residential areas. Kotler et al. explain that place affects how easy it is for customers to access a service, so this location can help attract families.</a:t>
            </a:r>
          </a:p>
          <a:p>
            <a:endParaRPr lang="en-GB" dirty="0"/>
          </a:p>
        </p:txBody>
      </p:sp>
      <p:sp>
        <p:nvSpPr>
          <p:cNvPr id="4" name="Slide Number Placeholder 3"/>
          <p:cNvSpPr>
            <a:spLocks noGrp="1"/>
          </p:cNvSpPr>
          <p:nvPr>
            <p:ph type="sldNum" sz="quarter" idx="5"/>
          </p:nvPr>
        </p:nvSpPr>
        <p:spPr/>
        <p:txBody>
          <a:bodyPr/>
          <a:lstStyle/>
          <a:p>
            <a:fld id="{5146E6A4-9F9E-44DA-AB2C-7E13EE0E20C7}" type="slidenum">
              <a:rPr lang="en-GB" smtClean="0"/>
              <a:t>5</a:t>
            </a:fld>
            <a:endParaRPr lang="en-GB"/>
          </a:p>
        </p:txBody>
      </p:sp>
    </p:spTree>
    <p:extLst>
      <p:ext uri="{BB962C8B-B14F-4D97-AF65-F5344CB8AC3E}">
        <p14:creationId xmlns:p14="http://schemas.microsoft.com/office/powerpoint/2010/main" val="12922708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first year, I want to keep the team small and affordable.</a:t>
            </a:r>
          </a:p>
          <a:p>
            <a:endParaRPr lang="en-US" dirty="0"/>
          </a:p>
          <a:p>
            <a:r>
              <a:rPr lang="en-US" dirty="0"/>
              <a:t>I will work full-time as the owner/manager, dealing with bookings, reception, payments and daily operations.</a:t>
            </a:r>
          </a:p>
          <a:p>
            <a:endParaRPr lang="en-US" dirty="0"/>
          </a:p>
          <a:p>
            <a:r>
              <a:rPr lang="en-US" dirty="0"/>
              <a:t>I will also hire two part-time play supervisors, casual party entertainers for birthday parties and themed weekends, and a part-time cleaner.</a:t>
            </a:r>
          </a:p>
          <a:p>
            <a:endParaRPr lang="en-US" dirty="0"/>
          </a:p>
          <a:p>
            <a:r>
              <a:rPr lang="en-US" dirty="0"/>
              <a:t>Because they will work around children, staff will need DBS checks to make sure they are suitable for this type of role</a:t>
            </a:r>
            <a:endParaRPr lang="en-GB" dirty="0"/>
          </a:p>
        </p:txBody>
      </p:sp>
      <p:sp>
        <p:nvSpPr>
          <p:cNvPr id="4" name="Slide Number Placeholder 3"/>
          <p:cNvSpPr>
            <a:spLocks noGrp="1"/>
          </p:cNvSpPr>
          <p:nvPr>
            <p:ph type="sldNum" sz="quarter" idx="5"/>
          </p:nvPr>
        </p:nvSpPr>
        <p:spPr/>
        <p:txBody>
          <a:bodyPr/>
          <a:lstStyle/>
          <a:p>
            <a:fld id="{5146E6A4-9F9E-44DA-AB2C-7E13EE0E20C7}" type="slidenum">
              <a:rPr lang="en-GB" smtClean="0"/>
              <a:t>6</a:t>
            </a:fld>
            <a:endParaRPr lang="en-GB"/>
          </a:p>
        </p:txBody>
      </p:sp>
    </p:spTree>
    <p:extLst>
      <p:ext uri="{BB962C8B-B14F-4D97-AF65-F5344CB8AC3E}">
        <p14:creationId xmlns:p14="http://schemas.microsoft.com/office/powerpoint/2010/main" val="28470519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100,000£ would go mainly into the soft play equipment, rent, party rooms, marketing, wages and insurance.</a:t>
            </a:r>
          </a:p>
          <a:p>
            <a:endParaRPr lang="en-US" dirty="0"/>
          </a:p>
          <a:p>
            <a:r>
              <a:rPr lang="en-US" dirty="0"/>
              <a:t>Income would come from entry fees, birthday party packages, themed events, food and drink sales.</a:t>
            </a:r>
          </a:p>
          <a:p>
            <a:endParaRPr lang="en-US" dirty="0"/>
          </a:p>
          <a:p>
            <a:r>
              <a:rPr lang="en-US" dirty="0"/>
              <a:t>The 12-month cash flow forecast shows strong income potential, especially from regular visits and party bookings. This links to Finch, who explains that a business plan should show clear financial needs and realistic cash flow planning. </a:t>
            </a:r>
          </a:p>
          <a:p>
            <a:endParaRPr lang="en-US" dirty="0"/>
          </a:p>
          <a:p>
            <a:r>
              <a:rPr lang="en-US" dirty="0"/>
              <a:t>I would also look at Swansea Council start-up support of up to £25,000 to reduce financial pressure.</a:t>
            </a:r>
          </a:p>
          <a:p>
            <a:endParaRPr lang="en-GB" dirty="0"/>
          </a:p>
        </p:txBody>
      </p:sp>
      <p:sp>
        <p:nvSpPr>
          <p:cNvPr id="4" name="Slide Number Placeholder 3"/>
          <p:cNvSpPr>
            <a:spLocks noGrp="1"/>
          </p:cNvSpPr>
          <p:nvPr>
            <p:ph type="sldNum" sz="quarter" idx="5"/>
          </p:nvPr>
        </p:nvSpPr>
        <p:spPr/>
        <p:txBody>
          <a:bodyPr/>
          <a:lstStyle/>
          <a:p>
            <a:fld id="{5146E6A4-9F9E-44DA-AB2C-7E13EE0E20C7}" type="slidenum">
              <a:rPr lang="en-GB" smtClean="0"/>
              <a:t>7</a:t>
            </a:fld>
            <a:endParaRPr lang="en-GB"/>
          </a:p>
        </p:txBody>
      </p:sp>
    </p:spTree>
    <p:extLst>
      <p:ext uri="{BB962C8B-B14F-4D97-AF65-F5344CB8AC3E}">
        <p14:creationId xmlns:p14="http://schemas.microsoft.com/office/powerpoint/2010/main" val="12248476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market research, I looked at the local customer base. Swansea has around 42,000 children aged 0 to 15, which shows there is a strong family market for this type of business.</a:t>
            </a:r>
          </a:p>
          <a:p>
            <a:endParaRPr lang="en-US" dirty="0"/>
          </a:p>
          <a:p>
            <a:r>
              <a:rPr lang="en-US" dirty="0"/>
              <a:t>I used a questionnaire to understand demand, pricing, location and party packages.</a:t>
            </a:r>
          </a:p>
          <a:p>
            <a:endParaRPr lang="en-US" dirty="0"/>
          </a:p>
          <a:p>
            <a:r>
              <a:rPr lang="en-US" dirty="0"/>
              <a:t>The SWOT shows strong opportunities, especially with </a:t>
            </a:r>
            <a:r>
              <a:rPr lang="en-US" dirty="0" err="1"/>
              <a:t>personalised</a:t>
            </a:r>
            <a:r>
              <a:rPr lang="en-US" dirty="0"/>
              <a:t> parties and indoor activities, but also risks such as start-up costs, competitors and rising costs.</a:t>
            </a:r>
          </a:p>
          <a:p>
            <a:endParaRPr lang="en-GB" dirty="0"/>
          </a:p>
        </p:txBody>
      </p:sp>
      <p:sp>
        <p:nvSpPr>
          <p:cNvPr id="4" name="Slide Number Placeholder 3"/>
          <p:cNvSpPr>
            <a:spLocks noGrp="1"/>
          </p:cNvSpPr>
          <p:nvPr>
            <p:ph type="sldNum" sz="quarter" idx="5"/>
          </p:nvPr>
        </p:nvSpPr>
        <p:spPr/>
        <p:txBody>
          <a:bodyPr/>
          <a:lstStyle/>
          <a:p>
            <a:fld id="{5146E6A4-9F9E-44DA-AB2C-7E13EE0E20C7}" type="slidenum">
              <a:rPr lang="en-GB" smtClean="0"/>
              <a:t>8</a:t>
            </a:fld>
            <a:endParaRPr lang="en-GB"/>
          </a:p>
        </p:txBody>
      </p:sp>
    </p:spTree>
    <p:extLst>
      <p:ext uri="{BB962C8B-B14F-4D97-AF65-F5344CB8AC3E}">
        <p14:creationId xmlns:p14="http://schemas.microsoft.com/office/powerpoint/2010/main" val="1943286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first 3 months, I will build awareness with Facebook, Instagram, flyers and a 10% opening offer. This links with Holley, who explains the importance of online marketing for promoting a small business.</a:t>
            </a:r>
          </a:p>
          <a:p>
            <a:endParaRPr lang="en-US" dirty="0"/>
          </a:p>
          <a:p>
            <a:r>
              <a:rPr lang="en-US" dirty="0"/>
              <a:t>From months 4 to 6, I will use reviews, party photos, promotions and giveaways to increase bookings.</a:t>
            </a:r>
          </a:p>
          <a:p>
            <a:endParaRPr lang="en-US" dirty="0"/>
          </a:p>
          <a:p>
            <a:r>
              <a:rPr lang="en-US" dirty="0"/>
              <a:t>From months 7 to 12, I will focus on repeat customers through seasonal events, referral discounts and school holiday offers.</a:t>
            </a:r>
          </a:p>
          <a:p>
            <a:endParaRPr lang="en-GB" dirty="0"/>
          </a:p>
        </p:txBody>
      </p:sp>
      <p:sp>
        <p:nvSpPr>
          <p:cNvPr id="4" name="Slide Number Placeholder 3"/>
          <p:cNvSpPr>
            <a:spLocks noGrp="1"/>
          </p:cNvSpPr>
          <p:nvPr>
            <p:ph type="sldNum" sz="quarter" idx="5"/>
          </p:nvPr>
        </p:nvSpPr>
        <p:spPr/>
        <p:txBody>
          <a:bodyPr/>
          <a:lstStyle/>
          <a:p>
            <a:fld id="{5146E6A4-9F9E-44DA-AB2C-7E13EE0E20C7}" type="slidenum">
              <a:rPr lang="en-GB" smtClean="0"/>
              <a:t>9</a:t>
            </a:fld>
            <a:endParaRPr lang="en-GB"/>
          </a:p>
        </p:txBody>
      </p:sp>
    </p:spTree>
    <p:extLst>
      <p:ext uri="{BB962C8B-B14F-4D97-AF65-F5344CB8AC3E}">
        <p14:creationId xmlns:p14="http://schemas.microsoft.com/office/powerpoint/2010/main" val="34323355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my actual marketing example, I created a promotional flyer.</a:t>
            </a:r>
          </a:p>
          <a:p>
            <a:endParaRPr lang="en-US" dirty="0"/>
          </a:p>
          <a:p>
            <a:r>
              <a:rPr lang="en-US" dirty="0"/>
              <a:t>The branding is bright and playful, using pastel </a:t>
            </a:r>
            <a:r>
              <a:rPr lang="en-US" dirty="0" err="1"/>
              <a:t>colours</a:t>
            </a:r>
            <a:r>
              <a:rPr lang="en-US" dirty="0"/>
              <a:t>, fun fonts, balloons and soft play images. This makes it attractive for children, but still clear and easy for parents to understand.</a:t>
            </a:r>
          </a:p>
          <a:p>
            <a:endParaRPr lang="en-US" dirty="0"/>
          </a:p>
          <a:p>
            <a:r>
              <a:rPr lang="en-US" dirty="0"/>
              <a:t>The flyer shows the main services, the 10% opening offer, the location and the contact details.</a:t>
            </a:r>
          </a:p>
          <a:p>
            <a:endParaRPr lang="en-US" dirty="0"/>
          </a:p>
          <a:p>
            <a:r>
              <a:rPr lang="en-US" dirty="0"/>
              <a:t>In the future, I would also create business cards, social media posts and a simple website to promote the business further.</a:t>
            </a:r>
          </a:p>
          <a:p>
            <a:endParaRPr lang="en-GB" dirty="0"/>
          </a:p>
        </p:txBody>
      </p:sp>
      <p:sp>
        <p:nvSpPr>
          <p:cNvPr id="4" name="Slide Number Placeholder 3"/>
          <p:cNvSpPr>
            <a:spLocks noGrp="1"/>
          </p:cNvSpPr>
          <p:nvPr>
            <p:ph type="sldNum" sz="quarter" idx="5"/>
          </p:nvPr>
        </p:nvSpPr>
        <p:spPr/>
        <p:txBody>
          <a:bodyPr/>
          <a:lstStyle/>
          <a:p>
            <a:fld id="{5146E6A4-9F9E-44DA-AB2C-7E13EE0E20C7}" type="slidenum">
              <a:rPr lang="en-GB" smtClean="0"/>
              <a:t>10</a:t>
            </a:fld>
            <a:endParaRPr lang="en-GB"/>
          </a:p>
        </p:txBody>
      </p:sp>
    </p:spTree>
    <p:extLst>
      <p:ext uri="{BB962C8B-B14F-4D97-AF65-F5344CB8AC3E}">
        <p14:creationId xmlns:p14="http://schemas.microsoft.com/office/powerpoint/2010/main" val="18268625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believe you should invest in me because I am passionate about this idea and I have taken time to plan it properly.</a:t>
            </a:r>
          </a:p>
          <a:p>
            <a:endParaRPr lang="en-US" dirty="0"/>
          </a:p>
          <a:p>
            <a:r>
              <a:rPr lang="en-US" dirty="0"/>
              <a:t>I am creative, which is important for </a:t>
            </a:r>
            <a:r>
              <a:rPr lang="en-US" dirty="0" err="1"/>
              <a:t>personalised</a:t>
            </a:r>
            <a:r>
              <a:rPr lang="en-US" dirty="0"/>
              <a:t> parties, themes and marketing. I also understand that passion is not enough, so I have researched the market, planned the costs and created a realistic marketing strategy.</a:t>
            </a:r>
          </a:p>
          <a:p>
            <a:endParaRPr lang="en-US" dirty="0"/>
          </a:p>
          <a:p>
            <a:r>
              <a:rPr lang="en-US" dirty="0"/>
              <a:t>I know I am still at the start of my business journey, but I am determined, </a:t>
            </a:r>
            <a:r>
              <a:rPr lang="en-US" dirty="0" err="1"/>
              <a:t>organised</a:t>
            </a:r>
            <a:r>
              <a:rPr lang="en-US" dirty="0"/>
              <a:t> and willing to learn. I care about this idea because it can give families in Swansea a fun and easy place to celebrate special moments.</a:t>
            </a:r>
          </a:p>
          <a:p>
            <a:endParaRPr lang="en-US" dirty="0"/>
          </a:p>
          <a:p>
            <a:r>
              <a:rPr lang="en-US" dirty="0"/>
              <a:t>With the right investment, I believe I can turn Wonderland Play &amp; Parties into a business that is enjoyable for children, useful for parents and financially successful.</a:t>
            </a:r>
          </a:p>
          <a:p>
            <a:endParaRPr lang="en-GB" dirty="0"/>
          </a:p>
        </p:txBody>
      </p:sp>
      <p:sp>
        <p:nvSpPr>
          <p:cNvPr id="4" name="Slide Number Placeholder 3"/>
          <p:cNvSpPr>
            <a:spLocks noGrp="1"/>
          </p:cNvSpPr>
          <p:nvPr>
            <p:ph type="sldNum" sz="quarter" idx="5"/>
          </p:nvPr>
        </p:nvSpPr>
        <p:spPr/>
        <p:txBody>
          <a:bodyPr/>
          <a:lstStyle/>
          <a:p>
            <a:fld id="{5146E6A4-9F9E-44DA-AB2C-7E13EE0E20C7}" type="slidenum">
              <a:rPr lang="en-GB" smtClean="0"/>
              <a:t>11</a:t>
            </a:fld>
            <a:endParaRPr lang="en-GB"/>
          </a:p>
        </p:txBody>
      </p:sp>
    </p:spTree>
    <p:extLst>
      <p:ext uri="{BB962C8B-B14F-4D97-AF65-F5344CB8AC3E}">
        <p14:creationId xmlns:p14="http://schemas.microsoft.com/office/powerpoint/2010/main" val="75082321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326951E3-958F-4611-B170-D081BA0250F9}" type="datetimeFigureOut">
              <a:rPr lang="en-US" smtClean="0"/>
              <a:t>6/21/2026</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18603943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6951E3-958F-4611-B170-D081BA0250F9}"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4637469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326951E3-958F-4611-B170-D081BA0250F9}" type="datetimeFigureOut">
              <a:rPr lang="en-US" smtClean="0"/>
              <a:t>6/21/2026</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6780833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26951E3-958F-4611-B170-D081BA0250F9}" type="datetimeFigureOut">
              <a:rPr lang="en-US" smtClean="0"/>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39571743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26951E3-958F-4611-B170-D081BA0250F9}" type="datetimeFigureOut">
              <a:rPr lang="en-US" smtClean="0"/>
              <a:t>6/21/2026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8665383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26951E3-958F-4611-B170-D081BA0250F9}" type="datetimeFigureOut">
              <a:rPr lang="en-US" smtClean="0"/>
              <a:t>6/21/2026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30449345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6951E3-958F-4611-B170-D081BA0250F9}" type="datetimeFigureOut">
              <a:rPr lang="en-US" smtClean="0"/>
              <a:t>6/21/2026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6472761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6951E3-958F-4611-B170-D081BA0250F9}" type="datetimeFigureOut">
              <a:rPr lang="en-US" smtClean="0"/>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117717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6951E3-958F-4611-B170-D081BA0250F9}" type="datetimeFigureOut">
              <a:rPr lang="en-US" smtClean="0"/>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31697032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6951E3-958F-4611-B170-D081BA0250F9}" type="datetimeFigureOut">
              <a:rPr lang="en-US" smtClean="0"/>
              <a:pPr/>
              <a:t>6/21/2026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7871EFB-7B9E-4E86-A89E-697E8EBB06F2}" type="slidenum">
              <a:rPr lang="en-US" smtClean="0"/>
              <a:pPr/>
              <a:t>‹#›</a:t>
            </a:fld>
            <a:endParaRPr lang="en-US" dirty="0"/>
          </a:p>
        </p:txBody>
      </p:sp>
    </p:spTree>
    <p:extLst>
      <p:ext uri="{BB962C8B-B14F-4D97-AF65-F5344CB8AC3E}">
        <p14:creationId xmlns:p14="http://schemas.microsoft.com/office/powerpoint/2010/main" val="36378512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326951E3-958F-4611-B170-D081BA0250F9}" type="datetimeFigureOut">
              <a:rPr lang="en-US" smtClean="0"/>
              <a:pPr/>
              <a:t>6/21/2026</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57871EFB-7B9E-4E86-A89E-697E8EBB06F2}" type="slidenum">
              <a:rPr lang="en-US" smtClean="0"/>
              <a:pPr/>
              <a:t>‹#›</a:t>
            </a:fld>
            <a:endParaRPr lang="en-US" dirty="0"/>
          </a:p>
        </p:txBody>
      </p:sp>
    </p:spTree>
    <p:extLst>
      <p:ext uri="{BB962C8B-B14F-4D97-AF65-F5344CB8AC3E}">
        <p14:creationId xmlns:p14="http://schemas.microsoft.com/office/powerpoint/2010/main" val="41399077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326951E3-958F-4611-B170-D081BA0250F9}" type="datetimeFigureOut">
              <a:rPr lang="en-US" smtClean="0"/>
              <a:pPr/>
              <a:t>6/21/2026</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57871EFB-7B9E-4E86-A89E-697E8EBB06F2}" type="slidenum">
              <a:rPr lang="en-US" smtClean="0"/>
              <a:pPr/>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8798016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326951E3-958F-4611-B170-D081BA0250F9}" type="datetimeFigureOut">
              <a:rPr lang="en-US" smtClean="0"/>
              <a:pPr/>
              <a:t>6/21/2026</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57871EFB-7B9E-4E86-A89E-697E8EBB06F2}" type="slidenum">
              <a:rPr lang="en-US" smtClean="0"/>
              <a:pPr/>
              <a:t>‹#›</a:t>
            </a:fld>
            <a:endParaRPr lang="en-US" dirty="0"/>
          </a:p>
        </p:txBody>
      </p:sp>
    </p:spTree>
    <p:extLst>
      <p:ext uri="{BB962C8B-B14F-4D97-AF65-F5344CB8AC3E}">
        <p14:creationId xmlns:p14="http://schemas.microsoft.com/office/powerpoint/2010/main" val="35188730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26951E3-958F-4611-B170-D081BA0250F9}" type="datetimeFigureOut">
              <a:rPr lang="en-US" smtClean="0"/>
              <a:pPr/>
              <a:t>6/21/2026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57871EFB-7B9E-4E86-A89E-697E8EBB06F2}" type="slidenum">
              <a:rPr lang="en-US" smtClean="0"/>
              <a:pPr/>
              <a:t>‹#›</a:t>
            </a:fld>
            <a:endParaRPr lang="en-US" dirty="0"/>
          </a:p>
        </p:txBody>
      </p:sp>
    </p:spTree>
    <p:extLst>
      <p:ext uri="{BB962C8B-B14F-4D97-AF65-F5344CB8AC3E}">
        <p14:creationId xmlns:p14="http://schemas.microsoft.com/office/powerpoint/2010/main" val="42412844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26951E3-958F-4611-B170-D081BA0250F9}" type="datetimeFigureOut">
              <a:rPr lang="en-US" smtClean="0"/>
              <a:pPr/>
              <a:t>6/21/2026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57871EFB-7B9E-4E86-A89E-697E8EBB06F2}" type="slidenum">
              <a:rPr lang="en-US" smtClean="0"/>
              <a:pPr/>
              <a:t>‹#›</a:t>
            </a:fld>
            <a:endParaRPr lang="en-US" dirty="0"/>
          </a:p>
        </p:txBody>
      </p:sp>
    </p:spTree>
    <p:extLst>
      <p:ext uri="{BB962C8B-B14F-4D97-AF65-F5344CB8AC3E}">
        <p14:creationId xmlns:p14="http://schemas.microsoft.com/office/powerpoint/2010/main" val="22093960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6951E3-958F-4611-B170-D081BA0250F9}"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0881516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326951E3-958F-4611-B170-D081BA0250F9}" type="datetimeFigureOut">
              <a:rPr lang="en-US" smtClean="0"/>
              <a:t>6/21/2026</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11695151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26951E3-958F-4611-B170-D081BA0250F9}" type="datetimeFigureOut">
              <a:rPr lang="en-US" smtClean="0"/>
              <a:pPr/>
              <a:t>6/21/2026</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57871EFB-7B9E-4E86-A89E-697E8EBB06F2}" type="slidenum">
              <a:rPr lang="en-US" smtClean="0"/>
              <a:pPr/>
              <a:t>‹#›</a:t>
            </a:fld>
            <a:endParaRPr lang="en-US" dirty="0"/>
          </a:p>
        </p:txBody>
      </p:sp>
    </p:spTree>
    <p:extLst>
      <p:ext uri="{BB962C8B-B14F-4D97-AF65-F5344CB8AC3E}">
        <p14:creationId xmlns:p14="http://schemas.microsoft.com/office/powerpoint/2010/main" val="1632927429"/>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 id="2147483755" r:id="rId12"/>
    <p:sldLayoutId id="2147483756" r:id="rId13"/>
    <p:sldLayoutId id="2147483757" r:id="rId14"/>
    <p:sldLayoutId id="2147483758" r:id="rId15"/>
    <p:sldLayoutId id="2147483759" r:id="rId16"/>
    <p:sldLayoutId id="2147483760"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swansea.gov.uk/businessfunding?lang=en" TargetMode="External"/><Relationship Id="rId3" Type="http://schemas.openxmlformats.org/officeDocument/2006/relationships/hyperlink" Target="https://www.gov.uk/dbs-check-applicant-criminal-record/get-a-basic-dbs-check-for-an-employee" TargetMode="External"/><Relationship Id="rId7" Type="http://schemas.openxmlformats.org/officeDocument/2006/relationships/hyperlink" Target="https://www.swansea.gov.uk/population2024" TargetMode="Externa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hyperlink" Target="https://ezproxy.uwtsd.ac.uk/login?url=https://www.vlebooks.com/product/openreader?id=TrinityStD&amp;accId=8886856&amp;isbn=9781292449333&amp;uid=%5eu" TargetMode="External"/><Relationship Id="rId5" Type="http://schemas.openxmlformats.org/officeDocument/2006/relationships/hyperlink" Target="https://ezproxy.uwtsd.ac.uk/login?url=https://www.vlebooks.com/product/openreader?id=TrinityStD&amp;accId=8886856&amp;isbn=9781292456720&amp;uid=%5eu" TargetMode="External"/><Relationship Id="rId4" Type="http://schemas.openxmlformats.org/officeDocument/2006/relationships/hyperlink" Target="https://www.gov.uk/running-a-limited-compan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CF2F100-DDC4-EB51-EAE2-86919E6A530C}"/>
              </a:ext>
            </a:extLst>
          </p:cNvPr>
          <p:cNvPicPr>
            <a:picLocks noChangeAspect="1"/>
          </p:cNvPicPr>
          <p:nvPr/>
        </p:nvPicPr>
        <p:blipFill>
          <a:blip r:embed="rId3">
            <a:alphaModFix amt="60000"/>
          </a:blip>
          <a:srcRect t="16195" r="-2" b="27574"/>
          <a:stretch>
            <a:fillRect/>
          </a:stretch>
        </p:blipFill>
        <p:spPr>
          <a:xfrm>
            <a:off x="-4199" y="10"/>
            <a:ext cx="12196199" cy="6857990"/>
          </a:xfrm>
          <a:prstGeom prst="rect">
            <a:avLst/>
          </a:prstGeom>
        </p:spPr>
      </p:pic>
      <p:sp>
        <p:nvSpPr>
          <p:cNvPr id="2" name="Title 1">
            <a:extLst>
              <a:ext uri="{FF2B5EF4-FFF2-40B4-BE49-F238E27FC236}">
                <a16:creationId xmlns:a16="http://schemas.microsoft.com/office/drawing/2014/main" id="{7CC8072A-5827-450A-517F-877E922BDDAD}"/>
              </a:ext>
            </a:extLst>
          </p:cNvPr>
          <p:cNvSpPr>
            <a:spLocks noGrp="1"/>
          </p:cNvSpPr>
          <p:nvPr>
            <p:ph type="ctrTitle"/>
          </p:nvPr>
        </p:nvSpPr>
        <p:spPr>
          <a:xfrm>
            <a:off x="-4200" y="1268362"/>
            <a:ext cx="12196200" cy="1115966"/>
          </a:xfrm>
        </p:spPr>
        <p:txBody>
          <a:bodyPr anchor="b">
            <a:normAutofit/>
          </a:bodyPr>
          <a:lstStyle/>
          <a:p>
            <a:pPr algn="ctr"/>
            <a:r>
              <a:rPr lang="en-GB" dirty="0">
                <a:solidFill>
                  <a:srgbClr val="FFFFFF"/>
                </a:solidFill>
              </a:rPr>
              <a:t>Wonderland Play &amp; parties</a:t>
            </a:r>
          </a:p>
        </p:txBody>
      </p:sp>
      <p:sp>
        <p:nvSpPr>
          <p:cNvPr id="3" name="Subtitle 2">
            <a:extLst>
              <a:ext uri="{FF2B5EF4-FFF2-40B4-BE49-F238E27FC236}">
                <a16:creationId xmlns:a16="http://schemas.microsoft.com/office/drawing/2014/main" id="{D426BD3F-90B1-D776-6CEB-980329FA5418}"/>
              </a:ext>
            </a:extLst>
          </p:cNvPr>
          <p:cNvSpPr>
            <a:spLocks noGrp="1"/>
          </p:cNvSpPr>
          <p:nvPr>
            <p:ph type="subTitle" idx="1"/>
          </p:nvPr>
        </p:nvSpPr>
        <p:spPr>
          <a:xfrm>
            <a:off x="2726351" y="2384328"/>
            <a:ext cx="6735097" cy="847166"/>
          </a:xfrm>
        </p:spPr>
        <p:txBody>
          <a:bodyPr>
            <a:noAutofit/>
          </a:bodyPr>
          <a:lstStyle/>
          <a:p>
            <a:pPr algn="ctr"/>
            <a:r>
              <a:rPr lang="en-GB" sz="2800" dirty="0">
                <a:solidFill>
                  <a:srgbClr val="FFFFFF"/>
                </a:solidFill>
              </a:rPr>
              <a:t>Indoor Play &amp; Themed Birthday Parties</a:t>
            </a:r>
          </a:p>
        </p:txBody>
      </p:sp>
      <p:sp>
        <p:nvSpPr>
          <p:cNvPr id="5" name="TextBox 4">
            <a:extLst>
              <a:ext uri="{FF2B5EF4-FFF2-40B4-BE49-F238E27FC236}">
                <a16:creationId xmlns:a16="http://schemas.microsoft.com/office/drawing/2014/main" id="{F4E9DB9B-A875-F28C-FE83-A8F7242C770C}"/>
              </a:ext>
            </a:extLst>
          </p:cNvPr>
          <p:cNvSpPr txBox="1"/>
          <p:nvPr/>
        </p:nvSpPr>
        <p:spPr>
          <a:xfrm>
            <a:off x="1976285" y="4630978"/>
            <a:ext cx="3923070" cy="707886"/>
          </a:xfrm>
          <a:prstGeom prst="rect">
            <a:avLst/>
          </a:prstGeom>
          <a:noFill/>
        </p:spPr>
        <p:txBody>
          <a:bodyPr wrap="square" rtlCol="0">
            <a:spAutoFit/>
          </a:bodyPr>
          <a:lstStyle/>
          <a:p>
            <a:r>
              <a:rPr lang="en-GB" sz="2000" dirty="0">
                <a:solidFill>
                  <a:schemeClr val="bg1">
                    <a:lumMod val="95000"/>
                  </a:schemeClr>
                </a:solidFill>
              </a:rPr>
              <a:t>Presented by: Miklos Mark Gal</a:t>
            </a:r>
          </a:p>
          <a:p>
            <a:r>
              <a:rPr lang="en-GB" sz="2000" dirty="0">
                <a:solidFill>
                  <a:schemeClr val="bg1">
                    <a:lumMod val="95000"/>
                  </a:schemeClr>
                </a:solidFill>
              </a:rPr>
              <a:t>                          (2514520)</a:t>
            </a:r>
          </a:p>
        </p:txBody>
      </p:sp>
    </p:spTree>
    <p:extLst>
      <p:ext uri="{BB962C8B-B14F-4D97-AF65-F5344CB8AC3E}">
        <p14:creationId xmlns:p14="http://schemas.microsoft.com/office/powerpoint/2010/main" val="33520931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3D910-1A27-5E8C-83F8-539878A3E632}"/>
              </a:ext>
            </a:extLst>
          </p:cNvPr>
          <p:cNvSpPr>
            <a:spLocks noGrp="1"/>
          </p:cNvSpPr>
          <p:nvPr>
            <p:ph type="title"/>
          </p:nvPr>
        </p:nvSpPr>
        <p:spPr/>
        <p:txBody>
          <a:bodyPr/>
          <a:lstStyle/>
          <a:p>
            <a:pPr algn="ctr"/>
            <a:r>
              <a:rPr lang="en-GB" b="1" i="1" dirty="0"/>
              <a:t>Business Idea </a:t>
            </a:r>
          </a:p>
        </p:txBody>
      </p:sp>
      <p:sp>
        <p:nvSpPr>
          <p:cNvPr id="3" name="Content Placeholder 2">
            <a:extLst>
              <a:ext uri="{FF2B5EF4-FFF2-40B4-BE49-F238E27FC236}">
                <a16:creationId xmlns:a16="http://schemas.microsoft.com/office/drawing/2014/main" id="{3F4C131D-9AB8-0177-BBCA-7FB1B7A8A8AB}"/>
              </a:ext>
            </a:extLst>
          </p:cNvPr>
          <p:cNvSpPr>
            <a:spLocks noGrp="1"/>
          </p:cNvSpPr>
          <p:nvPr>
            <p:ph idx="1"/>
          </p:nvPr>
        </p:nvSpPr>
        <p:spPr/>
        <p:txBody>
          <a:bodyPr>
            <a:normAutofit fontScale="92500" lnSpcReduction="10000"/>
          </a:bodyPr>
          <a:lstStyle/>
          <a:p>
            <a:pPr marL="0" indent="0">
              <a:buNone/>
            </a:pPr>
            <a:r>
              <a:rPr lang="en-US" dirty="0"/>
              <a:t>Wonderland Play &amp; Parties is a start-up indoor play center for children aged 1–12, offering soft play and themed birthday parties.</a:t>
            </a:r>
          </a:p>
          <a:p>
            <a:pPr marL="0" indent="0">
              <a:buNone/>
            </a:pPr>
            <a:endParaRPr lang="en-US" b="1" dirty="0"/>
          </a:p>
          <a:p>
            <a:pPr marL="0" indent="0">
              <a:buNone/>
            </a:pPr>
            <a:r>
              <a:rPr lang="en-US" b="1" dirty="0"/>
              <a:t>What we offer:</a:t>
            </a:r>
          </a:p>
          <a:p>
            <a:pPr>
              <a:buFont typeface="Wingdings" panose="05000000000000000000" pitchFamily="2" charset="2"/>
              <a:buChar char="q"/>
            </a:pPr>
            <a:r>
              <a:rPr lang="en-US" dirty="0"/>
              <a:t> Soft play area</a:t>
            </a:r>
          </a:p>
          <a:p>
            <a:pPr>
              <a:buFont typeface="Wingdings" panose="05000000000000000000" pitchFamily="2" charset="2"/>
              <a:buChar char="q"/>
            </a:pPr>
            <a:r>
              <a:rPr lang="en-US" dirty="0"/>
              <a:t> Themed birthday parties</a:t>
            </a:r>
          </a:p>
          <a:p>
            <a:pPr>
              <a:buFont typeface="Wingdings" panose="05000000000000000000" pitchFamily="2" charset="2"/>
              <a:buChar char="q"/>
            </a:pPr>
            <a:r>
              <a:rPr lang="en-US" dirty="0"/>
              <a:t> Private party rooms</a:t>
            </a:r>
          </a:p>
          <a:p>
            <a:pPr>
              <a:buFont typeface="Wingdings" panose="05000000000000000000" pitchFamily="2" charset="2"/>
              <a:buChar char="q"/>
            </a:pPr>
            <a:r>
              <a:rPr lang="en-US" dirty="0"/>
              <a:t> Weekend events</a:t>
            </a:r>
          </a:p>
          <a:p>
            <a:pPr>
              <a:buFont typeface="Wingdings" panose="05000000000000000000" pitchFamily="2" charset="2"/>
              <a:buChar char="q"/>
            </a:pPr>
            <a:r>
              <a:rPr lang="en-US" dirty="0"/>
              <a:t> Seating area for parents</a:t>
            </a:r>
          </a:p>
          <a:p>
            <a:pPr marL="0" indent="0">
              <a:buNone/>
            </a:pPr>
            <a:endParaRPr lang="en-US" dirty="0"/>
          </a:p>
          <a:p>
            <a:pPr marL="0" indent="0">
              <a:buNone/>
            </a:pPr>
            <a:r>
              <a:rPr lang="en-US" dirty="0"/>
              <a:t>A safe, fun and </a:t>
            </a:r>
            <a:r>
              <a:rPr lang="en-US" dirty="0" err="1"/>
              <a:t>colourful</a:t>
            </a:r>
            <a:r>
              <a:rPr lang="en-US" dirty="0"/>
              <a:t> place for children to play and celebrate.</a:t>
            </a:r>
          </a:p>
          <a:p>
            <a:pPr marL="0" indent="0">
              <a:buNone/>
            </a:pPr>
            <a:endParaRPr lang="en-GB" dirty="0"/>
          </a:p>
        </p:txBody>
      </p:sp>
    </p:spTree>
    <p:extLst>
      <p:ext uri="{BB962C8B-B14F-4D97-AF65-F5344CB8AC3E}">
        <p14:creationId xmlns:p14="http://schemas.microsoft.com/office/powerpoint/2010/main" val="40762366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84FA60-56E6-4C39-B1D1-F8DA36DE1F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FA596657-B904-4480-A3AC-E645187078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43730" b="12276"/>
          <a:stretch/>
        </p:blipFill>
        <p:spPr>
          <a:xfrm rot="16200000">
            <a:off x="7672787" y="2341160"/>
            <a:ext cx="6860373" cy="2178053"/>
          </a:xfrm>
          <a:prstGeom prst="rect">
            <a:avLst/>
          </a:prstGeom>
        </p:spPr>
      </p:pic>
      <p:sp>
        <p:nvSpPr>
          <p:cNvPr id="2" name="Title 1">
            <a:extLst>
              <a:ext uri="{FF2B5EF4-FFF2-40B4-BE49-F238E27FC236}">
                <a16:creationId xmlns:a16="http://schemas.microsoft.com/office/drawing/2014/main" id="{F70889B2-3E62-B788-74F1-BA11793CB9BC}"/>
              </a:ext>
            </a:extLst>
          </p:cNvPr>
          <p:cNvSpPr>
            <a:spLocks noGrp="1"/>
          </p:cNvSpPr>
          <p:nvPr>
            <p:ph type="title"/>
          </p:nvPr>
        </p:nvSpPr>
        <p:spPr>
          <a:xfrm>
            <a:off x="1001486" y="1273797"/>
            <a:ext cx="9845190" cy="1293028"/>
          </a:xfrm>
        </p:spPr>
        <p:txBody>
          <a:bodyPr>
            <a:normAutofit/>
          </a:bodyPr>
          <a:lstStyle/>
          <a:p>
            <a:pPr algn="l"/>
            <a:r>
              <a:rPr lang="en-GB" b="1" i="1" dirty="0"/>
              <a:t>Mission statement and business aim</a:t>
            </a:r>
          </a:p>
        </p:txBody>
      </p:sp>
      <p:sp>
        <p:nvSpPr>
          <p:cNvPr id="3" name="Content Placeholder 2">
            <a:extLst>
              <a:ext uri="{FF2B5EF4-FFF2-40B4-BE49-F238E27FC236}">
                <a16:creationId xmlns:a16="http://schemas.microsoft.com/office/drawing/2014/main" id="{C0331E91-355E-FDF7-E0C7-0C7787334B87}"/>
              </a:ext>
            </a:extLst>
          </p:cNvPr>
          <p:cNvSpPr>
            <a:spLocks noGrp="1"/>
          </p:cNvSpPr>
          <p:nvPr>
            <p:ph idx="1"/>
          </p:nvPr>
        </p:nvSpPr>
        <p:spPr>
          <a:xfrm>
            <a:off x="1001486" y="2368520"/>
            <a:ext cx="9222535" cy="3845311"/>
          </a:xfrm>
        </p:spPr>
        <p:txBody>
          <a:bodyPr anchor="ctr">
            <a:normAutofit/>
          </a:bodyPr>
          <a:lstStyle/>
          <a:p>
            <a:pPr marL="0" indent="0">
              <a:buNone/>
            </a:pPr>
            <a:r>
              <a:rPr lang="en-US" sz="2000" b="1" dirty="0"/>
              <a:t>Mission Statement:</a:t>
            </a:r>
          </a:p>
          <a:p>
            <a:pPr>
              <a:buFont typeface="Wingdings" panose="05000000000000000000" pitchFamily="2" charset="2"/>
              <a:buChar char="q"/>
            </a:pPr>
            <a:r>
              <a:rPr lang="en-US" sz="2000" dirty="0"/>
              <a:t> To provide a fun and imaginative indoor play space where children can play, celebrate and make happy memories.</a:t>
            </a:r>
          </a:p>
          <a:p>
            <a:pPr marL="0" indent="0">
              <a:buNone/>
            </a:pPr>
            <a:endParaRPr lang="en-US" sz="2000" b="1" dirty="0"/>
          </a:p>
          <a:p>
            <a:pPr marL="0" indent="0">
              <a:buNone/>
            </a:pPr>
            <a:r>
              <a:rPr lang="en-US" sz="2000" b="1" dirty="0"/>
              <a:t>Business Aim:</a:t>
            </a:r>
          </a:p>
          <a:p>
            <a:pPr>
              <a:buFont typeface="Wingdings" panose="05000000000000000000" pitchFamily="2" charset="2"/>
              <a:buChar char="q"/>
            </a:pPr>
            <a:r>
              <a:rPr lang="en-US" sz="2000" dirty="0"/>
              <a:t> To become a trusted indoor play and party venue for families in Swansea.</a:t>
            </a:r>
          </a:p>
          <a:p>
            <a:endParaRPr lang="en-GB" sz="2000" dirty="0"/>
          </a:p>
        </p:txBody>
      </p:sp>
    </p:spTree>
    <p:extLst>
      <p:ext uri="{BB962C8B-B14F-4D97-AF65-F5344CB8AC3E}">
        <p14:creationId xmlns:p14="http://schemas.microsoft.com/office/powerpoint/2010/main" val="17782426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ounded Rectangle 14">
            <a:extLst>
              <a:ext uri="{FF2B5EF4-FFF2-40B4-BE49-F238E27FC236}">
                <a16:creationId xmlns:a16="http://schemas.microsoft.com/office/drawing/2014/main" id="{637BD688-14A6-4B96-B8A2-3CD81C054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useBgFill="1">
        <p:nvSpPr>
          <p:cNvPr id="10" name="Rectangle 9">
            <a:extLst>
              <a:ext uri="{FF2B5EF4-FFF2-40B4-BE49-F238E27FC236}">
                <a16:creationId xmlns:a16="http://schemas.microsoft.com/office/drawing/2014/main" id="{B7B2544F-CA5E-40F6-9525-716A90C8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91A90930-4117-42E3-B9BA-785001EF26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73640"/>
          <a:stretch/>
        </p:blipFill>
        <p:spPr>
          <a:xfrm>
            <a:off x="0" y="4038601"/>
            <a:ext cx="4636008" cy="2819400"/>
          </a:xfrm>
          <a:prstGeom prst="rect">
            <a:avLst/>
          </a:prstGeom>
        </p:spPr>
      </p:pic>
      <p:sp>
        <p:nvSpPr>
          <p:cNvPr id="2" name="Title 1">
            <a:extLst>
              <a:ext uri="{FF2B5EF4-FFF2-40B4-BE49-F238E27FC236}">
                <a16:creationId xmlns:a16="http://schemas.microsoft.com/office/drawing/2014/main" id="{FBB51716-15AF-99DE-C05D-651D73C0D8FC}"/>
              </a:ext>
            </a:extLst>
          </p:cNvPr>
          <p:cNvSpPr>
            <a:spLocks noGrp="1"/>
          </p:cNvSpPr>
          <p:nvPr>
            <p:ph type="title"/>
          </p:nvPr>
        </p:nvSpPr>
        <p:spPr>
          <a:xfrm>
            <a:off x="0" y="987287"/>
            <a:ext cx="4636008" cy="4697896"/>
          </a:xfrm>
        </p:spPr>
        <p:txBody>
          <a:bodyPr>
            <a:normAutofit/>
          </a:bodyPr>
          <a:lstStyle/>
          <a:p>
            <a:pPr algn="ctr"/>
            <a:r>
              <a:rPr lang="en-GB" sz="3600" b="1" i="1" dirty="0"/>
              <a:t>Smart objectives and </a:t>
            </a:r>
            <a:r>
              <a:rPr lang="en-GB" sz="3600" b="1" i="1" dirty="0" err="1"/>
              <a:t>usp</a:t>
            </a:r>
            <a:endParaRPr lang="en-GB" sz="3600" b="1" i="1" dirty="0"/>
          </a:p>
        </p:txBody>
      </p:sp>
      <p:sp>
        <p:nvSpPr>
          <p:cNvPr id="3" name="Content Placeholder 2">
            <a:extLst>
              <a:ext uri="{FF2B5EF4-FFF2-40B4-BE49-F238E27FC236}">
                <a16:creationId xmlns:a16="http://schemas.microsoft.com/office/drawing/2014/main" id="{F7473A54-EE3C-7DEA-2C6E-C8CA18CD2880}"/>
              </a:ext>
            </a:extLst>
          </p:cNvPr>
          <p:cNvSpPr>
            <a:spLocks noGrp="1"/>
          </p:cNvSpPr>
          <p:nvPr>
            <p:ph idx="1"/>
          </p:nvPr>
        </p:nvSpPr>
        <p:spPr>
          <a:xfrm>
            <a:off x="5142885" y="839972"/>
            <a:ext cx="5755949" cy="5232729"/>
          </a:xfrm>
        </p:spPr>
        <p:txBody>
          <a:bodyPr anchor="ctr">
            <a:normAutofit/>
          </a:bodyPr>
          <a:lstStyle/>
          <a:p>
            <a:pPr marL="0" indent="0">
              <a:buNone/>
            </a:pPr>
            <a:r>
              <a:rPr lang="en-US" sz="1800" b="1" dirty="0"/>
              <a:t>Smart Objective: </a:t>
            </a:r>
          </a:p>
          <a:p>
            <a:pPr>
              <a:buFont typeface="Wingdings" panose="05000000000000000000" pitchFamily="2" charset="2"/>
              <a:buChar char="q"/>
            </a:pPr>
            <a:r>
              <a:rPr lang="en-US" sz="1800" dirty="0"/>
              <a:t> Reach 300 paid child visits per month within the first 6 months</a:t>
            </a:r>
          </a:p>
          <a:p>
            <a:pPr>
              <a:buFont typeface="Wingdings" panose="05000000000000000000" pitchFamily="2" charset="2"/>
              <a:buChar char="q"/>
            </a:pPr>
            <a:r>
              <a:rPr lang="en-US" sz="1800" dirty="0"/>
              <a:t> Achieve 8 private party bookings per month by the end of year 1</a:t>
            </a:r>
          </a:p>
          <a:p>
            <a:pPr>
              <a:buFont typeface="Wingdings" panose="05000000000000000000" pitchFamily="2" charset="2"/>
              <a:buChar char="q"/>
            </a:pPr>
            <a:r>
              <a:rPr lang="en-US" sz="1800" dirty="0"/>
              <a:t> Reach 1,000 Facebook and Instagram followers within 6 months</a:t>
            </a:r>
          </a:p>
          <a:p>
            <a:pPr>
              <a:buFont typeface="Wingdings" panose="05000000000000000000" pitchFamily="2" charset="2"/>
              <a:buChar char="q"/>
            </a:pPr>
            <a:r>
              <a:rPr lang="en-US" sz="1800" dirty="0"/>
              <a:t> Maintain an average customer rating of 4.5/5 in the first year</a:t>
            </a:r>
          </a:p>
          <a:p>
            <a:pPr>
              <a:buFont typeface="Wingdings" panose="05000000000000000000" pitchFamily="2" charset="2"/>
              <a:buChar char="q"/>
            </a:pPr>
            <a:r>
              <a:rPr lang="en-US" sz="1800" dirty="0"/>
              <a:t> These objectives focus on key start-up success areas: customers, bookings, promotion and feedback. (Barringer and Ireland, 2022)</a:t>
            </a:r>
          </a:p>
          <a:p>
            <a:pPr marL="0" indent="0">
              <a:buNone/>
            </a:pPr>
            <a:endParaRPr lang="en-US" sz="1800" b="1" dirty="0"/>
          </a:p>
          <a:p>
            <a:pPr marL="0" indent="0">
              <a:buNone/>
            </a:pPr>
            <a:r>
              <a:rPr lang="en-US" sz="1800" b="1" dirty="0"/>
              <a:t>USP:</a:t>
            </a:r>
          </a:p>
          <a:p>
            <a:pPr>
              <a:buFont typeface="Wingdings" panose="05000000000000000000" pitchFamily="2" charset="2"/>
              <a:buChar char="q"/>
            </a:pPr>
            <a:r>
              <a:rPr lang="en-US" sz="1800" dirty="0"/>
              <a:t> Personalised themed parties based on each child’s </a:t>
            </a:r>
            <a:r>
              <a:rPr lang="en-US" sz="1800" dirty="0" err="1"/>
              <a:t>favourite</a:t>
            </a:r>
            <a:r>
              <a:rPr lang="en-US" sz="1800" dirty="0"/>
              <a:t> theme, character or activity.</a:t>
            </a:r>
          </a:p>
          <a:p>
            <a:pPr marL="0" indent="0">
              <a:buNone/>
            </a:pPr>
            <a:endParaRPr lang="en-GB" sz="1800" dirty="0"/>
          </a:p>
        </p:txBody>
      </p:sp>
    </p:spTree>
    <p:extLst>
      <p:ext uri="{BB962C8B-B14F-4D97-AF65-F5344CB8AC3E}">
        <p14:creationId xmlns:p14="http://schemas.microsoft.com/office/powerpoint/2010/main" val="19042549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6D790-8C3E-817C-BE52-883F9825288D}"/>
              </a:ext>
            </a:extLst>
          </p:cNvPr>
          <p:cNvSpPr>
            <a:spLocks noGrp="1"/>
          </p:cNvSpPr>
          <p:nvPr>
            <p:ph type="title"/>
          </p:nvPr>
        </p:nvSpPr>
        <p:spPr>
          <a:xfrm>
            <a:off x="770860" y="1052623"/>
            <a:ext cx="11421140" cy="1004778"/>
          </a:xfrm>
        </p:spPr>
        <p:txBody>
          <a:bodyPr/>
          <a:lstStyle/>
          <a:p>
            <a:r>
              <a:rPr lang="en-GB" b="1" i="1" dirty="0"/>
              <a:t>Legal structure and proposed location</a:t>
            </a:r>
          </a:p>
        </p:txBody>
      </p:sp>
      <p:sp>
        <p:nvSpPr>
          <p:cNvPr id="3" name="Content Placeholder 2">
            <a:extLst>
              <a:ext uri="{FF2B5EF4-FFF2-40B4-BE49-F238E27FC236}">
                <a16:creationId xmlns:a16="http://schemas.microsoft.com/office/drawing/2014/main" id="{4EEBC3F4-2053-ECB8-A409-4D254177038C}"/>
              </a:ext>
            </a:extLst>
          </p:cNvPr>
          <p:cNvSpPr>
            <a:spLocks noGrp="1"/>
          </p:cNvSpPr>
          <p:nvPr>
            <p:ph idx="1"/>
          </p:nvPr>
        </p:nvSpPr>
        <p:spPr>
          <a:xfrm>
            <a:off x="685800" y="2346960"/>
            <a:ext cx="5643880" cy="4024125"/>
          </a:xfrm>
        </p:spPr>
        <p:txBody>
          <a:bodyPr>
            <a:normAutofit/>
          </a:bodyPr>
          <a:lstStyle/>
          <a:p>
            <a:pPr marL="0" indent="0">
              <a:buNone/>
            </a:pPr>
            <a:r>
              <a:rPr lang="en-US" b="1" dirty="0"/>
              <a:t>Legal structure:</a:t>
            </a:r>
          </a:p>
          <a:p>
            <a:pPr>
              <a:buFont typeface="Wingdings" panose="05000000000000000000" pitchFamily="2" charset="2"/>
              <a:buChar char="q"/>
            </a:pPr>
            <a:r>
              <a:rPr lang="en-US" dirty="0"/>
              <a:t> Private Limited Company (Ltd)</a:t>
            </a:r>
          </a:p>
          <a:p>
            <a:endParaRPr lang="en-US" dirty="0"/>
          </a:p>
          <a:p>
            <a:pPr marL="0" indent="0">
              <a:buNone/>
            </a:pPr>
            <a:r>
              <a:rPr lang="en-US" b="1" dirty="0"/>
              <a:t>Why Ltd?</a:t>
            </a:r>
          </a:p>
          <a:p>
            <a:pPr>
              <a:buFont typeface="Wingdings" panose="05000000000000000000" pitchFamily="2" charset="2"/>
              <a:buChar char="q"/>
            </a:pPr>
            <a:r>
              <a:rPr lang="en-US" dirty="0"/>
              <a:t> Limited liability protection</a:t>
            </a:r>
          </a:p>
          <a:p>
            <a:pPr>
              <a:buFont typeface="Wingdings" panose="05000000000000000000" pitchFamily="2" charset="2"/>
              <a:buChar char="q"/>
            </a:pPr>
            <a:r>
              <a:rPr lang="en-US" dirty="0"/>
              <a:t> More credibility with investors and suppliers</a:t>
            </a:r>
          </a:p>
          <a:p>
            <a:pPr>
              <a:buFont typeface="Wingdings" panose="05000000000000000000" pitchFamily="2" charset="2"/>
              <a:buChar char="q"/>
            </a:pPr>
            <a:r>
              <a:rPr lang="en-US" dirty="0"/>
              <a:t> Suitable for high start-up costs and safety responsibilities</a:t>
            </a:r>
          </a:p>
          <a:p>
            <a:endParaRPr lang="en-US" dirty="0"/>
          </a:p>
        </p:txBody>
      </p:sp>
      <p:sp>
        <p:nvSpPr>
          <p:cNvPr id="4" name="Content Placeholder 2">
            <a:extLst>
              <a:ext uri="{FF2B5EF4-FFF2-40B4-BE49-F238E27FC236}">
                <a16:creationId xmlns:a16="http://schemas.microsoft.com/office/drawing/2014/main" id="{F5F73C1F-7909-E82B-F6F5-1742F6E71913}"/>
              </a:ext>
            </a:extLst>
          </p:cNvPr>
          <p:cNvSpPr txBox="1">
            <a:spLocks/>
          </p:cNvSpPr>
          <p:nvPr/>
        </p:nvSpPr>
        <p:spPr>
          <a:xfrm>
            <a:off x="6329680" y="2346960"/>
            <a:ext cx="5328920" cy="402412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Font typeface="Arial" panose="020B0604020202020204" pitchFamily="34" charset="0"/>
              <a:buNone/>
            </a:pPr>
            <a:r>
              <a:rPr lang="en-US" b="1" dirty="0"/>
              <a:t>Proposed location:</a:t>
            </a:r>
          </a:p>
          <a:p>
            <a:pPr>
              <a:buFont typeface="Wingdings" panose="05000000000000000000" pitchFamily="2" charset="2"/>
              <a:buChar char="q"/>
            </a:pPr>
            <a:r>
              <a:rPr lang="en-US" dirty="0"/>
              <a:t> Fforestfach Retail Park, Swansea</a:t>
            </a:r>
          </a:p>
          <a:p>
            <a:pPr>
              <a:buFont typeface="Wingdings" panose="05000000000000000000" pitchFamily="2" charset="2"/>
              <a:buChar char="q"/>
            </a:pPr>
            <a:endParaRPr lang="en-US" dirty="0"/>
          </a:p>
          <a:p>
            <a:pPr marL="0" indent="0">
              <a:buFont typeface="Arial" panose="020B0604020202020204" pitchFamily="34" charset="0"/>
              <a:buNone/>
            </a:pPr>
            <a:r>
              <a:rPr lang="en-US" b="1" dirty="0"/>
              <a:t>Why this location?</a:t>
            </a:r>
          </a:p>
          <a:p>
            <a:pPr>
              <a:buFont typeface="Wingdings" panose="05000000000000000000" pitchFamily="2" charset="2"/>
              <a:buChar char="q"/>
            </a:pPr>
            <a:r>
              <a:rPr lang="en-US" dirty="0"/>
              <a:t> Good parking and car access</a:t>
            </a:r>
          </a:p>
          <a:p>
            <a:pPr>
              <a:buFont typeface="Wingdings" panose="05000000000000000000" pitchFamily="2" charset="2"/>
              <a:buChar char="q"/>
            </a:pPr>
            <a:r>
              <a:rPr lang="en-US" dirty="0"/>
              <a:t> Close to residential areas</a:t>
            </a:r>
          </a:p>
          <a:p>
            <a:pPr>
              <a:buFont typeface="Wingdings" panose="05000000000000000000" pitchFamily="2" charset="2"/>
              <a:buChar char="q"/>
            </a:pPr>
            <a:r>
              <a:rPr lang="en-US" dirty="0"/>
              <a:t> Easy for families to visit</a:t>
            </a:r>
          </a:p>
        </p:txBody>
      </p:sp>
      <p:sp>
        <p:nvSpPr>
          <p:cNvPr id="6" name="TextBox 5">
            <a:extLst>
              <a:ext uri="{FF2B5EF4-FFF2-40B4-BE49-F238E27FC236}">
                <a16:creationId xmlns:a16="http://schemas.microsoft.com/office/drawing/2014/main" id="{E1D72536-3339-770A-85F5-DAA4CE09AFEC}"/>
              </a:ext>
            </a:extLst>
          </p:cNvPr>
          <p:cNvSpPr txBox="1"/>
          <p:nvPr/>
        </p:nvSpPr>
        <p:spPr>
          <a:xfrm>
            <a:off x="-86318" y="6475978"/>
            <a:ext cx="10825316" cy="369332"/>
          </a:xfrm>
          <a:prstGeom prst="rect">
            <a:avLst/>
          </a:prstGeom>
          <a:noFill/>
        </p:spPr>
        <p:txBody>
          <a:bodyPr wrap="square" rtlCol="0">
            <a:spAutoFit/>
          </a:bodyPr>
          <a:lstStyle/>
          <a:p>
            <a:r>
              <a:rPr lang="en-US" dirty="0"/>
              <a:t>(GOV.UK, 2026; Williams, 2022; Hisrich, Peters and Shepherd, 2019; Kotler et al., 2024)</a:t>
            </a:r>
            <a:endParaRPr lang="en-GB" dirty="0"/>
          </a:p>
        </p:txBody>
      </p:sp>
    </p:spTree>
    <p:extLst>
      <p:ext uri="{BB962C8B-B14F-4D97-AF65-F5344CB8AC3E}">
        <p14:creationId xmlns:p14="http://schemas.microsoft.com/office/powerpoint/2010/main" val="24712640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E9463-D88D-3054-B225-2F31DD8ED96A}"/>
              </a:ext>
            </a:extLst>
          </p:cNvPr>
          <p:cNvSpPr>
            <a:spLocks noGrp="1"/>
          </p:cNvSpPr>
          <p:nvPr>
            <p:ph type="title"/>
          </p:nvPr>
        </p:nvSpPr>
        <p:spPr>
          <a:xfrm>
            <a:off x="871870" y="914400"/>
            <a:ext cx="11240386" cy="1153634"/>
          </a:xfrm>
        </p:spPr>
        <p:txBody>
          <a:bodyPr>
            <a:normAutofit/>
          </a:bodyPr>
          <a:lstStyle/>
          <a:p>
            <a:r>
              <a:rPr lang="en-GB" b="1" i="1" dirty="0"/>
              <a:t>Human resource management strategy</a:t>
            </a:r>
          </a:p>
        </p:txBody>
      </p:sp>
      <p:pic>
        <p:nvPicPr>
          <p:cNvPr id="5" name="Content Placeholder 4">
            <a:extLst>
              <a:ext uri="{FF2B5EF4-FFF2-40B4-BE49-F238E27FC236}">
                <a16:creationId xmlns:a16="http://schemas.microsoft.com/office/drawing/2014/main" id="{D1FA4851-D22E-25E5-3537-12F6DB78893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403538"/>
            <a:ext cx="5689599" cy="3231718"/>
          </a:xfrm>
          <a:prstGeom prst="rect">
            <a:avLst/>
          </a:prstGeom>
        </p:spPr>
      </p:pic>
      <p:sp>
        <p:nvSpPr>
          <p:cNvPr id="9" name="Content Placeholder 8">
            <a:extLst>
              <a:ext uri="{FF2B5EF4-FFF2-40B4-BE49-F238E27FC236}">
                <a16:creationId xmlns:a16="http://schemas.microsoft.com/office/drawing/2014/main" id="{B183486B-49BC-43E9-CDE7-272B09554FF3}"/>
              </a:ext>
            </a:extLst>
          </p:cNvPr>
          <p:cNvSpPr>
            <a:spLocks noGrp="1"/>
          </p:cNvSpPr>
          <p:nvPr>
            <p:ph idx="1"/>
          </p:nvPr>
        </p:nvSpPr>
        <p:spPr>
          <a:xfrm>
            <a:off x="5689600" y="2194560"/>
            <a:ext cx="5816600" cy="4024125"/>
          </a:xfrm>
        </p:spPr>
        <p:txBody>
          <a:bodyPr>
            <a:normAutofit fontScale="70000" lnSpcReduction="20000"/>
          </a:bodyPr>
          <a:lstStyle/>
          <a:p>
            <a:pPr marL="0" indent="0">
              <a:buNone/>
            </a:pPr>
            <a:r>
              <a:rPr lang="en-US" b="1" dirty="0"/>
              <a:t>Owner/Manager - full time</a:t>
            </a:r>
          </a:p>
          <a:p>
            <a:pPr>
              <a:buFont typeface="Wingdings" panose="05000000000000000000" pitchFamily="2" charset="2"/>
              <a:buChar char="q"/>
            </a:pPr>
            <a:r>
              <a:rPr lang="en-US" dirty="0"/>
              <a:t>Bookings, reception, payments and daily operations</a:t>
            </a:r>
          </a:p>
          <a:p>
            <a:endParaRPr lang="en-US" dirty="0"/>
          </a:p>
          <a:p>
            <a:pPr marL="0" indent="0">
              <a:buNone/>
            </a:pPr>
            <a:r>
              <a:rPr lang="en-US" b="1" dirty="0"/>
              <a:t>2 Play Supervisors - part time</a:t>
            </a:r>
          </a:p>
          <a:p>
            <a:pPr>
              <a:buFont typeface="Wingdings" panose="05000000000000000000" pitchFamily="2" charset="2"/>
              <a:buChar char="q"/>
            </a:pPr>
            <a:r>
              <a:rPr lang="en-US" dirty="0"/>
              <a:t>Monitor play area, help customers and support light cleaning</a:t>
            </a:r>
          </a:p>
          <a:p>
            <a:endParaRPr lang="en-US" dirty="0"/>
          </a:p>
          <a:p>
            <a:pPr marL="0" indent="0">
              <a:buNone/>
            </a:pPr>
            <a:r>
              <a:rPr lang="en-US" b="1" dirty="0"/>
              <a:t>Party Entertainers - casual</a:t>
            </a:r>
          </a:p>
          <a:p>
            <a:pPr>
              <a:buFont typeface="Wingdings" panose="05000000000000000000" pitchFamily="2" charset="2"/>
              <a:buChar char="q"/>
            </a:pPr>
            <a:r>
              <a:rPr lang="en-US" dirty="0"/>
              <a:t>For birthday parties and themed weekend events</a:t>
            </a:r>
          </a:p>
          <a:p>
            <a:endParaRPr lang="en-US" dirty="0"/>
          </a:p>
          <a:p>
            <a:pPr marL="0" indent="0">
              <a:buNone/>
            </a:pPr>
            <a:r>
              <a:rPr lang="en-US" b="1" dirty="0"/>
              <a:t>Cleaner - part time</a:t>
            </a:r>
          </a:p>
          <a:p>
            <a:pPr>
              <a:buFont typeface="Wingdings" panose="05000000000000000000" pitchFamily="2" charset="2"/>
              <a:buChar char="q"/>
            </a:pPr>
            <a:r>
              <a:rPr lang="en-US" dirty="0"/>
              <a:t>Cleaning after closing</a:t>
            </a:r>
          </a:p>
          <a:p>
            <a:endParaRPr lang="en-US" dirty="0"/>
          </a:p>
          <a:p>
            <a:pPr marL="0" indent="0">
              <a:buNone/>
            </a:pPr>
            <a:r>
              <a:rPr lang="en-US" dirty="0"/>
              <a:t>DBS checks required for staff working around children</a:t>
            </a:r>
          </a:p>
        </p:txBody>
      </p:sp>
      <p:sp>
        <p:nvSpPr>
          <p:cNvPr id="3" name="TextBox 2">
            <a:extLst>
              <a:ext uri="{FF2B5EF4-FFF2-40B4-BE49-F238E27FC236}">
                <a16:creationId xmlns:a16="http://schemas.microsoft.com/office/drawing/2014/main" id="{BD1904A7-D412-033A-B8D1-FCF75185E697}"/>
              </a:ext>
            </a:extLst>
          </p:cNvPr>
          <p:cNvSpPr txBox="1"/>
          <p:nvPr/>
        </p:nvSpPr>
        <p:spPr>
          <a:xfrm>
            <a:off x="0" y="6488668"/>
            <a:ext cx="2638096" cy="369332"/>
          </a:xfrm>
          <a:prstGeom prst="rect">
            <a:avLst/>
          </a:prstGeom>
          <a:noFill/>
        </p:spPr>
        <p:txBody>
          <a:bodyPr wrap="square" rtlCol="0">
            <a:spAutoFit/>
          </a:bodyPr>
          <a:lstStyle/>
          <a:p>
            <a:r>
              <a:rPr lang="en-GB" dirty="0"/>
              <a:t>(GOV.UK, 2023)</a:t>
            </a:r>
          </a:p>
        </p:txBody>
      </p:sp>
    </p:spTree>
    <p:extLst>
      <p:ext uri="{BB962C8B-B14F-4D97-AF65-F5344CB8AC3E}">
        <p14:creationId xmlns:p14="http://schemas.microsoft.com/office/powerpoint/2010/main" val="41976364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84FA60-56E6-4C39-B1D1-F8DA36DE1F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FA596657-B904-4480-A3AC-E645187078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43730" b="12276"/>
          <a:stretch/>
        </p:blipFill>
        <p:spPr>
          <a:xfrm rot="16200000">
            <a:off x="7672787" y="2341160"/>
            <a:ext cx="6860373" cy="2178053"/>
          </a:xfrm>
          <a:prstGeom prst="rect">
            <a:avLst/>
          </a:prstGeom>
        </p:spPr>
      </p:pic>
      <p:sp>
        <p:nvSpPr>
          <p:cNvPr id="2" name="Title 1">
            <a:extLst>
              <a:ext uri="{FF2B5EF4-FFF2-40B4-BE49-F238E27FC236}">
                <a16:creationId xmlns:a16="http://schemas.microsoft.com/office/drawing/2014/main" id="{D3EBD81D-4C1A-DA02-7390-3116F10D3DA1}"/>
              </a:ext>
            </a:extLst>
          </p:cNvPr>
          <p:cNvSpPr>
            <a:spLocks noGrp="1"/>
          </p:cNvSpPr>
          <p:nvPr>
            <p:ph type="title"/>
          </p:nvPr>
        </p:nvSpPr>
        <p:spPr>
          <a:xfrm>
            <a:off x="804334" y="340877"/>
            <a:ext cx="9845190" cy="1293028"/>
          </a:xfrm>
        </p:spPr>
        <p:txBody>
          <a:bodyPr>
            <a:normAutofit/>
          </a:bodyPr>
          <a:lstStyle/>
          <a:p>
            <a:pPr algn="l"/>
            <a:r>
              <a:rPr lang="en-GB" b="1" i="1" dirty="0"/>
              <a:t>Financial overview</a:t>
            </a:r>
          </a:p>
        </p:txBody>
      </p:sp>
      <p:sp>
        <p:nvSpPr>
          <p:cNvPr id="3" name="Content Placeholder 2">
            <a:extLst>
              <a:ext uri="{FF2B5EF4-FFF2-40B4-BE49-F238E27FC236}">
                <a16:creationId xmlns:a16="http://schemas.microsoft.com/office/drawing/2014/main" id="{2A81D022-0C1B-2AF1-B98E-3273146A7D6E}"/>
              </a:ext>
            </a:extLst>
          </p:cNvPr>
          <p:cNvSpPr>
            <a:spLocks noGrp="1"/>
          </p:cNvSpPr>
          <p:nvPr>
            <p:ph idx="1"/>
          </p:nvPr>
        </p:nvSpPr>
        <p:spPr>
          <a:xfrm>
            <a:off x="6307627" y="1735566"/>
            <a:ext cx="3954479" cy="2791886"/>
          </a:xfrm>
        </p:spPr>
        <p:txBody>
          <a:bodyPr anchor="ctr">
            <a:normAutofit/>
          </a:bodyPr>
          <a:lstStyle/>
          <a:p>
            <a:pPr marL="0" indent="0">
              <a:buNone/>
            </a:pPr>
            <a:r>
              <a:rPr lang="en-US" sz="2000" b="1" dirty="0"/>
              <a:t>Main income:</a:t>
            </a:r>
          </a:p>
          <a:p>
            <a:pPr>
              <a:buFont typeface="Wingdings" panose="05000000000000000000" pitchFamily="2" charset="2"/>
              <a:buChar char="q"/>
            </a:pPr>
            <a:r>
              <a:rPr lang="en-US" sz="2000" dirty="0"/>
              <a:t> Entry fees</a:t>
            </a:r>
          </a:p>
          <a:p>
            <a:pPr>
              <a:buFont typeface="Wingdings" panose="05000000000000000000" pitchFamily="2" charset="2"/>
              <a:buChar char="q"/>
            </a:pPr>
            <a:r>
              <a:rPr lang="en-US" sz="2000" dirty="0"/>
              <a:t> Birthday party packages</a:t>
            </a:r>
          </a:p>
          <a:p>
            <a:pPr>
              <a:buFont typeface="Wingdings" panose="05000000000000000000" pitchFamily="2" charset="2"/>
              <a:buChar char="q"/>
            </a:pPr>
            <a:r>
              <a:rPr lang="en-US" sz="2000" dirty="0"/>
              <a:t> Themed weekend events</a:t>
            </a:r>
          </a:p>
          <a:p>
            <a:pPr>
              <a:buFont typeface="Wingdings" panose="05000000000000000000" pitchFamily="2" charset="2"/>
              <a:buChar char="q"/>
            </a:pPr>
            <a:r>
              <a:rPr lang="en-US" sz="2000" dirty="0"/>
              <a:t> Food and drink sales</a:t>
            </a:r>
          </a:p>
          <a:p>
            <a:endParaRPr lang="en-US" sz="2000" dirty="0"/>
          </a:p>
        </p:txBody>
      </p:sp>
      <p:sp>
        <p:nvSpPr>
          <p:cNvPr id="4" name="Content Placeholder 2">
            <a:extLst>
              <a:ext uri="{FF2B5EF4-FFF2-40B4-BE49-F238E27FC236}">
                <a16:creationId xmlns:a16="http://schemas.microsoft.com/office/drawing/2014/main" id="{DAFF5FFB-61DD-227C-C8FF-F126934505ED}"/>
              </a:ext>
            </a:extLst>
          </p:cNvPr>
          <p:cNvSpPr txBox="1">
            <a:spLocks/>
          </p:cNvSpPr>
          <p:nvPr/>
        </p:nvSpPr>
        <p:spPr>
          <a:xfrm>
            <a:off x="942558" y="4811887"/>
            <a:ext cx="3954479" cy="1140491"/>
          </a:xfrm>
          <a:prstGeom prst="rect">
            <a:avLst/>
          </a:prstGeom>
        </p:spPr>
        <p:txBody>
          <a:bodyPr vert="horz" lIns="91440" tIns="45720" rIns="91440" bIns="45720" rtlCol="0" anchor="ct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Font typeface="Arial" panose="020B0604020202020204" pitchFamily="34" charset="0"/>
              <a:buNone/>
            </a:pPr>
            <a:endParaRPr lang="en-US" sz="1600" dirty="0"/>
          </a:p>
          <a:p>
            <a:pPr marL="0" indent="0">
              <a:buFont typeface="Arial" panose="020B0604020202020204" pitchFamily="34" charset="0"/>
              <a:buNone/>
            </a:pPr>
            <a:r>
              <a:rPr lang="en-US" sz="1600" b="1" dirty="0"/>
              <a:t>Additional funding:</a:t>
            </a:r>
          </a:p>
          <a:p>
            <a:pPr>
              <a:buFont typeface="Wingdings" panose="05000000000000000000" pitchFamily="2" charset="2"/>
              <a:buChar char="q"/>
            </a:pPr>
            <a:r>
              <a:rPr lang="en-US" sz="1600" dirty="0"/>
              <a:t> Swansea Council start-up support: up to £25,000</a:t>
            </a:r>
          </a:p>
        </p:txBody>
      </p:sp>
      <p:sp>
        <p:nvSpPr>
          <p:cNvPr id="5" name="TextBox 4">
            <a:extLst>
              <a:ext uri="{FF2B5EF4-FFF2-40B4-BE49-F238E27FC236}">
                <a16:creationId xmlns:a16="http://schemas.microsoft.com/office/drawing/2014/main" id="{28DDDF66-777F-74A7-DEB2-E498FAA88D8B}"/>
              </a:ext>
            </a:extLst>
          </p:cNvPr>
          <p:cNvSpPr txBox="1"/>
          <p:nvPr/>
        </p:nvSpPr>
        <p:spPr>
          <a:xfrm>
            <a:off x="0" y="6534452"/>
            <a:ext cx="5496232" cy="369332"/>
          </a:xfrm>
          <a:prstGeom prst="rect">
            <a:avLst/>
          </a:prstGeom>
          <a:noFill/>
        </p:spPr>
        <p:txBody>
          <a:bodyPr wrap="square" rtlCol="0">
            <a:spAutoFit/>
          </a:bodyPr>
          <a:lstStyle/>
          <a:p>
            <a:r>
              <a:rPr lang="en-US" dirty="0"/>
              <a:t>(Finch, 2022; Swansea Council, 2026)</a:t>
            </a:r>
            <a:endParaRPr lang="en-GB" dirty="0"/>
          </a:p>
        </p:txBody>
      </p:sp>
      <p:sp>
        <p:nvSpPr>
          <p:cNvPr id="12" name="Content Placeholder 2">
            <a:extLst>
              <a:ext uri="{FF2B5EF4-FFF2-40B4-BE49-F238E27FC236}">
                <a16:creationId xmlns:a16="http://schemas.microsoft.com/office/drawing/2014/main" id="{B5241FF4-E4DC-B1CE-4DD1-1AA54B5743EF}"/>
              </a:ext>
            </a:extLst>
          </p:cNvPr>
          <p:cNvSpPr txBox="1">
            <a:spLocks/>
          </p:cNvSpPr>
          <p:nvPr/>
        </p:nvSpPr>
        <p:spPr>
          <a:xfrm>
            <a:off x="6307627" y="4811887"/>
            <a:ext cx="3954479" cy="1678045"/>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Font typeface="Arial" panose="020B0604020202020204" pitchFamily="34" charset="0"/>
              <a:buNone/>
            </a:pPr>
            <a:r>
              <a:rPr lang="en-US" sz="1600" b="1" dirty="0"/>
              <a:t>12-month forecast</a:t>
            </a:r>
            <a:r>
              <a:rPr lang="en-US" sz="1600" dirty="0"/>
              <a:t>:</a:t>
            </a:r>
          </a:p>
          <a:p>
            <a:pPr>
              <a:buFont typeface="Wingdings" panose="05000000000000000000" pitchFamily="2" charset="2"/>
              <a:buChar char="q"/>
            </a:pPr>
            <a:r>
              <a:rPr lang="en-US" sz="1600" dirty="0"/>
              <a:t> Strong income potential from regular visits and party bookings</a:t>
            </a:r>
          </a:p>
          <a:p>
            <a:pPr marL="0" indent="0">
              <a:buFont typeface="Arial" panose="020B0604020202020204" pitchFamily="34" charset="0"/>
              <a:buNone/>
            </a:pPr>
            <a:endParaRPr lang="en-US" sz="1600" dirty="0"/>
          </a:p>
        </p:txBody>
      </p:sp>
      <p:sp>
        <p:nvSpPr>
          <p:cNvPr id="13" name="Content Placeholder 2">
            <a:extLst>
              <a:ext uri="{FF2B5EF4-FFF2-40B4-BE49-F238E27FC236}">
                <a16:creationId xmlns:a16="http://schemas.microsoft.com/office/drawing/2014/main" id="{CE94405A-06FC-CE11-0BE3-5DE5245CD776}"/>
              </a:ext>
            </a:extLst>
          </p:cNvPr>
          <p:cNvSpPr txBox="1">
            <a:spLocks/>
          </p:cNvSpPr>
          <p:nvPr/>
        </p:nvSpPr>
        <p:spPr>
          <a:xfrm>
            <a:off x="804334" y="1863157"/>
            <a:ext cx="3954479" cy="3131686"/>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Font typeface="Arial" panose="020B0604020202020204" pitchFamily="34" charset="0"/>
              <a:buNone/>
            </a:pPr>
            <a:endParaRPr lang="en-US" sz="2000" dirty="0"/>
          </a:p>
          <a:p>
            <a:pPr marL="0" indent="0">
              <a:buFont typeface="Arial" panose="020B0604020202020204" pitchFamily="34" charset="0"/>
              <a:buNone/>
            </a:pPr>
            <a:r>
              <a:rPr lang="en-US" sz="2000" b="1" dirty="0"/>
              <a:t>Use of 100,000£ investment:</a:t>
            </a:r>
          </a:p>
          <a:p>
            <a:pPr>
              <a:buFont typeface="Wingdings" panose="05000000000000000000" pitchFamily="2" charset="2"/>
              <a:buChar char="q"/>
            </a:pPr>
            <a:r>
              <a:rPr lang="en-US" sz="2000" dirty="0"/>
              <a:t> Soft play equipment</a:t>
            </a:r>
          </a:p>
          <a:p>
            <a:pPr>
              <a:buFont typeface="Wingdings" panose="05000000000000000000" pitchFamily="2" charset="2"/>
              <a:buChar char="q"/>
            </a:pPr>
            <a:r>
              <a:rPr lang="en-US" sz="2000" dirty="0"/>
              <a:t> Rent and set-up costs</a:t>
            </a:r>
          </a:p>
          <a:p>
            <a:pPr>
              <a:buFont typeface="Wingdings" panose="05000000000000000000" pitchFamily="2" charset="2"/>
              <a:buChar char="q"/>
            </a:pPr>
            <a:r>
              <a:rPr lang="en-US" sz="2000" dirty="0"/>
              <a:t> Party rooms and decorations</a:t>
            </a:r>
          </a:p>
          <a:p>
            <a:pPr>
              <a:buFont typeface="Wingdings" panose="05000000000000000000" pitchFamily="2" charset="2"/>
              <a:buChar char="q"/>
            </a:pPr>
            <a:r>
              <a:rPr lang="en-US" sz="2000" dirty="0"/>
              <a:t> Marketing and branding</a:t>
            </a:r>
          </a:p>
          <a:p>
            <a:pPr>
              <a:buFont typeface="Wingdings" panose="05000000000000000000" pitchFamily="2" charset="2"/>
              <a:buChar char="q"/>
            </a:pPr>
            <a:r>
              <a:rPr lang="en-US" sz="2000" dirty="0"/>
              <a:t> Wages and insurance</a:t>
            </a:r>
          </a:p>
          <a:p>
            <a:endParaRPr lang="en-US" sz="2000" dirty="0"/>
          </a:p>
          <a:p>
            <a:pPr marL="0" indent="0">
              <a:buNone/>
            </a:pPr>
            <a:endParaRPr lang="en-US" sz="2000" dirty="0"/>
          </a:p>
        </p:txBody>
      </p:sp>
    </p:spTree>
    <p:extLst>
      <p:ext uri="{BB962C8B-B14F-4D97-AF65-F5344CB8AC3E}">
        <p14:creationId xmlns:p14="http://schemas.microsoft.com/office/powerpoint/2010/main" val="16764589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ounded Rectangle 14">
            <a:extLst>
              <a:ext uri="{FF2B5EF4-FFF2-40B4-BE49-F238E27FC236}">
                <a16:creationId xmlns:a16="http://schemas.microsoft.com/office/drawing/2014/main" id="{637BD688-14A6-4B96-B8A2-3CD81C054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useBgFill="1">
        <p:nvSpPr>
          <p:cNvPr id="10" name="Rectangle 9">
            <a:extLst>
              <a:ext uri="{FF2B5EF4-FFF2-40B4-BE49-F238E27FC236}">
                <a16:creationId xmlns:a16="http://schemas.microsoft.com/office/drawing/2014/main" id="{B7B2544F-CA5E-40F6-9525-716A90C8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91A90930-4117-42E3-B9BA-785001EF26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73640"/>
          <a:stretch/>
        </p:blipFill>
        <p:spPr>
          <a:xfrm>
            <a:off x="0" y="4038601"/>
            <a:ext cx="4636008" cy="2819400"/>
          </a:xfrm>
          <a:prstGeom prst="rect">
            <a:avLst/>
          </a:prstGeom>
        </p:spPr>
      </p:pic>
      <p:sp>
        <p:nvSpPr>
          <p:cNvPr id="2" name="Title 1">
            <a:extLst>
              <a:ext uri="{FF2B5EF4-FFF2-40B4-BE49-F238E27FC236}">
                <a16:creationId xmlns:a16="http://schemas.microsoft.com/office/drawing/2014/main" id="{559DD807-9DAE-5474-8FE9-FEB544F2AE60}"/>
              </a:ext>
            </a:extLst>
          </p:cNvPr>
          <p:cNvSpPr>
            <a:spLocks noGrp="1"/>
          </p:cNvSpPr>
          <p:nvPr>
            <p:ph type="title"/>
          </p:nvPr>
        </p:nvSpPr>
        <p:spPr>
          <a:xfrm>
            <a:off x="0" y="998375"/>
            <a:ext cx="4636008" cy="4686807"/>
          </a:xfrm>
        </p:spPr>
        <p:txBody>
          <a:bodyPr>
            <a:normAutofit/>
          </a:bodyPr>
          <a:lstStyle/>
          <a:p>
            <a:pPr algn="ctr"/>
            <a:r>
              <a:rPr lang="en-GB" sz="3600" b="1" i="1" dirty="0"/>
              <a:t>Market research and swot analysis</a:t>
            </a:r>
          </a:p>
        </p:txBody>
      </p:sp>
      <p:sp>
        <p:nvSpPr>
          <p:cNvPr id="3" name="Content Placeholder 2">
            <a:extLst>
              <a:ext uri="{FF2B5EF4-FFF2-40B4-BE49-F238E27FC236}">
                <a16:creationId xmlns:a16="http://schemas.microsoft.com/office/drawing/2014/main" id="{C607CD81-5958-D7B9-2E84-0A70B49B9C90}"/>
              </a:ext>
            </a:extLst>
          </p:cNvPr>
          <p:cNvSpPr>
            <a:spLocks noGrp="1"/>
          </p:cNvSpPr>
          <p:nvPr>
            <p:ph idx="1"/>
          </p:nvPr>
        </p:nvSpPr>
        <p:spPr>
          <a:xfrm>
            <a:off x="5057825" y="589935"/>
            <a:ext cx="5755949" cy="5095247"/>
          </a:xfrm>
        </p:spPr>
        <p:txBody>
          <a:bodyPr anchor="ctr">
            <a:normAutofit/>
          </a:bodyPr>
          <a:lstStyle/>
          <a:p>
            <a:pPr marL="0" indent="0">
              <a:buNone/>
            </a:pPr>
            <a:r>
              <a:rPr lang="en-US" sz="1800" b="1" dirty="0"/>
              <a:t>Market research:</a:t>
            </a:r>
          </a:p>
          <a:p>
            <a:pPr>
              <a:buFont typeface="Wingdings" panose="05000000000000000000" pitchFamily="2" charset="2"/>
              <a:buChar char="q"/>
            </a:pPr>
            <a:r>
              <a:rPr lang="en-US" sz="1800" dirty="0"/>
              <a:t> Around 42,000 children aged 0-15 in Swansea</a:t>
            </a:r>
          </a:p>
          <a:p>
            <a:pPr>
              <a:buFont typeface="Wingdings" panose="05000000000000000000" pitchFamily="2" charset="2"/>
              <a:buChar char="q"/>
            </a:pPr>
            <a:r>
              <a:rPr lang="en-US" sz="1800" dirty="0"/>
              <a:t> Questionnaire for parents and families</a:t>
            </a:r>
          </a:p>
          <a:p>
            <a:pPr>
              <a:buFont typeface="Wingdings" panose="05000000000000000000" pitchFamily="2" charset="2"/>
              <a:buChar char="q"/>
            </a:pPr>
            <a:r>
              <a:rPr lang="en-US" sz="1800" dirty="0"/>
              <a:t> Focused on demand, prices, location, safety, cleanliness and party packages</a:t>
            </a:r>
          </a:p>
          <a:p>
            <a:endParaRPr lang="en-US" sz="1800" dirty="0"/>
          </a:p>
          <a:p>
            <a:pPr marL="0" indent="0">
              <a:buNone/>
            </a:pPr>
            <a:r>
              <a:rPr lang="en-US" sz="1800" b="1" dirty="0"/>
              <a:t>SWOT summary:</a:t>
            </a:r>
          </a:p>
          <a:p>
            <a:pPr>
              <a:buFont typeface="Wingdings" panose="05000000000000000000" pitchFamily="2" charset="2"/>
              <a:buChar char="q"/>
            </a:pPr>
            <a:r>
              <a:rPr lang="en-US" sz="1800" dirty="0"/>
              <a:t> Strengths: </a:t>
            </a:r>
            <a:r>
              <a:rPr lang="en-US" sz="1800" dirty="0" err="1"/>
              <a:t>personalised</a:t>
            </a:r>
            <a:r>
              <a:rPr lang="en-US" sz="1800" dirty="0"/>
              <a:t> parties, indoor space, good location</a:t>
            </a:r>
          </a:p>
          <a:p>
            <a:pPr>
              <a:buFont typeface="Wingdings" panose="05000000000000000000" pitchFamily="2" charset="2"/>
              <a:buChar char="q"/>
            </a:pPr>
            <a:r>
              <a:rPr lang="en-US" sz="1800" dirty="0"/>
              <a:t> Weaknesses: high start-up costs, new brand</a:t>
            </a:r>
          </a:p>
          <a:p>
            <a:pPr>
              <a:buFont typeface="Wingdings" panose="05000000000000000000" pitchFamily="2" charset="2"/>
              <a:buChar char="q"/>
            </a:pPr>
            <a:r>
              <a:rPr lang="en-US" sz="1800" dirty="0"/>
              <a:t> Opportunities: demand for children’s parties and indoor activities</a:t>
            </a:r>
          </a:p>
          <a:p>
            <a:pPr>
              <a:buFont typeface="Wingdings" panose="05000000000000000000" pitchFamily="2" charset="2"/>
              <a:buChar char="q"/>
            </a:pPr>
            <a:r>
              <a:rPr lang="en-US" sz="1800" dirty="0"/>
              <a:t> Threats: competitors, rising costs and safety responsibilities</a:t>
            </a:r>
          </a:p>
          <a:p>
            <a:endParaRPr lang="en-GB" sz="1800" dirty="0"/>
          </a:p>
        </p:txBody>
      </p:sp>
      <p:sp>
        <p:nvSpPr>
          <p:cNvPr id="4" name="TextBox 3">
            <a:extLst>
              <a:ext uri="{FF2B5EF4-FFF2-40B4-BE49-F238E27FC236}">
                <a16:creationId xmlns:a16="http://schemas.microsoft.com/office/drawing/2014/main" id="{EFAB79E8-F751-E33A-5A45-DD654B8E866F}"/>
              </a:ext>
            </a:extLst>
          </p:cNvPr>
          <p:cNvSpPr txBox="1"/>
          <p:nvPr/>
        </p:nvSpPr>
        <p:spPr>
          <a:xfrm>
            <a:off x="4636008" y="6488669"/>
            <a:ext cx="4198374" cy="369332"/>
          </a:xfrm>
          <a:prstGeom prst="rect">
            <a:avLst/>
          </a:prstGeom>
          <a:noFill/>
        </p:spPr>
        <p:txBody>
          <a:bodyPr wrap="square" rtlCol="0">
            <a:spAutoFit/>
          </a:bodyPr>
          <a:lstStyle/>
          <a:p>
            <a:r>
              <a:rPr lang="en-GB" dirty="0"/>
              <a:t>(Swansea Council, 2025)</a:t>
            </a:r>
          </a:p>
        </p:txBody>
      </p:sp>
    </p:spTree>
    <p:extLst>
      <p:ext uri="{BB962C8B-B14F-4D97-AF65-F5344CB8AC3E}">
        <p14:creationId xmlns:p14="http://schemas.microsoft.com/office/powerpoint/2010/main" val="20388259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7CE23-537C-2E06-147B-1DF7C5D44CA9}"/>
              </a:ext>
            </a:extLst>
          </p:cNvPr>
          <p:cNvSpPr>
            <a:spLocks noGrp="1"/>
          </p:cNvSpPr>
          <p:nvPr>
            <p:ph type="title"/>
          </p:nvPr>
        </p:nvSpPr>
        <p:spPr/>
        <p:txBody>
          <a:bodyPr/>
          <a:lstStyle/>
          <a:p>
            <a:r>
              <a:rPr lang="en-GB" b="1" i="1" dirty="0"/>
              <a:t>12 month marketing strategy</a:t>
            </a:r>
          </a:p>
        </p:txBody>
      </p:sp>
      <p:sp>
        <p:nvSpPr>
          <p:cNvPr id="3" name="Content Placeholder 2">
            <a:extLst>
              <a:ext uri="{FF2B5EF4-FFF2-40B4-BE49-F238E27FC236}">
                <a16:creationId xmlns:a16="http://schemas.microsoft.com/office/drawing/2014/main" id="{3B31EA6C-0E3C-B1CB-9B8A-41AF2D37DE5F}"/>
              </a:ext>
            </a:extLst>
          </p:cNvPr>
          <p:cNvSpPr>
            <a:spLocks noGrp="1"/>
          </p:cNvSpPr>
          <p:nvPr>
            <p:ph idx="1"/>
          </p:nvPr>
        </p:nvSpPr>
        <p:spPr>
          <a:xfrm>
            <a:off x="218768" y="2324972"/>
            <a:ext cx="5877232" cy="1982542"/>
          </a:xfrm>
        </p:spPr>
        <p:txBody>
          <a:bodyPr>
            <a:normAutofit/>
          </a:bodyPr>
          <a:lstStyle/>
          <a:p>
            <a:pPr marL="0" indent="0">
              <a:buNone/>
            </a:pPr>
            <a:r>
              <a:rPr lang="en-US" b="1" dirty="0"/>
              <a:t>Months 1–3: Launch awareness </a:t>
            </a:r>
          </a:p>
          <a:p>
            <a:pPr>
              <a:buFont typeface="Wingdings" panose="05000000000000000000" pitchFamily="2" charset="2"/>
              <a:buChar char="q"/>
            </a:pPr>
            <a:r>
              <a:rPr lang="en-US" dirty="0"/>
              <a:t> Facebook and Instagram launch posts </a:t>
            </a:r>
          </a:p>
          <a:p>
            <a:pPr>
              <a:buFont typeface="Wingdings" panose="05000000000000000000" pitchFamily="2" charset="2"/>
              <a:buChar char="q"/>
            </a:pPr>
            <a:r>
              <a:rPr lang="en-US" dirty="0"/>
              <a:t> Flyers in local areas </a:t>
            </a:r>
          </a:p>
          <a:p>
            <a:pPr>
              <a:buFont typeface="Wingdings" panose="05000000000000000000" pitchFamily="2" charset="2"/>
              <a:buChar char="q"/>
            </a:pPr>
            <a:r>
              <a:rPr lang="en-US" dirty="0"/>
              <a:t> Opening offer: 10% off themed birthday parties</a:t>
            </a:r>
          </a:p>
          <a:p>
            <a:endParaRPr lang="en-GB" dirty="0"/>
          </a:p>
        </p:txBody>
      </p:sp>
      <p:sp>
        <p:nvSpPr>
          <p:cNvPr id="4" name="Content Placeholder 2">
            <a:extLst>
              <a:ext uri="{FF2B5EF4-FFF2-40B4-BE49-F238E27FC236}">
                <a16:creationId xmlns:a16="http://schemas.microsoft.com/office/drawing/2014/main" id="{CE2BA825-6C3B-C0E7-A6CA-834785FBCA99}"/>
              </a:ext>
            </a:extLst>
          </p:cNvPr>
          <p:cNvSpPr txBox="1">
            <a:spLocks/>
          </p:cNvSpPr>
          <p:nvPr/>
        </p:nvSpPr>
        <p:spPr>
          <a:xfrm>
            <a:off x="4028153" y="4798993"/>
            <a:ext cx="4135694" cy="187058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Font typeface="Arial" panose="020B0604020202020204" pitchFamily="34" charset="0"/>
              <a:buNone/>
            </a:pPr>
            <a:r>
              <a:rPr lang="en-US" b="1" dirty="0"/>
              <a:t>Months 7–12: Build loyalty</a:t>
            </a:r>
          </a:p>
          <a:p>
            <a:pPr>
              <a:buFont typeface="Wingdings" panose="05000000000000000000" pitchFamily="2" charset="2"/>
              <a:buChar char="q"/>
            </a:pPr>
            <a:r>
              <a:rPr lang="en-US" dirty="0"/>
              <a:t> Seasonal events </a:t>
            </a:r>
          </a:p>
          <a:p>
            <a:pPr>
              <a:buFont typeface="Wingdings" panose="05000000000000000000" pitchFamily="2" charset="2"/>
              <a:buChar char="q"/>
            </a:pPr>
            <a:r>
              <a:rPr lang="en-US" dirty="0"/>
              <a:t> Referral discounts </a:t>
            </a:r>
          </a:p>
          <a:p>
            <a:pPr>
              <a:buFont typeface="Wingdings" panose="05000000000000000000" pitchFamily="2" charset="2"/>
              <a:buChar char="q"/>
            </a:pPr>
            <a:r>
              <a:rPr lang="en-US" dirty="0"/>
              <a:t> School holiday promotions</a:t>
            </a:r>
          </a:p>
          <a:p>
            <a:endParaRPr lang="en-GB" dirty="0"/>
          </a:p>
        </p:txBody>
      </p:sp>
      <p:sp>
        <p:nvSpPr>
          <p:cNvPr id="5" name="Content Placeholder 2">
            <a:extLst>
              <a:ext uri="{FF2B5EF4-FFF2-40B4-BE49-F238E27FC236}">
                <a16:creationId xmlns:a16="http://schemas.microsoft.com/office/drawing/2014/main" id="{F19A4504-5856-4D54-4421-37ACD8627F3B}"/>
              </a:ext>
            </a:extLst>
          </p:cNvPr>
          <p:cNvSpPr txBox="1">
            <a:spLocks/>
          </p:cNvSpPr>
          <p:nvPr/>
        </p:nvSpPr>
        <p:spPr>
          <a:xfrm>
            <a:off x="6626941" y="2324972"/>
            <a:ext cx="5702711" cy="198254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Font typeface="Arial" panose="020B0604020202020204" pitchFamily="34" charset="0"/>
              <a:buNone/>
            </a:pPr>
            <a:r>
              <a:rPr lang="en-US" b="1" dirty="0"/>
              <a:t>Months 4–6: Grow bookings</a:t>
            </a:r>
          </a:p>
          <a:p>
            <a:pPr>
              <a:buFont typeface="Wingdings" panose="05000000000000000000" pitchFamily="2" charset="2"/>
              <a:buChar char="q"/>
            </a:pPr>
            <a:r>
              <a:rPr lang="en-US" dirty="0"/>
              <a:t> Customer reviews and photos</a:t>
            </a:r>
          </a:p>
          <a:p>
            <a:pPr>
              <a:buFont typeface="Wingdings" panose="05000000000000000000" pitchFamily="2" charset="2"/>
              <a:buChar char="q"/>
            </a:pPr>
            <a:r>
              <a:rPr lang="en-US" dirty="0"/>
              <a:t> Birthday party promotions </a:t>
            </a:r>
          </a:p>
          <a:p>
            <a:pPr>
              <a:buFont typeface="Wingdings" panose="05000000000000000000" pitchFamily="2" charset="2"/>
              <a:buChar char="q"/>
            </a:pPr>
            <a:r>
              <a:rPr lang="en-US" dirty="0"/>
              <a:t> Competitions and giveaways</a:t>
            </a:r>
          </a:p>
          <a:p>
            <a:endParaRPr lang="en-GB" dirty="0"/>
          </a:p>
        </p:txBody>
      </p:sp>
      <p:sp>
        <p:nvSpPr>
          <p:cNvPr id="6" name="TextBox 5">
            <a:extLst>
              <a:ext uri="{FF2B5EF4-FFF2-40B4-BE49-F238E27FC236}">
                <a16:creationId xmlns:a16="http://schemas.microsoft.com/office/drawing/2014/main" id="{6AD5C9C0-DE04-E6B1-9C29-014C90F73479}"/>
              </a:ext>
            </a:extLst>
          </p:cNvPr>
          <p:cNvSpPr txBox="1"/>
          <p:nvPr/>
        </p:nvSpPr>
        <p:spPr>
          <a:xfrm>
            <a:off x="0" y="6488668"/>
            <a:ext cx="2959509" cy="369332"/>
          </a:xfrm>
          <a:prstGeom prst="rect">
            <a:avLst/>
          </a:prstGeom>
          <a:noFill/>
        </p:spPr>
        <p:txBody>
          <a:bodyPr wrap="square" rtlCol="0">
            <a:spAutoFit/>
          </a:bodyPr>
          <a:lstStyle/>
          <a:p>
            <a:r>
              <a:rPr lang="en-GB" dirty="0"/>
              <a:t>(Holley, 2023)</a:t>
            </a:r>
          </a:p>
        </p:txBody>
      </p:sp>
    </p:spTree>
    <p:extLst>
      <p:ext uri="{BB962C8B-B14F-4D97-AF65-F5344CB8AC3E}">
        <p14:creationId xmlns:p14="http://schemas.microsoft.com/office/powerpoint/2010/main" val="30770081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D777F-386E-28D0-9789-8083D2FFDA3A}"/>
              </a:ext>
            </a:extLst>
          </p:cNvPr>
          <p:cNvSpPr>
            <a:spLocks noGrp="1"/>
          </p:cNvSpPr>
          <p:nvPr>
            <p:ph type="title"/>
          </p:nvPr>
        </p:nvSpPr>
        <p:spPr>
          <a:xfrm>
            <a:off x="619760" y="931521"/>
            <a:ext cx="6257291" cy="1293028"/>
          </a:xfrm>
        </p:spPr>
        <p:txBody>
          <a:bodyPr>
            <a:normAutofit/>
          </a:bodyPr>
          <a:lstStyle/>
          <a:p>
            <a:r>
              <a:rPr lang="en-GB" b="1" i="1" dirty="0"/>
              <a:t>Branding and marketing example</a:t>
            </a:r>
          </a:p>
        </p:txBody>
      </p:sp>
      <p:sp>
        <p:nvSpPr>
          <p:cNvPr id="9" name="Content Placeholder 8">
            <a:extLst>
              <a:ext uri="{FF2B5EF4-FFF2-40B4-BE49-F238E27FC236}">
                <a16:creationId xmlns:a16="http://schemas.microsoft.com/office/drawing/2014/main" id="{89D4C612-EC70-C020-74CE-D41E800B57F3}"/>
              </a:ext>
            </a:extLst>
          </p:cNvPr>
          <p:cNvSpPr>
            <a:spLocks noGrp="1"/>
          </p:cNvSpPr>
          <p:nvPr>
            <p:ph idx="1"/>
          </p:nvPr>
        </p:nvSpPr>
        <p:spPr>
          <a:xfrm>
            <a:off x="619760" y="2448096"/>
            <a:ext cx="6257290" cy="4024125"/>
          </a:xfrm>
        </p:spPr>
        <p:txBody>
          <a:bodyPr>
            <a:normAutofit/>
          </a:bodyPr>
          <a:lstStyle/>
          <a:p>
            <a:pPr marL="0" indent="0">
              <a:buNone/>
            </a:pPr>
            <a:r>
              <a:rPr lang="en-US" b="1" dirty="0"/>
              <a:t>Brand image:</a:t>
            </a:r>
          </a:p>
          <a:p>
            <a:pPr>
              <a:buFont typeface="Wingdings" panose="05000000000000000000" pitchFamily="2" charset="2"/>
              <a:buChar char="q"/>
            </a:pPr>
            <a:r>
              <a:rPr lang="en-US" dirty="0"/>
              <a:t> Bright pastel </a:t>
            </a:r>
            <a:r>
              <a:rPr lang="en-US" dirty="0" err="1"/>
              <a:t>colours</a:t>
            </a:r>
            <a:endParaRPr lang="en-US" dirty="0"/>
          </a:p>
          <a:p>
            <a:pPr>
              <a:buFont typeface="Wingdings" panose="05000000000000000000" pitchFamily="2" charset="2"/>
              <a:buChar char="q"/>
            </a:pPr>
            <a:r>
              <a:rPr lang="en-US" dirty="0"/>
              <a:t> Playful fonts</a:t>
            </a:r>
          </a:p>
          <a:p>
            <a:pPr>
              <a:buFont typeface="Wingdings" panose="05000000000000000000" pitchFamily="2" charset="2"/>
              <a:buChar char="q"/>
            </a:pPr>
            <a:r>
              <a:rPr lang="en-US" dirty="0"/>
              <a:t> Balloons, stars and soft play images</a:t>
            </a:r>
          </a:p>
          <a:p>
            <a:pPr>
              <a:buFont typeface="Wingdings" panose="05000000000000000000" pitchFamily="2" charset="2"/>
              <a:buChar char="q"/>
            </a:pPr>
            <a:r>
              <a:rPr lang="en-US" dirty="0"/>
              <a:t> Fun for children, clear for parents</a:t>
            </a:r>
          </a:p>
          <a:p>
            <a:endParaRPr lang="en-US" dirty="0"/>
          </a:p>
          <a:p>
            <a:pPr marL="0" indent="0">
              <a:buNone/>
            </a:pPr>
            <a:r>
              <a:rPr lang="en-US" b="1" dirty="0"/>
              <a:t>Marketing example:</a:t>
            </a:r>
          </a:p>
          <a:p>
            <a:pPr>
              <a:buFont typeface="Wingdings" panose="05000000000000000000" pitchFamily="2" charset="2"/>
              <a:buChar char="q"/>
            </a:pPr>
            <a:r>
              <a:rPr lang="en-US" dirty="0"/>
              <a:t> Flyer</a:t>
            </a:r>
          </a:p>
          <a:p>
            <a:endParaRPr lang="en-US" dirty="0"/>
          </a:p>
        </p:txBody>
      </p:sp>
      <p:sp useBgFill="1">
        <p:nvSpPr>
          <p:cNvPr id="12" name="Rectangle 11">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6FEDC455-1E04-9AB2-3DD6-50DFA10E7B9C}"/>
              </a:ext>
            </a:extLst>
          </p:cNvPr>
          <p:cNvPicPr>
            <a:picLocks noChangeAspect="1"/>
          </p:cNvPicPr>
          <p:nvPr/>
        </p:nvPicPr>
        <p:blipFill>
          <a:blip r:embed="rId3">
            <a:extLst>
              <a:ext uri="{28A0092B-C50C-407E-A947-70E740481C1C}">
                <a14:useLocalDpi xmlns:a14="http://schemas.microsoft.com/office/drawing/2010/main" val="0"/>
              </a:ext>
            </a:extLst>
          </a:blip>
          <a:srcRect r="-2" b="2029"/>
          <a:stretch>
            <a:fillRect/>
          </a:stretch>
        </p:blipFill>
        <p:spPr>
          <a:xfrm>
            <a:off x="6877050" y="10"/>
            <a:ext cx="5314950" cy="6857989"/>
          </a:xfrm>
          <a:prstGeom prst="rect">
            <a:avLst/>
          </a:prstGeom>
        </p:spPr>
      </p:pic>
    </p:spTree>
    <p:extLst>
      <p:ext uri="{BB962C8B-B14F-4D97-AF65-F5344CB8AC3E}">
        <p14:creationId xmlns:p14="http://schemas.microsoft.com/office/powerpoint/2010/main" val="11965224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84FA60-56E6-4C39-B1D1-F8DA36DE1F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FA596657-B904-4480-A3AC-E645187078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43730" b="12276"/>
          <a:stretch/>
        </p:blipFill>
        <p:spPr>
          <a:xfrm rot="16200000">
            <a:off x="7672787" y="2341160"/>
            <a:ext cx="6860373" cy="2178053"/>
          </a:xfrm>
          <a:prstGeom prst="rect">
            <a:avLst/>
          </a:prstGeom>
        </p:spPr>
      </p:pic>
      <p:sp>
        <p:nvSpPr>
          <p:cNvPr id="2" name="Title 1">
            <a:extLst>
              <a:ext uri="{FF2B5EF4-FFF2-40B4-BE49-F238E27FC236}">
                <a16:creationId xmlns:a16="http://schemas.microsoft.com/office/drawing/2014/main" id="{C58212D2-8323-7963-528C-AF27A0E413E1}"/>
              </a:ext>
            </a:extLst>
          </p:cNvPr>
          <p:cNvSpPr>
            <a:spLocks noGrp="1"/>
          </p:cNvSpPr>
          <p:nvPr>
            <p:ph type="title"/>
          </p:nvPr>
        </p:nvSpPr>
        <p:spPr>
          <a:xfrm>
            <a:off x="804334" y="1217562"/>
            <a:ext cx="9845190" cy="1293028"/>
          </a:xfrm>
        </p:spPr>
        <p:txBody>
          <a:bodyPr>
            <a:normAutofit/>
          </a:bodyPr>
          <a:lstStyle/>
          <a:p>
            <a:pPr algn="l"/>
            <a:r>
              <a:rPr lang="en-GB" b="1" i="1" dirty="0"/>
              <a:t>Why invest in me</a:t>
            </a:r>
            <a:r>
              <a:rPr lang="en-GB" b="1" i="1" dirty="0">
                <a:latin typeface="Arial" panose="020B0604020202020204" pitchFamily="34" charset="0"/>
                <a:cs typeface="Arial" panose="020B0604020202020204" pitchFamily="34" charset="0"/>
              </a:rPr>
              <a:t>?</a:t>
            </a:r>
          </a:p>
        </p:txBody>
      </p:sp>
      <p:sp>
        <p:nvSpPr>
          <p:cNvPr id="3" name="Content Placeholder 2">
            <a:extLst>
              <a:ext uri="{FF2B5EF4-FFF2-40B4-BE49-F238E27FC236}">
                <a16:creationId xmlns:a16="http://schemas.microsoft.com/office/drawing/2014/main" id="{FC22E5BE-7617-9BFF-AA56-7719F11F0601}"/>
              </a:ext>
            </a:extLst>
          </p:cNvPr>
          <p:cNvSpPr>
            <a:spLocks noGrp="1"/>
          </p:cNvSpPr>
          <p:nvPr>
            <p:ph idx="1"/>
          </p:nvPr>
        </p:nvSpPr>
        <p:spPr>
          <a:xfrm>
            <a:off x="804334" y="2400132"/>
            <a:ext cx="9222535" cy="3845311"/>
          </a:xfrm>
        </p:spPr>
        <p:txBody>
          <a:bodyPr anchor="ctr">
            <a:normAutofit/>
          </a:bodyPr>
          <a:lstStyle/>
          <a:p>
            <a:pPr>
              <a:buFont typeface="Wingdings" panose="05000000000000000000" pitchFamily="2" charset="2"/>
              <a:buChar char="q"/>
            </a:pPr>
            <a:r>
              <a:rPr lang="en-US" sz="2000" dirty="0"/>
              <a:t> I care about this business idea</a:t>
            </a:r>
          </a:p>
          <a:p>
            <a:pPr>
              <a:buFont typeface="Wingdings" panose="05000000000000000000" pitchFamily="2" charset="2"/>
              <a:buChar char="q"/>
            </a:pPr>
            <a:r>
              <a:rPr lang="en-US" sz="2000" dirty="0"/>
              <a:t> I am creative with party themes and ideas</a:t>
            </a:r>
          </a:p>
          <a:p>
            <a:pPr>
              <a:buFont typeface="Wingdings" panose="05000000000000000000" pitchFamily="2" charset="2"/>
              <a:buChar char="q"/>
            </a:pPr>
            <a:r>
              <a:rPr lang="en-US" sz="2000" dirty="0"/>
              <a:t> I have planned the costs, marketing and location</a:t>
            </a:r>
          </a:p>
          <a:p>
            <a:pPr>
              <a:buFont typeface="Wingdings" panose="05000000000000000000" pitchFamily="2" charset="2"/>
              <a:buChar char="q"/>
            </a:pPr>
            <a:r>
              <a:rPr lang="en-US" sz="2000" dirty="0"/>
              <a:t> I understand what families in Swansea may need</a:t>
            </a:r>
          </a:p>
          <a:p>
            <a:pPr>
              <a:buFont typeface="Wingdings" panose="05000000000000000000" pitchFamily="2" charset="2"/>
              <a:buChar char="q"/>
            </a:pPr>
            <a:r>
              <a:rPr lang="en-US" sz="2000" dirty="0"/>
              <a:t> I am motivated to learn and make the business work</a:t>
            </a:r>
          </a:p>
          <a:p>
            <a:pPr marL="0" indent="0">
              <a:buNone/>
            </a:pPr>
            <a:endParaRPr lang="en-GB" sz="2000" dirty="0"/>
          </a:p>
        </p:txBody>
      </p:sp>
    </p:spTree>
    <p:extLst>
      <p:ext uri="{BB962C8B-B14F-4D97-AF65-F5344CB8AC3E}">
        <p14:creationId xmlns:p14="http://schemas.microsoft.com/office/powerpoint/2010/main" val="13128949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ounded Rectangle 14">
            <a:extLst>
              <a:ext uri="{FF2B5EF4-FFF2-40B4-BE49-F238E27FC236}">
                <a16:creationId xmlns:a16="http://schemas.microsoft.com/office/drawing/2014/main" id="{637BD688-14A6-4B96-B8A2-3CD81C054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useBgFill="1">
        <p:nvSpPr>
          <p:cNvPr id="10" name="Rectangle 9">
            <a:extLst>
              <a:ext uri="{FF2B5EF4-FFF2-40B4-BE49-F238E27FC236}">
                <a16:creationId xmlns:a16="http://schemas.microsoft.com/office/drawing/2014/main" id="{B7B2544F-CA5E-40F6-9525-716A90C8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91A90930-4117-42E3-B9BA-785001EF26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73640"/>
          <a:stretch/>
        </p:blipFill>
        <p:spPr>
          <a:xfrm>
            <a:off x="0" y="4038601"/>
            <a:ext cx="4636008" cy="2819400"/>
          </a:xfrm>
          <a:prstGeom prst="rect">
            <a:avLst/>
          </a:prstGeom>
        </p:spPr>
      </p:pic>
      <p:sp>
        <p:nvSpPr>
          <p:cNvPr id="2" name="Title 1">
            <a:extLst>
              <a:ext uri="{FF2B5EF4-FFF2-40B4-BE49-F238E27FC236}">
                <a16:creationId xmlns:a16="http://schemas.microsoft.com/office/drawing/2014/main" id="{542B8C7D-CA1E-4E60-2F58-021AEA5E2AE8}"/>
              </a:ext>
            </a:extLst>
          </p:cNvPr>
          <p:cNvSpPr>
            <a:spLocks noGrp="1"/>
          </p:cNvSpPr>
          <p:nvPr>
            <p:ph type="title"/>
          </p:nvPr>
        </p:nvSpPr>
        <p:spPr>
          <a:xfrm>
            <a:off x="665922" y="987287"/>
            <a:ext cx="3548269" cy="4697896"/>
          </a:xfrm>
        </p:spPr>
        <p:txBody>
          <a:bodyPr>
            <a:normAutofit/>
          </a:bodyPr>
          <a:lstStyle/>
          <a:p>
            <a:pPr algn="ctr"/>
            <a:r>
              <a:rPr lang="en-GB" sz="3600" b="1" i="1" dirty="0"/>
              <a:t>references</a:t>
            </a:r>
          </a:p>
        </p:txBody>
      </p:sp>
      <p:sp>
        <p:nvSpPr>
          <p:cNvPr id="3" name="Content Placeholder 2">
            <a:extLst>
              <a:ext uri="{FF2B5EF4-FFF2-40B4-BE49-F238E27FC236}">
                <a16:creationId xmlns:a16="http://schemas.microsoft.com/office/drawing/2014/main" id="{5BDF2AA5-ADE6-453F-6165-FDCF54CC5D88}"/>
              </a:ext>
            </a:extLst>
          </p:cNvPr>
          <p:cNvSpPr>
            <a:spLocks noGrp="1"/>
          </p:cNvSpPr>
          <p:nvPr>
            <p:ph idx="1"/>
          </p:nvPr>
        </p:nvSpPr>
        <p:spPr>
          <a:xfrm>
            <a:off x="4636009" y="-1"/>
            <a:ext cx="7555992" cy="6858001"/>
          </a:xfrm>
        </p:spPr>
        <p:txBody>
          <a:bodyPr anchor="ctr">
            <a:normAutofit fontScale="70000" lnSpcReduction="20000"/>
          </a:bodyPr>
          <a:lstStyle/>
          <a:p>
            <a:endParaRPr lang="en-GB" sz="2300" dirty="0"/>
          </a:p>
          <a:p>
            <a:r>
              <a:rPr lang="en-GB" sz="2300" dirty="0"/>
              <a:t>Barringer, B.R. and Ireland, R.D. (2022) </a:t>
            </a:r>
            <a:r>
              <a:rPr lang="en-GB" sz="2300" i="1" dirty="0"/>
              <a:t>Entrepreneurship: successfully launching new ventures</a:t>
            </a:r>
            <a:r>
              <a:rPr lang="en-GB" sz="2300" dirty="0"/>
              <a:t>. Updated sixth edition. Harlow, England: Pearson.</a:t>
            </a:r>
          </a:p>
          <a:p>
            <a:r>
              <a:rPr lang="en-GB" sz="2300" dirty="0"/>
              <a:t>Finch, B. (2022) </a:t>
            </a:r>
            <a:r>
              <a:rPr lang="en-GB" sz="2300" i="1" dirty="0"/>
              <a:t>How to write a business plan: win backing and support for your ideas and ventures</a:t>
            </a:r>
            <a:r>
              <a:rPr lang="en-GB" sz="2300" dirty="0"/>
              <a:t>. Seventh edition. London; Kogan Page.</a:t>
            </a:r>
          </a:p>
          <a:p>
            <a:r>
              <a:rPr lang="en-GB" sz="2300" dirty="0"/>
              <a:t>GOV.UK (2023) </a:t>
            </a:r>
            <a:r>
              <a:rPr lang="en-GB" sz="2300" i="1" dirty="0"/>
              <a:t>Get a basic DBS check for an employee</a:t>
            </a:r>
            <a:r>
              <a:rPr lang="en-GB" sz="2300" b="1" i="1" dirty="0"/>
              <a:t> </a:t>
            </a:r>
            <a:r>
              <a:rPr lang="en-GB" sz="2300" dirty="0"/>
              <a:t>GOV.UK. Available at: </a:t>
            </a:r>
            <a:r>
              <a:rPr lang="en-GB" sz="2300" u="sng" dirty="0">
                <a:hlinkClick r:id="rId3"/>
              </a:rPr>
              <a:t>https://www.gov.uk/disclosure-barring-service-check</a:t>
            </a:r>
            <a:r>
              <a:rPr lang="en-GB" sz="2300" dirty="0"/>
              <a:t> (Accessed 11 June 2026)</a:t>
            </a:r>
          </a:p>
          <a:p>
            <a:r>
              <a:rPr lang="en-GB" sz="2300" dirty="0"/>
              <a:t>GOV.UK (2026) </a:t>
            </a:r>
            <a:r>
              <a:rPr lang="en-GB" sz="2300" i="1" dirty="0"/>
              <a:t>Running a limited company: your responsibilities.</a:t>
            </a:r>
            <a:r>
              <a:rPr lang="en-GB" sz="2300" dirty="0"/>
              <a:t> Available at: </a:t>
            </a:r>
            <a:r>
              <a:rPr lang="en-GB" sz="2300" u="sng" dirty="0">
                <a:hlinkClick r:id="rId4"/>
              </a:rPr>
              <a:t>https://www.gov.uk/running-a-limited-company</a:t>
            </a:r>
            <a:r>
              <a:rPr lang="en-GB" sz="2300" dirty="0"/>
              <a:t>  (Accessed: 9 June 2026) </a:t>
            </a:r>
          </a:p>
          <a:p>
            <a:r>
              <a:rPr lang="en-GB" sz="2300" dirty="0"/>
              <a:t>Hisrich, R.D., Peters, M.P. and Shepherd, D.A. (2019) </a:t>
            </a:r>
            <a:r>
              <a:rPr lang="en-GB" sz="2300" i="1" dirty="0"/>
              <a:t>Entrepreneurship</a:t>
            </a:r>
            <a:r>
              <a:rPr lang="en-GB" sz="2300" dirty="0"/>
              <a:t>. 11th </a:t>
            </a:r>
            <a:r>
              <a:rPr lang="en-GB" sz="2300" dirty="0" err="1"/>
              <a:t>edn</a:t>
            </a:r>
            <a:r>
              <a:rPr lang="en-GB" sz="2300" dirty="0"/>
              <a:t>. New York: McGraw-Hill Education.</a:t>
            </a:r>
          </a:p>
          <a:p>
            <a:r>
              <a:rPr lang="en-GB" sz="2300" dirty="0"/>
              <a:t>Hooley, G.J. </a:t>
            </a:r>
            <a:r>
              <a:rPr lang="en-GB" sz="2300" i="1" dirty="0"/>
              <a:t>et al.</a:t>
            </a:r>
            <a:r>
              <a:rPr lang="en-GB" sz="2300" dirty="0"/>
              <a:t> (2024) </a:t>
            </a:r>
            <a:r>
              <a:rPr lang="en-GB" sz="2300" i="1" dirty="0"/>
              <a:t>Marketing strategy and competitive positioning</a:t>
            </a:r>
            <a:r>
              <a:rPr lang="en-GB" sz="2300" dirty="0"/>
              <a:t>. Eighth edition. Harlow, England: Pearson. Available at: </a:t>
            </a:r>
            <a:r>
              <a:rPr lang="en-GB" sz="2300" u="sng" dirty="0">
                <a:hlinkClick r:id="rId5"/>
              </a:rPr>
              <a:t>https://ezproxy.uwtsd.ac.uk/login?url=https://www.vlebooks.com/product/openreader?id=TrinityStD&amp;accId=8886856&amp;isbn=9781292456720&amp;uid=^u</a:t>
            </a:r>
            <a:r>
              <a:rPr lang="en-GB" sz="2300" dirty="0"/>
              <a:t> </a:t>
            </a:r>
          </a:p>
          <a:p>
            <a:r>
              <a:rPr lang="en-GB" sz="2300" dirty="0"/>
              <a:t>Kotler, P. </a:t>
            </a:r>
            <a:r>
              <a:rPr lang="en-GB" sz="2300" i="1" dirty="0"/>
              <a:t>et al.</a:t>
            </a:r>
            <a:r>
              <a:rPr lang="en-GB" sz="2300" dirty="0"/>
              <a:t> (2024) </a:t>
            </a:r>
            <a:r>
              <a:rPr lang="en-GB" sz="2300" i="1" dirty="0"/>
              <a:t>Principles of marketing</a:t>
            </a:r>
            <a:r>
              <a:rPr lang="en-GB" sz="2300" dirty="0"/>
              <a:t>. Nineteenth edition. Harlow, England: Pearson. Available at: </a:t>
            </a:r>
            <a:r>
              <a:rPr lang="en-GB" sz="2300" u="sng" dirty="0">
                <a:hlinkClick r:id="rId6"/>
              </a:rPr>
              <a:t>https://ezproxy.uwtsd.ac.uk/login?url=https://www.vlebooks.com/product/openreader?id=TrinityStD&amp;accId=8886856&amp;isbn=9781292449333&amp;uid=^u</a:t>
            </a:r>
            <a:r>
              <a:rPr lang="en-GB" sz="2300" dirty="0"/>
              <a:t>.</a:t>
            </a:r>
          </a:p>
          <a:p>
            <a:r>
              <a:rPr lang="en-GB" sz="2300" dirty="0"/>
              <a:t>Swansea Council (2025) </a:t>
            </a:r>
            <a:r>
              <a:rPr lang="en-GB" sz="2300" i="1" dirty="0"/>
              <a:t>Latest population estimates</a:t>
            </a:r>
            <a:r>
              <a:rPr lang="en-GB" sz="2300" dirty="0"/>
              <a:t>. Available at: </a:t>
            </a:r>
            <a:r>
              <a:rPr lang="en-GB" sz="2300" u="sng" dirty="0">
                <a:hlinkClick r:id="rId7"/>
              </a:rPr>
              <a:t>https://www.swansea.gov.uk/</a:t>
            </a:r>
            <a:r>
              <a:rPr lang="en-GB" sz="2300" dirty="0"/>
              <a:t>  (Accessed: 17 June 2026).</a:t>
            </a:r>
          </a:p>
          <a:p>
            <a:r>
              <a:rPr lang="en-GB" sz="2300" dirty="0"/>
              <a:t>Swansea Council (2026) </a:t>
            </a:r>
            <a:r>
              <a:rPr lang="en-GB" sz="2300" i="1" dirty="0"/>
              <a:t>Financial support for businesses</a:t>
            </a:r>
            <a:r>
              <a:rPr lang="en-GB" sz="2300" dirty="0"/>
              <a:t>. Available at: </a:t>
            </a:r>
            <a:r>
              <a:rPr lang="en-GB" sz="2300" u="sng" dirty="0">
                <a:hlinkClick r:id="rId8"/>
              </a:rPr>
              <a:t>https://swansea.gov.uk/businessfunding?lang=en</a:t>
            </a:r>
            <a:r>
              <a:rPr lang="en-GB" sz="2300" dirty="0"/>
              <a:t> (Accessed: 17 June 2026).</a:t>
            </a:r>
          </a:p>
          <a:p>
            <a:r>
              <a:rPr lang="en-GB" sz="2300" dirty="0"/>
              <a:t>Williams, S. (2022) </a:t>
            </a:r>
            <a:r>
              <a:rPr lang="en-GB" sz="2300" i="1" dirty="0"/>
              <a:t>The Financial Times guide to business start up 2021/23: the most comprehensive guide for entrepreneurs</a:t>
            </a:r>
            <a:r>
              <a:rPr lang="en-GB" sz="2300" dirty="0"/>
              <a:t>. 32nd edition. Harlow, England: Pearson. </a:t>
            </a:r>
          </a:p>
          <a:p>
            <a:endParaRPr lang="en-GB" sz="1800" dirty="0"/>
          </a:p>
        </p:txBody>
      </p:sp>
    </p:spTree>
    <p:extLst>
      <p:ext uri="{BB962C8B-B14F-4D97-AF65-F5344CB8AC3E}">
        <p14:creationId xmlns:p14="http://schemas.microsoft.com/office/powerpoint/2010/main" val="2504575568"/>
      </p:ext>
    </p:extLst>
  </p:cSld>
  <p:clrMapOvr>
    <a:masterClrMapping/>
  </p:clrMapOvr>
</p:sld>
</file>

<file path=ppt/theme/theme1.xml><?xml version="1.0" encoding="utf-8"?>
<a:theme xmlns:a="http://schemas.openxmlformats.org/drawingml/2006/main" name="Vapor Trail">
  <a:themeElements>
    <a:clrScheme name="Red Violet">
      <a:dk1>
        <a:sysClr val="windowText" lastClr="000000"/>
      </a:dk1>
      <a:lt1>
        <a:sysClr val="window" lastClr="FFFFFF"/>
      </a:lt1>
      <a:dk2>
        <a:srgbClr val="454551"/>
      </a:dk2>
      <a:lt2>
        <a:srgbClr val="D8D9DC"/>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Vapor Trail</Template>
  <TotalTime>138</TotalTime>
  <Words>2157</Words>
  <Application>Microsoft Office PowerPoint</Application>
  <PresentationFormat>Widescreen</PresentationFormat>
  <Paragraphs>203</Paragraphs>
  <Slides>12</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Arial</vt:lpstr>
      <vt:lpstr>Century Gothic</vt:lpstr>
      <vt:lpstr>Wingdings</vt:lpstr>
      <vt:lpstr>Vapor Trail</vt:lpstr>
      <vt:lpstr>Wonderland Play &amp; parties</vt:lpstr>
      <vt:lpstr>Business Idea </vt:lpstr>
      <vt:lpstr>Mission statement and business aim</vt:lpstr>
      <vt:lpstr>Smart objectives and usp</vt:lpstr>
      <vt:lpstr>Legal structure and proposed location</vt:lpstr>
      <vt:lpstr>Human resource management strategy</vt:lpstr>
      <vt:lpstr>Financial overview</vt:lpstr>
      <vt:lpstr>Market research and swot analysis</vt:lpstr>
      <vt:lpstr>12 month marketing strategy</vt:lpstr>
      <vt:lpstr>Branding and marketing example</vt:lpstr>
      <vt:lpstr>Why invest in me?</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Miklos Gal (2514520)</dc:creator>
  <cp:lastModifiedBy>Miklos Gal (2514520)</cp:lastModifiedBy>
  <cp:revision>21</cp:revision>
  <dcterms:created xsi:type="dcterms:W3CDTF">2026-06-21T11:52:32Z</dcterms:created>
  <dcterms:modified xsi:type="dcterms:W3CDTF">2026-06-21T22:01:47Z</dcterms:modified>
</cp:coreProperties>
</file>