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3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11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9126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2745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4392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733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4381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475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730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14599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2755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8944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1380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437721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2446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2390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8894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086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8273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0A3C472-AED9-4F7C-9874-A128DC314918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67578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7.png"/><Relationship Id="rId5" Type="http://schemas.openxmlformats.org/officeDocument/2006/relationships/image" Target="../media/image8.png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7.png"/><Relationship Id="rId5" Type="http://schemas.openxmlformats.org/officeDocument/2006/relationships/image" Target="../media/image9.png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7.png"/><Relationship Id="rId4" Type="http://schemas.openxmlformats.org/officeDocument/2006/relationships/hyperlink" Target="https://doi.org/10.2307/2222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drawing of a town with smoke coming out of it&#10;&#10;AI-generated content may be incorrect.">
            <a:extLst>
              <a:ext uri="{FF2B5EF4-FFF2-40B4-BE49-F238E27FC236}">
                <a16:creationId xmlns:a16="http://schemas.microsoft.com/office/drawing/2014/main" id="{B14A7918-E7AD-13E1-7383-5BD8DA8EABA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26975" r="-1" b="6340"/>
          <a:stretch/>
        </p:blipFill>
        <p:spPr>
          <a:xfrm>
            <a:off x="1" y="-5"/>
            <a:ext cx="12191695" cy="502024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22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5E15DF-40ED-3C91-51C3-0F0F82DE45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6916" y="4854346"/>
            <a:ext cx="10407602" cy="868026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FF0000"/>
                </a:solidFill>
                <a:latin typeface="Arial Black" panose="020B0A04020102020204" pitchFamily="34" charset="0"/>
              </a:rPr>
              <a:t>Llanelli's Industrial Catalysts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36C604-C35E-1543-0B90-DACBBCBBAA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092148" y="6377189"/>
            <a:ext cx="3038497" cy="391249"/>
          </a:xfrm>
        </p:spPr>
        <p:txBody>
          <a:bodyPr>
            <a:normAutofit fontScale="92500"/>
          </a:bodyPr>
          <a:lstStyle/>
          <a:p>
            <a:r>
              <a:rPr lang="en-US" b="1" dirty="0">
                <a:solidFill>
                  <a:schemeClr val="tx2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Emil Danut Malutan </a:t>
            </a:r>
            <a:endParaRPr lang="en-GB" b="1" dirty="0">
              <a:solidFill>
                <a:schemeClr val="tx2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Audio 10">
            <a:extLst>
              <a:ext uri="{FF2B5EF4-FFF2-40B4-BE49-F238E27FC236}">
                <a16:creationId xmlns:a16="http://schemas.microsoft.com/office/drawing/2014/main" id="{4B785378-660F-0E38-6C07-DB7459996E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0341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49"/>
    </mc:Choice>
    <mc:Fallback xmlns="">
      <p:transition spd="slow" advTm="52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AE226-783C-400B-13F9-9E99688633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0225" y="178131"/>
            <a:ext cx="4189760" cy="2201608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3600" dirty="0">
                <a:solidFill>
                  <a:schemeClr val="accent1">
                    <a:lumMod val="75000"/>
                  </a:schemeClr>
                </a:solidFill>
                <a:latin typeface="Arial Black" panose="020B0A04020102020204" pitchFamily="34" charset="0"/>
              </a:rPr>
              <a:t>Llanelli’s Industrial Prosperity: Key Factors</a:t>
            </a:r>
            <a:endParaRPr lang="en-GB" sz="3600" dirty="0">
              <a:solidFill>
                <a:schemeClr val="accent1">
                  <a:lumMod val="75000"/>
                </a:schemeClr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A1E1C51-5D6D-5498-5196-EA936F7F504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836" r="3836"/>
          <a:stretch/>
        </p:blipFill>
        <p:spPr>
          <a:xfrm>
            <a:off x="-2" y="10"/>
            <a:ext cx="6094407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6AE130-AF4D-B5A5-DD2D-01B230A955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6152" y="2432968"/>
            <a:ext cx="4833808" cy="3809999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Tinplate Industry Hub</a:t>
            </a:r>
          </a:p>
          <a:p>
            <a:pPr>
              <a:lnSpc>
                <a:spcPct val="9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Dominated global tinplate production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Major Players</a:t>
            </a:r>
          </a:p>
          <a:p>
            <a:pPr>
              <a:lnSpc>
                <a:spcPct val="9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Influential families like the Davies and Williams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Advanced Technology</a:t>
            </a:r>
          </a:p>
          <a:p>
            <a:pPr>
              <a:lnSpc>
                <a:spcPct val="9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Innovative rolling mills and production techniques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Strategic Location</a:t>
            </a:r>
          </a:p>
          <a:p>
            <a:pPr>
              <a:lnSpc>
                <a:spcPct val="9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Proximity to Swansea Docks for easy export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Skilled Workforce</a:t>
            </a:r>
          </a:p>
          <a:p>
            <a:pPr>
              <a:lnSpc>
                <a:spcPct val="9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Experienced labour attracted by job opportunities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Supportive Infrastructure</a:t>
            </a:r>
          </a:p>
          <a:p>
            <a:pPr>
              <a:lnSpc>
                <a:spcPct val="9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Robust transportation and utilities systems</a:t>
            </a:r>
          </a:p>
        </p:txBody>
      </p:sp>
      <p:pic>
        <p:nvPicPr>
          <p:cNvPr id="13" name="Audio 12">
            <a:extLst>
              <a:ext uri="{FF2B5EF4-FFF2-40B4-BE49-F238E27FC236}">
                <a16:creationId xmlns:a16="http://schemas.microsoft.com/office/drawing/2014/main" id="{0B656232-B59D-ADF1-3D63-0F5FFA162D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4898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374"/>
    </mc:Choice>
    <mc:Fallback xmlns="">
      <p:transition spd="slow" advTm="533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D797E-6419-2AE3-C15B-9CE0527AA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806" y="516956"/>
            <a:ext cx="5635138" cy="1641987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chemeClr val="accent1">
                    <a:lumMod val="75000"/>
                  </a:schemeClr>
                </a:solidFill>
                <a:latin typeface="Arial Black" panose="020B0A04020102020204" pitchFamily="34" charset="0"/>
              </a:rPr>
              <a:t>Social and Economic Impact in Llanelli</a:t>
            </a:r>
            <a:endParaRPr lang="en-GB" sz="3600" dirty="0">
              <a:solidFill>
                <a:schemeClr val="accent1">
                  <a:lumMod val="75000"/>
                </a:schemeClr>
              </a:solidFill>
              <a:latin typeface="Arial Black" panose="020B0A040201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6FAB012-A1DA-5CE3-9CF9-3F4B19F05D2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3859" r="17469"/>
          <a:stretch/>
        </p:blipFill>
        <p:spPr>
          <a:xfrm>
            <a:off x="6094410" y="609601"/>
            <a:ext cx="5449889" cy="563879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A047838-7F9E-43CF-A116-26E7AAA8F8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6B87ED-9D3B-2AE1-0336-EEB23AD769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997" y="2256733"/>
            <a:ext cx="4797256" cy="3809998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Local Economy Growth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Increased employment and business opportunities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Community Development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Construction of schools, housing, and public services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Environmental Changes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Industrial pollution and landscape alterations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Social Issues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Labor disputes and working conditions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Connection to National Economy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Significant contributor to Britain’s tinplate exports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Nearby Area Integration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Collaboration with neighboring towns for resources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Audio 8">
            <a:extLst>
              <a:ext uri="{FF2B5EF4-FFF2-40B4-BE49-F238E27FC236}">
                <a16:creationId xmlns:a16="http://schemas.microsoft.com/office/drawing/2014/main" id="{3D417F13-687F-FD83-BEA6-2099E3FC3E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8397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569"/>
    </mc:Choice>
    <mc:Fallback xmlns="">
      <p:transition spd="slow" advTm="565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6B50CB-9E39-B86F-15C9-D228073F78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402" y="2618686"/>
            <a:ext cx="4181504" cy="4470821"/>
          </a:xfrm>
        </p:spPr>
        <p:txBody>
          <a:bodyPr>
            <a:normAutofit/>
          </a:bodyPr>
          <a:lstStyle/>
          <a:p>
            <a:pPr algn="r"/>
            <a:r>
              <a:rPr lang="en-GB" sz="4800" dirty="0">
                <a:solidFill>
                  <a:schemeClr val="accent1">
                    <a:lumMod val="75000"/>
                  </a:schemeClr>
                </a:solidFill>
                <a:latin typeface="Arial Black" panose="020B0A04020102020204" pitchFamily="34" charset="0"/>
              </a:rPr>
              <a:t>References</a:t>
            </a:r>
            <a:r>
              <a:rPr lang="en-GB" dirty="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86D3E-6109-E91D-AB8F-BA21CB0F7E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4109" y="1822862"/>
            <a:ext cx="5834005" cy="4293879"/>
          </a:xfrm>
        </p:spPr>
        <p:txBody>
          <a:bodyPr>
            <a:norm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Bbc.co.uk. (2020).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BBC - History - British History in depth: Agricultural Revolution in England 1500 - 1850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Clark, G.N. and Dodd, A.H., 1933. The Industrial Revolution in North Wales.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Economic Journal, 43(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172), p.690.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https://doi.org/10.2307/22224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Hunt, E.H. and Tranter, N.L., 1974. Population Since the Industrial Revolution: The Case of England and Wales.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Economic History Review, 27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(3), p.479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Jones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T. and Jones, J.H., 1915. The Tinplate Industry: A Study in Economic Organisation.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Economic Journal, 25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(98), pp.224.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Newell, E. and Watts, S., 1996. The Environmental Impact of Industrialisation in South Wales in the Nineteenth Century: “Copper Smoke” and the Llanelli Copper Company.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Environment and History, 2(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3), pp.309–336. </a:t>
            </a:r>
          </a:p>
          <a:p>
            <a:endParaRPr lang="en-GB" dirty="0"/>
          </a:p>
        </p:txBody>
      </p:sp>
      <p:pic>
        <p:nvPicPr>
          <p:cNvPr id="8" name="Audio 7">
            <a:extLst>
              <a:ext uri="{FF2B5EF4-FFF2-40B4-BE49-F238E27FC236}">
                <a16:creationId xmlns:a16="http://schemas.microsoft.com/office/drawing/2014/main" id="{71AB068E-AAB9-79F7-5D32-CA5DD99378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19061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2387"/>
    </mc:Choice>
    <mc:Fallback xmlns="">
      <p:transition spd="slow" advTm="23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28</TotalTime>
  <Words>303</Words>
  <Application>Microsoft Office PowerPoint</Application>
  <PresentationFormat>Widescreen</PresentationFormat>
  <Paragraphs>34</Paragraphs>
  <Slides>4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Arial Black</vt:lpstr>
      <vt:lpstr>Century Gothic</vt:lpstr>
      <vt:lpstr>Wingdings 3</vt:lpstr>
      <vt:lpstr>Ion</vt:lpstr>
      <vt:lpstr>Llanelli's Industrial Catalysts</vt:lpstr>
      <vt:lpstr>Llanelli’s Industrial Prosperity: Key Factors</vt:lpstr>
      <vt:lpstr>Social and Economic Impact in Llanelli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Llanelli's Industrial Catalysts</dc:title>
  <dc:creator>Mirabela Voican (1907947)</dc:creator>
  <cp:lastModifiedBy>Mirabela Voican (1907947)</cp:lastModifiedBy>
  <cp:revision>5</cp:revision>
  <dcterms:created xsi:type="dcterms:W3CDTF">2024-02-24T21:53:11Z</dcterms:created>
  <dcterms:modified xsi:type="dcterms:W3CDTF">2025-01-28T21:54:24Z</dcterms:modified>
</cp:coreProperties>
</file>