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90" r:id="rId1"/>
  </p:sldMasterIdLst>
  <p:notesMasterIdLst>
    <p:notesMasterId r:id="rId15"/>
  </p:notesMasterIdLst>
  <p:sldIdLst>
    <p:sldId id="256" r:id="rId2"/>
    <p:sldId id="257" r:id="rId3"/>
    <p:sldId id="258" r:id="rId4"/>
    <p:sldId id="266" r:id="rId5"/>
    <p:sldId id="267" r:id="rId6"/>
    <p:sldId id="268" r:id="rId7"/>
    <p:sldId id="259" r:id="rId8"/>
    <p:sldId id="261" r:id="rId9"/>
    <p:sldId id="269" r:id="rId10"/>
    <p:sldId id="270" r:id="rId11"/>
    <p:sldId id="262" r:id="rId12"/>
    <p:sldId id="265" r:id="rId13"/>
    <p:sldId id="271"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44" autoAdjust="0"/>
    <p:restoredTop sz="87013" autoAdjust="0"/>
  </p:normalViewPr>
  <p:slideViewPr>
    <p:cSldViewPr snapToGrid="0">
      <p:cViewPr varScale="1">
        <p:scale>
          <a:sx n="63" d="100"/>
          <a:sy n="63" d="100"/>
        </p:scale>
        <p:origin x="28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CCC94E-3357-4439-9DC8-E6451EBF4E39}" type="datetimeFigureOut">
              <a:rPr lang="en-GB" smtClean="0"/>
              <a:t>02/01/2019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F687D1-B8BA-4370-A663-C9B27EFF7F37}" type="slidenum">
              <a:rPr lang="en-GB" smtClean="0"/>
              <a:t>‹#›</a:t>
            </a:fld>
            <a:endParaRPr lang="en-GB"/>
          </a:p>
        </p:txBody>
      </p:sp>
    </p:spTree>
    <p:extLst>
      <p:ext uri="{BB962C8B-B14F-4D97-AF65-F5344CB8AC3E}">
        <p14:creationId xmlns:p14="http://schemas.microsoft.com/office/powerpoint/2010/main" val="10573414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F687D1-B8BA-4370-A663-C9B27EFF7F37}" type="slidenum">
              <a:rPr lang="en-GB" smtClean="0"/>
              <a:t>1</a:t>
            </a:fld>
            <a:endParaRPr lang="en-GB"/>
          </a:p>
        </p:txBody>
      </p:sp>
    </p:spTree>
    <p:extLst>
      <p:ext uri="{BB962C8B-B14F-4D97-AF65-F5344CB8AC3E}">
        <p14:creationId xmlns:p14="http://schemas.microsoft.com/office/powerpoint/2010/main" val="23649588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F687D1-B8BA-4370-A663-C9B27EFF7F37}" type="slidenum">
              <a:rPr lang="en-GB" smtClean="0"/>
              <a:t>2</a:t>
            </a:fld>
            <a:endParaRPr lang="en-GB"/>
          </a:p>
        </p:txBody>
      </p:sp>
    </p:spTree>
    <p:extLst>
      <p:ext uri="{BB962C8B-B14F-4D97-AF65-F5344CB8AC3E}">
        <p14:creationId xmlns:p14="http://schemas.microsoft.com/office/powerpoint/2010/main" val="3511434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F687D1-B8BA-4370-A663-C9B27EFF7F37}" type="slidenum">
              <a:rPr lang="en-GB" smtClean="0"/>
              <a:t>3</a:t>
            </a:fld>
            <a:endParaRPr lang="en-GB"/>
          </a:p>
        </p:txBody>
      </p:sp>
    </p:spTree>
    <p:extLst>
      <p:ext uri="{BB962C8B-B14F-4D97-AF65-F5344CB8AC3E}">
        <p14:creationId xmlns:p14="http://schemas.microsoft.com/office/powerpoint/2010/main" val="28442050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F687D1-B8BA-4370-A663-C9B27EFF7F37}" type="slidenum">
              <a:rPr lang="en-GB" smtClean="0"/>
              <a:t>4</a:t>
            </a:fld>
            <a:endParaRPr lang="en-GB"/>
          </a:p>
        </p:txBody>
      </p:sp>
    </p:spTree>
    <p:extLst>
      <p:ext uri="{BB962C8B-B14F-4D97-AF65-F5344CB8AC3E}">
        <p14:creationId xmlns:p14="http://schemas.microsoft.com/office/powerpoint/2010/main" val="12940273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F687D1-B8BA-4370-A663-C9B27EFF7F37}" type="slidenum">
              <a:rPr lang="en-GB" smtClean="0"/>
              <a:t>5</a:t>
            </a:fld>
            <a:endParaRPr lang="en-GB"/>
          </a:p>
        </p:txBody>
      </p:sp>
    </p:spTree>
    <p:extLst>
      <p:ext uri="{BB962C8B-B14F-4D97-AF65-F5344CB8AC3E}">
        <p14:creationId xmlns:p14="http://schemas.microsoft.com/office/powerpoint/2010/main" val="33495053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F687D1-B8BA-4370-A663-C9B27EFF7F37}" type="slidenum">
              <a:rPr lang="en-GB" smtClean="0"/>
              <a:t>6</a:t>
            </a:fld>
            <a:endParaRPr lang="en-GB"/>
          </a:p>
        </p:txBody>
      </p:sp>
    </p:spTree>
    <p:extLst>
      <p:ext uri="{BB962C8B-B14F-4D97-AF65-F5344CB8AC3E}">
        <p14:creationId xmlns:p14="http://schemas.microsoft.com/office/powerpoint/2010/main" val="615401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u="none" dirty="0"/>
          </a:p>
        </p:txBody>
      </p:sp>
      <p:sp>
        <p:nvSpPr>
          <p:cNvPr id="4" name="Slide Number Placeholder 3"/>
          <p:cNvSpPr>
            <a:spLocks noGrp="1"/>
          </p:cNvSpPr>
          <p:nvPr>
            <p:ph type="sldNum" sz="quarter" idx="5"/>
          </p:nvPr>
        </p:nvSpPr>
        <p:spPr/>
        <p:txBody>
          <a:bodyPr/>
          <a:lstStyle/>
          <a:p>
            <a:fld id="{F6F687D1-B8BA-4370-A663-C9B27EFF7F37}" type="slidenum">
              <a:rPr lang="en-GB" smtClean="0"/>
              <a:t>7</a:t>
            </a:fld>
            <a:endParaRPr lang="en-GB"/>
          </a:p>
        </p:txBody>
      </p:sp>
    </p:spTree>
    <p:extLst>
      <p:ext uri="{BB962C8B-B14F-4D97-AF65-F5344CB8AC3E}">
        <p14:creationId xmlns:p14="http://schemas.microsoft.com/office/powerpoint/2010/main" val="3699976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F687D1-B8BA-4370-A663-C9B27EFF7F37}" type="slidenum">
              <a:rPr lang="en-GB" smtClean="0"/>
              <a:t>8</a:t>
            </a:fld>
            <a:endParaRPr lang="en-GB"/>
          </a:p>
        </p:txBody>
      </p:sp>
    </p:spTree>
    <p:extLst>
      <p:ext uri="{BB962C8B-B14F-4D97-AF65-F5344CB8AC3E}">
        <p14:creationId xmlns:p14="http://schemas.microsoft.com/office/powerpoint/2010/main" val="262283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F687D1-B8BA-4370-A663-C9B27EFF7F37}" type="slidenum">
              <a:rPr lang="en-GB" smtClean="0"/>
              <a:t>9</a:t>
            </a:fld>
            <a:endParaRPr lang="en-GB"/>
          </a:p>
        </p:txBody>
      </p:sp>
    </p:spTree>
    <p:extLst>
      <p:ext uri="{BB962C8B-B14F-4D97-AF65-F5344CB8AC3E}">
        <p14:creationId xmlns:p14="http://schemas.microsoft.com/office/powerpoint/2010/main" val="10985426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F6F687D1-B8BA-4370-A663-C9B27EFF7F37}" type="slidenum">
              <a:rPr lang="en-GB" smtClean="0"/>
              <a:t>10</a:t>
            </a:fld>
            <a:endParaRPr lang="en-GB"/>
          </a:p>
        </p:txBody>
      </p:sp>
    </p:spTree>
    <p:extLst>
      <p:ext uri="{BB962C8B-B14F-4D97-AF65-F5344CB8AC3E}">
        <p14:creationId xmlns:p14="http://schemas.microsoft.com/office/powerpoint/2010/main" val="28755592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F687D1-B8BA-4370-A663-C9B27EFF7F37}" type="slidenum">
              <a:rPr lang="en-GB" smtClean="0"/>
              <a:t>11</a:t>
            </a:fld>
            <a:endParaRPr lang="en-GB"/>
          </a:p>
        </p:txBody>
      </p:sp>
    </p:spTree>
    <p:extLst>
      <p:ext uri="{BB962C8B-B14F-4D97-AF65-F5344CB8AC3E}">
        <p14:creationId xmlns:p14="http://schemas.microsoft.com/office/powerpoint/2010/main" val="30783672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20143DDB-D26F-472C-BAB8-590768A72507}" type="datetimeFigureOut">
              <a:rPr lang="en-GB" smtClean="0"/>
              <a:t>02/01/2019</a:t>
            </a:fld>
            <a:endParaRPr lang="en-GB"/>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GB"/>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FB4AA9C2-4645-4272-A25C-FF940E6A03A6}" type="slidenum">
              <a:rPr lang="en-GB" smtClean="0"/>
              <a:t>‹#›</a:t>
            </a:fld>
            <a:endParaRPr lang="en-GB"/>
          </a:p>
        </p:txBody>
      </p:sp>
    </p:spTree>
    <p:extLst>
      <p:ext uri="{BB962C8B-B14F-4D97-AF65-F5344CB8AC3E}">
        <p14:creationId xmlns:p14="http://schemas.microsoft.com/office/powerpoint/2010/main" val="32297157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0143DDB-D26F-472C-BAB8-590768A72507}" type="datetimeFigureOut">
              <a:rPr lang="en-GB" smtClean="0"/>
              <a:t>02/01/2019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4AA9C2-4645-4272-A25C-FF940E6A03A6}" type="slidenum">
              <a:rPr lang="en-GB" smtClean="0"/>
              <a:t>‹#›</a:t>
            </a:fld>
            <a:endParaRPr lang="en-GB"/>
          </a:p>
        </p:txBody>
      </p:sp>
    </p:spTree>
    <p:extLst>
      <p:ext uri="{BB962C8B-B14F-4D97-AF65-F5344CB8AC3E}">
        <p14:creationId xmlns:p14="http://schemas.microsoft.com/office/powerpoint/2010/main" val="28772320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0143DDB-D26F-472C-BAB8-590768A72507}" type="datetimeFigureOut">
              <a:rPr lang="en-GB" smtClean="0"/>
              <a:t>02/01/2019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4AA9C2-4645-4272-A25C-FF940E6A03A6}" type="slidenum">
              <a:rPr lang="en-GB" smtClean="0"/>
              <a:t>‹#›</a:t>
            </a:fld>
            <a:endParaRPr lang="en-GB"/>
          </a:p>
        </p:txBody>
      </p:sp>
    </p:spTree>
    <p:extLst>
      <p:ext uri="{BB962C8B-B14F-4D97-AF65-F5344CB8AC3E}">
        <p14:creationId xmlns:p14="http://schemas.microsoft.com/office/powerpoint/2010/main" val="6977280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0143DDB-D26F-472C-BAB8-590768A72507}" type="datetimeFigureOut">
              <a:rPr lang="en-GB" smtClean="0"/>
              <a:t>02/01/2019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B4AA9C2-4645-4272-A25C-FF940E6A03A6}" type="slidenum">
              <a:rPr lang="en-GB" smtClean="0"/>
              <a:t>‹#›</a:t>
            </a:fld>
            <a:endParaRPr lang="en-GB"/>
          </a:p>
        </p:txBody>
      </p:sp>
    </p:spTree>
    <p:extLst>
      <p:ext uri="{BB962C8B-B14F-4D97-AF65-F5344CB8AC3E}">
        <p14:creationId xmlns:p14="http://schemas.microsoft.com/office/powerpoint/2010/main" val="22561577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0143DDB-D26F-472C-BAB8-590768A72507}" type="datetimeFigureOut">
              <a:rPr lang="en-GB" smtClean="0"/>
              <a:t>02/01/2019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B4AA9C2-4645-4272-A25C-FF940E6A03A6}" type="slidenum">
              <a:rPr lang="en-GB" smtClean="0"/>
              <a:t>‹#›</a:t>
            </a:fld>
            <a:endParaRPr lang="en-GB"/>
          </a:p>
        </p:txBody>
      </p:sp>
    </p:spTree>
    <p:extLst>
      <p:ext uri="{BB962C8B-B14F-4D97-AF65-F5344CB8AC3E}">
        <p14:creationId xmlns:p14="http://schemas.microsoft.com/office/powerpoint/2010/main" val="1568346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0143DDB-D26F-472C-BAB8-590768A72507}" type="datetimeFigureOut">
              <a:rPr lang="en-GB" smtClean="0"/>
              <a:t>02/01/2019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B4AA9C2-4645-4272-A25C-FF940E6A03A6}" type="slidenum">
              <a:rPr lang="en-GB" smtClean="0"/>
              <a:t>‹#›</a:t>
            </a:fld>
            <a:endParaRPr lang="en-GB"/>
          </a:p>
        </p:txBody>
      </p:sp>
    </p:spTree>
    <p:extLst>
      <p:ext uri="{BB962C8B-B14F-4D97-AF65-F5344CB8AC3E}">
        <p14:creationId xmlns:p14="http://schemas.microsoft.com/office/powerpoint/2010/main" val="24233548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143DDB-D26F-472C-BAB8-590768A72507}" type="datetimeFigureOut">
              <a:rPr lang="en-GB" smtClean="0"/>
              <a:t>02/01/2019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B4AA9C2-4645-4272-A25C-FF940E6A03A6}" type="slidenum">
              <a:rPr lang="en-GB" smtClean="0"/>
              <a:t>‹#›</a:t>
            </a:fld>
            <a:endParaRPr lang="en-GB"/>
          </a:p>
        </p:txBody>
      </p:sp>
    </p:spTree>
    <p:extLst>
      <p:ext uri="{BB962C8B-B14F-4D97-AF65-F5344CB8AC3E}">
        <p14:creationId xmlns:p14="http://schemas.microsoft.com/office/powerpoint/2010/main" val="3538330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Edit Master text styles</a:t>
            </a:r>
          </a:p>
        </p:txBody>
      </p:sp>
      <p:sp>
        <p:nvSpPr>
          <p:cNvPr id="5" name="Date Placeholder 4"/>
          <p:cNvSpPr>
            <a:spLocks noGrp="1"/>
          </p:cNvSpPr>
          <p:nvPr>
            <p:ph type="dt" sz="half" idx="10"/>
          </p:nvPr>
        </p:nvSpPr>
        <p:spPr/>
        <p:txBody>
          <a:bodyPr/>
          <a:lstStyle/>
          <a:p>
            <a:fld id="{20143DDB-D26F-472C-BAB8-590768A72507}" type="datetimeFigureOut">
              <a:rPr lang="en-GB" smtClean="0"/>
              <a:t>02/01/2019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FB4AA9C2-4645-4272-A25C-FF940E6A03A6}" type="slidenum">
              <a:rPr lang="en-GB" smtClean="0"/>
              <a:t>‹#›</a:t>
            </a:fld>
            <a:endParaRPr lang="en-GB"/>
          </a:p>
        </p:txBody>
      </p:sp>
    </p:spTree>
    <p:extLst>
      <p:ext uri="{BB962C8B-B14F-4D97-AF65-F5344CB8AC3E}">
        <p14:creationId xmlns:p14="http://schemas.microsoft.com/office/powerpoint/2010/main" val="23050775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40000"/>
              <a:lumOff val="6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20143DDB-D26F-472C-BAB8-590768A72507}" type="datetimeFigureOut">
              <a:rPr lang="en-GB" smtClean="0"/>
              <a:t>02/01/2019</a:t>
            </a:fld>
            <a:endParaRPr lang="en-GB"/>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GB"/>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FB4AA9C2-4645-4272-A25C-FF940E6A03A6}" type="slidenum">
              <a:rPr lang="en-GB" smtClean="0"/>
              <a:t>‹#›</a:t>
            </a:fld>
            <a:endParaRPr lang="en-GB"/>
          </a:p>
        </p:txBody>
      </p:sp>
    </p:spTree>
    <p:extLst>
      <p:ext uri="{BB962C8B-B14F-4D97-AF65-F5344CB8AC3E}">
        <p14:creationId xmlns:p14="http://schemas.microsoft.com/office/powerpoint/2010/main" val="789694017"/>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0143DDB-D26F-472C-BAB8-590768A72507}" type="datetimeFigureOut">
              <a:rPr lang="en-GB" smtClean="0"/>
              <a:t>02/01/2019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4AA9C2-4645-4272-A25C-FF940E6A03A6}" type="slidenum">
              <a:rPr lang="en-GB" smtClean="0"/>
              <a:t>‹#›</a:t>
            </a:fld>
            <a:endParaRPr lang="en-GB"/>
          </a:p>
        </p:txBody>
      </p:sp>
    </p:spTree>
    <p:extLst>
      <p:ext uri="{BB962C8B-B14F-4D97-AF65-F5344CB8AC3E}">
        <p14:creationId xmlns:p14="http://schemas.microsoft.com/office/powerpoint/2010/main" val="29075897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0143DDB-D26F-472C-BAB8-590768A72507}" type="datetimeFigureOut">
              <a:rPr lang="en-GB" smtClean="0"/>
              <a:t>02/01/2019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B4AA9C2-4645-4272-A25C-FF940E6A03A6}" type="slidenum">
              <a:rPr lang="en-GB" smtClean="0"/>
              <a:t>‹#›</a:t>
            </a:fld>
            <a:endParaRPr lang="en-GB"/>
          </a:p>
        </p:txBody>
      </p:sp>
    </p:spTree>
    <p:extLst>
      <p:ext uri="{BB962C8B-B14F-4D97-AF65-F5344CB8AC3E}">
        <p14:creationId xmlns:p14="http://schemas.microsoft.com/office/powerpoint/2010/main" val="6420929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20143DDB-D26F-472C-BAB8-590768A72507}" type="datetimeFigureOut">
              <a:rPr lang="en-GB" smtClean="0"/>
              <a:t>02/01/2019</a:t>
            </a:fld>
            <a:endParaRPr lang="en-GB"/>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GB"/>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FB4AA9C2-4645-4272-A25C-FF940E6A03A6}" type="slidenum">
              <a:rPr lang="en-GB" smtClean="0"/>
              <a:t>‹#›</a:t>
            </a:fld>
            <a:endParaRPr lang="en-GB"/>
          </a:p>
        </p:txBody>
      </p:sp>
    </p:spTree>
    <p:extLst>
      <p:ext uri="{BB962C8B-B14F-4D97-AF65-F5344CB8AC3E}">
        <p14:creationId xmlns:p14="http://schemas.microsoft.com/office/powerpoint/2010/main" val="3240024178"/>
      </p:ext>
    </p:extLst>
  </p:cSld>
  <p:clrMap bg1="lt1" tx1="dk1" bg2="lt2" tx2="dk2" accent1="accent1" accent2="accent2" accent3="accent3" accent4="accent4" accent5="accent5" accent6="accent6" hlink="hlink" folHlink="folHlink"/>
  <p:sldLayoutIdLst>
    <p:sldLayoutId id="2147484091" r:id="rId1"/>
    <p:sldLayoutId id="2147484092" r:id="rId2"/>
    <p:sldLayoutId id="2147484093" r:id="rId3"/>
    <p:sldLayoutId id="2147484094" r:id="rId4"/>
    <p:sldLayoutId id="2147484095" r:id="rId5"/>
    <p:sldLayoutId id="2147484096" r:id="rId6"/>
    <p:sldLayoutId id="2147484097" r:id="rId7"/>
    <p:sldLayoutId id="2147484098" r:id="rId8"/>
    <p:sldLayoutId id="2147484099" r:id="rId9"/>
    <p:sldLayoutId id="2147484100" r:id="rId10"/>
    <p:sldLayoutId id="2147484101" r:id="rId11"/>
  </p:sldLayoutIdLst>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fullfact.org/economy/poverty-uk-guide-facts-and-figures/" TargetMode="External"/><Relationship Id="rId2" Type="http://schemas.openxmlformats.org/officeDocument/2006/relationships/hyperlink" Target="https://familypoint.cymru/flying-start-wales/" TargetMode="External"/><Relationship Id="rId1" Type="http://schemas.openxmlformats.org/officeDocument/2006/relationships/slideLayout" Target="../slideLayouts/slideLayout1.xml"/><Relationship Id="rId4" Type="http://schemas.openxmlformats.org/officeDocument/2006/relationships/hyperlink" Target="https://researchbriefings.parliament.uk/ResearchBriefing/Summary/SN05585"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childrenssociety.org.uk/what-you-can-do/campaign-change/fair-and-square-free-school-meals-all-children-poverty" TargetMode="External"/><Relationship Id="rId2" Type="http://schemas.openxmlformats.org/officeDocument/2006/relationships/hyperlink" Target="http://www.poverty.ac.uk/report-wales-child-poverty/wales-has-worst-child-poverty-uk" TargetMode="External"/><Relationship Id="rId1" Type="http://schemas.openxmlformats.org/officeDocument/2006/relationships/slideLayout" Target="../slideLayouts/slideLayout2.xml"/><Relationship Id="rId5" Type="http://schemas.openxmlformats.org/officeDocument/2006/relationships/hyperlink" Target="https://gov.wales/topics/people-and-communities/people/children-and-young-people/parenting-support-guidance/help/flyingstart/?lang=en" TargetMode="External"/><Relationship Id="rId4" Type="http://schemas.openxmlformats.org/officeDocument/2006/relationships/hyperlink" Target="https://gov.wales/docs/dsjlg/publications/cyp/161212-child-poverty-strategy-progress-report-2016-en.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3504" y="770467"/>
            <a:ext cx="10782300" cy="2251029"/>
          </a:xfrm>
        </p:spPr>
        <p:txBody>
          <a:bodyPr/>
          <a:lstStyle/>
          <a:p>
            <a:pPr algn="ctr"/>
            <a:r>
              <a:rPr lang="en-GB" sz="4000" u="sng" dirty="0">
                <a:solidFill>
                  <a:schemeClr val="tx1"/>
                </a:solidFill>
                <a:latin typeface="Arial" panose="020B0604020202020204" pitchFamily="34" charset="0"/>
                <a:cs typeface="Arial" panose="020B0604020202020204" pitchFamily="34" charset="0"/>
              </a:rPr>
              <a:t>Discuss the concept of poverty referring to theory, policy and practice.</a:t>
            </a:r>
          </a:p>
        </p:txBody>
      </p:sp>
      <p:sp>
        <p:nvSpPr>
          <p:cNvPr id="3" name="Subtitle 2"/>
          <p:cNvSpPr>
            <a:spLocks noGrp="1"/>
          </p:cNvSpPr>
          <p:nvPr>
            <p:ph type="subTitle" idx="1"/>
          </p:nvPr>
        </p:nvSpPr>
        <p:spPr/>
        <p:txBody>
          <a:bodyPr/>
          <a:lstStyle/>
          <a:p>
            <a:r>
              <a:rPr lang="en-GB" dirty="0">
                <a:solidFill>
                  <a:schemeClr val="tx1"/>
                </a:solidFill>
                <a:latin typeface="Arial" panose="020B0604020202020204" pitchFamily="34" charset="0"/>
                <a:cs typeface="Arial" panose="020B0604020202020204" pitchFamily="34" charset="0"/>
              </a:rPr>
              <a:t>By</a:t>
            </a:r>
            <a:r>
              <a:rPr lang="en-GB" dirty="0">
                <a:solidFill>
                  <a:schemeClr val="tx1"/>
                </a:solidFill>
              </a:rPr>
              <a:t> </a:t>
            </a:r>
            <a:r>
              <a:rPr lang="en-GB" dirty="0">
                <a:solidFill>
                  <a:schemeClr val="tx1"/>
                </a:solidFill>
                <a:latin typeface="Arial" panose="020B0604020202020204" pitchFamily="34" charset="0"/>
                <a:cs typeface="Arial" panose="020B0604020202020204" pitchFamily="34" charset="0"/>
              </a:rPr>
              <a:t>Chloe Davies</a:t>
            </a:r>
          </a:p>
          <a:p>
            <a:r>
              <a:rPr lang="en-GB" dirty="0">
                <a:solidFill>
                  <a:schemeClr val="tx1"/>
                </a:solidFill>
                <a:latin typeface="Arial" panose="020B0604020202020204" pitchFamily="34" charset="0"/>
                <a:cs typeface="Arial" panose="020B0604020202020204" pitchFamily="34" charset="0"/>
              </a:rPr>
              <a:t>Module code: SJS1 4012 (Ass 2)</a:t>
            </a:r>
          </a:p>
        </p:txBody>
      </p:sp>
    </p:spTree>
    <p:extLst>
      <p:ext uri="{BB962C8B-B14F-4D97-AF65-F5344CB8AC3E}">
        <p14:creationId xmlns:p14="http://schemas.microsoft.com/office/powerpoint/2010/main" val="286098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3503" y="123354"/>
            <a:ext cx="10782300" cy="1389637"/>
          </a:xfrm>
        </p:spPr>
        <p:txBody>
          <a:bodyPr/>
          <a:lstStyle/>
          <a:p>
            <a:r>
              <a:rPr lang="en-GB" dirty="0">
                <a:solidFill>
                  <a:schemeClr val="tx1"/>
                </a:solidFill>
              </a:rPr>
              <a:t>What is poverty?</a:t>
            </a:r>
          </a:p>
        </p:txBody>
      </p:sp>
      <p:sp>
        <p:nvSpPr>
          <p:cNvPr id="3" name="Subtitle 2"/>
          <p:cNvSpPr>
            <a:spLocks noGrp="1"/>
          </p:cNvSpPr>
          <p:nvPr>
            <p:ph type="subTitle" idx="1"/>
          </p:nvPr>
        </p:nvSpPr>
        <p:spPr>
          <a:xfrm>
            <a:off x="209265" y="1674055"/>
            <a:ext cx="11542643" cy="5774789"/>
          </a:xfrm>
        </p:spPr>
        <p:txBody>
          <a:bodyPr>
            <a:normAutofit/>
          </a:bodyPr>
          <a:lstStyle/>
          <a:p>
            <a:pPr marL="457200" indent="-457200">
              <a:buFont typeface="Arial" panose="020B0604020202020204" pitchFamily="34" charset="0"/>
              <a:buChar char="•"/>
            </a:pPr>
            <a:r>
              <a:rPr lang="en-GB" sz="2800" dirty="0">
                <a:solidFill>
                  <a:schemeClr val="tx1"/>
                </a:solidFill>
              </a:rPr>
              <a:t>Poverty is not being able to afford to meet basic needs such as food, clothing and shelter, although poverty is about more than just not having enough money (Government of new Brunswick, 2018).</a:t>
            </a:r>
          </a:p>
          <a:p>
            <a:pPr marL="457200" indent="-457200">
              <a:buFont typeface="Arial" panose="020B0604020202020204" pitchFamily="34" charset="0"/>
              <a:buChar char="•"/>
            </a:pPr>
            <a:r>
              <a:rPr lang="en-GB" sz="2800" dirty="0">
                <a:solidFill>
                  <a:schemeClr val="tx1"/>
                </a:solidFill>
              </a:rPr>
              <a:t>The World Bank Organization states: </a:t>
            </a:r>
            <a:r>
              <a:rPr lang="en-GB" sz="2800" i="1" dirty="0">
                <a:solidFill>
                  <a:schemeClr val="tx1"/>
                </a:solidFill>
              </a:rPr>
              <a:t>“Poverty is hunger. Poverty is lack of shelter. Poverty is being sick and not being able to see a doctor. Poverty is not having access to school and not knowing how to read. Poverty is not having a job, is fear for the future, living one day at a time.</a:t>
            </a:r>
            <a:r>
              <a:rPr lang="en-GB" sz="2800" dirty="0">
                <a:solidFill>
                  <a:schemeClr val="tx1"/>
                </a:solidFill>
              </a:rPr>
              <a:t> </a:t>
            </a:r>
            <a:r>
              <a:rPr lang="en-GB" sz="2800" i="1" dirty="0">
                <a:solidFill>
                  <a:schemeClr val="tx1"/>
                </a:solidFill>
              </a:rPr>
              <a:t>Poverty has many faces, changing from place to place and across time, and has been described in many ways… (Government of new Brunswick, 2018).</a:t>
            </a:r>
            <a:endParaRPr lang="en-GB" sz="2800" dirty="0">
              <a:solidFill>
                <a:schemeClr val="tx1"/>
              </a:solidFill>
            </a:endParaRPr>
          </a:p>
          <a:p>
            <a:pPr marL="457200" indent="-457200">
              <a:buFont typeface="Arial" panose="020B0604020202020204" pitchFamily="34" charset="0"/>
              <a:buChar char="•"/>
            </a:pPr>
            <a:endParaRPr lang="en-GB" dirty="0"/>
          </a:p>
          <a:p>
            <a:r>
              <a:rPr lang="en-GB" dirty="0"/>
              <a:t> </a:t>
            </a:r>
          </a:p>
        </p:txBody>
      </p:sp>
    </p:spTree>
    <p:extLst>
      <p:ext uri="{BB962C8B-B14F-4D97-AF65-F5344CB8AC3E}">
        <p14:creationId xmlns:p14="http://schemas.microsoft.com/office/powerpoint/2010/main" val="1908753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61301" y="456159"/>
            <a:ext cx="11396238" cy="1098090"/>
          </a:xfrm>
        </p:spPr>
        <p:txBody>
          <a:bodyPr>
            <a:normAutofit/>
          </a:bodyPr>
          <a:lstStyle/>
          <a:p>
            <a:r>
              <a:rPr lang="en-GB" sz="6600" dirty="0">
                <a:solidFill>
                  <a:schemeClr val="tx1"/>
                </a:solidFill>
              </a:rPr>
              <a:t>3 types of poverty - Theory</a:t>
            </a:r>
          </a:p>
        </p:txBody>
      </p:sp>
      <p:sp>
        <p:nvSpPr>
          <p:cNvPr id="3" name="Subtitle 2"/>
          <p:cNvSpPr>
            <a:spLocks noGrp="1"/>
          </p:cNvSpPr>
          <p:nvPr>
            <p:ph type="subTitle" idx="1"/>
          </p:nvPr>
        </p:nvSpPr>
        <p:spPr>
          <a:xfrm>
            <a:off x="667512" y="1688123"/>
            <a:ext cx="9228201" cy="4164673"/>
          </a:xfrm>
        </p:spPr>
        <p:txBody>
          <a:bodyPr>
            <a:normAutofit lnSpcReduction="10000"/>
          </a:bodyPr>
          <a:lstStyle/>
          <a:p>
            <a:pPr marL="457200" indent="-457200">
              <a:buFont typeface="Arial" panose="020B0604020202020204" pitchFamily="34" charset="0"/>
              <a:buChar char="•"/>
            </a:pPr>
            <a:r>
              <a:rPr lang="en-GB" sz="3000" dirty="0">
                <a:solidFill>
                  <a:schemeClr val="tx1"/>
                </a:solidFill>
              </a:rPr>
              <a:t>Relative poverty </a:t>
            </a:r>
          </a:p>
          <a:p>
            <a:pPr marL="457200" indent="-457200">
              <a:buFont typeface="Arial" panose="020B0604020202020204" pitchFamily="34" charset="0"/>
              <a:buChar char="•"/>
            </a:pPr>
            <a:r>
              <a:rPr lang="en-GB" sz="3000" dirty="0">
                <a:solidFill>
                  <a:schemeClr val="tx1"/>
                </a:solidFill>
              </a:rPr>
              <a:t>Living in an household with an income below 60% of the median household income for that year.</a:t>
            </a:r>
          </a:p>
          <a:p>
            <a:pPr marL="457200" indent="-457200">
              <a:buFont typeface="Arial" panose="020B0604020202020204" pitchFamily="34" charset="0"/>
              <a:buChar char="•"/>
            </a:pPr>
            <a:r>
              <a:rPr lang="en-GB" sz="3000" dirty="0">
                <a:solidFill>
                  <a:schemeClr val="tx1"/>
                </a:solidFill>
              </a:rPr>
              <a:t>This measure looks at inequality between low and middle- income household (Parliament, house of commons, 2018).</a:t>
            </a:r>
          </a:p>
          <a:p>
            <a:pPr marL="457200" indent="-457200">
              <a:buFont typeface="Arial" panose="020B0604020202020204" pitchFamily="34" charset="0"/>
              <a:buChar char="•"/>
            </a:pPr>
            <a:r>
              <a:rPr lang="en-GB" sz="3000" dirty="0">
                <a:solidFill>
                  <a:schemeClr val="tx1"/>
                </a:solidFill>
              </a:rPr>
              <a:t>The percentage of children in relative poverty was slightly higher in 2016 to 2017 than in 2010 to 2011 for both measures, Although, the changes are small and uncertain (full fact, 2018).</a:t>
            </a:r>
          </a:p>
          <a:p>
            <a:pPr marL="457200" indent="-457200">
              <a:buFont typeface="Arial" panose="020B0604020202020204" pitchFamily="34" charset="0"/>
              <a:buChar char="•"/>
            </a:pPr>
            <a:endParaRPr lang="en-GB" dirty="0"/>
          </a:p>
        </p:txBody>
      </p:sp>
    </p:spTree>
    <p:extLst>
      <p:ext uri="{BB962C8B-B14F-4D97-AF65-F5344CB8AC3E}">
        <p14:creationId xmlns:p14="http://schemas.microsoft.com/office/powerpoint/2010/main" val="3450173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FCE85-BB1A-4AC0-A7DF-5E1B6F8EE321}"/>
              </a:ext>
            </a:extLst>
          </p:cNvPr>
          <p:cNvSpPr>
            <a:spLocks noGrp="1"/>
          </p:cNvSpPr>
          <p:nvPr>
            <p:ph type="title"/>
          </p:nvPr>
        </p:nvSpPr>
        <p:spPr/>
        <p:txBody>
          <a:bodyPr/>
          <a:lstStyle/>
          <a:p>
            <a:r>
              <a:rPr lang="en-GB" dirty="0"/>
              <a:t>3 types of poverty - theory</a:t>
            </a:r>
          </a:p>
        </p:txBody>
      </p:sp>
      <p:sp>
        <p:nvSpPr>
          <p:cNvPr id="6" name="TextBox 5">
            <a:extLst>
              <a:ext uri="{FF2B5EF4-FFF2-40B4-BE49-F238E27FC236}">
                <a16:creationId xmlns:a16="http://schemas.microsoft.com/office/drawing/2014/main" id="{10A98E38-DAE6-4B1D-90A5-75195BD2A022}"/>
              </a:ext>
            </a:extLst>
          </p:cNvPr>
          <p:cNvSpPr txBox="1"/>
          <p:nvPr/>
        </p:nvSpPr>
        <p:spPr>
          <a:xfrm>
            <a:off x="506437" y="858129"/>
            <a:ext cx="11028339" cy="1107996"/>
          </a:xfrm>
          <a:prstGeom prst="rect">
            <a:avLst/>
          </a:prstGeom>
          <a:noFill/>
        </p:spPr>
        <p:txBody>
          <a:bodyPr wrap="square" rtlCol="0">
            <a:spAutoFit/>
          </a:bodyPr>
          <a:lstStyle/>
          <a:p>
            <a:r>
              <a:rPr lang="en-GB" sz="6600" dirty="0"/>
              <a:t>3 types of poverty - Theory</a:t>
            </a:r>
          </a:p>
        </p:txBody>
      </p:sp>
      <p:sp>
        <p:nvSpPr>
          <p:cNvPr id="7" name="TextBox 6">
            <a:extLst>
              <a:ext uri="{FF2B5EF4-FFF2-40B4-BE49-F238E27FC236}">
                <a16:creationId xmlns:a16="http://schemas.microsoft.com/office/drawing/2014/main" id="{3CE8919C-70C0-449F-AEB2-A1AFC91D665F}"/>
              </a:ext>
            </a:extLst>
          </p:cNvPr>
          <p:cNvSpPr txBox="1"/>
          <p:nvPr/>
        </p:nvSpPr>
        <p:spPr>
          <a:xfrm>
            <a:off x="520505" y="2278966"/>
            <a:ext cx="11043138" cy="3231654"/>
          </a:xfrm>
          <a:prstGeom prst="rect">
            <a:avLst/>
          </a:prstGeom>
          <a:noFill/>
        </p:spPr>
        <p:txBody>
          <a:bodyPr wrap="square" rtlCol="0">
            <a:spAutoFit/>
          </a:bodyPr>
          <a:lstStyle/>
          <a:p>
            <a:pPr marL="285750" indent="-285750">
              <a:buFont typeface="Arial" panose="020B0604020202020204" pitchFamily="34" charset="0"/>
              <a:buChar char="•"/>
            </a:pPr>
            <a:r>
              <a:rPr lang="en-GB" sz="2800" dirty="0"/>
              <a:t>Absolute poverty</a:t>
            </a:r>
          </a:p>
          <a:p>
            <a:pPr marL="285750" indent="-285750">
              <a:buFont typeface="Arial" panose="020B0604020202020204" pitchFamily="34" charset="0"/>
              <a:buChar char="•"/>
            </a:pPr>
            <a:r>
              <a:rPr lang="en-GB" sz="2800" dirty="0"/>
              <a:t>When you can not afford basic needs, including food, clothing, shelter etc.</a:t>
            </a:r>
          </a:p>
          <a:p>
            <a:pPr marL="285750" indent="-285750">
              <a:buFont typeface="Arial" panose="020B0604020202020204" pitchFamily="34" charset="0"/>
              <a:buChar char="•"/>
            </a:pPr>
            <a:r>
              <a:rPr lang="en-GB" sz="2800" dirty="0"/>
              <a:t>Measured relative to a fixed standard of living rather than including the rest of the population (full fact, 2018).</a:t>
            </a:r>
          </a:p>
          <a:p>
            <a:pPr marL="285750" indent="-285750">
              <a:buFont typeface="Arial" panose="020B0604020202020204" pitchFamily="34" charset="0"/>
              <a:buChar char="•"/>
            </a:pPr>
            <a:r>
              <a:rPr lang="en-GB" sz="2800" dirty="0"/>
              <a:t>The definition ‘absolute poverty’ is used by many international organisations such as, UN and world bank. (full fact, 2018)</a:t>
            </a:r>
          </a:p>
          <a:p>
            <a:pPr marL="285750" indent="-285750">
              <a:buFont typeface="Arial" panose="020B0604020202020204" pitchFamily="34" charset="0"/>
              <a:buChar char="•"/>
            </a:pPr>
            <a:endParaRPr lang="en-GB" dirty="0"/>
          </a:p>
          <a:p>
            <a:endParaRPr lang="en-GB" dirty="0"/>
          </a:p>
        </p:txBody>
      </p:sp>
    </p:spTree>
    <p:extLst>
      <p:ext uri="{BB962C8B-B14F-4D97-AF65-F5344CB8AC3E}">
        <p14:creationId xmlns:p14="http://schemas.microsoft.com/office/powerpoint/2010/main" val="37256243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1FD9F-D9D7-47A5-B506-7B030E289324}"/>
              </a:ext>
            </a:extLst>
          </p:cNvPr>
          <p:cNvSpPr>
            <a:spLocks noGrp="1"/>
          </p:cNvSpPr>
          <p:nvPr>
            <p:ph type="title"/>
          </p:nvPr>
        </p:nvSpPr>
        <p:spPr/>
        <p:txBody>
          <a:bodyPr/>
          <a:lstStyle/>
          <a:p>
            <a:r>
              <a:rPr lang="en-GB" dirty="0">
                <a:solidFill>
                  <a:schemeClr val="tx1"/>
                </a:solidFill>
              </a:rPr>
              <a:t>3 Types of poverty – Theory </a:t>
            </a:r>
          </a:p>
        </p:txBody>
      </p:sp>
      <p:sp>
        <p:nvSpPr>
          <p:cNvPr id="4" name="TextBox 3">
            <a:extLst>
              <a:ext uri="{FF2B5EF4-FFF2-40B4-BE49-F238E27FC236}">
                <a16:creationId xmlns:a16="http://schemas.microsoft.com/office/drawing/2014/main" id="{B63116FF-56A2-4E22-922D-3E191467198C}"/>
              </a:ext>
            </a:extLst>
          </p:cNvPr>
          <p:cNvSpPr txBox="1"/>
          <p:nvPr/>
        </p:nvSpPr>
        <p:spPr>
          <a:xfrm>
            <a:off x="500940" y="1814732"/>
            <a:ext cx="11085342" cy="4678204"/>
          </a:xfrm>
          <a:prstGeom prst="rect">
            <a:avLst/>
          </a:prstGeom>
          <a:noFill/>
        </p:spPr>
        <p:txBody>
          <a:bodyPr wrap="square" rtlCol="0">
            <a:spAutoFit/>
          </a:bodyPr>
          <a:lstStyle/>
          <a:p>
            <a:pPr marL="285750" indent="-285750">
              <a:buFont typeface="Arial" panose="020B0604020202020204" pitchFamily="34" charset="0"/>
              <a:buChar char="•"/>
            </a:pPr>
            <a:r>
              <a:rPr lang="en-GB" sz="2800" dirty="0"/>
              <a:t>Persistent poverty</a:t>
            </a:r>
          </a:p>
          <a:p>
            <a:pPr marL="285750" indent="-285750">
              <a:buFont typeface="Arial" panose="020B0604020202020204" pitchFamily="34" charset="0"/>
              <a:buChar char="•"/>
            </a:pPr>
            <a:r>
              <a:rPr lang="en-GB" sz="2800" dirty="0"/>
              <a:t>You are defined as being in persistent poverty if you are in receipt of relative low income for three of the last four years.</a:t>
            </a:r>
          </a:p>
          <a:p>
            <a:pPr marL="285750" indent="-285750">
              <a:buFont typeface="Arial" panose="020B0604020202020204" pitchFamily="34" charset="0"/>
              <a:buChar char="•"/>
            </a:pPr>
            <a:r>
              <a:rPr lang="en-GB" sz="2800" dirty="0"/>
              <a:t>Between 2012 and 2016, 9% of individuals were in persistent poverty before housing costs, based on data collected from the understanding society survey (parliament, house of commons, 2018).</a:t>
            </a:r>
          </a:p>
          <a:p>
            <a:pPr marL="285750" indent="-285750">
              <a:buFont typeface="Arial" panose="020B0604020202020204" pitchFamily="34" charset="0"/>
              <a:buChar char="•"/>
            </a:pPr>
            <a:r>
              <a:rPr lang="en-GB" sz="2800" dirty="0"/>
              <a:t>On a after housing cost basis children were most likely to experience persistent poverty. Whilst pensioners were least likely to experience persistent poverty compared to the other population groups (parliament, house of commons, 2018).</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21852524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786DB8-2D54-4817-8387-AF12BB400782}"/>
              </a:ext>
            </a:extLst>
          </p:cNvPr>
          <p:cNvSpPr>
            <a:spLocks noGrp="1"/>
          </p:cNvSpPr>
          <p:nvPr>
            <p:ph type="ctrTitle"/>
          </p:nvPr>
        </p:nvSpPr>
        <p:spPr>
          <a:xfrm>
            <a:off x="448759" y="426800"/>
            <a:ext cx="10782300" cy="1156807"/>
          </a:xfrm>
        </p:spPr>
        <p:txBody>
          <a:bodyPr/>
          <a:lstStyle/>
          <a:p>
            <a:r>
              <a:rPr lang="en-GB" sz="6600" dirty="0">
                <a:solidFill>
                  <a:schemeClr val="tx1"/>
                </a:solidFill>
              </a:rPr>
              <a:t>The wicked problem - Theory</a:t>
            </a:r>
          </a:p>
        </p:txBody>
      </p:sp>
      <p:sp>
        <p:nvSpPr>
          <p:cNvPr id="3" name="Subtitle 2">
            <a:extLst>
              <a:ext uri="{FF2B5EF4-FFF2-40B4-BE49-F238E27FC236}">
                <a16:creationId xmlns:a16="http://schemas.microsoft.com/office/drawing/2014/main" id="{94323F43-4076-45A1-B4D7-33C60E18CF55}"/>
              </a:ext>
            </a:extLst>
          </p:cNvPr>
          <p:cNvSpPr>
            <a:spLocks noGrp="1"/>
          </p:cNvSpPr>
          <p:nvPr>
            <p:ph type="subTitle" idx="1"/>
          </p:nvPr>
        </p:nvSpPr>
        <p:spPr>
          <a:xfrm>
            <a:off x="667511" y="1786597"/>
            <a:ext cx="7773103" cy="4066199"/>
          </a:xfrm>
        </p:spPr>
        <p:txBody>
          <a:bodyPr>
            <a:normAutofit fontScale="85000" lnSpcReduction="10000"/>
          </a:bodyPr>
          <a:lstStyle/>
          <a:p>
            <a:r>
              <a:rPr lang="en-GB" dirty="0">
                <a:solidFill>
                  <a:schemeClr val="tx1"/>
                </a:solidFill>
              </a:rPr>
              <a:t>Spiker (2016) stated ‘’ </a:t>
            </a:r>
            <a:r>
              <a:rPr lang="en-GB" i="1" dirty="0">
                <a:solidFill>
                  <a:schemeClr val="tx1"/>
                </a:solidFill>
              </a:rPr>
              <a:t>Poverty is a wicked issue—complex, multidimensional, unclear and changeable. There is not one problem to be addressed. If we are not dealing with a set, specific problem, or even a defined process, there is little point in chasing after definitive, mechanistic answers</a:t>
            </a:r>
            <a:r>
              <a:rPr lang="en-GB" dirty="0">
                <a:solidFill>
                  <a:schemeClr val="tx1"/>
                </a:solidFill>
              </a:rPr>
              <a:t>’’.</a:t>
            </a:r>
          </a:p>
          <a:p>
            <a:r>
              <a:rPr lang="en-GB" dirty="0">
                <a:solidFill>
                  <a:schemeClr val="tx1"/>
                </a:solidFill>
              </a:rPr>
              <a:t>Spiker (2016) stated ‘</a:t>
            </a:r>
            <a:r>
              <a:rPr lang="en-GB" i="1" dirty="0">
                <a:solidFill>
                  <a:schemeClr val="tx1"/>
                </a:solidFill>
              </a:rPr>
              <a:t>’one misconception is to suppose that if we know what causes the problems, we will know how to stop them; the way into a problem is not usually the way out of it. Neither position is tenable, and too often they have led policy astray’’.</a:t>
            </a:r>
          </a:p>
        </p:txBody>
      </p:sp>
      <p:pic>
        <p:nvPicPr>
          <p:cNvPr id="4" name="Content Placeholder 3">
            <a:extLst>
              <a:ext uri="{FF2B5EF4-FFF2-40B4-BE49-F238E27FC236}">
                <a16:creationId xmlns:a16="http://schemas.microsoft.com/office/drawing/2014/main" id="{B090E28D-4FE2-457C-8B80-47C24C77D009}"/>
              </a:ext>
            </a:extLst>
          </p:cNvPr>
          <p:cNvPicPr>
            <a:picLocks noGrp="1" noChangeAspect="1"/>
          </p:cNvPicPr>
          <p:nvPr>
            <p:ph idx="1"/>
          </p:nvPr>
        </p:nvPicPr>
        <p:blipFill>
          <a:blip r:embed="rId3"/>
          <a:stretch>
            <a:fillRect/>
          </a:stretch>
        </p:blipFill>
        <p:spPr>
          <a:xfrm>
            <a:off x="8547294" y="1786597"/>
            <a:ext cx="3469740" cy="2338100"/>
          </a:xfrm>
          <a:prstGeom prst="rect">
            <a:avLst/>
          </a:prstGeom>
        </p:spPr>
      </p:pic>
    </p:spTree>
    <p:extLst>
      <p:ext uri="{BB962C8B-B14F-4D97-AF65-F5344CB8AC3E}">
        <p14:creationId xmlns:p14="http://schemas.microsoft.com/office/powerpoint/2010/main" val="19421354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06299" y="91123"/>
            <a:ext cx="9112950" cy="1526662"/>
          </a:xfrm>
        </p:spPr>
        <p:txBody>
          <a:bodyPr>
            <a:normAutofit/>
          </a:bodyPr>
          <a:lstStyle/>
          <a:p>
            <a:r>
              <a:rPr lang="en-GB" sz="6000" dirty="0">
                <a:solidFill>
                  <a:schemeClr val="bg1"/>
                </a:solidFill>
              </a:rPr>
              <a:t>Child poverty in Wales</a:t>
            </a:r>
          </a:p>
        </p:txBody>
      </p:sp>
      <p:sp>
        <p:nvSpPr>
          <p:cNvPr id="4" name="TextBox 3">
            <a:extLst>
              <a:ext uri="{FF2B5EF4-FFF2-40B4-BE49-F238E27FC236}">
                <a16:creationId xmlns:a16="http://schemas.microsoft.com/office/drawing/2014/main" id="{2F257F17-A022-4908-AC25-9FA98A5EC1A6}"/>
              </a:ext>
            </a:extLst>
          </p:cNvPr>
          <p:cNvSpPr txBox="1"/>
          <p:nvPr/>
        </p:nvSpPr>
        <p:spPr>
          <a:xfrm>
            <a:off x="706299" y="1160585"/>
            <a:ext cx="10469880" cy="5909310"/>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schemeClr val="bg1"/>
                </a:solidFill>
              </a:rPr>
              <a:t>Wales has the highest rate of child poverty than any nation in the UK</a:t>
            </a:r>
          </a:p>
          <a:p>
            <a:pPr marL="285750" indent="-285750">
              <a:buFont typeface="Arial" panose="020B0604020202020204" pitchFamily="34" charset="0"/>
              <a:buChar char="•"/>
            </a:pPr>
            <a:r>
              <a:rPr lang="en-GB" sz="2400" dirty="0">
                <a:solidFill>
                  <a:schemeClr val="bg1"/>
                </a:solidFill>
              </a:rPr>
              <a:t>According to a report from the Save the Children charity around 200,000 children are living in poverty in Wales, In addition to this, as many as 90,000 live in severe poverty (poverty and social exclusion PSE, no date).</a:t>
            </a:r>
          </a:p>
          <a:p>
            <a:pPr marL="285750" indent="-285750">
              <a:buFont typeface="Arial" panose="020B0604020202020204" pitchFamily="34" charset="0"/>
              <a:buChar char="•"/>
            </a:pPr>
            <a:r>
              <a:rPr lang="en-GB" sz="2400" dirty="0">
                <a:solidFill>
                  <a:schemeClr val="bg1"/>
                </a:solidFill>
              </a:rPr>
              <a:t> 200,000, are in poverty with a household income on or below the 60% median income </a:t>
            </a:r>
          </a:p>
          <a:p>
            <a:pPr marL="285750" indent="-285750">
              <a:buFont typeface="Arial" panose="020B0604020202020204" pitchFamily="34" charset="0"/>
              <a:buChar char="•"/>
            </a:pPr>
            <a:r>
              <a:rPr lang="en-GB" sz="2400" dirty="0">
                <a:solidFill>
                  <a:schemeClr val="bg1"/>
                </a:solidFill>
              </a:rPr>
              <a:t>14 % are living in severe poverty.</a:t>
            </a:r>
          </a:p>
          <a:p>
            <a:pPr marL="285750" indent="-285750">
              <a:buFont typeface="Arial" panose="020B0604020202020204" pitchFamily="34" charset="0"/>
              <a:buChar char="•"/>
            </a:pPr>
            <a:r>
              <a:rPr lang="en-GB" sz="2400" dirty="0">
                <a:solidFill>
                  <a:schemeClr val="bg1"/>
                </a:solidFill>
              </a:rPr>
              <a:t>53 % of Welsh children in families of a low income are concerned that there parents are struggling to pay for every day essentials such as food, heating and clothing (poverty and social exclusion PSE, no date).</a:t>
            </a:r>
          </a:p>
          <a:p>
            <a:pPr marL="285750" indent="-285750">
              <a:buFont typeface="Arial" panose="020B0604020202020204" pitchFamily="34" charset="0"/>
              <a:buChar char="•"/>
            </a:pPr>
            <a:r>
              <a:rPr lang="en-GB" sz="2400" dirty="0">
                <a:solidFill>
                  <a:schemeClr val="bg1"/>
                </a:solidFill>
              </a:rPr>
              <a:t>25% of parent on a low income in wales stated that they frequently skip meals and feel they have nothing else they are able to cut back on</a:t>
            </a:r>
          </a:p>
          <a:p>
            <a:pPr marL="285750" indent="-285750">
              <a:buFont typeface="Arial" panose="020B0604020202020204" pitchFamily="34" charset="0"/>
              <a:buChar char="•"/>
            </a:pPr>
            <a:r>
              <a:rPr lang="en-GB" sz="2400" dirty="0">
                <a:solidFill>
                  <a:schemeClr val="bg1"/>
                </a:solidFill>
              </a:rPr>
              <a:t>A fifth of Welsh parents living on low incomes say the stress of money is affecting there relationships with there children (poverty and social exclusion PSE, no date).</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2310247433"/>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89369" y="213043"/>
            <a:ext cx="10724082" cy="1387157"/>
          </a:xfrm>
        </p:spPr>
        <p:txBody>
          <a:bodyPr>
            <a:normAutofit/>
          </a:bodyPr>
          <a:lstStyle/>
          <a:p>
            <a:r>
              <a:rPr lang="en-GB" sz="6000" dirty="0">
                <a:solidFill>
                  <a:schemeClr val="bg1"/>
                </a:solidFill>
              </a:rPr>
              <a:t>Child Poverty Act 2010</a:t>
            </a:r>
          </a:p>
        </p:txBody>
      </p:sp>
      <p:sp>
        <p:nvSpPr>
          <p:cNvPr id="5" name="TextBox 4">
            <a:extLst>
              <a:ext uri="{FF2B5EF4-FFF2-40B4-BE49-F238E27FC236}">
                <a16:creationId xmlns:a16="http://schemas.microsoft.com/office/drawing/2014/main" id="{BCD4AB22-E8F8-4C5B-8237-2E61C42E0587}"/>
              </a:ext>
            </a:extLst>
          </p:cNvPr>
          <p:cNvSpPr txBox="1"/>
          <p:nvPr/>
        </p:nvSpPr>
        <p:spPr>
          <a:xfrm>
            <a:off x="472439" y="1234440"/>
            <a:ext cx="10957941" cy="6124754"/>
          </a:xfrm>
          <a:prstGeom prst="rect">
            <a:avLst/>
          </a:prstGeom>
          <a:noFill/>
        </p:spPr>
        <p:txBody>
          <a:bodyPr wrap="square" rtlCol="0">
            <a:spAutoFit/>
          </a:bodyPr>
          <a:lstStyle/>
          <a:p>
            <a:pPr marL="285750" indent="-285750">
              <a:buFont typeface="Arial" panose="020B0604020202020204" pitchFamily="34" charset="0"/>
              <a:buChar char="•"/>
            </a:pPr>
            <a:r>
              <a:rPr lang="en-GB" sz="2600" dirty="0">
                <a:solidFill>
                  <a:schemeClr val="bg1"/>
                </a:solidFill>
              </a:rPr>
              <a:t>Passed on 25</a:t>
            </a:r>
            <a:r>
              <a:rPr lang="en-GB" sz="2600" baseline="30000" dirty="0">
                <a:solidFill>
                  <a:schemeClr val="bg1"/>
                </a:solidFill>
              </a:rPr>
              <a:t>th</a:t>
            </a:r>
            <a:r>
              <a:rPr lang="en-GB" sz="2600" dirty="0">
                <a:solidFill>
                  <a:schemeClr val="bg1"/>
                </a:solidFill>
              </a:rPr>
              <a:t> March 2010 (Kennedy, S, 2018). </a:t>
            </a:r>
          </a:p>
          <a:p>
            <a:pPr marL="285750" indent="-285750">
              <a:buFont typeface="Arial" panose="020B0604020202020204" pitchFamily="34" charset="0"/>
              <a:buChar char="•"/>
            </a:pPr>
            <a:r>
              <a:rPr lang="en-GB" sz="2600" dirty="0">
                <a:solidFill>
                  <a:schemeClr val="bg1"/>
                </a:solidFill>
              </a:rPr>
              <a:t>Established four separate child poverty targets to be met by 2020/2021.</a:t>
            </a:r>
          </a:p>
          <a:p>
            <a:pPr marL="285750" indent="-285750">
              <a:buFont typeface="Arial" panose="020B0604020202020204" pitchFamily="34" charset="0"/>
              <a:buChar char="•"/>
            </a:pPr>
            <a:r>
              <a:rPr lang="en-GB" sz="2600" dirty="0">
                <a:solidFill>
                  <a:schemeClr val="bg1"/>
                </a:solidFill>
              </a:rPr>
              <a:t>Requires the UK Government to publish regular UK child poverty strategies and annual progress reports.</a:t>
            </a:r>
          </a:p>
          <a:p>
            <a:pPr marL="285750" indent="-285750">
              <a:buFont typeface="Arial" panose="020B0604020202020204" pitchFamily="34" charset="0"/>
              <a:buChar char="•"/>
            </a:pPr>
            <a:r>
              <a:rPr lang="en-GB" sz="2600" dirty="0">
                <a:solidFill>
                  <a:schemeClr val="bg1"/>
                </a:solidFill>
              </a:rPr>
              <a:t>Includes a child poverty commissioner to give advice.</a:t>
            </a:r>
          </a:p>
          <a:p>
            <a:pPr marL="285750" indent="-285750">
              <a:buFont typeface="Arial" panose="020B0604020202020204" pitchFamily="34" charset="0"/>
              <a:buChar char="•"/>
            </a:pPr>
            <a:r>
              <a:rPr lang="en-GB" sz="2600" dirty="0">
                <a:solidFill>
                  <a:schemeClr val="bg1"/>
                </a:solidFill>
              </a:rPr>
              <a:t>Conservatives argue that child poverty targets need to focus on the underlying causes of poverty (Kennedy, S. 2018).</a:t>
            </a:r>
          </a:p>
          <a:p>
            <a:pPr marL="285750" indent="-285750">
              <a:buFont typeface="Arial" panose="020B0604020202020204" pitchFamily="34" charset="0"/>
              <a:buChar char="•"/>
            </a:pPr>
            <a:r>
              <a:rPr lang="en-GB" sz="2600" dirty="0">
                <a:solidFill>
                  <a:schemeClr val="bg1"/>
                </a:solidFill>
              </a:rPr>
              <a:t>First state of the nation report in October 2013 provided information that the 2020/2021 target would be considerably missed. </a:t>
            </a:r>
          </a:p>
          <a:p>
            <a:pPr marL="285750" indent="-285750">
              <a:buFont typeface="Arial" panose="020B0604020202020204" pitchFamily="34" charset="0"/>
              <a:buChar char="•"/>
            </a:pPr>
            <a:r>
              <a:rPr lang="en-GB" sz="2600" dirty="0">
                <a:solidFill>
                  <a:schemeClr val="bg1"/>
                </a:solidFill>
              </a:rPr>
              <a:t>This could be due to problems of youth unemployment and falling living standards. (Kennedy, S. 2018).</a:t>
            </a:r>
          </a:p>
          <a:p>
            <a:pPr marL="285750" indent="-285750">
              <a:buFont typeface="Arial" panose="020B0604020202020204" pitchFamily="34" charset="0"/>
              <a:buChar char="•"/>
            </a:pPr>
            <a:r>
              <a:rPr lang="en-GB" sz="2600" dirty="0">
                <a:solidFill>
                  <a:schemeClr val="bg1"/>
                </a:solidFill>
              </a:rPr>
              <a:t>Welsh government (2016) stated ‘’ </a:t>
            </a:r>
            <a:r>
              <a:rPr lang="en-GB" sz="2600" i="1" dirty="0">
                <a:solidFill>
                  <a:schemeClr val="bg1"/>
                </a:solidFill>
              </a:rPr>
              <a:t>Improving outcomes in the early years and increasing employability have been identified as key priorities for tackling poverty’’.</a:t>
            </a:r>
          </a:p>
          <a:p>
            <a:pPr marL="285750" indent="-285750">
              <a:buFont typeface="Arial" panose="020B0604020202020204" pitchFamily="34" charset="0"/>
              <a:buChar char="•"/>
            </a:pPr>
            <a:endParaRPr lang="en-GB" sz="2800" dirty="0">
              <a:solidFill>
                <a:schemeClr val="bg1"/>
              </a:solidFill>
            </a:endParaRPr>
          </a:p>
        </p:txBody>
      </p:sp>
    </p:spTree>
    <p:extLst>
      <p:ext uri="{BB962C8B-B14F-4D97-AF65-F5344CB8AC3E}">
        <p14:creationId xmlns:p14="http://schemas.microsoft.com/office/powerpoint/2010/main" val="3229507624"/>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E4F9D2-96F6-4855-AFA2-00B5831967A9}"/>
              </a:ext>
            </a:extLst>
          </p:cNvPr>
          <p:cNvSpPr>
            <a:spLocks noGrp="1"/>
          </p:cNvSpPr>
          <p:nvPr>
            <p:ph type="title"/>
          </p:nvPr>
        </p:nvSpPr>
        <p:spPr>
          <a:xfrm>
            <a:off x="259080" y="167639"/>
            <a:ext cx="11170919" cy="1212851"/>
          </a:xfrm>
        </p:spPr>
        <p:txBody>
          <a:bodyPr>
            <a:normAutofit/>
          </a:bodyPr>
          <a:lstStyle/>
          <a:p>
            <a:r>
              <a:rPr lang="en-GB" sz="4400" dirty="0">
                <a:solidFill>
                  <a:schemeClr val="tx1"/>
                </a:solidFill>
              </a:rPr>
              <a:t>Governments child poverty strategy for 2014-2017</a:t>
            </a:r>
          </a:p>
        </p:txBody>
      </p:sp>
      <p:sp>
        <p:nvSpPr>
          <p:cNvPr id="4" name="TextBox 3">
            <a:extLst>
              <a:ext uri="{FF2B5EF4-FFF2-40B4-BE49-F238E27FC236}">
                <a16:creationId xmlns:a16="http://schemas.microsoft.com/office/drawing/2014/main" id="{B07EC336-7839-4B07-B172-038CA8212669}"/>
              </a:ext>
            </a:extLst>
          </p:cNvPr>
          <p:cNvSpPr txBox="1"/>
          <p:nvPr/>
        </p:nvSpPr>
        <p:spPr>
          <a:xfrm>
            <a:off x="259080" y="1194593"/>
            <a:ext cx="11795760" cy="4893647"/>
          </a:xfrm>
          <a:prstGeom prst="rect">
            <a:avLst/>
          </a:prstGeom>
          <a:noFill/>
        </p:spPr>
        <p:txBody>
          <a:bodyPr wrap="square" rtlCol="0">
            <a:spAutoFit/>
          </a:bodyPr>
          <a:lstStyle/>
          <a:p>
            <a:pPr marL="285750" indent="-285750">
              <a:buFont typeface="Arial" panose="020B0604020202020204" pitchFamily="34" charset="0"/>
              <a:buChar char="•"/>
            </a:pPr>
            <a:r>
              <a:rPr lang="en-GB" sz="2400" dirty="0"/>
              <a:t>A result of the Child Poverty Act 2010.</a:t>
            </a:r>
          </a:p>
          <a:p>
            <a:pPr marL="285750" indent="-285750">
              <a:buFont typeface="Arial" panose="020B0604020202020204" pitchFamily="34" charset="0"/>
              <a:buChar char="•"/>
            </a:pPr>
            <a:r>
              <a:rPr lang="en-GB" sz="2400" dirty="0"/>
              <a:t>Intends to tackle child poverty by:</a:t>
            </a:r>
          </a:p>
          <a:p>
            <a:pPr marL="285750" indent="-285750">
              <a:buFont typeface="Arial" panose="020B0604020202020204" pitchFamily="34" charset="0"/>
              <a:buChar char="•"/>
            </a:pPr>
            <a:r>
              <a:rPr lang="en-GB" sz="2400" dirty="0"/>
              <a:t>Supporting families into work.</a:t>
            </a:r>
          </a:p>
          <a:p>
            <a:pPr marL="285750" indent="-285750">
              <a:buFont typeface="Arial" panose="020B0604020202020204" pitchFamily="34" charset="0"/>
              <a:buChar char="•"/>
            </a:pPr>
            <a:r>
              <a:rPr lang="en-GB" sz="2400" dirty="0"/>
              <a:t>Improving living standards, and</a:t>
            </a:r>
          </a:p>
          <a:p>
            <a:pPr marL="285750" indent="-285750">
              <a:buFont typeface="Arial" panose="020B0604020202020204" pitchFamily="34" charset="0"/>
              <a:buChar char="•"/>
            </a:pPr>
            <a:r>
              <a:rPr lang="en-GB" sz="2400" dirty="0"/>
              <a:t>Preventing poor children becoming poor adults. (Kennedy, S. 2018).</a:t>
            </a:r>
          </a:p>
          <a:p>
            <a:pPr marL="285750" indent="-285750">
              <a:buFont typeface="Arial" panose="020B0604020202020204" pitchFamily="34" charset="0"/>
              <a:buChar char="•"/>
            </a:pPr>
            <a:r>
              <a:rPr lang="en-GB" sz="2400" i="1" dirty="0"/>
              <a:t>‘’Where you start in life should not determine where you end up’’.(HM Government, 2014)  .</a:t>
            </a:r>
          </a:p>
          <a:p>
            <a:pPr marL="285750" indent="-285750">
              <a:buFont typeface="Arial" panose="020B0604020202020204" pitchFamily="34" charset="0"/>
              <a:buChar char="•"/>
            </a:pPr>
            <a:r>
              <a:rPr lang="en-GB" sz="2400" dirty="0"/>
              <a:t>Results showed employment has increased by almost 1.7 million since 2010, the number of children under 16 in workless households has fallen by 290,000</a:t>
            </a:r>
          </a:p>
          <a:p>
            <a:pPr marL="285750" indent="-285750">
              <a:buFont typeface="Arial" panose="020B0604020202020204" pitchFamily="34" charset="0"/>
              <a:buChar char="•"/>
            </a:pPr>
            <a:r>
              <a:rPr lang="en-GB" sz="2400" dirty="0"/>
              <a:t>Poor children are doing better in schools and the proportion of children on free school meals getting 5 GCSE’s has risen from 31% in 2010 to 38% in 2013 (HM government, 2014).</a:t>
            </a:r>
          </a:p>
          <a:p>
            <a:pPr marL="285750" indent="-285750">
              <a:buFont typeface="Arial" panose="020B0604020202020204" pitchFamily="34" charset="0"/>
              <a:buChar char="•"/>
            </a:pPr>
            <a:r>
              <a:rPr lang="en-GB" sz="2400" dirty="0"/>
              <a:t>Although, the risk of children in working household being in poverty has resulted in minimum improvement and children living in poverty are still doing worse in school compared to there peer’s (HM Government, 2014).</a:t>
            </a:r>
          </a:p>
        </p:txBody>
      </p:sp>
    </p:spTree>
    <p:extLst>
      <p:ext uri="{BB962C8B-B14F-4D97-AF65-F5344CB8AC3E}">
        <p14:creationId xmlns:p14="http://schemas.microsoft.com/office/powerpoint/2010/main" val="34360450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F05A0A-56E2-430D-AB0A-5570DE22EDE8}"/>
              </a:ext>
            </a:extLst>
          </p:cNvPr>
          <p:cNvSpPr>
            <a:spLocks noGrp="1"/>
          </p:cNvSpPr>
          <p:nvPr>
            <p:ph type="title"/>
          </p:nvPr>
        </p:nvSpPr>
        <p:spPr>
          <a:xfrm>
            <a:off x="321946" y="95528"/>
            <a:ext cx="11245214" cy="1060451"/>
          </a:xfrm>
        </p:spPr>
        <p:txBody>
          <a:bodyPr>
            <a:normAutofit fontScale="90000"/>
          </a:bodyPr>
          <a:lstStyle/>
          <a:p>
            <a:r>
              <a:rPr lang="en-GB" dirty="0">
                <a:solidFill>
                  <a:schemeClr val="tx1"/>
                </a:solidFill>
              </a:rPr>
              <a:t>In practice – flying start and Free school meals.</a:t>
            </a:r>
          </a:p>
        </p:txBody>
      </p:sp>
      <p:sp>
        <p:nvSpPr>
          <p:cNvPr id="4" name="TextBox 3">
            <a:extLst>
              <a:ext uri="{FF2B5EF4-FFF2-40B4-BE49-F238E27FC236}">
                <a16:creationId xmlns:a16="http://schemas.microsoft.com/office/drawing/2014/main" id="{4DC926CD-D765-4B7E-9F48-43277C493693}"/>
              </a:ext>
            </a:extLst>
          </p:cNvPr>
          <p:cNvSpPr txBox="1"/>
          <p:nvPr/>
        </p:nvSpPr>
        <p:spPr>
          <a:xfrm>
            <a:off x="624840" y="2499360"/>
            <a:ext cx="10942320" cy="3749040"/>
          </a:xfrm>
          <a:prstGeom prst="rect">
            <a:avLst/>
          </a:prstGeom>
          <a:noFill/>
        </p:spPr>
        <p:txBody>
          <a:bodyPr wrap="square" rtlCol="0">
            <a:spAutoFit/>
          </a:bodyPr>
          <a:lstStyle/>
          <a:p>
            <a:endParaRPr lang="en-GB" dirty="0"/>
          </a:p>
        </p:txBody>
      </p:sp>
      <p:sp>
        <p:nvSpPr>
          <p:cNvPr id="5" name="TextBox 4">
            <a:extLst>
              <a:ext uri="{FF2B5EF4-FFF2-40B4-BE49-F238E27FC236}">
                <a16:creationId xmlns:a16="http://schemas.microsoft.com/office/drawing/2014/main" id="{F2976436-FB88-44F8-B157-6BAB19283D77}"/>
              </a:ext>
            </a:extLst>
          </p:cNvPr>
          <p:cNvSpPr txBox="1"/>
          <p:nvPr/>
        </p:nvSpPr>
        <p:spPr>
          <a:xfrm>
            <a:off x="561975" y="1139825"/>
            <a:ext cx="10820400" cy="5632311"/>
          </a:xfrm>
          <a:prstGeom prst="rect">
            <a:avLst/>
          </a:prstGeom>
          <a:noFill/>
        </p:spPr>
        <p:txBody>
          <a:bodyPr wrap="square" rtlCol="0">
            <a:spAutoFit/>
          </a:bodyPr>
          <a:lstStyle/>
          <a:p>
            <a:pPr marL="285750" indent="-285750">
              <a:buFont typeface="Arial" panose="020B0604020202020204" pitchFamily="34" charset="0"/>
              <a:buChar char="•"/>
            </a:pPr>
            <a:r>
              <a:rPr lang="en-GB" sz="2400" dirty="0"/>
              <a:t>Early years government programme for families in disadvantaged areas.</a:t>
            </a:r>
          </a:p>
          <a:p>
            <a:pPr marL="285750" indent="-285750">
              <a:buFont typeface="Arial" panose="020B0604020202020204" pitchFamily="34" charset="0"/>
              <a:buChar char="•"/>
            </a:pPr>
            <a:r>
              <a:rPr lang="en-GB" sz="2400" dirty="0"/>
              <a:t>Flying start is one of the top priorities for tackling poverty.</a:t>
            </a:r>
          </a:p>
          <a:p>
            <a:pPr marL="285750" indent="-285750">
              <a:buFont typeface="Arial" panose="020B0604020202020204" pitchFamily="34" charset="0"/>
              <a:buChar char="•"/>
            </a:pPr>
            <a:r>
              <a:rPr lang="en-GB" sz="2400" dirty="0"/>
              <a:t>37,260 families used flying start in 2014-2015 (Welsh government, 2017).</a:t>
            </a:r>
          </a:p>
          <a:p>
            <a:pPr marL="285750" indent="-285750">
              <a:buFont typeface="Arial" panose="020B0604020202020204" pitchFamily="34" charset="0"/>
              <a:buChar char="•"/>
            </a:pPr>
            <a:r>
              <a:rPr lang="en-GB" sz="2400" dirty="0"/>
              <a:t>4 key elements:</a:t>
            </a:r>
          </a:p>
          <a:p>
            <a:pPr marL="285750" indent="-285750">
              <a:buFont typeface="Arial" panose="020B0604020202020204" pitchFamily="34" charset="0"/>
              <a:buChar char="•"/>
            </a:pPr>
            <a:r>
              <a:rPr lang="en-GB" sz="2400" dirty="0"/>
              <a:t>Quality childcare, enhanced healthy visiting service, access to parenting programmes and speech language and communication (Family point, 2019).</a:t>
            </a:r>
          </a:p>
          <a:p>
            <a:pPr marL="285750" indent="-285750">
              <a:buFont typeface="Arial" panose="020B0604020202020204" pitchFamily="34" charset="0"/>
              <a:buChar char="•"/>
            </a:pPr>
            <a:r>
              <a:rPr lang="en-GB" sz="2400" dirty="0"/>
              <a:t>Outreach. (Welsh Government, 2017).</a:t>
            </a:r>
          </a:p>
          <a:p>
            <a:pPr marL="285750" indent="-285750">
              <a:buFont typeface="Arial" panose="020B0604020202020204" pitchFamily="34" charset="0"/>
              <a:buChar char="•"/>
            </a:pPr>
            <a:r>
              <a:rPr lang="en-GB" sz="2400" dirty="0"/>
              <a:t>Free school meals provides vital support </a:t>
            </a:r>
          </a:p>
          <a:p>
            <a:pPr marL="285750" indent="-285750">
              <a:buFont typeface="Arial" panose="020B0604020202020204" pitchFamily="34" charset="0"/>
              <a:buChar char="•"/>
            </a:pPr>
            <a:r>
              <a:rPr lang="en-GB" sz="2400" dirty="0"/>
              <a:t>Almost a 3</a:t>
            </a:r>
            <a:r>
              <a:rPr lang="en-GB" sz="2400" baseline="30000" dirty="0"/>
              <a:t>rd</a:t>
            </a:r>
            <a:r>
              <a:rPr lang="en-GB" sz="2400" dirty="0"/>
              <a:t> of children’s school meal is there main meal.</a:t>
            </a:r>
          </a:p>
          <a:p>
            <a:pPr marL="285750" indent="-285750">
              <a:buFont typeface="Arial" panose="020B0604020202020204" pitchFamily="34" charset="0"/>
              <a:buChar char="•"/>
            </a:pPr>
            <a:r>
              <a:rPr lang="en-GB" sz="2400" dirty="0"/>
              <a:t>Has important health and educational benefits.</a:t>
            </a:r>
          </a:p>
          <a:p>
            <a:pPr marL="285750" indent="-285750">
              <a:buFont typeface="Arial" panose="020B0604020202020204" pitchFamily="34" charset="0"/>
              <a:buChar char="•"/>
            </a:pPr>
            <a:r>
              <a:rPr lang="en-GB" sz="2400" dirty="0"/>
              <a:t>Important diet and increases concentration (The Children’s Society, 2018).</a:t>
            </a:r>
          </a:p>
          <a:p>
            <a:pPr marL="285750" indent="-285750">
              <a:buFont typeface="Arial" panose="020B0604020202020204" pitchFamily="34" charset="0"/>
              <a:buChar char="•"/>
            </a:pPr>
            <a:r>
              <a:rPr lang="en-GB" sz="2400" dirty="0"/>
              <a:t>Decreases health inequalities.</a:t>
            </a:r>
          </a:p>
          <a:p>
            <a:pPr marL="285750" indent="-285750">
              <a:buFont typeface="Arial" panose="020B0604020202020204" pitchFamily="34" charset="0"/>
              <a:buChar char="•"/>
            </a:pPr>
            <a:r>
              <a:rPr lang="en-GB" sz="2400" dirty="0"/>
              <a:t>Saves an estimated £370 per family per year</a:t>
            </a:r>
          </a:p>
          <a:p>
            <a:pPr marL="285750" indent="-285750">
              <a:buFont typeface="Arial" panose="020B0604020202020204" pitchFamily="34" charset="0"/>
              <a:buChar char="•"/>
            </a:pPr>
            <a:r>
              <a:rPr lang="en-GB" sz="2400" dirty="0"/>
              <a:t>Estimated to have lifted 140,000 children out of poverty.</a:t>
            </a:r>
          </a:p>
          <a:p>
            <a:pPr marL="285750" indent="-285750">
              <a:buFont typeface="Arial" panose="020B0604020202020204" pitchFamily="34" charset="0"/>
              <a:buChar char="•"/>
            </a:pPr>
            <a:r>
              <a:rPr lang="en-GB" sz="2400" dirty="0"/>
              <a:t>Although, almost 1 million children are missing out (The Children’s Society, 2018).</a:t>
            </a:r>
          </a:p>
        </p:txBody>
      </p:sp>
    </p:spTree>
    <p:extLst>
      <p:ext uri="{BB962C8B-B14F-4D97-AF65-F5344CB8AC3E}">
        <p14:creationId xmlns:p14="http://schemas.microsoft.com/office/powerpoint/2010/main" val="17045534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F7094CD-5BF8-4A29-95F7-20E7FA33E9C5}"/>
              </a:ext>
            </a:extLst>
          </p:cNvPr>
          <p:cNvSpPr txBox="1"/>
          <p:nvPr/>
        </p:nvSpPr>
        <p:spPr>
          <a:xfrm>
            <a:off x="304800" y="198120"/>
            <a:ext cx="9829800" cy="1107996"/>
          </a:xfrm>
          <a:prstGeom prst="rect">
            <a:avLst/>
          </a:prstGeom>
          <a:noFill/>
        </p:spPr>
        <p:txBody>
          <a:bodyPr wrap="square" rtlCol="0">
            <a:spAutoFit/>
          </a:bodyPr>
          <a:lstStyle/>
          <a:p>
            <a:r>
              <a:rPr lang="en-GB" sz="6600" dirty="0"/>
              <a:t> Conclusion</a:t>
            </a:r>
          </a:p>
        </p:txBody>
      </p:sp>
      <p:sp>
        <p:nvSpPr>
          <p:cNvPr id="9" name="TextBox 8">
            <a:extLst>
              <a:ext uri="{FF2B5EF4-FFF2-40B4-BE49-F238E27FC236}">
                <a16:creationId xmlns:a16="http://schemas.microsoft.com/office/drawing/2014/main" id="{CE3CD3B7-EE87-4C70-AC34-9319B99095C6}"/>
              </a:ext>
            </a:extLst>
          </p:cNvPr>
          <p:cNvSpPr txBox="1"/>
          <p:nvPr/>
        </p:nvSpPr>
        <p:spPr>
          <a:xfrm>
            <a:off x="533400" y="1306116"/>
            <a:ext cx="9601200" cy="5786199"/>
          </a:xfrm>
          <a:prstGeom prst="rect">
            <a:avLst/>
          </a:prstGeom>
          <a:noFill/>
        </p:spPr>
        <p:txBody>
          <a:bodyPr wrap="square" rtlCol="0">
            <a:spAutoFit/>
          </a:bodyPr>
          <a:lstStyle/>
          <a:p>
            <a:pPr marL="285750" indent="-285750">
              <a:buFont typeface="Arial" panose="020B0604020202020204" pitchFamily="34" charset="0"/>
              <a:buChar char="•"/>
            </a:pPr>
            <a:r>
              <a:rPr lang="en-GB" sz="3200" dirty="0"/>
              <a:t>Wales has highest rate for child poverty (poverty and social exclusion, </a:t>
            </a:r>
            <a:r>
              <a:rPr lang="en-GB" sz="3200" dirty="0" err="1"/>
              <a:t>n.d</a:t>
            </a:r>
            <a:r>
              <a:rPr lang="en-GB" sz="3200" dirty="0"/>
              <a:t>)</a:t>
            </a:r>
          </a:p>
          <a:p>
            <a:pPr marL="285750" indent="-285750">
              <a:buFont typeface="Arial" panose="020B0604020202020204" pitchFamily="34" charset="0"/>
              <a:buChar char="•"/>
            </a:pPr>
            <a:r>
              <a:rPr lang="en-GB" sz="3200" dirty="0"/>
              <a:t>Measures in place:</a:t>
            </a:r>
          </a:p>
          <a:p>
            <a:pPr marL="285750" indent="-285750">
              <a:buFont typeface="Arial" panose="020B0604020202020204" pitchFamily="34" charset="0"/>
              <a:buChar char="•"/>
            </a:pPr>
            <a:r>
              <a:rPr lang="en-GB" sz="3200" dirty="0"/>
              <a:t>Child poverty Act 2010 (Kennedy, S. 2018).</a:t>
            </a:r>
          </a:p>
          <a:p>
            <a:pPr marL="285750" indent="-285750">
              <a:buFont typeface="Arial" panose="020B0604020202020204" pitchFamily="34" charset="0"/>
              <a:buChar char="•"/>
            </a:pPr>
            <a:r>
              <a:rPr lang="en-GB" sz="3200" dirty="0"/>
              <a:t>The child poverty strategy for 2014-2017 (HM Government 2014).</a:t>
            </a:r>
          </a:p>
          <a:p>
            <a:pPr marL="285750" indent="-285750">
              <a:buFont typeface="Arial" panose="020B0604020202020204" pitchFamily="34" charset="0"/>
              <a:buChar char="•"/>
            </a:pPr>
            <a:r>
              <a:rPr lang="en-GB" sz="3200" dirty="0"/>
              <a:t>Gain targets by 2020/2021 (Kennedy, S. 2018)</a:t>
            </a:r>
          </a:p>
          <a:p>
            <a:pPr marL="285750" indent="-285750">
              <a:buFont typeface="Arial" panose="020B0604020202020204" pitchFamily="34" charset="0"/>
              <a:buChar char="•"/>
            </a:pPr>
            <a:r>
              <a:rPr lang="en-GB" sz="3200" dirty="0"/>
              <a:t>Flying start is only available in certain areas Welsh Government, 2017).</a:t>
            </a:r>
          </a:p>
          <a:p>
            <a:pPr marL="285750" indent="-285750">
              <a:buFont typeface="Arial" panose="020B0604020202020204" pitchFamily="34" charset="0"/>
              <a:buChar char="•"/>
            </a:pPr>
            <a:r>
              <a:rPr lang="en-GB" sz="3200" dirty="0"/>
              <a:t>Almost 1 million children are still missing out on free school meals (The Children’s Society, 2018).</a:t>
            </a:r>
            <a:r>
              <a:rPr lang="en-GB" dirty="0"/>
              <a:t>.</a:t>
            </a:r>
          </a:p>
          <a:p>
            <a:endParaRPr lang="en-GB" dirty="0"/>
          </a:p>
        </p:txBody>
      </p:sp>
    </p:spTree>
    <p:extLst>
      <p:ext uri="{BB962C8B-B14F-4D97-AF65-F5344CB8AC3E}">
        <p14:creationId xmlns:p14="http://schemas.microsoft.com/office/powerpoint/2010/main" val="1496867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36098" y="389467"/>
            <a:ext cx="10782300" cy="1255281"/>
          </a:xfrm>
        </p:spPr>
        <p:txBody>
          <a:bodyPr/>
          <a:lstStyle/>
          <a:p>
            <a:r>
              <a:rPr lang="en-GB" dirty="0">
                <a:solidFill>
                  <a:schemeClr val="tx1"/>
                </a:solidFill>
              </a:rPr>
              <a:t>Reference’s</a:t>
            </a:r>
          </a:p>
        </p:txBody>
      </p:sp>
      <p:sp>
        <p:nvSpPr>
          <p:cNvPr id="3" name="Subtitle 2"/>
          <p:cNvSpPr>
            <a:spLocks noGrp="1"/>
          </p:cNvSpPr>
          <p:nvPr>
            <p:ph type="subTitle" idx="1"/>
          </p:nvPr>
        </p:nvSpPr>
        <p:spPr>
          <a:xfrm>
            <a:off x="436098" y="1478281"/>
            <a:ext cx="11512062" cy="5257800"/>
          </a:xfrm>
        </p:spPr>
        <p:txBody>
          <a:bodyPr>
            <a:normAutofit fontScale="92500" lnSpcReduction="20000"/>
          </a:bodyPr>
          <a:lstStyle/>
          <a:p>
            <a:r>
              <a:rPr lang="en-GB" sz="2800" dirty="0">
                <a:solidFill>
                  <a:schemeClr val="tx1"/>
                </a:solidFill>
              </a:rPr>
              <a:t>Family point. (2019) </a:t>
            </a:r>
            <a:r>
              <a:rPr lang="en-GB" sz="2800" i="1" dirty="0">
                <a:solidFill>
                  <a:schemeClr val="tx1"/>
                </a:solidFill>
              </a:rPr>
              <a:t>Flying start. </a:t>
            </a:r>
            <a:r>
              <a:rPr lang="en-GB" sz="2800" dirty="0">
                <a:solidFill>
                  <a:schemeClr val="tx1"/>
                </a:solidFill>
              </a:rPr>
              <a:t>Available at: </a:t>
            </a:r>
            <a:r>
              <a:rPr lang="en-GB" sz="2800" dirty="0">
                <a:solidFill>
                  <a:schemeClr val="tx1"/>
                </a:solidFill>
                <a:hlinkClick r:id="rId2">
                  <a:extLst>
                    <a:ext uri="{A12FA001-AC4F-418D-AE19-62706E023703}">
                      <ahyp:hlinkClr xmlns:ahyp="http://schemas.microsoft.com/office/drawing/2018/hyperlinkcolor" val="tx"/>
                    </a:ext>
                  </a:extLst>
                </a:hlinkClick>
              </a:rPr>
              <a:t>https://familypoint.cymru/flying-start-wales/</a:t>
            </a:r>
            <a:r>
              <a:rPr lang="en-GB" sz="2800" dirty="0">
                <a:solidFill>
                  <a:schemeClr val="tx1"/>
                </a:solidFill>
              </a:rPr>
              <a:t> (accessed: 3</a:t>
            </a:r>
            <a:r>
              <a:rPr lang="en-GB" sz="2800" baseline="30000" dirty="0">
                <a:solidFill>
                  <a:schemeClr val="tx1"/>
                </a:solidFill>
              </a:rPr>
              <a:t>rd</a:t>
            </a:r>
            <a:r>
              <a:rPr lang="en-GB" sz="2800" dirty="0">
                <a:solidFill>
                  <a:schemeClr val="tx1"/>
                </a:solidFill>
              </a:rPr>
              <a:t>  January 2019).</a:t>
            </a:r>
          </a:p>
          <a:p>
            <a:r>
              <a:rPr lang="en-GB" sz="2800" dirty="0">
                <a:solidFill>
                  <a:schemeClr val="tx1"/>
                </a:solidFill>
              </a:rPr>
              <a:t>Full Fact. (2018) </a:t>
            </a:r>
            <a:r>
              <a:rPr lang="en-GB" sz="2800" i="1" dirty="0">
                <a:solidFill>
                  <a:schemeClr val="tx1"/>
                </a:solidFill>
              </a:rPr>
              <a:t>Poverty in the UK: a Guide to the Facts and Figures</a:t>
            </a:r>
            <a:r>
              <a:rPr lang="en-GB" sz="2800" dirty="0">
                <a:solidFill>
                  <a:schemeClr val="tx1"/>
                </a:solidFill>
              </a:rPr>
              <a:t>. Available at: </a:t>
            </a:r>
            <a:r>
              <a:rPr lang="en-GB" sz="2800" dirty="0">
                <a:solidFill>
                  <a:schemeClr val="tx1"/>
                </a:solidFill>
                <a:hlinkClick r:id="rId3"/>
              </a:rPr>
              <a:t>https://fullfact.org/economy/poverty-uk-guide-facts-and-figures/</a:t>
            </a:r>
            <a:r>
              <a:rPr lang="en-GB" sz="2800" dirty="0">
                <a:solidFill>
                  <a:schemeClr val="tx1"/>
                </a:solidFill>
              </a:rPr>
              <a:t> (Accessed: 1</a:t>
            </a:r>
            <a:r>
              <a:rPr lang="en-GB" sz="2800" baseline="30000" dirty="0">
                <a:solidFill>
                  <a:schemeClr val="tx1"/>
                </a:solidFill>
              </a:rPr>
              <a:t>st</a:t>
            </a:r>
            <a:r>
              <a:rPr lang="en-GB" sz="2800" dirty="0">
                <a:solidFill>
                  <a:schemeClr val="tx1"/>
                </a:solidFill>
              </a:rPr>
              <a:t> January 2019).</a:t>
            </a:r>
          </a:p>
          <a:p>
            <a:r>
              <a:rPr lang="en-GB" sz="2800" dirty="0">
                <a:solidFill>
                  <a:schemeClr val="tx1"/>
                </a:solidFill>
              </a:rPr>
              <a:t>Government of new Brunswick. (2018) </a:t>
            </a:r>
            <a:r>
              <a:rPr lang="en-GB" sz="2800" i="1" dirty="0">
                <a:solidFill>
                  <a:schemeClr val="tx1"/>
                </a:solidFill>
              </a:rPr>
              <a:t>Economic and Social Inclusion Corporation</a:t>
            </a:r>
            <a:r>
              <a:rPr lang="en-GB" sz="2800" dirty="0">
                <a:solidFill>
                  <a:schemeClr val="tx1"/>
                </a:solidFill>
              </a:rPr>
              <a:t>. Available at: https://www2.gnb.ca/content/gnb/en/departments/esic/overview/content/what_is_poverty.html  (Accessed: 31</a:t>
            </a:r>
            <a:r>
              <a:rPr lang="en-GB" sz="2800" baseline="30000" dirty="0">
                <a:solidFill>
                  <a:schemeClr val="tx1"/>
                </a:solidFill>
              </a:rPr>
              <a:t>st</a:t>
            </a:r>
            <a:r>
              <a:rPr lang="en-GB" sz="2800" dirty="0">
                <a:solidFill>
                  <a:schemeClr val="tx1"/>
                </a:solidFill>
              </a:rPr>
              <a:t> December 2018).</a:t>
            </a:r>
          </a:p>
          <a:p>
            <a:r>
              <a:rPr lang="en-GB" sz="2800" dirty="0">
                <a:solidFill>
                  <a:schemeClr val="tx1"/>
                </a:solidFill>
              </a:rPr>
              <a:t>HM Government. (2014) </a:t>
            </a:r>
            <a:r>
              <a:rPr lang="en-GB" sz="2800" i="1" dirty="0">
                <a:solidFill>
                  <a:schemeClr val="tx1"/>
                </a:solidFill>
              </a:rPr>
              <a:t>Child Poverty Strategy</a:t>
            </a:r>
            <a:r>
              <a:rPr lang="en-GB" sz="2800" dirty="0">
                <a:solidFill>
                  <a:schemeClr val="tx1"/>
                </a:solidFill>
              </a:rPr>
              <a:t>. London: The Stationary Office</a:t>
            </a:r>
          </a:p>
          <a:p>
            <a:r>
              <a:rPr lang="en-GB" sz="2800" dirty="0">
                <a:solidFill>
                  <a:schemeClr val="tx1"/>
                </a:solidFill>
              </a:rPr>
              <a:t>Kennedy, S. (2014) </a:t>
            </a:r>
            <a:r>
              <a:rPr lang="en-GB" sz="2800" i="1" dirty="0">
                <a:solidFill>
                  <a:schemeClr val="tx1"/>
                </a:solidFill>
              </a:rPr>
              <a:t>Child Poverty Act 2010: a short guide</a:t>
            </a:r>
            <a:r>
              <a:rPr lang="en-GB" sz="2800" dirty="0">
                <a:solidFill>
                  <a:schemeClr val="tx1"/>
                </a:solidFill>
              </a:rPr>
              <a:t>. Available at: </a:t>
            </a:r>
            <a:r>
              <a:rPr lang="en-GB" sz="2800" dirty="0">
                <a:solidFill>
                  <a:schemeClr val="tx1"/>
                </a:solidFill>
                <a:hlinkClick r:id="rId4"/>
              </a:rPr>
              <a:t>https://researchbriefings.parliament.uk/ResearchBriefing/Summary/SN05585</a:t>
            </a:r>
            <a:r>
              <a:rPr lang="en-GB" sz="2800" dirty="0">
                <a:solidFill>
                  <a:schemeClr val="tx1"/>
                </a:solidFill>
              </a:rPr>
              <a:t>              (Accessed: 4 January 2019)</a:t>
            </a:r>
          </a:p>
          <a:p>
            <a:r>
              <a:rPr lang="en-GB" sz="2800" dirty="0">
                <a:solidFill>
                  <a:schemeClr val="tx1"/>
                </a:solidFill>
              </a:rPr>
              <a:t>Parliament, House of Commons. (2018) </a:t>
            </a:r>
            <a:r>
              <a:rPr lang="en-GB" sz="2800" i="1" dirty="0">
                <a:solidFill>
                  <a:schemeClr val="tx1"/>
                </a:solidFill>
              </a:rPr>
              <a:t>Poverty in the UK: statistics (</a:t>
            </a:r>
            <a:r>
              <a:rPr lang="en-GB" sz="2800" dirty="0">
                <a:solidFill>
                  <a:schemeClr val="tx1"/>
                </a:solidFill>
              </a:rPr>
              <a:t>Number 7096). London: The Stationary Office.</a:t>
            </a:r>
          </a:p>
          <a:p>
            <a:endParaRPr lang="en-GB" sz="2000" dirty="0">
              <a:solidFill>
                <a:schemeClr val="tx1"/>
              </a:solidFill>
            </a:endParaRPr>
          </a:p>
        </p:txBody>
      </p:sp>
    </p:spTree>
    <p:extLst>
      <p:ext uri="{BB962C8B-B14F-4D97-AF65-F5344CB8AC3E}">
        <p14:creationId xmlns:p14="http://schemas.microsoft.com/office/powerpoint/2010/main" val="14914418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EA56D-91E0-4485-B31F-376DCE50EF8B}"/>
              </a:ext>
            </a:extLst>
          </p:cNvPr>
          <p:cNvSpPr>
            <a:spLocks noGrp="1"/>
          </p:cNvSpPr>
          <p:nvPr>
            <p:ph type="title"/>
          </p:nvPr>
        </p:nvSpPr>
        <p:spPr>
          <a:xfrm>
            <a:off x="426720" y="225213"/>
            <a:ext cx="10772775" cy="1024467"/>
          </a:xfrm>
        </p:spPr>
        <p:txBody>
          <a:bodyPr/>
          <a:lstStyle/>
          <a:p>
            <a:r>
              <a:rPr lang="en-GB" dirty="0">
                <a:solidFill>
                  <a:schemeClr val="tx1"/>
                </a:solidFill>
              </a:rPr>
              <a:t>References.</a:t>
            </a:r>
          </a:p>
        </p:txBody>
      </p:sp>
      <p:sp>
        <p:nvSpPr>
          <p:cNvPr id="4" name="TextBox 3">
            <a:extLst>
              <a:ext uri="{FF2B5EF4-FFF2-40B4-BE49-F238E27FC236}">
                <a16:creationId xmlns:a16="http://schemas.microsoft.com/office/drawing/2014/main" id="{3F35B64C-A59F-4277-B064-A6F6366CA131}"/>
              </a:ext>
            </a:extLst>
          </p:cNvPr>
          <p:cNvSpPr txBox="1"/>
          <p:nvPr/>
        </p:nvSpPr>
        <p:spPr>
          <a:xfrm>
            <a:off x="426720" y="1249680"/>
            <a:ext cx="10485120" cy="6124754"/>
          </a:xfrm>
          <a:prstGeom prst="rect">
            <a:avLst/>
          </a:prstGeom>
          <a:noFill/>
        </p:spPr>
        <p:txBody>
          <a:bodyPr wrap="square" rtlCol="0">
            <a:spAutoFit/>
          </a:bodyPr>
          <a:lstStyle/>
          <a:p>
            <a:r>
              <a:rPr lang="en-GB" sz="2000" dirty="0"/>
              <a:t>Poverty and Social exclusion PSE. (no date) </a:t>
            </a:r>
            <a:r>
              <a:rPr lang="en-GB" sz="2000" i="1" dirty="0"/>
              <a:t>Wales has worst child poverty in UK</a:t>
            </a:r>
            <a:r>
              <a:rPr lang="en-GB" sz="2000" dirty="0"/>
              <a:t>. Available at: </a:t>
            </a:r>
            <a:r>
              <a:rPr lang="en-GB" sz="2000" dirty="0">
                <a:hlinkClick r:id="rId2"/>
              </a:rPr>
              <a:t>http://www.poverty.ac.uk/report-wales-child-poverty/wales-has-worst-child-poverty-uk</a:t>
            </a:r>
            <a:r>
              <a:rPr lang="en-GB" sz="2000" dirty="0"/>
              <a:t> (Accessed: 3</a:t>
            </a:r>
            <a:r>
              <a:rPr lang="en-GB" sz="2000" baseline="30000" dirty="0"/>
              <a:t>rd</a:t>
            </a:r>
            <a:r>
              <a:rPr lang="en-GB" sz="2000" dirty="0"/>
              <a:t> January 2019).</a:t>
            </a:r>
          </a:p>
          <a:p>
            <a:r>
              <a:rPr lang="en-GB" sz="2000" dirty="0"/>
              <a:t>Spiker, P. (2016</a:t>
            </a:r>
            <a:r>
              <a:rPr lang="en-GB" sz="2000" i="1" dirty="0"/>
              <a:t>) Poverty as a wicked problem</a:t>
            </a:r>
            <a:r>
              <a:rPr lang="en-GB" sz="2000" dirty="0"/>
              <a:t>. Poverty Brief. November 2016. No.35. </a:t>
            </a:r>
          </a:p>
          <a:p>
            <a:endParaRPr lang="en-GB" sz="2000" dirty="0"/>
          </a:p>
          <a:p>
            <a:r>
              <a:rPr lang="en-GB" sz="2000" dirty="0"/>
              <a:t>The children’s society. (2018) </a:t>
            </a:r>
            <a:r>
              <a:rPr lang="en-GB" sz="2000" i="1" dirty="0"/>
              <a:t>fair and square : free school meals for all children in poverty</a:t>
            </a:r>
            <a:r>
              <a:rPr lang="en-GB" sz="2000" dirty="0"/>
              <a:t>. Available at: </a:t>
            </a:r>
            <a:r>
              <a:rPr lang="en-GB" sz="2000" dirty="0">
                <a:hlinkClick r:id="rId3"/>
              </a:rPr>
              <a:t>https://www.childrenssociety.org.uk/what-you-can-do/campaign-change/fair-and-square-free-school-meals-all-children-poverty</a:t>
            </a:r>
            <a:r>
              <a:rPr lang="en-GB" sz="2000" dirty="0"/>
              <a:t> (accessed: 4</a:t>
            </a:r>
            <a:r>
              <a:rPr lang="en-GB" sz="2000" baseline="30000" dirty="0"/>
              <a:t>th</a:t>
            </a:r>
            <a:r>
              <a:rPr lang="en-GB" sz="2000" dirty="0"/>
              <a:t> January 2018).</a:t>
            </a:r>
          </a:p>
          <a:p>
            <a:endParaRPr lang="en-GB" sz="2000" dirty="0"/>
          </a:p>
          <a:p>
            <a:r>
              <a:rPr lang="en-GB" sz="2000" dirty="0"/>
              <a:t>Welsh Government. (2016) </a:t>
            </a:r>
            <a:r>
              <a:rPr lang="en-GB" sz="2000" i="1" dirty="0"/>
              <a:t>Child Poverty Strategy: Assessment of Progress 2016.</a:t>
            </a:r>
            <a:r>
              <a:rPr lang="en-GB" sz="2000" dirty="0"/>
              <a:t> Available at: </a:t>
            </a:r>
            <a:r>
              <a:rPr lang="en-GB" sz="2000" dirty="0">
                <a:hlinkClick r:id="rId4"/>
              </a:rPr>
              <a:t>https://gov.wales/docs/dsjlg/publications/cyp/161212-child-poverty-strategy-progress-report-2016-en.pdf</a:t>
            </a:r>
            <a:r>
              <a:rPr lang="en-GB" sz="2000" dirty="0"/>
              <a:t> (Assessed: 4 January 2019).</a:t>
            </a:r>
          </a:p>
          <a:p>
            <a:endParaRPr lang="en-GB" sz="2000" dirty="0"/>
          </a:p>
          <a:p>
            <a:r>
              <a:rPr lang="en-GB" sz="2000" dirty="0"/>
              <a:t>Welsh Government. (2017) </a:t>
            </a:r>
            <a:r>
              <a:rPr lang="en-GB" sz="2000" i="1" dirty="0"/>
              <a:t>Flying start. </a:t>
            </a:r>
            <a:r>
              <a:rPr lang="en-GB" sz="2000" dirty="0"/>
              <a:t>Available at: </a:t>
            </a:r>
            <a:r>
              <a:rPr lang="en-GB" sz="2000" dirty="0">
                <a:hlinkClick r:id="rId5"/>
              </a:rPr>
              <a:t>https://gov.wales/topics/people-and-communities/people/children-and-young-people/parenting-support-guidance/help/flyingstart/?lang=en</a:t>
            </a:r>
            <a:r>
              <a:rPr lang="en-GB" sz="2000" dirty="0"/>
              <a:t> (accessed: 3</a:t>
            </a:r>
            <a:r>
              <a:rPr lang="en-GB" sz="2000" baseline="30000" dirty="0"/>
              <a:t>rd</a:t>
            </a:r>
            <a:r>
              <a:rPr lang="en-GB" sz="2000" dirty="0"/>
              <a:t> January 2019).</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4154303760"/>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Metropolitan</Template>
  <TotalTime>6299</TotalTime>
  <Words>1418</Words>
  <Application>Microsoft Office PowerPoint</Application>
  <PresentationFormat>Widescreen</PresentationFormat>
  <Paragraphs>106</Paragraphs>
  <Slides>13</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Metropolitan</vt:lpstr>
      <vt:lpstr>Discuss the concept of poverty referring to theory, policy and practice.</vt:lpstr>
      <vt:lpstr>What is poverty?</vt:lpstr>
      <vt:lpstr>3 types of poverty - Theory</vt:lpstr>
      <vt:lpstr>3 types of poverty - theory</vt:lpstr>
      <vt:lpstr>3 Types of poverty – Theory </vt:lpstr>
      <vt:lpstr>The wicked problem - Theory</vt:lpstr>
      <vt:lpstr>Child poverty in Wales</vt:lpstr>
      <vt:lpstr>Child Poverty Act 2010</vt:lpstr>
      <vt:lpstr>Governments child poverty strategy for 2014-2017</vt:lpstr>
      <vt:lpstr>In practice – flying start and Free school meals.</vt:lpstr>
      <vt:lpstr>PowerPoint Presentation</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Discuss the concept of poverty referring to theory, policy and practice.</dc:title>
  <dc:creator>Chloe Davies</dc:creator>
  <cp:lastModifiedBy>Chloe Davies</cp:lastModifiedBy>
  <cp:revision>33</cp:revision>
  <dcterms:created xsi:type="dcterms:W3CDTF">2019-01-02T12:34:08Z</dcterms:created>
  <dcterms:modified xsi:type="dcterms:W3CDTF">2019-01-06T21:33:34Z</dcterms:modified>
</cp:coreProperties>
</file>