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1140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404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83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459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581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329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514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264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837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763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735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861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2167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406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8543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9624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5663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816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FD6458-727C-47FC-BCE1-064673E4839F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7110C-5315-4D10-8EBA-7BA57FB39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3431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  <p:sldLayoutId id="2147483858" r:id="rId12"/>
    <p:sldLayoutId id="2147483859" r:id="rId13"/>
    <p:sldLayoutId id="2147483860" r:id="rId14"/>
    <p:sldLayoutId id="2147483861" r:id="rId15"/>
    <p:sldLayoutId id="2147483862" r:id="rId16"/>
    <p:sldLayoutId id="21474838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Why Research Matters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33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reflect on our own images of research</a:t>
            </a:r>
          </a:p>
          <a:p>
            <a:r>
              <a:rPr lang="en-GB" dirty="0"/>
              <a:t>To consider the attitudes to Counselling research</a:t>
            </a:r>
          </a:p>
          <a:p>
            <a:r>
              <a:rPr lang="en-GB" dirty="0"/>
              <a:t>The barriers and motivators that we have in relation to learning more about research</a:t>
            </a:r>
          </a:p>
          <a:p>
            <a:r>
              <a:rPr lang="en-GB" dirty="0"/>
              <a:t>Consider why research matters.</a:t>
            </a:r>
          </a:p>
        </p:txBody>
      </p:sp>
    </p:spTree>
    <p:extLst>
      <p:ext uri="{BB962C8B-B14F-4D97-AF65-F5344CB8AC3E}">
        <p14:creationId xmlns:p14="http://schemas.microsoft.com/office/powerpoint/2010/main" val="2505661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 on the images, metaphors and fantasies you hold in relation to research and inquiry.</a:t>
            </a:r>
          </a:p>
          <a:p>
            <a:r>
              <a:rPr lang="en-GB" dirty="0"/>
              <a:t>Reflect on the question “Research is….”</a:t>
            </a:r>
          </a:p>
        </p:txBody>
      </p:sp>
    </p:spTree>
    <p:extLst>
      <p:ext uri="{BB962C8B-B14F-4D97-AF65-F5344CB8AC3E}">
        <p14:creationId xmlns:p14="http://schemas.microsoft.com/office/powerpoint/2010/main" val="1922660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your answers to exercise 1 and reflect on the following question:</a:t>
            </a:r>
          </a:p>
          <a:p>
            <a:r>
              <a:rPr lang="en-GB" dirty="0"/>
              <a:t>The reactions that clients and therapists might have if asked to take part in a research study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314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and Motivators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believe to be your barriers and motivators to learning more about research?</a:t>
            </a:r>
          </a:p>
        </p:txBody>
      </p:sp>
    </p:spTree>
    <p:extLst>
      <p:ext uri="{BB962C8B-B14F-4D97-AF65-F5344CB8AC3E}">
        <p14:creationId xmlns:p14="http://schemas.microsoft.com/office/powerpoint/2010/main" val="2527372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Research in Counselling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studies are becoming increasingly important within the Counselling field. </a:t>
            </a:r>
          </a:p>
          <a:p>
            <a:r>
              <a:rPr lang="en-GB" dirty="0"/>
              <a:t>The research that is being undertaken is fundamental in enabling different counselling approaches to receive funding within different services, for example CBT and the NHS.</a:t>
            </a:r>
          </a:p>
          <a:p>
            <a:r>
              <a:rPr lang="en-GB" dirty="0"/>
              <a:t>National Institute for Health and Clinical Excellent (NICE) provides guidance to the NHS regarding which Counselling and Psychotherapy approaches have the best available evidence.</a:t>
            </a:r>
          </a:p>
        </p:txBody>
      </p:sp>
    </p:spTree>
    <p:extLst>
      <p:ext uri="{BB962C8B-B14F-4D97-AF65-F5344CB8AC3E}">
        <p14:creationId xmlns:p14="http://schemas.microsoft.com/office/powerpoint/2010/main" val="2241578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Research in Counselling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Counselling and Psychotherapy service providers are increasingly being asked to provide evidence that their work with clients is effective.</a:t>
            </a:r>
          </a:p>
          <a:p>
            <a:r>
              <a:rPr lang="en-GB" dirty="0"/>
              <a:t>There is an increasing demand that counsellors not only demonstrate an awareness of research, but also are able to produce evidence/research of their own.</a:t>
            </a:r>
          </a:p>
        </p:txBody>
      </p:sp>
    </p:spTree>
    <p:extLst>
      <p:ext uri="{BB962C8B-B14F-4D97-AF65-F5344CB8AC3E}">
        <p14:creationId xmlns:p14="http://schemas.microsoft.com/office/powerpoint/2010/main" val="34368070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should counsellors and psychotherapists become involved with research?</a:t>
            </a:r>
          </a:p>
          <a:p>
            <a:r>
              <a:rPr lang="en-GB" dirty="0"/>
              <a:t>Spend about 10minutes with your group writing down a list of reasons why it might be important for trainees or practitioners to be involved in research.</a:t>
            </a:r>
          </a:p>
        </p:txBody>
      </p:sp>
    </p:spTree>
    <p:extLst>
      <p:ext uri="{BB962C8B-B14F-4D97-AF65-F5344CB8AC3E}">
        <p14:creationId xmlns:p14="http://schemas.microsoft.com/office/powerpoint/2010/main" val="38776705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Evidence-based practice and practice-based evidence.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your understanding of these two terms?</a:t>
            </a:r>
          </a:p>
        </p:txBody>
      </p:sp>
    </p:spTree>
    <p:extLst>
      <p:ext uri="{BB962C8B-B14F-4D97-AF65-F5344CB8AC3E}">
        <p14:creationId xmlns:p14="http://schemas.microsoft.com/office/powerpoint/2010/main" val="177443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Evidence-based practice and practice-based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Increasingly, funders are looking for evidence that a therapeutic approach is effective. We are now in an “evidence-based” world where service providers are expected to prove that their work is beneficial, and also cost effective.</a:t>
            </a:r>
          </a:p>
          <a:p>
            <a:r>
              <a:rPr lang="en-GB" dirty="0"/>
              <a:t>As a result, counselling approaches are developing their own research in order to “prove” that their approach works and is supporting clients.</a:t>
            </a:r>
          </a:p>
        </p:txBody>
      </p:sp>
    </p:spTree>
    <p:extLst>
      <p:ext uri="{BB962C8B-B14F-4D97-AF65-F5344CB8AC3E}">
        <p14:creationId xmlns:p14="http://schemas.microsoft.com/office/powerpoint/2010/main" val="22788523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of Evidence-Based Practice (EPB).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EPB movement began in the 1980s, it has had a strong emphasis within the NHS.</a:t>
            </a:r>
          </a:p>
          <a:p>
            <a:r>
              <a:rPr lang="en-GB" dirty="0"/>
              <a:t>Within Counselling and Psychotherapy, all therapeutic work with clients should be fully informed and based on empirical research underpinned with rigorous research from a range of reliable sources.</a:t>
            </a:r>
          </a:p>
          <a:p>
            <a:r>
              <a:rPr lang="en-GB" dirty="0"/>
              <a:t>Randomized Control Trials (RCTs) are seen as being the best type of research when investigating the efficacy of a particular approach.</a:t>
            </a:r>
          </a:p>
          <a:p>
            <a:r>
              <a:rPr lang="en-GB" dirty="0"/>
              <a:t>NICE tends to look for whether an RCT has been undertaken before they recommend any therapeutic approach.</a:t>
            </a:r>
          </a:p>
        </p:txBody>
      </p:sp>
    </p:spTree>
    <p:extLst>
      <p:ext uri="{BB962C8B-B14F-4D97-AF65-F5344CB8AC3E}">
        <p14:creationId xmlns:p14="http://schemas.microsoft.com/office/powerpoint/2010/main" val="1636322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thoughts on RCTs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research methods will have strengths and weaknesses and even though RCTs are seen as the “gold standard” they do have their limitations.</a:t>
            </a:r>
          </a:p>
          <a:p>
            <a:r>
              <a:rPr lang="en-GB" dirty="0"/>
              <a:t>What might these be?</a:t>
            </a:r>
          </a:p>
        </p:txBody>
      </p:sp>
    </p:spTree>
    <p:extLst>
      <p:ext uri="{BB962C8B-B14F-4D97-AF65-F5344CB8AC3E}">
        <p14:creationId xmlns:p14="http://schemas.microsoft.com/office/powerpoint/2010/main" val="1599248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Practice-based evidence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typically a quantitate based approach and involves collecting data on perhaps a clinical practice or client-base.</a:t>
            </a:r>
          </a:p>
          <a:p>
            <a:r>
              <a:rPr lang="en-GB" dirty="0"/>
              <a:t>Clinical Outcomes in Routine Evaluation – Outcome Measure (CORE-OM).</a:t>
            </a:r>
          </a:p>
          <a:p>
            <a:r>
              <a:rPr lang="en-GB" dirty="0"/>
              <a:t>Data is collected at various points during the client’s time in counselling and is again used to assess the efficacy of the approach.</a:t>
            </a:r>
          </a:p>
        </p:txBody>
      </p:sp>
    </p:spTree>
    <p:extLst>
      <p:ext uri="{BB962C8B-B14F-4D97-AF65-F5344CB8AC3E}">
        <p14:creationId xmlns:p14="http://schemas.microsoft.com/office/powerpoint/2010/main" val="26614502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Practice-based Evidence (PBE)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the PBE movement is to bring together the research with practice, enabling the voices of the practitioner and the client to be heard.</a:t>
            </a:r>
          </a:p>
          <a:p>
            <a:r>
              <a:rPr lang="en-GB" dirty="0"/>
              <a:t>It enables the practitioner to be central to the research process.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589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Despite the tensions between the different ideas in research, they have the ability to work together.</a:t>
            </a:r>
          </a:p>
          <a:p>
            <a:r>
              <a:rPr lang="en-GB" dirty="0"/>
              <a:t>Over the course of the module you will see how the different methodologies work separately and can also complement each other. </a:t>
            </a:r>
          </a:p>
        </p:txBody>
      </p:sp>
    </p:spTree>
    <p:extLst>
      <p:ext uri="{BB962C8B-B14F-4D97-AF65-F5344CB8AC3E}">
        <p14:creationId xmlns:p14="http://schemas.microsoft.com/office/powerpoint/2010/main" val="20222564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Thoughts…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some of the discussions you’ve held this morning and reflect on your own learning and perhaps those ideas you’ve heard from others.</a:t>
            </a:r>
          </a:p>
        </p:txBody>
      </p:sp>
    </p:spTree>
    <p:extLst>
      <p:ext uri="{BB962C8B-B14F-4D97-AF65-F5344CB8AC3E}">
        <p14:creationId xmlns:p14="http://schemas.microsoft.com/office/powerpoint/2010/main" val="4252661329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77</TotalTime>
  <Words>663</Words>
  <Application>Microsoft Office PowerPoint</Application>
  <PresentationFormat>Widescreen</PresentationFormat>
  <Paragraphs>48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Trebuchet MS</vt:lpstr>
      <vt:lpstr>Berlin</vt:lpstr>
      <vt:lpstr>Why Research Matters</vt:lpstr>
      <vt:lpstr>Aims</vt:lpstr>
      <vt:lpstr>Exercise 1</vt:lpstr>
      <vt:lpstr>PowerPoint Presentation</vt:lpstr>
      <vt:lpstr>Barriers and Motivators</vt:lpstr>
      <vt:lpstr>Importance of Research in Counselling</vt:lpstr>
      <vt:lpstr>Importance of Research in Counselling</vt:lpstr>
      <vt:lpstr>Exercise 2</vt:lpstr>
      <vt:lpstr>Evidence-based practice and practice-based evidence.</vt:lpstr>
      <vt:lpstr>Evidence-based practice and practice-based evidence</vt:lpstr>
      <vt:lpstr>Development of Evidence-Based Practice (EPB).</vt:lpstr>
      <vt:lpstr>Your thoughts on RCTs</vt:lpstr>
      <vt:lpstr>Practice-based evidence</vt:lpstr>
      <vt:lpstr>Practice-based Evidence (PBE)</vt:lpstr>
      <vt:lpstr>Tensions</vt:lpstr>
      <vt:lpstr>Thoughts…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Research Matters</dc:title>
  <dc:creator>Catherine Slade</dc:creator>
  <cp:lastModifiedBy>Catherine Slade</cp:lastModifiedBy>
  <cp:revision>7</cp:revision>
  <dcterms:created xsi:type="dcterms:W3CDTF">2017-10-11T16:36:54Z</dcterms:created>
  <dcterms:modified xsi:type="dcterms:W3CDTF">2017-10-11T17:54:24Z</dcterms:modified>
</cp:coreProperties>
</file>