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852" r:id="rId2"/>
  </p:sldMasterIdLst>
  <p:notesMasterIdLst>
    <p:notesMasterId r:id="rId49"/>
  </p:notesMasterIdLst>
  <p:sldIdLst>
    <p:sldId id="256" r:id="rId3"/>
    <p:sldId id="316" r:id="rId4"/>
    <p:sldId id="317" r:id="rId5"/>
    <p:sldId id="318" r:id="rId6"/>
    <p:sldId id="319" r:id="rId7"/>
    <p:sldId id="320" r:id="rId8"/>
    <p:sldId id="321" r:id="rId9"/>
    <p:sldId id="322" r:id="rId10"/>
    <p:sldId id="323" r:id="rId11"/>
    <p:sldId id="324" r:id="rId12"/>
    <p:sldId id="325" r:id="rId13"/>
    <p:sldId id="326" r:id="rId14"/>
    <p:sldId id="327" r:id="rId15"/>
    <p:sldId id="328" r:id="rId16"/>
    <p:sldId id="329" r:id="rId17"/>
    <p:sldId id="330" r:id="rId18"/>
    <p:sldId id="331" r:id="rId19"/>
    <p:sldId id="332" r:id="rId20"/>
    <p:sldId id="333" r:id="rId21"/>
    <p:sldId id="334" r:id="rId22"/>
    <p:sldId id="335" r:id="rId23"/>
    <p:sldId id="336" r:id="rId24"/>
    <p:sldId id="337" r:id="rId25"/>
    <p:sldId id="338" r:id="rId26"/>
    <p:sldId id="339" r:id="rId27"/>
    <p:sldId id="340" r:id="rId28"/>
    <p:sldId id="341" r:id="rId29"/>
    <p:sldId id="342" r:id="rId30"/>
    <p:sldId id="343" r:id="rId31"/>
    <p:sldId id="344" r:id="rId32"/>
    <p:sldId id="345" r:id="rId33"/>
    <p:sldId id="346" r:id="rId34"/>
    <p:sldId id="347" r:id="rId35"/>
    <p:sldId id="348" r:id="rId36"/>
    <p:sldId id="349" r:id="rId37"/>
    <p:sldId id="350" r:id="rId38"/>
    <p:sldId id="351" r:id="rId39"/>
    <p:sldId id="352" r:id="rId40"/>
    <p:sldId id="353" r:id="rId41"/>
    <p:sldId id="354" r:id="rId42"/>
    <p:sldId id="355" r:id="rId43"/>
    <p:sldId id="356" r:id="rId44"/>
    <p:sldId id="357" r:id="rId45"/>
    <p:sldId id="358" r:id="rId46"/>
    <p:sldId id="359" r:id="rId47"/>
    <p:sldId id="278" r:id="rId4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atin typeface="Arial" charset="0"/>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hangingPunct="1">
              <a:defRPr sz="1200">
                <a:latin typeface="Arial" charset="0"/>
              </a:defRPr>
            </a:lvl1pPr>
          </a:lstStyle>
          <a:p>
            <a:pPr>
              <a:defRPr/>
            </a:pPr>
            <a:fld id="{436A6582-7EF7-4E10-BC61-284428C762B3}" type="datetimeFigureOut">
              <a:rPr lang="en-GB"/>
              <a:pPr>
                <a:defRPr/>
              </a:pPr>
              <a:t>11/09/2017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75E6776-9AAB-4555-8BC8-1AB1E43F4671}" type="slidenum">
              <a:rPr lang="en-GB" altLang="en-US"/>
              <a:pPr>
                <a:defRPr/>
              </a:pPr>
              <a:t>‹#›</a:t>
            </a:fld>
            <a:endParaRPr lang="en-GB" altLang="en-US"/>
          </a:p>
        </p:txBody>
      </p:sp>
    </p:spTree>
    <p:extLst>
      <p:ext uri="{BB962C8B-B14F-4D97-AF65-F5344CB8AC3E}">
        <p14:creationId xmlns:p14="http://schemas.microsoft.com/office/powerpoint/2010/main" val="20929264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2F6493A-CB1B-42BC-B696-ED6639F7134F}" type="slidenum">
              <a:rPr lang="en-GB" altLang="en-US" smtClean="0">
                <a:latin typeface="Arial" panose="020B0604020202020204" pitchFamily="34" charset="0"/>
              </a:rPr>
              <a:pPr>
                <a:spcBef>
                  <a:spcPct val="0"/>
                </a:spcBef>
              </a:pPr>
              <a:t>1</a:t>
            </a:fld>
            <a:endParaRPr lang="en-GB" altLang="en-US" smtClean="0">
              <a:latin typeface="Arial" panose="020B0604020202020204" pitchFamily="34" charset="0"/>
            </a:endParaRPr>
          </a:p>
        </p:txBody>
      </p:sp>
    </p:spTree>
    <p:extLst>
      <p:ext uri="{BB962C8B-B14F-4D97-AF65-F5344CB8AC3E}">
        <p14:creationId xmlns:p14="http://schemas.microsoft.com/office/powerpoint/2010/main" val="1596156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5407451-2503-49D3-9697-723B343353ED}" type="slidenum">
              <a:rPr lang="en-GB" altLang="en-US" smtClean="0">
                <a:solidFill>
                  <a:prstClr val="black"/>
                </a:solidFill>
                <a:latin typeface="Arial" panose="020B0604020202020204" pitchFamily="34" charset="0"/>
              </a:rPr>
              <a:pPr>
                <a:spcBef>
                  <a:spcPct val="0"/>
                </a:spcBef>
              </a:pPr>
              <a:t>2</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2283103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09F8CFF-16F8-472F-A30B-81DF35C69676}" type="slidenum">
              <a:rPr lang="en-GB" altLang="en-US" smtClean="0">
                <a:solidFill>
                  <a:prstClr val="black"/>
                </a:solidFill>
                <a:latin typeface="Arial" panose="020B0604020202020204" pitchFamily="34" charset="0"/>
              </a:rPr>
              <a:pPr>
                <a:spcBef>
                  <a:spcPct val="0"/>
                </a:spcBef>
              </a:pPr>
              <a:t>3</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39398467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9C604AB-D437-41E0-B0AC-833F98A7F89E}" type="slidenum">
              <a:rPr lang="en-GB" altLang="en-US" smtClean="0">
                <a:solidFill>
                  <a:prstClr val="black"/>
                </a:solidFill>
                <a:latin typeface="Arial" panose="020B0604020202020204" pitchFamily="34" charset="0"/>
              </a:rPr>
              <a:pPr>
                <a:spcBef>
                  <a:spcPct val="0"/>
                </a:spcBef>
              </a:pPr>
              <a:t>4</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2576222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835112-09A2-474D-84B7-79BFC767C008}" type="slidenum">
              <a:rPr lang="en-GB" altLang="en-US" smtClean="0">
                <a:solidFill>
                  <a:prstClr val="black"/>
                </a:solidFill>
                <a:latin typeface="Arial" panose="020B0604020202020204" pitchFamily="34" charset="0"/>
              </a:rPr>
              <a:pPr>
                <a:spcBef>
                  <a:spcPct val="0"/>
                </a:spcBef>
              </a:pPr>
              <a:t>5</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4206477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1AC31AA-3927-4E85-A802-04B9F958DCC7}" type="slidenum">
              <a:rPr lang="en-GB" altLang="en-US" smtClean="0">
                <a:solidFill>
                  <a:prstClr val="black"/>
                </a:solidFill>
                <a:latin typeface="Arial" panose="020B0604020202020204" pitchFamily="34" charset="0"/>
              </a:rPr>
              <a:pPr>
                <a:spcBef>
                  <a:spcPct val="0"/>
                </a:spcBef>
              </a:pPr>
              <a:t>6</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17225676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B6AB1F4-2140-4FC2-8703-81CECF91E798}" type="slidenum">
              <a:rPr lang="en-GB" altLang="en-US" smtClean="0">
                <a:solidFill>
                  <a:prstClr val="black"/>
                </a:solidFill>
                <a:latin typeface="Arial" panose="020B0604020202020204" pitchFamily="34" charset="0"/>
              </a:rPr>
              <a:pPr>
                <a:spcBef>
                  <a:spcPct val="0"/>
                </a:spcBef>
              </a:pPr>
              <a:t>7</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4280165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BB6FB15-351C-4FA9-80C1-6E192F623AD0}" type="slidenum">
              <a:rPr lang="en-GB" altLang="en-US" smtClean="0">
                <a:solidFill>
                  <a:prstClr val="black"/>
                </a:solidFill>
                <a:latin typeface="Arial" panose="020B0604020202020204" pitchFamily="34" charset="0"/>
              </a:rPr>
              <a:pPr>
                <a:spcBef>
                  <a:spcPct val="0"/>
                </a:spcBef>
              </a:pPr>
              <a:t>8</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3999581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E0EAFBE-54DD-42E0-875D-5A59240C1855}" type="slidenum">
              <a:rPr lang="en-GB" altLang="en-US" smtClean="0">
                <a:solidFill>
                  <a:prstClr val="black"/>
                </a:solidFill>
                <a:latin typeface="Arial" panose="020B0604020202020204" pitchFamily="34" charset="0"/>
              </a:rPr>
              <a:pPr>
                <a:spcBef>
                  <a:spcPct val="0"/>
                </a:spcBef>
              </a:pPr>
              <a:t>9</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755091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A0B6C48-16F7-4F00-8ECF-B04D655D7A75}" type="slidenum">
              <a:rPr lang="en-GB" altLang="en-US" smtClean="0">
                <a:solidFill>
                  <a:prstClr val="black"/>
                </a:solidFill>
                <a:latin typeface="Arial" panose="020B0604020202020204" pitchFamily="34" charset="0"/>
              </a:rPr>
              <a:pPr>
                <a:spcBef>
                  <a:spcPct val="0"/>
                </a:spcBef>
              </a:pPr>
              <a:t>10</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1480352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149B103-DDF0-4088-AC17-F83E6835AFAD}" type="slidenum">
              <a:rPr lang="en-GB" altLang="en-US" smtClean="0">
                <a:solidFill>
                  <a:prstClr val="black"/>
                </a:solidFill>
                <a:latin typeface="Arial" panose="020B0604020202020204" pitchFamily="34" charset="0"/>
              </a:rPr>
              <a:pPr>
                <a:spcBef>
                  <a:spcPct val="0"/>
                </a:spcBef>
              </a:pPr>
              <a:t>11</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7227262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0D09EC0-E665-4F45-9407-717C96B8458E}" type="slidenum">
              <a:rPr lang="en-GB" altLang="en-US" smtClean="0">
                <a:solidFill>
                  <a:prstClr val="black"/>
                </a:solidFill>
                <a:latin typeface="Arial" panose="020B0604020202020204" pitchFamily="34" charset="0"/>
              </a:rPr>
              <a:pPr>
                <a:spcBef>
                  <a:spcPct val="0"/>
                </a:spcBef>
              </a:pPr>
              <a:t>12</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41775513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BB5E355-DF62-411D-BEE0-B6069E70486C}" type="slidenum">
              <a:rPr lang="en-GB" altLang="en-US" smtClean="0">
                <a:solidFill>
                  <a:prstClr val="black"/>
                </a:solidFill>
                <a:latin typeface="Arial" panose="020B0604020202020204" pitchFamily="34" charset="0"/>
              </a:rPr>
              <a:pPr>
                <a:spcBef>
                  <a:spcPct val="0"/>
                </a:spcBef>
              </a:pPr>
              <a:t>13</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23026501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AC68DAE-721D-4F0F-ABD8-0BF9C14B0215}" type="slidenum">
              <a:rPr lang="en-GB" altLang="en-US" smtClean="0">
                <a:solidFill>
                  <a:prstClr val="black"/>
                </a:solidFill>
                <a:latin typeface="Arial" panose="020B0604020202020204" pitchFamily="34" charset="0"/>
              </a:rPr>
              <a:pPr>
                <a:spcBef>
                  <a:spcPct val="0"/>
                </a:spcBef>
              </a:pPr>
              <a:t>14</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2162195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7F1A74A-1E9F-431F-A97A-50F0E91F228E}" type="slidenum">
              <a:rPr lang="en-GB" altLang="en-US" smtClean="0">
                <a:solidFill>
                  <a:prstClr val="black"/>
                </a:solidFill>
                <a:latin typeface="Arial" panose="020B0604020202020204" pitchFamily="34" charset="0"/>
              </a:rPr>
              <a:pPr>
                <a:spcBef>
                  <a:spcPct val="0"/>
                </a:spcBef>
              </a:pPr>
              <a:t>16</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15425126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325FCF8-4C6E-4AE9-84F2-EFBC6F07F9B3}" type="slidenum">
              <a:rPr lang="en-GB" altLang="en-US" smtClean="0">
                <a:solidFill>
                  <a:prstClr val="black"/>
                </a:solidFill>
                <a:latin typeface="Arial" panose="020B0604020202020204" pitchFamily="34" charset="0"/>
              </a:rPr>
              <a:pPr>
                <a:spcBef>
                  <a:spcPct val="0"/>
                </a:spcBef>
              </a:pPr>
              <a:t>17</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20185017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74B129D-E4A1-4504-8B33-9A0188A34A14}" type="slidenum">
              <a:rPr lang="en-GB" altLang="en-US" smtClean="0">
                <a:solidFill>
                  <a:prstClr val="black"/>
                </a:solidFill>
                <a:latin typeface="Arial" panose="020B0604020202020204" pitchFamily="34" charset="0"/>
              </a:rPr>
              <a:pPr>
                <a:spcBef>
                  <a:spcPct val="0"/>
                </a:spcBef>
              </a:pPr>
              <a:t>19</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27635887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ED27231-6153-4B1E-85E6-BFC896D63269}" type="slidenum">
              <a:rPr lang="en-GB" altLang="en-US" smtClean="0">
                <a:solidFill>
                  <a:prstClr val="black"/>
                </a:solidFill>
                <a:latin typeface="Arial" panose="020B0604020202020204" pitchFamily="34" charset="0"/>
              </a:rPr>
              <a:pPr>
                <a:spcBef>
                  <a:spcPct val="0"/>
                </a:spcBef>
              </a:pPr>
              <a:t>20</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3575161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A5F6E3E-0DE5-4FEC-B0CB-40D4192F5817}" type="slidenum">
              <a:rPr lang="en-GB" altLang="en-US" smtClean="0">
                <a:solidFill>
                  <a:prstClr val="black"/>
                </a:solidFill>
                <a:latin typeface="Arial" panose="020B0604020202020204" pitchFamily="34" charset="0"/>
              </a:rPr>
              <a:pPr>
                <a:spcBef>
                  <a:spcPct val="0"/>
                </a:spcBef>
              </a:pPr>
              <a:t>21</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9175122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4D82622-0904-48BD-B58B-64D70DE81ACB}" type="slidenum">
              <a:rPr lang="en-GB" altLang="en-US" smtClean="0">
                <a:solidFill>
                  <a:prstClr val="black"/>
                </a:solidFill>
                <a:latin typeface="Arial" panose="020B0604020202020204" pitchFamily="34" charset="0"/>
              </a:rPr>
              <a:pPr>
                <a:spcBef>
                  <a:spcPct val="0"/>
                </a:spcBef>
              </a:pPr>
              <a:t>23</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18219343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F653D34-4788-4A59-BCF9-63449E3CC57F}" type="slidenum">
              <a:rPr lang="en-GB" altLang="en-US" smtClean="0">
                <a:solidFill>
                  <a:prstClr val="black"/>
                </a:solidFill>
                <a:latin typeface="Arial" panose="020B0604020202020204" pitchFamily="34" charset="0"/>
              </a:rPr>
              <a:pPr>
                <a:spcBef>
                  <a:spcPct val="0"/>
                </a:spcBef>
              </a:pPr>
              <a:t>24</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40277509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D977A96-8BAD-4AAC-95F6-1D9A824E5BED}" type="slidenum">
              <a:rPr lang="en-GB" altLang="en-US" smtClean="0">
                <a:solidFill>
                  <a:prstClr val="black"/>
                </a:solidFill>
                <a:latin typeface="Arial" panose="020B0604020202020204" pitchFamily="34" charset="0"/>
              </a:rPr>
              <a:pPr>
                <a:spcBef>
                  <a:spcPct val="0"/>
                </a:spcBef>
              </a:pPr>
              <a:t>25</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34404659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B489B6C-5DD8-40CC-B94B-AC5F40F3D91D}" type="slidenum">
              <a:rPr lang="en-GB" altLang="en-US" smtClean="0">
                <a:solidFill>
                  <a:prstClr val="black"/>
                </a:solidFill>
                <a:latin typeface="Arial" panose="020B0604020202020204" pitchFamily="34" charset="0"/>
              </a:rPr>
              <a:pPr>
                <a:spcBef>
                  <a:spcPct val="0"/>
                </a:spcBef>
              </a:pPr>
              <a:t>26</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9284735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B9AF196-8FA8-40DB-99F9-01DC3F1140D5}" type="slidenum">
              <a:rPr lang="en-GB" altLang="en-US" smtClean="0">
                <a:solidFill>
                  <a:prstClr val="black"/>
                </a:solidFill>
                <a:latin typeface="Arial" panose="020B0604020202020204" pitchFamily="34" charset="0"/>
              </a:rPr>
              <a:pPr>
                <a:spcBef>
                  <a:spcPct val="0"/>
                </a:spcBef>
              </a:pPr>
              <a:t>29</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23738197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20B3717-ABAD-4479-904E-B5335000553F}" type="slidenum">
              <a:rPr lang="en-GB" altLang="en-US" smtClean="0">
                <a:solidFill>
                  <a:prstClr val="black"/>
                </a:solidFill>
                <a:latin typeface="Arial" panose="020B0604020202020204" pitchFamily="34" charset="0"/>
              </a:rPr>
              <a:pPr>
                <a:spcBef>
                  <a:spcPct val="0"/>
                </a:spcBef>
              </a:pPr>
              <a:t>30</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18568089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334F96C-3B9F-4796-A4AF-474A740E8CA8}" type="slidenum">
              <a:rPr lang="en-GB" altLang="en-US" smtClean="0">
                <a:solidFill>
                  <a:prstClr val="black"/>
                </a:solidFill>
                <a:latin typeface="Arial" panose="020B0604020202020204" pitchFamily="34" charset="0"/>
              </a:rPr>
              <a:pPr>
                <a:spcBef>
                  <a:spcPct val="0"/>
                </a:spcBef>
              </a:pPr>
              <a:t>31</a:t>
            </a:fld>
            <a:endParaRPr lang="en-GB"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15588119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5.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6.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8.xml"/><Relationship Id="rId4" Type="http://schemas.openxmlformats.org/officeDocument/2006/relationships/image" Target="../media/image1.jpe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latin typeface="Arial" charset="0"/>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54E08B5B-4244-43EF-9282-487DD976255C}" type="datetimeFigureOut">
              <a:rPr lang="en-US"/>
              <a:pPr>
                <a:defRPr/>
              </a:pPr>
              <a:t>9/11/2017</a:t>
            </a:fld>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p>
        </p:txBody>
      </p:sp>
      <p:sp>
        <p:nvSpPr>
          <p:cNvPr id="13" name="Slide Number Placeholder 26"/>
          <p:cNvSpPr>
            <a:spLocks noGrp="1"/>
          </p:cNvSpPr>
          <p:nvPr>
            <p:ph type="sldNum" sz="quarter" idx="12"/>
          </p:nvPr>
        </p:nvSpPr>
        <p:spPr/>
        <p:txBody>
          <a:bodyPr/>
          <a:lstStyle>
            <a:lvl1pPr>
              <a:defRPr>
                <a:solidFill>
                  <a:srgbClr val="FFFFFF"/>
                </a:solidFill>
              </a:defRPr>
            </a:lvl1pPr>
          </a:lstStyle>
          <a:p>
            <a:pPr>
              <a:defRPr/>
            </a:pPr>
            <a:fld id="{D0F2464F-6DA5-438C-A756-55E2ECF63DCA}" type="slidenum">
              <a:rPr lang="en-US" altLang="en-US"/>
              <a:pPr>
                <a:defRPr/>
              </a:pPr>
              <a:t>‹#›</a:t>
            </a:fld>
            <a:endParaRPr lang="en-US" altLang="en-US"/>
          </a:p>
        </p:txBody>
      </p:sp>
    </p:spTree>
    <p:extLst>
      <p:ext uri="{BB962C8B-B14F-4D97-AF65-F5344CB8AC3E}">
        <p14:creationId xmlns:p14="http://schemas.microsoft.com/office/powerpoint/2010/main" val="3216867907"/>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extLst/>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fld id="{CC9D6A0D-CD32-4D8B-830F-486BBFE37DA6}" type="datetimeFigureOut">
              <a:rPr lang="en-US"/>
              <a:pPr>
                <a:defRPr/>
              </a:pPr>
              <a:t>9/11/2017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51B308BF-C097-499C-B6E5-DD78CEF41088}" type="slidenum">
              <a:rPr lang="en-US" altLang="en-US"/>
              <a:pPr>
                <a:defRPr/>
              </a:pPr>
              <a:t>‹#›</a:t>
            </a:fld>
            <a:endParaRPr lang="en-US" altLang="en-US"/>
          </a:p>
        </p:txBody>
      </p:sp>
    </p:spTree>
    <p:extLst>
      <p:ext uri="{BB962C8B-B14F-4D97-AF65-F5344CB8AC3E}">
        <p14:creationId xmlns:p14="http://schemas.microsoft.com/office/powerpoint/2010/main" val="3667103181"/>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573433F8-4A6B-4B20-8F85-AB59202F53BA}" type="datetimeFigureOut">
              <a:rPr lang="en-US"/>
              <a:pPr>
                <a:defRPr/>
              </a:pPr>
              <a:t>9/11/2017</a:t>
            </a:fld>
            <a:endParaRPr lang="en-US"/>
          </a:p>
        </p:txBody>
      </p:sp>
      <p:sp>
        <p:nvSpPr>
          <p:cNvPr id="7" name="Footer Placeholder 4"/>
          <p:cNvSpPr>
            <a:spLocks noGrp="1"/>
          </p:cNvSpPr>
          <p:nvPr>
            <p:ph type="ftr" sz="quarter" idx="11"/>
          </p:nvPr>
        </p:nvSpPr>
        <p:spPr/>
        <p:txBody>
          <a:bodyPr/>
          <a:lstStyle>
            <a:lvl1pPr>
              <a:defRPr/>
            </a:lvl1pPr>
            <a:extLst/>
          </a:lstStyle>
          <a:p>
            <a:pPr>
              <a:defRPr/>
            </a:pPr>
            <a:endParaRPr lang="en-US"/>
          </a:p>
        </p:txBody>
      </p:sp>
      <p:sp>
        <p:nvSpPr>
          <p:cNvPr id="8" name="Slide Number Placeholder 5"/>
          <p:cNvSpPr>
            <a:spLocks noGrp="1"/>
          </p:cNvSpPr>
          <p:nvPr>
            <p:ph type="sldNum" sz="quarter" idx="12"/>
          </p:nvPr>
        </p:nvSpPr>
        <p:spPr/>
        <p:txBody>
          <a:bodyPr/>
          <a:lstStyle>
            <a:lvl1pPr>
              <a:defRPr/>
            </a:lvl1pPr>
          </a:lstStyle>
          <a:p>
            <a:pPr>
              <a:defRPr/>
            </a:pPr>
            <a:fld id="{84454A7F-4B60-452F-A4E6-AA3BFCAB4415}" type="slidenum">
              <a:rPr lang="en-US" altLang="en-US"/>
              <a:pPr>
                <a:defRPr/>
              </a:pPr>
              <a:t>‹#›</a:t>
            </a:fld>
            <a:endParaRPr lang="en-US" altLang="en-US"/>
          </a:p>
        </p:txBody>
      </p:sp>
    </p:spTree>
    <p:extLst>
      <p:ext uri="{BB962C8B-B14F-4D97-AF65-F5344CB8AC3E}">
        <p14:creationId xmlns:p14="http://schemas.microsoft.com/office/powerpoint/2010/main" val="99802753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extLst/>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fld id="{BE2B754B-55CF-4D18-A247-10DD5E805272}" type="datetimeFigureOut">
              <a:rPr lang="en-US"/>
              <a:pPr>
                <a:defRPr/>
              </a:pPr>
              <a:t>9/11/2017</a:t>
            </a:fld>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fld id="{D4DE111E-3E81-444A-9498-39D32C251A31}" type="slidenum">
              <a:rPr lang="en-US" altLang="en-US"/>
              <a:pPr>
                <a:defRPr/>
              </a:pPr>
              <a:t>‹#›</a:t>
            </a:fld>
            <a:endParaRPr lang="en-US" altLang="en-US"/>
          </a:p>
        </p:txBody>
      </p:sp>
    </p:spTree>
    <p:extLst>
      <p:ext uri="{BB962C8B-B14F-4D97-AF65-F5344CB8AC3E}">
        <p14:creationId xmlns:p14="http://schemas.microsoft.com/office/powerpoint/2010/main" val="1282587183"/>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fld id="{DFC1DB1A-2660-4865-9CFF-66EC867DCEBB}" type="datetimeFigureOut">
              <a:rPr lang="en-US"/>
              <a:pPr>
                <a:defRPr/>
              </a:pPr>
              <a:t>9/11/2017</a:t>
            </a:fld>
            <a:endParaRPr lang="en-US"/>
          </a:p>
        </p:txBody>
      </p:sp>
      <p:sp>
        <p:nvSpPr>
          <p:cNvPr id="8" name="Footer Placeholder 7"/>
          <p:cNvSpPr>
            <a:spLocks noGrp="1"/>
          </p:cNvSpPr>
          <p:nvPr>
            <p:ph type="ftr" sz="quarter" idx="11"/>
          </p:nvPr>
        </p:nvSpPr>
        <p:spPr/>
        <p:txBody>
          <a:bodyPr/>
          <a:lstStyle>
            <a:lvl1pPr>
              <a:defRPr/>
            </a:lvl1pPr>
            <a:extLst/>
          </a:lstStyle>
          <a:p>
            <a:pPr>
              <a:defRPr/>
            </a:pPr>
            <a:endParaRPr lang="en-US"/>
          </a:p>
        </p:txBody>
      </p:sp>
      <p:sp>
        <p:nvSpPr>
          <p:cNvPr id="9" name="Slide Number Placeholder 8"/>
          <p:cNvSpPr>
            <a:spLocks noGrp="1"/>
          </p:cNvSpPr>
          <p:nvPr>
            <p:ph type="sldNum" sz="quarter" idx="12"/>
          </p:nvPr>
        </p:nvSpPr>
        <p:spPr/>
        <p:txBody>
          <a:bodyPr/>
          <a:lstStyle>
            <a:lvl1pPr>
              <a:defRPr/>
            </a:lvl1pPr>
          </a:lstStyle>
          <a:p>
            <a:pPr>
              <a:defRPr/>
            </a:pPr>
            <a:fld id="{91EA9752-77A2-45EC-96A5-A2C441E014AE}" type="slidenum">
              <a:rPr lang="en-US" altLang="en-US"/>
              <a:pPr>
                <a:defRPr/>
              </a:pPr>
              <a:t>‹#›</a:t>
            </a:fld>
            <a:endParaRPr lang="en-US" altLang="en-US"/>
          </a:p>
        </p:txBody>
      </p:sp>
    </p:spTree>
    <p:extLst>
      <p:ext uri="{BB962C8B-B14F-4D97-AF65-F5344CB8AC3E}">
        <p14:creationId xmlns:p14="http://schemas.microsoft.com/office/powerpoint/2010/main" val="11049753"/>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extLst/>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fld id="{42306AFA-7ED8-4450-B506-D100437C80B2}" type="datetimeFigureOut">
              <a:rPr lang="en-US"/>
              <a:pPr>
                <a:defRPr/>
              </a:pPr>
              <a:t>9/11/2017</a:t>
            </a:fld>
            <a:endParaRPr lang="en-US"/>
          </a:p>
        </p:txBody>
      </p:sp>
      <p:sp>
        <p:nvSpPr>
          <p:cNvPr id="4" name="Footer Placeholder 3"/>
          <p:cNvSpPr>
            <a:spLocks noGrp="1"/>
          </p:cNvSpPr>
          <p:nvPr>
            <p:ph type="ftr" sz="quarter" idx="11"/>
          </p:nvPr>
        </p:nvSpPr>
        <p:spPr/>
        <p:txBody>
          <a:bodyPr/>
          <a:lstStyle>
            <a:lvl1pPr>
              <a:defRPr/>
            </a:lvl1pPr>
            <a:extLst/>
          </a:lstStyle>
          <a:p>
            <a:pPr>
              <a:defRPr/>
            </a:pPr>
            <a:endParaRPr lang="en-US"/>
          </a:p>
        </p:txBody>
      </p:sp>
      <p:sp>
        <p:nvSpPr>
          <p:cNvPr id="5" name="Slide Number Placeholder 4"/>
          <p:cNvSpPr>
            <a:spLocks noGrp="1"/>
          </p:cNvSpPr>
          <p:nvPr>
            <p:ph type="sldNum" sz="quarter" idx="12"/>
          </p:nvPr>
        </p:nvSpPr>
        <p:spPr/>
        <p:txBody>
          <a:bodyPr/>
          <a:lstStyle>
            <a:lvl1pPr>
              <a:defRPr/>
            </a:lvl1pPr>
          </a:lstStyle>
          <a:p>
            <a:pPr>
              <a:defRPr/>
            </a:pPr>
            <a:fld id="{B3E57EED-AC69-4F12-BB02-55D28EFB9864}" type="slidenum">
              <a:rPr lang="en-US" altLang="en-US"/>
              <a:pPr>
                <a:defRPr/>
              </a:pPr>
              <a:t>‹#›</a:t>
            </a:fld>
            <a:endParaRPr lang="en-US" altLang="en-US"/>
          </a:p>
        </p:txBody>
      </p:sp>
    </p:spTree>
    <p:extLst>
      <p:ext uri="{BB962C8B-B14F-4D97-AF65-F5344CB8AC3E}">
        <p14:creationId xmlns:p14="http://schemas.microsoft.com/office/powerpoint/2010/main" val="147298313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402A4C59-D3F7-4C32-B2C9-2A1B6588F58F}" type="datetimeFigureOut">
              <a:rPr lang="en-US"/>
              <a:pPr>
                <a:defRPr/>
              </a:pPr>
              <a:t>9/11/2017</a:t>
            </a:fld>
            <a:endParaRPr lang="en-US"/>
          </a:p>
        </p:txBody>
      </p:sp>
      <p:sp>
        <p:nvSpPr>
          <p:cNvPr id="3" name="Footer Placeholder 21"/>
          <p:cNvSpPr>
            <a:spLocks noGrp="1"/>
          </p:cNvSpPr>
          <p:nvPr>
            <p:ph type="ftr" sz="quarter" idx="11"/>
          </p:nvPr>
        </p:nvSpPr>
        <p:spPr/>
        <p:txBody>
          <a:bodyPr/>
          <a:lstStyle>
            <a:lvl1pPr>
              <a:defRPr/>
            </a:lvl1pPr>
          </a:lstStyle>
          <a:p>
            <a:pPr>
              <a:defRPr/>
            </a:pPr>
            <a:endParaRPr lang="en-US"/>
          </a:p>
        </p:txBody>
      </p:sp>
      <p:sp>
        <p:nvSpPr>
          <p:cNvPr id="4" name="Slide Number Placeholder 17"/>
          <p:cNvSpPr>
            <a:spLocks noGrp="1"/>
          </p:cNvSpPr>
          <p:nvPr>
            <p:ph type="sldNum" sz="quarter" idx="12"/>
          </p:nvPr>
        </p:nvSpPr>
        <p:spPr/>
        <p:txBody>
          <a:bodyPr/>
          <a:lstStyle>
            <a:lvl1pPr>
              <a:defRPr/>
            </a:lvl1pPr>
          </a:lstStyle>
          <a:p>
            <a:pPr>
              <a:defRPr/>
            </a:pPr>
            <a:fld id="{B95CDBED-8E91-4531-8E31-85911DEC5512}" type="slidenum">
              <a:rPr lang="en-US" altLang="en-US"/>
              <a:pPr>
                <a:defRPr/>
              </a:pPr>
              <a:t>‹#›</a:t>
            </a:fld>
            <a:endParaRPr lang="en-US" altLang="en-US"/>
          </a:p>
        </p:txBody>
      </p:sp>
    </p:spTree>
    <p:extLst>
      <p:ext uri="{BB962C8B-B14F-4D97-AF65-F5344CB8AC3E}">
        <p14:creationId xmlns:p14="http://schemas.microsoft.com/office/powerpoint/2010/main" val="2655207826"/>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fld id="{3A98D1E1-1D57-4C9A-B631-CA6B72DA5557}" type="datetimeFigureOut">
              <a:rPr lang="en-US"/>
              <a:pPr>
                <a:defRPr/>
              </a:pPr>
              <a:t>9/11/2017</a:t>
            </a:fld>
            <a:endParaRPr lang="en-US"/>
          </a:p>
        </p:txBody>
      </p:sp>
      <p:sp>
        <p:nvSpPr>
          <p:cNvPr id="6" name="Footer Placeholder 5"/>
          <p:cNvSpPr>
            <a:spLocks noGrp="1"/>
          </p:cNvSpPr>
          <p:nvPr>
            <p:ph type="ftr" sz="quarter" idx="11"/>
          </p:nvPr>
        </p:nvSpPr>
        <p:spPr/>
        <p:txBody>
          <a:bodyPr/>
          <a:lstStyle>
            <a:lvl1pPr>
              <a:defRPr/>
            </a:lvl1pPr>
            <a:extLst/>
          </a:lstStyle>
          <a:p>
            <a:pPr>
              <a:defRPr/>
            </a:pPr>
            <a:endParaRPr lang="en-US"/>
          </a:p>
        </p:txBody>
      </p:sp>
      <p:sp>
        <p:nvSpPr>
          <p:cNvPr id="7" name="Slide Number Placeholder 6"/>
          <p:cNvSpPr>
            <a:spLocks noGrp="1"/>
          </p:cNvSpPr>
          <p:nvPr>
            <p:ph type="sldNum" sz="quarter" idx="12"/>
          </p:nvPr>
        </p:nvSpPr>
        <p:spPr/>
        <p:txBody>
          <a:bodyPr/>
          <a:lstStyle>
            <a:lvl1pPr>
              <a:defRPr/>
            </a:lvl1pPr>
          </a:lstStyle>
          <a:p>
            <a:pPr>
              <a:defRPr/>
            </a:pPr>
            <a:fld id="{C4031FA8-AEFD-400D-AF75-6CEAAAA39977}" type="slidenum">
              <a:rPr lang="en-US" altLang="en-US"/>
              <a:pPr>
                <a:defRPr/>
              </a:pPr>
              <a:t>‹#›</a:t>
            </a:fld>
            <a:endParaRPr lang="en-US" altLang="en-US"/>
          </a:p>
        </p:txBody>
      </p:sp>
    </p:spTree>
    <p:extLst>
      <p:ext uri="{BB962C8B-B14F-4D97-AF65-F5344CB8AC3E}">
        <p14:creationId xmlns:p14="http://schemas.microsoft.com/office/powerpoint/2010/main" val="267138486"/>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latin typeface="Arial"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60BB6C57-D565-4ACC-891A-9A392A648293}" type="datetimeFigureOut">
              <a:rPr lang="en-US"/>
              <a:pPr>
                <a:defRPr/>
              </a:pPr>
              <a:t>9/11/2017</a:t>
            </a:fld>
            <a:endParaRPr 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p>
        </p:txBody>
      </p:sp>
      <p:sp>
        <p:nvSpPr>
          <p:cNvPr id="13" name="Slide Number Placeholder 6"/>
          <p:cNvSpPr>
            <a:spLocks noGrp="1"/>
          </p:cNvSpPr>
          <p:nvPr>
            <p:ph type="sldNum" sz="quarter" idx="12"/>
          </p:nvPr>
        </p:nvSpPr>
        <p:spPr/>
        <p:txBody>
          <a:bodyPr/>
          <a:lstStyle>
            <a:lvl1pPr>
              <a:defRPr/>
            </a:lvl1pPr>
          </a:lstStyle>
          <a:p>
            <a:pPr>
              <a:defRPr/>
            </a:pPr>
            <a:fld id="{AAF8780A-8AED-4692-8D18-D7AA5ED0BC9A}" type="slidenum">
              <a:rPr lang="en-US" altLang="en-US"/>
              <a:pPr>
                <a:defRPr/>
              </a:pPr>
              <a:t>‹#›</a:t>
            </a:fld>
            <a:endParaRPr lang="en-US" altLang="en-US"/>
          </a:p>
        </p:txBody>
      </p:sp>
    </p:spTree>
    <p:extLst>
      <p:ext uri="{BB962C8B-B14F-4D97-AF65-F5344CB8AC3E}">
        <p14:creationId xmlns:p14="http://schemas.microsoft.com/office/powerpoint/2010/main" val="4231973025"/>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13A6919E-A7F0-49D2-92CD-FA63FE8A2F1A}" type="datetimeFigureOut">
              <a:rPr lang="en-US"/>
              <a:pPr>
                <a:defRPr/>
              </a:pPr>
              <a:t>9/11/2017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6E4A9088-8924-43F3-BCC5-804ACB464245}" type="slidenum">
              <a:rPr lang="en-US" altLang="en-US"/>
              <a:pPr>
                <a:defRPr/>
              </a:pPr>
              <a:t>‹#›</a:t>
            </a:fld>
            <a:endParaRPr lang="en-US" altLang="en-US"/>
          </a:p>
        </p:txBody>
      </p:sp>
    </p:spTree>
    <p:extLst>
      <p:ext uri="{BB962C8B-B14F-4D97-AF65-F5344CB8AC3E}">
        <p14:creationId xmlns:p14="http://schemas.microsoft.com/office/powerpoint/2010/main" val="1842964862"/>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9C1B6E94-AAE7-4895-A68B-D3877FC9B56B}" type="datetimeFigureOut">
              <a:rPr lang="en-US"/>
              <a:pPr>
                <a:defRPr/>
              </a:pPr>
              <a:t>9/11/2017</a:t>
            </a:fld>
            <a:endParaRPr lang="en-US"/>
          </a:p>
        </p:txBody>
      </p:sp>
      <p:sp>
        <p:nvSpPr>
          <p:cNvPr id="5" name="Footer Placeholder 21"/>
          <p:cNvSpPr>
            <a:spLocks noGrp="1"/>
          </p:cNvSpPr>
          <p:nvPr>
            <p:ph type="ftr" sz="quarter" idx="11"/>
          </p:nvPr>
        </p:nvSpPr>
        <p:spPr/>
        <p:txBody>
          <a:bodyPr/>
          <a:lstStyle>
            <a:lvl1pPr>
              <a:defRPr/>
            </a:lvl1pPr>
          </a:lstStyle>
          <a:p>
            <a:pPr>
              <a:defRPr/>
            </a:pPr>
            <a:endParaRPr lang="en-US"/>
          </a:p>
        </p:txBody>
      </p:sp>
      <p:sp>
        <p:nvSpPr>
          <p:cNvPr id="6" name="Slide Number Placeholder 17"/>
          <p:cNvSpPr>
            <a:spLocks noGrp="1"/>
          </p:cNvSpPr>
          <p:nvPr>
            <p:ph type="sldNum" sz="quarter" idx="12"/>
          </p:nvPr>
        </p:nvSpPr>
        <p:spPr/>
        <p:txBody>
          <a:bodyPr/>
          <a:lstStyle>
            <a:lvl1pPr>
              <a:defRPr/>
            </a:lvl1pPr>
          </a:lstStyle>
          <a:p>
            <a:pPr>
              <a:defRPr/>
            </a:pPr>
            <a:fld id="{6E3C80EA-7F8D-47F2-AAD3-EEA243FDB46A}" type="slidenum">
              <a:rPr lang="en-US" altLang="en-US"/>
              <a:pPr>
                <a:defRPr/>
              </a:pPr>
              <a:t>‹#›</a:t>
            </a:fld>
            <a:endParaRPr lang="en-US" altLang="en-US"/>
          </a:p>
        </p:txBody>
      </p:sp>
    </p:spTree>
    <p:extLst>
      <p:ext uri="{BB962C8B-B14F-4D97-AF65-F5344CB8AC3E}">
        <p14:creationId xmlns:p14="http://schemas.microsoft.com/office/powerpoint/2010/main" val="3411862765"/>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solidFill>
                <a:prstClr val="white"/>
              </a:solidFill>
            </a:endParaRPr>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solidFill>
                  <a:prstClr val="black"/>
                </a:solidFill>
                <a:latin typeface="Arial" charset="0"/>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mtClean="0">
                <a:solidFill>
                  <a:prstClr val="black"/>
                </a:solidFill>
              </a:endParaRPr>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solidFill>
                  <a:prstClr val="white"/>
                </a:solidFill>
              </a:endParaRPr>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4BCD0B8E-3691-45BF-8C6B-403570A82AFD}" type="datetimeFigureOut">
              <a:rPr lang="en-US"/>
              <a:pPr>
                <a:defRPr/>
              </a:pPr>
              <a:t>9/11/2017</a:t>
            </a:fld>
            <a:endParaRPr 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solidFill>
                <a:srgbClr val="2DA2BF">
                  <a:tint val="20000"/>
                </a:srgbClr>
              </a:solidFill>
            </a:endParaRPr>
          </a:p>
        </p:txBody>
      </p:sp>
      <p:sp>
        <p:nvSpPr>
          <p:cNvPr id="13" name="Slide Number Placeholder 26"/>
          <p:cNvSpPr>
            <a:spLocks noGrp="1"/>
          </p:cNvSpPr>
          <p:nvPr>
            <p:ph type="sldNum" sz="quarter" idx="12"/>
          </p:nvPr>
        </p:nvSpPr>
        <p:spPr/>
        <p:txBody>
          <a:bodyPr/>
          <a:lstStyle>
            <a:lvl1pPr>
              <a:defRPr>
                <a:solidFill>
                  <a:srgbClr val="FFFFFF"/>
                </a:solidFill>
              </a:defRPr>
            </a:lvl1pPr>
          </a:lstStyle>
          <a:p>
            <a:pPr>
              <a:defRPr/>
            </a:pPr>
            <a:fld id="{5F0CAEBC-F157-41C6-96D3-78A0BB869C08}" type="slidenum">
              <a:rPr lang="en-US" altLang="en-US"/>
              <a:pPr>
                <a:defRPr/>
              </a:pPr>
              <a:t>‹#›</a:t>
            </a:fld>
            <a:endParaRPr lang="en-US" altLang="en-US"/>
          </a:p>
        </p:txBody>
      </p:sp>
    </p:spTree>
    <p:extLst>
      <p:ext uri="{BB962C8B-B14F-4D97-AF65-F5344CB8AC3E}">
        <p14:creationId xmlns:p14="http://schemas.microsoft.com/office/powerpoint/2010/main" val="26525562"/>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extLst/>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fld id="{61DBF8B6-08A5-4A67-8EB5-4212AA105B47}" type="datetimeFigureOut">
              <a:rPr lang="en-US">
                <a:solidFill>
                  <a:prstClr val="black"/>
                </a:solidFill>
              </a:rPr>
              <a:pPr>
                <a:defRPr/>
              </a:pPr>
              <a:t>9/11/2017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9FD71614-A2BF-4002-8354-56CB16FB1229}"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457467049"/>
      </p:ext>
    </p:extLst>
  </p:cSld>
  <p:clrMapOvr>
    <a:masterClrMapping/>
  </p:clrMapOvr>
  <p:transition>
    <p:dissolv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solidFill>
                <a:prstClr val="white"/>
              </a:solidFill>
            </a:endParaRPr>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solidFill>
                <a:prstClr val="white"/>
              </a:solidFill>
            </a:endParaRPr>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86342A48-A770-4262-BA54-F97017D9EFAD}" type="datetimeFigureOut">
              <a:rPr lang="en-US">
                <a:solidFill>
                  <a:prstClr val="white"/>
                </a:solidFill>
              </a:rPr>
              <a:pPr>
                <a:defRPr/>
              </a:pPr>
              <a:t>9/11/2017</a:t>
            </a:fld>
            <a:endParaRPr lang="en-US">
              <a:solidFill>
                <a:prstClr val="white"/>
              </a:solidFill>
            </a:endParaRPr>
          </a:p>
        </p:txBody>
      </p:sp>
      <p:sp>
        <p:nvSpPr>
          <p:cNvPr id="7" name="Footer Placeholder 4"/>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8" name="Slide Number Placeholder 5"/>
          <p:cNvSpPr>
            <a:spLocks noGrp="1"/>
          </p:cNvSpPr>
          <p:nvPr>
            <p:ph type="sldNum" sz="quarter" idx="12"/>
          </p:nvPr>
        </p:nvSpPr>
        <p:spPr/>
        <p:txBody>
          <a:bodyPr/>
          <a:lstStyle>
            <a:lvl1pPr>
              <a:defRPr/>
            </a:lvl1pPr>
          </a:lstStyle>
          <a:p>
            <a:pPr>
              <a:defRPr/>
            </a:pPr>
            <a:fld id="{65326BB5-2429-43B4-B4D5-AD1B1FABC21C}"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4219734435"/>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extLst/>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fld id="{12D29781-DBED-4C37-B301-BCAF5DB73D01}" type="datetimeFigureOut">
              <a:rPr lang="en-US">
                <a:solidFill>
                  <a:prstClr val="white"/>
                </a:solidFill>
              </a:rPr>
              <a:pPr>
                <a:defRPr/>
              </a:pPr>
              <a:t>9/11/2017</a:t>
            </a:fld>
            <a:endParaRPr lang="en-US">
              <a:solidFill>
                <a:prstClr val="white"/>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7" name="Slide Number Placeholder 6"/>
          <p:cNvSpPr>
            <a:spLocks noGrp="1"/>
          </p:cNvSpPr>
          <p:nvPr>
            <p:ph type="sldNum" sz="quarter" idx="12"/>
          </p:nvPr>
        </p:nvSpPr>
        <p:spPr/>
        <p:txBody>
          <a:bodyPr/>
          <a:lstStyle>
            <a:lvl1pPr>
              <a:defRPr/>
            </a:lvl1pPr>
          </a:lstStyle>
          <a:p>
            <a:pPr>
              <a:defRPr/>
            </a:pPr>
            <a:fld id="{B2376ADA-04BF-44E7-85CF-141DB0122F7E}"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2937048164"/>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fld id="{AF3BA20E-A0D1-4CBE-BB25-6EFA5E50A546}" type="datetimeFigureOut">
              <a:rPr lang="en-US">
                <a:solidFill>
                  <a:prstClr val="black"/>
                </a:solidFill>
              </a:rPr>
              <a:pPr>
                <a:defRPr/>
              </a:pPr>
              <a:t>9/11/2017</a:t>
            </a:fld>
            <a:endParaRPr lang="en-US">
              <a:solidFill>
                <a:prstClr val="black"/>
              </a:solidFill>
            </a:endParaRPr>
          </a:p>
        </p:txBody>
      </p:sp>
      <p:sp>
        <p:nvSpPr>
          <p:cNvPr id="8" name="Footer Placeholder 7"/>
          <p:cNvSpPr>
            <a:spLocks noGrp="1"/>
          </p:cNvSpPr>
          <p:nvPr>
            <p:ph type="ftr" sz="quarter" idx="11"/>
          </p:nvPr>
        </p:nvSpPr>
        <p:spPr/>
        <p:txBody>
          <a:bodyPr/>
          <a:lstStyle>
            <a:lvl1pPr>
              <a:defRPr/>
            </a:lvl1pPr>
            <a:extLst/>
          </a:lstStyle>
          <a:p>
            <a:pPr>
              <a:defRPr/>
            </a:pPr>
            <a:endParaRPr lang="en-US">
              <a:solidFill>
                <a:prstClr val="black"/>
              </a:solidFill>
            </a:endParaRPr>
          </a:p>
        </p:txBody>
      </p:sp>
      <p:sp>
        <p:nvSpPr>
          <p:cNvPr id="9" name="Slide Number Placeholder 8"/>
          <p:cNvSpPr>
            <a:spLocks noGrp="1"/>
          </p:cNvSpPr>
          <p:nvPr>
            <p:ph type="sldNum" sz="quarter" idx="12"/>
          </p:nvPr>
        </p:nvSpPr>
        <p:spPr/>
        <p:txBody>
          <a:bodyPr/>
          <a:lstStyle>
            <a:lvl1pPr>
              <a:defRPr/>
            </a:lvl1pPr>
          </a:lstStyle>
          <a:p>
            <a:pPr>
              <a:defRPr/>
            </a:pPr>
            <a:fld id="{A9ED5F7E-22DC-4E16-841F-C5E9BE4B9A64}"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3151519667"/>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extLst/>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fld id="{7183E983-E7E2-4521-B8D9-AB0E0AAA0F59}" type="datetimeFigureOut">
              <a:rPr lang="en-US">
                <a:solidFill>
                  <a:prstClr val="white"/>
                </a:solidFill>
              </a:rPr>
              <a:pPr>
                <a:defRPr/>
              </a:pPr>
              <a:t>9/11/2017</a:t>
            </a:fld>
            <a:endParaRPr lang="en-US">
              <a:solidFill>
                <a:prstClr val="white"/>
              </a:solidFill>
            </a:endParaRPr>
          </a:p>
        </p:txBody>
      </p:sp>
      <p:sp>
        <p:nvSpPr>
          <p:cNvPr id="4" name="Footer Placeholder 3"/>
          <p:cNvSpPr>
            <a:spLocks noGrp="1"/>
          </p:cNvSpPr>
          <p:nvPr>
            <p:ph type="ftr" sz="quarter" idx="11"/>
          </p:nvPr>
        </p:nvSpPr>
        <p:spPr/>
        <p:txBody>
          <a:bodyPr/>
          <a:lstStyle>
            <a:lvl1pPr>
              <a:defRPr/>
            </a:lvl1pPr>
            <a:extLst/>
          </a:lstStyle>
          <a:p>
            <a:pPr>
              <a:defRPr/>
            </a:pPr>
            <a:endParaRPr lang="en-US">
              <a:solidFill>
                <a:prstClr val="white"/>
              </a:solidFill>
            </a:endParaRPr>
          </a:p>
        </p:txBody>
      </p:sp>
      <p:sp>
        <p:nvSpPr>
          <p:cNvPr id="5" name="Slide Number Placeholder 4"/>
          <p:cNvSpPr>
            <a:spLocks noGrp="1"/>
          </p:cNvSpPr>
          <p:nvPr>
            <p:ph type="sldNum" sz="quarter" idx="12"/>
          </p:nvPr>
        </p:nvSpPr>
        <p:spPr/>
        <p:txBody>
          <a:bodyPr/>
          <a:lstStyle>
            <a:lvl1pPr>
              <a:defRPr/>
            </a:lvl1pPr>
          </a:lstStyle>
          <a:p>
            <a:pPr>
              <a:defRPr/>
            </a:pPr>
            <a:fld id="{5AA43BCC-FC10-46F6-B605-723ECB3CCA8B}"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1404942797"/>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58E45D29-DD9B-4406-B81A-CA52B7357CEE}" type="datetimeFigureOut">
              <a:rPr lang="en-US">
                <a:solidFill>
                  <a:prstClr val="black"/>
                </a:solidFill>
              </a:rPr>
              <a:pPr>
                <a:defRPr/>
              </a:pPr>
              <a:t>9/11/2017</a:t>
            </a:fld>
            <a:endParaRPr lang="en-US">
              <a:solidFill>
                <a:prstClr val="black"/>
              </a:solidFill>
            </a:endParaRPr>
          </a:p>
        </p:txBody>
      </p:sp>
      <p:sp>
        <p:nvSpPr>
          <p:cNvPr id="3"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4" name="Slide Number Placeholder 17"/>
          <p:cNvSpPr>
            <a:spLocks noGrp="1"/>
          </p:cNvSpPr>
          <p:nvPr>
            <p:ph type="sldNum" sz="quarter" idx="12"/>
          </p:nvPr>
        </p:nvSpPr>
        <p:spPr/>
        <p:txBody>
          <a:bodyPr/>
          <a:lstStyle>
            <a:lvl1pPr>
              <a:defRPr/>
            </a:lvl1pPr>
          </a:lstStyle>
          <a:p>
            <a:pPr>
              <a:defRPr/>
            </a:pPr>
            <a:fld id="{82D6B8DC-C678-47B1-8E4C-ECD6C3A1E17C}"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2983990206"/>
      </p:ext>
    </p:extLst>
  </p:cSld>
  <p:clrMapOvr>
    <a:masterClrMapping/>
  </p:clrMapOvr>
  <p:transition>
    <p:dissolv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fld id="{36A549FD-C880-4624-9A2D-1C4C1932A0C7}" type="datetimeFigureOut">
              <a:rPr lang="en-US">
                <a:solidFill>
                  <a:prstClr val="black"/>
                </a:solidFill>
              </a:rPr>
              <a:pPr>
                <a:defRPr/>
              </a:pPr>
              <a:t>9/11/2017</a:t>
            </a:fld>
            <a:endParaRPr lang="en-US">
              <a:solidFill>
                <a:prstClr val="black"/>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US">
              <a:solidFill>
                <a:prstClr val="black"/>
              </a:solidFill>
            </a:endParaRPr>
          </a:p>
        </p:txBody>
      </p:sp>
      <p:sp>
        <p:nvSpPr>
          <p:cNvPr id="7" name="Slide Number Placeholder 6"/>
          <p:cNvSpPr>
            <a:spLocks noGrp="1"/>
          </p:cNvSpPr>
          <p:nvPr>
            <p:ph type="sldNum" sz="quarter" idx="12"/>
          </p:nvPr>
        </p:nvSpPr>
        <p:spPr/>
        <p:txBody>
          <a:bodyPr/>
          <a:lstStyle>
            <a:lvl1pPr>
              <a:defRPr/>
            </a:lvl1pPr>
          </a:lstStyle>
          <a:p>
            <a:pPr>
              <a:defRPr/>
            </a:pPr>
            <a:fld id="{8D069AC0-92C1-4B4D-A058-5E9582874B44}"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4219607985"/>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solidFill>
                <a:prstClr val="white"/>
              </a:solidFill>
              <a:latin typeface="Arial"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mtClean="0">
              <a:solidFill>
                <a:prstClr val="white"/>
              </a:solidFill>
            </a:endParaRPr>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solidFill>
                <a:prstClr val="white"/>
              </a:solidFill>
            </a:endParaRPr>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solidFill>
                <a:prstClr val="white"/>
              </a:solidFill>
            </a:endParaRPr>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eaLnBrk="1" hangingPunct="1">
              <a:defRPr/>
            </a:pPr>
            <a:endParaRPr lang="en-US">
              <a:solidFill>
                <a:prstClr val="white"/>
              </a:solidFill>
            </a:endParaRPr>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5F64E463-3B8C-4F51-8245-D4BC0D1751C2}" type="datetimeFigureOut">
              <a:rPr lang="en-US">
                <a:solidFill>
                  <a:prstClr val="white"/>
                </a:solidFill>
              </a:rPr>
              <a:pPr>
                <a:defRPr/>
              </a:pPr>
              <a:t>9/11/2017</a:t>
            </a:fld>
            <a:endParaRPr lang="en-US">
              <a:solidFill>
                <a:prstClr val="white"/>
              </a:solidFill>
            </a:endParaRPr>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solidFill>
                <a:prstClr val="white"/>
              </a:solidFill>
            </a:endParaRPr>
          </a:p>
        </p:txBody>
      </p:sp>
      <p:sp>
        <p:nvSpPr>
          <p:cNvPr id="13" name="Slide Number Placeholder 6"/>
          <p:cNvSpPr>
            <a:spLocks noGrp="1"/>
          </p:cNvSpPr>
          <p:nvPr>
            <p:ph type="sldNum" sz="quarter" idx="12"/>
          </p:nvPr>
        </p:nvSpPr>
        <p:spPr/>
        <p:txBody>
          <a:bodyPr/>
          <a:lstStyle>
            <a:lvl1pPr>
              <a:defRPr/>
            </a:lvl1pPr>
          </a:lstStyle>
          <a:p>
            <a:pPr>
              <a:defRPr/>
            </a:pPr>
            <a:fld id="{AAE23D57-3EF7-4BB1-84F5-3FD3D68B917B}" type="slidenum">
              <a:rPr lang="en-US" altLang="en-US">
                <a:solidFill>
                  <a:prstClr val="white"/>
                </a:solidFill>
              </a:rPr>
              <a:pPr>
                <a:defRPr/>
              </a:pPr>
              <a:t>‹#›</a:t>
            </a:fld>
            <a:endParaRPr lang="en-US" altLang="en-US">
              <a:solidFill>
                <a:prstClr val="white"/>
              </a:solidFill>
            </a:endParaRPr>
          </a:p>
        </p:txBody>
      </p:sp>
    </p:spTree>
    <p:extLst>
      <p:ext uri="{BB962C8B-B14F-4D97-AF65-F5344CB8AC3E}">
        <p14:creationId xmlns:p14="http://schemas.microsoft.com/office/powerpoint/2010/main" val="2382221821"/>
      </p:ext>
    </p:extLst>
  </p:cSld>
  <p:clrMapOvr>
    <a:overrideClrMapping bg1="dk1" tx1="lt1" bg2="dk2" tx2="lt2" accent1="accent1" accent2="accent2" accent3="accent3" accent4="accent4" accent5="accent5" accent6="accent6" hlink="hlink" folHlink="folHlink"/>
  </p:clrMapOvr>
  <p:transition>
    <p:dissolv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C57EFFD1-B99B-4506-BFE3-9F2ACB421044}" type="datetimeFigureOut">
              <a:rPr lang="en-US">
                <a:solidFill>
                  <a:prstClr val="black"/>
                </a:solidFill>
              </a:rPr>
              <a:pPr>
                <a:defRPr/>
              </a:pPr>
              <a:t>9/11/2017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0BCB814A-F80B-4A26-BE84-A5A706618788}"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3349344633"/>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fld id="{494BC8DD-E62D-4496-9884-2E5E16695636}" type="datetimeFigureOut">
              <a:rPr lang="en-US">
                <a:solidFill>
                  <a:prstClr val="black"/>
                </a:solidFill>
              </a:rPr>
              <a:pPr>
                <a:defRPr/>
              </a:pPr>
              <a:t>9/11/2017</a:t>
            </a:fld>
            <a:endParaRPr lang="en-US">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US">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59CFC4C9-C97D-45A3-B8BB-DAA97CDB14FC}"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581500309"/>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latin typeface="Arial"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a:defRPr/>
            </a:pPr>
            <a:fld id="{A69F1999-F274-4787-A46C-1766C42BF533}" type="datetimeFigureOut">
              <a:rPr lang="en-US"/>
              <a:pPr>
                <a:defRPr/>
              </a:pPr>
              <a:t>9/11/2017</a:t>
            </a:fld>
            <a:endParaRPr 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a:defRPr/>
            </a:pPr>
            <a:endParaRPr 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C3A01B9C-5E0C-4FFF-ABE9-A1AF722F3DC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845" r:id="rId1"/>
    <p:sldLayoutId id="2147483841" r:id="rId2"/>
    <p:sldLayoutId id="2147483846" r:id="rId3"/>
    <p:sldLayoutId id="2147483847" r:id="rId4"/>
    <p:sldLayoutId id="2147483848" r:id="rId5"/>
    <p:sldLayoutId id="2147483849" r:id="rId6"/>
    <p:sldLayoutId id="2147483842" r:id="rId7"/>
    <p:sldLayoutId id="2147483850" r:id="rId8"/>
    <p:sldLayoutId id="2147483851" r:id="rId9"/>
    <p:sldLayoutId id="2147483843" r:id="rId10"/>
    <p:sldLayoutId id="2147483844" r:id="rId11"/>
  </p:sldLayoutIdLst>
  <p:transition>
    <p:dissolve/>
  </p:transition>
  <p:timing>
    <p:tnLst>
      <p:par>
        <p:cTn id="1" dur="indefinite" restart="never" nodeType="tmRoot"/>
      </p:par>
    </p:tnLst>
  </p:timing>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extLst/>
          </a:lstStyle>
          <a:p>
            <a:pPr eaLnBrk="1" hangingPunct="1">
              <a:defRPr/>
            </a:pPr>
            <a:endParaRPr lang="en-US">
              <a:solidFill>
                <a:prstClr val="black"/>
              </a:solidFill>
              <a:latin typeface="Arial"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6 w 5591"/>
              <a:gd name="T3" fmla="*/ 0 h 588"/>
              <a:gd name="T4" fmla="*/ 2147483646 w 5591"/>
              <a:gd name="T5" fmla="*/ 2147483646 h 588"/>
              <a:gd name="T6" fmla="*/ 2147483646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mtClean="0">
              <a:solidFill>
                <a:prstClr val="black"/>
              </a:solidFill>
            </a:endParaRPr>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hangingPunct="1">
              <a:defRPr/>
            </a:pPr>
            <a:endParaRPr lang="en-US">
              <a:solidFill>
                <a:prstClr val="white"/>
              </a:solidFill>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a:defRPr/>
            </a:pPr>
            <a:fld id="{2C74A0ED-B718-4785-AFA4-A013D7A8038C}" type="datetimeFigureOut">
              <a:rPr lang="en-US">
                <a:solidFill>
                  <a:prstClr val="black"/>
                </a:solidFill>
              </a:rPr>
              <a:pPr>
                <a:defRPr/>
              </a:pPr>
              <a:t>9/11/2017</a:t>
            </a:fld>
            <a:endParaRPr lang="en-US">
              <a:solidFill>
                <a:prstClr val="black"/>
              </a:solidFill>
            </a:endParaRPr>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a:defRPr/>
            </a:pPr>
            <a:endParaRPr lang="en-US">
              <a:solidFill>
                <a:prstClr val="black"/>
              </a:solidFill>
            </a:endParaRPr>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69DC698B-D9D2-40F2-8D56-7C98EF05FE1F}" type="slidenum">
              <a:rPr lang="en-US" altLang="en-US">
                <a:solidFill>
                  <a:prstClr val="black"/>
                </a:solidFill>
              </a:rPr>
              <a:pPr>
                <a:defRPr/>
              </a:pPr>
              <a:t>‹#›</a:t>
            </a:fld>
            <a:endParaRPr lang="en-US" altLang="en-US">
              <a:solidFill>
                <a:prstClr val="black"/>
              </a:solidFill>
            </a:endParaRPr>
          </a:p>
        </p:txBody>
      </p:sp>
    </p:spTree>
    <p:extLst>
      <p:ext uri="{BB962C8B-B14F-4D97-AF65-F5344CB8AC3E}">
        <p14:creationId xmlns:p14="http://schemas.microsoft.com/office/powerpoint/2010/main" val="1302050619"/>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ransition>
    <p:dissolve/>
  </p:transition>
  <p:timing>
    <p:tnLst>
      <p:par>
        <p:cTn id="1" dur="indefinite" restart="never" nodeType="tmRoot"/>
      </p:par>
    </p:tnLst>
  </p:timing>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a:xfrm>
            <a:off x="-12738" y="44624"/>
            <a:ext cx="9144000" cy="2592288"/>
          </a:xfrm>
        </p:spPr>
        <p:txBody>
          <a:bodyPr>
            <a:noAutofit/>
          </a:bodyPr>
          <a:lstStyle/>
          <a:p>
            <a:pPr algn="ctr" eaLnBrk="1" fontAlgn="auto" hangingPunct="1">
              <a:spcAft>
                <a:spcPts val="0"/>
              </a:spcAft>
              <a:defRPr/>
            </a:pPr>
            <a:r>
              <a:rPr lang="en-GB" sz="5400" dirty="0" smtClean="0">
                <a:solidFill>
                  <a:schemeClr val="tx1"/>
                </a:solidFill>
                <a:effectLst/>
              </a:rPr>
              <a:t>Experimental Psychology</a:t>
            </a:r>
            <a:br>
              <a:rPr lang="en-GB" sz="5400" dirty="0" smtClean="0">
                <a:solidFill>
                  <a:schemeClr val="tx1"/>
                </a:solidFill>
                <a:effectLst/>
              </a:rPr>
            </a:br>
            <a:r>
              <a:rPr lang="en-GB" sz="4400" dirty="0" smtClean="0">
                <a:solidFill>
                  <a:schemeClr val="tx1"/>
                </a:solidFill>
                <a:effectLst/>
              </a:rPr>
              <a:t>M4X00905</a:t>
            </a:r>
            <a:r>
              <a:rPr lang="en-GB" sz="5400" dirty="0" smtClean="0">
                <a:solidFill>
                  <a:schemeClr val="tx1"/>
                </a:solidFill>
                <a:effectLst/>
              </a:rPr>
              <a:t/>
            </a:r>
            <a:br>
              <a:rPr lang="en-GB" sz="5400" dirty="0" smtClean="0">
                <a:solidFill>
                  <a:schemeClr val="tx1"/>
                </a:solidFill>
                <a:effectLst/>
              </a:rPr>
            </a:br>
            <a:endParaRPr lang="en-US" sz="5400" dirty="0" smtClean="0">
              <a:solidFill>
                <a:schemeClr val="tx1"/>
              </a:solidFill>
              <a:effectLst/>
            </a:endParaRPr>
          </a:p>
        </p:txBody>
      </p:sp>
      <p:sp>
        <p:nvSpPr>
          <p:cNvPr id="2" name="Subtitle 1"/>
          <p:cNvSpPr>
            <a:spLocks noGrp="1"/>
          </p:cNvSpPr>
          <p:nvPr>
            <p:ph type="subTitle" idx="1"/>
          </p:nvPr>
        </p:nvSpPr>
        <p:spPr>
          <a:xfrm>
            <a:off x="94766" y="2276872"/>
            <a:ext cx="8928992" cy="1199704"/>
          </a:xfrm>
        </p:spPr>
        <p:txBody>
          <a:bodyPr/>
          <a:lstStyle/>
          <a:p>
            <a:pPr algn="ctr"/>
            <a:r>
              <a:rPr lang="en-GB" sz="4000" dirty="0" smtClean="0">
                <a:solidFill>
                  <a:schemeClr val="tx1"/>
                </a:solidFill>
              </a:rPr>
              <a:t>Lecture </a:t>
            </a:r>
            <a:r>
              <a:rPr lang="en-GB" sz="4000" dirty="0">
                <a:solidFill>
                  <a:schemeClr val="tx1"/>
                </a:solidFill>
              </a:rPr>
              <a:t>3</a:t>
            </a:r>
            <a:r>
              <a:rPr lang="en-GB" sz="4000" dirty="0" smtClean="0">
                <a:solidFill>
                  <a:schemeClr val="tx1"/>
                </a:solidFill>
              </a:rPr>
              <a:t>: </a:t>
            </a:r>
            <a:r>
              <a:rPr lang="en-GB" sz="4000" dirty="0">
                <a:solidFill>
                  <a:schemeClr val="tx1"/>
                </a:solidFill>
              </a:rPr>
              <a:t>Beginnings of Experimental Psychology. </a:t>
            </a:r>
          </a:p>
          <a:p>
            <a:pPr algn="ctr"/>
            <a:endParaRPr lang="en-GB" sz="2800" dirty="0" smtClean="0">
              <a:solidFill>
                <a:schemeClr val="tx1"/>
              </a:solidFill>
            </a:endParaRPr>
          </a:p>
          <a:p>
            <a:pPr algn="ctr"/>
            <a:r>
              <a:rPr lang="en-GB" sz="4000" dirty="0" smtClean="0">
                <a:solidFill>
                  <a:schemeClr val="tx1"/>
                </a:solidFill>
              </a:rPr>
              <a:t>Dr Kate Williams</a:t>
            </a:r>
            <a:endParaRPr lang="en-GB" sz="4000" dirty="0">
              <a:solidFill>
                <a:schemeClr val="tx1"/>
              </a:solidFill>
            </a:endParaRPr>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p:cNvSpPr>
            <a:spLocks noGrp="1"/>
          </p:cNvSpPr>
          <p:nvPr>
            <p:ph idx="1"/>
          </p:nvPr>
        </p:nvSpPr>
        <p:spPr>
          <a:xfrm>
            <a:off x="0" y="1052513"/>
            <a:ext cx="9036050" cy="4810125"/>
          </a:xfrm>
        </p:spPr>
        <p:txBody>
          <a:bodyPr/>
          <a:lstStyle/>
          <a:p>
            <a:r>
              <a:rPr lang="en-GB" altLang="en-US" sz="2400" dirty="0" smtClean="0"/>
              <a:t>Both </a:t>
            </a:r>
            <a:r>
              <a:rPr lang="en-GB" altLang="en-US" sz="2400" dirty="0" smtClean="0"/>
              <a:t>influenced </a:t>
            </a:r>
            <a:r>
              <a:rPr lang="en-GB" altLang="en-US" sz="2400" dirty="0" smtClean="0"/>
              <a:t>by Popper’s ideas of </a:t>
            </a:r>
            <a:r>
              <a:rPr lang="en-GB" altLang="en-US" sz="2400" dirty="0" err="1" smtClean="0"/>
              <a:t>falsificationism</a:t>
            </a:r>
            <a:r>
              <a:rPr lang="en-GB" altLang="en-US" sz="2400" dirty="0" smtClean="0"/>
              <a:t> </a:t>
            </a:r>
            <a:r>
              <a:rPr lang="en-GB" altLang="en-US" sz="2000" dirty="0" smtClean="0"/>
              <a:t>(worth </a:t>
            </a:r>
            <a:r>
              <a:rPr lang="en-GB" altLang="en-US" sz="2000" dirty="0" smtClean="0"/>
              <a:t>of </a:t>
            </a:r>
            <a:r>
              <a:rPr lang="en-GB" altLang="en-US" sz="2000" dirty="0" smtClean="0"/>
              <a:t>scientific </a:t>
            </a:r>
            <a:r>
              <a:rPr lang="en-GB" altLang="en-US" sz="2000" dirty="0" smtClean="0"/>
              <a:t>theory </a:t>
            </a:r>
            <a:r>
              <a:rPr lang="en-GB" altLang="en-US" sz="2000" dirty="0" smtClean="0"/>
              <a:t>gauged </a:t>
            </a:r>
            <a:r>
              <a:rPr lang="en-GB" altLang="en-US" sz="2000" dirty="0" smtClean="0"/>
              <a:t>by </a:t>
            </a:r>
            <a:r>
              <a:rPr lang="en-GB" altLang="en-US" sz="2000" dirty="0" smtClean="0"/>
              <a:t>what </a:t>
            </a:r>
            <a:r>
              <a:rPr lang="en-GB" altLang="en-US" sz="2000" dirty="0" smtClean="0"/>
              <a:t>it </a:t>
            </a:r>
            <a:r>
              <a:rPr lang="en-GB" altLang="en-US" sz="2000" b="1" i="1" dirty="0" smtClean="0"/>
              <a:t>cannot</a:t>
            </a:r>
            <a:r>
              <a:rPr lang="en-GB" altLang="en-US" sz="2000" dirty="0" smtClean="0"/>
              <a:t> explain). </a:t>
            </a:r>
            <a:endParaRPr lang="en-GB" altLang="en-US" sz="2000" dirty="0" smtClean="0"/>
          </a:p>
          <a:p>
            <a:pPr marL="109537" indent="0">
              <a:buNone/>
            </a:pPr>
            <a:endParaRPr lang="en-GB" altLang="en-US" sz="1200" dirty="0" smtClean="0"/>
          </a:p>
          <a:p>
            <a:pPr lvl="1"/>
            <a:r>
              <a:rPr lang="en-GB" altLang="en-US" sz="2000" dirty="0" smtClean="0"/>
              <a:t>But </a:t>
            </a:r>
            <a:r>
              <a:rPr lang="en-GB" altLang="en-US" sz="2000" dirty="0" smtClean="0"/>
              <a:t>had different </a:t>
            </a:r>
            <a:r>
              <a:rPr lang="en-GB" altLang="en-US" sz="2000" dirty="0" smtClean="0"/>
              <a:t>views on what it should mean for science:</a:t>
            </a:r>
          </a:p>
          <a:p>
            <a:pPr lvl="2"/>
            <a:r>
              <a:rPr lang="en-GB" altLang="en-US" sz="2000" dirty="0" err="1" smtClean="0"/>
              <a:t>Lakatos</a:t>
            </a:r>
            <a:r>
              <a:rPr lang="en-GB" altLang="en-US" sz="2000" dirty="0" smtClean="0"/>
              <a:t>: influence </a:t>
            </a:r>
            <a:r>
              <a:rPr lang="en-GB" altLang="en-US" sz="2000" dirty="0" smtClean="0"/>
              <a:t>was positive &amp; he aimed to build on the idea.</a:t>
            </a:r>
          </a:p>
          <a:p>
            <a:pPr lvl="3"/>
            <a:r>
              <a:rPr lang="en-GB" altLang="en-US" sz="1800" dirty="0" smtClean="0"/>
              <a:t>Maintain Popper’s core rationale while considering scientific practice</a:t>
            </a:r>
          </a:p>
          <a:p>
            <a:pPr lvl="3"/>
            <a:r>
              <a:rPr lang="en-GB" altLang="en-US" sz="1800" dirty="0" smtClean="0"/>
              <a:t>Aimed to minimise the potential for prematurely falsifying a theory.</a:t>
            </a:r>
          </a:p>
          <a:p>
            <a:pPr lvl="2"/>
            <a:r>
              <a:rPr lang="en-GB" altLang="en-US" sz="2000" dirty="0" err="1" smtClean="0"/>
              <a:t>Feyerabend</a:t>
            </a:r>
            <a:r>
              <a:rPr lang="en-GB" altLang="en-US" sz="2000" dirty="0" smtClean="0"/>
              <a:t>: against </a:t>
            </a:r>
            <a:r>
              <a:rPr lang="en-GB" altLang="en-US" sz="2000" dirty="0" smtClean="0"/>
              <a:t>the idea that </a:t>
            </a:r>
            <a:r>
              <a:rPr lang="en-GB" altLang="en-US" sz="2000" dirty="0" err="1" smtClean="0"/>
              <a:t>falsificationism</a:t>
            </a:r>
            <a:r>
              <a:rPr lang="en-GB" altLang="en-US" sz="2000" dirty="0" smtClean="0"/>
              <a:t> captured the essential feature of scientific method.</a:t>
            </a:r>
          </a:p>
          <a:p>
            <a:pPr lvl="3"/>
            <a:r>
              <a:rPr lang="en-GB" altLang="en-US" sz="1800" dirty="0" smtClean="0"/>
              <a:t>Questioned whether there was a single scientific method.   </a:t>
            </a:r>
          </a:p>
          <a:p>
            <a:pPr lvl="3"/>
            <a:r>
              <a:rPr lang="en-GB" altLang="en-US" sz="1800" dirty="0" smtClean="0"/>
              <a:t>Argued </a:t>
            </a:r>
            <a:r>
              <a:rPr lang="en-GB" altLang="en-US" sz="1800" dirty="0" smtClean="0"/>
              <a:t>science </a:t>
            </a:r>
            <a:r>
              <a:rPr lang="en-GB" altLang="en-US" sz="1800" dirty="0" smtClean="0"/>
              <a:t>only progresses by breaking </a:t>
            </a:r>
            <a:r>
              <a:rPr lang="en-GB" altLang="en-US" sz="1800" dirty="0" smtClean="0"/>
              <a:t>rules </a:t>
            </a:r>
            <a:r>
              <a:rPr lang="en-GB" altLang="en-US" sz="1800" dirty="0" smtClean="0"/>
              <a:t>of methodology</a:t>
            </a:r>
            <a:r>
              <a:rPr lang="en-GB" altLang="en-US" sz="1800" dirty="0" smtClean="0"/>
              <a:t>.</a:t>
            </a:r>
          </a:p>
          <a:p>
            <a:pPr marL="914400" lvl="3" indent="0">
              <a:buNone/>
            </a:pPr>
            <a:endParaRPr lang="en-GB" altLang="en-US" sz="600" dirty="0" smtClean="0"/>
          </a:p>
          <a:p>
            <a:r>
              <a:rPr lang="en-GB" altLang="en-US" sz="2000" dirty="0" smtClean="0"/>
              <a:t>Both </a:t>
            </a:r>
            <a:r>
              <a:rPr lang="en-GB" altLang="en-US" sz="2000" dirty="0" smtClean="0"/>
              <a:t>disagree </a:t>
            </a:r>
            <a:r>
              <a:rPr lang="en-GB" altLang="en-US" sz="2000" dirty="0" smtClean="0"/>
              <a:t>with </a:t>
            </a:r>
            <a:r>
              <a:rPr lang="en-GB" altLang="en-US" sz="2000" dirty="0" smtClean="0"/>
              <a:t>Kuhn’s </a:t>
            </a:r>
            <a:r>
              <a:rPr lang="en-GB" altLang="en-US" sz="2000" dirty="0" smtClean="0"/>
              <a:t>ideas of working within the confines of the currently prevailing theory &amp; that scientists do not test their theory to destruction.</a:t>
            </a:r>
          </a:p>
        </p:txBody>
      </p:sp>
      <p:sp>
        <p:nvSpPr>
          <p:cNvPr id="3" name="Title 2"/>
          <p:cNvSpPr>
            <a:spLocks noGrp="1"/>
          </p:cNvSpPr>
          <p:nvPr>
            <p:ph type="title"/>
          </p:nvPr>
        </p:nvSpPr>
        <p:spPr>
          <a:xfrm>
            <a:off x="457200" y="-27384"/>
            <a:ext cx="8229600" cy="1143000"/>
          </a:xfrm>
        </p:spPr>
        <p:txBody>
          <a:bodyPr/>
          <a:lstStyle/>
          <a:p>
            <a:pPr algn="ctr">
              <a:defRPr/>
            </a:pPr>
            <a:r>
              <a:rPr lang="en-US" altLang="en-US" sz="3200" dirty="0">
                <a:solidFill>
                  <a:schemeClr val="tx1"/>
                </a:solidFill>
              </a:rPr>
              <a:t>How Should We Conduct Science?</a:t>
            </a:r>
            <a:br>
              <a:rPr lang="en-US" altLang="en-US" sz="3200" dirty="0">
                <a:solidFill>
                  <a:schemeClr val="tx1"/>
                </a:solidFill>
              </a:rPr>
            </a:br>
            <a:r>
              <a:rPr lang="en-GB" sz="3200" dirty="0" err="1" smtClean="0">
                <a:solidFill>
                  <a:schemeClr val="tx1"/>
                </a:solidFill>
              </a:rPr>
              <a:t>Lakatos</a:t>
            </a:r>
            <a:r>
              <a:rPr lang="en-GB" sz="3200" dirty="0" smtClean="0">
                <a:solidFill>
                  <a:schemeClr val="tx1"/>
                </a:solidFill>
              </a:rPr>
              <a:t> and </a:t>
            </a:r>
            <a:r>
              <a:rPr lang="en-GB" sz="3200" dirty="0" err="1" smtClean="0">
                <a:solidFill>
                  <a:schemeClr val="tx1"/>
                </a:solidFill>
              </a:rPr>
              <a:t>Feyerabend</a:t>
            </a:r>
            <a:endParaRPr lang="en-GB" sz="3200" dirty="0">
              <a:solidFill>
                <a:schemeClr val="tx1"/>
              </a:solidFill>
            </a:endParaRPr>
          </a:p>
        </p:txBody>
      </p:sp>
    </p:spTree>
    <p:extLst>
      <p:ext uri="{BB962C8B-B14F-4D97-AF65-F5344CB8AC3E}">
        <p14:creationId xmlns:p14="http://schemas.microsoft.com/office/powerpoint/2010/main" val="258179288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randombar(horizontal)">
                                      <p:cBhvr>
                                        <p:cTn id="7" dur="500"/>
                                        <p:tgtEl>
                                          <p:spTgt spid="1024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fill="hold" nodeType="clickEffect">
                                  <p:stCondLst>
                                    <p:cond delay="0"/>
                                  </p:stCondLst>
                                  <p:childTnLst>
                                    <p:set>
                                      <p:cBhvr>
                                        <p:cTn id="11" dur="1" fill="hold">
                                          <p:stCondLst>
                                            <p:cond delay="0"/>
                                          </p:stCondLst>
                                        </p:cTn>
                                        <p:tgtEl>
                                          <p:spTgt spid="10242">
                                            <p:txEl>
                                              <p:pRg st="2" end="2"/>
                                            </p:txEl>
                                          </p:spTgt>
                                        </p:tgtEl>
                                        <p:attrNameLst>
                                          <p:attrName>style.visibility</p:attrName>
                                        </p:attrNameLst>
                                      </p:cBhvr>
                                      <p:to>
                                        <p:strVal val="visible"/>
                                      </p:to>
                                    </p:set>
                                    <p:anim calcmode="lin" valueType="num">
                                      <p:cBhvr additive="base">
                                        <p:cTn id="12" dur="5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024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4" fill="hold" nodeType="clickEffect">
                                  <p:stCondLst>
                                    <p:cond delay="0"/>
                                  </p:stCondLst>
                                  <p:childTnLst>
                                    <p:set>
                                      <p:cBhvr>
                                        <p:cTn id="17" dur="1" fill="hold">
                                          <p:stCondLst>
                                            <p:cond delay="0"/>
                                          </p:stCondLst>
                                        </p:cTn>
                                        <p:tgtEl>
                                          <p:spTgt spid="10242">
                                            <p:txEl>
                                              <p:pRg st="3" end="3"/>
                                            </p:txEl>
                                          </p:spTgt>
                                        </p:tgtEl>
                                        <p:attrNameLst>
                                          <p:attrName>style.visibility</p:attrName>
                                        </p:attrNameLst>
                                      </p:cBhvr>
                                      <p:to>
                                        <p:strVal val="visible"/>
                                      </p:to>
                                    </p:set>
                                    <p:anim calcmode="lin" valueType="num">
                                      <p:cBhvr additive="base">
                                        <p:cTn id="18" dur="500" fill="hold"/>
                                        <p:tgtEl>
                                          <p:spTgt spid="10242">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0242">
                                            <p:txEl>
                                              <p:pRg st="3" end="3"/>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10242">
                                            <p:txEl>
                                              <p:pRg st="4" end="4"/>
                                            </p:txEl>
                                          </p:spTgt>
                                        </p:tgtEl>
                                        <p:attrNameLst>
                                          <p:attrName>style.visibility</p:attrName>
                                        </p:attrNameLst>
                                      </p:cBhvr>
                                      <p:to>
                                        <p:strVal val="visible"/>
                                      </p:to>
                                    </p:set>
                                    <p:anim calcmode="lin" valueType="num">
                                      <p:cBhvr additive="base">
                                        <p:cTn id="22" dur="500" fill="hold"/>
                                        <p:tgtEl>
                                          <p:spTgt spid="10242">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0242">
                                            <p:txEl>
                                              <p:pRg st="4" end="4"/>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10242">
                                            <p:txEl>
                                              <p:pRg st="5" end="5"/>
                                            </p:txEl>
                                          </p:spTgt>
                                        </p:tgtEl>
                                        <p:attrNameLst>
                                          <p:attrName>style.visibility</p:attrName>
                                        </p:attrNameLst>
                                      </p:cBhvr>
                                      <p:to>
                                        <p:strVal val="visible"/>
                                      </p:to>
                                    </p:set>
                                    <p:anim calcmode="lin" valueType="num">
                                      <p:cBhvr additive="base">
                                        <p:cTn id="26" dur="500" fill="hold"/>
                                        <p:tgtEl>
                                          <p:spTgt spid="10242">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024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stCondLst>
                      <p:childTnLst>
                        <p:par>
                          <p:cTn id="29" fill="hold" nodeType="withGroup">
                            <p:stCondLst>
                              <p:cond delay="0"/>
                            </p:stCondLst>
                            <p:childTnLst>
                              <p:par>
                                <p:cTn id="30" presetID="2" presetClass="entr" presetSubtype="4" fill="hold" nodeType="clickEffect">
                                  <p:stCondLst>
                                    <p:cond delay="0"/>
                                  </p:stCondLst>
                                  <p:childTnLst>
                                    <p:set>
                                      <p:cBhvr>
                                        <p:cTn id="31" dur="1" fill="hold">
                                          <p:stCondLst>
                                            <p:cond delay="0"/>
                                          </p:stCondLst>
                                        </p:cTn>
                                        <p:tgtEl>
                                          <p:spTgt spid="10242">
                                            <p:txEl>
                                              <p:pRg st="6" end="6"/>
                                            </p:txEl>
                                          </p:spTgt>
                                        </p:tgtEl>
                                        <p:attrNameLst>
                                          <p:attrName>style.visibility</p:attrName>
                                        </p:attrNameLst>
                                      </p:cBhvr>
                                      <p:to>
                                        <p:strVal val="visible"/>
                                      </p:to>
                                    </p:set>
                                    <p:anim calcmode="lin" valueType="num">
                                      <p:cBhvr additive="base">
                                        <p:cTn id="32" dur="500" fill="hold"/>
                                        <p:tgtEl>
                                          <p:spTgt spid="10242">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0242">
                                            <p:txEl>
                                              <p:pRg st="6" end="6"/>
                                            </p:txEl>
                                          </p:spTgt>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10242">
                                            <p:txEl>
                                              <p:pRg st="7" end="7"/>
                                            </p:txEl>
                                          </p:spTgt>
                                        </p:tgtEl>
                                        <p:attrNameLst>
                                          <p:attrName>style.visibility</p:attrName>
                                        </p:attrNameLst>
                                      </p:cBhvr>
                                      <p:to>
                                        <p:strVal val="visible"/>
                                      </p:to>
                                    </p:set>
                                    <p:anim calcmode="lin" valueType="num">
                                      <p:cBhvr additive="base">
                                        <p:cTn id="36" dur="500" fill="hold"/>
                                        <p:tgtEl>
                                          <p:spTgt spid="10242">
                                            <p:txEl>
                                              <p:pRg st="7" end="7"/>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0242">
                                            <p:txEl>
                                              <p:pRg st="7" end="7"/>
                                            </p:txEl>
                                          </p:spTgt>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10242">
                                            <p:txEl>
                                              <p:pRg st="8" end="8"/>
                                            </p:txEl>
                                          </p:spTgt>
                                        </p:tgtEl>
                                        <p:attrNameLst>
                                          <p:attrName>style.visibility</p:attrName>
                                        </p:attrNameLst>
                                      </p:cBhvr>
                                      <p:to>
                                        <p:strVal val="visible"/>
                                      </p:to>
                                    </p:set>
                                    <p:anim calcmode="lin" valueType="num">
                                      <p:cBhvr additive="base">
                                        <p:cTn id="40" dur="500" fill="hold"/>
                                        <p:tgtEl>
                                          <p:spTgt spid="10242">
                                            <p:txEl>
                                              <p:pRg st="8" end="8"/>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024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2" presetClass="entr" presetSubtype="4" fill="hold" nodeType="clickEffect">
                                  <p:stCondLst>
                                    <p:cond delay="0"/>
                                  </p:stCondLst>
                                  <p:childTnLst>
                                    <p:set>
                                      <p:cBhvr>
                                        <p:cTn id="45" dur="1" fill="hold">
                                          <p:stCondLst>
                                            <p:cond delay="0"/>
                                          </p:stCondLst>
                                        </p:cTn>
                                        <p:tgtEl>
                                          <p:spTgt spid="10242">
                                            <p:txEl>
                                              <p:pRg st="10" end="10"/>
                                            </p:txEl>
                                          </p:spTgt>
                                        </p:tgtEl>
                                        <p:attrNameLst>
                                          <p:attrName>style.visibility</p:attrName>
                                        </p:attrNameLst>
                                      </p:cBhvr>
                                      <p:to>
                                        <p:strVal val="visible"/>
                                      </p:to>
                                    </p:set>
                                    <p:anim calcmode="lin" valueType="num">
                                      <p:cBhvr additive="base">
                                        <p:cTn id="46" dur="500" fill="hold"/>
                                        <p:tgtEl>
                                          <p:spTgt spid="10242">
                                            <p:txEl>
                                              <p:pRg st="10" end="10"/>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1024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1"/>
          <p:cNvSpPr>
            <a:spLocks noGrp="1"/>
          </p:cNvSpPr>
          <p:nvPr>
            <p:ph idx="1"/>
          </p:nvPr>
        </p:nvSpPr>
        <p:spPr>
          <a:xfrm>
            <a:off x="0" y="606425"/>
            <a:ext cx="9144000" cy="4525963"/>
          </a:xfrm>
        </p:spPr>
        <p:txBody>
          <a:bodyPr/>
          <a:lstStyle/>
          <a:p>
            <a:r>
              <a:rPr lang="en-GB" altLang="en-US" sz="2400" dirty="0" smtClean="0"/>
              <a:t>Aimed to improve on Popper’s insights – why?</a:t>
            </a:r>
          </a:p>
          <a:p>
            <a:pPr lvl="1"/>
            <a:r>
              <a:rPr lang="en-GB" altLang="en-US" sz="2000" dirty="0" smtClean="0"/>
              <a:t>To avoid what he thought was Kuhn’s irrationalism.</a:t>
            </a:r>
          </a:p>
          <a:p>
            <a:pPr marL="109537" indent="0">
              <a:buNone/>
            </a:pPr>
            <a:endParaRPr lang="en-GB" altLang="en-US" sz="1000" dirty="0" smtClean="0"/>
          </a:p>
          <a:p>
            <a:r>
              <a:rPr lang="en-GB" altLang="en-US" sz="2400" dirty="0" smtClean="0"/>
              <a:t>Saw </a:t>
            </a:r>
            <a:r>
              <a:rPr lang="en-GB" altLang="en-US" sz="2400" dirty="0" smtClean="0"/>
              <a:t>Kuhn’s view of paradigm shifts as irrational decisions and subject to ‘mob mentality’.</a:t>
            </a:r>
          </a:p>
          <a:p>
            <a:pPr lvl="1"/>
            <a:r>
              <a:rPr lang="en-GB" altLang="en-US" sz="2000" dirty="0" smtClean="0"/>
              <a:t>No rational criteria for deciding between or comparing paradigms.</a:t>
            </a:r>
          </a:p>
          <a:p>
            <a:pPr lvl="1"/>
            <a:r>
              <a:rPr lang="en-GB" altLang="en-US" sz="2000" dirty="0" smtClean="0"/>
              <a:t>A change of paradigm could happen from social pressure, personal preference, or faith.</a:t>
            </a:r>
          </a:p>
          <a:p>
            <a:r>
              <a:rPr lang="en-GB" altLang="en-US" sz="2400" dirty="0" smtClean="0"/>
              <a:t>Believed Kuhn had rejected a simplistic version of the </a:t>
            </a:r>
            <a:r>
              <a:rPr lang="en-GB" altLang="en-US" sz="2400" dirty="0" err="1" smtClean="0"/>
              <a:t>falsificationism</a:t>
            </a:r>
            <a:r>
              <a:rPr lang="en-GB" altLang="en-US" sz="2400" dirty="0" smtClean="0"/>
              <a:t> argument. </a:t>
            </a:r>
          </a:p>
          <a:p>
            <a:endParaRPr lang="en-GB" altLang="en-US" sz="1200" dirty="0" smtClean="0"/>
          </a:p>
          <a:p>
            <a:r>
              <a:rPr lang="en-GB" altLang="en-US" sz="2400" dirty="0" smtClean="0"/>
              <a:t>Agreed with Popper’s view of falsifiability – nothing can be proved but a theory can be shown to be false</a:t>
            </a:r>
          </a:p>
          <a:p>
            <a:pPr lvl="1"/>
            <a:r>
              <a:rPr lang="en-GB" altLang="en-US" sz="2000" dirty="0" smtClean="0"/>
              <a:t>But must not be premature in throwing away theory</a:t>
            </a:r>
          </a:p>
          <a:p>
            <a:pPr lvl="1"/>
            <a:r>
              <a:rPr lang="en-GB" altLang="en-US" sz="2000" dirty="0" smtClean="0"/>
              <a:t>May not be theory that is false – may be error of observation or refinement of theory required</a:t>
            </a:r>
          </a:p>
        </p:txBody>
      </p:sp>
      <p:sp>
        <p:nvSpPr>
          <p:cNvPr id="3" name="Title 2"/>
          <p:cNvSpPr>
            <a:spLocks noGrp="1"/>
          </p:cNvSpPr>
          <p:nvPr>
            <p:ph type="title"/>
          </p:nvPr>
        </p:nvSpPr>
        <p:spPr>
          <a:xfrm>
            <a:off x="457200" y="116632"/>
            <a:ext cx="8229600" cy="490066"/>
          </a:xfrm>
        </p:spPr>
        <p:txBody>
          <a:bodyPr>
            <a:noAutofit/>
          </a:bodyPr>
          <a:lstStyle/>
          <a:p>
            <a:pPr algn="ctr">
              <a:defRPr/>
            </a:pPr>
            <a:r>
              <a:rPr lang="en-GB" sz="3200" dirty="0" err="1" smtClean="0"/>
              <a:t>Lakatos</a:t>
            </a:r>
            <a:endParaRPr lang="en-GB" sz="3200" dirty="0"/>
          </a:p>
        </p:txBody>
      </p:sp>
    </p:spTree>
    <p:extLst>
      <p:ext uri="{BB962C8B-B14F-4D97-AF65-F5344CB8AC3E}">
        <p14:creationId xmlns:p14="http://schemas.microsoft.com/office/powerpoint/2010/main" val="161394916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animEffect transition="in" filter="randombar(horizontal)">
                                      <p:cBhvr>
                                        <p:cTn id="7" dur="500"/>
                                        <p:tgtEl>
                                          <p:spTgt spid="1126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fill="hold" nodeType="clickEffect">
                                  <p:stCondLst>
                                    <p:cond delay="0"/>
                                  </p:stCondLst>
                                  <p:childTnLst>
                                    <p:set>
                                      <p:cBhvr>
                                        <p:cTn id="11" dur="1" fill="hold">
                                          <p:stCondLst>
                                            <p:cond delay="0"/>
                                          </p:stCondLst>
                                        </p:cTn>
                                        <p:tgtEl>
                                          <p:spTgt spid="11266">
                                            <p:txEl>
                                              <p:pRg st="1" end="1"/>
                                            </p:txEl>
                                          </p:spTgt>
                                        </p:tgtEl>
                                        <p:attrNameLst>
                                          <p:attrName>style.visibility</p:attrName>
                                        </p:attrNameLst>
                                      </p:cBhvr>
                                      <p:to>
                                        <p:strVal val="visible"/>
                                      </p:to>
                                    </p:set>
                                    <p:anim calcmode="lin" valueType="num">
                                      <p:cBhvr additive="base">
                                        <p:cTn id="12"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12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4" fill="hold" nodeType="clickEffect">
                                  <p:stCondLst>
                                    <p:cond delay="0"/>
                                  </p:stCondLst>
                                  <p:childTnLst>
                                    <p:set>
                                      <p:cBhvr>
                                        <p:cTn id="17" dur="1" fill="hold">
                                          <p:stCondLst>
                                            <p:cond delay="0"/>
                                          </p:stCondLst>
                                        </p:cTn>
                                        <p:tgtEl>
                                          <p:spTgt spid="11266">
                                            <p:txEl>
                                              <p:pRg st="3" end="3"/>
                                            </p:txEl>
                                          </p:spTgt>
                                        </p:tgtEl>
                                        <p:attrNameLst>
                                          <p:attrName>style.visibility</p:attrName>
                                        </p:attrNameLst>
                                      </p:cBhvr>
                                      <p:to>
                                        <p:strVal val="visible"/>
                                      </p:to>
                                    </p:set>
                                    <p:anim calcmode="lin" valueType="num">
                                      <p:cBhvr additive="base">
                                        <p:cTn id="18"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1266">
                                            <p:txEl>
                                              <p:pRg st="3" end="3"/>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11266">
                                            <p:txEl>
                                              <p:pRg st="4" end="4"/>
                                            </p:txEl>
                                          </p:spTgt>
                                        </p:tgtEl>
                                        <p:attrNameLst>
                                          <p:attrName>style.visibility</p:attrName>
                                        </p:attrNameLst>
                                      </p:cBhvr>
                                      <p:to>
                                        <p:strVal val="visible"/>
                                      </p:to>
                                    </p:set>
                                    <p:anim calcmode="lin" valueType="num">
                                      <p:cBhvr additive="base">
                                        <p:cTn id="22"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1266">
                                            <p:txEl>
                                              <p:pRg st="4" end="4"/>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11266">
                                            <p:txEl>
                                              <p:pRg st="5" end="5"/>
                                            </p:txEl>
                                          </p:spTgt>
                                        </p:tgtEl>
                                        <p:attrNameLst>
                                          <p:attrName>style.visibility</p:attrName>
                                        </p:attrNameLst>
                                      </p:cBhvr>
                                      <p:to>
                                        <p:strVal val="visible"/>
                                      </p:to>
                                    </p:set>
                                    <p:anim calcmode="lin" valueType="num">
                                      <p:cBhvr additive="base">
                                        <p:cTn id="26" dur="5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126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stCondLst>
                      <p:childTnLst>
                        <p:par>
                          <p:cTn id="29" fill="hold" nodeType="withGroup">
                            <p:stCondLst>
                              <p:cond delay="0"/>
                            </p:stCondLst>
                            <p:childTnLst>
                              <p:par>
                                <p:cTn id="30" presetID="2" presetClass="entr" presetSubtype="4" fill="hold" nodeType="clickEffect">
                                  <p:stCondLst>
                                    <p:cond delay="0"/>
                                  </p:stCondLst>
                                  <p:childTnLst>
                                    <p:set>
                                      <p:cBhvr>
                                        <p:cTn id="31" dur="1" fill="hold">
                                          <p:stCondLst>
                                            <p:cond delay="0"/>
                                          </p:stCondLst>
                                        </p:cTn>
                                        <p:tgtEl>
                                          <p:spTgt spid="11266">
                                            <p:txEl>
                                              <p:pRg st="6" end="6"/>
                                            </p:txEl>
                                          </p:spTgt>
                                        </p:tgtEl>
                                        <p:attrNameLst>
                                          <p:attrName>style.visibility</p:attrName>
                                        </p:attrNameLst>
                                      </p:cBhvr>
                                      <p:to>
                                        <p:strVal val="visible"/>
                                      </p:to>
                                    </p:set>
                                    <p:anim calcmode="lin" valueType="num">
                                      <p:cBhvr additive="base">
                                        <p:cTn id="32" dur="5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126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4" fill="hold" nodeType="clickEffect">
                                  <p:stCondLst>
                                    <p:cond delay="0"/>
                                  </p:stCondLst>
                                  <p:childTnLst>
                                    <p:set>
                                      <p:cBhvr>
                                        <p:cTn id="37" dur="1" fill="hold">
                                          <p:stCondLst>
                                            <p:cond delay="0"/>
                                          </p:stCondLst>
                                        </p:cTn>
                                        <p:tgtEl>
                                          <p:spTgt spid="11266">
                                            <p:txEl>
                                              <p:pRg st="8" end="8"/>
                                            </p:txEl>
                                          </p:spTgt>
                                        </p:tgtEl>
                                        <p:attrNameLst>
                                          <p:attrName>style.visibility</p:attrName>
                                        </p:attrNameLst>
                                      </p:cBhvr>
                                      <p:to>
                                        <p:strVal val="visible"/>
                                      </p:to>
                                    </p:set>
                                    <p:anim calcmode="lin" valueType="num">
                                      <p:cBhvr additive="base">
                                        <p:cTn id="38" dur="500" fill="hold"/>
                                        <p:tgtEl>
                                          <p:spTgt spid="11266">
                                            <p:txEl>
                                              <p:pRg st="8" end="8"/>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1266">
                                            <p:txEl>
                                              <p:pRg st="8" end="8"/>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childTnLst>
                                    <p:set>
                                      <p:cBhvr>
                                        <p:cTn id="41" dur="1" fill="hold">
                                          <p:stCondLst>
                                            <p:cond delay="0"/>
                                          </p:stCondLst>
                                        </p:cTn>
                                        <p:tgtEl>
                                          <p:spTgt spid="11266">
                                            <p:txEl>
                                              <p:pRg st="9" end="9"/>
                                            </p:txEl>
                                          </p:spTgt>
                                        </p:tgtEl>
                                        <p:attrNameLst>
                                          <p:attrName>style.visibility</p:attrName>
                                        </p:attrNameLst>
                                      </p:cBhvr>
                                      <p:to>
                                        <p:strVal val="visible"/>
                                      </p:to>
                                    </p:set>
                                    <p:anim calcmode="lin" valueType="num">
                                      <p:cBhvr additive="base">
                                        <p:cTn id="42" dur="500" fill="hold"/>
                                        <p:tgtEl>
                                          <p:spTgt spid="11266">
                                            <p:txEl>
                                              <p:pRg st="9" end="9"/>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1266">
                                            <p:txEl>
                                              <p:pRg st="9" end="9"/>
                                            </p:txEl>
                                          </p:spTgt>
                                        </p:tgtEl>
                                        <p:attrNameLst>
                                          <p:attrName>ppt_y</p:attrName>
                                        </p:attrNameLst>
                                      </p:cBhvr>
                                      <p:tavLst>
                                        <p:tav tm="0">
                                          <p:val>
                                            <p:strVal val="1+#ppt_h/2"/>
                                          </p:val>
                                        </p:tav>
                                        <p:tav tm="100000">
                                          <p:val>
                                            <p:strVal val="#ppt_y"/>
                                          </p:val>
                                        </p:tav>
                                      </p:tavLst>
                                    </p:anim>
                                  </p:childTnLst>
                                </p:cTn>
                              </p:par>
                              <p:par>
                                <p:cTn id="44" presetID="2" presetClass="entr" presetSubtype="4" fill="hold" nodeType="withEffect">
                                  <p:stCondLst>
                                    <p:cond delay="0"/>
                                  </p:stCondLst>
                                  <p:childTnLst>
                                    <p:set>
                                      <p:cBhvr>
                                        <p:cTn id="45" dur="1" fill="hold">
                                          <p:stCondLst>
                                            <p:cond delay="0"/>
                                          </p:stCondLst>
                                        </p:cTn>
                                        <p:tgtEl>
                                          <p:spTgt spid="11266">
                                            <p:txEl>
                                              <p:pRg st="10" end="10"/>
                                            </p:txEl>
                                          </p:spTgt>
                                        </p:tgtEl>
                                        <p:attrNameLst>
                                          <p:attrName>style.visibility</p:attrName>
                                        </p:attrNameLst>
                                      </p:cBhvr>
                                      <p:to>
                                        <p:strVal val="visible"/>
                                      </p:to>
                                    </p:set>
                                    <p:anim calcmode="lin" valueType="num">
                                      <p:cBhvr additive="base">
                                        <p:cTn id="46" dur="500" fill="hold"/>
                                        <p:tgtEl>
                                          <p:spTgt spid="11266">
                                            <p:txEl>
                                              <p:pRg st="10" end="10"/>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1126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1"/>
          <p:cNvSpPr>
            <a:spLocks noGrp="1"/>
          </p:cNvSpPr>
          <p:nvPr>
            <p:ph idx="1"/>
          </p:nvPr>
        </p:nvSpPr>
        <p:spPr>
          <a:xfrm>
            <a:off x="0" y="606425"/>
            <a:ext cx="9144000" cy="5630863"/>
          </a:xfrm>
        </p:spPr>
        <p:txBody>
          <a:bodyPr/>
          <a:lstStyle/>
          <a:p>
            <a:r>
              <a:rPr lang="en-GB" altLang="en-US" sz="2400" smtClean="0"/>
              <a:t>Rejects the empiricism of logical positivism.</a:t>
            </a:r>
          </a:p>
          <a:p>
            <a:r>
              <a:rPr lang="en-GB" altLang="en-US" sz="2400" smtClean="0"/>
              <a:t>But also rejects naïve falsificationism. </a:t>
            </a:r>
          </a:p>
          <a:p>
            <a:endParaRPr lang="en-GB" altLang="en-US" sz="2400" smtClean="0"/>
          </a:p>
          <a:p>
            <a:r>
              <a:rPr lang="en-GB" altLang="en-US" sz="2400" smtClean="0"/>
              <a:t>Describes Popper as a ‘methodological falsificationist’</a:t>
            </a:r>
          </a:p>
          <a:p>
            <a:pPr lvl="1"/>
            <a:r>
              <a:rPr lang="en-GB" altLang="en-US" sz="1800" smtClean="0"/>
              <a:t>Those who believe it is the decision of the scientific community to accept that observations have falsified a theory.</a:t>
            </a:r>
          </a:p>
          <a:p>
            <a:pPr lvl="1"/>
            <a:endParaRPr lang="en-GB" altLang="en-US" sz="1800" smtClean="0"/>
          </a:p>
          <a:p>
            <a:r>
              <a:rPr lang="en-GB" altLang="en-US" sz="2200" smtClean="0"/>
              <a:t>Issues with this:</a:t>
            </a:r>
          </a:p>
          <a:p>
            <a:pPr lvl="1"/>
            <a:r>
              <a:rPr lang="en-GB" altLang="en-US" sz="1800" smtClean="0"/>
              <a:t>No absolute rules on how many times findings need to be replicated in order to falsify a theory. </a:t>
            </a:r>
          </a:p>
          <a:p>
            <a:pPr lvl="2"/>
            <a:r>
              <a:rPr lang="en-GB" altLang="en-US" sz="1600" smtClean="0"/>
              <a:t>The risk in doing this could be rejecting a theory that is in fact true.</a:t>
            </a:r>
          </a:p>
          <a:p>
            <a:pPr lvl="1"/>
            <a:r>
              <a:rPr lang="en-GB" altLang="en-US" sz="1800" smtClean="0"/>
              <a:t>Doesn’t fit the history of science – sometimes previously rejected theories are reinstated (but according to Popper if a theory is falsified then it should no longer be worked on). </a:t>
            </a:r>
          </a:p>
          <a:p>
            <a:pPr lvl="1"/>
            <a:r>
              <a:rPr lang="en-GB" altLang="en-US" sz="1800" smtClean="0"/>
              <a:t>Testing a theory should not just be about comparing one theory with relevant observations – it should also be compared to rival theories. </a:t>
            </a:r>
          </a:p>
        </p:txBody>
      </p:sp>
      <p:sp>
        <p:nvSpPr>
          <p:cNvPr id="3" name="Title 2"/>
          <p:cNvSpPr>
            <a:spLocks noGrp="1"/>
          </p:cNvSpPr>
          <p:nvPr>
            <p:ph type="title"/>
          </p:nvPr>
        </p:nvSpPr>
        <p:spPr>
          <a:xfrm>
            <a:off x="457200" y="116632"/>
            <a:ext cx="8229600" cy="490066"/>
          </a:xfrm>
        </p:spPr>
        <p:txBody>
          <a:bodyPr>
            <a:noAutofit/>
          </a:bodyPr>
          <a:lstStyle/>
          <a:p>
            <a:pPr algn="ctr">
              <a:defRPr/>
            </a:pPr>
            <a:r>
              <a:rPr lang="en-GB" sz="3200" dirty="0" err="1" smtClean="0"/>
              <a:t>Lakatos</a:t>
            </a:r>
            <a:endParaRPr lang="en-GB" sz="3200" dirty="0"/>
          </a:p>
        </p:txBody>
      </p:sp>
    </p:spTree>
    <p:extLst>
      <p:ext uri="{BB962C8B-B14F-4D97-AF65-F5344CB8AC3E}">
        <p14:creationId xmlns:p14="http://schemas.microsoft.com/office/powerpoint/2010/main" val="214826618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animEffect transition="in" filter="randombar(horizontal)">
                                      <p:cBhvr>
                                        <p:cTn id="7" dur="500"/>
                                        <p:tgtEl>
                                          <p:spTgt spid="11266">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11266">
                                            <p:txEl>
                                              <p:pRg st="1" end="1"/>
                                            </p:txEl>
                                          </p:spTgt>
                                        </p:tgtEl>
                                        <p:attrNameLst>
                                          <p:attrName>style.visibility</p:attrName>
                                        </p:attrNameLst>
                                      </p:cBhvr>
                                      <p:to>
                                        <p:strVal val="visible"/>
                                      </p:to>
                                    </p:set>
                                    <p:animEffect transition="in" filter="randombar(horizontal)">
                                      <p:cBhvr>
                                        <p:cTn id="10" dur="500"/>
                                        <p:tgtEl>
                                          <p:spTgt spid="11266">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4" fill="hold" nodeType="clickEffect">
                                  <p:stCondLst>
                                    <p:cond delay="0"/>
                                  </p:stCondLst>
                                  <p:childTnLst>
                                    <p:set>
                                      <p:cBhvr>
                                        <p:cTn id="14" dur="1" fill="hold">
                                          <p:stCondLst>
                                            <p:cond delay="0"/>
                                          </p:stCondLst>
                                        </p:cTn>
                                        <p:tgtEl>
                                          <p:spTgt spid="11266">
                                            <p:txEl>
                                              <p:pRg st="3" end="3"/>
                                            </p:txEl>
                                          </p:spTgt>
                                        </p:tgtEl>
                                        <p:attrNameLst>
                                          <p:attrName>style.visibility</p:attrName>
                                        </p:attrNameLst>
                                      </p:cBhvr>
                                      <p:to>
                                        <p:strVal val="visible"/>
                                      </p:to>
                                    </p:set>
                                    <p:anim calcmode="lin" valueType="num">
                                      <p:cBhvr additive="base">
                                        <p:cTn id="15"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1266">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1266">
                                            <p:txEl>
                                              <p:pRg st="4" end="4"/>
                                            </p:txEl>
                                          </p:spTgt>
                                        </p:tgtEl>
                                        <p:attrNameLst>
                                          <p:attrName>style.visibility</p:attrName>
                                        </p:attrNameLst>
                                      </p:cBhvr>
                                      <p:to>
                                        <p:strVal val="visible"/>
                                      </p:to>
                                    </p:set>
                                    <p:anim calcmode="lin" valueType="num">
                                      <p:cBhvr additive="base">
                                        <p:cTn id="19"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1266">
                                            <p:txEl>
                                              <p:pRg st="6" end="6"/>
                                            </p:txEl>
                                          </p:spTgt>
                                        </p:tgtEl>
                                        <p:attrNameLst>
                                          <p:attrName>style.visibility</p:attrName>
                                        </p:attrNameLst>
                                      </p:cBhvr>
                                      <p:to>
                                        <p:strVal val="visible"/>
                                      </p:to>
                                    </p:set>
                                    <p:anim calcmode="lin" valueType="num">
                                      <p:cBhvr additive="base">
                                        <p:cTn id="25" dur="5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6">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1266">
                                            <p:txEl>
                                              <p:pRg st="7" end="7"/>
                                            </p:txEl>
                                          </p:spTgt>
                                        </p:tgtEl>
                                        <p:attrNameLst>
                                          <p:attrName>style.visibility</p:attrName>
                                        </p:attrNameLst>
                                      </p:cBhvr>
                                      <p:to>
                                        <p:strVal val="visible"/>
                                      </p:to>
                                    </p:set>
                                    <p:anim calcmode="lin" valueType="num">
                                      <p:cBhvr additive="base">
                                        <p:cTn id="29" dur="500" fill="hold"/>
                                        <p:tgtEl>
                                          <p:spTgt spid="11266">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266">
                                            <p:txEl>
                                              <p:pRg st="7" end="7"/>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1266">
                                            <p:txEl>
                                              <p:pRg st="8" end="8"/>
                                            </p:txEl>
                                          </p:spTgt>
                                        </p:tgtEl>
                                        <p:attrNameLst>
                                          <p:attrName>style.visibility</p:attrName>
                                        </p:attrNameLst>
                                      </p:cBhvr>
                                      <p:to>
                                        <p:strVal val="visible"/>
                                      </p:to>
                                    </p:set>
                                    <p:anim calcmode="lin" valueType="num">
                                      <p:cBhvr additive="base">
                                        <p:cTn id="33" dur="500" fill="hold"/>
                                        <p:tgtEl>
                                          <p:spTgt spid="11266">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126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nodeType="clickEffect">
                                  <p:stCondLst>
                                    <p:cond delay="0"/>
                                  </p:stCondLst>
                                  <p:childTnLst>
                                    <p:set>
                                      <p:cBhvr>
                                        <p:cTn id="38" dur="1" fill="hold">
                                          <p:stCondLst>
                                            <p:cond delay="0"/>
                                          </p:stCondLst>
                                        </p:cTn>
                                        <p:tgtEl>
                                          <p:spTgt spid="11266">
                                            <p:txEl>
                                              <p:pRg st="9" end="9"/>
                                            </p:txEl>
                                          </p:spTgt>
                                        </p:tgtEl>
                                        <p:attrNameLst>
                                          <p:attrName>style.visibility</p:attrName>
                                        </p:attrNameLst>
                                      </p:cBhvr>
                                      <p:to>
                                        <p:strVal val="visible"/>
                                      </p:to>
                                    </p:set>
                                    <p:anim calcmode="lin" valueType="num">
                                      <p:cBhvr additive="base">
                                        <p:cTn id="39" dur="500" fill="hold"/>
                                        <p:tgtEl>
                                          <p:spTgt spid="11266">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126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14" presetClass="entr" presetSubtype="10" fill="hold" nodeType="clickEffect">
                                  <p:stCondLst>
                                    <p:cond delay="0"/>
                                  </p:stCondLst>
                                  <p:childTnLst>
                                    <p:set>
                                      <p:cBhvr>
                                        <p:cTn id="44" dur="1" fill="hold">
                                          <p:stCondLst>
                                            <p:cond delay="0"/>
                                          </p:stCondLst>
                                        </p:cTn>
                                        <p:tgtEl>
                                          <p:spTgt spid="11266">
                                            <p:txEl>
                                              <p:pRg st="10" end="10"/>
                                            </p:txEl>
                                          </p:spTgt>
                                        </p:tgtEl>
                                        <p:attrNameLst>
                                          <p:attrName>style.visibility</p:attrName>
                                        </p:attrNameLst>
                                      </p:cBhvr>
                                      <p:to>
                                        <p:strVal val="visible"/>
                                      </p:to>
                                    </p:set>
                                    <p:animEffect transition="in" filter="randombar(horizontal)">
                                      <p:cBhvr>
                                        <p:cTn id="45" dur="500"/>
                                        <p:tgtEl>
                                          <p:spTgt spid="1126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15875" y="620713"/>
            <a:ext cx="9020175" cy="4624387"/>
          </a:xfrm>
        </p:spPr>
        <p:txBody>
          <a:bodyPr/>
          <a:lstStyle/>
          <a:p>
            <a:r>
              <a:rPr lang="en-GB" altLang="en-US" sz="2400" smtClean="0"/>
              <a:t>We already know that Kuhn argued a similar case – a paradigm is not rejected in favour of nothing, it is rejected in favour of another paradigm.</a:t>
            </a:r>
          </a:p>
          <a:p>
            <a:pPr lvl="1"/>
            <a:r>
              <a:rPr lang="en-GB" altLang="en-US" sz="2000" smtClean="0"/>
              <a:t>So, Lakatos argues we have to understand how theories relate to one another as well as to empirical observations.</a:t>
            </a:r>
          </a:p>
          <a:p>
            <a:pPr lvl="1"/>
            <a:r>
              <a:rPr lang="en-GB" altLang="en-US" sz="2000" smtClean="0"/>
              <a:t>A theory should only be seen as falsified if there is a better theory available.</a:t>
            </a:r>
            <a:endParaRPr lang="en-GB" altLang="en-US" sz="2400" smtClean="0"/>
          </a:p>
          <a:p>
            <a:r>
              <a:rPr lang="en-GB" altLang="en-US" sz="2400" smtClean="0"/>
              <a:t>This is at the core of his idea of – Research Programmes</a:t>
            </a:r>
          </a:p>
          <a:p>
            <a:pPr lvl="1"/>
            <a:r>
              <a:rPr lang="en-GB" altLang="en-US" sz="2000" smtClean="0"/>
              <a:t>We should appraise a series of theories (not just one).</a:t>
            </a:r>
          </a:p>
          <a:p>
            <a:pPr lvl="1"/>
            <a:r>
              <a:rPr lang="en-GB" altLang="en-US" sz="2000" smtClean="0"/>
              <a:t>Falsification can only occur when an improved theory predicts new findings to take the place of rejected theories.</a:t>
            </a:r>
          </a:p>
          <a:p>
            <a:pPr lvl="1"/>
            <a:r>
              <a:rPr lang="en-GB" altLang="en-US" sz="2000" smtClean="0"/>
              <a:t>If there are any anomalies or difficult findings to justify, this doesn’t falsify a theory.</a:t>
            </a:r>
          </a:p>
          <a:p>
            <a:pPr lvl="2"/>
            <a:r>
              <a:rPr lang="en-GB" altLang="en-US" sz="1800" smtClean="0"/>
              <a:t>If the rules of Popper’s falsificationism were taken literally then all theories would be falsified at the time. </a:t>
            </a:r>
          </a:p>
          <a:p>
            <a:endParaRPr lang="en-GB" altLang="en-US" sz="2400" smtClean="0"/>
          </a:p>
        </p:txBody>
      </p:sp>
      <p:sp>
        <p:nvSpPr>
          <p:cNvPr id="3" name="Title 2"/>
          <p:cNvSpPr>
            <a:spLocks noGrp="1"/>
          </p:cNvSpPr>
          <p:nvPr>
            <p:ph type="title"/>
          </p:nvPr>
        </p:nvSpPr>
        <p:spPr>
          <a:xfrm>
            <a:off x="468313" y="17150"/>
            <a:ext cx="8229600" cy="706090"/>
          </a:xfrm>
        </p:spPr>
        <p:txBody>
          <a:bodyPr/>
          <a:lstStyle/>
          <a:p>
            <a:pPr algn="ctr">
              <a:defRPr/>
            </a:pPr>
            <a:r>
              <a:rPr lang="en-GB" sz="3200" dirty="0" err="1" smtClean="0"/>
              <a:t>Lakatos</a:t>
            </a:r>
            <a:endParaRPr lang="en-GB" sz="3200" dirty="0"/>
          </a:p>
        </p:txBody>
      </p:sp>
    </p:spTree>
    <p:extLst>
      <p:ext uri="{BB962C8B-B14F-4D97-AF65-F5344CB8AC3E}">
        <p14:creationId xmlns:p14="http://schemas.microsoft.com/office/powerpoint/2010/main" val="203901349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randombar(horizontal)">
                                      <p:cBhvr>
                                        <p:cTn id="7" dur="500"/>
                                        <p:tgtEl>
                                          <p:spTgt spid="1229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fill="hold" nodeType="clickEffect">
                                  <p:stCondLst>
                                    <p:cond delay="0"/>
                                  </p:stCondLst>
                                  <p:childTnLst>
                                    <p:set>
                                      <p:cBhvr>
                                        <p:cTn id="11" dur="1" fill="hold">
                                          <p:stCondLst>
                                            <p:cond delay="0"/>
                                          </p:stCondLst>
                                        </p:cTn>
                                        <p:tgtEl>
                                          <p:spTgt spid="12290">
                                            <p:txEl>
                                              <p:pRg st="1" end="1"/>
                                            </p:txEl>
                                          </p:spTgt>
                                        </p:tgtEl>
                                        <p:attrNameLst>
                                          <p:attrName>style.visibility</p:attrName>
                                        </p:attrNameLst>
                                      </p:cBhvr>
                                      <p:to>
                                        <p:strVal val="visible"/>
                                      </p:to>
                                    </p:set>
                                    <p:anim calcmode="lin" valueType="num">
                                      <p:cBhvr additive="base">
                                        <p:cTn id="12"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2290">
                                            <p:txEl>
                                              <p:pRg st="1" end="1"/>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12290">
                                            <p:txEl>
                                              <p:pRg st="2" end="2"/>
                                            </p:txEl>
                                          </p:spTgt>
                                        </p:tgtEl>
                                        <p:attrNameLst>
                                          <p:attrName>style.visibility</p:attrName>
                                        </p:attrNameLst>
                                      </p:cBhvr>
                                      <p:to>
                                        <p:strVal val="visible"/>
                                      </p:to>
                                    </p:set>
                                    <p:anim calcmode="lin" valueType="num">
                                      <p:cBhvr additive="base">
                                        <p:cTn id="16" dur="5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122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 presetClass="entr" presetSubtype="4" fill="hold" nodeType="clickEffect">
                                  <p:stCondLst>
                                    <p:cond delay="0"/>
                                  </p:stCondLst>
                                  <p:childTnLst>
                                    <p:set>
                                      <p:cBhvr>
                                        <p:cTn id="21" dur="1" fill="hold">
                                          <p:stCondLst>
                                            <p:cond delay="0"/>
                                          </p:stCondLst>
                                        </p:cTn>
                                        <p:tgtEl>
                                          <p:spTgt spid="12290">
                                            <p:txEl>
                                              <p:pRg st="3" end="3"/>
                                            </p:txEl>
                                          </p:spTgt>
                                        </p:tgtEl>
                                        <p:attrNameLst>
                                          <p:attrName>style.visibility</p:attrName>
                                        </p:attrNameLst>
                                      </p:cBhvr>
                                      <p:to>
                                        <p:strVal val="visible"/>
                                      </p:to>
                                    </p:set>
                                    <p:anim calcmode="lin" valueType="num">
                                      <p:cBhvr additive="base">
                                        <p:cTn id="22" dur="5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290">
                                            <p:txEl>
                                              <p:pRg st="3" end="3"/>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12290">
                                            <p:txEl>
                                              <p:pRg st="4" end="4"/>
                                            </p:txEl>
                                          </p:spTgt>
                                        </p:tgtEl>
                                        <p:attrNameLst>
                                          <p:attrName>style.visibility</p:attrName>
                                        </p:attrNameLst>
                                      </p:cBhvr>
                                      <p:to>
                                        <p:strVal val="visible"/>
                                      </p:to>
                                    </p:set>
                                    <p:anim calcmode="lin" valueType="num">
                                      <p:cBhvr additive="base">
                                        <p:cTn id="26" dur="5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290">
                                            <p:txEl>
                                              <p:pRg st="4" end="4"/>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12290">
                                            <p:txEl>
                                              <p:pRg st="5" end="5"/>
                                            </p:txEl>
                                          </p:spTgt>
                                        </p:tgtEl>
                                        <p:attrNameLst>
                                          <p:attrName>style.visibility</p:attrName>
                                        </p:attrNameLst>
                                      </p:cBhvr>
                                      <p:to>
                                        <p:strVal val="visible"/>
                                      </p:to>
                                    </p:set>
                                    <p:anim calcmode="lin" valueType="num">
                                      <p:cBhvr additive="base">
                                        <p:cTn id="30" dur="500" fill="hold"/>
                                        <p:tgtEl>
                                          <p:spTgt spid="12290">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290">
                                            <p:txEl>
                                              <p:pRg st="5" end="5"/>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12290">
                                            <p:txEl>
                                              <p:pRg st="6" end="6"/>
                                            </p:txEl>
                                          </p:spTgt>
                                        </p:tgtEl>
                                        <p:attrNameLst>
                                          <p:attrName>style.visibility</p:attrName>
                                        </p:attrNameLst>
                                      </p:cBhvr>
                                      <p:to>
                                        <p:strVal val="visible"/>
                                      </p:to>
                                    </p:set>
                                    <p:anim calcmode="lin" valueType="num">
                                      <p:cBhvr additive="base">
                                        <p:cTn id="34" dur="500" fill="hold"/>
                                        <p:tgtEl>
                                          <p:spTgt spid="12290">
                                            <p:txEl>
                                              <p:pRg st="6" end="6"/>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12290">
                                            <p:txEl>
                                              <p:pRg st="6" end="6"/>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12290">
                                            <p:txEl>
                                              <p:pRg st="7" end="7"/>
                                            </p:txEl>
                                          </p:spTgt>
                                        </p:tgtEl>
                                        <p:attrNameLst>
                                          <p:attrName>style.visibility</p:attrName>
                                        </p:attrNameLst>
                                      </p:cBhvr>
                                      <p:to>
                                        <p:strVal val="visible"/>
                                      </p:to>
                                    </p:set>
                                    <p:anim calcmode="lin" valueType="num">
                                      <p:cBhvr additive="base">
                                        <p:cTn id="38" dur="500" fill="hold"/>
                                        <p:tgtEl>
                                          <p:spTgt spid="12290">
                                            <p:txEl>
                                              <p:pRg st="7" end="7"/>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229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15875" y="723900"/>
            <a:ext cx="9020175" cy="5226050"/>
          </a:xfrm>
        </p:spPr>
        <p:txBody>
          <a:bodyPr/>
          <a:lstStyle/>
          <a:p>
            <a:pPr>
              <a:defRPr/>
            </a:pPr>
            <a:r>
              <a:rPr lang="en-GB" altLang="en-US" sz="2400" dirty="0" smtClean="0"/>
              <a:t>So, </a:t>
            </a:r>
            <a:r>
              <a:rPr lang="en-GB" altLang="en-US" sz="2400" dirty="0" err="1" smtClean="0"/>
              <a:t>Lakatos</a:t>
            </a:r>
            <a:r>
              <a:rPr lang="en-GB" altLang="en-US" sz="2400" dirty="0" smtClean="0"/>
              <a:t> provides a principled reason for maintaining a theory even in the face of anomalies, while also providing rationale for a theory to be rejected if that is the decision of the scientific community.</a:t>
            </a:r>
          </a:p>
          <a:p>
            <a:pPr marL="109537" indent="0">
              <a:buFont typeface="Wingdings 3" panose="05040102010807070707" pitchFamily="18" charset="2"/>
              <a:buNone/>
              <a:defRPr/>
            </a:pPr>
            <a:endParaRPr lang="en-GB" altLang="en-US" sz="2400" dirty="0" smtClean="0"/>
          </a:p>
          <a:p>
            <a:pPr>
              <a:defRPr/>
            </a:pPr>
            <a:r>
              <a:rPr lang="en-GB" altLang="en-US" sz="2400" dirty="0" smtClean="0"/>
              <a:t>For Popper rejection is final, while for </a:t>
            </a:r>
            <a:r>
              <a:rPr lang="en-GB" altLang="en-US" sz="2400" dirty="0" err="1" smtClean="0"/>
              <a:t>Lakatos</a:t>
            </a:r>
            <a:r>
              <a:rPr lang="en-GB" altLang="en-US" sz="2400" dirty="0" smtClean="0"/>
              <a:t>, his ideas regarding </a:t>
            </a:r>
            <a:r>
              <a:rPr lang="en-GB" altLang="en-US" sz="2400" dirty="0" err="1" smtClean="0"/>
              <a:t>falsificationism</a:t>
            </a:r>
            <a:r>
              <a:rPr lang="en-GB" altLang="en-US" sz="2400" dirty="0" smtClean="0"/>
              <a:t> are seen as less risky as there is less potential of falsely rejecting a theory.</a:t>
            </a:r>
          </a:p>
          <a:p>
            <a:pPr>
              <a:defRPr/>
            </a:pPr>
            <a:endParaRPr lang="en-GB" altLang="en-US" sz="2400" dirty="0"/>
          </a:p>
          <a:p>
            <a:pPr>
              <a:defRPr/>
            </a:pPr>
            <a:r>
              <a:rPr lang="en-GB" altLang="en-US" sz="2400" dirty="0" smtClean="0"/>
              <a:t>By applying rejection to a research programme instead of a single theory, </a:t>
            </a:r>
            <a:r>
              <a:rPr lang="en-GB" altLang="en-US" sz="2400" dirty="0" err="1" smtClean="0"/>
              <a:t>Lakatos</a:t>
            </a:r>
            <a:r>
              <a:rPr lang="en-GB" altLang="en-US" sz="2400" dirty="0" smtClean="0"/>
              <a:t> argues that those theories then have more time to prove themselves. </a:t>
            </a:r>
          </a:p>
          <a:p>
            <a:pPr lvl="1">
              <a:defRPr/>
            </a:pPr>
            <a:r>
              <a:rPr lang="en-GB" altLang="en-US" sz="2000" dirty="0" smtClean="0"/>
              <a:t>But how can this be achieved?............</a:t>
            </a:r>
          </a:p>
        </p:txBody>
      </p:sp>
      <p:sp>
        <p:nvSpPr>
          <p:cNvPr id="3" name="Title 2"/>
          <p:cNvSpPr>
            <a:spLocks noGrp="1"/>
          </p:cNvSpPr>
          <p:nvPr>
            <p:ph type="title"/>
          </p:nvPr>
        </p:nvSpPr>
        <p:spPr>
          <a:xfrm>
            <a:off x="468313" y="17150"/>
            <a:ext cx="8229600" cy="706090"/>
          </a:xfrm>
        </p:spPr>
        <p:txBody>
          <a:bodyPr/>
          <a:lstStyle/>
          <a:p>
            <a:pPr algn="ctr">
              <a:defRPr/>
            </a:pPr>
            <a:r>
              <a:rPr lang="en-GB" sz="3200" dirty="0" err="1" smtClean="0"/>
              <a:t>Lakatos</a:t>
            </a:r>
            <a:endParaRPr lang="en-GB" sz="3200" dirty="0"/>
          </a:p>
        </p:txBody>
      </p:sp>
    </p:spTree>
    <p:extLst>
      <p:ext uri="{BB962C8B-B14F-4D97-AF65-F5344CB8AC3E}">
        <p14:creationId xmlns:p14="http://schemas.microsoft.com/office/powerpoint/2010/main" val="359974729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fade">
                                      <p:cBhvr>
                                        <p:cTn id="7" dur="500"/>
                                        <p:tgtEl>
                                          <p:spTgt spid="1229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2290">
                                            <p:txEl>
                                              <p:pRg st="2" end="2"/>
                                            </p:txEl>
                                          </p:spTgt>
                                        </p:tgtEl>
                                        <p:attrNameLst>
                                          <p:attrName>style.visibility</p:attrName>
                                        </p:attrNameLst>
                                      </p:cBhvr>
                                      <p:to>
                                        <p:strVal val="visible"/>
                                      </p:to>
                                    </p:set>
                                    <p:animEffect transition="in" filter="fade">
                                      <p:cBhvr>
                                        <p:cTn id="12" dur="500"/>
                                        <p:tgtEl>
                                          <p:spTgt spid="12290">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2290">
                                            <p:txEl>
                                              <p:pRg st="4" end="4"/>
                                            </p:txEl>
                                          </p:spTgt>
                                        </p:tgtEl>
                                        <p:attrNameLst>
                                          <p:attrName>style.visibility</p:attrName>
                                        </p:attrNameLst>
                                      </p:cBhvr>
                                      <p:to>
                                        <p:strVal val="visible"/>
                                      </p:to>
                                    </p:set>
                                    <p:animEffect transition="in" filter="fade">
                                      <p:cBhvr>
                                        <p:cTn id="17" dur="500"/>
                                        <p:tgtEl>
                                          <p:spTgt spid="12290">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12290">
                                            <p:txEl>
                                              <p:pRg st="5" end="5"/>
                                            </p:txEl>
                                          </p:spTgt>
                                        </p:tgtEl>
                                        <p:attrNameLst>
                                          <p:attrName>style.visibility</p:attrName>
                                        </p:attrNameLst>
                                      </p:cBhvr>
                                      <p:to>
                                        <p:strVal val="visible"/>
                                      </p:to>
                                    </p:set>
                                    <p:animEffect transition="in" filter="fade">
                                      <p:cBhvr>
                                        <p:cTn id="20" dur="500"/>
                                        <p:tgtEl>
                                          <p:spTgt spid="1229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36513" y="719138"/>
            <a:ext cx="9020176" cy="4624387"/>
          </a:xfrm>
        </p:spPr>
        <p:txBody>
          <a:bodyPr/>
          <a:lstStyle/>
          <a:p>
            <a:r>
              <a:rPr lang="en-GB" altLang="en-US" sz="2000" dirty="0" smtClean="0"/>
              <a:t>A research programme can withstand being subjected to conflicting findings whilst being given the opportunity to develop its full potential because not all parts of the research programme are equal.</a:t>
            </a:r>
          </a:p>
          <a:p>
            <a:pPr lvl="1"/>
            <a:r>
              <a:rPr lang="en-GB" altLang="en-US" sz="1800" dirty="0" smtClean="0"/>
              <a:t>Some concepts/principles are more important and so form the essential commitments of the programme.</a:t>
            </a:r>
          </a:p>
          <a:p>
            <a:r>
              <a:rPr lang="en-GB" altLang="en-US" sz="2000" dirty="0" smtClean="0"/>
              <a:t>What </a:t>
            </a:r>
            <a:r>
              <a:rPr lang="en-GB" altLang="en-US" sz="2000" dirty="0" smtClean="0"/>
              <a:t>he calls the ‘Hard Core’ of the research programme.</a:t>
            </a:r>
          </a:p>
          <a:p>
            <a:r>
              <a:rPr lang="en-GB" altLang="en-US" sz="2000" dirty="0" smtClean="0"/>
              <a:t>Other less fundamental parts of the research programme, what he calls: Auxiliary hypotheses, can be called into question, changed, and improved on.</a:t>
            </a:r>
          </a:p>
          <a:p>
            <a:r>
              <a:rPr lang="en-GB" altLang="en-US" sz="2000" dirty="0" smtClean="0"/>
              <a:t>In the face of falsifying observations the auxiliary hypotheses can be rejected without calling in to question the basic components of the research programme.</a:t>
            </a:r>
          </a:p>
          <a:p>
            <a:pPr lvl="1"/>
            <a:r>
              <a:rPr lang="en-GB" altLang="en-US" sz="1800" dirty="0" smtClean="0"/>
              <a:t>They form what he calls a ‘protective belt’ around the hard core.</a:t>
            </a:r>
          </a:p>
        </p:txBody>
      </p:sp>
      <p:sp>
        <p:nvSpPr>
          <p:cNvPr id="3" name="Title 2"/>
          <p:cNvSpPr>
            <a:spLocks noGrp="1"/>
          </p:cNvSpPr>
          <p:nvPr>
            <p:ph type="title"/>
          </p:nvPr>
        </p:nvSpPr>
        <p:spPr>
          <a:xfrm>
            <a:off x="468313" y="17150"/>
            <a:ext cx="8229600" cy="706090"/>
          </a:xfrm>
        </p:spPr>
        <p:txBody>
          <a:bodyPr/>
          <a:lstStyle/>
          <a:p>
            <a:pPr algn="ctr">
              <a:defRPr/>
            </a:pPr>
            <a:r>
              <a:rPr lang="en-GB" sz="3200" dirty="0" err="1" smtClean="0"/>
              <a:t>Lakatos</a:t>
            </a:r>
            <a:endParaRPr lang="en-GB" sz="3200" dirty="0"/>
          </a:p>
        </p:txBody>
      </p:sp>
    </p:spTree>
    <p:extLst>
      <p:ext uri="{BB962C8B-B14F-4D97-AF65-F5344CB8AC3E}">
        <p14:creationId xmlns:p14="http://schemas.microsoft.com/office/powerpoint/2010/main" val="409369865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fade">
                                      <p:cBhvr>
                                        <p:cTn id="7" dur="500"/>
                                        <p:tgtEl>
                                          <p:spTgt spid="1229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fill="hold" nodeType="clickEffect">
                                  <p:stCondLst>
                                    <p:cond delay="0"/>
                                  </p:stCondLst>
                                  <p:childTnLst>
                                    <p:set>
                                      <p:cBhvr>
                                        <p:cTn id="11" dur="1" fill="hold">
                                          <p:stCondLst>
                                            <p:cond delay="0"/>
                                          </p:stCondLst>
                                        </p:cTn>
                                        <p:tgtEl>
                                          <p:spTgt spid="12290">
                                            <p:txEl>
                                              <p:pRg st="1" end="1"/>
                                            </p:txEl>
                                          </p:spTgt>
                                        </p:tgtEl>
                                        <p:attrNameLst>
                                          <p:attrName>style.visibility</p:attrName>
                                        </p:attrNameLst>
                                      </p:cBhvr>
                                      <p:to>
                                        <p:strVal val="visible"/>
                                      </p:to>
                                    </p:set>
                                    <p:anim calcmode="lin" valueType="num">
                                      <p:cBhvr additive="base">
                                        <p:cTn id="12"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22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4" fill="hold" nodeType="clickEffect">
                                  <p:stCondLst>
                                    <p:cond delay="0"/>
                                  </p:stCondLst>
                                  <p:childTnLst>
                                    <p:set>
                                      <p:cBhvr>
                                        <p:cTn id="17" dur="1" fill="hold">
                                          <p:stCondLst>
                                            <p:cond delay="0"/>
                                          </p:stCondLst>
                                        </p:cTn>
                                        <p:tgtEl>
                                          <p:spTgt spid="12290">
                                            <p:txEl>
                                              <p:pRg st="2" end="2"/>
                                            </p:txEl>
                                          </p:spTgt>
                                        </p:tgtEl>
                                        <p:attrNameLst>
                                          <p:attrName>style.visibility</p:attrName>
                                        </p:attrNameLst>
                                      </p:cBhvr>
                                      <p:to>
                                        <p:strVal val="visible"/>
                                      </p:to>
                                    </p:set>
                                    <p:anim calcmode="lin" valueType="num">
                                      <p:cBhvr additive="base">
                                        <p:cTn id="18" dur="5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2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4" fill="hold" nodeType="clickEffect">
                                  <p:stCondLst>
                                    <p:cond delay="0"/>
                                  </p:stCondLst>
                                  <p:childTnLst>
                                    <p:set>
                                      <p:cBhvr>
                                        <p:cTn id="23" dur="1" fill="hold">
                                          <p:stCondLst>
                                            <p:cond delay="0"/>
                                          </p:stCondLst>
                                        </p:cTn>
                                        <p:tgtEl>
                                          <p:spTgt spid="12290">
                                            <p:txEl>
                                              <p:pRg st="3" end="3"/>
                                            </p:txEl>
                                          </p:spTgt>
                                        </p:tgtEl>
                                        <p:attrNameLst>
                                          <p:attrName>style.visibility</p:attrName>
                                        </p:attrNameLst>
                                      </p:cBhvr>
                                      <p:to>
                                        <p:strVal val="visible"/>
                                      </p:to>
                                    </p:set>
                                    <p:anim calcmode="lin" valueType="num">
                                      <p:cBhvr additive="base">
                                        <p:cTn id="24" dur="5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29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4" fill="hold" nodeType="clickEffect">
                                  <p:stCondLst>
                                    <p:cond delay="0"/>
                                  </p:stCondLst>
                                  <p:childTnLst>
                                    <p:set>
                                      <p:cBhvr>
                                        <p:cTn id="29" dur="1" fill="hold">
                                          <p:stCondLst>
                                            <p:cond delay="0"/>
                                          </p:stCondLst>
                                        </p:cTn>
                                        <p:tgtEl>
                                          <p:spTgt spid="12290">
                                            <p:txEl>
                                              <p:pRg st="4" end="4"/>
                                            </p:txEl>
                                          </p:spTgt>
                                        </p:tgtEl>
                                        <p:attrNameLst>
                                          <p:attrName>style.visibility</p:attrName>
                                        </p:attrNameLst>
                                      </p:cBhvr>
                                      <p:to>
                                        <p:strVal val="visible"/>
                                      </p:to>
                                    </p:set>
                                    <p:anim calcmode="lin" valueType="num">
                                      <p:cBhvr additive="base">
                                        <p:cTn id="30" dur="5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290">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12290">
                                            <p:txEl>
                                              <p:pRg st="5" end="5"/>
                                            </p:txEl>
                                          </p:spTgt>
                                        </p:tgtEl>
                                        <p:attrNameLst>
                                          <p:attrName>style.visibility</p:attrName>
                                        </p:attrNameLst>
                                      </p:cBhvr>
                                      <p:to>
                                        <p:strVal val="visible"/>
                                      </p:to>
                                    </p:set>
                                    <p:anim calcmode="lin" valueType="num">
                                      <p:cBhvr additive="base">
                                        <p:cTn id="34" dur="500" fill="hold"/>
                                        <p:tgtEl>
                                          <p:spTgt spid="12290">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1229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15875" y="620713"/>
            <a:ext cx="9020175" cy="4624387"/>
          </a:xfrm>
        </p:spPr>
        <p:txBody>
          <a:bodyPr/>
          <a:lstStyle/>
          <a:p>
            <a:r>
              <a:rPr lang="en-GB" altLang="en-US" sz="2400" smtClean="0"/>
              <a:t>Can you see any similarities between Lakatos’s idea of a research programme and Kuhn’s idea of a paradigm?</a:t>
            </a:r>
          </a:p>
          <a:p>
            <a:r>
              <a:rPr lang="en-GB" altLang="en-US" sz="2400" smtClean="0"/>
              <a:t>For Lakatos, a paradigm is just a powerful, pervasive research programme.</a:t>
            </a:r>
          </a:p>
          <a:p>
            <a:pPr lvl="1"/>
            <a:r>
              <a:rPr lang="en-GB" altLang="en-US" sz="2000" smtClean="0"/>
              <a:t>It is nothing more than a research programme that has achieved a monopoly status.</a:t>
            </a:r>
          </a:p>
          <a:p>
            <a:r>
              <a:rPr lang="en-GB" altLang="en-US" sz="2400" smtClean="0"/>
              <a:t>But he argues that these are rarely achieved in science – instead we have several competing research programmes existing along side each other.</a:t>
            </a:r>
          </a:p>
          <a:p>
            <a:pPr lvl="1"/>
            <a:r>
              <a:rPr lang="en-GB" altLang="en-US" sz="2000" smtClean="0"/>
              <a:t>He argues that this is how it should be.</a:t>
            </a:r>
          </a:p>
          <a:p>
            <a:r>
              <a:rPr lang="en-GB" altLang="en-US" sz="2400" smtClean="0"/>
              <a:t> He argues that there is no such thing as ‘instant rationality’ in the evaluation of scientific theories (which was an issue with the earlier version of falsificationism).</a:t>
            </a:r>
          </a:p>
        </p:txBody>
      </p:sp>
      <p:sp>
        <p:nvSpPr>
          <p:cNvPr id="3" name="Title 2"/>
          <p:cNvSpPr>
            <a:spLocks noGrp="1"/>
          </p:cNvSpPr>
          <p:nvPr>
            <p:ph type="title"/>
          </p:nvPr>
        </p:nvSpPr>
        <p:spPr>
          <a:xfrm>
            <a:off x="468313" y="17150"/>
            <a:ext cx="8229600" cy="706090"/>
          </a:xfrm>
        </p:spPr>
        <p:txBody>
          <a:bodyPr/>
          <a:lstStyle/>
          <a:p>
            <a:pPr algn="ctr">
              <a:defRPr/>
            </a:pPr>
            <a:r>
              <a:rPr lang="en-GB" sz="3200" dirty="0" err="1" smtClean="0"/>
              <a:t>Lakatos</a:t>
            </a:r>
            <a:endParaRPr lang="en-GB" sz="3200" dirty="0"/>
          </a:p>
        </p:txBody>
      </p:sp>
    </p:spTree>
    <p:extLst>
      <p:ext uri="{BB962C8B-B14F-4D97-AF65-F5344CB8AC3E}">
        <p14:creationId xmlns:p14="http://schemas.microsoft.com/office/powerpoint/2010/main" val="19607798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 calcmode="lin" valueType="num">
                                      <p:cBhvr additive="base">
                                        <p:cTn id="7" dur="5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0">
                                            <p:txEl>
                                              <p:pRg st="1" end="1"/>
                                            </p:txEl>
                                          </p:spTgt>
                                        </p:tgtEl>
                                        <p:attrNameLst>
                                          <p:attrName>style.visibility</p:attrName>
                                        </p:attrNameLst>
                                      </p:cBhvr>
                                      <p:to>
                                        <p:strVal val="visible"/>
                                      </p:to>
                                    </p:set>
                                    <p:anim calcmode="lin" valueType="num">
                                      <p:cBhvr additive="base">
                                        <p:cTn id="13"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2290">
                                            <p:txEl>
                                              <p:pRg st="2" end="2"/>
                                            </p:txEl>
                                          </p:spTgt>
                                        </p:tgtEl>
                                        <p:attrNameLst>
                                          <p:attrName>style.visibility</p:attrName>
                                        </p:attrNameLst>
                                      </p:cBhvr>
                                      <p:to>
                                        <p:strVal val="visible"/>
                                      </p:to>
                                    </p:set>
                                    <p:anim calcmode="lin" valueType="num">
                                      <p:cBhvr additive="base">
                                        <p:cTn id="19" dur="5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2290">
                                            <p:txEl>
                                              <p:pRg st="3" end="3"/>
                                            </p:txEl>
                                          </p:spTgt>
                                        </p:tgtEl>
                                        <p:attrNameLst>
                                          <p:attrName>style.visibility</p:attrName>
                                        </p:attrNameLst>
                                      </p:cBhvr>
                                      <p:to>
                                        <p:strVal val="visible"/>
                                      </p:to>
                                    </p:set>
                                    <p:anim calcmode="lin" valueType="num">
                                      <p:cBhvr additive="base">
                                        <p:cTn id="25" dur="5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2290">
                                            <p:txEl>
                                              <p:pRg st="4" end="4"/>
                                            </p:txEl>
                                          </p:spTgt>
                                        </p:tgtEl>
                                        <p:attrNameLst>
                                          <p:attrName>style.visibility</p:attrName>
                                        </p:attrNameLst>
                                      </p:cBhvr>
                                      <p:to>
                                        <p:strVal val="visible"/>
                                      </p:to>
                                    </p:set>
                                    <p:anim calcmode="lin" valueType="num">
                                      <p:cBhvr additive="base">
                                        <p:cTn id="31" dur="5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2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2290">
                                            <p:txEl>
                                              <p:pRg st="5" end="5"/>
                                            </p:txEl>
                                          </p:spTgt>
                                        </p:tgtEl>
                                        <p:attrNameLst>
                                          <p:attrName>style.visibility</p:attrName>
                                        </p:attrNameLst>
                                      </p:cBhvr>
                                      <p:to>
                                        <p:strVal val="visible"/>
                                      </p:to>
                                    </p:set>
                                    <p:anim calcmode="lin" valueType="num">
                                      <p:cBhvr additive="base">
                                        <p:cTn id="37" dur="500" fill="hold"/>
                                        <p:tgtEl>
                                          <p:spTgt spid="1229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29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15875" y="620713"/>
            <a:ext cx="9020175" cy="4624387"/>
          </a:xfrm>
        </p:spPr>
        <p:txBody>
          <a:bodyPr/>
          <a:lstStyle/>
          <a:p>
            <a:r>
              <a:rPr lang="en-GB" altLang="en-US" sz="2400" smtClean="0"/>
              <a:t>However;</a:t>
            </a:r>
          </a:p>
          <a:p>
            <a:pPr lvl="1"/>
            <a:r>
              <a:rPr lang="en-GB" altLang="en-US" sz="2000" smtClean="0"/>
              <a:t>His ideas were not clear about when we should change from one research programme to another. </a:t>
            </a:r>
          </a:p>
          <a:p>
            <a:pPr lvl="1"/>
            <a:r>
              <a:rPr lang="en-GB" altLang="en-US" sz="2000" smtClean="0"/>
              <a:t>How long should we allow a research programme to continue in order to give it ample time to showcase its concepts and be accepted as the theory to which we should ascertain?</a:t>
            </a:r>
          </a:p>
          <a:p>
            <a:pPr lvl="1"/>
            <a:r>
              <a:rPr lang="en-GB" altLang="en-US" sz="2000" smtClean="0"/>
              <a:t>What constitutes a research programme merely experiencing problems vs. being completely unfit for purpose?</a:t>
            </a:r>
          </a:p>
          <a:p>
            <a:pPr lvl="1"/>
            <a:endParaRPr lang="en-GB" altLang="en-US" sz="2000" smtClean="0"/>
          </a:p>
          <a:p>
            <a:r>
              <a:rPr lang="en-GB" altLang="en-US" sz="2400" smtClean="0"/>
              <a:t>These are difficult questions to answer and Lakatos was thought to have found it difficult to think of there being no hard-and-fast rules in science.</a:t>
            </a:r>
          </a:p>
          <a:p>
            <a:pPr lvl="1"/>
            <a:r>
              <a:rPr lang="en-GB" altLang="en-US" sz="2000" smtClean="0"/>
              <a:t>However, this was something that Feyerabend thrived on.</a:t>
            </a:r>
          </a:p>
        </p:txBody>
      </p:sp>
      <p:sp>
        <p:nvSpPr>
          <p:cNvPr id="3" name="Title 2"/>
          <p:cNvSpPr>
            <a:spLocks noGrp="1"/>
          </p:cNvSpPr>
          <p:nvPr>
            <p:ph type="title"/>
          </p:nvPr>
        </p:nvSpPr>
        <p:spPr>
          <a:xfrm>
            <a:off x="468313" y="17150"/>
            <a:ext cx="8229600" cy="706090"/>
          </a:xfrm>
        </p:spPr>
        <p:txBody>
          <a:bodyPr/>
          <a:lstStyle/>
          <a:p>
            <a:pPr algn="ctr">
              <a:defRPr/>
            </a:pPr>
            <a:r>
              <a:rPr lang="en-GB" sz="3200" dirty="0" err="1" smtClean="0"/>
              <a:t>Lakatos</a:t>
            </a:r>
            <a:endParaRPr lang="en-GB" sz="3200" dirty="0"/>
          </a:p>
        </p:txBody>
      </p:sp>
    </p:spTree>
    <p:extLst>
      <p:ext uri="{BB962C8B-B14F-4D97-AF65-F5344CB8AC3E}">
        <p14:creationId xmlns:p14="http://schemas.microsoft.com/office/powerpoint/2010/main" val="105803625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 calcmode="lin" valueType="num">
                                      <p:cBhvr additive="base">
                                        <p:cTn id="7" dur="5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0">
                                            <p:txEl>
                                              <p:pRg st="1" end="1"/>
                                            </p:txEl>
                                          </p:spTgt>
                                        </p:tgtEl>
                                        <p:attrNameLst>
                                          <p:attrName>style.visibility</p:attrName>
                                        </p:attrNameLst>
                                      </p:cBhvr>
                                      <p:to>
                                        <p:strVal val="visible"/>
                                      </p:to>
                                    </p:set>
                                    <p:anim calcmode="lin" valueType="num">
                                      <p:cBhvr additive="base">
                                        <p:cTn id="13"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2290">
                                            <p:txEl>
                                              <p:pRg st="2" end="2"/>
                                            </p:txEl>
                                          </p:spTgt>
                                        </p:tgtEl>
                                        <p:attrNameLst>
                                          <p:attrName>style.visibility</p:attrName>
                                        </p:attrNameLst>
                                      </p:cBhvr>
                                      <p:to>
                                        <p:strVal val="visible"/>
                                      </p:to>
                                    </p:set>
                                    <p:anim calcmode="lin" valueType="num">
                                      <p:cBhvr additive="base">
                                        <p:cTn id="19" dur="5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2290">
                                            <p:txEl>
                                              <p:pRg st="3" end="3"/>
                                            </p:txEl>
                                          </p:spTgt>
                                        </p:tgtEl>
                                        <p:attrNameLst>
                                          <p:attrName>style.visibility</p:attrName>
                                        </p:attrNameLst>
                                      </p:cBhvr>
                                      <p:to>
                                        <p:strVal val="visible"/>
                                      </p:to>
                                    </p:set>
                                    <p:anim calcmode="lin" valueType="num">
                                      <p:cBhvr additive="base">
                                        <p:cTn id="25" dur="5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2290">
                                            <p:txEl>
                                              <p:pRg st="5" end="5"/>
                                            </p:txEl>
                                          </p:spTgt>
                                        </p:tgtEl>
                                        <p:attrNameLst>
                                          <p:attrName>style.visibility</p:attrName>
                                        </p:attrNameLst>
                                      </p:cBhvr>
                                      <p:to>
                                        <p:strVal val="visible"/>
                                      </p:to>
                                    </p:set>
                                    <p:anim calcmode="lin" valueType="num">
                                      <p:cBhvr additive="base">
                                        <p:cTn id="31" dur="500" fill="hold"/>
                                        <p:tgtEl>
                                          <p:spTgt spid="12290">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2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2290">
                                            <p:txEl>
                                              <p:pRg st="6" end="6"/>
                                            </p:txEl>
                                          </p:spTgt>
                                        </p:tgtEl>
                                        <p:attrNameLst>
                                          <p:attrName>style.visibility</p:attrName>
                                        </p:attrNameLst>
                                      </p:cBhvr>
                                      <p:to>
                                        <p:strVal val="visible"/>
                                      </p:to>
                                    </p:set>
                                    <p:anim calcmode="lin" valueType="num">
                                      <p:cBhvr additive="base">
                                        <p:cTn id="37" dur="500" fill="hold"/>
                                        <p:tgtEl>
                                          <p:spTgt spid="12290">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290">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1"/>
          <p:cNvSpPr>
            <a:spLocks noGrp="1"/>
          </p:cNvSpPr>
          <p:nvPr>
            <p:ph idx="1"/>
          </p:nvPr>
        </p:nvSpPr>
        <p:spPr>
          <a:xfrm>
            <a:off x="0" y="822325"/>
            <a:ext cx="9036050" cy="4525963"/>
          </a:xfrm>
        </p:spPr>
        <p:txBody>
          <a:bodyPr/>
          <a:lstStyle/>
          <a:p>
            <a:r>
              <a:rPr lang="en-GB" altLang="en-US" sz="2400" smtClean="0"/>
              <a:t>He put forward what is known as ‘Epistemological anarchism’.</a:t>
            </a:r>
          </a:p>
          <a:p>
            <a:pPr lvl="1"/>
            <a:r>
              <a:rPr lang="en-GB" altLang="en-US" sz="2000" smtClean="0"/>
              <a:t>According to which there is no such thing as scientific method.</a:t>
            </a:r>
          </a:p>
          <a:p>
            <a:r>
              <a:rPr lang="en-GB" altLang="en-US" sz="2400" smtClean="0"/>
              <a:t>He points out that the world is complex so we should not restrict ourselves by preconceived ideas of what we would call ‘a correct method’ should be.</a:t>
            </a:r>
          </a:p>
          <a:p>
            <a:pPr lvl="1"/>
            <a:r>
              <a:rPr lang="en-GB" altLang="en-US" sz="2000" smtClean="0"/>
              <a:t>Instead we should be flexible, sensitive to different situations/conditions/circumstances, and not be rigid with testing</a:t>
            </a:r>
          </a:p>
          <a:p>
            <a:r>
              <a:rPr lang="en-GB" altLang="en-US" sz="2400" smtClean="0"/>
              <a:t>So, instead of following </a:t>
            </a:r>
            <a:r>
              <a:rPr lang="en-GB" altLang="en-US" sz="2400" i="1" smtClean="0"/>
              <a:t>‘a priori’ </a:t>
            </a:r>
            <a:r>
              <a:rPr lang="en-GB" altLang="en-US" sz="2400" smtClean="0"/>
              <a:t>abstract rules we should use ‘</a:t>
            </a:r>
            <a:r>
              <a:rPr lang="en-GB" altLang="en-US" sz="2400" i="1" smtClean="0"/>
              <a:t>a posteriori’ </a:t>
            </a:r>
            <a:r>
              <a:rPr lang="en-GB" altLang="en-US" sz="2400" smtClean="0"/>
              <a:t>rules to guide what we can and cannot study</a:t>
            </a:r>
          </a:p>
          <a:p>
            <a:pPr lvl="1"/>
            <a:endParaRPr lang="en-GB" altLang="en-US" sz="2000" smtClean="0"/>
          </a:p>
        </p:txBody>
      </p:sp>
      <p:sp>
        <p:nvSpPr>
          <p:cNvPr id="3" name="Title 2"/>
          <p:cNvSpPr>
            <a:spLocks noGrp="1"/>
          </p:cNvSpPr>
          <p:nvPr>
            <p:ph type="title"/>
          </p:nvPr>
        </p:nvSpPr>
        <p:spPr>
          <a:xfrm>
            <a:off x="457200" y="116632"/>
            <a:ext cx="8229600" cy="706090"/>
          </a:xfrm>
        </p:spPr>
        <p:txBody>
          <a:bodyPr/>
          <a:lstStyle/>
          <a:p>
            <a:pPr algn="ctr">
              <a:defRPr/>
            </a:pPr>
            <a:r>
              <a:rPr lang="en-GB" sz="3200" dirty="0" err="1" smtClean="0"/>
              <a:t>Feyerabend</a:t>
            </a:r>
            <a:endParaRPr lang="en-GB" sz="4000" dirty="0"/>
          </a:p>
        </p:txBody>
      </p:sp>
    </p:spTree>
    <p:extLst>
      <p:ext uri="{BB962C8B-B14F-4D97-AF65-F5344CB8AC3E}">
        <p14:creationId xmlns:p14="http://schemas.microsoft.com/office/powerpoint/2010/main" val="134463441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3314">
                                            <p:txEl>
                                              <p:pRg st="0" end="0"/>
                                            </p:txEl>
                                          </p:spTgt>
                                        </p:tgtEl>
                                        <p:attrNameLst>
                                          <p:attrName>style.visibility</p:attrName>
                                        </p:attrNameLst>
                                      </p:cBhvr>
                                      <p:to>
                                        <p:strVal val="visible"/>
                                      </p:to>
                                    </p:set>
                                    <p:anim calcmode="lin" valueType="num">
                                      <p:cBhvr additive="base">
                                        <p:cTn id="7" dur="500" fill="hold"/>
                                        <p:tgtEl>
                                          <p:spTgt spid="133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3314">
                                            <p:txEl>
                                              <p:pRg st="1" end="1"/>
                                            </p:txEl>
                                          </p:spTgt>
                                        </p:tgtEl>
                                        <p:attrNameLst>
                                          <p:attrName>style.visibility</p:attrName>
                                        </p:attrNameLst>
                                      </p:cBhvr>
                                      <p:to>
                                        <p:strVal val="visible"/>
                                      </p:to>
                                    </p:set>
                                    <p:anim calcmode="lin" valueType="num">
                                      <p:cBhvr additive="base">
                                        <p:cTn id="11" dur="500" fill="hold"/>
                                        <p:tgtEl>
                                          <p:spTgt spid="1331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3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3314">
                                            <p:txEl>
                                              <p:pRg st="2" end="2"/>
                                            </p:txEl>
                                          </p:spTgt>
                                        </p:tgtEl>
                                        <p:attrNameLst>
                                          <p:attrName>style.visibility</p:attrName>
                                        </p:attrNameLst>
                                      </p:cBhvr>
                                      <p:to>
                                        <p:strVal val="visible"/>
                                      </p:to>
                                    </p:set>
                                    <p:anim calcmode="lin" valueType="num">
                                      <p:cBhvr additive="base">
                                        <p:cTn id="17" dur="500" fill="hold"/>
                                        <p:tgtEl>
                                          <p:spTgt spid="1331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331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3314">
                                            <p:txEl>
                                              <p:pRg st="3" end="3"/>
                                            </p:txEl>
                                          </p:spTgt>
                                        </p:tgtEl>
                                        <p:attrNameLst>
                                          <p:attrName>style.visibility</p:attrName>
                                        </p:attrNameLst>
                                      </p:cBhvr>
                                      <p:to>
                                        <p:strVal val="visible"/>
                                      </p:to>
                                    </p:set>
                                    <p:anim calcmode="lin" valueType="num">
                                      <p:cBhvr additive="base">
                                        <p:cTn id="21" dur="500" fill="hold"/>
                                        <p:tgtEl>
                                          <p:spTgt spid="1331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331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13314">
                                            <p:txEl>
                                              <p:pRg st="4" end="4"/>
                                            </p:txEl>
                                          </p:spTgt>
                                        </p:tgtEl>
                                        <p:attrNameLst>
                                          <p:attrName>style.visibility</p:attrName>
                                        </p:attrNameLst>
                                      </p:cBhvr>
                                      <p:to>
                                        <p:strVal val="visible"/>
                                      </p:to>
                                    </p:set>
                                    <p:anim calcmode="lin" valueType="num">
                                      <p:cBhvr additive="base">
                                        <p:cTn id="27" dur="500" fill="hold"/>
                                        <p:tgtEl>
                                          <p:spTgt spid="13314">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31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a:xfrm>
            <a:off x="0" y="822325"/>
            <a:ext cx="9036050" cy="4525963"/>
          </a:xfrm>
        </p:spPr>
        <p:txBody>
          <a:bodyPr/>
          <a:lstStyle/>
          <a:p>
            <a:r>
              <a:rPr lang="en-GB" altLang="en-US" sz="2400" smtClean="0"/>
              <a:t>He believed rule-breaking is necessary for progress and creativity and was heavily critical of Popperian falsificationism. </a:t>
            </a:r>
          </a:p>
          <a:p>
            <a:pPr lvl="1"/>
            <a:r>
              <a:rPr lang="en-GB" altLang="en-US" sz="2000" smtClean="0"/>
              <a:t>He argued that rejection of a theory following falsification cuts the breadth of ideas that may have ended up helping us understand the world. </a:t>
            </a:r>
          </a:p>
          <a:p>
            <a:pPr lvl="1"/>
            <a:r>
              <a:rPr lang="en-GB" altLang="en-US" sz="2000" smtClean="0"/>
              <a:t>So, instead of falsificationism, he argues for </a:t>
            </a:r>
            <a:r>
              <a:rPr lang="en-GB" altLang="en-US" sz="2000" i="1" smtClean="0"/>
              <a:t>theoretical pluralism</a:t>
            </a:r>
            <a:r>
              <a:rPr lang="en-GB" altLang="en-US" sz="2000" smtClean="0"/>
              <a:t>.</a:t>
            </a:r>
          </a:p>
          <a:p>
            <a:pPr lvl="2"/>
            <a:r>
              <a:rPr lang="en-GB" altLang="en-US" sz="1800" smtClean="0"/>
              <a:t>He believes there should be a wide range of theories in circulation. </a:t>
            </a:r>
          </a:p>
          <a:p>
            <a:pPr lvl="2"/>
            <a:r>
              <a:rPr lang="en-GB" altLang="en-US" sz="1800" smtClean="0"/>
              <a:t>We can then take the best parts from each of the competing theories to progress our knowledge.</a:t>
            </a:r>
          </a:p>
          <a:p>
            <a:pPr lvl="2"/>
            <a:r>
              <a:rPr lang="en-GB" altLang="en-US" sz="1800" smtClean="0"/>
              <a:t>We should also seek guidance from wherever we can</a:t>
            </a:r>
          </a:p>
          <a:p>
            <a:pPr lvl="2"/>
            <a:r>
              <a:rPr lang="en-GB" altLang="en-US" sz="1800" smtClean="0"/>
              <a:t>No theory should ever be completely rejected because some part of it may hold value for us in the distant future.</a:t>
            </a:r>
          </a:p>
          <a:p>
            <a:pPr lvl="1"/>
            <a:endParaRPr lang="en-GB" altLang="en-US" sz="2000" smtClean="0"/>
          </a:p>
        </p:txBody>
      </p:sp>
      <p:sp>
        <p:nvSpPr>
          <p:cNvPr id="3" name="Title 2"/>
          <p:cNvSpPr>
            <a:spLocks noGrp="1"/>
          </p:cNvSpPr>
          <p:nvPr>
            <p:ph type="title"/>
          </p:nvPr>
        </p:nvSpPr>
        <p:spPr>
          <a:xfrm>
            <a:off x="457200" y="116632"/>
            <a:ext cx="8229600" cy="706090"/>
          </a:xfrm>
        </p:spPr>
        <p:txBody>
          <a:bodyPr/>
          <a:lstStyle/>
          <a:p>
            <a:pPr algn="ctr">
              <a:defRPr/>
            </a:pPr>
            <a:r>
              <a:rPr lang="en-GB" sz="3200" dirty="0" err="1" smtClean="0"/>
              <a:t>Feyerabend</a:t>
            </a:r>
            <a:endParaRPr lang="en-GB" sz="4000" dirty="0"/>
          </a:p>
        </p:txBody>
      </p:sp>
    </p:spTree>
    <p:extLst>
      <p:ext uri="{BB962C8B-B14F-4D97-AF65-F5344CB8AC3E}">
        <p14:creationId xmlns:p14="http://schemas.microsoft.com/office/powerpoint/2010/main" val="33937386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anim calcmode="lin" valueType="num">
                                      <p:cBhvr additive="base">
                                        <p:cTn id="7" dur="500" fill="hold"/>
                                        <p:tgtEl>
                                          <p:spTgt spid="3072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2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0722">
                                            <p:txEl>
                                              <p:pRg st="1" end="1"/>
                                            </p:txEl>
                                          </p:spTgt>
                                        </p:tgtEl>
                                        <p:attrNameLst>
                                          <p:attrName>style.visibility</p:attrName>
                                        </p:attrNameLst>
                                      </p:cBhvr>
                                      <p:to>
                                        <p:strVal val="visible"/>
                                      </p:to>
                                    </p:set>
                                    <p:anim calcmode="lin" valueType="num">
                                      <p:cBhvr additive="base">
                                        <p:cTn id="13" dur="500" fill="hold"/>
                                        <p:tgtEl>
                                          <p:spTgt spid="3072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0722">
                                            <p:txEl>
                                              <p:pRg st="2" end="2"/>
                                            </p:txEl>
                                          </p:spTgt>
                                        </p:tgtEl>
                                        <p:attrNameLst>
                                          <p:attrName>style.visibility</p:attrName>
                                        </p:attrNameLst>
                                      </p:cBhvr>
                                      <p:to>
                                        <p:strVal val="visible"/>
                                      </p:to>
                                    </p:set>
                                    <p:anim calcmode="lin" valueType="num">
                                      <p:cBhvr additive="base">
                                        <p:cTn id="19" dur="500" fill="hold"/>
                                        <p:tgtEl>
                                          <p:spTgt spid="3072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22">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0722">
                                            <p:txEl>
                                              <p:pRg st="3" end="3"/>
                                            </p:txEl>
                                          </p:spTgt>
                                        </p:tgtEl>
                                        <p:attrNameLst>
                                          <p:attrName>style.visibility</p:attrName>
                                        </p:attrNameLst>
                                      </p:cBhvr>
                                      <p:to>
                                        <p:strVal val="visible"/>
                                      </p:to>
                                    </p:set>
                                    <p:anim calcmode="lin" valueType="num">
                                      <p:cBhvr additive="base">
                                        <p:cTn id="23" dur="500" fill="hold"/>
                                        <p:tgtEl>
                                          <p:spTgt spid="30722">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0722">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0722">
                                            <p:txEl>
                                              <p:pRg st="4" end="4"/>
                                            </p:txEl>
                                          </p:spTgt>
                                        </p:tgtEl>
                                        <p:attrNameLst>
                                          <p:attrName>style.visibility</p:attrName>
                                        </p:attrNameLst>
                                      </p:cBhvr>
                                      <p:to>
                                        <p:strVal val="visible"/>
                                      </p:to>
                                    </p:set>
                                    <p:anim calcmode="lin" valueType="num">
                                      <p:cBhvr additive="base">
                                        <p:cTn id="27" dur="500" fill="hold"/>
                                        <p:tgtEl>
                                          <p:spTgt spid="30722">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0722">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0722">
                                            <p:txEl>
                                              <p:pRg st="5" end="5"/>
                                            </p:txEl>
                                          </p:spTgt>
                                        </p:tgtEl>
                                        <p:attrNameLst>
                                          <p:attrName>style.visibility</p:attrName>
                                        </p:attrNameLst>
                                      </p:cBhvr>
                                      <p:to>
                                        <p:strVal val="visible"/>
                                      </p:to>
                                    </p:set>
                                    <p:anim calcmode="lin" valueType="num">
                                      <p:cBhvr additive="base">
                                        <p:cTn id="31" dur="500" fill="hold"/>
                                        <p:tgtEl>
                                          <p:spTgt spid="3072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0722">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0722">
                                            <p:txEl>
                                              <p:pRg st="6" end="6"/>
                                            </p:txEl>
                                          </p:spTgt>
                                        </p:tgtEl>
                                        <p:attrNameLst>
                                          <p:attrName>style.visibility</p:attrName>
                                        </p:attrNameLst>
                                      </p:cBhvr>
                                      <p:to>
                                        <p:strVal val="visible"/>
                                      </p:to>
                                    </p:set>
                                    <p:anim calcmode="lin" valueType="num">
                                      <p:cBhvr additive="base">
                                        <p:cTn id="35" dur="500" fill="hold"/>
                                        <p:tgtEl>
                                          <p:spTgt spid="30722">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072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1"/>
          <p:cNvSpPr>
            <a:spLocks noGrp="1"/>
          </p:cNvSpPr>
          <p:nvPr>
            <p:ph idx="1"/>
          </p:nvPr>
        </p:nvSpPr>
        <p:spPr>
          <a:xfrm>
            <a:off x="1588" y="728663"/>
            <a:ext cx="9142412" cy="4525962"/>
          </a:xfrm>
        </p:spPr>
        <p:txBody>
          <a:bodyPr/>
          <a:lstStyle/>
          <a:p>
            <a:r>
              <a:rPr lang="en-GB" altLang="en-US" sz="2400" smtClean="0"/>
              <a:t>He argues that Science is messy</a:t>
            </a:r>
          </a:p>
          <a:p>
            <a:pPr lvl="1"/>
            <a:r>
              <a:rPr lang="en-GB" altLang="en-US" sz="2000" smtClean="0"/>
              <a:t>Objective reality+perceptual system+brain interpretation of reality</a:t>
            </a:r>
          </a:p>
          <a:p>
            <a:pPr lvl="2"/>
            <a:r>
              <a:rPr lang="en-GB" altLang="en-US" sz="1800" smtClean="0"/>
              <a:t>He does not argue that there should be no rules but that the rules should be flexible and sensitive to the particular historical context.</a:t>
            </a:r>
          </a:p>
          <a:p>
            <a:r>
              <a:rPr lang="en-GB" altLang="en-US" sz="2400" smtClean="0"/>
              <a:t>He also argues that the empiricist ideal of a pure, theory-neutral sensory knowledge of the world is a complete illusion.</a:t>
            </a:r>
          </a:p>
          <a:p>
            <a:pPr lvl="1"/>
            <a:r>
              <a:rPr lang="en-GB" altLang="en-US" sz="2000" smtClean="0"/>
              <a:t>Observations are made not only by ‘what is out there in the world’ but also from what is in us – the nature of our perceptual system.</a:t>
            </a:r>
          </a:p>
          <a:p>
            <a:pPr lvl="1"/>
            <a:r>
              <a:rPr lang="en-GB" altLang="en-US" sz="2000" smtClean="0"/>
              <a:t>What we experience is a mixture of both subjective and objective contributions, which cannot be isolated into individual components</a:t>
            </a:r>
          </a:p>
          <a:p>
            <a:r>
              <a:rPr lang="en-GB" altLang="en-US" sz="2400" smtClean="0"/>
              <a:t>Finally, he argues that Science stifles variety</a:t>
            </a:r>
          </a:p>
          <a:p>
            <a:pPr lvl="1"/>
            <a:r>
              <a:rPr lang="en-GB" altLang="en-US" sz="2000" smtClean="0"/>
              <a:t>E.g., colour</a:t>
            </a:r>
          </a:p>
          <a:p>
            <a:endParaRPr lang="en-GB" altLang="en-US" sz="2400" smtClean="0"/>
          </a:p>
        </p:txBody>
      </p:sp>
      <p:sp>
        <p:nvSpPr>
          <p:cNvPr id="3" name="Title 2"/>
          <p:cNvSpPr>
            <a:spLocks noGrp="1"/>
          </p:cNvSpPr>
          <p:nvPr>
            <p:ph type="title"/>
          </p:nvPr>
        </p:nvSpPr>
        <p:spPr>
          <a:xfrm>
            <a:off x="457200" y="22261"/>
            <a:ext cx="8229600" cy="706090"/>
          </a:xfrm>
        </p:spPr>
        <p:txBody>
          <a:bodyPr/>
          <a:lstStyle/>
          <a:p>
            <a:pPr algn="ctr">
              <a:defRPr/>
            </a:pPr>
            <a:r>
              <a:rPr lang="en-GB" sz="3200" dirty="0" err="1" smtClean="0"/>
              <a:t>Feyerabend</a:t>
            </a:r>
            <a:endParaRPr lang="en-GB" sz="3200" dirty="0"/>
          </a:p>
        </p:txBody>
      </p:sp>
    </p:spTree>
    <p:extLst>
      <p:ext uri="{BB962C8B-B14F-4D97-AF65-F5344CB8AC3E}">
        <p14:creationId xmlns:p14="http://schemas.microsoft.com/office/powerpoint/2010/main" val="154847669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4338">
                                            <p:txEl>
                                              <p:pRg st="0" end="0"/>
                                            </p:txEl>
                                          </p:spTgt>
                                        </p:tgtEl>
                                        <p:attrNameLst>
                                          <p:attrName>style.visibility</p:attrName>
                                        </p:attrNameLst>
                                      </p:cBhvr>
                                      <p:to>
                                        <p:strVal val="visible"/>
                                      </p:to>
                                    </p:set>
                                    <p:anim calcmode="lin" valueType="num">
                                      <p:cBhvr additive="base">
                                        <p:cTn id="7" dur="500" fill="hold"/>
                                        <p:tgtEl>
                                          <p:spTgt spid="1433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4338">
                                            <p:txEl>
                                              <p:pRg st="1" end="1"/>
                                            </p:txEl>
                                          </p:spTgt>
                                        </p:tgtEl>
                                        <p:attrNameLst>
                                          <p:attrName>style.visibility</p:attrName>
                                        </p:attrNameLst>
                                      </p:cBhvr>
                                      <p:to>
                                        <p:strVal val="visible"/>
                                      </p:to>
                                    </p:set>
                                    <p:anim calcmode="lin" valueType="num">
                                      <p:cBhvr additive="base">
                                        <p:cTn id="11" dur="500" fill="hold"/>
                                        <p:tgtEl>
                                          <p:spTgt spid="1433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4338">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4338">
                                            <p:txEl>
                                              <p:pRg st="2" end="2"/>
                                            </p:txEl>
                                          </p:spTgt>
                                        </p:tgtEl>
                                        <p:attrNameLst>
                                          <p:attrName>style.visibility</p:attrName>
                                        </p:attrNameLst>
                                      </p:cBhvr>
                                      <p:to>
                                        <p:strVal val="visible"/>
                                      </p:to>
                                    </p:set>
                                    <p:anim calcmode="lin" valueType="num">
                                      <p:cBhvr additive="base">
                                        <p:cTn id="15" dur="500" fill="hold"/>
                                        <p:tgtEl>
                                          <p:spTgt spid="14338">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433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nodeType="clickEffect">
                                  <p:stCondLst>
                                    <p:cond delay="0"/>
                                  </p:stCondLst>
                                  <p:childTnLst>
                                    <p:set>
                                      <p:cBhvr>
                                        <p:cTn id="20" dur="1" fill="hold">
                                          <p:stCondLst>
                                            <p:cond delay="0"/>
                                          </p:stCondLst>
                                        </p:cTn>
                                        <p:tgtEl>
                                          <p:spTgt spid="14338">
                                            <p:txEl>
                                              <p:pRg st="3" end="3"/>
                                            </p:txEl>
                                          </p:spTgt>
                                        </p:tgtEl>
                                        <p:attrNameLst>
                                          <p:attrName>style.visibility</p:attrName>
                                        </p:attrNameLst>
                                      </p:cBhvr>
                                      <p:to>
                                        <p:strVal val="visible"/>
                                      </p:to>
                                    </p:set>
                                    <p:anim calcmode="lin" valueType="num">
                                      <p:cBhvr additive="base">
                                        <p:cTn id="21" dur="500" fill="hold"/>
                                        <p:tgtEl>
                                          <p:spTgt spid="14338">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4338">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4338">
                                            <p:txEl>
                                              <p:pRg st="4" end="4"/>
                                            </p:txEl>
                                          </p:spTgt>
                                        </p:tgtEl>
                                        <p:attrNameLst>
                                          <p:attrName>style.visibility</p:attrName>
                                        </p:attrNameLst>
                                      </p:cBhvr>
                                      <p:to>
                                        <p:strVal val="visible"/>
                                      </p:to>
                                    </p:set>
                                    <p:anim calcmode="lin" valueType="num">
                                      <p:cBhvr additive="base">
                                        <p:cTn id="25" dur="500" fill="hold"/>
                                        <p:tgtEl>
                                          <p:spTgt spid="14338">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338">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4338">
                                            <p:txEl>
                                              <p:pRg st="5" end="5"/>
                                            </p:txEl>
                                          </p:spTgt>
                                        </p:tgtEl>
                                        <p:attrNameLst>
                                          <p:attrName>style.visibility</p:attrName>
                                        </p:attrNameLst>
                                      </p:cBhvr>
                                      <p:to>
                                        <p:strVal val="visible"/>
                                      </p:to>
                                    </p:set>
                                    <p:anim calcmode="lin" valueType="num">
                                      <p:cBhvr additive="base">
                                        <p:cTn id="29" dur="500" fill="hold"/>
                                        <p:tgtEl>
                                          <p:spTgt spid="14338">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433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14338">
                                            <p:txEl>
                                              <p:pRg st="6" end="6"/>
                                            </p:txEl>
                                          </p:spTgt>
                                        </p:tgtEl>
                                        <p:attrNameLst>
                                          <p:attrName>style.visibility</p:attrName>
                                        </p:attrNameLst>
                                      </p:cBhvr>
                                      <p:to>
                                        <p:strVal val="visible"/>
                                      </p:to>
                                    </p:set>
                                    <p:anim calcmode="lin" valueType="num">
                                      <p:cBhvr additive="base">
                                        <p:cTn id="35" dur="500" fill="hold"/>
                                        <p:tgtEl>
                                          <p:spTgt spid="14338">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4338">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4338">
                                            <p:txEl>
                                              <p:pRg st="7" end="7"/>
                                            </p:txEl>
                                          </p:spTgt>
                                        </p:tgtEl>
                                        <p:attrNameLst>
                                          <p:attrName>style.visibility</p:attrName>
                                        </p:attrNameLst>
                                      </p:cBhvr>
                                      <p:to>
                                        <p:strVal val="visible"/>
                                      </p:to>
                                    </p:set>
                                    <p:anim calcmode="lin" valueType="num">
                                      <p:cBhvr additive="base">
                                        <p:cTn id="39" dur="500" fill="hold"/>
                                        <p:tgtEl>
                                          <p:spTgt spid="14338">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4338">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p:cNvSpPr>
            <a:spLocks noGrp="1"/>
          </p:cNvSpPr>
          <p:nvPr>
            <p:ph idx="1"/>
          </p:nvPr>
        </p:nvSpPr>
        <p:spPr>
          <a:xfrm>
            <a:off x="-36513" y="630238"/>
            <a:ext cx="9180513" cy="4525962"/>
          </a:xfrm>
        </p:spPr>
        <p:txBody>
          <a:bodyPr/>
          <a:lstStyle/>
          <a:p>
            <a:r>
              <a:rPr lang="en-GB" altLang="en-US" sz="2400" smtClean="0"/>
              <a:t>If all our observations are subjective then can we ever know the true nature of reality?</a:t>
            </a:r>
          </a:p>
          <a:p>
            <a:pPr lvl="1"/>
            <a:r>
              <a:rPr lang="en-GB" altLang="en-US" sz="2000" smtClean="0"/>
              <a:t>Feyerabend would argue No:</a:t>
            </a:r>
          </a:p>
          <a:p>
            <a:pPr lvl="2"/>
            <a:r>
              <a:rPr lang="en-GB" altLang="en-US" sz="1800" smtClean="0"/>
              <a:t>It is a mistake to believe that science gives us one true picture of reality.</a:t>
            </a:r>
          </a:p>
          <a:p>
            <a:pPr lvl="1"/>
            <a:endParaRPr lang="en-GB" altLang="en-US" sz="2000" smtClean="0"/>
          </a:p>
          <a:p>
            <a:pPr lvl="1"/>
            <a:r>
              <a:rPr lang="en-GB" altLang="en-US" sz="2000" smtClean="0"/>
              <a:t>Also, there is no ‘one science’ – there are many different disciplines or schools of thought. There is no scientific-world view.</a:t>
            </a:r>
          </a:p>
          <a:p>
            <a:pPr lvl="2"/>
            <a:r>
              <a:rPr lang="en-GB" altLang="en-US" sz="1800" smtClean="0"/>
              <a:t>“Science is a mixed bag of opinions, procedures, ‘facts’, ‘principles’, not a coherent unit.” (</a:t>
            </a:r>
            <a:r>
              <a:rPr lang="en-GB" altLang="en-US" sz="1800" i="1" smtClean="0"/>
              <a:t>Conquest of Abundance, </a:t>
            </a:r>
            <a:r>
              <a:rPr lang="en-GB" altLang="en-US" sz="1800" smtClean="0"/>
              <a:t>pg. 212). </a:t>
            </a:r>
          </a:p>
          <a:p>
            <a:pPr lvl="1"/>
            <a:endParaRPr lang="en-GB" altLang="en-US" sz="2000" smtClean="0"/>
          </a:p>
          <a:p>
            <a:pPr lvl="1"/>
            <a:r>
              <a:rPr lang="en-GB" altLang="en-US" sz="2000" smtClean="0"/>
              <a:t>Scientific approaches, no matter how successful, contradict approaches in other domains – even non-scientific approaches, which could themselves be successful. </a:t>
            </a:r>
          </a:p>
          <a:p>
            <a:endParaRPr lang="en-GB" altLang="en-US" sz="2400" smtClean="0"/>
          </a:p>
        </p:txBody>
      </p:sp>
      <p:sp>
        <p:nvSpPr>
          <p:cNvPr id="3" name="Title 2"/>
          <p:cNvSpPr>
            <a:spLocks noGrp="1"/>
          </p:cNvSpPr>
          <p:nvPr>
            <p:ph type="title"/>
          </p:nvPr>
        </p:nvSpPr>
        <p:spPr>
          <a:xfrm>
            <a:off x="457200" y="116632"/>
            <a:ext cx="8229600" cy="490066"/>
          </a:xfrm>
        </p:spPr>
        <p:txBody>
          <a:bodyPr>
            <a:noAutofit/>
          </a:bodyPr>
          <a:lstStyle/>
          <a:p>
            <a:pPr algn="ctr">
              <a:defRPr/>
            </a:pPr>
            <a:r>
              <a:rPr lang="en-GB" sz="3200" dirty="0" err="1"/>
              <a:t>Feyerabend</a:t>
            </a:r>
            <a:endParaRPr lang="en-GB" sz="3200" dirty="0"/>
          </a:p>
        </p:txBody>
      </p:sp>
    </p:spTree>
    <p:extLst>
      <p:ext uri="{BB962C8B-B14F-4D97-AF65-F5344CB8AC3E}">
        <p14:creationId xmlns:p14="http://schemas.microsoft.com/office/powerpoint/2010/main" val="380309750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fade">
                                      <p:cBhvr>
                                        <p:cTn id="7" dur="500"/>
                                        <p:tgtEl>
                                          <p:spTgt spid="1024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2" presetClass="entr" presetSubtype="0" fill="hold" nodeType="clickEffect">
                                  <p:stCondLst>
                                    <p:cond delay="0"/>
                                  </p:stCondLst>
                                  <p:childTnLst>
                                    <p:set>
                                      <p:cBhvr>
                                        <p:cTn id="11" dur="1" fill="hold">
                                          <p:stCondLst>
                                            <p:cond delay="0"/>
                                          </p:stCondLst>
                                        </p:cTn>
                                        <p:tgtEl>
                                          <p:spTgt spid="10242">
                                            <p:txEl>
                                              <p:pRg st="1" end="1"/>
                                            </p:txEl>
                                          </p:spTgt>
                                        </p:tgtEl>
                                        <p:attrNameLst>
                                          <p:attrName>style.visibility</p:attrName>
                                        </p:attrNameLst>
                                      </p:cBhvr>
                                      <p:to>
                                        <p:strVal val="visible"/>
                                      </p:to>
                                    </p:set>
                                    <p:animEffect transition="in" filter="fade">
                                      <p:cBhvr>
                                        <p:cTn id="12" dur="1000"/>
                                        <p:tgtEl>
                                          <p:spTgt spid="10242">
                                            <p:txEl>
                                              <p:pRg st="1" end="1"/>
                                            </p:txEl>
                                          </p:spTgt>
                                        </p:tgtEl>
                                      </p:cBhvr>
                                    </p:animEffect>
                                    <p:anim calcmode="lin" valueType="num">
                                      <p:cBhvr>
                                        <p:cTn id="13" dur="1000" fill="hold"/>
                                        <p:tgtEl>
                                          <p:spTgt spid="1024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024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0242">
                                            <p:txEl>
                                              <p:pRg st="2" end="2"/>
                                            </p:txEl>
                                          </p:spTgt>
                                        </p:tgtEl>
                                        <p:attrNameLst>
                                          <p:attrName>style.visibility</p:attrName>
                                        </p:attrNameLst>
                                      </p:cBhvr>
                                      <p:to>
                                        <p:strVal val="visible"/>
                                      </p:to>
                                    </p:set>
                                    <p:animEffect transition="in" filter="fade">
                                      <p:cBhvr>
                                        <p:cTn id="17" dur="1000"/>
                                        <p:tgtEl>
                                          <p:spTgt spid="10242">
                                            <p:txEl>
                                              <p:pRg st="2" end="2"/>
                                            </p:txEl>
                                          </p:spTgt>
                                        </p:tgtEl>
                                      </p:cBhvr>
                                    </p:animEffect>
                                    <p:anim calcmode="lin" valueType="num">
                                      <p:cBhvr>
                                        <p:cTn id="18" dur="10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1024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22" presetClass="entr" presetSubtype="4" fill="hold" nodeType="clickEffect">
                                  <p:stCondLst>
                                    <p:cond delay="0"/>
                                  </p:stCondLst>
                                  <p:childTnLst>
                                    <p:set>
                                      <p:cBhvr>
                                        <p:cTn id="23" dur="1" fill="hold">
                                          <p:stCondLst>
                                            <p:cond delay="0"/>
                                          </p:stCondLst>
                                        </p:cTn>
                                        <p:tgtEl>
                                          <p:spTgt spid="10242">
                                            <p:txEl>
                                              <p:pRg st="4" end="4"/>
                                            </p:txEl>
                                          </p:spTgt>
                                        </p:tgtEl>
                                        <p:attrNameLst>
                                          <p:attrName>style.visibility</p:attrName>
                                        </p:attrNameLst>
                                      </p:cBhvr>
                                      <p:to>
                                        <p:strVal val="visible"/>
                                      </p:to>
                                    </p:set>
                                    <p:animEffect transition="in" filter="wipe(down)">
                                      <p:cBhvr>
                                        <p:cTn id="24" dur="500"/>
                                        <p:tgtEl>
                                          <p:spTgt spid="10242">
                                            <p:txEl>
                                              <p:pRg st="4" end="4"/>
                                            </p:txEl>
                                          </p:spTgt>
                                        </p:tgtEl>
                                      </p:cBhvr>
                                    </p:animEffect>
                                  </p:childTnLst>
                                </p:cTn>
                              </p:par>
                              <p:par>
                                <p:cTn id="25" presetID="22" presetClass="entr" presetSubtype="4" fill="hold" nodeType="withEffect">
                                  <p:stCondLst>
                                    <p:cond delay="0"/>
                                  </p:stCondLst>
                                  <p:childTnLst>
                                    <p:set>
                                      <p:cBhvr>
                                        <p:cTn id="26" dur="1" fill="hold">
                                          <p:stCondLst>
                                            <p:cond delay="0"/>
                                          </p:stCondLst>
                                        </p:cTn>
                                        <p:tgtEl>
                                          <p:spTgt spid="10242">
                                            <p:txEl>
                                              <p:pRg st="5" end="5"/>
                                            </p:txEl>
                                          </p:spTgt>
                                        </p:tgtEl>
                                        <p:attrNameLst>
                                          <p:attrName>style.visibility</p:attrName>
                                        </p:attrNameLst>
                                      </p:cBhvr>
                                      <p:to>
                                        <p:strVal val="visible"/>
                                      </p:to>
                                    </p:set>
                                    <p:animEffect transition="in" filter="wipe(down)">
                                      <p:cBhvr>
                                        <p:cTn id="27" dur="500"/>
                                        <p:tgtEl>
                                          <p:spTgt spid="10242">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21" fill="hold" nodeType="clickEffect">
                                  <p:stCondLst>
                                    <p:cond delay="0"/>
                                  </p:stCondLst>
                                  <p:childTnLst>
                                    <p:set>
                                      <p:cBhvr>
                                        <p:cTn id="31" dur="1" fill="hold">
                                          <p:stCondLst>
                                            <p:cond delay="0"/>
                                          </p:stCondLst>
                                        </p:cTn>
                                        <p:tgtEl>
                                          <p:spTgt spid="10242">
                                            <p:txEl>
                                              <p:pRg st="7" end="7"/>
                                            </p:txEl>
                                          </p:spTgt>
                                        </p:tgtEl>
                                        <p:attrNameLst>
                                          <p:attrName>style.visibility</p:attrName>
                                        </p:attrNameLst>
                                      </p:cBhvr>
                                      <p:to>
                                        <p:strVal val="visible"/>
                                      </p:to>
                                    </p:set>
                                    <p:animEffect transition="in" filter="barn(inVertical)">
                                      <p:cBhvr>
                                        <p:cTn id="32" dur="500"/>
                                        <p:tgtEl>
                                          <p:spTgt spid="1024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p:cNvSpPr>
            <a:spLocks noGrp="1"/>
          </p:cNvSpPr>
          <p:nvPr>
            <p:ph idx="1"/>
          </p:nvPr>
        </p:nvSpPr>
        <p:spPr>
          <a:xfrm>
            <a:off x="-36513" y="630238"/>
            <a:ext cx="9180513" cy="5319712"/>
          </a:xfrm>
        </p:spPr>
        <p:txBody>
          <a:bodyPr/>
          <a:lstStyle/>
          <a:p>
            <a:r>
              <a:rPr lang="en-GB" altLang="en-US" sz="2400" smtClean="0"/>
              <a:t>He also argues that Science stifles variety – something which exists in abundance in our world. </a:t>
            </a:r>
          </a:p>
          <a:p>
            <a:pPr lvl="1"/>
            <a:r>
              <a:rPr lang="en-GB" altLang="en-US" sz="2000" smtClean="0"/>
              <a:t>It does this by categorising things as either real or objective, and other things as illusionary or subjective.</a:t>
            </a:r>
          </a:p>
          <a:p>
            <a:pPr lvl="2"/>
            <a:r>
              <a:rPr lang="en-GB" altLang="en-US" sz="1800" smtClean="0"/>
              <a:t>E.g., colour is deemed to be ‘unreal’ – colour does not exist, instead it is light reflecting off surfaces which produces the appearance of colour.</a:t>
            </a:r>
          </a:p>
          <a:p>
            <a:pPr lvl="2"/>
            <a:r>
              <a:rPr lang="en-GB" altLang="en-US" sz="1800" smtClean="0"/>
              <a:t>This links back to Descartes &amp; Lock, who in particular distinguished between </a:t>
            </a:r>
            <a:r>
              <a:rPr lang="en-GB" altLang="en-US" sz="1800" i="1" smtClean="0"/>
              <a:t>primary</a:t>
            </a:r>
            <a:r>
              <a:rPr lang="en-GB" altLang="en-US" sz="1800" smtClean="0"/>
              <a:t> (the real properties, e.g., shape &amp; mass) &amp; </a:t>
            </a:r>
            <a:r>
              <a:rPr lang="en-GB" altLang="en-US" sz="1800" i="1" smtClean="0"/>
              <a:t>secondary </a:t>
            </a:r>
            <a:r>
              <a:rPr lang="en-GB" altLang="en-US" sz="1800" smtClean="0"/>
              <a:t>(the subjective effect the primary qualities produce in us, e.g., colour, taste, smell) qualities of objects.</a:t>
            </a:r>
          </a:p>
          <a:p>
            <a:pPr lvl="1"/>
            <a:r>
              <a:rPr lang="en-GB" altLang="en-US" sz="2000" smtClean="0"/>
              <a:t>BUT: Feyerabend argues that depending on the context, colour is just as real as anything else. </a:t>
            </a:r>
          </a:p>
          <a:p>
            <a:pPr lvl="2"/>
            <a:r>
              <a:rPr lang="en-GB" altLang="en-US" sz="1800" smtClean="0"/>
              <a:t>E.g., the justification of colour being fundamental to reality would be different to a physicist to what it would be to a painter.</a:t>
            </a:r>
          </a:p>
          <a:p>
            <a:pPr lvl="2"/>
            <a:r>
              <a:rPr lang="en-GB" altLang="en-US" sz="1800" smtClean="0"/>
              <a:t>There are many things that don’t have a physical place in the world (e.g., interest rates) yet they exist and can have profound effects on our lives. </a:t>
            </a:r>
          </a:p>
          <a:p>
            <a:endParaRPr lang="en-GB" altLang="en-US" sz="2400" smtClean="0"/>
          </a:p>
        </p:txBody>
      </p:sp>
      <p:sp>
        <p:nvSpPr>
          <p:cNvPr id="3" name="Title 2"/>
          <p:cNvSpPr>
            <a:spLocks noGrp="1"/>
          </p:cNvSpPr>
          <p:nvPr>
            <p:ph type="title"/>
          </p:nvPr>
        </p:nvSpPr>
        <p:spPr>
          <a:xfrm>
            <a:off x="457200" y="116632"/>
            <a:ext cx="8229600" cy="490066"/>
          </a:xfrm>
        </p:spPr>
        <p:txBody>
          <a:bodyPr>
            <a:noAutofit/>
          </a:bodyPr>
          <a:lstStyle/>
          <a:p>
            <a:pPr algn="ctr">
              <a:defRPr/>
            </a:pPr>
            <a:r>
              <a:rPr lang="en-GB" sz="3200" dirty="0" err="1"/>
              <a:t>Feyerabend</a:t>
            </a:r>
            <a:endParaRPr lang="en-GB" sz="3200" dirty="0"/>
          </a:p>
        </p:txBody>
      </p:sp>
    </p:spTree>
    <p:extLst>
      <p:ext uri="{BB962C8B-B14F-4D97-AF65-F5344CB8AC3E}">
        <p14:creationId xmlns:p14="http://schemas.microsoft.com/office/powerpoint/2010/main" val="4709503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 calcmode="lin" valueType="num">
                                      <p:cBhvr additive="base">
                                        <p:cTn id="7" dur="5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0242">
                                            <p:txEl>
                                              <p:pRg st="1" end="1"/>
                                            </p:txEl>
                                          </p:spTgt>
                                        </p:tgtEl>
                                        <p:attrNameLst>
                                          <p:attrName>style.visibility</p:attrName>
                                        </p:attrNameLst>
                                      </p:cBhvr>
                                      <p:to>
                                        <p:strVal val="visible"/>
                                      </p:to>
                                    </p:set>
                                    <p:anim calcmode="lin" valueType="num">
                                      <p:cBhvr additive="base">
                                        <p:cTn id="13" dur="500" fill="hold"/>
                                        <p:tgtEl>
                                          <p:spTgt spid="1024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0242">
                                            <p:txEl>
                                              <p:pRg st="2" end="2"/>
                                            </p:txEl>
                                          </p:spTgt>
                                        </p:tgtEl>
                                        <p:attrNameLst>
                                          <p:attrName>style.visibility</p:attrName>
                                        </p:attrNameLst>
                                      </p:cBhvr>
                                      <p:to>
                                        <p:strVal val="visible"/>
                                      </p:to>
                                    </p:set>
                                    <p:anim calcmode="lin" valueType="num">
                                      <p:cBhvr additive="base">
                                        <p:cTn id="19" dur="5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2">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0242">
                                            <p:txEl>
                                              <p:pRg st="3" end="3"/>
                                            </p:txEl>
                                          </p:spTgt>
                                        </p:tgtEl>
                                        <p:attrNameLst>
                                          <p:attrName>style.visibility</p:attrName>
                                        </p:attrNameLst>
                                      </p:cBhvr>
                                      <p:to>
                                        <p:strVal val="visible"/>
                                      </p:to>
                                    </p:set>
                                    <p:anim calcmode="lin" valueType="num">
                                      <p:cBhvr additive="base">
                                        <p:cTn id="23" dur="500" fill="hold"/>
                                        <p:tgtEl>
                                          <p:spTgt spid="10242">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24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10242">
                                            <p:txEl>
                                              <p:pRg st="4" end="4"/>
                                            </p:txEl>
                                          </p:spTgt>
                                        </p:tgtEl>
                                        <p:attrNameLst>
                                          <p:attrName>style.visibility</p:attrName>
                                        </p:attrNameLst>
                                      </p:cBhvr>
                                      <p:to>
                                        <p:strVal val="visible"/>
                                      </p:to>
                                    </p:set>
                                    <p:anim calcmode="lin" valueType="num">
                                      <p:cBhvr additive="base">
                                        <p:cTn id="29" dur="500" fill="hold"/>
                                        <p:tgtEl>
                                          <p:spTgt spid="1024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242">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0242">
                                            <p:txEl>
                                              <p:pRg st="5" end="5"/>
                                            </p:txEl>
                                          </p:spTgt>
                                        </p:tgtEl>
                                        <p:attrNameLst>
                                          <p:attrName>style.visibility</p:attrName>
                                        </p:attrNameLst>
                                      </p:cBhvr>
                                      <p:to>
                                        <p:strVal val="visible"/>
                                      </p:to>
                                    </p:set>
                                    <p:anim calcmode="lin" valueType="num">
                                      <p:cBhvr additive="base">
                                        <p:cTn id="33" dur="500" fill="hold"/>
                                        <p:tgtEl>
                                          <p:spTgt spid="1024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0242">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0242">
                                            <p:txEl>
                                              <p:pRg st="6" end="6"/>
                                            </p:txEl>
                                          </p:spTgt>
                                        </p:tgtEl>
                                        <p:attrNameLst>
                                          <p:attrName>style.visibility</p:attrName>
                                        </p:attrNameLst>
                                      </p:cBhvr>
                                      <p:to>
                                        <p:strVal val="visible"/>
                                      </p:to>
                                    </p:set>
                                    <p:anim calcmode="lin" valueType="num">
                                      <p:cBhvr additive="base">
                                        <p:cTn id="37" dur="500" fill="hold"/>
                                        <p:tgtEl>
                                          <p:spTgt spid="1024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24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4925" y="620713"/>
            <a:ext cx="9001125" cy="5111750"/>
          </a:xfrm>
        </p:spPr>
        <p:txBody>
          <a:bodyPr/>
          <a:lstStyle/>
          <a:p>
            <a:r>
              <a:rPr lang="en-GB" altLang="en-US" sz="2400" smtClean="0"/>
              <a:t>To sum:</a:t>
            </a:r>
          </a:p>
          <a:p>
            <a:pPr lvl="1"/>
            <a:r>
              <a:rPr lang="en-GB" altLang="en-US" sz="2000" smtClean="0"/>
              <a:t>Kuhn’s philosophy of science was considered to be irrational by Lakatos, so he developed on the falsification ideas of Popper by arguing that no theory could ever be proved as true or as false.</a:t>
            </a:r>
          </a:p>
          <a:p>
            <a:pPr lvl="2"/>
            <a:r>
              <a:rPr lang="en-GB" altLang="en-US" sz="1800" smtClean="0"/>
              <a:t>“Falsified” theories may actually be true.</a:t>
            </a:r>
          </a:p>
          <a:p>
            <a:pPr lvl="1"/>
            <a:r>
              <a:rPr lang="en-GB" altLang="en-US" sz="2000" smtClean="0"/>
              <a:t>But, there was uncertainty surrounding the degeneration of what he had called research programmes. </a:t>
            </a:r>
          </a:p>
          <a:p>
            <a:pPr lvl="1"/>
            <a:r>
              <a:rPr lang="en-GB" altLang="en-US" sz="2000" smtClean="0"/>
              <a:t>So, Feyerabend argued that science should break methodological rules. </a:t>
            </a:r>
          </a:p>
          <a:p>
            <a:pPr lvl="1"/>
            <a:r>
              <a:rPr lang="en-GB" altLang="en-US" sz="2000" smtClean="0"/>
              <a:t>The ideas of Kuhn, Popper, Lakatos, &amp; Feyerabend all differ in the way they think of science but all agree that science is not the accumulation of observational facts &amp; observations are not only guided by a theoretical framework but are constituted by those frameworks, which leads scientist to ask certain questions &amp; impacts the way they subsequently see the results of investigation  </a:t>
            </a:r>
          </a:p>
        </p:txBody>
      </p:sp>
      <p:sp>
        <p:nvSpPr>
          <p:cNvPr id="3" name="Title 2"/>
          <p:cNvSpPr>
            <a:spLocks noGrp="1"/>
          </p:cNvSpPr>
          <p:nvPr>
            <p:ph type="title"/>
          </p:nvPr>
        </p:nvSpPr>
        <p:spPr>
          <a:xfrm>
            <a:off x="457200" y="116632"/>
            <a:ext cx="8229600" cy="634082"/>
          </a:xfrm>
        </p:spPr>
        <p:txBody>
          <a:bodyPr/>
          <a:lstStyle/>
          <a:p>
            <a:pPr algn="ctr">
              <a:defRPr/>
            </a:pPr>
            <a:r>
              <a:rPr lang="en-GB" sz="3200" dirty="0"/>
              <a:t>Conducting Science</a:t>
            </a:r>
          </a:p>
        </p:txBody>
      </p:sp>
    </p:spTree>
    <p:extLst>
      <p:ext uri="{BB962C8B-B14F-4D97-AF65-F5344CB8AC3E}">
        <p14:creationId xmlns:p14="http://schemas.microsoft.com/office/powerpoint/2010/main" val="290195878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additive="base">
                                        <p:cTn id="2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17463" y="476250"/>
            <a:ext cx="9018587" cy="5113338"/>
          </a:xfrm>
        </p:spPr>
        <p:txBody>
          <a:bodyPr/>
          <a:lstStyle/>
          <a:p>
            <a:r>
              <a:rPr lang="en-GB" altLang="en-US" sz="2400" smtClean="0"/>
              <a:t>Provided ideas of great importance to Psychology.</a:t>
            </a:r>
          </a:p>
          <a:p>
            <a:pPr lvl="1"/>
            <a:r>
              <a:rPr lang="en-GB" altLang="en-US" sz="2000" smtClean="0"/>
              <a:t>E.g., experience constitutes fundamentally discrete sensations only held together by fortuitous associations. </a:t>
            </a:r>
          </a:p>
          <a:p>
            <a:pPr lvl="1"/>
            <a:r>
              <a:rPr lang="en-GB" altLang="en-US" sz="2000" smtClean="0"/>
              <a:t>He critically examined human reason and knowledge</a:t>
            </a:r>
          </a:p>
          <a:p>
            <a:pPr lvl="1"/>
            <a:r>
              <a:rPr lang="en-GB" altLang="en-US" sz="2000" smtClean="0"/>
              <a:t>He distinguished between 2 different types of mental content:</a:t>
            </a:r>
          </a:p>
          <a:p>
            <a:pPr lvl="2"/>
            <a:r>
              <a:rPr lang="en-GB" altLang="en-US" smtClean="0"/>
              <a:t>Impressions: our lively and strong perceptions</a:t>
            </a:r>
          </a:p>
          <a:p>
            <a:pPr lvl="2"/>
            <a:r>
              <a:rPr lang="en-GB" altLang="en-US" smtClean="0"/>
              <a:t>Ideas: fainter and weaker</a:t>
            </a:r>
          </a:p>
          <a:p>
            <a:pPr lvl="3"/>
            <a:r>
              <a:rPr lang="en-GB" altLang="en-US" smtClean="0"/>
              <a:t>Basically, we have actual perceptual experiences and we have ideas derived from them. </a:t>
            </a:r>
          </a:p>
          <a:p>
            <a:pPr lvl="3"/>
            <a:r>
              <a:rPr lang="en-GB" altLang="en-US" smtClean="0"/>
              <a:t>The ideas can be linked to faint copies/images of the original.</a:t>
            </a:r>
          </a:p>
          <a:p>
            <a:pPr lvl="3"/>
            <a:r>
              <a:rPr lang="en-GB" altLang="en-US" smtClean="0"/>
              <a:t>The sense of them is brought about by their connection</a:t>
            </a:r>
          </a:p>
          <a:p>
            <a:pPr lvl="3"/>
            <a:r>
              <a:rPr lang="en-GB" altLang="en-US" smtClean="0"/>
              <a:t>An idea not traceable back to experience is nonsense.</a:t>
            </a:r>
          </a:p>
          <a:p>
            <a:pPr lvl="2"/>
            <a:r>
              <a:rPr lang="en-GB" altLang="en-US" smtClean="0"/>
              <a:t>Experience is both our source of knowledge &amp; what we use to measure our knowledge. </a:t>
            </a:r>
          </a:p>
          <a:p>
            <a:pPr lvl="3"/>
            <a:r>
              <a:rPr lang="en-GB" altLang="en-US" sz="1800" smtClean="0"/>
              <a:t>But how do the ideas derived from experience become organised in our mind? How can impressions &amp; ideas relate in appropriate ways to constitute knowledge?.....</a:t>
            </a:r>
          </a:p>
          <a:p>
            <a:pPr lvl="2"/>
            <a:endParaRPr lang="en-GB" altLang="en-US" smtClean="0"/>
          </a:p>
          <a:p>
            <a:pPr lvl="1"/>
            <a:endParaRPr lang="en-GB" altLang="en-US" smtClean="0"/>
          </a:p>
        </p:txBody>
      </p:sp>
      <p:sp>
        <p:nvSpPr>
          <p:cNvPr id="3" name="Title 2"/>
          <p:cNvSpPr>
            <a:spLocks noGrp="1"/>
          </p:cNvSpPr>
          <p:nvPr>
            <p:ph type="title"/>
          </p:nvPr>
        </p:nvSpPr>
        <p:spPr>
          <a:xfrm>
            <a:off x="457200" y="4184"/>
            <a:ext cx="8229600" cy="706090"/>
          </a:xfrm>
        </p:spPr>
        <p:txBody>
          <a:bodyPr/>
          <a:lstStyle/>
          <a:p>
            <a:pPr algn="ctr">
              <a:defRPr/>
            </a:pPr>
            <a:r>
              <a:rPr lang="en-GB" sz="3200" dirty="0"/>
              <a:t>Hume</a:t>
            </a:r>
          </a:p>
        </p:txBody>
      </p:sp>
    </p:spTree>
    <p:extLst>
      <p:ext uri="{BB962C8B-B14F-4D97-AF65-F5344CB8AC3E}">
        <p14:creationId xmlns:p14="http://schemas.microsoft.com/office/powerpoint/2010/main" val="314060301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 calcmode="lin" valueType="num">
                                      <p:cBhvr additive="base">
                                        <p:cTn id="7" dur="5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290">
                                            <p:txEl>
                                              <p:pRg st="1" end="1"/>
                                            </p:txEl>
                                          </p:spTgt>
                                        </p:tgtEl>
                                        <p:attrNameLst>
                                          <p:attrName>style.visibility</p:attrName>
                                        </p:attrNameLst>
                                      </p:cBhvr>
                                      <p:to>
                                        <p:strVal val="visible"/>
                                      </p:to>
                                    </p:set>
                                    <p:anim calcmode="lin" valueType="num">
                                      <p:cBhvr additive="base">
                                        <p:cTn id="11"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22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2290">
                                            <p:txEl>
                                              <p:pRg st="2" end="2"/>
                                            </p:txEl>
                                          </p:spTgt>
                                        </p:tgtEl>
                                        <p:attrNameLst>
                                          <p:attrName>style.visibility</p:attrName>
                                        </p:attrNameLst>
                                      </p:cBhvr>
                                      <p:to>
                                        <p:strVal val="visible"/>
                                      </p:to>
                                    </p:set>
                                    <p:anim calcmode="lin" valueType="num">
                                      <p:cBhvr additive="base">
                                        <p:cTn id="17" dur="5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290">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2290">
                                            <p:txEl>
                                              <p:pRg st="3" end="3"/>
                                            </p:txEl>
                                          </p:spTgt>
                                        </p:tgtEl>
                                        <p:attrNameLst>
                                          <p:attrName>style.visibility</p:attrName>
                                        </p:attrNameLst>
                                      </p:cBhvr>
                                      <p:to>
                                        <p:strVal val="visible"/>
                                      </p:to>
                                    </p:set>
                                    <p:anim calcmode="lin" valueType="num">
                                      <p:cBhvr additive="base">
                                        <p:cTn id="21" dur="5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2290">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2290">
                                            <p:txEl>
                                              <p:pRg st="4" end="4"/>
                                            </p:txEl>
                                          </p:spTgt>
                                        </p:tgtEl>
                                        <p:attrNameLst>
                                          <p:attrName>style.visibility</p:attrName>
                                        </p:attrNameLst>
                                      </p:cBhvr>
                                      <p:to>
                                        <p:strVal val="visible"/>
                                      </p:to>
                                    </p:set>
                                    <p:anim calcmode="lin" valueType="num">
                                      <p:cBhvr additive="base">
                                        <p:cTn id="25" dur="5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0">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2290">
                                            <p:txEl>
                                              <p:pRg st="5" end="5"/>
                                            </p:txEl>
                                          </p:spTgt>
                                        </p:tgtEl>
                                        <p:attrNameLst>
                                          <p:attrName>style.visibility</p:attrName>
                                        </p:attrNameLst>
                                      </p:cBhvr>
                                      <p:to>
                                        <p:strVal val="visible"/>
                                      </p:to>
                                    </p:set>
                                    <p:anim calcmode="lin" valueType="num">
                                      <p:cBhvr additive="base">
                                        <p:cTn id="29" dur="500" fill="hold"/>
                                        <p:tgtEl>
                                          <p:spTgt spid="12290">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229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12290">
                                            <p:txEl>
                                              <p:pRg st="6" end="6"/>
                                            </p:txEl>
                                          </p:spTgt>
                                        </p:tgtEl>
                                        <p:attrNameLst>
                                          <p:attrName>style.visibility</p:attrName>
                                        </p:attrNameLst>
                                      </p:cBhvr>
                                      <p:to>
                                        <p:strVal val="visible"/>
                                      </p:to>
                                    </p:set>
                                    <p:anim calcmode="lin" valueType="num">
                                      <p:cBhvr additive="base">
                                        <p:cTn id="35" dur="500" fill="hold"/>
                                        <p:tgtEl>
                                          <p:spTgt spid="12290">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2290">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2290">
                                            <p:txEl>
                                              <p:pRg st="7" end="7"/>
                                            </p:txEl>
                                          </p:spTgt>
                                        </p:tgtEl>
                                        <p:attrNameLst>
                                          <p:attrName>style.visibility</p:attrName>
                                        </p:attrNameLst>
                                      </p:cBhvr>
                                      <p:to>
                                        <p:strVal val="visible"/>
                                      </p:to>
                                    </p:set>
                                    <p:anim calcmode="lin" valueType="num">
                                      <p:cBhvr additive="base">
                                        <p:cTn id="39" dur="500" fill="hold"/>
                                        <p:tgtEl>
                                          <p:spTgt spid="12290">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2290">
                                            <p:txEl>
                                              <p:pRg st="7" end="7"/>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2290">
                                            <p:txEl>
                                              <p:pRg st="8" end="8"/>
                                            </p:txEl>
                                          </p:spTgt>
                                        </p:tgtEl>
                                        <p:attrNameLst>
                                          <p:attrName>style.visibility</p:attrName>
                                        </p:attrNameLst>
                                      </p:cBhvr>
                                      <p:to>
                                        <p:strVal val="visible"/>
                                      </p:to>
                                    </p:set>
                                    <p:anim calcmode="lin" valueType="num">
                                      <p:cBhvr additive="base">
                                        <p:cTn id="43" dur="500" fill="hold"/>
                                        <p:tgtEl>
                                          <p:spTgt spid="12290">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2290">
                                            <p:txEl>
                                              <p:pRg st="8" end="8"/>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2290">
                                            <p:txEl>
                                              <p:pRg st="9" end="9"/>
                                            </p:txEl>
                                          </p:spTgt>
                                        </p:tgtEl>
                                        <p:attrNameLst>
                                          <p:attrName>style.visibility</p:attrName>
                                        </p:attrNameLst>
                                      </p:cBhvr>
                                      <p:to>
                                        <p:strVal val="visible"/>
                                      </p:to>
                                    </p:set>
                                    <p:anim calcmode="lin" valueType="num">
                                      <p:cBhvr additive="base">
                                        <p:cTn id="47" dur="500" fill="hold"/>
                                        <p:tgtEl>
                                          <p:spTgt spid="12290">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2290">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4" fill="hold" nodeType="clickEffect">
                                  <p:stCondLst>
                                    <p:cond delay="0"/>
                                  </p:stCondLst>
                                  <p:childTnLst>
                                    <p:set>
                                      <p:cBhvr>
                                        <p:cTn id="52" dur="1" fill="hold">
                                          <p:stCondLst>
                                            <p:cond delay="0"/>
                                          </p:stCondLst>
                                        </p:cTn>
                                        <p:tgtEl>
                                          <p:spTgt spid="12290">
                                            <p:txEl>
                                              <p:pRg st="10" end="10"/>
                                            </p:txEl>
                                          </p:spTgt>
                                        </p:tgtEl>
                                        <p:attrNameLst>
                                          <p:attrName>style.visibility</p:attrName>
                                        </p:attrNameLst>
                                      </p:cBhvr>
                                      <p:to>
                                        <p:strVal val="visible"/>
                                      </p:to>
                                    </p:set>
                                    <p:anim calcmode="lin" valueType="num">
                                      <p:cBhvr additive="base">
                                        <p:cTn id="53" dur="500" fill="hold"/>
                                        <p:tgtEl>
                                          <p:spTgt spid="12290">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12290">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nodeType="withGroup">
                            <p:stCondLst>
                              <p:cond delay="0"/>
                            </p:stCondLst>
                            <p:childTnLst>
                              <p:par>
                                <p:cTn id="57" presetID="2" presetClass="entr" presetSubtype="4" fill="hold" nodeType="clickEffect">
                                  <p:stCondLst>
                                    <p:cond delay="0"/>
                                  </p:stCondLst>
                                  <p:childTnLst>
                                    <p:set>
                                      <p:cBhvr>
                                        <p:cTn id="58" dur="1" fill="hold">
                                          <p:stCondLst>
                                            <p:cond delay="0"/>
                                          </p:stCondLst>
                                        </p:cTn>
                                        <p:tgtEl>
                                          <p:spTgt spid="12290">
                                            <p:txEl>
                                              <p:pRg st="11" end="11"/>
                                            </p:txEl>
                                          </p:spTgt>
                                        </p:tgtEl>
                                        <p:attrNameLst>
                                          <p:attrName>style.visibility</p:attrName>
                                        </p:attrNameLst>
                                      </p:cBhvr>
                                      <p:to>
                                        <p:strVal val="visible"/>
                                      </p:to>
                                    </p:set>
                                    <p:anim calcmode="lin" valueType="num">
                                      <p:cBhvr additive="base">
                                        <p:cTn id="59" dur="500" fill="hold"/>
                                        <p:tgtEl>
                                          <p:spTgt spid="12290">
                                            <p:txEl>
                                              <p:pRg st="11" end="1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12290">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1"/>
          <p:cNvSpPr>
            <a:spLocks noGrp="1"/>
          </p:cNvSpPr>
          <p:nvPr>
            <p:ph idx="1"/>
          </p:nvPr>
        </p:nvSpPr>
        <p:spPr>
          <a:xfrm>
            <a:off x="-396875" y="765175"/>
            <a:ext cx="9540875" cy="5111750"/>
          </a:xfrm>
        </p:spPr>
        <p:txBody>
          <a:bodyPr/>
          <a:lstStyle/>
          <a:p>
            <a:pPr lvl="1"/>
            <a:r>
              <a:rPr lang="en-GB" altLang="en-US" sz="2000" smtClean="0"/>
              <a:t>It is achieved through what Hume calls: </a:t>
            </a:r>
            <a:r>
              <a:rPr lang="en-GB" altLang="en-US" sz="2000" b="1" smtClean="0"/>
              <a:t>Contiguity in time &amp; space</a:t>
            </a:r>
          </a:p>
          <a:p>
            <a:pPr lvl="2"/>
            <a:r>
              <a:rPr lang="en-GB" altLang="en-US" sz="1800" smtClean="0"/>
              <a:t>They occur together – can you think of an example?</a:t>
            </a:r>
          </a:p>
          <a:p>
            <a:pPr lvl="2"/>
            <a:r>
              <a:rPr lang="en-GB" altLang="en-US" sz="1800" smtClean="0"/>
              <a:t>For Hume the most important way ideas &amp; impressions are brought together is in terms of </a:t>
            </a:r>
            <a:r>
              <a:rPr lang="en-GB" altLang="en-US" sz="1800" i="1" smtClean="0"/>
              <a:t>cause &amp; effect</a:t>
            </a:r>
            <a:r>
              <a:rPr lang="en-GB" altLang="en-US" sz="1800" smtClean="0"/>
              <a:t>.</a:t>
            </a:r>
          </a:p>
          <a:p>
            <a:pPr lvl="2"/>
            <a:r>
              <a:rPr lang="en-GB" altLang="en-US" sz="1800" smtClean="0"/>
              <a:t>Events do not happen randomly, they are causally connected:</a:t>
            </a:r>
          </a:p>
          <a:p>
            <a:pPr lvl="3"/>
            <a:r>
              <a:rPr lang="en-GB" altLang="en-US" sz="1600" smtClean="0"/>
              <a:t>E.g., if we see a flame &amp; then feel heat, we experience the flame as having caused the heat.</a:t>
            </a:r>
          </a:p>
          <a:p>
            <a:pPr lvl="1"/>
            <a:r>
              <a:rPr lang="en-GB" altLang="en-US" sz="2000" smtClean="0"/>
              <a:t>But: the importance of causality raises an issues:</a:t>
            </a:r>
          </a:p>
          <a:p>
            <a:pPr lvl="2"/>
            <a:r>
              <a:rPr lang="en-GB" altLang="en-US" sz="1800" smtClean="0"/>
              <a:t>We do not receive an impression of a causal connection, yet for an idea to be meaningful it has to be derived from sensory impression.</a:t>
            </a:r>
            <a:endParaRPr lang="en-GB" altLang="en-US" sz="2000" smtClean="0"/>
          </a:p>
          <a:p>
            <a:pPr lvl="1"/>
            <a:r>
              <a:rPr lang="en-GB" altLang="en-US" sz="2000" smtClean="0"/>
              <a:t>Hume argues: Causality is a matter of habit: we continually experience the conjunction of two things &amp; conclude the former is the cause of the latter.</a:t>
            </a:r>
          </a:p>
          <a:p>
            <a:pPr lvl="1"/>
            <a:r>
              <a:rPr lang="en-GB" altLang="en-US" sz="2000" smtClean="0"/>
              <a:t>But: these expectations are not logically justified – just because b follows a doesn’t mean a is the cause of b. </a:t>
            </a:r>
          </a:p>
          <a:p>
            <a:pPr lvl="1"/>
            <a:endParaRPr lang="en-GB" altLang="en-US" sz="1800" smtClean="0"/>
          </a:p>
        </p:txBody>
      </p:sp>
      <p:sp>
        <p:nvSpPr>
          <p:cNvPr id="3" name="Title 2"/>
          <p:cNvSpPr>
            <a:spLocks noGrp="1"/>
          </p:cNvSpPr>
          <p:nvPr>
            <p:ph type="title"/>
          </p:nvPr>
        </p:nvSpPr>
        <p:spPr>
          <a:xfrm>
            <a:off x="457200" y="4184"/>
            <a:ext cx="8229600" cy="706090"/>
          </a:xfrm>
        </p:spPr>
        <p:txBody>
          <a:bodyPr/>
          <a:lstStyle/>
          <a:p>
            <a:pPr algn="ctr">
              <a:defRPr/>
            </a:pPr>
            <a:r>
              <a:rPr lang="en-GB" sz="3200" dirty="0"/>
              <a:t>Hume</a:t>
            </a:r>
          </a:p>
        </p:txBody>
      </p:sp>
    </p:spTree>
    <p:extLst>
      <p:ext uri="{BB962C8B-B14F-4D97-AF65-F5344CB8AC3E}">
        <p14:creationId xmlns:p14="http://schemas.microsoft.com/office/powerpoint/2010/main" val="405799501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 calcmode="lin" valueType="num">
                                      <p:cBhvr additive="base">
                                        <p:cTn id="7" dur="500" fill="hold"/>
                                        <p:tgtEl>
                                          <p:spTgt spid="122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290">
                                            <p:txEl>
                                              <p:pRg st="1" end="1"/>
                                            </p:txEl>
                                          </p:spTgt>
                                        </p:tgtEl>
                                        <p:attrNameLst>
                                          <p:attrName>style.visibility</p:attrName>
                                        </p:attrNameLst>
                                      </p:cBhvr>
                                      <p:to>
                                        <p:strVal val="visible"/>
                                      </p:to>
                                    </p:set>
                                    <p:anim calcmode="lin" valueType="num">
                                      <p:cBhvr additive="base">
                                        <p:cTn id="11" dur="500" fill="hold"/>
                                        <p:tgtEl>
                                          <p:spTgt spid="1229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22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2290">
                                            <p:txEl>
                                              <p:pRg st="2" end="2"/>
                                            </p:txEl>
                                          </p:spTgt>
                                        </p:tgtEl>
                                        <p:attrNameLst>
                                          <p:attrName>style.visibility</p:attrName>
                                        </p:attrNameLst>
                                      </p:cBhvr>
                                      <p:to>
                                        <p:strVal val="visible"/>
                                      </p:to>
                                    </p:set>
                                    <p:anim calcmode="lin" valueType="num">
                                      <p:cBhvr additive="base">
                                        <p:cTn id="17" dur="500" fill="hold"/>
                                        <p:tgtEl>
                                          <p:spTgt spid="12290">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2290">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2290">
                                            <p:txEl>
                                              <p:pRg st="3" end="3"/>
                                            </p:txEl>
                                          </p:spTgt>
                                        </p:tgtEl>
                                        <p:attrNameLst>
                                          <p:attrName>style.visibility</p:attrName>
                                        </p:attrNameLst>
                                      </p:cBhvr>
                                      <p:to>
                                        <p:strVal val="visible"/>
                                      </p:to>
                                    </p:set>
                                    <p:anim calcmode="lin" valueType="num">
                                      <p:cBhvr additive="base">
                                        <p:cTn id="21" dur="500" fill="hold"/>
                                        <p:tgtEl>
                                          <p:spTgt spid="12290">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2290">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2290">
                                            <p:txEl>
                                              <p:pRg st="4" end="4"/>
                                            </p:txEl>
                                          </p:spTgt>
                                        </p:tgtEl>
                                        <p:attrNameLst>
                                          <p:attrName>style.visibility</p:attrName>
                                        </p:attrNameLst>
                                      </p:cBhvr>
                                      <p:to>
                                        <p:strVal val="visible"/>
                                      </p:to>
                                    </p:set>
                                    <p:anim calcmode="lin" valueType="num">
                                      <p:cBhvr additive="base">
                                        <p:cTn id="25" dur="500" fill="hold"/>
                                        <p:tgtEl>
                                          <p:spTgt spid="1229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2290">
                                            <p:txEl>
                                              <p:pRg st="5" end="5"/>
                                            </p:txEl>
                                          </p:spTgt>
                                        </p:tgtEl>
                                        <p:attrNameLst>
                                          <p:attrName>style.visibility</p:attrName>
                                        </p:attrNameLst>
                                      </p:cBhvr>
                                      <p:to>
                                        <p:strVal val="visible"/>
                                      </p:to>
                                    </p:set>
                                    <p:anim calcmode="lin" valueType="num">
                                      <p:cBhvr additive="base">
                                        <p:cTn id="31" dur="500" fill="hold"/>
                                        <p:tgtEl>
                                          <p:spTgt spid="12290">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290">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2290">
                                            <p:txEl>
                                              <p:pRg st="6" end="6"/>
                                            </p:txEl>
                                          </p:spTgt>
                                        </p:tgtEl>
                                        <p:attrNameLst>
                                          <p:attrName>style.visibility</p:attrName>
                                        </p:attrNameLst>
                                      </p:cBhvr>
                                      <p:to>
                                        <p:strVal val="visible"/>
                                      </p:to>
                                    </p:set>
                                    <p:anim calcmode="lin" valueType="num">
                                      <p:cBhvr additive="base">
                                        <p:cTn id="35" dur="500" fill="hold"/>
                                        <p:tgtEl>
                                          <p:spTgt spid="12290">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229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12290">
                                            <p:txEl>
                                              <p:pRg st="7" end="7"/>
                                            </p:txEl>
                                          </p:spTgt>
                                        </p:tgtEl>
                                        <p:attrNameLst>
                                          <p:attrName>style.visibility</p:attrName>
                                        </p:attrNameLst>
                                      </p:cBhvr>
                                      <p:to>
                                        <p:strVal val="visible"/>
                                      </p:to>
                                    </p:set>
                                    <p:anim calcmode="lin" valueType="num">
                                      <p:cBhvr additive="base">
                                        <p:cTn id="41" dur="500" fill="hold"/>
                                        <p:tgtEl>
                                          <p:spTgt spid="12290">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229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12290">
                                            <p:txEl>
                                              <p:pRg st="8" end="8"/>
                                            </p:txEl>
                                          </p:spTgt>
                                        </p:tgtEl>
                                        <p:attrNameLst>
                                          <p:attrName>style.visibility</p:attrName>
                                        </p:attrNameLst>
                                      </p:cBhvr>
                                      <p:to>
                                        <p:strVal val="visible"/>
                                      </p:to>
                                    </p:set>
                                    <p:anim calcmode="lin" valueType="num">
                                      <p:cBhvr additive="base">
                                        <p:cTn id="47" dur="500" fill="hold"/>
                                        <p:tgtEl>
                                          <p:spTgt spid="12290">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2290">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558800"/>
            <a:ext cx="9109075" cy="5965825"/>
          </a:xfrm>
        </p:spPr>
        <p:txBody>
          <a:bodyPr/>
          <a:lstStyle/>
          <a:p>
            <a:r>
              <a:rPr lang="en-GB" altLang="en-US" sz="2400" smtClean="0"/>
              <a:t>He was also very sceptical of our internal mental world &amp; was unable to find a basis for the existence of what would tie mental events together – the self.</a:t>
            </a:r>
          </a:p>
          <a:p>
            <a:r>
              <a:rPr lang="en-GB" altLang="en-US" sz="2400" smtClean="0"/>
              <a:t>He believed self-knowledge should also be assessed by its grounding to experience.</a:t>
            </a:r>
          </a:p>
          <a:p>
            <a:r>
              <a:rPr lang="en-GB" altLang="en-US" sz="2400" smtClean="0"/>
              <a:t>He suggests that there is no such thing as the self that exists through time…</a:t>
            </a:r>
          </a:p>
          <a:p>
            <a:pPr lvl="1"/>
            <a:r>
              <a:rPr lang="en-GB" altLang="en-US" sz="2000" smtClean="0"/>
              <a:t>Known as the ‘bundle theory of the self’</a:t>
            </a:r>
          </a:p>
          <a:p>
            <a:r>
              <a:rPr lang="en-GB" altLang="en-US" sz="2400" smtClean="0"/>
              <a:t>His scepticism raises doubts about our understanding of both the physical universe and ourselves. </a:t>
            </a:r>
          </a:p>
          <a:p>
            <a:r>
              <a:rPr lang="en-GB" altLang="en-US" sz="2400" smtClean="0"/>
              <a:t>If there is no coherence between the two then there is no understanding. </a:t>
            </a:r>
          </a:p>
          <a:p>
            <a:r>
              <a:rPr lang="en-GB" altLang="en-US" sz="2400" smtClean="0"/>
              <a:t>Reason is NOT the sole guide to activity – causal connections are a necessity for us to function. </a:t>
            </a:r>
          </a:p>
          <a:p>
            <a:pPr lvl="4"/>
            <a:r>
              <a:rPr lang="en-GB" altLang="en-US" smtClean="0"/>
              <a:t>    Reason has to give way to what he calls our ‘natural beliefs’.</a:t>
            </a:r>
          </a:p>
        </p:txBody>
      </p:sp>
      <p:sp>
        <p:nvSpPr>
          <p:cNvPr id="3" name="Title 2"/>
          <p:cNvSpPr>
            <a:spLocks noGrp="1"/>
          </p:cNvSpPr>
          <p:nvPr>
            <p:ph type="title"/>
          </p:nvPr>
        </p:nvSpPr>
        <p:spPr>
          <a:xfrm>
            <a:off x="469038" y="44624"/>
            <a:ext cx="8229600" cy="706090"/>
          </a:xfrm>
        </p:spPr>
        <p:txBody>
          <a:bodyPr/>
          <a:lstStyle/>
          <a:p>
            <a:pPr algn="ctr">
              <a:defRPr/>
            </a:pPr>
            <a:r>
              <a:rPr lang="en-GB" sz="3200" dirty="0"/>
              <a:t>Hume</a:t>
            </a:r>
          </a:p>
        </p:txBody>
      </p:sp>
    </p:spTree>
    <p:extLst>
      <p:ext uri="{BB962C8B-B14F-4D97-AF65-F5344CB8AC3E}">
        <p14:creationId xmlns:p14="http://schemas.microsoft.com/office/powerpoint/2010/main" val="46427097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2" presetClass="entr" presetSubtype="0"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2" presetClass="entr" presetSubtype="4" fill="hold" nodeType="clickEffect">
                                  <p:stCondLst>
                                    <p:cond delay="0"/>
                                  </p:stCondLst>
                                  <p:childTnLst>
                                    <p:set>
                                      <p:cBhvr>
                                        <p:cTn id="19" dur="1" fill="hold">
                                          <p:stCondLst>
                                            <p:cond delay="0"/>
                                          </p:stCondLst>
                                        </p:cTn>
                                        <p:tgtEl>
                                          <p:spTgt spid="2">
                                            <p:txEl>
                                              <p:pRg st="2" end="2"/>
                                            </p:txEl>
                                          </p:spTgt>
                                        </p:tgtEl>
                                        <p:attrNameLst>
                                          <p:attrName>style.visibility</p:attrName>
                                        </p:attrNameLst>
                                      </p:cBhvr>
                                      <p:to>
                                        <p:strVal val="visible"/>
                                      </p:to>
                                    </p:set>
                                    <p:anim calcmode="lin" valueType="num">
                                      <p:cBhvr additive="base">
                                        <p:cTn id="20"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2">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2">
                                            <p:txEl>
                                              <p:pRg st="3" end="3"/>
                                            </p:txEl>
                                          </p:spTgt>
                                        </p:tgtEl>
                                        <p:attrNameLst>
                                          <p:attrName>style.visibility</p:attrName>
                                        </p:attrNameLst>
                                      </p:cBhvr>
                                      <p:to>
                                        <p:strVal val="visible"/>
                                      </p:to>
                                    </p:set>
                                    <p:anim calcmode="lin" valueType="num">
                                      <p:cBhvr additive="base">
                                        <p:cTn id="24"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4" fill="hold" nodeType="clickEffect">
                                  <p:stCondLst>
                                    <p:cond delay="0"/>
                                  </p:stCondLst>
                                  <p:childTnLst>
                                    <p:set>
                                      <p:cBhvr>
                                        <p:cTn id="29" dur="1" fill="hold">
                                          <p:stCondLst>
                                            <p:cond delay="0"/>
                                          </p:stCondLst>
                                        </p:cTn>
                                        <p:tgtEl>
                                          <p:spTgt spid="2">
                                            <p:txEl>
                                              <p:pRg st="4" end="4"/>
                                            </p:txEl>
                                          </p:spTgt>
                                        </p:tgtEl>
                                        <p:attrNameLst>
                                          <p:attrName>style.visibility</p:attrName>
                                        </p:attrNameLst>
                                      </p:cBhvr>
                                      <p:to>
                                        <p:strVal val="visible"/>
                                      </p:to>
                                    </p:set>
                                    <p:anim calcmode="lin" valueType="num">
                                      <p:cBhvr additive="base">
                                        <p:cTn id="30"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2">
                                            <p:txEl>
                                              <p:pRg st="5" end="5"/>
                                            </p:txEl>
                                          </p:spTgt>
                                        </p:tgtEl>
                                        <p:attrNameLst>
                                          <p:attrName>style.visibility</p:attrName>
                                        </p:attrNameLst>
                                      </p:cBhvr>
                                      <p:to>
                                        <p:strVal val="visible"/>
                                      </p:to>
                                    </p:set>
                                    <p:anim calcmode="lin" valueType="num">
                                      <p:cBhvr additive="base">
                                        <p:cTn id="34"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 presetClass="entr" presetSubtype="4" fill="hold" nodeType="clickEffect">
                                  <p:stCondLst>
                                    <p:cond delay="0"/>
                                  </p:stCondLst>
                                  <p:childTnLst>
                                    <p:set>
                                      <p:cBhvr>
                                        <p:cTn id="39" dur="1" fill="hold">
                                          <p:stCondLst>
                                            <p:cond delay="0"/>
                                          </p:stCondLst>
                                        </p:cTn>
                                        <p:tgtEl>
                                          <p:spTgt spid="2">
                                            <p:txEl>
                                              <p:pRg st="6" end="6"/>
                                            </p:txEl>
                                          </p:spTgt>
                                        </p:tgtEl>
                                        <p:attrNameLst>
                                          <p:attrName>style.visibility</p:attrName>
                                        </p:attrNameLst>
                                      </p:cBhvr>
                                      <p:to>
                                        <p:strVal val="visible"/>
                                      </p:to>
                                    </p:set>
                                    <p:anim calcmode="lin" valueType="num">
                                      <p:cBhvr additive="base">
                                        <p:cTn id="40"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2" fill="hold" nodeType="clickPar">
                      <p:stCondLst>
                        <p:cond delay="indefinite"/>
                      </p:stCondLst>
                      <p:childTnLst>
                        <p:par>
                          <p:cTn id="43" fill="hold" nodeType="withGroup">
                            <p:stCondLst>
                              <p:cond delay="0"/>
                            </p:stCondLst>
                            <p:childTnLst>
                              <p:par>
                                <p:cTn id="44" presetID="2" presetClass="entr" presetSubtype="4" fill="hold" nodeType="clickEffect">
                                  <p:stCondLst>
                                    <p:cond delay="0"/>
                                  </p:stCondLst>
                                  <p:childTnLst>
                                    <p:set>
                                      <p:cBhvr>
                                        <p:cTn id="45" dur="1" fill="hold">
                                          <p:stCondLst>
                                            <p:cond delay="0"/>
                                          </p:stCondLst>
                                        </p:cTn>
                                        <p:tgtEl>
                                          <p:spTgt spid="2">
                                            <p:txEl>
                                              <p:pRg st="7" end="7"/>
                                            </p:txEl>
                                          </p:spTgt>
                                        </p:tgtEl>
                                        <p:attrNameLst>
                                          <p:attrName>style.visibility</p:attrName>
                                        </p:attrNameLst>
                                      </p:cBhvr>
                                      <p:to>
                                        <p:strVal val="visible"/>
                                      </p:to>
                                    </p:set>
                                    <p:anim calcmode="lin" valueType="num">
                                      <p:cBhvr additive="base">
                                        <p:cTn id="46"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ubtitle 2"/>
          <p:cNvSpPr>
            <a:spLocks noGrp="1"/>
          </p:cNvSpPr>
          <p:nvPr>
            <p:ph type="subTitle" idx="1"/>
          </p:nvPr>
        </p:nvSpPr>
        <p:spPr>
          <a:xfrm>
            <a:off x="0" y="117475"/>
            <a:ext cx="9109075" cy="503238"/>
          </a:xfrm>
        </p:spPr>
        <p:txBody>
          <a:bodyPr/>
          <a:lstStyle/>
          <a:p>
            <a:pPr marR="0" algn="ctr" eaLnBrk="1" hangingPunct="1">
              <a:lnSpc>
                <a:spcPct val="80000"/>
              </a:lnSpc>
              <a:buFont typeface="Arial" panose="020B0604020202020204" pitchFamily="34" charset="0"/>
              <a:buNone/>
            </a:pPr>
            <a:r>
              <a:rPr lang="en-US" altLang="en-US" sz="2400" smtClean="0">
                <a:solidFill>
                  <a:schemeClr val="tx1"/>
                </a:solidFill>
              </a:rPr>
              <a:t>Biological and Evolutionary Foundations of Psychology</a:t>
            </a:r>
          </a:p>
        </p:txBody>
      </p:sp>
      <p:sp>
        <p:nvSpPr>
          <p:cNvPr id="3" name="Content Placeholder 1"/>
          <p:cNvSpPr txBox="1">
            <a:spLocks/>
          </p:cNvSpPr>
          <p:nvPr/>
        </p:nvSpPr>
        <p:spPr bwMode="auto">
          <a:xfrm>
            <a:off x="0" y="620713"/>
            <a:ext cx="9109075"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914400" indent="-45720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371600" indent="-4572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1430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13716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1828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286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2743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2004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buClr>
                <a:srgbClr val="2DA2BF"/>
              </a:buClr>
              <a:buFont typeface="Arial" panose="020B0604020202020204" pitchFamily="34" charset="0"/>
              <a:buChar char="•"/>
            </a:pPr>
            <a:r>
              <a:rPr lang="en-GB" altLang="en-US" sz="2000" smtClean="0">
                <a:solidFill>
                  <a:prstClr val="black"/>
                </a:solidFill>
              </a:rPr>
              <a:t>Up until the mid 19C, discussions of the mind had been theoretical.</a:t>
            </a:r>
          </a:p>
          <a:p>
            <a:pPr>
              <a:buClr>
                <a:srgbClr val="2DA2BF"/>
              </a:buClr>
              <a:buFont typeface="Arial" panose="020B0604020202020204" pitchFamily="34" charset="0"/>
              <a:buChar char="•"/>
            </a:pPr>
            <a:r>
              <a:rPr lang="en-GB" altLang="en-US" sz="2000" smtClean="0">
                <a:solidFill>
                  <a:prstClr val="black"/>
                </a:solidFill>
              </a:rPr>
              <a:t>Now attention was turning to measuring the mind experimentally.</a:t>
            </a:r>
          </a:p>
          <a:p>
            <a:pPr lvl="1">
              <a:buClr>
                <a:srgbClr val="2DA2BF"/>
              </a:buClr>
              <a:buFont typeface="Arial" panose="020B0604020202020204" pitchFamily="34" charset="0"/>
              <a:buChar char="•"/>
            </a:pPr>
            <a:r>
              <a:rPr lang="en-GB" altLang="en-US" sz="1800" smtClean="0">
                <a:solidFill>
                  <a:prstClr val="black"/>
                </a:solidFill>
              </a:rPr>
              <a:t>Achieved through new methods and development of laboratory technology.</a:t>
            </a:r>
          </a:p>
          <a:p>
            <a:pPr lvl="1">
              <a:buClr>
                <a:srgbClr val="2DA2BF"/>
              </a:buClr>
              <a:buFont typeface="Arial" panose="020B0604020202020204" pitchFamily="34" charset="0"/>
              <a:buChar char="•"/>
            </a:pPr>
            <a:r>
              <a:rPr lang="en-GB" altLang="en-US" sz="1800" smtClean="0">
                <a:solidFill>
                  <a:prstClr val="black"/>
                </a:solidFill>
              </a:rPr>
              <a:t>But philosophical theories were not completely cast away, instead they informed much of the resulting empirical work. </a:t>
            </a:r>
          </a:p>
          <a:p>
            <a:pPr lvl="1">
              <a:buClr>
                <a:srgbClr val="2DA2BF"/>
              </a:buClr>
              <a:buFont typeface="Arial" panose="020B0604020202020204" pitchFamily="34" charset="0"/>
              <a:buChar char="•"/>
            </a:pPr>
            <a:endParaRPr lang="en-GB" altLang="en-US" sz="1600" smtClean="0">
              <a:solidFill>
                <a:prstClr val="black"/>
              </a:solidFill>
            </a:endParaRPr>
          </a:p>
          <a:p>
            <a:pPr>
              <a:buClr>
                <a:srgbClr val="2DA2BF"/>
              </a:buClr>
              <a:buFont typeface="Arial" panose="020B0604020202020204" pitchFamily="34" charset="0"/>
              <a:buChar char="•"/>
            </a:pPr>
            <a:r>
              <a:rPr lang="en-GB" altLang="en-US" sz="2000" smtClean="0">
                <a:solidFill>
                  <a:prstClr val="black"/>
                </a:solidFill>
              </a:rPr>
              <a:t>Two influential philosophers in physiological Psychology:</a:t>
            </a:r>
          </a:p>
          <a:p>
            <a:pPr lvl="1">
              <a:buClr>
                <a:srgbClr val="2DA2BF"/>
              </a:buClr>
              <a:buFont typeface="Arial" panose="020B0604020202020204" pitchFamily="34" charset="0"/>
              <a:buChar char="•"/>
            </a:pPr>
            <a:r>
              <a:rPr lang="en-GB" altLang="en-US" sz="1800" smtClean="0">
                <a:solidFill>
                  <a:prstClr val="black"/>
                </a:solidFill>
              </a:rPr>
              <a:t>Kant</a:t>
            </a:r>
          </a:p>
          <a:p>
            <a:pPr lvl="1">
              <a:buClr>
                <a:srgbClr val="2DA2BF"/>
              </a:buClr>
              <a:buFont typeface="Arial" panose="020B0604020202020204" pitchFamily="34" charset="0"/>
              <a:buChar char="•"/>
            </a:pPr>
            <a:r>
              <a:rPr lang="en-GB" altLang="en-US" sz="1800" smtClean="0">
                <a:solidFill>
                  <a:prstClr val="black"/>
                </a:solidFill>
              </a:rPr>
              <a:t>Spinoza  </a:t>
            </a:r>
          </a:p>
          <a:p>
            <a:pPr lvl="2">
              <a:buClr>
                <a:srgbClr val="DA1F28"/>
              </a:buClr>
              <a:buFont typeface="Arial" panose="020B0604020202020204" pitchFamily="34" charset="0"/>
              <a:buChar char="•"/>
            </a:pPr>
            <a:r>
              <a:rPr lang="en-GB" altLang="en-US" sz="1600" smtClean="0">
                <a:solidFill>
                  <a:prstClr val="black"/>
                </a:solidFill>
              </a:rPr>
              <a:t>Believed that the mental and the physical were not separate realms but two aspects of the one and the same reality.</a:t>
            </a:r>
          </a:p>
          <a:p>
            <a:pPr lvl="2">
              <a:buClr>
                <a:srgbClr val="DA1F28"/>
              </a:buClr>
              <a:buFont typeface="Arial" panose="020B0604020202020204" pitchFamily="34" charset="0"/>
              <a:buChar char="•"/>
            </a:pPr>
            <a:r>
              <a:rPr lang="en-GB" altLang="en-US" sz="1600" smtClean="0">
                <a:solidFill>
                  <a:prstClr val="black"/>
                </a:solidFill>
              </a:rPr>
              <a:t>Every event that occurs in the physical body can also be seen as a mental event.</a:t>
            </a:r>
            <a:r>
              <a:rPr lang="en-GB" altLang="en-US" sz="1400" smtClean="0">
                <a:solidFill>
                  <a:prstClr val="black"/>
                </a:solidFill>
              </a:rPr>
              <a:t>   </a:t>
            </a:r>
          </a:p>
        </p:txBody>
      </p:sp>
    </p:spTree>
    <p:extLst>
      <p:ext uri="{BB962C8B-B14F-4D97-AF65-F5344CB8AC3E}">
        <p14:creationId xmlns:p14="http://schemas.microsoft.com/office/powerpoint/2010/main" val="255538152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p:cNvSpPr>
            <a:spLocks noGrp="1"/>
          </p:cNvSpPr>
          <p:nvPr>
            <p:ph idx="1"/>
          </p:nvPr>
        </p:nvSpPr>
        <p:spPr>
          <a:xfrm>
            <a:off x="0" y="661988"/>
            <a:ext cx="9144000" cy="6080125"/>
          </a:xfrm>
        </p:spPr>
        <p:txBody>
          <a:bodyPr/>
          <a:lstStyle/>
          <a:p>
            <a:r>
              <a:rPr lang="en-GB" altLang="en-US" sz="2000" smtClean="0"/>
              <a:t>The development of physiological Psychology was reliant on his ideas regarding the relationship between the mind and the body.</a:t>
            </a:r>
          </a:p>
          <a:p>
            <a:r>
              <a:rPr lang="en-GB" altLang="en-US" sz="2000" smtClean="0"/>
              <a:t>He rejected Cartesian Dualism (the idea that the mind and the body are mutually exclusive). How could these two substances interact?</a:t>
            </a:r>
          </a:p>
          <a:p>
            <a:pPr lvl="1"/>
            <a:r>
              <a:rPr lang="en-GB" altLang="en-US" sz="1800" smtClean="0"/>
              <a:t>Instead there is one substance for mind and body (the whole of reality).</a:t>
            </a:r>
          </a:p>
          <a:p>
            <a:pPr lvl="1"/>
            <a:r>
              <a:rPr lang="en-GB" altLang="en-US" sz="1800" smtClean="0"/>
              <a:t>However, this substance has different attributes/features:</a:t>
            </a:r>
          </a:p>
          <a:p>
            <a:pPr lvl="2"/>
            <a:r>
              <a:rPr lang="en-GB" altLang="en-US" sz="1600" smtClean="0"/>
              <a:t>One was that of physicality or extension in time and space</a:t>
            </a:r>
          </a:p>
          <a:p>
            <a:pPr lvl="2"/>
            <a:r>
              <a:rPr lang="en-GB" altLang="en-US" sz="1600" smtClean="0"/>
              <a:t>The other was that of mentality.</a:t>
            </a:r>
          </a:p>
          <a:p>
            <a:pPr lvl="2"/>
            <a:r>
              <a:rPr lang="en-GB" altLang="en-US" sz="1600" smtClean="0"/>
              <a:t>So, he conceived the mental and the physical as different attributes of one thing.</a:t>
            </a:r>
          </a:p>
          <a:p>
            <a:pPr lvl="1"/>
            <a:r>
              <a:rPr lang="en-GB" altLang="en-US" sz="2000" smtClean="0"/>
              <a:t>Known as the: double-aspect theory of the mind-body relation. </a:t>
            </a:r>
          </a:p>
        </p:txBody>
      </p:sp>
      <p:sp>
        <p:nvSpPr>
          <p:cNvPr id="3" name="Title 2"/>
          <p:cNvSpPr>
            <a:spLocks noGrp="1"/>
          </p:cNvSpPr>
          <p:nvPr>
            <p:ph type="title"/>
          </p:nvPr>
        </p:nvSpPr>
        <p:spPr>
          <a:xfrm>
            <a:off x="457200" y="116632"/>
            <a:ext cx="8229600" cy="648072"/>
          </a:xfrm>
        </p:spPr>
        <p:txBody>
          <a:bodyPr/>
          <a:lstStyle/>
          <a:p>
            <a:pPr algn="ctr">
              <a:defRPr/>
            </a:pPr>
            <a:r>
              <a:rPr lang="en-GB" sz="3200" dirty="0"/>
              <a:t>Spinoza</a:t>
            </a:r>
          </a:p>
        </p:txBody>
      </p:sp>
      <p:sp>
        <p:nvSpPr>
          <p:cNvPr id="5" name="TextBox 4"/>
          <p:cNvSpPr txBox="1"/>
          <p:nvPr/>
        </p:nvSpPr>
        <p:spPr>
          <a:xfrm>
            <a:off x="0" y="4051300"/>
            <a:ext cx="9109075" cy="1939925"/>
          </a:xfrm>
          <a:prstGeom prst="rect">
            <a:avLst/>
          </a:prstGeom>
          <a:noFill/>
        </p:spPr>
        <p:txBody>
          <a:bodyPr>
            <a:spAutoFit/>
          </a:bodyPr>
          <a:lstStyle/>
          <a:p>
            <a:pPr eaLnBrk="1" hangingPunct="1">
              <a:buFont typeface="Arial" pitchFamily="34" charset="0"/>
              <a:buChar char="•"/>
              <a:defRPr/>
            </a:pPr>
            <a:r>
              <a:rPr lang="en-GB" sz="2400" dirty="0">
                <a:solidFill>
                  <a:prstClr val="black"/>
                </a:solidFill>
                <a:latin typeface="Lucida Sans Unicode"/>
              </a:rPr>
              <a:t> The idea that the whole of reality has both attributes of thought and attributes of physicality means that thought or mentality is found throughout nature</a:t>
            </a:r>
          </a:p>
          <a:p>
            <a:pPr lvl="1" eaLnBrk="1" hangingPunct="1">
              <a:buFont typeface="Arial" pitchFamily="34" charset="0"/>
              <a:buChar char="•"/>
              <a:defRPr/>
            </a:pPr>
            <a:r>
              <a:rPr lang="en-GB" sz="2400" dirty="0">
                <a:solidFill>
                  <a:prstClr val="black"/>
                </a:solidFill>
                <a:latin typeface="Lucida Sans Unicode"/>
              </a:rPr>
              <a:t>This view is known as </a:t>
            </a:r>
            <a:r>
              <a:rPr lang="en-GB" sz="2400" dirty="0" err="1">
                <a:solidFill>
                  <a:prstClr val="black"/>
                </a:solidFill>
                <a:latin typeface="Lucida Sans Unicode"/>
              </a:rPr>
              <a:t>Panpsychism</a:t>
            </a:r>
            <a:r>
              <a:rPr lang="en-GB" sz="2400" dirty="0">
                <a:solidFill>
                  <a:prstClr val="black"/>
                </a:solidFill>
                <a:latin typeface="Lucida Sans Unicode"/>
              </a:rPr>
              <a:t> </a:t>
            </a:r>
          </a:p>
          <a:p>
            <a:pPr lvl="1" eaLnBrk="1" hangingPunct="1">
              <a:buFont typeface="Arial" pitchFamily="34" charset="0"/>
              <a:buChar char="•"/>
              <a:defRPr/>
            </a:pPr>
            <a:endParaRPr lang="en-GB" sz="2400" dirty="0">
              <a:solidFill>
                <a:prstClr val="black"/>
              </a:solidFill>
              <a:latin typeface="Lucida Sans Unicode"/>
            </a:endParaRPr>
          </a:p>
        </p:txBody>
      </p:sp>
    </p:spTree>
    <p:extLst>
      <p:ext uri="{BB962C8B-B14F-4D97-AF65-F5344CB8AC3E}">
        <p14:creationId xmlns:p14="http://schemas.microsoft.com/office/powerpoint/2010/main" val="228013237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 calcmode="lin" valueType="num">
                                      <p:cBhvr additive="base">
                                        <p:cTn id="7" dur="5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6386">
                                            <p:txEl>
                                              <p:pRg st="1" end="1"/>
                                            </p:txEl>
                                          </p:spTgt>
                                        </p:tgtEl>
                                        <p:attrNameLst>
                                          <p:attrName>style.visibility</p:attrName>
                                        </p:attrNameLst>
                                      </p:cBhvr>
                                      <p:to>
                                        <p:strVal val="visible"/>
                                      </p:to>
                                    </p:set>
                                    <p:anim calcmode="lin" valueType="num">
                                      <p:cBhvr additive="base">
                                        <p:cTn id="13" dur="500" fill="hold"/>
                                        <p:tgtEl>
                                          <p:spTgt spid="1638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8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6386">
                                            <p:txEl>
                                              <p:pRg st="2" end="2"/>
                                            </p:txEl>
                                          </p:spTgt>
                                        </p:tgtEl>
                                        <p:attrNameLst>
                                          <p:attrName>style.visibility</p:attrName>
                                        </p:attrNameLst>
                                      </p:cBhvr>
                                      <p:to>
                                        <p:strVal val="visible"/>
                                      </p:to>
                                    </p:set>
                                    <p:anim calcmode="lin" valueType="num">
                                      <p:cBhvr additive="base">
                                        <p:cTn id="19" dur="5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6">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6386">
                                            <p:txEl>
                                              <p:pRg st="3" end="3"/>
                                            </p:txEl>
                                          </p:spTgt>
                                        </p:tgtEl>
                                        <p:attrNameLst>
                                          <p:attrName>style.visibility</p:attrName>
                                        </p:attrNameLst>
                                      </p:cBhvr>
                                      <p:to>
                                        <p:strVal val="visible"/>
                                      </p:to>
                                    </p:set>
                                    <p:anim calcmode="lin" valueType="num">
                                      <p:cBhvr additive="base">
                                        <p:cTn id="23" dur="500" fill="hold"/>
                                        <p:tgtEl>
                                          <p:spTgt spid="16386">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6386">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6386">
                                            <p:txEl>
                                              <p:pRg st="4" end="4"/>
                                            </p:txEl>
                                          </p:spTgt>
                                        </p:tgtEl>
                                        <p:attrNameLst>
                                          <p:attrName>style.visibility</p:attrName>
                                        </p:attrNameLst>
                                      </p:cBhvr>
                                      <p:to>
                                        <p:strVal val="visible"/>
                                      </p:to>
                                    </p:set>
                                    <p:anim calcmode="lin" valueType="num">
                                      <p:cBhvr additive="base">
                                        <p:cTn id="27" dur="5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6">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6386">
                                            <p:txEl>
                                              <p:pRg st="5" end="5"/>
                                            </p:txEl>
                                          </p:spTgt>
                                        </p:tgtEl>
                                        <p:attrNameLst>
                                          <p:attrName>style.visibility</p:attrName>
                                        </p:attrNameLst>
                                      </p:cBhvr>
                                      <p:to>
                                        <p:strVal val="visible"/>
                                      </p:to>
                                    </p:set>
                                    <p:anim calcmode="lin" valueType="num">
                                      <p:cBhvr additive="base">
                                        <p:cTn id="31" dur="500" fill="hold"/>
                                        <p:tgtEl>
                                          <p:spTgt spid="1638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386">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6386">
                                            <p:txEl>
                                              <p:pRg st="6" end="6"/>
                                            </p:txEl>
                                          </p:spTgt>
                                        </p:tgtEl>
                                        <p:attrNameLst>
                                          <p:attrName>style.visibility</p:attrName>
                                        </p:attrNameLst>
                                      </p:cBhvr>
                                      <p:to>
                                        <p:strVal val="visible"/>
                                      </p:to>
                                    </p:set>
                                    <p:anim calcmode="lin" valueType="num">
                                      <p:cBhvr additive="base">
                                        <p:cTn id="35" dur="500" fill="hold"/>
                                        <p:tgtEl>
                                          <p:spTgt spid="16386">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638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16386">
                                            <p:txEl>
                                              <p:pRg st="7" end="7"/>
                                            </p:txEl>
                                          </p:spTgt>
                                        </p:tgtEl>
                                        <p:attrNameLst>
                                          <p:attrName>style.visibility</p:attrName>
                                        </p:attrNameLst>
                                      </p:cBhvr>
                                      <p:to>
                                        <p:strVal val="visible"/>
                                      </p:to>
                                    </p:set>
                                    <p:anim calcmode="lin" valueType="num">
                                      <p:cBhvr additive="base">
                                        <p:cTn id="41" dur="500" fill="hold"/>
                                        <p:tgtEl>
                                          <p:spTgt spid="16386">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638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anim calcmode="lin" valueType="num">
                                      <p:cBhvr additive="base">
                                        <p:cTn id="4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4" fill="hold" nodeType="clickEffect">
                                  <p:stCondLst>
                                    <p:cond delay="0"/>
                                  </p:stCondLst>
                                  <p:childTnLst>
                                    <p:set>
                                      <p:cBhvr>
                                        <p:cTn id="52" dur="1" fill="hold">
                                          <p:stCondLst>
                                            <p:cond delay="0"/>
                                          </p:stCondLst>
                                        </p:cTn>
                                        <p:tgtEl>
                                          <p:spTgt spid="5">
                                            <p:txEl>
                                              <p:pRg st="1" end="1"/>
                                            </p:txEl>
                                          </p:spTgt>
                                        </p:tgtEl>
                                        <p:attrNameLst>
                                          <p:attrName>style.visibility</p:attrName>
                                        </p:attrNameLst>
                                      </p:cBhvr>
                                      <p:to>
                                        <p:strVal val="visible"/>
                                      </p:to>
                                    </p:set>
                                    <p:anim calcmode="lin" valueType="num">
                                      <p:cBhvr additive="base">
                                        <p:cTn id="5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p:cNvSpPr>
            <a:spLocks noGrp="1"/>
          </p:cNvSpPr>
          <p:nvPr>
            <p:ph idx="1"/>
          </p:nvPr>
        </p:nvSpPr>
        <p:spPr>
          <a:xfrm>
            <a:off x="0" y="661988"/>
            <a:ext cx="9144000" cy="6080125"/>
          </a:xfrm>
        </p:spPr>
        <p:txBody>
          <a:bodyPr/>
          <a:lstStyle/>
          <a:p>
            <a:r>
              <a:rPr lang="en-GB" altLang="en-US" sz="2000" smtClean="0"/>
              <a:t>This opposes Descartes’ view that most of what exists does not have thought or mentality. </a:t>
            </a:r>
          </a:p>
          <a:p>
            <a:pPr lvl="1"/>
            <a:r>
              <a:rPr lang="en-GB" altLang="en-US" sz="1600" smtClean="0"/>
              <a:t>For Descartes the natural world is defined by the absence of thought – instead it is pure mechanism. </a:t>
            </a:r>
          </a:p>
          <a:p>
            <a:r>
              <a:rPr lang="en-GB" altLang="en-US" sz="2000" smtClean="0"/>
              <a:t>But Spinoza believed mentality was a characteristic of the physical world – seen from a different viewpoint.</a:t>
            </a:r>
          </a:p>
          <a:p>
            <a:r>
              <a:rPr lang="en-GB" altLang="en-US" sz="2000" smtClean="0"/>
              <a:t>He is not suggesting that everything (e.g., rocks &amp; trees) has mentality in the same way as humans but they have mental qualities in different amounts or different ways.</a:t>
            </a:r>
          </a:p>
          <a:p>
            <a:r>
              <a:rPr lang="en-GB" altLang="en-US" sz="2000" smtClean="0"/>
              <a:t>He points out that it is a misunderstanding to look for causality between the mind and the body – so stimulation in the brain does not cause mental states – this type of causal relationship can only happen between different things (as in Cartesian dualism). </a:t>
            </a:r>
          </a:p>
          <a:p>
            <a:r>
              <a:rPr lang="en-GB" altLang="en-US" sz="2000" smtClean="0"/>
              <a:t>For Spinoza neither the mental nor the physical has priority over the other – both are true but different descriptions of the same thing.   </a:t>
            </a:r>
          </a:p>
        </p:txBody>
      </p:sp>
      <p:sp>
        <p:nvSpPr>
          <p:cNvPr id="3" name="Title 2"/>
          <p:cNvSpPr>
            <a:spLocks noGrp="1"/>
          </p:cNvSpPr>
          <p:nvPr>
            <p:ph type="title"/>
          </p:nvPr>
        </p:nvSpPr>
        <p:spPr>
          <a:xfrm>
            <a:off x="457200" y="116632"/>
            <a:ext cx="8229600" cy="648072"/>
          </a:xfrm>
        </p:spPr>
        <p:txBody>
          <a:bodyPr/>
          <a:lstStyle/>
          <a:p>
            <a:pPr algn="ctr">
              <a:defRPr/>
            </a:pPr>
            <a:r>
              <a:rPr lang="en-GB" sz="3200" dirty="0"/>
              <a:t>Spinoza</a:t>
            </a:r>
          </a:p>
        </p:txBody>
      </p:sp>
    </p:spTree>
    <p:extLst>
      <p:ext uri="{BB962C8B-B14F-4D97-AF65-F5344CB8AC3E}">
        <p14:creationId xmlns:p14="http://schemas.microsoft.com/office/powerpoint/2010/main" val="343553517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 calcmode="lin" valueType="num">
                                      <p:cBhvr additive="base">
                                        <p:cTn id="7" dur="500" fill="hold"/>
                                        <p:tgtEl>
                                          <p:spTgt spid="1638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6386">
                                            <p:txEl>
                                              <p:pRg st="1" end="1"/>
                                            </p:txEl>
                                          </p:spTgt>
                                        </p:tgtEl>
                                        <p:attrNameLst>
                                          <p:attrName>style.visibility</p:attrName>
                                        </p:attrNameLst>
                                      </p:cBhvr>
                                      <p:to>
                                        <p:strVal val="visible"/>
                                      </p:to>
                                    </p:set>
                                    <p:anim calcmode="lin" valueType="num">
                                      <p:cBhvr additive="base">
                                        <p:cTn id="11" dur="500" fill="hold"/>
                                        <p:tgtEl>
                                          <p:spTgt spid="1638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638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6386">
                                            <p:txEl>
                                              <p:pRg st="2" end="2"/>
                                            </p:txEl>
                                          </p:spTgt>
                                        </p:tgtEl>
                                        <p:attrNameLst>
                                          <p:attrName>style.visibility</p:attrName>
                                        </p:attrNameLst>
                                      </p:cBhvr>
                                      <p:to>
                                        <p:strVal val="visible"/>
                                      </p:to>
                                    </p:set>
                                    <p:anim calcmode="lin" valueType="num">
                                      <p:cBhvr additive="base">
                                        <p:cTn id="17" dur="500" fill="hold"/>
                                        <p:tgtEl>
                                          <p:spTgt spid="16386">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6">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6386">
                                            <p:txEl>
                                              <p:pRg st="3" end="3"/>
                                            </p:txEl>
                                          </p:spTgt>
                                        </p:tgtEl>
                                        <p:attrNameLst>
                                          <p:attrName>style.visibility</p:attrName>
                                        </p:attrNameLst>
                                      </p:cBhvr>
                                      <p:to>
                                        <p:strVal val="visible"/>
                                      </p:to>
                                    </p:set>
                                    <p:anim calcmode="lin" valueType="num">
                                      <p:cBhvr additive="base">
                                        <p:cTn id="21" dur="500" fill="hold"/>
                                        <p:tgtEl>
                                          <p:spTgt spid="16386">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638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16386">
                                            <p:txEl>
                                              <p:pRg st="4" end="4"/>
                                            </p:txEl>
                                          </p:spTgt>
                                        </p:tgtEl>
                                        <p:attrNameLst>
                                          <p:attrName>style.visibility</p:attrName>
                                        </p:attrNameLst>
                                      </p:cBhvr>
                                      <p:to>
                                        <p:strVal val="visible"/>
                                      </p:to>
                                    </p:set>
                                    <p:anim calcmode="lin" valueType="num">
                                      <p:cBhvr additive="base">
                                        <p:cTn id="27" dur="500" fill="hold"/>
                                        <p:tgtEl>
                                          <p:spTgt spid="16386">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16386">
                                            <p:txEl>
                                              <p:pRg st="5" end="5"/>
                                            </p:txEl>
                                          </p:spTgt>
                                        </p:tgtEl>
                                        <p:attrNameLst>
                                          <p:attrName>style.visibility</p:attrName>
                                        </p:attrNameLst>
                                      </p:cBhvr>
                                      <p:to>
                                        <p:strVal val="visible"/>
                                      </p:to>
                                    </p:set>
                                    <p:anim calcmode="lin" valueType="num">
                                      <p:cBhvr additive="base">
                                        <p:cTn id="33" dur="500" fill="hold"/>
                                        <p:tgtEl>
                                          <p:spTgt spid="16386">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638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Content Placeholder 1"/>
          <p:cNvSpPr>
            <a:spLocks noGrp="1"/>
          </p:cNvSpPr>
          <p:nvPr>
            <p:ph idx="1"/>
          </p:nvPr>
        </p:nvSpPr>
        <p:spPr>
          <a:xfrm>
            <a:off x="15875" y="981075"/>
            <a:ext cx="9093200" cy="4237038"/>
          </a:xfrm>
        </p:spPr>
        <p:txBody>
          <a:bodyPr/>
          <a:lstStyle/>
          <a:p>
            <a:r>
              <a:rPr lang="en-GB" altLang="en-US" sz="2400" smtClean="0"/>
              <a:t>We can use the drawing of a curved line to illustrate the double aspect of one and the same thing:</a:t>
            </a:r>
          </a:p>
          <a:p>
            <a:pPr lvl="1"/>
            <a:r>
              <a:rPr lang="en-GB" altLang="en-US" sz="2000" smtClean="0"/>
              <a:t>From one viewpoint the curved line can be seen as convex</a:t>
            </a:r>
          </a:p>
          <a:p>
            <a:pPr lvl="1"/>
            <a:r>
              <a:rPr lang="en-GB" altLang="en-US" sz="2000" smtClean="0"/>
              <a:t>From another viewpoint it can be seen as concave </a:t>
            </a:r>
          </a:p>
          <a:p>
            <a:pPr lvl="2"/>
            <a:r>
              <a:rPr lang="en-GB" altLang="en-US" sz="1800" smtClean="0"/>
              <a:t>Nevertheless both aspects are part of the same line</a:t>
            </a:r>
          </a:p>
        </p:txBody>
      </p:sp>
      <p:sp>
        <p:nvSpPr>
          <p:cNvPr id="3" name="Title 2"/>
          <p:cNvSpPr>
            <a:spLocks noGrp="1"/>
          </p:cNvSpPr>
          <p:nvPr>
            <p:ph type="title"/>
          </p:nvPr>
        </p:nvSpPr>
        <p:spPr>
          <a:xfrm>
            <a:off x="476929" y="116632"/>
            <a:ext cx="8229600" cy="706090"/>
          </a:xfrm>
        </p:spPr>
        <p:txBody>
          <a:bodyPr/>
          <a:lstStyle/>
          <a:p>
            <a:pPr algn="ctr">
              <a:defRPr/>
            </a:pPr>
            <a:r>
              <a:rPr lang="en-GB" sz="3200" dirty="0"/>
              <a:t>Spinoza</a:t>
            </a:r>
          </a:p>
        </p:txBody>
      </p:sp>
      <p:sp>
        <p:nvSpPr>
          <p:cNvPr id="5" name="Freeform 3"/>
          <p:cNvSpPr/>
          <p:nvPr/>
        </p:nvSpPr>
        <p:spPr>
          <a:xfrm>
            <a:off x="2519363" y="2986088"/>
            <a:ext cx="4144962" cy="2232025"/>
          </a:xfrm>
          <a:custGeom>
            <a:avLst/>
            <a:gdLst>
              <a:gd name="connsiteX0" fmla="*/ 0 w 3000777"/>
              <a:gd name="connsiteY0" fmla="*/ 1197735 h 1197735"/>
              <a:gd name="connsiteX1" fmla="*/ 1416676 w 3000777"/>
              <a:gd name="connsiteY1" fmla="*/ 12879 h 1197735"/>
              <a:gd name="connsiteX2" fmla="*/ 3000777 w 3000777"/>
              <a:gd name="connsiteY2" fmla="*/ 1120462 h 1197735"/>
              <a:gd name="connsiteX3" fmla="*/ 3000777 w 3000777"/>
              <a:gd name="connsiteY3" fmla="*/ 1120462 h 1197735"/>
            </a:gdLst>
            <a:ahLst/>
            <a:cxnLst>
              <a:cxn ang="0">
                <a:pos x="connsiteX0" y="connsiteY0"/>
              </a:cxn>
              <a:cxn ang="0">
                <a:pos x="connsiteX1" y="connsiteY1"/>
              </a:cxn>
              <a:cxn ang="0">
                <a:pos x="connsiteX2" y="connsiteY2"/>
              </a:cxn>
              <a:cxn ang="0">
                <a:pos x="connsiteX3" y="connsiteY3"/>
              </a:cxn>
            </a:cxnLst>
            <a:rect l="l" t="t" r="r" b="b"/>
            <a:pathLst>
              <a:path w="3000777" h="1197735">
                <a:moveTo>
                  <a:pt x="0" y="1197735"/>
                </a:moveTo>
                <a:cubicBezTo>
                  <a:pt x="458273" y="611746"/>
                  <a:pt x="916547" y="25758"/>
                  <a:pt x="1416676" y="12879"/>
                </a:cubicBezTo>
                <a:cubicBezTo>
                  <a:pt x="1916805" y="0"/>
                  <a:pt x="3000777" y="1120462"/>
                  <a:pt x="3000777" y="1120462"/>
                </a:cubicBezTo>
                <a:lnTo>
                  <a:pt x="3000777" y="1120462"/>
                </a:lnTo>
              </a:path>
            </a:pathLst>
          </a:custGeom>
          <a:ln w="57150"/>
        </p:spPr>
        <p:style>
          <a:lnRef idx="1">
            <a:schemeClr val="accent1"/>
          </a:lnRef>
          <a:fillRef idx="0">
            <a:schemeClr val="accent1"/>
          </a:fillRef>
          <a:effectRef idx="0">
            <a:schemeClr val="accent1"/>
          </a:effectRef>
          <a:fontRef idx="minor">
            <a:schemeClr val="tx1"/>
          </a:fontRef>
        </p:style>
        <p:txBody>
          <a:bodyPr anchor="ctr"/>
          <a:lstStyle/>
          <a:p>
            <a:pPr algn="ctr" eaLnBrk="1" hangingPunct="1">
              <a:defRPr/>
            </a:pPr>
            <a:endParaRPr lang="en-GB">
              <a:solidFill>
                <a:prstClr val="black"/>
              </a:solidFill>
            </a:endParaRPr>
          </a:p>
        </p:txBody>
      </p:sp>
    </p:spTree>
    <p:extLst>
      <p:ext uri="{BB962C8B-B14F-4D97-AF65-F5344CB8AC3E}">
        <p14:creationId xmlns:p14="http://schemas.microsoft.com/office/powerpoint/2010/main" val="417667607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1202">
                                            <p:txEl>
                                              <p:pRg st="0" end="0"/>
                                            </p:txEl>
                                          </p:spTgt>
                                        </p:tgtEl>
                                        <p:attrNameLst>
                                          <p:attrName>style.visibility</p:attrName>
                                        </p:attrNameLst>
                                      </p:cBhvr>
                                      <p:to>
                                        <p:strVal val="visible"/>
                                      </p:to>
                                    </p:set>
                                    <p:anim calcmode="lin" valueType="num">
                                      <p:cBhvr additive="base">
                                        <p:cTn id="7" dur="500" fill="hold"/>
                                        <p:tgtEl>
                                          <p:spTgt spid="5120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0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51202">
                                            <p:txEl>
                                              <p:pRg st="1" end="1"/>
                                            </p:txEl>
                                          </p:spTgt>
                                        </p:tgtEl>
                                        <p:attrNameLst>
                                          <p:attrName>style.visibility</p:attrName>
                                        </p:attrNameLst>
                                      </p:cBhvr>
                                      <p:to>
                                        <p:strVal val="visible"/>
                                      </p:to>
                                    </p:set>
                                    <p:anim calcmode="lin" valueType="num">
                                      <p:cBhvr additive="base">
                                        <p:cTn id="13" dur="500" fill="hold"/>
                                        <p:tgtEl>
                                          <p:spTgt spid="5120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0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51202">
                                            <p:txEl>
                                              <p:pRg st="2" end="2"/>
                                            </p:txEl>
                                          </p:spTgt>
                                        </p:tgtEl>
                                        <p:attrNameLst>
                                          <p:attrName>style.visibility</p:attrName>
                                        </p:attrNameLst>
                                      </p:cBhvr>
                                      <p:to>
                                        <p:strVal val="visible"/>
                                      </p:to>
                                    </p:set>
                                    <p:anim calcmode="lin" valueType="num">
                                      <p:cBhvr additive="base">
                                        <p:cTn id="17" dur="500" fill="hold"/>
                                        <p:tgtEl>
                                          <p:spTgt spid="5120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120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1202">
                                            <p:txEl>
                                              <p:pRg st="3" end="3"/>
                                            </p:txEl>
                                          </p:spTgt>
                                        </p:tgtEl>
                                        <p:attrNameLst>
                                          <p:attrName>style.visibility</p:attrName>
                                        </p:attrNameLst>
                                      </p:cBhvr>
                                      <p:to>
                                        <p:strVal val="visible"/>
                                      </p:to>
                                    </p:set>
                                    <p:anim calcmode="lin" valueType="num">
                                      <p:cBhvr additive="base">
                                        <p:cTn id="21" dur="500" fill="hold"/>
                                        <p:tgtEl>
                                          <p:spTgt spid="5120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120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6"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wipe(down)">
                                      <p:cBhvr>
                                        <p:cTn id="27" dur="580">
                                          <p:stCondLst>
                                            <p:cond delay="0"/>
                                          </p:stCondLst>
                                        </p:cTn>
                                        <p:tgtEl>
                                          <p:spTgt spid="5"/>
                                        </p:tgtEl>
                                      </p:cBhvr>
                                    </p:animEffect>
                                    <p:anim calcmode="lin" valueType="num">
                                      <p:cBhvr>
                                        <p:cTn id="2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3" dur="26">
                                          <p:stCondLst>
                                            <p:cond delay="650"/>
                                          </p:stCondLst>
                                        </p:cTn>
                                        <p:tgtEl>
                                          <p:spTgt spid="5"/>
                                        </p:tgtEl>
                                      </p:cBhvr>
                                      <p:to x="100000" y="60000"/>
                                    </p:animScale>
                                    <p:animScale>
                                      <p:cBhvr>
                                        <p:cTn id="34" dur="166" decel="50000">
                                          <p:stCondLst>
                                            <p:cond delay="676"/>
                                          </p:stCondLst>
                                        </p:cTn>
                                        <p:tgtEl>
                                          <p:spTgt spid="5"/>
                                        </p:tgtEl>
                                      </p:cBhvr>
                                      <p:to x="100000" y="100000"/>
                                    </p:animScale>
                                    <p:animScale>
                                      <p:cBhvr>
                                        <p:cTn id="35" dur="26">
                                          <p:stCondLst>
                                            <p:cond delay="1312"/>
                                          </p:stCondLst>
                                        </p:cTn>
                                        <p:tgtEl>
                                          <p:spTgt spid="5"/>
                                        </p:tgtEl>
                                      </p:cBhvr>
                                      <p:to x="100000" y="80000"/>
                                    </p:animScale>
                                    <p:animScale>
                                      <p:cBhvr>
                                        <p:cTn id="36" dur="166" decel="50000">
                                          <p:stCondLst>
                                            <p:cond delay="1338"/>
                                          </p:stCondLst>
                                        </p:cTn>
                                        <p:tgtEl>
                                          <p:spTgt spid="5"/>
                                        </p:tgtEl>
                                      </p:cBhvr>
                                      <p:to x="100000" y="100000"/>
                                    </p:animScale>
                                    <p:animScale>
                                      <p:cBhvr>
                                        <p:cTn id="37" dur="26">
                                          <p:stCondLst>
                                            <p:cond delay="1642"/>
                                          </p:stCondLst>
                                        </p:cTn>
                                        <p:tgtEl>
                                          <p:spTgt spid="5"/>
                                        </p:tgtEl>
                                      </p:cBhvr>
                                      <p:to x="100000" y="90000"/>
                                    </p:animScale>
                                    <p:animScale>
                                      <p:cBhvr>
                                        <p:cTn id="38" dur="166" decel="50000">
                                          <p:stCondLst>
                                            <p:cond delay="1668"/>
                                          </p:stCondLst>
                                        </p:cTn>
                                        <p:tgtEl>
                                          <p:spTgt spid="5"/>
                                        </p:tgtEl>
                                      </p:cBhvr>
                                      <p:to x="100000" y="100000"/>
                                    </p:animScale>
                                    <p:animScale>
                                      <p:cBhvr>
                                        <p:cTn id="39" dur="26">
                                          <p:stCondLst>
                                            <p:cond delay="1808"/>
                                          </p:stCondLst>
                                        </p:cTn>
                                        <p:tgtEl>
                                          <p:spTgt spid="5"/>
                                        </p:tgtEl>
                                      </p:cBhvr>
                                      <p:to x="100000" y="95000"/>
                                    </p:animScale>
                                    <p:animScale>
                                      <p:cBhvr>
                                        <p:cTn id="4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p:cNvSpPr>
            <a:spLocks noGrp="1"/>
          </p:cNvSpPr>
          <p:nvPr>
            <p:ph idx="1"/>
          </p:nvPr>
        </p:nvSpPr>
        <p:spPr>
          <a:xfrm>
            <a:off x="19050" y="620713"/>
            <a:ext cx="9017000" cy="5761037"/>
          </a:xfrm>
        </p:spPr>
        <p:txBody>
          <a:bodyPr/>
          <a:lstStyle/>
          <a:p>
            <a:r>
              <a:rPr lang="en-GB" altLang="en-US" sz="2400" smtClean="0"/>
              <a:t>Spinoza’s idea of panpsychism was very influential in developing Fechner’s idea of psychophysics. </a:t>
            </a:r>
          </a:p>
          <a:p>
            <a:r>
              <a:rPr lang="en-GB" altLang="en-US" sz="2400" smtClean="0"/>
              <a:t>For Fechner, pansychism provided a solution to the mind-body problem.</a:t>
            </a:r>
          </a:p>
          <a:p>
            <a:r>
              <a:rPr lang="en-GB" altLang="en-US" sz="2400" smtClean="0"/>
              <a:t>The problem of how the mind and body interact is based on the misconception of what the mind and body are. </a:t>
            </a:r>
          </a:p>
          <a:p>
            <a:r>
              <a:rPr lang="en-GB" altLang="en-US" sz="2400" smtClean="0"/>
              <a:t>If we conceive of them as two attributes of the same substance then a new question arises:</a:t>
            </a:r>
          </a:p>
          <a:p>
            <a:pPr lvl="1"/>
            <a:r>
              <a:rPr lang="en-GB" altLang="en-US" sz="2000" smtClean="0"/>
              <a:t>How are these two attributes correlated with each other?</a:t>
            </a:r>
          </a:p>
          <a:p>
            <a:r>
              <a:rPr lang="en-GB" altLang="en-US" sz="2400" smtClean="0"/>
              <a:t>According to Fechner: “Man leads an outward and inward life, one visible and perceptible to others, the other only perceptible to the self in thoughts and emotions”.</a:t>
            </a:r>
          </a:p>
          <a:p>
            <a:pPr lvl="1"/>
            <a:r>
              <a:rPr lang="en-GB" altLang="en-US" sz="2000" smtClean="0"/>
              <a:t>The nature of this relationship can be established through scientific investigation.</a:t>
            </a:r>
          </a:p>
          <a:p>
            <a:endParaRPr lang="en-GB" altLang="en-US" sz="2400" smtClean="0"/>
          </a:p>
          <a:p>
            <a:endParaRPr lang="en-GB" altLang="en-US" sz="2000" smtClean="0"/>
          </a:p>
        </p:txBody>
      </p:sp>
      <p:sp>
        <p:nvSpPr>
          <p:cNvPr id="3" name="Title 2"/>
          <p:cNvSpPr>
            <a:spLocks noGrp="1"/>
          </p:cNvSpPr>
          <p:nvPr>
            <p:ph type="title"/>
          </p:nvPr>
        </p:nvSpPr>
        <p:spPr>
          <a:xfrm>
            <a:off x="461409" y="116632"/>
            <a:ext cx="8229600" cy="634082"/>
          </a:xfrm>
        </p:spPr>
        <p:txBody>
          <a:bodyPr/>
          <a:lstStyle/>
          <a:p>
            <a:pPr algn="ctr">
              <a:defRPr/>
            </a:pPr>
            <a:r>
              <a:rPr lang="en-GB" sz="3200" dirty="0"/>
              <a:t>Fechner</a:t>
            </a:r>
          </a:p>
        </p:txBody>
      </p:sp>
    </p:spTree>
    <p:extLst>
      <p:ext uri="{BB962C8B-B14F-4D97-AF65-F5344CB8AC3E}">
        <p14:creationId xmlns:p14="http://schemas.microsoft.com/office/powerpoint/2010/main" val="370220170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8434">
                                            <p:txEl>
                                              <p:pRg st="1" end="1"/>
                                            </p:txEl>
                                          </p:spTgt>
                                        </p:tgtEl>
                                        <p:attrNameLst>
                                          <p:attrName>style.visibility</p:attrName>
                                        </p:attrNameLst>
                                      </p:cBhvr>
                                      <p:to>
                                        <p:strVal val="visible"/>
                                      </p:to>
                                    </p:set>
                                    <p:anim calcmode="lin" valueType="num">
                                      <p:cBhvr additive="base">
                                        <p:cTn id="13" dur="500" fill="hold"/>
                                        <p:tgtEl>
                                          <p:spTgt spid="1843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8434">
                                            <p:txEl>
                                              <p:pRg st="2" end="2"/>
                                            </p:txEl>
                                          </p:spTgt>
                                        </p:tgtEl>
                                        <p:attrNameLst>
                                          <p:attrName>style.visibility</p:attrName>
                                        </p:attrNameLst>
                                      </p:cBhvr>
                                      <p:to>
                                        <p:strVal val="visible"/>
                                      </p:to>
                                    </p:set>
                                    <p:anim calcmode="lin" valueType="num">
                                      <p:cBhvr additive="base">
                                        <p:cTn id="19" dur="500" fill="hold"/>
                                        <p:tgtEl>
                                          <p:spTgt spid="1843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8434">
                                            <p:txEl>
                                              <p:pRg st="3" end="3"/>
                                            </p:txEl>
                                          </p:spTgt>
                                        </p:tgtEl>
                                        <p:attrNameLst>
                                          <p:attrName>style.visibility</p:attrName>
                                        </p:attrNameLst>
                                      </p:cBhvr>
                                      <p:to>
                                        <p:strVal val="visible"/>
                                      </p:to>
                                    </p:set>
                                    <p:anim calcmode="lin" valueType="num">
                                      <p:cBhvr additive="base">
                                        <p:cTn id="25" dur="500" fill="hold"/>
                                        <p:tgtEl>
                                          <p:spTgt spid="1843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4">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8434">
                                            <p:txEl>
                                              <p:pRg st="4" end="4"/>
                                            </p:txEl>
                                          </p:spTgt>
                                        </p:tgtEl>
                                        <p:attrNameLst>
                                          <p:attrName>style.visibility</p:attrName>
                                        </p:attrNameLst>
                                      </p:cBhvr>
                                      <p:to>
                                        <p:strVal val="visible"/>
                                      </p:to>
                                    </p:set>
                                    <p:anim calcmode="lin" valueType="num">
                                      <p:cBhvr additive="base">
                                        <p:cTn id="29" dur="500" fill="hold"/>
                                        <p:tgtEl>
                                          <p:spTgt spid="18434">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843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18434">
                                            <p:txEl>
                                              <p:pRg st="5" end="5"/>
                                            </p:txEl>
                                          </p:spTgt>
                                        </p:tgtEl>
                                        <p:attrNameLst>
                                          <p:attrName>style.visibility</p:attrName>
                                        </p:attrNameLst>
                                      </p:cBhvr>
                                      <p:to>
                                        <p:strVal val="visible"/>
                                      </p:to>
                                    </p:set>
                                    <p:anim calcmode="lin" valueType="num">
                                      <p:cBhvr additive="base">
                                        <p:cTn id="35" dur="500" fill="hold"/>
                                        <p:tgtEl>
                                          <p:spTgt spid="18434">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843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18434">
                                            <p:txEl>
                                              <p:pRg st="6" end="6"/>
                                            </p:txEl>
                                          </p:spTgt>
                                        </p:tgtEl>
                                        <p:attrNameLst>
                                          <p:attrName>style.visibility</p:attrName>
                                        </p:attrNameLst>
                                      </p:cBhvr>
                                      <p:to>
                                        <p:strVal val="visible"/>
                                      </p:to>
                                    </p:set>
                                    <p:anim calcmode="lin" valueType="num">
                                      <p:cBhvr additive="base">
                                        <p:cTn id="41" dur="500" fill="hold"/>
                                        <p:tgtEl>
                                          <p:spTgt spid="18434">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843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1"/>
          <p:cNvSpPr>
            <a:spLocks noGrp="1"/>
          </p:cNvSpPr>
          <p:nvPr>
            <p:ph idx="1"/>
          </p:nvPr>
        </p:nvSpPr>
        <p:spPr>
          <a:xfrm>
            <a:off x="0" y="692150"/>
            <a:ext cx="9109075" cy="4525963"/>
          </a:xfrm>
        </p:spPr>
        <p:txBody>
          <a:bodyPr/>
          <a:lstStyle/>
          <a:p>
            <a:pPr>
              <a:defRPr/>
            </a:pPr>
            <a:r>
              <a:rPr lang="en-GB" altLang="en-US" sz="2000" dirty="0"/>
              <a:t>This is what Psychophysics attempts to do.</a:t>
            </a:r>
          </a:p>
          <a:p>
            <a:pPr>
              <a:defRPr/>
            </a:pPr>
            <a:r>
              <a:rPr lang="en-GB" altLang="en-US" sz="2000" dirty="0"/>
              <a:t>It is the mathematical measurement of stimulus and sensation intensity.</a:t>
            </a:r>
          </a:p>
          <a:p>
            <a:pPr lvl="1">
              <a:defRPr/>
            </a:pPr>
            <a:r>
              <a:rPr lang="en-GB" altLang="en-US" sz="1800" dirty="0"/>
              <a:t>E.g., by determining the magnitude by which a stimulus must be increased for the person to notice a difference.</a:t>
            </a:r>
          </a:p>
          <a:p>
            <a:pPr>
              <a:defRPr/>
            </a:pPr>
            <a:r>
              <a:rPr lang="en-GB" altLang="en-US" sz="2000" dirty="0"/>
              <a:t>Kant – psychology cannot be a true science because mental states are not mathematically definable</a:t>
            </a:r>
          </a:p>
          <a:p>
            <a:pPr lvl="1">
              <a:defRPr/>
            </a:pPr>
            <a:r>
              <a:rPr lang="en-GB" altLang="en-US" sz="1800" dirty="0"/>
              <a:t>So can psychophysics make it definable and thus a science?</a:t>
            </a:r>
            <a:endParaRPr lang="en-GB" altLang="en-US" sz="2000" dirty="0"/>
          </a:p>
          <a:p>
            <a:pPr>
              <a:defRPr/>
            </a:pPr>
            <a:r>
              <a:rPr lang="en-GB" altLang="en-US" sz="2000" dirty="0"/>
              <a:t>Mental states were understood in terms of differing qualities, and so attempting to quantify them would not make sense.</a:t>
            </a:r>
          </a:p>
          <a:p>
            <a:pPr lvl="1">
              <a:defRPr/>
            </a:pPr>
            <a:r>
              <a:rPr lang="en-GB" altLang="en-US" sz="1600" dirty="0"/>
              <a:t>But the sensations </a:t>
            </a:r>
            <a:r>
              <a:rPr lang="en-GB" altLang="en-US" sz="1600" i="1" dirty="0"/>
              <a:t>red</a:t>
            </a:r>
            <a:r>
              <a:rPr lang="en-GB" altLang="en-US" sz="1600" dirty="0"/>
              <a:t> and </a:t>
            </a:r>
            <a:r>
              <a:rPr lang="en-GB" altLang="en-US" sz="1600" i="1" dirty="0"/>
              <a:t>taste of coffee </a:t>
            </a:r>
            <a:r>
              <a:rPr lang="en-GB" altLang="en-US" sz="1600" dirty="0"/>
              <a:t>are qualitatively different</a:t>
            </a:r>
          </a:p>
          <a:p>
            <a:pPr lvl="1">
              <a:defRPr/>
            </a:pPr>
            <a:r>
              <a:rPr lang="en-GB" altLang="en-US" sz="1800" dirty="0"/>
              <a:t>Both should be quantifiable in themselves</a:t>
            </a:r>
          </a:p>
          <a:p>
            <a:pPr marL="392113" lvl="1" indent="0">
              <a:buFont typeface="Verdana" panose="020B0604030504040204" pitchFamily="34" charset="0"/>
              <a:buNone/>
              <a:defRPr/>
            </a:pPr>
            <a:endParaRPr lang="en-GB" altLang="en-US" sz="2000" dirty="0"/>
          </a:p>
          <a:p>
            <a:pPr>
              <a:defRPr/>
            </a:pPr>
            <a:r>
              <a:rPr lang="en-GB" altLang="en-US" sz="2400" dirty="0"/>
              <a:t>First quantification of the mental</a:t>
            </a:r>
          </a:p>
          <a:p>
            <a:pPr lvl="1">
              <a:defRPr/>
            </a:pPr>
            <a:r>
              <a:rPr lang="en-GB" altLang="en-US" sz="2000" dirty="0"/>
              <a:t>Major step in psychology becoming a quantifiable science</a:t>
            </a:r>
          </a:p>
          <a:p>
            <a:pPr lvl="2">
              <a:defRPr/>
            </a:pPr>
            <a:r>
              <a:rPr lang="en-GB" altLang="en-US" sz="1800" dirty="0"/>
              <a:t>Meeting the criteria for scientific status</a:t>
            </a:r>
          </a:p>
        </p:txBody>
      </p:sp>
      <p:sp>
        <p:nvSpPr>
          <p:cNvPr id="3" name="Title 2"/>
          <p:cNvSpPr>
            <a:spLocks noGrp="1"/>
          </p:cNvSpPr>
          <p:nvPr>
            <p:ph type="title"/>
          </p:nvPr>
        </p:nvSpPr>
        <p:spPr>
          <a:xfrm>
            <a:off x="469038" y="116632"/>
            <a:ext cx="8229600" cy="648072"/>
          </a:xfrm>
        </p:spPr>
        <p:txBody>
          <a:bodyPr/>
          <a:lstStyle/>
          <a:p>
            <a:pPr algn="ctr">
              <a:defRPr/>
            </a:pPr>
            <a:r>
              <a:rPr lang="en-GB" sz="3200" dirty="0"/>
              <a:t>Fechner</a:t>
            </a:r>
          </a:p>
        </p:txBody>
      </p:sp>
    </p:spTree>
    <p:extLst>
      <p:ext uri="{BB962C8B-B14F-4D97-AF65-F5344CB8AC3E}">
        <p14:creationId xmlns:p14="http://schemas.microsoft.com/office/powerpoint/2010/main" val="207062740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 calcmode="lin" valueType="num">
                                      <p:cBhvr additive="base">
                                        <p:cTn id="7" dur="500" fill="hold"/>
                                        <p:tgtEl>
                                          <p:spTgt spid="2048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482">
                                            <p:txEl>
                                              <p:pRg st="1" end="1"/>
                                            </p:txEl>
                                          </p:spTgt>
                                        </p:tgtEl>
                                        <p:attrNameLst>
                                          <p:attrName>style.visibility</p:attrName>
                                        </p:attrNameLst>
                                      </p:cBhvr>
                                      <p:to>
                                        <p:strVal val="visible"/>
                                      </p:to>
                                    </p:set>
                                    <p:anim calcmode="lin" valueType="num">
                                      <p:cBhvr additive="base">
                                        <p:cTn id="11" dur="500" fill="hold"/>
                                        <p:tgtEl>
                                          <p:spTgt spid="2048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048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0482">
                                            <p:txEl>
                                              <p:pRg st="2" end="2"/>
                                            </p:txEl>
                                          </p:spTgt>
                                        </p:tgtEl>
                                        <p:attrNameLst>
                                          <p:attrName>style.visibility</p:attrName>
                                        </p:attrNameLst>
                                      </p:cBhvr>
                                      <p:to>
                                        <p:strVal val="visible"/>
                                      </p:to>
                                    </p:set>
                                    <p:anim calcmode="lin" valueType="num">
                                      <p:cBhvr additive="base">
                                        <p:cTn id="17" dur="500" fill="hold"/>
                                        <p:tgtEl>
                                          <p:spTgt spid="2048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048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0482">
                                            <p:txEl>
                                              <p:pRg st="3" end="3"/>
                                            </p:txEl>
                                          </p:spTgt>
                                        </p:tgtEl>
                                        <p:attrNameLst>
                                          <p:attrName>style.visibility</p:attrName>
                                        </p:attrNameLst>
                                      </p:cBhvr>
                                      <p:to>
                                        <p:strVal val="visible"/>
                                      </p:to>
                                    </p:set>
                                    <p:anim calcmode="lin" valueType="num">
                                      <p:cBhvr additive="base">
                                        <p:cTn id="23" dur="500" fill="hold"/>
                                        <p:tgtEl>
                                          <p:spTgt spid="20482">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0482">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0482">
                                            <p:txEl>
                                              <p:pRg st="4" end="4"/>
                                            </p:txEl>
                                          </p:spTgt>
                                        </p:tgtEl>
                                        <p:attrNameLst>
                                          <p:attrName>style.visibility</p:attrName>
                                        </p:attrNameLst>
                                      </p:cBhvr>
                                      <p:to>
                                        <p:strVal val="visible"/>
                                      </p:to>
                                    </p:set>
                                    <p:anim calcmode="lin" valueType="num">
                                      <p:cBhvr additive="base">
                                        <p:cTn id="27" dur="500" fill="hold"/>
                                        <p:tgtEl>
                                          <p:spTgt spid="20482">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048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20482">
                                            <p:txEl>
                                              <p:pRg st="5" end="5"/>
                                            </p:txEl>
                                          </p:spTgt>
                                        </p:tgtEl>
                                        <p:attrNameLst>
                                          <p:attrName>style.visibility</p:attrName>
                                        </p:attrNameLst>
                                      </p:cBhvr>
                                      <p:to>
                                        <p:strVal val="visible"/>
                                      </p:to>
                                    </p:set>
                                    <p:anim calcmode="lin" valueType="num">
                                      <p:cBhvr additive="base">
                                        <p:cTn id="33" dur="500" fill="hold"/>
                                        <p:tgtEl>
                                          <p:spTgt spid="2048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0482">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0482">
                                            <p:txEl>
                                              <p:pRg st="6" end="6"/>
                                            </p:txEl>
                                          </p:spTgt>
                                        </p:tgtEl>
                                        <p:attrNameLst>
                                          <p:attrName>style.visibility</p:attrName>
                                        </p:attrNameLst>
                                      </p:cBhvr>
                                      <p:to>
                                        <p:strVal val="visible"/>
                                      </p:to>
                                    </p:set>
                                    <p:anim calcmode="lin" valueType="num">
                                      <p:cBhvr additive="base">
                                        <p:cTn id="37" dur="500" fill="hold"/>
                                        <p:tgtEl>
                                          <p:spTgt spid="2048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0482">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0482">
                                            <p:txEl>
                                              <p:pRg st="7" end="7"/>
                                            </p:txEl>
                                          </p:spTgt>
                                        </p:tgtEl>
                                        <p:attrNameLst>
                                          <p:attrName>style.visibility</p:attrName>
                                        </p:attrNameLst>
                                      </p:cBhvr>
                                      <p:to>
                                        <p:strVal val="visible"/>
                                      </p:to>
                                    </p:set>
                                    <p:anim calcmode="lin" valueType="num">
                                      <p:cBhvr additive="base">
                                        <p:cTn id="41" dur="500" fill="hold"/>
                                        <p:tgtEl>
                                          <p:spTgt spid="20482">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048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20482">
                                            <p:txEl>
                                              <p:pRg st="9" end="9"/>
                                            </p:txEl>
                                          </p:spTgt>
                                        </p:tgtEl>
                                        <p:attrNameLst>
                                          <p:attrName>style.visibility</p:attrName>
                                        </p:attrNameLst>
                                      </p:cBhvr>
                                      <p:to>
                                        <p:strVal val="visible"/>
                                      </p:to>
                                    </p:set>
                                    <p:anim calcmode="lin" valueType="num">
                                      <p:cBhvr additive="base">
                                        <p:cTn id="47" dur="500" fill="hold"/>
                                        <p:tgtEl>
                                          <p:spTgt spid="20482">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0482">
                                            <p:txEl>
                                              <p:pRg st="9" end="9"/>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20482">
                                            <p:txEl>
                                              <p:pRg st="10" end="10"/>
                                            </p:txEl>
                                          </p:spTgt>
                                        </p:tgtEl>
                                        <p:attrNameLst>
                                          <p:attrName>style.visibility</p:attrName>
                                        </p:attrNameLst>
                                      </p:cBhvr>
                                      <p:to>
                                        <p:strVal val="visible"/>
                                      </p:to>
                                    </p:set>
                                    <p:anim calcmode="lin" valueType="num">
                                      <p:cBhvr additive="base">
                                        <p:cTn id="51" dur="500" fill="hold"/>
                                        <p:tgtEl>
                                          <p:spTgt spid="20482">
                                            <p:txEl>
                                              <p:pRg st="10" end="1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0482">
                                            <p:txEl>
                                              <p:pRg st="10" end="10"/>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20482">
                                            <p:txEl>
                                              <p:pRg st="11" end="11"/>
                                            </p:txEl>
                                          </p:spTgt>
                                        </p:tgtEl>
                                        <p:attrNameLst>
                                          <p:attrName>style.visibility</p:attrName>
                                        </p:attrNameLst>
                                      </p:cBhvr>
                                      <p:to>
                                        <p:strVal val="visible"/>
                                      </p:to>
                                    </p:set>
                                    <p:anim calcmode="lin" valueType="num">
                                      <p:cBhvr additive="base">
                                        <p:cTn id="55" dur="500" fill="hold"/>
                                        <p:tgtEl>
                                          <p:spTgt spid="20482">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048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p:cNvSpPr>
            <a:spLocks noGrp="1"/>
          </p:cNvSpPr>
          <p:nvPr>
            <p:ph idx="1"/>
          </p:nvPr>
        </p:nvSpPr>
        <p:spPr>
          <a:xfrm>
            <a:off x="22225" y="692150"/>
            <a:ext cx="9013825" cy="5184775"/>
          </a:xfrm>
        </p:spPr>
        <p:txBody>
          <a:bodyPr/>
          <a:lstStyle/>
          <a:p>
            <a:r>
              <a:rPr lang="en-GB" altLang="en-US" sz="2400" smtClean="0"/>
              <a:t>The work of Spinoza also influenced Müller.</a:t>
            </a:r>
          </a:p>
          <a:p>
            <a:r>
              <a:rPr lang="en-GB" altLang="en-US" sz="2400" smtClean="0"/>
              <a:t>Particularly for what became known as:</a:t>
            </a:r>
          </a:p>
          <a:p>
            <a:pPr lvl="1"/>
            <a:r>
              <a:rPr lang="en-GB" altLang="en-US" sz="2000" smtClean="0"/>
              <a:t>The Doctrine or law of </a:t>
            </a:r>
            <a:r>
              <a:rPr lang="en-GB" altLang="en-US" sz="2000" b="1" smtClean="0"/>
              <a:t>specific nerve energies, </a:t>
            </a:r>
            <a:r>
              <a:rPr lang="en-GB" altLang="en-US" sz="2000" smtClean="0"/>
              <a:t>which states that:</a:t>
            </a:r>
          </a:p>
          <a:p>
            <a:pPr lvl="1"/>
            <a:r>
              <a:rPr lang="en-GB" altLang="en-US" sz="2000" smtClean="0"/>
              <a:t>A nerve provides the same sensation regardless of how it is stimulated</a:t>
            </a:r>
          </a:p>
          <a:p>
            <a:pPr lvl="1"/>
            <a:r>
              <a:rPr lang="en-GB" altLang="en-US" sz="2000" smtClean="0"/>
              <a:t>Each sensory system has specific nerve qualities</a:t>
            </a:r>
          </a:p>
          <a:p>
            <a:pPr lvl="2"/>
            <a:r>
              <a:rPr lang="en-GB" altLang="en-US" sz="2000" smtClean="0"/>
              <a:t>E.g., hearing is qualitatively different to seeing not because of the stimulus but because of the nerves that perceive the stimuli.</a:t>
            </a:r>
          </a:p>
          <a:p>
            <a:r>
              <a:rPr lang="en-GB" altLang="en-US" sz="2400" smtClean="0"/>
              <a:t>For Müller, we do not experience external things but the states of our body produced by those things.</a:t>
            </a:r>
          </a:p>
          <a:p>
            <a:r>
              <a:rPr lang="en-GB" altLang="en-US" sz="2400" smtClean="0"/>
              <a:t>What we are aware of is the inner aspect of the physical changes formed in us by external objects. </a:t>
            </a:r>
          </a:p>
          <a:p>
            <a:r>
              <a:rPr lang="en-GB" altLang="en-US" smtClean="0"/>
              <a:t>One of the most important findings in psychology and physiology.</a:t>
            </a:r>
          </a:p>
        </p:txBody>
      </p:sp>
      <p:sp>
        <p:nvSpPr>
          <p:cNvPr id="3" name="Title 2"/>
          <p:cNvSpPr>
            <a:spLocks noGrp="1"/>
          </p:cNvSpPr>
          <p:nvPr>
            <p:ph type="title"/>
          </p:nvPr>
        </p:nvSpPr>
        <p:spPr>
          <a:xfrm>
            <a:off x="487780" y="116632"/>
            <a:ext cx="8229600" cy="706090"/>
          </a:xfrm>
        </p:spPr>
        <p:txBody>
          <a:bodyPr/>
          <a:lstStyle/>
          <a:p>
            <a:pPr algn="ctr">
              <a:defRPr/>
            </a:pPr>
            <a:r>
              <a:rPr lang="en-GB" sz="3200" dirty="0"/>
              <a:t>M</a:t>
            </a:r>
            <a:r>
              <a:rPr lang="el-GR" sz="3200" dirty="0"/>
              <a:t>ϋ</a:t>
            </a:r>
            <a:r>
              <a:rPr lang="en-GB" sz="3200" dirty="0" err="1"/>
              <a:t>ller</a:t>
            </a:r>
            <a:endParaRPr lang="en-GB" sz="3200" dirty="0"/>
          </a:p>
        </p:txBody>
      </p:sp>
    </p:spTree>
    <p:extLst>
      <p:ext uri="{BB962C8B-B14F-4D97-AF65-F5344CB8AC3E}">
        <p14:creationId xmlns:p14="http://schemas.microsoft.com/office/powerpoint/2010/main" val="19526258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 calcmode="lin" valueType="num">
                                      <p:cBhvr additive="base">
                                        <p:cTn id="7" dur="5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2530">
                                            <p:txEl>
                                              <p:pRg st="1" end="1"/>
                                            </p:txEl>
                                          </p:spTgt>
                                        </p:tgtEl>
                                        <p:attrNameLst>
                                          <p:attrName>style.visibility</p:attrName>
                                        </p:attrNameLst>
                                      </p:cBhvr>
                                      <p:to>
                                        <p:strVal val="visible"/>
                                      </p:to>
                                    </p:set>
                                    <p:anim calcmode="lin" valueType="num">
                                      <p:cBhvr additive="base">
                                        <p:cTn id="13" dur="5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0">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2530">
                                            <p:txEl>
                                              <p:pRg st="2" end="2"/>
                                            </p:txEl>
                                          </p:spTgt>
                                        </p:tgtEl>
                                        <p:attrNameLst>
                                          <p:attrName>style.visibility</p:attrName>
                                        </p:attrNameLst>
                                      </p:cBhvr>
                                      <p:to>
                                        <p:strVal val="visible"/>
                                      </p:to>
                                    </p:set>
                                    <p:anim calcmode="lin" valueType="num">
                                      <p:cBhvr additive="base">
                                        <p:cTn id="17" dur="500" fill="hold"/>
                                        <p:tgtEl>
                                          <p:spTgt spid="22530">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2530">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2530">
                                            <p:txEl>
                                              <p:pRg st="3" end="3"/>
                                            </p:txEl>
                                          </p:spTgt>
                                        </p:tgtEl>
                                        <p:attrNameLst>
                                          <p:attrName>style.visibility</p:attrName>
                                        </p:attrNameLst>
                                      </p:cBhvr>
                                      <p:to>
                                        <p:strVal val="visible"/>
                                      </p:to>
                                    </p:set>
                                    <p:anim calcmode="lin" valueType="num">
                                      <p:cBhvr additive="base">
                                        <p:cTn id="21" dur="500" fill="hold"/>
                                        <p:tgtEl>
                                          <p:spTgt spid="22530">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2530">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2530">
                                            <p:txEl>
                                              <p:pRg st="4" end="4"/>
                                            </p:txEl>
                                          </p:spTgt>
                                        </p:tgtEl>
                                        <p:attrNameLst>
                                          <p:attrName>style.visibility</p:attrName>
                                        </p:attrNameLst>
                                      </p:cBhvr>
                                      <p:to>
                                        <p:strVal val="visible"/>
                                      </p:to>
                                    </p:set>
                                    <p:anim calcmode="lin" valueType="num">
                                      <p:cBhvr additive="base">
                                        <p:cTn id="25" dur="500" fill="hold"/>
                                        <p:tgtEl>
                                          <p:spTgt spid="2253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2530">
                                            <p:txEl>
                                              <p:pRg st="5" end="5"/>
                                            </p:txEl>
                                          </p:spTgt>
                                        </p:tgtEl>
                                        <p:attrNameLst>
                                          <p:attrName>style.visibility</p:attrName>
                                        </p:attrNameLst>
                                      </p:cBhvr>
                                      <p:to>
                                        <p:strVal val="visible"/>
                                      </p:to>
                                    </p:set>
                                    <p:anim calcmode="lin" valueType="num">
                                      <p:cBhvr additive="base">
                                        <p:cTn id="31" dur="500" fill="hold"/>
                                        <p:tgtEl>
                                          <p:spTgt spid="22530">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22530">
                                            <p:txEl>
                                              <p:pRg st="6" end="6"/>
                                            </p:txEl>
                                          </p:spTgt>
                                        </p:tgtEl>
                                        <p:attrNameLst>
                                          <p:attrName>style.visibility</p:attrName>
                                        </p:attrNameLst>
                                      </p:cBhvr>
                                      <p:to>
                                        <p:strVal val="visible"/>
                                      </p:to>
                                    </p:set>
                                    <p:anim calcmode="lin" valueType="num">
                                      <p:cBhvr additive="base">
                                        <p:cTn id="37" dur="500" fill="hold"/>
                                        <p:tgtEl>
                                          <p:spTgt spid="22530">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253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22530">
                                            <p:txEl>
                                              <p:pRg st="7" end="7"/>
                                            </p:txEl>
                                          </p:spTgt>
                                        </p:tgtEl>
                                        <p:attrNameLst>
                                          <p:attrName>style.visibility</p:attrName>
                                        </p:attrNameLst>
                                      </p:cBhvr>
                                      <p:to>
                                        <p:strVal val="visible"/>
                                      </p:to>
                                    </p:set>
                                    <p:anim calcmode="lin" valueType="num">
                                      <p:cBhvr additive="base">
                                        <p:cTn id="43" dur="500" fill="hold"/>
                                        <p:tgtEl>
                                          <p:spTgt spid="22530">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253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22530">
                                            <p:txEl>
                                              <p:pRg st="8" end="8"/>
                                            </p:txEl>
                                          </p:spTgt>
                                        </p:tgtEl>
                                        <p:attrNameLst>
                                          <p:attrName>style.visibility</p:attrName>
                                        </p:attrNameLst>
                                      </p:cBhvr>
                                      <p:to>
                                        <p:strVal val="visible"/>
                                      </p:to>
                                    </p:set>
                                    <p:anim calcmode="lin" valueType="num">
                                      <p:cBhvr additive="base">
                                        <p:cTn id="49" dur="500" fill="hold"/>
                                        <p:tgtEl>
                                          <p:spTgt spid="22530">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2530">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1"/>
          <p:cNvSpPr>
            <a:spLocks noGrp="1"/>
          </p:cNvSpPr>
          <p:nvPr>
            <p:ph idx="1"/>
          </p:nvPr>
        </p:nvSpPr>
        <p:spPr>
          <a:xfrm>
            <a:off x="33338" y="692150"/>
            <a:ext cx="9075737" cy="4525963"/>
          </a:xfrm>
        </p:spPr>
        <p:txBody>
          <a:bodyPr/>
          <a:lstStyle/>
          <a:p>
            <a:r>
              <a:rPr lang="en-GB" altLang="en-US" sz="2400" smtClean="0"/>
              <a:t>The doctrine of specific nerve energies highly influenced the work of Helmholtz.</a:t>
            </a:r>
          </a:p>
          <a:p>
            <a:pPr lvl="1"/>
            <a:r>
              <a:rPr lang="en-GB" altLang="en-US" sz="2000" smtClean="0"/>
              <a:t>Specifically his work on sensory physiology.  </a:t>
            </a:r>
          </a:p>
          <a:p>
            <a:r>
              <a:rPr lang="en-GB" altLang="en-US" sz="2400" smtClean="0"/>
              <a:t>His theory of Trichromatic colour vision suggested that colour vision is underpinned by three different types of nerve, each of which responds preferentially to light of a different wavelength.</a:t>
            </a:r>
          </a:p>
          <a:p>
            <a:r>
              <a:rPr lang="en-GB" altLang="en-US" sz="2400" smtClean="0"/>
              <a:t>As well as qualitative differences between sensations of vision and sound, for example, he believed there are qualitative differences between different visual sensations as well – such as different colours.</a:t>
            </a:r>
          </a:p>
          <a:p>
            <a:pPr lvl="1"/>
            <a:r>
              <a:rPr lang="en-GB" altLang="en-US" sz="2000" smtClean="0"/>
              <a:t>So, blue is not bigger than red – it is different in terms of its subjective quality.</a:t>
            </a:r>
          </a:p>
          <a:p>
            <a:pPr lvl="1"/>
            <a:r>
              <a:rPr lang="en-GB" altLang="en-US" sz="2000" smtClean="0"/>
              <a:t>For Helmholtz these qualitative differences could be accounted for by different nerves within the visual system.</a:t>
            </a:r>
          </a:p>
        </p:txBody>
      </p:sp>
      <p:sp>
        <p:nvSpPr>
          <p:cNvPr id="3" name="Title 2"/>
          <p:cNvSpPr>
            <a:spLocks noGrp="1"/>
          </p:cNvSpPr>
          <p:nvPr>
            <p:ph type="title"/>
          </p:nvPr>
        </p:nvSpPr>
        <p:spPr>
          <a:xfrm>
            <a:off x="457200" y="116632"/>
            <a:ext cx="8229600" cy="706090"/>
          </a:xfrm>
        </p:spPr>
        <p:txBody>
          <a:bodyPr/>
          <a:lstStyle/>
          <a:p>
            <a:pPr algn="ctr">
              <a:defRPr/>
            </a:pPr>
            <a:r>
              <a:rPr lang="en-GB" sz="3200" dirty="0"/>
              <a:t>Helmholtz</a:t>
            </a:r>
          </a:p>
        </p:txBody>
      </p:sp>
    </p:spTree>
    <p:extLst>
      <p:ext uri="{BB962C8B-B14F-4D97-AF65-F5344CB8AC3E}">
        <p14:creationId xmlns:p14="http://schemas.microsoft.com/office/powerpoint/2010/main" val="305510410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4578">
                                            <p:txEl>
                                              <p:pRg st="0" end="0"/>
                                            </p:txEl>
                                          </p:spTgt>
                                        </p:tgtEl>
                                        <p:attrNameLst>
                                          <p:attrName>style.visibility</p:attrName>
                                        </p:attrNameLst>
                                      </p:cBhvr>
                                      <p:to>
                                        <p:strVal val="visible"/>
                                      </p:to>
                                    </p:set>
                                    <p:anim calcmode="lin" valueType="num">
                                      <p:cBhvr additive="base">
                                        <p:cTn id="7" dur="500" fill="hold"/>
                                        <p:tgtEl>
                                          <p:spTgt spid="2457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4578">
                                            <p:txEl>
                                              <p:pRg st="1" end="1"/>
                                            </p:txEl>
                                          </p:spTgt>
                                        </p:tgtEl>
                                        <p:attrNameLst>
                                          <p:attrName>style.visibility</p:attrName>
                                        </p:attrNameLst>
                                      </p:cBhvr>
                                      <p:to>
                                        <p:strVal val="visible"/>
                                      </p:to>
                                    </p:set>
                                    <p:anim calcmode="lin" valueType="num">
                                      <p:cBhvr additive="base">
                                        <p:cTn id="11" dur="500" fill="hold"/>
                                        <p:tgtEl>
                                          <p:spTgt spid="2457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457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4578">
                                            <p:txEl>
                                              <p:pRg st="2" end="2"/>
                                            </p:txEl>
                                          </p:spTgt>
                                        </p:tgtEl>
                                        <p:attrNameLst>
                                          <p:attrName>style.visibility</p:attrName>
                                        </p:attrNameLst>
                                      </p:cBhvr>
                                      <p:to>
                                        <p:strVal val="visible"/>
                                      </p:to>
                                    </p:set>
                                    <p:anim calcmode="lin" valueType="num">
                                      <p:cBhvr additive="base">
                                        <p:cTn id="17" dur="500" fill="hold"/>
                                        <p:tgtEl>
                                          <p:spTgt spid="24578">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457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4578">
                                            <p:txEl>
                                              <p:pRg st="3" end="3"/>
                                            </p:txEl>
                                          </p:spTgt>
                                        </p:tgtEl>
                                        <p:attrNameLst>
                                          <p:attrName>style.visibility</p:attrName>
                                        </p:attrNameLst>
                                      </p:cBhvr>
                                      <p:to>
                                        <p:strVal val="visible"/>
                                      </p:to>
                                    </p:set>
                                    <p:anim calcmode="lin" valueType="num">
                                      <p:cBhvr additive="base">
                                        <p:cTn id="23" dur="500" fill="hold"/>
                                        <p:tgtEl>
                                          <p:spTgt spid="24578">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457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24578">
                                            <p:txEl>
                                              <p:pRg st="4" end="4"/>
                                            </p:txEl>
                                          </p:spTgt>
                                        </p:tgtEl>
                                        <p:attrNameLst>
                                          <p:attrName>style.visibility</p:attrName>
                                        </p:attrNameLst>
                                      </p:cBhvr>
                                      <p:to>
                                        <p:strVal val="visible"/>
                                      </p:to>
                                    </p:set>
                                    <p:anim calcmode="lin" valueType="num">
                                      <p:cBhvr additive="base">
                                        <p:cTn id="29" dur="500" fill="hold"/>
                                        <p:tgtEl>
                                          <p:spTgt spid="24578">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457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24578">
                                            <p:txEl>
                                              <p:pRg st="5" end="5"/>
                                            </p:txEl>
                                          </p:spTgt>
                                        </p:tgtEl>
                                        <p:attrNameLst>
                                          <p:attrName>style.visibility</p:attrName>
                                        </p:attrNameLst>
                                      </p:cBhvr>
                                      <p:to>
                                        <p:strVal val="visible"/>
                                      </p:to>
                                    </p:set>
                                    <p:anim calcmode="lin" valueType="num">
                                      <p:cBhvr additive="base">
                                        <p:cTn id="35" dur="500" fill="hold"/>
                                        <p:tgtEl>
                                          <p:spTgt spid="24578">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457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950" y="692150"/>
            <a:ext cx="9144000" cy="5689600"/>
          </a:xfrm>
        </p:spPr>
        <p:txBody>
          <a:bodyPr/>
          <a:lstStyle/>
          <a:p>
            <a:pPr>
              <a:defRPr/>
            </a:pPr>
            <a:r>
              <a:rPr lang="en-GB" altLang="en-US" sz="2400" dirty="0"/>
              <a:t>As well as Spinoza, the ideas of Kant also influenced the physiological work of Müller &amp; Helmholtz.</a:t>
            </a:r>
          </a:p>
          <a:p>
            <a:pPr>
              <a:defRPr/>
            </a:pPr>
            <a:r>
              <a:rPr lang="en-GB" altLang="en-US" sz="2400" dirty="0"/>
              <a:t>Müller also believed in the idea that space and time are innate structures of the mind and rather than being experienced they are necessary for there to be any experience at all.</a:t>
            </a:r>
          </a:p>
          <a:p>
            <a:pPr>
              <a:defRPr/>
            </a:pPr>
            <a:r>
              <a:rPr lang="en-GB" altLang="en-US" sz="2400" dirty="0"/>
              <a:t>Helmholtz had a different view: for him the structuring of experience was done by our senses.</a:t>
            </a:r>
          </a:p>
          <a:p>
            <a:pPr lvl="1">
              <a:defRPr/>
            </a:pPr>
            <a:r>
              <a:rPr lang="en-GB" altLang="en-US" sz="2000" dirty="0"/>
              <a:t>But Kant’s idea that we spontaneously structure our perceptions in terms of causal connections was important for Helmholtz because it bridged subjective sensations and the external world of objects.</a:t>
            </a:r>
          </a:p>
          <a:p>
            <a:pPr lvl="2">
              <a:defRPr/>
            </a:pPr>
            <a:r>
              <a:rPr lang="en-GB" altLang="en-US" sz="1800" dirty="0"/>
              <a:t>Issue: How do we perceive anything outside ourselves?</a:t>
            </a:r>
          </a:p>
          <a:p>
            <a:pPr lvl="3">
              <a:defRPr/>
            </a:pPr>
            <a:r>
              <a:rPr lang="en-GB" altLang="en-US" sz="1600" dirty="0"/>
              <a:t>E.g., when we hear something, we don’t hear it in the ear (even though physical changes are taking place in our ear), we hear the events as taking place outside in the world. </a:t>
            </a:r>
          </a:p>
          <a:p>
            <a:pPr marL="109537" indent="0">
              <a:buFont typeface="Wingdings 3" panose="05040102010807070707" pitchFamily="18" charset="2"/>
              <a:buNone/>
              <a:defRPr/>
            </a:pPr>
            <a:endParaRPr lang="en-GB" dirty="0"/>
          </a:p>
        </p:txBody>
      </p:sp>
      <p:sp>
        <p:nvSpPr>
          <p:cNvPr id="3" name="Title 2"/>
          <p:cNvSpPr>
            <a:spLocks noGrp="1"/>
          </p:cNvSpPr>
          <p:nvPr>
            <p:ph type="title"/>
          </p:nvPr>
        </p:nvSpPr>
        <p:spPr>
          <a:xfrm>
            <a:off x="457200" y="15035"/>
            <a:ext cx="8229600" cy="850106"/>
          </a:xfrm>
        </p:spPr>
        <p:txBody>
          <a:bodyPr/>
          <a:lstStyle/>
          <a:p>
            <a:pPr algn="ctr">
              <a:defRPr/>
            </a:pPr>
            <a:r>
              <a:rPr lang="en-GB" sz="3200" dirty="0"/>
              <a:t>Helmholtz</a:t>
            </a:r>
          </a:p>
        </p:txBody>
      </p:sp>
    </p:spTree>
    <p:extLst>
      <p:ext uri="{BB962C8B-B14F-4D97-AF65-F5344CB8AC3E}">
        <p14:creationId xmlns:p14="http://schemas.microsoft.com/office/powerpoint/2010/main" val="273466457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7" dur="500"/>
                                        <p:tgtEl>
                                          <p:spTgt spid="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2" dur="500"/>
                                        <p:tgtEl>
                                          <p:spTgt spid="2">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6"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80">
                                          <p:stCondLst>
                                            <p:cond delay="0"/>
                                          </p:stCondLst>
                                        </p:cTn>
                                        <p:tgtEl>
                                          <p:spTgt spid="2">
                                            <p:txEl>
                                              <p:pRg st="4" end="4"/>
                                            </p:txEl>
                                          </p:spTgt>
                                        </p:tgtEl>
                                      </p:cBhvr>
                                    </p:animEffect>
                                    <p:anim calcmode="lin" valueType="num">
                                      <p:cBhvr>
                                        <p:cTn id="28" dur="1822" tmFilter="0,0; 0.14,0.36; 0.43,0.73; 0.71,0.91; 1.0,1.0">
                                          <p:stCondLst>
                                            <p:cond delay="0"/>
                                          </p:stCondLst>
                                        </p:cTn>
                                        <p:tgtEl>
                                          <p:spTgt spid="2">
                                            <p:txEl>
                                              <p:pRg st="4" end="4"/>
                                            </p:txEl>
                                          </p:spTgt>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2">
                                            <p:txEl>
                                              <p:pRg st="4" end="4"/>
                                            </p:txEl>
                                          </p:spTgt>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2">
                                            <p:txEl>
                                              <p:pRg st="4" end="4"/>
                                            </p:txEl>
                                          </p:spTgt>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2">
                                            <p:txEl>
                                              <p:pRg st="4" end="4"/>
                                            </p:txEl>
                                          </p:spTgt>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2">
                                            <p:txEl>
                                              <p:pRg st="4" end="4"/>
                                            </p:txEl>
                                          </p:spTgt>
                                        </p:tgtEl>
                                        <p:attrNameLst>
                                          <p:attrName>ppt_y</p:attrName>
                                        </p:attrNameLst>
                                      </p:cBhvr>
                                      <p:tavLst>
                                        <p:tav tm="0" fmla="#ppt_y-sin(pi*$)/81">
                                          <p:val>
                                            <p:fltVal val="0"/>
                                          </p:val>
                                        </p:tav>
                                        <p:tav tm="100000">
                                          <p:val>
                                            <p:fltVal val="1"/>
                                          </p:val>
                                        </p:tav>
                                      </p:tavLst>
                                    </p:anim>
                                    <p:animScale>
                                      <p:cBhvr>
                                        <p:cTn id="33" dur="26">
                                          <p:stCondLst>
                                            <p:cond delay="650"/>
                                          </p:stCondLst>
                                        </p:cTn>
                                        <p:tgtEl>
                                          <p:spTgt spid="2">
                                            <p:txEl>
                                              <p:pRg st="4" end="4"/>
                                            </p:txEl>
                                          </p:spTgt>
                                        </p:tgtEl>
                                      </p:cBhvr>
                                      <p:to x="100000" y="60000"/>
                                    </p:animScale>
                                    <p:animScale>
                                      <p:cBhvr>
                                        <p:cTn id="34" dur="166" decel="50000">
                                          <p:stCondLst>
                                            <p:cond delay="676"/>
                                          </p:stCondLst>
                                        </p:cTn>
                                        <p:tgtEl>
                                          <p:spTgt spid="2">
                                            <p:txEl>
                                              <p:pRg st="4" end="4"/>
                                            </p:txEl>
                                          </p:spTgt>
                                        </p:tgtEl>
                                      </p:cBhvr>
                                      <p:to x="100000" y="100000"/>
                                    </p:animScale>
                                    <p:animScale>
                                      <p:cBhvr>
                                        <p:cTn id="35" dur="26">
                                          <p:stCondLst>
                                            <p:cond delay="1312"/>
                                          </p:stCondLst>
                                        </p:cTn>
                                        <p:tgtEl>
                                          <p:spTgt spid="2">
                                            <p:txEl>
                                              <p:pRg st="4" end="4"/>
                                            </p:txEl>
                                          </p:spTgt>
                                        </p:tgtEl>
                                      </p:cBhvr>
                                      <p:to x="100000" y="80000"/>
                                    </p:animScale>
                                    <p:animScale>
                                      <p:cBhvr>
                                        <p:cTn id="36" dur="166" decel="50000">
                                          <p:stCondLst>
                                            <p:cond delay="1338"/>
                                          </p:stCondLst>
                                        </p:cTn>
                                        <p:tgtEl>
                                          <p:spTgt spid="2">
                                            <p:txEl>
                                              <p:pRg st="4" end="4"/>
                                            </p:txEl>
                                          </p:spTgt>
                                        </p:tgtEl>
                                      </p:cBhvr>
                                      <p:to x="100000" y="100000"/>
                                    </p:animScale>
                                    <p:animScale>
                                      <p:cBhvr>
                                        <p:cTn id="37" dur="26">
                                          <p:stCondLst>
                                            <p:cond delay="1642"/>
                                          </p:stCondLst>
                                        </p:cTn>
                                        <p:tgtEl>
                                          <p:spTgt spid="2">
                                            <p:txEl>
                                              <p:pRg st="4" end="4"/>
                                            </p:txEl>
                                          </p:spTgt>
                                        </p:tgtEl>
                                      </p:cBhvr>
                                      <p:to x="100000" y="90000"/>
                                    </p:animScale>
                                    <p:animScale>
                                      <p:cBhvr>
                                        <p:cTn id="38" dur="166" decel="50000">
                                          <p:stCondLst>
                                            <p:cond delay="1668"/>
                                          </p:stCondLst>
                                        </p:cTn>
                                        <p:tgtEl>
                                          <p:spTgt spid="2">
                                            <p:txEl>
                                              <p:pRg st="4" end="4"/>
                                            </p:txEl>
                                          </p:spTgt>
                                        </p:tgtEl>
                                      </p:cBhvr>
                                      <p:to x="100000" y="100000"/>
                                    </p:animScale>
                                    <p:animScale>
                                      <p:cBhvr>
                                        <p:cTn id="39" dur="26">
                                          <p:stCondLst>
                                            <p:cond delay="1808"/>
                                          </p:stCondLst>
                                        </p:cTn>
                                        <p:tgtEl>
                                          <p:spTgt spid="2">
                                            <p:txEl>
                                              <p:pRg st="4" end="4"/>
                                            </p:txEl>
                                          </p:spTgt>
                                        </p:tgtEl>
                                      </p:cBhvr>
                                      <p:to x="100000" y="95000"/>
                                    </p:animScale>
                                    <p:animScale>
                                      <p:cBhvr>
                                        <p:cTn id="40" dur="166" decel="50000">
                                          <p:stCondLst>
                                            <p:cond delay="1834"/>
                                          </p:stCondLst>
                                        </p:cTn>
                                        <p:tgtEl>
                                          <p:spTgt spid="2">
                                            <p:txEl>
                                              <p:pRg st="4" end="4"/>
                                            </p:txEl>
                                          </p:spTgt>
                                        </p:tgtEl>
                                      </p:cBhvr>
                                      <p:to x="100000" y="100000"/>
                                    </p:animScale>
                                  </p:childTnLst>
                                </p:cTn>
                              </p:par>
                            </p:childTnLst>
                          </p:cTn>
                        </p:par>
                      </p:childTnLst>
                    </p:cTn>
                  </p:par>
                  <p:par>
                    <p:cTn id="41" fill="hold" nodeType="clickPar">
                      <p:stCondLst>
                        <p:cond delay="indefinite"/>
                      </p:stCondLst>
                      <p:childTnLst>
                        <p:par>
                          <p:cTn id="42" fill="hold" nodeType="withGroup">
                            <p:stCondLst>
                              <p:cond delay="0"/>
                            </p:stCondLst>
                            <p:childTnLst>
                              <p:par>
                                <p:cTn id="43" presetID="14" presetClass="entr" presetSubtype="10" fill="hold" nodeType="clickEffect">
                                  <p:stCondLst>
                                    <p:cond delay="0"/>
                                  </p:stCondLst>
                                  <p:childTnLst>
                                    <p:set>
                                      <p:cBhvr>
                                        <p:cTn id="44" dur="1" fill="hold">
                                          <p:stCondLst>
                                            <p:cond delay="0"/>
                                          </p:stCondLst>
                                        </p:cTn>
                                        <p:tgtEl>
                                          <p:spTgt spid="2">
                                            <p:txEl>
                                              <p:pRg st="5" end="5"/>
                                            </p:txEl>
                                          </p:spTgt>
                                        </p:tgtEl>
                                        <p:attrNameLst>
                                          <p:attrName>style.visibility</p:attrName>
                                        </p:attrNameLst>
                                      </p:cBhvr>
                                      <p:to>
                                        <p:strVal val="visible"/>
                                      </p:to>
                                    </p:set>
                                    <p:animEffect transition="in" filter="randombar(horizontal)">
                                      <p:cBhvr>
                                        <p:cTn id="45"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692150"/>
            <a:ext cx="9144000" cy="5400675"/>
          </a:xfrm>
        </p:spPr>
        <p:txBody>
          <a:bodyPr/>
          <a:lstStyle/>
          <a:p>
            <a:r>
              <a:rPr lang="en-GB" altLang="en-US" sz="2400" smtClean="0"/>
              <a:t>For Helmholtz, the leap from experience of internal sensations to experience of external objects can be made if we recognise that sensations are </a:t>
            </a:r>
            <a:r>
              <a:rPr lang="en-GB" altLang="en-US" sz="2400" i="1" smtClean="0"/>
              <a:t>signs</a:t>
            </a:r>
            <a:r>
              <a:rPr lang="en-GB" altLang="en-US" sz="2400" smtClean="0"/>
              <a:t> of the external objects that cause them. </a:t>
            </a:r>
          </a:p>
          <a:p>
            <a:r>
              <a:rPr lang="en-GB" altLang="en-US" sz="2400" smtClean="0"/>
              <a:t>This idea has connections with the empiricism of Lock and Berkeley but the empiricist theory of signs involves Kantian foundations in the </a:t>
            </a:r>
            <a:r>
              <a:rPr lang="en-GB" altLang="en-US" sz="2400" i="1" smtClean="0"/>
              <a:t>a priori </a:t>
            </a:r>
            <a:r>
              <a:rPr lang="en-GB" altLang="en-US" sz="2400" smtClean="0"/>
              <a:t>idea of causality.</a:t>
            </a:r>
          </a:p>
          <a:p>
            <a:pPr lvl="1"/>
            <a:r>
              <a:rPr lang="en-GB" altLang="en-US" sz="2000" smtClean="0"/>
              <a:t>But for Helmholtz the </a:t>
            </a:r>
            <a:r>
              <a:rPr lang="en-GB" altLang="en-US" sz="2000" i="1" smtClean="0"/>
              <a:t>a priori</a:t>
            </a:r>
            <a:r>
              <a:rPr lang="en-GB" altLang="en-US" sz="2000" smtClean="0"/>
              <a:t> principle of causality the innate knowledge that every event has a cause), meant that sensations were immediately interpreted as being events caused by something outside ourselves. </a:t>
            </a:r>
          </a:p>
          <a:p>
            <a:r>
              <a:rPr lang="en-GB" altLang="en-US" sz="2000" smtClean="0"/>
              <a:t>To get from sensation to actual perception something else is needed:</a:t>
            </a:r>
          </a:p>
          <a:p>
            <a:pPr lvl="1"/>
            <a:r>
              <a:rPr lang="en-GB" altLang="en-US" sz="1600" b="1" smtClean="0"/>
              <a:t>Unconscious inference: </a:t>
            </a:r>
            <a:r>
              <a:rPr lang="en-GB" altLang="en-US" sz="1600" smtClean="0"/>
              <a:t>On the basis of the sensations we receive we infer that there are objects outside of us and what the nature of the objects are.</a:t>
            </a:r>
          </a:p>
          <a:p>
            <a:pPr lvl="1"/>
            <a:r>
              <a:rPr lang="en-GB" altLang="en-US" sz="1600" smtClean="0"/>
              <a:t>This process is involuntary and happens without our awareness  </a:t>
            </a:r>
          </a:p>
          <a:p>
            <a:pPr lvl="1"/>
            <a:r>
              <a:rPr lang="en-GB" altLang="en-US" sz="1600" smtClean="0"/>
              <a:t>The outcome of the process is what we experience consciously. </a:t>
            </a:r>
          </a:p>
        </p:txBody>
      </p:sp>
      <p:sp>
        <p:nvSpPr>
          <p:cNvPr id="3" name="Title 2"/>
          <p:cNvSpPr>
            <a:spLocks noGrp="1"/>
          </p:cNvSpPr>
          <p:nvPr>
            <p:ph type="title"/>
          </p:nvPr>
        </p:nvSpPr>
        <p:spPr>
          <a:xfrm>
            <a:off x="459173" y="116632"/>
            <a:ext cx="8229600" cy="706090"/>
          </a:xfrm>
        </p:spPr>
        <p:txBody>
          <a:bodyPr/>
          <a:lstStyle/>
          <a:p>
            <a:pPr algn="ctr">
              <a:defRPr/>
            </a:pPr>
            <a:r>
              <a:rPr lang="en-GB" sz="3600" dirty="0"/>
              <a:t>Helmholtz</a:t>
            </a:r>
          </a:p>
        </p:txBody>
      </p:sp>
    </p:spTree>
    <p:extLst>
      <p:ext uri="{BB962C8B-B14F-4D97-AF65-F5344CB8AC3E}">
        <p14:creationId xmlns:p14="http://schemas.microsoft.com/office/powerpoint/2010/main" val="53893019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down)">
                                      <p:cBhvr>
                                        <p:cTn id="22" dur="500"/>
                                        <p:tgtEl>
                                          <p:spTgt spid="2">
                                            <p:txEl>
                                              <p:pRg st="3" end="3"/>
                                            </p:txEl>
                                          </p:spTgt>
                                        </p:tgtEl>
                                      </p:cBhvr>
                                    </p:animEffect>
                                  </p:childTnLst>
                                </p:cTn>
                              </p:par>
                              <p:par>
                                <p:cTn id="23" presetID="22" presetClass="entr" presetSubtype="4"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wipe(down)">
                                      <p:cBhvr>
                                        <p:cTn id="25" dur="500"/>
                                        <p:tgtEl>
                                          <p:spTgt spid="2">
                                            <p:txEl>
                                              <p:pRg st="4" end="4"/>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wipe(down)">
                                      <p:cBhvr>
                                        <p:cTn id="28" dur="500"/>
                                        <p:tgtEl>
                                          <p:spTgt spid="2">
                                            <p:txEl>
                                              <p:pRg st="5" end="5"/>
                                            </p:txEl>
                                          </p:spTgt>
                                        </p:tgtEl>
                                      </p:cBhvr>
                                    </p:animEffect>
                                  </p:childTnLst>
                                </p:cTn>
                              </p:par>
                              <p:par>
                                <p:cTn id="29" presetID="22" presetClass="entr" presetSubtype="4" fill="hold" nodeType="with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wipe(down)">
                                      <p:cBhvr>
                                        <p:cTn id="31"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a:xfrm>
            <a:off x="-107950" y="620713"/>
            <a:ext cx="9217025" cy="5688012"/>
          </a:xfrm>
        </p:spPr>
        <p:txBody>
          <a:bodyPr/>
          <a:lstStyle/>
          <a:p>
            <a:r>
              <a:rPr lang="en-GB" altLang="en-US" sz="2400" smtClean="0"/>
              <a:t>Evolution produces more sophisticated species over time</a:t>
            </a:r>
          </a:p>
          <a:p>
            <a:r>
              <a:rPr lang="en-GB" altLang="en-US" sz="2400" smtClean="0"/>
              <a:t>‘All organic development changes from homogeneity to heterogeneity’</a:t>
            </a:r>
          </a:p>
          <a:p>
            <a:pPr lvl="1"/>
            <a:r>
              <a:rPr lang="en-GB" altLang="en-US" sz="2000" smtClean="0"/>
              <a:t>Single event has multiple consequences – effects will naturally and automatically tend to be more differentiated and complex than their causes. </a:t>
            </a:r>
          </a:p>
          <a:p>
            <a:pPr lvl="1"/>
            <a:r>
              <a:rPr lang="en-GB" altLang="en-US" sz="2000" smtClean="0"/>
              <a:t>Through the operation of cause and effect the universe becomes more complex and differentiated over time. </a:t>
            </a:r>
          </a:p>
          <a:p>
            <a:r>
              <a:rPr lang="en-GB" altLang="en-US" sz="2000" smtClean="0"/>
              <a:t>His views of consciousness was similar to the double-aspect view of Spinoza: nature had an outer and inner aspect – if we accept that the subjective mental world is the inner side of objective nervous-system activity, then as nervous systems themselves change/evolve/become more complex, so do mental states.</a:t>
            </a:r>
          </a:p>
          <a:p>
            <a:r>
              <a:rPr lang="en-GB" altLang="en-US" sz="2400" smtClean="0"/>
              <a:t>Creatures that adapt to their surrounding are more likely to survive – creatures are shaped by their environment.</a:t>
            </a:r>
          </a:p>
          <a:p>
            <a:pPr lvl="1"/>
            <a:r>
              <a:rPr lang="en-GB" altLang="en-US" sz="2000" smtClean="0"/>
              <a:t>The same applies to mental states and degrees of consciousness. </a:t>
            </a:r>
            <a:endParaRPr lang="en-GB" altLang="en-US" sz="2400" smtClean="0"/>
          </a:p>
          <a:p>
            <a:endParaRPr lang="en-GB" altLang="en-US" sz="2400" smtClean="0"/>
          </a:p>
          <a:p>
            <a:endParaRPr lang="en-GB" altLang="en-US" sz="2400" smtClean="0"/>
          </a:p>
        </p:txBody>
      </p:sp>
      <p:sp>
        <p:nvSpPr>
          <p:cNvPr id="3" name="Title 2"/>
          <p:cNvSpPr>
            <a:spLocks noGrp="1"/>
          </p:cNvSpPr>
          <p:nvPr>
            <p:ph type="title"/>
          </p:nvPr>
        </p:nvSpPr>
        <p:spPr>
          <a:xfrm>
            <a:off x="468313" y="44624"/>
            <a:ext cx="8229600" cy="706090"/>
          </a:xfrm>
        </p:spPr>
        <p:txBody>
          <a:bodyPr/>
          <a:lstStyle/>
          <a:p>
            <a:pPr algn="ctr">
              <a:defRPr/>
            </a:pPr>
            <a:r>
              <a:rPr lang="en-GB" sz="3200" dirty="0"/>
              <a:t>Spencer</a:t>
            </a:r>
          </a:p>
        </p:txBody>
      </p:sp>
    </p:spTree>
    <p:extLst>
      <p:ext uri="{BB962C8B-B14F-4D97-AF65-F5344CB8AC3E}">
        <p14:creationId xmlns:p14="http://schemas.microsoft.com/office/powerpoint/2010/main" val="310086746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 calcmode="lin" valueType="num">
                                      <p:cBhvr additive="base">
                                        <p:cTn id="7" dur="500" fill="hold"/>
                                        <p:tgtEl>
                                          <p:spTgt spid="266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6626">
                                            <p:txEl>
                                              <p:pRg st="1" end="1"/>
                                            </p:txEl>
                                          </p:spTgt>
                                        </p:tgtEl>
                                        <p:attrNameLst>
                                          <p:attrName>style.visibility</p:attrName>
                                        </p:attrNameLst>
                                      </p:cBhvr>
                                      <p:to>
                                        <p:strVal val="visible"/>
                                      </p:to>
                                    </p:set>
                                    <p:anim calcmode="lin" valueType="num">
                                      <p:cBhvr additive="base">
                                        <p:cTn id="13" dur="500" fill="hold"/>
                                        <p:tgtEl>
                                          <p:spTgt spid="2662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626">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6626">
                                            <p:txEl>
                                              <p:pRg st="2" end="2"/>
                                            </p:txEl>
                                          </p:spTgt>
                                        </p:tgtEl>
                                        <p:attrNameLst>
                                          <p:attrName>style.visibility</p:attrName>
                                        </p:attrNameLst>
                                      </p:cBhvr>
                                      <p:to>
                                        <p:strVal val="visible"/>
                                      </p:to>
                                    </p:set>
                                    <p:anim calcmode="lin" valueType="num">
                                      <p:cBhvr additive="base">
                                        <p:cTn id="17" dur="500" fill="hold"/>
                                        <p:tgtEl>
                                          <p:spTgt spid="26626">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662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6626">
                                            <p:txEl>
                                              <p:pRg st="3" end="3"/>
                                            </p:txEl>
                                          </p:spTgt>
                                        </p:tgtEl>
                                        <p:attrNameLst>
                                          <p:attrName>style.visibility</p:attrName>
                                        </p:attrNameLst>
                                      </p:cBhvr>
                                      <p:to>
                                        <p:strVal val="visible"/>
                                      </p:to>
                                    </p:set>
                                    <p:anim calcmode="lin" valueType="num">
                                      <p:cBhvr additive="base">
                                        <p:cTn id="23" dur="500" fill="hold"/>
                                        <p:tgtEl>
                                          <p:spTgt spid="26626">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662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26626">
                                            <p:txEl>
                                              <p:pRg st="4" end="4"/>
                                            </p:txEl>
                                          </p:spTgt>
                                        </p:tgtEl>
                                        <p:attrNameLst>
                                          <p:attrName>style.visibility</p:attrName>
                                        </p:attrNameLst>
                                      </p:cBhvr>
                                      <p:to>
                                        <p:strVal val="visible"/>
                                      </p:to>
                                    </p:set>
                                    <p:anim calcmode="lin" valueType="num">
                                      <p:cBhvr additive="base">
                                        <p:cTn id="29" dur="500" fill="hold"/>
                                        <p:tgtEl>
                                          <p:spTgt spid="26626">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662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26626">
                                            <p:txEl>
                                              <p:pRg st="5" end="5"/>
                                            </p:txEl>
                                          </p:spTgt>
                                        </p:tgtEl>
                                        <p:attrNameLst>
                                          <p:attrName>style.visibility</p:attrName>
                                        </p:attrNameLst>
                                      </p:cBhvr>
                                      <p:to>
                                        <p:strVal val="visible"/>
                                      </p:to>
                                    </p:set>
                                    <p:anim calcmode="lin" valueType="num">
                                      <p:cBhvr additive="base">
                                        <p:cTn id="35" dur="500" fill="hold"/>
                                        <p:tgtEl>
                                          <p:spTgt spid="26626">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6626">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6626">
                                            <p:txEl>
                                              <p:pRg st="6" end="6"/>
                                            </p:txEl>
                                          </p:spTgt>
                                        </p:tgtEl>
                                        <p:attrNameLst>
                                          <p:attrName>style.visibility</p:attrName>
                                        </p:attrNameLst>
                                      </p:cBhvr>
                                      <p:to>
                                        <p:strVal val="visible"/>
                                      </p:to>
                                    </p:set>
                                    <p:anim calcmode="lin" valueType="num">
                                      <p:cBhvr additive="base">
                                        <p:cTn id="39" dur="500" fill="hold"/>
                                        <p:tgtEl>
                                          <p:spTgt spid="26626">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662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a:xfrm>
            <a:off x="0" y="692150"/>
            <a:ext cx="9144000" cy="4525963"/>
          </a:xfrm>
        </p:spPr>
        <p:txBody>
          <a:bodyPr/>
          <a:lstStyle/>
          <a:p>
            <a:r>
              <a:rPr lang="en-GB" altLang="en-US" sz="2400" smtClean="0"/>
              <a:t>Contributed to the idea of evolution by suggesting the process by which evolution occurs: Natural selection – </a:t>
            </a:r>
          </a:p>
          <a:p>
            <a:pPr lvl="1"/>
            <a:r>
              <a:rPr lang="en-GB" altLang="en-US" sz="2000" smtClean="0"/>
              <a:t>Not all members of a species are the same (there is variation). If there is competition between individuals for resources, some will be more successful than others in producing offspring. Those offspring will inherit the characteristics of their parents, and if they reproduce successfully the characteristics will continue to pass on</a:t>
            </a:r>
          </a:p>
          <a:p>
            <a:pPr lvl="2"/>
            <a:r>
              <a:rPr lang="en-GB" altLang="en-US" sz="1800" smtClean="0"/>
              <a:t>Known as </a:t>
            </a:r>
            <a:r>
              <a:rPr lang="en-GB" altLang="en-US" sz="1800" b="1" smtClean="0"/>
              <a:t>Descent with modification.</a:t>
            </a:r>
            <a:endParaRPr lang="en-GB" altLang="en-US" sz="2000" b="1" smtClean="0"/>
          </a:p>
          <a:p>
            <a:pPr lvl="1"/>
            <a:r>
              <a:rPr lang="en-GB" altLang="en-US" sz="2000" smtClean="0"/>
              <a:t>Better explanation than Spencer’s inheritance of acquired characteristics.</a:t>
            </a:r>
          </a:p>
          <a:p>
            <a:r>
              <a:rPr lang="en-GB" altLang="en-US" sz="2400" smtClean="0"/>
              <a:t>Interaction between organism and environment</a:t>
            </a:r>
          </a:p>
          <a:p>
            <a:r>
              <a:rPr lang="en-GB" altLang="en-US" sz="2400" smtClean="0"/>
              <a:t>Animals show intelligence and flexibility of behaviour</a:t>
            </a:r>
          </a:p>
          <a:p>
            <a:pPr lvl="1"/>
            <a:r>
              <a:rPr lang="en-GB" altLang="en-US" sz="2000" smtClean="0"/>
              <a:t>Supports Spinoza’s view over Descartes’</a:t>
            </a:r>
          </a:p>
          <a:p>
            <a:pPr lvl="1"/>
            <a:r>
              <a:rPr lang="en-GB" altLang="en-US" sz="2000" smtClean="0"/>
              <a:t>This organic, as opposed to mechanistic approach to Psychology was to feature heavily in the work of future psychologists. </a:t>
            </a:r>
          </a:p>
        </p:txBody>
      </p:sp>
      <p:sp>
        <p:nvSpPr>
          <p:cNvPr id="3" name="Title 2"/>
          <p:cNvSpPr>
            <a:spLocks noGrp="1"/>
          </p:cNvSpPr>
          <p:nvPr>
            <p:ph type="title"/>
          </p:nvPr>
        </p:nvSpPr>
        <p:spPr>
          <a:xfrm>
            <a:off x="454242" y="116632"/>
            <a:ext cx="8229600" cy="634082"/>
          </a:xfrm>
        </p:spPr>
        <p:txBody>
          <a:bodyPr/>
          <a:lstStyle/>
          <a:p>
            <a:pPr algn="ctr">
              <a:defRPr/>
            </a:pPr>
            <a:r>
              <a:rPr lang="en-GB" sz="3200" dirty="0"/>
              <a:t>Darwin</a:t>
            </a:r>
          </a:p>
        </p:txBody>
      </p:sp>
    </p:spTree>
    <p:extLst>
      <p:ext uri="{BB962C8B-B14F-4D97-AF65-F5344CB8AC3E}">
        <p14:creationId xmlns:p14="http://schemas.microsoft.com/office/powerpoint/2010/main" val="209632875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anim calcmode="lin" valueType="num">
                                      <p:cBhvr additive="base">
                                        <p:cTn id="7" dur="500" fill="hold"/>
                                        <p:tgtEl>
                                          <p:spTgt spid="2867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8674">
                                            <p:txEl>
                                              <p:pRg st="1" end="1"/>
                                            </p:txEl>
                                          </p:spTgt>
                                        </p:tgtEl>
                                        <p:attrNameLst>
                                          <p:attrName>style.visibility</p:attrName>
                                        </p:attrNameLst>
                                      </p:cBhvr>
                                      <p:to>
                                        <p:strVal val="visible"/>
                                      </p:to>
                                    </p:set>
                                    <p:anim calcmode="lin" valueType="num">
                                      <p:cBhvr additive="base">
                                        <p:cTn id="13" dur="500" fill="hold"/>
                                        <p:tgtEl>
                                          <p:spTgt spid="2867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867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8674">
                                            <p:txEl>
                                              <p:pRg st="2" end="2"/>
                                            </p:txEl>
                                          </p:spTgt>
                                        </p:tgtEl>
                                        <p:attrNameLst>
                                          <p:attrName>style.visibility</p:attrName>
                                        </p:attrNameLst>
                                      </p:cBhvr>
                                      <p:to>
                                        <p:strVal val="visible"/>
                                      </p:to>
                                    </p:set>
                                    <p:anim calcmode="lin" valueType="num">
                                      <p:cBhvr additive="base">
                                        <p:cTn id="19" dur="500" fill="hold"/>
                                        <p:tgtEl>
                                          <p:spTgt spid="2867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867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8674">
                                            <p:txEl>
                                              <p:pRg st="3" end="3"/>
                                            </p:txEl>
                                          </p:spTgt>
                                        </p:tgtEl>
                                        <p:attrNameLst>
                                          <p:attrName>style.visibility</p:attrName>
                                        </p:attrNameLst>
                                      </p:cBhvr>
                                      <p:to>
                                        <p:strVal val="visible"/>
                                      </p:to>
                                    </p:set>
                                    <p:anim calcmode="lin" valueType="num">
                                      <p:cBhvr additive="base">
                                        <p:cTn id="25" dur="500" fill="hold"/>
                                        <p:tgtEl>
                                          <p:spTgt spid="2867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867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8674">
                                            <p:txEl>
                                              <p:pRg st="4" end="4"/>
                                            </p:txEl>
                                          </p:spTgt>
                                        </p:tgtEl>
                                        <p:attrNameLst>
                                          <p:attrName>style.visibility</p:attrName>
                                        </p:attrNameLst>
                                      </p:cBhvr>
                                      <p:to>
                                        <p:strVal val="visible"/>
                                      </p:to>
                                    </p:set>
                                    <p:anim calcmode="lin" valueType="num">
                                      <p:cBhvr additive="base">
                                        <p:cTn id="31" dur="500" fill="hold"/>
                                        <p:tgtEl>
                                          <p:spTgt spid="2867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867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28674">
                                            <p:txEl>
                                              <p:pRg st="5" end="5"/>
                                            </p:txEl>
                                          </p:spTgt>
                                        </p:tgtEl>
                                        <p:attrNameLst>
                                          <p:attrName>style.visibility</p:attrName>
                                        </p:attrNameLst>
                                      </p:cBhvr>
                                      <p:to>
                                        <p:strVal val="visible"/>
                                      </p:to>
                                    </p:set>
                                    <p:anim calcmode="lin" valueType="num">
                                      <p:cBhvr additive="base">
                                        <p:cTn id="37" dur="500" fill="hold"/>
                                        <p:tgtEl>
                                          <p:spTgt spid="2867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8674">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8674">
                                            <p:txEl>
                                              <p:pRg st="6" end="6"/>
                                            </p:txEl>
                                          </p:spTgt>
                                        </p:tgtEl>
                                        <p:attrNameLst>
                                          <p:attrName>style.visibility</p:attrName>
                                        </p:attrNameLst>
                                      </p:cBhvr>
                                      <p:to>
                                        <p:strVal val="visible"/>
                                      </p:to>
                                    </p:set>
                                    <p:anim calcmode="lin" valueType="num">
                                      <p:cBhvr additive="base">
                                        <p:cTn id="41" dur="500" fill="hold"/>
                                        <p:tgtEl>
                                          <p:spTgt spid="28674">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8674">
                                            <p:txEl>
                                              <p:pRg st="6" end="6"/>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8674">
                                            <p:txEl>
                                              <p:pRg st="7" end="7"/>
                                            </p:txEl>
                                          </p:spTgt>
                                        </p:tgtEl>
                                        <p:attrNameLst>
                                          <p:attrName>style.visibility</p:attrName>
                                        </p:attrNameLst>
                                      </p:cBhvr>
                                      <p:to>
                                        <p:strVal val="visible"/>
                                      </p:to>
                                    </p:set>
                                    <p:anim calcmode="lin" valueType="num">
                                      <p:cBhvr additive="base">
                                        <p:cTn id="45" dur="500" fill="hold"/>
                                        <p:tgtEl>
                                          <p:spTgt spid="28674">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867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ubtitle 2"/>
          <p:cNvSpPr>
            <a:spLocks noGrp="1"/>
          </p:cNvSpPr>
          <p:nvPr>
            <p:ph type="subTitle" idx="1"/>
          </p:nvPr>
        </p:nvSpPr>
        <p:spPr>
          <a:xfrm>
            <a:off x="684213" y="1773238"/>
            <a:ext cx="7772400" cy="1200150"/>
          </a:xfrm>
        </p:spPr>
        <p:txBody>
          <a:bodyPr/>
          <a:lstStyle/>
          <a:p>
            <a:pPr marR="0" algn="ctr" eaLnBrk="1" hangingPunct="1">
              <a:lnSpc>
                <a:spcPct val="80000"/>
              </a:lnSpc>
              <a:buFont typeface="Arial" panose="020B0604020202020204" pitchFamily="34" charset="0"/>
              <a:buNone/>
            </a:pPr>
            <a:endParaRPr lang="en-GB" altLang="en-US" sz="2100" smtClean="0"/>
          </a:p>
          <a:p>
            <a:pPr marR="0" algn="ctr" eaLnBrk="1" hangingPunct="1">
              <a:lnSpc>
                <a:spcPct val="80000"/>
              </a:lnSpc>
              <a:buFont typeface="Arial" panose="020B0604020202020204" pitchFamily="34" charset="0"/>
              <a:buNone/>
            </a:pPr>
            <a:r>
              <a:rPr lang="en-US" altLang="en-US" sz="3700" smtClean="0">
                <a:solidFill>
                  <a:schemeClr val="tx1"/>
                </a:solidFill>
              </a:rPr>
              <a:t>Foundations of Experimental Psychology</a:t>
            </a:r>
          </a:p>
        </p:txBody>
      </p:sp>
    </p:spTree>
    <p:extLst>
      <p:ext uri="{BB962C8B-B14F-4D97-AF65-F5344CB8AC3E}">
        <p14:creationId xmlns:p14="http://schemas.microsoft.com/office/powerpoint/2010/main" val="3785740899"/>
      </p:ext>
    </p:extLst>
  </p:cSld>
  <p:clrMapOvr>
    <a:masterClrMapping/>
  </p:clrMapOvr>
  <p:transition>
    <p:dissolv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1"/>
          <p:cNvSpPr>
            <a:spLocks noGrp="1"/>
          </p:cNvSpPr>
          <p:nvPr>
            <p:ph idx="1"/>
          </p:nvPr>
        </p:nvSpPr>
        <p:spPr>
          <a:xfrm>
            <a:off x="34925" y="404813"/>
            <a:ext cx="9109075" cy="5832475"/>
          </a:xfrm>
        </p:spPr>
        <p:txBody>
          <a:bodyPr/>
          <a:lstStyle/>
          <a:p>
            <a:r>
              <a:rPr lang="en-GB" altLang="en-US" sz="2400" smtClean="0"/>
              <a:t>Regarded as the ‘Father’ of experimental psychology</a:t>
            </a:r>
          </a:p>
          <a:p>
            <a:pPr lvl="1"/>
            <a:r>
              <a:rPr lang="en-GB" altLang="en-US" sz="2000" smtClean="0"/>
              <a:t>Produced the first Psychology textbook: Principles of physiological psychology (1874)</a:t>
            </a:r>
          </a:p>
          <a:p>
            <a:pPr lvl="1"/>
            <a:r>
              <a:rPr lang="en-GB" altLang="en-US" sz="2000" smtClean="0"/>
              <a:t>Shared a passion with other German scientists that all human nature, particularly the mind, could be studied scientifically. </a:t>
            </a:r>
          </a:p>
          <a:p>
            <a:pPr lvl="1"/>
            <a:r>
              <a:rPr lang="en-GB" altLang="en-US" sz="2000" smtClean="0"/>
              <a:t>First experimental psychology laboratory Leipzig (1879)</a:t>
            </a:r>
          </a:p>
          <a:p>
            <a:r>
              <a:rPr lang="en-GB" altLang="en-US" sz="2000" smtClean="0"/>
              <a:t>Building upon Hume’s idea of ‘impressions’ in a Kantian in approach</a:t>
            </a:r>
          </a:p>
          <a:p>
            <a:r>
              <a:rPr lang="en-GB" altLang="en-US" sz="2000" smtClean="0"/>
              <a:t>Recognised that experience was not just the registration &amp; association of sensations – instead there was active structuring processes behind our experiences:-</a:t>
            </a:r>
          </a:p>
          <a:p>
            <a:r>
              <a:rPr lang="en-GB" altLang="en-US" sz="2400" smtClean="0"/>
              <a:t>‘Apperception’ – the structuring of the basic elements of experience is not the result of outside influences acting passively on a person, but there is active interpretation by the person – experience is a volitional activity. </a:t>
            </a:r>
          </a:p>
          <a:p>
            <a:r>
              <a:rPr lang="en-GB" altLang="en-US" sz="2400" smtClean="0"/>
              <a:t>The mind creatively constructs experience</a:t>
            </a:r>
          </a:p>
          <a:p>
            <a:pPr lvl="1"/>
            <a:r>
              <a:rPr lang="en-GB" altLang="en-US" sz="2000" smtClean="0"/>
              <a:t>A resulting mental state is over &amp; above the elements that make it </a:t>
            </a:r>
          </a:p>
        </p:txBody>
      </p:sp>
      <p:sp>
        <p:nvSpPr>
          <p:cNvPr id="3" name="Title 2"/>
          <p:cNvSpPr>
            <a:spLocks noGrp="1"/>
          </p:cNvSpPr>
          <p:nvPr>
            <p:ph type="title"/>
          </p:nvPr>
        </p:nvSpPr>
        <p:spPr>
          <a:xfrm>
            <a:off x="457200" y="-27384"/>
            <a:ext cx="8229600" cy="576064"/>
          </a:xfrm>
        </p:spPr>
        <p:txBody>
          <a:bodyPr>
            <a:normAutofit fontScale="90000"/>
          </a:bodyPr>
          <a:lstStyle/>
          <a:p>
            <a:pPr algn="ctr">
              <a:defRPr/>
            </a:pPr>
            <a:r>
              <a:rPr lang="en-GB" sz="3200" dirty="0"/>
              <a:t>Wilhelm Wundt</a:t>
            </a:r>
          </a:p>
        </p:txBody>
      </p:sp>
    </p:spTree>
    <p:extLst>
      <p:ext uri="{BB962C8B-B14F-4D97-AF65-F5344CB8AC3E}">
        <p14:creationId xmlns:p14="http://schemas.microsoft.com/office/powerpoint/2010/main" val="273487442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anim calcmode="lin" valueType="num">
                                      <p:cBhvr additive="base">
                                        <p:cTn id="7" dur="500" fill="hold"/>
                                        <p:tgtEl>
                                          <p:spTgt spid="3277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2770">
                                            <p:txEl>
                                              <p:pRg st="1" end="1"/>
                                            </p:txEl>
                                          </p:spTgt>
                                        </p:tgtEl>
                                        <p:attrNameLst>
                                          <p:attrName>style.visibility</p:attrName>
                                        </p:attrNameLst>
                                      </p:cBhvr>
                                      <p:to>
                                        <p:strVal val="visible"/>
                                      </p:to>
                                    </p:set>
                                    <p:anim calcmode="lin" valueType="num">
                                      <p:cBhvr additive="base">
                                        <p:cTn id="11" dur="500" fill="hold"/>
                                        <p:tgtEl>
                                          <p:spTgt spid="3277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277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2770">
                                            <p:txEl>
                                              <p:pRg st="2" end="2"/>
                                            </p:txEl>
                                          </p:spTgt>
                                        </p:tgtEl>
                                        <p:attrNameLst>
                                          <p:attrName>style.visibility</p:attrName>
                                        </p:attrNameLst>
                                      </p:cBhvr>
                                      <p:to>
                                        <p:strVal val="visible"/>
                                      </p:to>
                                    </p:set>
                                    <p:anim calcmode="lin" valueType="num">
                                      <p:cBhvr additive="base">
                                        <p:cTn id="15" dur="500" fill="hold"/>
                                        <p:tgtEl>
                                          <p:spTgt spid="3277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277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2770">
                                            <p:txEl>
                                              <p:pRg st="3" end="3"/>
                                            </p:txEl>
                                          </p:spTgt>
                                        </p:tgtEl>
                                        <p:attrNameLst>
                                          <p:attrName>style.visibility</p:attrName>
                                        </p:attrNameLst>
                                      </p:cBhvr>
                                      <p:to>
                                        <p:strVal val="visible"/>
                                      </p:to>
                                    </p:set>
                                    <p:anim calcmode="lin" valueType="num">
                                      <p:cBhvr additive="base">
                                        <p:cTn id="19" dur="500" fill="hold"/>
                                        <p:tgtEl>
                                          <p:spTgt spid="3277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277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2770">
                                            <p:txEl>
                                              <p:pRg st="4" end="4"/>
                                            </p:txEl>
                                          </p:spTgt>
                                        </p:tgtEl>
                                        <p:attrNameLst>
                                          <p:attrName>style.visibility</p:attrName>
                                        </p:attrNameLst>
                                      </p:cBhvr>
                                      <p:to>
                                        <p:strVal val="visible"/>
                                      </p:to>
                                    </p:set>
                                    <p:anim calcmode="lin" valueType="num">
                                      <p:cBhvr additive="base">
                                        <p:cTn id="25" dur="500" fill="hold"/>
                                        <p:tgtEl>
                                          <p:spTgt spid="32770">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2770">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2770">
                                            <p:txEl>
                                              <p:pRg st="5" end="5"/>
                                            </p:txEl>
                                          </p:spTgt>
                                        </p:tgtEl>
                                        <p:attrNameLst>
                                          <p:attrName>style.visibility</p:attrName>
                                        </p:attrNameLst>
                                      </p:cBhvr>
                                      <p:to>
                                        <p:strVal val="visible"/>
                                      </p:to>
                                    </p:set>
                                    <p:anim calcmode="lin" valueType="num">
                                      <p:cBhvr additive="base">
                                        <p:cTn id="29" dur="500" fill="hold"/>
                                        <p:tgtEl>
                                          <p:spTgt spid="32770">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277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4" fill="hold" nodeType="clickEffect">
                                  <p:stCondLst>
                                    <p:cond delay="0"/>
                                  </p:stCondLst>
                                  <p:childTnLst>
                                    <p:set>
                                      <p:cBhvr>
                                        <p:cTn id="34" dur="1" fill="hold">
                                          <p:stCondLst>
                                            <p:cond delay="0"/>
                                          </p:stCondLst>
                                        </p:cTn>
                                        <p:tgtEl>
                                          <p:spTgt spid="32770">
                                            <p:txEl>
                                              <p:pRg st="6" end="6"/>
                                            </p:txEl>
                                          </p:spTgt>
                                        </p:tgtEl>
                                        <p:attrNameLst>
                                          <p:attrName>style.visibility</p:attrName>
                                        </p:attrNameLst>
                                      </p:cBhvr>
                                      <p:to>
                                        <p:strVal val="visible"/>
                                      </p:to>
                                    </p:set>
                                    <p:anim calcmode="lin" valueType="num">
                                      <p:cBhvr additive="base">
                                        <p:cTn id="35" dur="500" fill="hold"/>
                                        <p:tgtEl>
                                          <p:spTgt spid="32770">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277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32770">
                                            <p:txEl>
                                              <p:pRg st="7" end="7"/>
                                            </p:txEl>
                                          </p:spTgt>
                                        </p:tgtEl>
                                        <p:attrNameLst>
                                          <p:attrName>style.visibility</p:attrName>
                                        </p:attrNameLst>
                                      </p:cBhvr>
                                      <p:to>
                                        <p:strVal val="visible"/>
                                      </p:to>
                                    </p:set>
                                    <p:anim calcmode="lin" valueType="num">
                                      <p:cBhvr additive="base">
                                        <p:cTn id="41" dur="500" fill="hold"/>
                                        <p:tgtEl>
                                          <p:spTgt spid="32770">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2770">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2770">
                                            <p:txEl>
                                              <p:pRg st="8" end="8"/>
                                            </p:txEl>
                                          </p:spTgt>
                                        </p:tgtEl>
                                        <p:attrNameLst>
                                          <p:attrName>style.visibility</p:attrName>
                                        </p:attrNameLst>
                                      </p:cBhvr>
                                      <p:to>
                                        <p:strVal val="visible"/>
                                      </p:to>
                                    </p:set>
                                    <p:anim calcmode="lin" valueType="num">
                                      <p:cBhvr additive="base">
                                        <p:cTn id="45" dur="500" fill="hold"/>
                                        <p:tgtEl>
                                          <p:spTgt spid="32770">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2770">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1"/>
          <p:cNvSpPr>
            <a:spLocks noGrp="1"/>
          </p:cNvSpPr>
          <p:nvPr>
            <p:ph idx="1"/>
          </p:nvPr>
        </p:nvSpPr>
        <p:spPr>
          <a:xfrm>
            <a:off x="6350" y="0"/>
            <a:ext cx="9137650" cy="5849938"/>
          </a:xfrm>
        </p:spPr>
        <p:txBody>
          <a:bodyPr/>
          <a:lstStyle/>
          <a:p>
            <a:r>
              <a:rPr lang="en-GB" altLang="en-US" sz="2400" smtClean="0"/>
              <a:t>The scientific revolution was underpinned by the distinction between primary and secondary qualities.</a:t>
            </a:r>
          </a:p>
          <a:p>
            <a:r>
              <a:rPr lang="en-GB" altLang="en-US" sz="2400" smtClean="0"/>
              <a:t>Natural science – exploration of the primary qualities of the world</a:t>
            </a:r>
          </a:p>
          <a:p>
            <a:pPr lvl="1"/>
            <a:r>
              <a:rPr lang="en-GB" altLang="en-US" sz="2000" smtClean="0"/>
              <a:t>Things that exist in the real world</a:t>
            </a:r>
          </a:p>
          <a:p>
            <a:pPr lvl="2"/>
            <a:r>
              <a:rPr lang="en-GB" altLang="en-US" sz="1800" smtClean="0"/>
              <a:t>E.g., light waves</a:t>
            </a:r>
          </a:p>
          <a:p>
            <a:r>
              <a:rPr lang="en-GB" altLang="en-US" sz="2400" smtClean="0"/>
              <a:t>Psychology – exploration of the secondary qualities of the world/subjective experience</a:t>
            </a:r>
          </a:p>
          <a:p>
            <a:pPr lvl="1"/>
            <a:r>
              <a:rPr lang="en-GB" altLang="en-US" sz="2000" smtClean="0"/>
              <a:t>Our experience of that world (actively constructed by us)</a:t>
            </a:r>
          </a:p>
          <a:p>
            <a:pPr lvl="2"/>
            <a:r>
              <a:rPr lang="en-GB" altLang="en-US" sz="1800" smtClean="0"/>
              <a:t>E.g., colour</a:t>
            </a:r>
          </a:p>
          <a:p>
            <a:r>
              <a:rPr lang="en-GB" altLang="en-US" sz="2400" smtClean="0"/>
              <a:t>Natural science and psychology explore the same things, but from different perspectives.</a:t>
            </a:r>
          </a:p>
          <a:p>
            <a:pPr lvl="1"/>
            <a:r>
              <a:rPr lang="en-GB" altLang="en-US" sz="2000" smtClean="0"/>
              <a:t>Wundt: the aim of Psychology was to complement natural science.</a:t>
            </a:r>
          </a:p>
          <a:p>
            <a:pPr lvl="1"/>
            <a:r>
              <a:rPr lang="en-GB" altLang="en-US" sz="2000" smtClean="0"/>
              <a:t>He recognised that some physiological findings were of use to Psychology but he did not seek a physiological explanation for immediate experience. </a:t>
            </a:r>
          </a:p>
          <a:p>
            <a:pPr lvl="2"/>
            <a:r>
              <a:rPr lang="en-GB" altLang="en-US" sz="1800" smtClean="0"/>
              <a:t>His views of Psychology are known as anti-reductionist &amp; anti-positivist</a:t>
            </a:r>
          </a:p>
        </p:txBody>
      </p:sp>
    </p:spTree>
    <p:extLst>
      <p:ext uri="{BB962C8B-B14F-4D97-AF65-F5344CB8AC3E}">
        <p14:creationId xmlns:p14="http://schemas.microsoft.com/office/powerpoint/2010/main" val="412727619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 calcmode="lin" valueType="num">
                                      <p:cBhvr additive="base">
                                        <p:cTn id="7" dur="500" fill="hold"/>
                                        <p:tgtEl>
                                          <p:spTgt spid="3379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379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3794">
                                            <p:txEl>
                                              <p:pRg st="1" end="1"/>
                                            </p:txEl>
                                          </p:spTgt>
                                        </p:tgtEl>
                                        <p:attrNameLst>
                                          <p:attrName>style.visibility</p:attrName>
                                        </p:attrNameLst>
                                      </p:cBhvr>
                                      <p:to>
                                        <p:strVal val="visible"/>
                                      </p:to>
                                    </p:set>
                                    <p:anim calcmode="lin" valueType="num">
                                      <p:cBhvr additive="base">
                                        <p:cTn id="13" dur="500" fill="hold"/>
                                        <p:tgtEl>
                                          <p:spTgt spid="3379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379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3794">
                                            <p:txEl>
                                              <p:pRg st="2" end="2"/>
                                            </p:txEl>
                                          </p:spTgt>
                                        </p:tgtEl>
                                        <p:attrNameLst>
                                          <p:attrName>style.visibility</p:attrName>
                                        </p:attrNameLst>
                                      </p:cBhvr>
                                      <p:to>
                                        <p:strVal val="visible"/>
                                      </p:to>
                                    </p:set>
                                    <p:anim calcmode="lin" valueType="num">
                                      <p:cBhvr additive="base">
                                        <p:cTn id="17" dur="500" fill="hold"/>
                                        <p:tgtEl>
                                          <p:spTgt spid="3379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379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3794">
                                            <p:txEl>
                                              <p:pRg st="3" end="3"/>
                                            </p:txEl>
                                          </p:spTgt>
                                        </p:tgtEl>
                                        <p:attrNameLst>
                                          <p:attrName>style.visibility</p:attrName>
                                        </p:attrNameLst>
                                      </p:cBhvr>
                                      <p:to>
                                        <p:strVal val="visible"/>
                                      </p:to>
                                    </p:set>
                                    <p:anim calcmode="lin" valueType="num">
                                      <p:cBhvr additive="base">
                                        <p:cTn id="21" dur="500" fill="hold"/>
                                        <p:tgtEl>
                                          <p:spTgt spid="3379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379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33794">
                                            <p:txEl>
                                              <p:pRg st="4" end="4"/>
                                            </p:txEl>
                                          </p:spTgt>
                                        </p:tgtEl>
                                        <p:attrNameLst>
                                          <p:attrName>style.visibility</p:attrName>
                                        </p:attrNameLst>
                                      </p:cBhvr>
                                      <p:to>
                                        <p:strVal val="visible"/>
                                      </p:to>
                                    </p:set>
                                    <p:anim calcmode="lin" valueType="num">
                                      <p:cBhvr additive="base">
                                        <p:cTn id="27" dur="500" fill="hold"/>
                                        <p:tgtEl>
                                          <p:spTgt spid="33794">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3794">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3794">
                                            <p:txEl>
                                              <p:pRg st="5" end="5"/>
                                            </p:txEl>
                                          </p:spTgt>
                                        </p:tgtEl>
                                        <p:attrNameLst>
                                          <p:attrName>style.visibility</p:attrName>
                                        </p:attrNameLst>
                                      </p:cBhvr>
                                      <p:to>
                                        <p:strVal val="visible"/>
                                      </p:to>
                                    </p:set>
                                    <p:anim calcmode="lin" valueType="num">
                                      <p:cBhvr additive="base">
                                        <p:cTn id="31" dur="500" fill="hold"/>
                                        <p:tgtEl>
                                          <p:spTgt spid="3379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3794">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3794">
                                            <p:txEl>
                                              <p:pRg st="6" end="6"/>
                                            </p:txEl>
                                          </p:spTgt>
                                        </p:tgtEl>
                                        <p:attrNameLst>
                                          <p:attrName>style.visibility</p:attrName>
                                        </p:attrNameLst>
                                      </p:cBhvr>
                                      <p:to>
                                        <p:strVal val="visible"/>
                                      </p:to>
                                    </p:set>
                                    <p:anim calcmode="lin" valueType="num">
                                      <p:cBhvr additive="base">
                                        <p:cTn id="35" dur="500" fill="hold"/>
                                        <p:tgtEl>
                                          <p:spTgt spid="33794">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379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4" fill="hold" nodeType="clickEffect">
                                  <p:stCondLst>
                                    <p:cond delay="0"/>
                                  </p:stCondLst>
                                  <p:childTnLst>
                                    <p:set>
                                      <p:cBhvr>
                                        <p:cTn id="40" dur="1" fill="hold">
                                          <p:stCondLst>
                                            <p:cond delay="0"/>
                                          </p:stCondLst>
                                        </p:cTn>
                                        <p:tgtEl>
                                          <p:spTgt spid="33794">
                                            <p:txEl>
                                              <p:pRg st="7" end="7"/>
                                            </p:txEl>
                                          </p:spTgt>
                                        </p:tgtEl>
                                        <p:attrNameLst>
                                          <p:attrName>style.visibility</p:attrName>
                                        </p:attrNameLst>
                                      </p:cBhvr>
                                      <p:to>
                                        <p:strVal val="visible"/>
                                      </p:to>
                                    </p:set>
                                    <p:anim calcmode="lin" valueType="num">
                                      <p:cBhvr additive="base">
                                        <p:cTn id="41" dur="500" fill="hold"/>
                                        <p:tgtEl>
                                          <p:spTgt spid="33794">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379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4" fill="hold" nodeType="clickEffect">
                                  <p:stCondLst>
                                    <p:cond delay="0"/>
                                  </p:stCondLst>
                                  <p:childTnLst>
                                    <p:set>
                                      <p:cBhvr>
                                        <p:cTn id="46" dur="1" fill="hold">
                                          <p:stCondLst>
                                            <p:cond delay="0"/>
                                          </p:stCondLst>
                                        </p:cTn>
                                        <p:tgtEl>
                                          <p:spTgt spid="33794">
                                            <p:txEl>
                                              <p:pRg st="8" end="8"/>
                                            </p:txEl>
                                          </p:spTgt>
                                        </p:tgtEl>
                                        <p:attrNameLst>
                                          <p:attrName>style.visibility</p:attrName>
                                        </p:attrNameLst>
                                      </p:cBhvr>
                                      <p:to>
                                        <p:strVal val="visible"/>
                                      </p:to>
                                    </p:set>
                                    <p:anim calcmode="lin" valueType="num">
                                      <p:cBhvr additive="base">
                                        <p:cTn id="47" dur="500" fill="hold"/>
                                        <p:tgtEl>
                                          <p:spTgt spid="33794">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379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4" fill="hold" nodeType="clickEffect">
                                  <p:stCondLst>
                                    <p:cond delay="0"/>
                                  </p:stCondLst>
                                  <p:childTnLst>
                                    <p:set>
                                      <p:cBhvr>
                                        <p:cTn id="52" dur="1" fill="hold">
                                          <p:stCondLst>
                                            <p:cond delay="0"/>
                                          </p:stCondLst>
                                        </p:cTn>
                                        <p:tgtEl>
                                          <p:spTgt spid="33794">
                                            <p:txEl>
                                              <p:pRg st="9" end="9"/>
                                            </p:txEl>
                                          </p:spTgt>
                                        </p:tgtEl>
                                        <p:attrNameLst>
                                          <p:attrName>style.visibility</p:attrName>
                                        </p:attrNameLst>
                                      </p:cBhvr>
                                      <p:to>
                                        <p:strVal val="visible"/>
                                      </p:to>
                                    </p:set>
                                    <p:anim calcmode="lin" valueType="num">
                                      <p:cBhvr additive="base">
                                        <p:cTn id="53" dur="500" fill="hold"/>
                                        <p:tgtEl>
                                          <p:spTgt spid="33794">
                                            <p:txEl>
                                              <p:pRg st="9" end="9"/>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379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5" fill="hold" nodeType="clickPar">
                      <p:stCondLst>
                        <p:cond delay="indefinite"/>
                      </p:stCondLst>
                      <p:childTnLst>
                        <p:par>
                          <p:cTn id="56" fill="hold" nodeType="withGroup">
                            <p:stCondLst>
                              <p:cond delay="0"/>
                            </p:stCondLst>
                            <p:childTnLst>
                              <p:par>
                                <p:cTn id="57" presetID="2" presetClass="entr" presetSubtype="4" fill="hold" nodeType="clickEffect">
                                  <p:stCondLst>
                                    <p:cond delay="0"/>
                                  </p:stCondLst>
                                  <p:childTnLst>
                                    <p:set>
                                      <p:cBhvr>
                                        <p:cTn id="58" dur="1" fill="hold">
                                          <p:stCondLst>
                                            <p:cond delay="0"/>
                                          </p:stCondLst>
                                        </p:cTn>
                                        <p:tgtEl>
                                          <p:spTgt spid="33794">
                                            <p:txEl>
                                              <p:pRg st="10" end="10"/>
                                            </p:txEl>
                                          </p:spTgt>
                                        </p:tgtEl>
                                        <p:attrNameLst>
                                          <p:attrName>style.visibility</p:attrName>
                                        </p:attrNameLst>
                                      </p:cBhvr>
                                      <p:to>
                                        <p:strVal val="visible"/>
                                      </p:to>
                                    </p:set>
                                    <p:anim calcmode="lin" valueType="num">
                                      <p:cBhvr additive="base">
                                        <p:cTn id="59" dur="500" fill="hold"/>
                                        <p:tgtEl>
                                          <p:spTgt spid="33794">
                                            <p:txEl>
                                              <p:pRg st="10" end="1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379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1"/>
          <p:cNvSpPr>
            <a:spLocks noGrp="1"/>
          </p:cNvSpPr>
          <p:nvPr>
            <p:ph idx="1"/>
          </p:nvPr>
        </p:nvSpPr>
        <p:spPr>
          <a:xfrm>
            <a:off x="-1588" y="115888"/>
            <a:ext cx="9145588" cy="6049962"/>
          </a:xfrm>
        </p:spPr>
        <p:txBody>
          <a:bodyPr/>
          <a:lstStyle/>
          <a:p>
            <a:r>
              <a:rPr lang="en-GB" altLang="en-US" sz="2400" smtClean="0"/>
              <a:t>Bacon’s view of positivism (scientific method) is that it gives results but no underlying causes</a:t>
            </a:r>
          </a:p>
          <a:p>
            <a:pPr lvl="1"/>
            <a:r>
              <a:rPr lang="en-GB" altLang="en-US" sz="2000" smtClean="0"/>
              <a:t>WHY does something happen</a:t>
            </a:r>
          </a:p>
          <a:p>
            <a:pPr lvl="1"/>
            <a:endParaRPr lang="en-GB" altLang="en-US" sz="2000" smtClean="0"/>
          </a:p>
          <a:p>
            <a:r>
              <a:rPr lang="en-GB" altLang="en-US" sz="2400" smtClean="0"/>
              <a:t>Wundt wanted to not only describe, but also give causal explanations to Psychological phenomena. </a:t>
            </a:r>
          </a:p>
          <a:p>
            <a:endParaRPr lang="en-GB" altLang="en-US" sz="2400" smtClean="0"/>
          </a:p>
          <a:p>
            <a:r>
              <a:rPr lang="en-GB" altLang="en-US" sz="2400" smtClean="0"/>
              <a:t>He was committed to the idea of </a:t>
            </a:r>
            <a:r>
              <a:rPr lang="en-GB" altLang="en-US" sz="2400" b="1" smtClean="0"/>
              <a:t>Psychic causality</a:t>
            </a:r>
          </a:p>
          <a:p>
            <a:pPr lvl="1"/>
            <a:r>
              <a:rPr lang="en-GB" altLang="en-US" sz="2000" smtClean="0"/>
              <a:t>Some psychological phenomena are causal/outcomes of other psychological phenomena.</a:t>
            </a:r>
          </a:p>
          <a:p>
            <a:pPr lvl="2"/>
            <a:r>
              <a:rPr lang="en-GB" altLang="en-US" sz="1800" smtClean="0"/>
              <a:t>E.g., our complex experience is the causal outcome of active and creative structuring processes. </a:t>
            </a:r>
          </a:p>
          <a:p>
            <a:pPr lvl="2"/>
            <a:endParaRPr lang="en-GB" altLang="en-US" sz="1800" smtClean="0"/>
          </a:p>
          <a:p>
            <a:r>
              <a:rPr lang="en-GB" altLang="en-US" sz="2400" smtClean="0"/>
              <a:t>For Wundt, psychology was the science of immediate experience – so how should we go about measuring it?</a:t>
            </a:r>
          </a:p>
          <a:p>
            <a:endParaRPr lang="en-GB" altLang="en-US" sz="2400" smtClean="0"/>
          </a:p>
        </p:txBody>
      </p:sp>
    </p:spTree>
    <p:extLst>
      <p:ext uri="{BB962C8B-B14F-4D97-AF65-F5344CB8AC3E}">
        <p14:creationId xmlns:p14="http://schemas.microsoft.com/office/powerpoint/2010/main" val="18099141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0658">
                                            <p:txEl>
                                              <p:pRg st="0" end="0"/>
                                            </p:txEl>
                                          </p:spTgt>
                                        </p:tgtEl>
                                        <p:attrNameLst>
                                          <p:attrName>style.visibility</p:attrName>
                                        </p:attrNameLst>
                                      </p:cBhvr>
                                      <p:to>
                                        <p:strVal val="visible"/>
                                      </p:to>
                                    </p:set>
                                    <p:anim calcmode="lin" valueType="num">
                                      <p:cBhvr additive="base">
                                        <p:cTn id="7" dur="500" fill="hold"/>
                                        <p:tgtEl>
                                          <p:spTgt spid="7065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065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0658">
                                            <p:txEl>
                                              <p:pRg st="1" end="1"/>
                                            </p:txEl>
                                          </p:spTgt>
                                        </p:tgtEl>
                                        <p:attrNameLst>
                                          <p:attrName>style.visibility</p:attrName>
                                        </p:attrNameLst>
                                      </p:cBhvr>
                                      <p:to>
                                        <p:strVal val="visible"/>
                                      </p:to>
                                    </p:set>
                                    <p:anim calcmode="lin" valueType="num">
                                      <p:cBhvr additive="base">
                                        <p:cTn id="11" dur="500" fill="hold"/>
                                        <p:tgtEl>
                                          <p:spTgt spid="7065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065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70658">
                                            <p:txEl>
                                              <p:pRg st="3" end="3"/>
                                            </p:txEl>
                                          </p:spTgt>
                                        </p:tgtEl>
                                        <p:attrNameLst>
                                          <p:attrName>style.visibility</p:attrName>
                                        </p:attrNameLst>
                                      </p:cBhvr>
                                      <p:to>
                                        <p:strVal val="visible"/>
                                      </p:to>
                                    </p:set>
                                    <p:anim calcmode="lin" valueType="num">
                                      <p:cBhvr additive="base">
                                        <p:cTn id="17" dur="500" fill="hold"/>
                                        <p:tgtEl>
                                          <p:spTgt spid="70658">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065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70658">
                                            <p:txEl>
                                              <p:pRg st="5" end="5"/>
                                            </p:txEl>
                                          </p:spTgt>
                                        </p:tgtEl>
                                        <p:attrNameLst>
                                          <p:attrName>style.visibility</p:attrName>
                                        </p:attrNameLst>
                                      </p:cBhvr>
                                      <p:to>
                                        <p:strVal val="visible"/>
                                      </p:to>
                                    </p:set>
                                    <p:anim calcmode="lin" valueType="num">
                                      <p:cBhvr additive="base">
                                        <p:cTn id="23" dur="500" fill="hold"/>
                                        <p:tgtEl>
                                          <p:spTgt spid="70658">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0658">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70658">
                                            <p:txEl>
                                              <p:pRg st="6" end="6"/>
                                            </p:txEl>
                                          </p:spTgt>
                                        </p:tgtEl>
                                        <p:attrNameLst>
                                          <p:attrName>style.visibility</p:attrName>
                                        </p:attrNameLst>
                                      </p:cBhvr>
                                      <p:to>
                                        <p:strVal val="visible"/>
                                      </p:to>
                                    </p:set>
                                    <p:anim calcmode="lin" valueType="num">
                                      <p:cBhvr additive="base">
                                        <p:cTn id="27" dur="500" fill="hold"/>
                                        <p:tgtEl>
                                          <p:spTgt spid="70658">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0658">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70658">
                                            <p:txEl>
                                              <p:pRg st="7" end="7"/>
                                            </p:txEl>
                                          </p:spTgt>
                                        </p:tgtEl>
                                        <p:attrNameLst>
                                          <p:attrName>style.visibility</p:attrName>
                                        </p:attrNameLst>
                                      </p:cBhvr>
                                      <p:to>
                                        <p:strVal val="visible"/>
                                      </p:to>
                                    </p:set>
                                    <p:anim calcmode="lin" valueType="num">
                                      <p:cBhvr additive="base">
                                        <p:cTn id="31" dur="500" fill="hold"/>
                                        <p:tgtEl>
                                          <p:spTgt spid="70658">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0658">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70658">
                                            <p:txEl>
                                              <p:pRg st="9" end="9"/>
                                            </p:txEl>
                                          </p:spTgt>
                                        </p:tgtEl>
                                        <p:attrNameLst>
                                          <p:attrName>style.visibility</p:attrName>
                                        </p:attrNameLst>
                                      </p:cBhvr>
                                      <p:to>
                                        <p:strVal val="visible"/>
                                      </p:to>
                                    </p:set>
                                    <p:anim calcmode="lin" valueType="num">
                                      <p:cBhvr additive="base">
                                        <p:cTn id="37" dur="500" fill="hold"/>
                                        <p:tgtEl>
                                          <p:spTgt spid="70658">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0658">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1"/>
          <p:cNvSpPr>
            <a:spLocks noGrp="1"/>
          </p:cNvSpPr>
          <p:nvPr>
            <p:ph idx="1"/>
          </p:nvPr>
        </p:nvSpPr>
        <p:spPr>
          <a:xfrm>
            <a:off x="0" y="44450"/>
            <a:ext cx="9144000" cy="6048375"/>
          </a:xfrm>
        </p:spPr>
        <p:txBody>
          <a:bodyPr/>
          <a:lstStyle/>
          <a:p>
            <a:r>
              <a:rPr lang="en-GB" altLang="en-US" sz="2400" smtClean="0"/>
              <a:t>Controlled laboratory experiments</a:t>
            </a:r>
          </a:p>
          <a:p>
            <a:pPr lvl="1"/>
            <a:r>
              <a:rPr lang="en-GB" altLang="en-US" sz="2000" smtClean="0"/>
              <a:t>They allowed for identifying both the elements of experience and the way in which they were structured by the subject. </a:t>
            </a:r>
          </a:p>
          <a:p>
            <a:pPr lvl="1"/>
            <a:r>
              <a:rPr lang="en-GB" altLang="en-US" sz="2000" smtClean="0"/>
              <a:t>He was thought to conduct experimental research through:-</a:t>
            </a:r>
          </a:p>
          <a:p>
            <a:pPr lvl="2"/>
            <a:r>
              <a:rPr lang="en-GB" altLang="en-US" sz="1800" smtClean="0"/>
              <a:t>Introspection – but in actual fact he carried out very little of it</a:t>
            </a:r>
          </a:p>
          <a:p>
            <a:pPr lvl="1"/>
            <a:r>
              <a:rPr lang="en-GB" altLang="en-US" sz="2000" smtClean="0"/>
              <a:t>Introspection – controlled subjective reports of self-observation.</a:t>
            </a:r>
          </a:p>
          <a:p>
            <a:pPr lvl="2"/>
            <a:r>
              <a:rPr lang="en-GB" altLang="en-US" sz="1800" smtClean="0"/>
              <a:t>It evolved from casual reflections to the systematic, reproducible self-observation (“Selbst-Beobachtung” of the Leipzig school (1879).</a:t>
            </a:r>
          </a:p>
          <a:p>
            <a:pPr lvl="2"/>
            <a:r>
              <a:rPr lang="en-GB" altLang="en-US" sz="1800" smtClean="0"/>
              <a:t>Observers would participate in reaction time experiments but would have to produce at least ten thousand introspective observations before their data was considered valid (Boring, 1953).</a:t>
            </a:r>
          </a:p>
          <a:p>
            <a:pPr lvl="2"/>
            <a:r>
              <a:rPr lang="en-GB" altLang="en-US" sz="1800" smtClean="0"/>
              <a:t>Wundt aimed to analyse the content of conscious experience, determine how the elements of consciousness are connected, and to devise a law that would explain those connections. </a:t>
            </a:r>
          </a:p>
          <a:p>
            <a:pPr lvl="2"/>
            <a:r>
              <a:rPr lang="en-GB" altLang="en-US" sz="1800" smtClean="0"/>
              <a:t>He made inferences about the nature of mental processes by looking at how changes in the stimuli caused changes in the verbal reports of the trained observers. </a:t>
            </a:r>
          </a:p>
          <a:p>
            <a:pPr lvl="2"/>
            <a:r>
              <a:rPr lang="en-GB" altLang="en-US" sz="1800" smtClean="0"/>
              <a:t>He was particularly interested in how basic sensory information gave rise to complex perceptions.</a:t>
            </a:r>
          </a:p>
        </p:txBody>
      </p:sp>
    </p:spTree>
    <p:extLst>
      <p:ext uri="{BB962C8B-B14F-4D97-AF65-F5344CB8AC3E}">
        <p14:creationId xmlns:p14="http://schemas.microsoft.com/office/powerpoint/2010/main" val="315809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Effect transition="in" filter="randombar(horizontal)">
                                      <p:cBhvr>
                                        <p:cTn id="7" dur="500"/>
                                        <p:tgtEl>
                                          <p:spTgt spid="35842">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5842">
                                            <p:txEl>
                                              <p:pRg st="1" end="1"/>
                                            </p:txEl>
                                          </p:spTgt>
                                        </p:tgtEl>
                                        <p:attrNameLst>
                                          <p:attrName>style.visibility</p:attrName>
                                        </p:attrNameLst>
                                      </p:cBhvr>
                                      <p:to>
                                        <p:strVal val="visible"/>
                                      </p:to>
                                    </p:set>
                                    <p:animEffect transition="in" filter="randombar(horizontal)">
                                      <p:cBhvr>
                                        <p:cTn id="10" dur="500"/>
                                        <p:tgtEl>
                                          <p:spTgt spid="35842">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4" presetClass="entr" presetSubtype="10" fill="hold" nodeType="clickEffect">
                                  <p:stCondLst>
                                    <p:cond delay="0"/>
                                  </p:stCondLst>
                                  <p:childTnLst>
                                    <p:set>
                                      <p:cBhvr>
                                        <p:cTn id="14" dur="1" fill="hold">
                                          <p:stCondLst>
                                            <p:cond delay="0"/>
                                          </p:stCondLst>
                                        </p:cTn>
                                        <p:tgtEl>
                                          <p:spTgt spid="35842">
                                            <p:txEl>
                                              <p:pRg st="2" end="2"/>
                                            </p:txEl>
                                          </p:spTgt>
                                        </p:tgtEl>
                                        <p:attrNameLst>
                                          <p:attrName>style.visibility</p:attrName>
                                        </p:attrNameLst>
                                      </p:cBhvr>
                                      <p:to>
                                        <p:strVal val="visible"/>
                                      </p:to>
                                    </p:set>
                                    <p:animEffect transition="in" filter="randombar(horizontal)">
                                      <p:cBhvr>
                                        <p:cTn id="15" dur="500"/>
                                        <p:tgtEl>
                                          <p:spTgt spid="35842">
                                            <p:txEl>
                                              <p:pRg st="2" end="2"/>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5842">
                                            <p:txEl>
                                              <p:pRg st="3" end="3"/>
                                            </p:txEl>
                                          </p:spTgt>
                                        </p:tgtEl>
                                        <p:attrNameLst>
                                          <p:attrName>style.visibility</p:attrName>
                                        </p:attrNameLst>
                                      </p:cBhvr>
                                      <p:to>
                                        <p:strVal val="visible"/>
                                      </p:to>
                                    </p:set>
                                    <p:animEffect transition="in" filter="randombar(horizontal)">
                                      <p:cBhvr>
                                        <p:cTn id="18" dur="500"/>
                                        <p:tgtEl>
                                          <p:spTgt spid="35842">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4" presetClass="entr" presetSubtype="10" fill="hold" nodeType="clickEffect">
                                  <p:stCondLst>
                                    <p:cond delay="0"/>
                                  </p:stCondLst>
                                  <p:childTnLst>
                                    <p:set>
                                      <p:cBhvr>
                                        <p:cTn id="22" dur="1" fill="hold">
                                          <p:stCondLst>
                                            <p:cond delay="0"/>
                                          </p:stCondLst>
                                        </p:cTn>
                                        <p:tgtEl>
                                          <p:spTgt spid="35842">
                                            <p:txEl>
                                              <p:pRg st="4" end="4"/>
                                            </p:txEl>
                                          </p:spTgt>
                                        </p:tgtEl>
                                        <p:attrNameLst>
                                          <p:attrName>style.visibility</p:attrName>
                                        </p:attrNameLst>
                                      </p:cBhvr>
                                      <p:to>
                                        <p:strVal val="visible"/>
                                      </p:to>
                                    </p:set>
                                    <p:animEffect transition="in" filter="randombar(horizontal)">
                                      <p:cBhvr>
                                        <p:cTn id="23" dur="500"/>
                                        <p:tgtEl>
                                          <p:spTgt spid="35842">
                                            <p:txEl>
                                              <p:pRg st="4" end="4"/>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35842">
                                            <p:txEl>
                                              <p:pRg st="5" end="5"/>
                                            </p:txEl>
                                          </p:spTgt>
                                        </p:tgtEl>
                                        <p:attrNameLst>
                                          <p:attrName>style.visibility</p:attrName>
                                        </p:attrNameLst>
                                      </p:cBhvr>
                                      <p:to>
                                        <p:strVal val="visible"/>
                                      </p:to>
                                    </p:set>
                                    <p:animEffect transition="in" filter="randombar(horizontal)">
                                      <p:cBhvr>
                                        <p:cTn id="26" dur="500"/>
                                        <p:tgtEl>
                                          <p:spTgt spid="35842">
                                            <p:txEl>
                                              <p:pRg st="5" end="5"/>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4" presetClass="entr" presetSubtype="10" fill="hold" nodeType="clickEffect">
                                  <p:stCondLst>
                                    <p:cond delay="0"/>
                                  </p:stCondLst>
                                  <p:childTnLst>
                                    <p:set>
                                      <p:cBhvr>
                                        <p:cTn id="30" dur="1" fill="hold">
                                          <p:stCondLst>
                                            <p:cond delay="0"/>
                                          </p:stCondLst>
                                        </p:cTn>
                                        <p:tgtEl>
                                          <p:spTgt spid="35842">
                                            <p:txEl>
                                              <p:pRg st="6" end="6"/>
                                            </p:txEl>
                                          </p:spTgt>
                                        </p:tgtEl>
                                        <p:attrNameLst>
                                          <p:attrName>style.visibility</p:attrName>
                                        </p:attrNameLst>
                                      </p:cBhvr>
                                      <p:to>
                                        <p:strVal val="visible"/>
                                      </p:to>
                                    </p:set>
                                    <p:animEffect transition="in" filter="randombar(horizontal)">
                                      <p:cBhvr>
                                        <p:cTn id="31" dur="500"/>
                                        <p:tgtEl>
                                          <p:spTgt spid="35842">
                                            <p:txEl>
                                              <p:pRg st="6" end="6"/>
                                            </p:txEl>
                                          </p:spTgt>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4" presetClass="entr" presetSubtype="10" fill="hold" nodeType="clickEffect">
                                  <p:stCondLst>
                                    <p:cond delay="0"/>
                                  </p:stCondLst>
                                  <p:childTnLst>
                                    <p:set>
                                      <p:cBhvr>
                                        <p:cTn id="35" dur="1" fill="hold">
                                          <p:stCondLst>
                                            <p:cond delay="0"/>
                                          </p:stCondLst>
                                        </p:cTn>
                                        <p:tgtEl>
                                          <p:spTgt spid="35842">
                                            <p:txEl>
                                              <p:pRg st="7" end="7"/>
                                            </p:txEl>
                                          </p:spTgt>
                                        </p:tgtEl>
                                        <p:attrNameLst>
                                          <p:attrName>style.visibility</p:attrName>
                                        </p:attrNameLst>
                                      </p:cBhvr>
                                      <p:to>
                                        <p:strVal val="visible"/>
                                      </p:to>
                                    </p:set>
                                    <p:animEffect transition="in" filter="randombar(horizontal)">
                                      <p:cBhvr>
                                        <p:cTn id="36" dur="500"/>
                                        <p:tgtEl>
                                          <p:spTgt spid="35842">
                                            <p:txEl>
                                              <p:pRg st="7" end="7"/>
                                            </p:txEl>
                                          </p:spTgt>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14" presetClass="entr" presetSubtype="10" fill="hold" nodeType="clickEffect">
                                  <p:stCondLst>
                                    <p:cond delay="0"/>
                                  </p:stCondLst>
                                  <p:childTnLst>
                                    <p:set>
                                      <p:cBhvr>
                                        <p:cTn id="40" dur="1" fill="hold">
                                          <p:stCondLst>
                                            <p:cond delay="0"/>
                                          </p:stCondLst>
                                        </p:cTn>
                                        <p:tgtEl>
                                          <p:spTgt spid="35842">
                                            <p:txEl>
                                              <p:pRg st="8" end="8"/>
                                            </p:txEl>
                                          </p:spTgt>
                                        </p:tgtEl>
                                        <p:attrNameLst>
                                          <p:attrName>style.visibility</p:attrName>
                                        </p:attrNameLst>
                                      </p:cBhvr>
                                      <p:to>
                                        <p:strVal val="visible"/>
                                      </p:to>
                                    </p:set>
                                    <p:animEffect transition="in" filter="randombar(horizontal)">
                                      <p:cBhvr>
                                        <p:cTn id="41" dur="500"/>
                                        <p:tgtEl>
                                          <p:spTgt spid="35842">
                                            <p:txEl>
                                              <p:pRg st="8" end="8"/>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4" presetClass="entr" presetSubtype="10" fill="hold" nodeType="clickEffect">
                                  <p:stCondLst>
                                    <p:cond delay="0"/>
                                  </p:stCondLst>
                                  <p:childTnLst>
                                    <p:set>
                                      <p:cBhvr>
                                        <p:cTn id="45" dur="1" fill="hold">
                                          <p:stCondLst>
                                            <p:cond delay="0"/>
                                          </p:stCondLst>
                                        </p:cTn>
                                        <p:tgtEl>
                                          <p:spTgt spid="35842">
                                            <p:txEl>
                                              <p:pRg st="9" end="9"/>
                                            </p:txEl>
                                          </p:spTgt>
                                        </p:tgtEl>
                                        <p:attrNameLst>
                                          <p:attrName>style.visibility</p:attrName>
                                        </p:attrNameLst>
                                      </p:cBhvr>
                                      <p:to>
                                        <p:strVal val="visible"/>
                                      </p:to>
                                    </p:set>
                                    <p:animEffect transition="in" filter="randombar(horizontal)">
                                      <p:cBhvr>
                                        <p:cTn id="46" dur="500"/>
                                        <p:tgtEl>
                                          <p:spTgt spid="3584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4925" y="692150"/>
            <a:ext cx="9074150" cy="5314950"/>
          </a:xfrm>
        </p:spPr>
        <p:txBody>
          <a:bodyPr/>
          <a:lstStyle/>
          <a:p>
            <a:pPr>
              <a:defRPr/>
            </a:pPr>
            <a:r>
              <a:rPr lang="en-GB" sz="2400" dirty="0"/>
              <a:t>Wundt himself actually criticised introspection.</a:t>
            </a:r>
          </a:p>
          <a:p>
            <a:pPr marL="109537" indent="0">
              <a:buFont typeface="Wingdings 3" panose="05040102010807070707" pitchFamily="18" charset="2"/>
              <a:buNone/>
              <a:defRPr/>
            </a:pPr>
            <a:endParaRPr lang="en-GB" sz="1400" dirty="0"/>
          </a:p>
          <a:p>
            <a:pPr>
              <a:defRPr/>
            </a:pPr>
            <a:r>
              <a:rPr lang="en-GB" sz="2400" dirty="0"/>
              <a:t>It was deemed too difficult to ask observers to report on sensations with data unmodified by experience. </a:t>
            </a:r>
          </a:p>
          <a:p>
            <a:pPr marL="109537" indent="0">
              <a:buFont typeface="Wingdings 3" panose="05040102010807070707" pitchFamily="18" charset="2"/>
              <a:buNone/>
              <a:defRPr/>
            </a:pPr>
            <a:endParaRPr lang="en-GB" sz="1400" dirty="0"/>
          </a:p>
          <a:p>
            <a:pPr>
              <a:defRPr/>
            </a:pPr>
            <a:r>
              <a:rPr lang="en-GB" sz="2400" dirty="0"/>
              <a:t>The use of trained observers meant they may have been looking for specific things in their experiences.</a:t>
            </a:r>
          </a:p>
          <a:p>
            <a:pPr marL="109537" indent="0">
              <a:buFont typeface="Wingdings 3" panose="05040102010807070707" pitchFamily="18" charset="2"/>
              <a:buNone/>
              <a:defRPr/>
            </a:pPr>
            <a:endParaRPr lang="en-GB" sz="1400" dirty="0"/>
          </a:p>
          <a:p>
            <a:pPr>
              <a:defRPr/>
            </a:pPr>
            <a:r>
              <a:rPr lang="en-GB" sz="2400" dirty="0"/>
              <a:t>Furthermore, there was often disagreement between observers.</a:t>
            </a:r>
          </a:p>
          <a:p>
            <a:pPr marL="109537" indent="0">
              <a:buFont typeface="Wingdings 3" panose="05040102010807070707" pitchFamily="18" charset="2"/>
              <a:buNone/>
              <a:defRPr/>
            </a:pPr>
            <a:endParaRPr lang="en-GB" sz="1400" dirty="0"/>
          </a:p>
          <a:p>
            <a:pPr>
              <a:defRPr/>
            </a:pPr>
            <a:r>
              <a:rPr lang="en-GB" sz="2400" dirty="0"/>
              <a:t>There was also the element of retrospection – recalling an experience some time after it had occurred, which may have led to errors in the report.</a:t>
            </a:r>
          </a:p>
          <a:p>
            <a:pPr>
              <a:defRPr/>
            </a:pPr>
            <a:endParaRPr lang="en-GB" sz="2400" dirty="0"/>
          </a:p>
          <a:p>
            <a:pPr>
              <a:defRPr/>
            </a:pPr>
            <a:endParaRPr lang="en-GB" dirty="0"/>
          </a:p>
        </p:txBody>
      </p:sp>
      <p:sp>
        <p:nvSpPr>
          <p:cNvPr id="3" name="Title 2"/>
          <p:cNvSpPr>
            <a:spLocks noGrp="1"/>
          </p:cNvSpPr>
          <p:nvPr>
            <p:ph type="title"/>
          </p:nvPr>
        </p:nvSpPr>
        <p:spPr>
          <a:xfrm>
            <a:off x="457200" y="116632"/>
            <a:ext cx="8229600" cy="576064"/>
          </a:xfrm>
        </p:spPr>
        <p:txBody>
          <a:bodyPr>
            <a:normAutofit fontScale="90000"/>
          </a:bodyPr>
          <a:lstStyle/>
          <a:p>
            <a:pPr algn="ctr">
              <a:defRPr/>
            </a:pPr>
            <a:r>
              <a:rPr lang="en-GB" sz="3200" dirty="0"/>
              <a:t>Issues with Introspection</a:t>
            </a:r>
          </a:p>
        </p:txBody>
      </p:sp>
    </p:spTree>
    <p:extLst>
      <p:ext uri="{BB962C8B-B14F-4D97-AF65-F5344CB8AC3E}">
        <p14:creationId xmlns:p14="http://schemas.microsoft.com/office/powerpoint/2010/main" val="102059669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44450"/>
            <a:ext cx="9144000" cy="6048375"/>
          </a:xfrm>
        </p:spPr>
        <p:txBody>
          <a:bodyPr/>
          <a:lstStyle/>
          <a:p>
            <a:pPr>
              <a:defRPr/>
            </a:pPr>
            <a:r>
              <a:rPr lang="en-GB" sz="2400" dirty="0"/>
              <a:t>Wundt and his colleagues performed over 100 studies in the first 20 years at the Leipzig laboratory. </a:t>
            </a:r>
          </a:p>
          <a:p>
            <a:pPr>
              <a:defRPr/>
            </a:pPr>
            <a:r>
              <a:rPr lang="en-GB" sz="2400" dirty="0"/>
              <a:t>They began with studies on human vision, audition, and </a:t>
            </a:r>
            <a:r>
              <a:rPr lang="en-GB" sz="2400" dirty="0" err="1"/>
              <a:t>somatosensation</a:t>
            </a:r>
            <a:r>
              <a:rPr lang="en-GB" sz="2400" dirty="0"/>
              <a:t> (feeling and touch). </a:t>
            </a:r>
          </a:p>
          <a:p>
            <a:pPr>
              <a:defRPr/>
            </a:pPr>
            <a:r>
              <a:rPr lang="en-GB" sz="2400" dirty="0"/>
              <a:t>Their later work focused on reaction time and the process involved in perceiving and then responding to a stimulus. </a:t>
            </a:r>
          </a:p>
          <a:p>
            <a:pPr>
              <a:defRPr/>
            </a:pPr>
            <a:r>
              <a:rPr lang="en-GB" sz="2400" dirty="0"/>
              <a:t>Wundt also examined the nature of attention, emotional feeling, and word association.  </a:t>
            </a:r>
          </a:p>
          <a:p>
            <a:pPr marL="109537" indent="0">
              <a:buFont typeface="Wingdings 3" panose="05040102010807070707" pitchFamily="18" charset="2"/>
              <a:buNone/>
              <a:defRPr/>
            </a:pPr>
            <a:r>
              <a:rPr lang="en-GB" altLang="en-US" sz="2400" dirty="0"/>
              <a:t>Most of Wundt’s work involved reaction-time trials</a:t>
            </a:r>
          </a:p>
          <a:p>
            <a:pPr marL="566737" indent="-457200">
              <a:buFont typeface="+mj-lt"/>
              <a:buAutoNum type="arabicPeriod"/>
              <a:defRPr/>
            </a:pPr>
            <a:r>
              <a:rPr lang="en-GB" sz="2400" dirty="0"/>
              <a:t>Time to press a button</a:t>
            </a:r>
          </a:p>
          <a:p>
            <a:pPr marL="566737" indent="-457200">
              <a:buFont typeface="+mj-lt"/>
              <a:buAutoNum type="arabicPeriod"/>
              <a:defRPr/>
            </a:pPr>
            <a:r>
              <a:rPr lang="en-GB" sz="2400" dirty="0"/>
              <a:t>Time to press a button when given a decision to make</a:t>
            </a:r>
          </a:p>
          <a:p>
            <a:pPr marL="566737" indent="-457200">
              <a:defRPr/>
            </a:pPr>
            <a:r>
              <a:rPr lang="en-GB" sz="2400" dirty="0"/>
              <a:t>2 – 1 = time it takes to make a decision</a:t>
            </a:r>
          </a:p>
          <a:p>
            <a:pPr marL="566737" indent="-457200">
              <a:defRPr/>
            </a:pPr>
            <a:endParaRPr lang="en-GB" sz="2400" dirty="0"/>
          </a:p>
          <a:p>
            <a:pPr marL="566737" indent="-457200">
              <a:defRPr/>
            </a:pPr>
            <a:r>
              <a:rPr lang="en-GB" sz="2400" dirty="0"/>
              <a:t>Limited in what it could examine</a:t>
            </a:r>
          </a:p>
          <a:p>
            <a:pPr marL="822325" lvl="1" indent="-457200">
              <a:defRPr/>
            </a:pPr>
            <a:r>
              <a:rPr lang="en-GB" sz="2000" dirty="0"/>
              <a:t>Simple but not complex behaviours/thought processes</a:t>
            </a:r>
          </a:p>
          <a:p>
            <a:pPr>
              <a:defRPr/>
            </a:pPr>
            <a:endParaRPr lang="en-GB" sz="2400" dirty="0"/>
          </a:p>
        </p:txBody>
      </p:sp>
    </p:spTree>
    <p:extLst>
      <p:ext uri="{BB962C8B-B14F-4D97-AF65-F5344CB8AC3E}">
        <p14:creationId xmlns:p14="http://schemas.microsoft.com/office/powerpoint/2010/main" val="280581556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2" dur="500"/>
                                        <p:tgtEl>
                                          <p:spTgt spid="2">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5" dur="500"/>
                                        <p:tgtEl>
                                          <p:spTgt spid="2">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4" presetClass="entr" presetSubtype="10" fill="hold" nodeType="click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randombar(horizontal)">
                                      <p:cBhvr>
                                        <p:cTn id="20" dur="500"/>
                                        <p:tgtEl>
                                          <p:spTgt spid="2">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4" presetClass="entr" presetSubtype="1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randombar(horizontal)">
                                      <p:cBhvr>
                                        <p:cTn id="25" dur="500"/>
                                        <p:tgtEl>
                                          <p:spTgt spid="2">
                                            <p:txEl>
                                              <p:pRg st="4" end="4"/>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randombar(horizontal)">
                                      <p:cBhvr>
                                        <p:cTn id="28" dur="500"/>
                                        <p:tgtEl>
                                          <p:spTgt spid="2">
                                            <p:txEl>
                                              <p:pRg st="5" end="5"/>
                                            </p:txEl>
                                          </p:spTgt>
                                        </p:tgtEl>
                                      </p:cBhvr>
                                    </p:animEffect>
                                  </p:childTnLst>
                                </p:cTn>
                              </p:par>
                              <p:par>
                                <p:cTn id="29" presetID="14" presetClass="entr" presetSubtype="10" fill="hold" nodeType="with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randombar(horizontal)">
                                      <p:cBhvr>
                                        <p:cTn id="31" dur="500"/>
                                        <p:tgtEl>
                                          <p:spTgt spid="2">
                                            <p:txEl>
                                              <p:pRg st="6" end="6"/>
                                            </p:txEl>
                                          </p:spTgt>
                                        </p:tgtEl>
                                      </p:cBhvr>
                                    </p:animEffect>
                                  </p:childTnLst>
                                </p:cTn>
                              </p:par>
                              <p:par>
                                <p:cTn id="32" presetID="14" presetClass="entr" presetSubtype="10" fill="hold" nodeType="withEffect">
                                  <p:stCondLst>
                                    <p:cond delay="0"/>
                                  </p:stCondLst>
                                  <p:childTnLst>
                                    <p:set>
                                      <p:cBhvr>
                                        <p:cTn id="33" dur="1" fill="hold">
                                          <p:stCondLst>
                                            <p:cond delay="0"/>
                                          </p:stCondLst>
                                        </p:cTn>
                                        <p:tgtEl>
                                          <p:spTgt spid="2">
                                            <p:txEl>
                                              <p:pRg st="7" end="7"/>
                                            </p:txEl>
                                          </p:spTgt>
                                        </p:tgtEl>
                                        <p:attrNameLst>
                                          <p:attrName>style.visibility</p:attrName>
                                        </p:attrNameLst>
                                      </p:cBhvr>
                                      <p:to>
                                        <p:strVal val="visible"/>
                                      </p:to>
                                    </p:set>
                                    <p:animEffect transition="in" filter="randombar(horizontal)">
                                      <p:cBhvr>
                                        <p:cTn id="34" dur="500"/>
                                        <p:tgtEl>
                                          <p:spTgt spid="2">
                                            <p:txEl>
                                              <p:pRg st="7" end="7"/>
                                            </p:txEl>
                                          </p:spTgt>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14" presetClass="entr" presetSubtype="10" fill="hold" nodeType="clickEffect">
                                  <p:stCondLst>
                                    <p:cond delay="0"/>
                                  </p:stCondLst>
                                  <p:childTnLst>
                                    <p:set>
                                      <p:cBhvr>
                                        <p:cTn id="38" dur="1" fill="hold">
                                          <p:stCondLst>
                                            <p:cond delay="0"/>
                                          </p:stCondLst>
                                        </p:cTn>
                                        <p:tgtEl>
                                          <p:spTgt spid="2">
                                            <p:txEl>
                                              <p:pRg st="9" end="9"/>
                                            </p:txEl>
                                          </p:spTgt>
                                        </p:tgtEl>
                                        <p:attrNameLst>
                                          <p:attrName>style.visibility</p:attrName>
                                        </p:attrNameLst>
                                      </p:cBhvr>
                                      <p:to>
                                        <p:strVal val="visible"/>
                                      </p:to>
                                    </p:set>
                                    <p:animEffect transition="in" filter="randombar(horizontal)">
                                      <p:cBhvr>
                                        <p:cTn id="39" dur="500"/>
                                        <p:tgtEl>
                                          <p:spTgt spid="2">
                                            <p:txEl>
                                              <p:pRg st="9" end="9"/>
                                            </p:txEl>
                                          </p:spTgt>
                                        </p:tgtEl>
                                      </p:cBhvr>
                                    </p:animEffect>
                                  </p:childTnLst>
                                </p:cTn>
                              </p:par>
                              <p:par>
                                <p:cTn id="40" presetID="14" presetClass="entr" presetSubtype="10" fill="hold" nodeType="withEffect">
                                  <p:stCondLst>
                                    <p:cond delay="0"/>
                                  </p:stCondLst>
                                  <p:childTnLst>
                                    <p:set>
                                      <p:cBhvr>
                                        <p:cTn id="41" dur="1" fill="hold">
                                          <p:stCondLst>
                                            <p:cond delay="0"/>
                                          </p:stCondLst>
                                        </p:cTn>
                                        <p:tgtEl>
                                          <p:spTgt spid="2">
                                            <p:txEl>
                                              <p:pRg st="10" end="10"/>
                                            </p:txEl>
                                          </p:spTgt>
                                        </p:tgtEl>
                                        <p:attrNameLst>
                                          <p:attrName>style.visibility</p:attrName>
                                        </p:attrNameLst>
                                      </p:cBhvr>
                                      <p:to>
                                        <p:strVal val="visible"/>
                                      </p:to>
                                    </p:set>
                                    <p:animEffect transition="in" filter="randombar(horizontal)">
                                      <p:cBhvr>
                                        <p:cTn id="42"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p:cNvSpPr>
            <a:spLocks noGrp="1"/>
          </p:cNvSpPr>
          <p:nvPr>
            <p:ph idx="1"/>
          </p:nvPr>
        </p:nvSpPr>
        <p:spPr>
          <a:xfrm>
            <a:off x="0" y="115888"/>
            <a:ext cx="9144000" cy="5891212"/>
          </a:xfrm>
        </p:spPr>
        <p:txBody>
          <a:bodyPr/>
          <a:lstStyle/>
          <a:p>
            <a:r>
              <a:rPr lang="en-GB" altLang="en-US" sz="2400" smtClean="0"/>
              <a:t>But higher mental processes, such as language should be studied by psychologists.</a:t>
            </a:r>
          </a:p>
          <a:p>
            <a:r>
              <a:rPr lang="en-GB" altLang="en-US" sz="2400" smtClean="0"/>
              <a:t>So, Wundt called the study of cultural phenomenon: Volkerpsychologie:</a:t>
            </a:r>
          </a:p>
          <a:p>
            <a:pPr lvl="1"/>
            <a:r>
              <a:rPr lang="en-GB" altLang="en-US" sz="2000" smtClean="0"/>
              <a:t>The cultural influences that impact upon people’s thought processes - Particularly language and thought</a:t>
            </a:r>
          </a:p>
          <a:p>
            <a:pPr lvl="1"/>
            <a:endParaRPr lang="en-GB" altLang="en-US" sz="2000" smtClean="0"/>
          </a:p>
          <a:p>
            <a:r>
              <a:rPr lang="en-GB" altLang="en-US" sz="2400" smtClean="0"/>
              <a:t>Needed to be considered at a societal level as well as in the laboratory – why?</a:t>
            </a:r>
          </a:p>
          <a:p>
            <a:pPr lvl="1"/>
            <a:r>
              <a:rPr lang="en-GB" altLang="en-US" sz="2000" smtClean="0"/>
              <a:t>When we express our thoughts through language – different languages have different conceptual resources that mould and somewhat determine the thoughts that can be expressed in them. Also, our thoughts structure language – How?</a:t>
            </a:r>
          </a:p>
          <a:p>
            <a:r>
              <a:rPr lang="en-GB" altLang="en-US" sz="2400" smtClean="0"/>
              <a:t>Requirement to have a variety of methods to explore phenomenon because not all aspects of mental life could be investigated in the lab.</a:t>
            </a:r>
          </a:p>
        </p:txBody>
      </p:sp>
    </p:spTree>
    <p:extLst>
      <p:ext uri="{BB962C8B-B14F-4D97-AF65-F5344CB8AC3E}">
        <p14:creationId xmlns:p14="http://schemas.microsoft.com/office/powerpoint/2010/main" val="338863692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Effect transition="in" filter="randombar(horizontal)">
                                      <p:cBhvr>
                                        <p:cTn id="7" dur="500"/>
                                        <p:tgtEl>
                                          <p:spTgt spid="37890">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37890">
                                            <p:txEl>
                                              <p:pRg st="1" end="1"/>
                                            </p:txEl>
                                          </p:spTgt>
                                        </p:tgtEl>
                                        <p:attrNameLst>
                                          <p:attrName>style.visibility</p:attrName>
                                        </p:attrNameLst>
                                      </p:cBhvr>
                                      <p:to>
                                        <p:strVal val="visible"/>
                                      </p:to>
                                    </p:set>
                                    <p:animEffect transition="in" filter="randombar(horizontal)">
                                      <p:cBhvr>
                                        <p:cTn id="12" dur="500"/>
                                        <p:tgtEl>
                                          <p:spTgt spid="37890">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7890">
                                            <p:txEl>
                                              <p:pRg st="2" end="2"/>
                                            </p:txEl>
                                          </p:spTgt>
                                        </p:tgtEl>
                                        <p:attrNameLst>
                                          <p:attrName>style.visibility</p:attrName>
                                        </p:attrNameLst>
                                      </p:cBhvr>
                                      <p:to>
                                        <p:strVal val="visible"/>
                                      </p:to>
                                    </p:set>
                                    <p:animEffect transition="in" filter="randombar(horizontal)">
                                      <p:cBhvr>
                                        <p:cTn id="15" dur="500"/>
                                        <p:tgtEl>
                                          <p:spTgt spid="37890">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4" presetClass="entr" presetSubtype="10" fill="hold" nodeType="clickEffect">
                                  <p:stCondLst>
                                    <p:cond delay="0"/>
                                  </p:stCondLst>
                                  <p:childTnLst>
                                    <p:set>
                                      <p:cBhvr>
                                        <p:cTn id="19" dur="1" fill="hold">
                                          <p:stCondLst>
                                            <p:cond delay="0"/>
                                          </p:stCondLst>
                                        </p:cTn>
                                        <p:tgtEl>
                                          <p:spTgt spid="37890">
                                            <p:txEl>
                                              <p:pRg st="4" end="4"/>
                                            </p:txEl>
                                          </p:spTgt>
                                        </p:tgtEl>
                                        <p:attrNameLst>
                                          <p:attrName>style.visibility</p:attrName>
                                        </p:attrNameLst>
                                      </p:cBhvr>
                                      <p:to>
                                        <p:strVal val="visible"/>
                                      </p:to>
                                    </p:set>
                                    <p:animEffect transition="in" filter="randombar(horizontal)">
                                      <p:cBhvr>
                                        <p:cTn id="20" dur="500"/>
                                        <p:tgtEl>
                                          <p:spTgt spid="37890">
                                            <p:txEl>
                                              <p:pRg st="4" end="4"/>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4" presetClass="entr" presetSubtype="10" fill="hold" nodeType="clickEffect">
                                  <p:stCondLst>
                                    <p:cond delay="0"/>
                                  </p:stCondLst>
                                  <p:childTnLst>
                                    <p:set>
                                      <p:cBhvr>
                                        <p:cTn id="24" dur="1" fill="hold">
                                          <p:stCondLst>
                                            <p:cond delay="0"/>
                                          </p:stCondLst>
                                        </p:cTn>
                                        <p:tgtEl>
                                          <p:spTgt spid="37890">
                                            <p:txEl>
                                              <p:pRg st="5" end="5"/>
                                            </p:txEl>
                                          </p:spTgt>
                                        </p:tgtEl>
                                        <p:attrNameLst>
                                          <p:attrName>style.visibility</p:attrName>
                                        </p:attrNameLst>
                                      </p:cBhvr>
                                      <p:to>
                                        <p:strVal val="visible"/>
                                      </p:to>
                                    </p:set>
                                    <p:animEffect transition="in" filter="randombar(horizontal)">
                                      <p:cBhvr>
                                        <p:cTn id="25" dur="500"/>
                                        <p:tgtEl>
                                          <p:spTgt spid="37890">
                                            <p:txEl>
                                              <p:pRg st="5" end="5"/>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4" presetClass="entr" presetSubtype="10" fill="hold" nodeType="clickEffect">
                                  <p:stCondLst>
                                    <p:cond delay="0"/>
                                  </p:stCondLst>
                                  <p:childTnLst>
                                    <p:set>
                                      <p:cBhvr>
                                        <p:cTn id="29" dur="1" fill="hold">
                                          <p:stCondLst>
                                            <p:cond delay="0"/>
                                          </p:stCondLst>
                                        </p:cTn>
                                        <p:tgtEl>
                                          <p:spTgt spid="37890">
                                            <p:txEl>
                                              <p:pRg st="6" end="6"/>
                                            </p:txEl>
                                          </p:spTgt>
                                        </p:tgtEl>
                                        <p:attrNameLst>
                                          <p:attrName>style.visibility</p:attrName>
                                        </p:attrNameLst>
                                      </p:cBhvr>
                                      <p:to>
                                        <p:strVal val="visible"/>
                                      </p:to>
                                    </p:set>
                                    <p:animEffect transition="in" filter="randombar(horizontal)">
                                      <p:cBhvr>
                                        <p:cTn id="30" dur="500"/>
                                        <p:tgtEl>
                                          <p:spTgt spid="3789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p:cNvSpPr>
            <a:spLocks noGrp="1"/>
          </p:cNvSpPr>
          <p:nvPr>
            <p:ph idx="1"/>
          </p:nvPr>
        </p:nvSpPr>
        <p:spPr>
          <a:xfrm>
            <a:off x="0" y="549275"/>
            <a:ext cx="9109075" cy="5400675"/>
          </a:xfrm>
        </p:spPr>
        <p:txBody>
          <a:bodyPr/>
          <a:lstStyle/>
          <a:p>
            <a:r>
              <a:rPr lang="en-GB" altLang="en-US" sz="2400" smtClean="0"/>
              <a:t>Disagreed with Wundt on a number of issues</a:t>
            </a:r>
          </a:p>
          <a:p>
            <a:pPr lvl="1"/>
            <a:r>
              <a:rPr lang="en-GB" altLang="en-US" sz="2000" smtClean="0"/>
              <a:t>Titchner believed that complex psychological phenomena could be explored in laboratory conditions.</a:t>
            </a:r>
          </a:p>
          <a:p>
            <a:pPr lvl="1"/>
            <a:r>
              <a:rPr lang="en-GB" altLang="en-US" sz="2000" smtClean="0"/>
              <a:t>And that inference from reaction times was not scientific (instead it was metaphysical speculation).</a:t>
            </a:r>
          </a:p>
          <a:p>
            <a:pPr lvl="1"/>
            <a:r>
              <a:rPr lang="en-GB" altLang="en-US" sz="2000" smtClean="0"/>
              <a:t>Although he was a former student of Wundt, his philosophical orientation was that of empiricist like Locke &amp; Hume.</a:t>
            </a:r>
          </a:p>
          <a:p>
            <a:pPr lvl="2"/>
            <a:r>
              <a:rPr lang="en-GB" altLang="en-US" sz="1800" smtClean="0"/>
              <a:t>This was one of the reasons why his views differed to that of Wundt.</a:t>
            </a:r>
          </a:p>
          <a:p>
            <a:r>
              <a:rPr lang="en-GB" altLang="en-US" sz="2400" smtClean="0"/>
              <a:t>He was also highly influenced by the positivism of Mach</a:t>
            </a:r>
          </a:p>
          <a:p>
            <a:pPr lvl="1"/>
            <a:r>
              <a:rPr lang="en-GB" altLang="en-US" sz="2000" smtClean="0"/>
              <a:t>We give things inside us names but they are not ‘things’ and so this is just metaphysics</a:t>
            </a:r>
          </a:p>
          <a:p>
            <a:pPr lvl="1"/>
            <a:r>
              <a:rPr lang="en-GB" altLang="en-US" sz="2000" smtClean="0"/>
              <a:t>No such thing as a ‘mental state’</a:t>
            </a:r>
          </a:p>
          <a:p>
            <a:r>
              <a:rPr lang="en-GB" altLang="en-US" sz="2000" smtClean="0"/>
              <a:t>Mach’s views had huge implications on the goals of science. </a:t>
            </a:r>
          </a:p>
          <a:p>
            <a:r>
              <a:rPr lang="en-GB" altLang="en-US" sz="2000" smtClean="0"/>
              <a:t>The scientist’s role is to describe the experience and the connections, not to provide an explanation that cannot be justified scientifically – known as economical description. </a:t>
            </a:r>
          </a:p>
        </p:txBody>
      </p:sp>
      <p:sp>
        <p:nvSpPr>
          <p:cNvPr id="3" name="Title 2"/>
          <p:cNvSpPr>
            <a:spLocks noGrp="1"/>
          </p:cNvSpPr>
          <p:nvPr>
            <p:ph type="title"/>
          </p:nvPr>
        </p:nvSpPr>
        <p:spPr>
          <a:xfrm>
            <a:off x="457200" y="30817"/>
            <a:ext cx="8229600" cy="634082"/>
          </a:xfrm>
        </p:spPr>
        <p:txBody>
          <a:bodyPr/>
          <a:lstStyle/>
          <a:p>
            <a:pPr algn="ctr">
              <a:defRPr/>
            </a:pPr>
            <a:r>
              <a:rPr lang="en-GB" sz="3200" dirty="0"/>
              <a:t>Edward </a:t>
            </a:r>
            <a:r>
              <a:rPr lang="en-GB" sz="3200" dirty="0" err="1"/>
              <a:t>Titchener</a:t>
            </a:r>
            <a:endParaRPr lang="en-GB" sz="3200" dirty="0"/>
          </a:p>
        </p:txBody>
      </p:sp>
    </p:spTree>
    <p:extLst>
      <p:ext uri="{BB962C8B-B14F-4D97-AF65-F5344CB8AC3E}">
        <p14:creationId xmlns:p14="http://schemas.microsoft.com/office/powerpoint/2010/main" val="153257206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animEffect transition="in" filter="randombar(horizontal)">
                                      <p:cBhvr>
                                        <p:cTn id="7" dur="500"/>
                                        <p:tgtEl>
                                          <p:spTgt spid="38914">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8914">
                                            <p:txEl>
                                              <p:pRg st="1" end="1"/>
                                            </p:txEl>
                                          </p:spTgt>
                                        </p:tgtEl>
                                        <p:attrNameLst>
                                          <p:attrName>style.visibility</p:attrName>
                                        </p:attrNameLst>
                                      </p:cBhvr>
                                      <p:to>
                                        <p:strVal val="visible"/>
                                      </p:to>
                                    </p:set>
                                    <p:animEffect transition="in" filter="randombar(horizontal)">
                                      <p:cBhvr>
                                        <p:cTn id="10" dur="500"/>
                                        <p:tgtEl>
                                          <p:spTgt spid="38914">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8914">
                                            <p:txEl>
                                              <p:pRg st="2" end="2"/>
                                            </p:txEl>
                                          </p:spTgt>
                                        </p:tgtEl>
                                        <p:attrNameLst>
                                          <p:attrName>style.visibility</p:attrName>
                                        </p:attrNameLst>
                                      </p:cBhvr>
                                      <p:to>
                                        <p:strVal val="visible"/>
                                      </p:to>
                                    </p:set>
                                    <p:animEffect transition="in" filter="randombar(horizontal)">
                                      <p:cBhvr>
                                        <p:cTn id="13" dur="500"/>
                                        <p:tgtEl>
                                          <p:spTgt spid="38914">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4" presetClass="entr" presetSubtype="10" fill="hold" nodeType="clickEffect">
                                  <p:stCondLst>
                                    <p:cond delay="0"/>
                                  </p:stCondLst>
                                  <p:childTnLst>
                                    <p:set>
                                      <p:cBhvr>
                                        <p:cTn id="17" dur="1" fill="hold">
                                          <p:stCondLst>
                                            <p:cond delay="0"/>
                                          </p:stCondLst>
                                        </p:cTn>
                                        <p:tgtEl>
                                          <p:spTgt spid="38914">
                                            <p:txEl>
                                              <p:pRg st="3" end="3"/>
                                            </p:txEl>
                                          </p:spTgt>
                                        </p:tgtEl>
                                        <p:attrNameLst>
                                          <p:attrName>style.visibility</p:attrName>
                                        </p:attrNameLst>
                                      </p:cBhvr>
                                      <p:to>
                                        <p:strVal val="visible"/>
                                      </p:to>
                                    </p:set>
                                    <p:animEffect transition="in" filter="randombar(horizontal)">
                                      <p:cBhvr>
                                        <p:cTn id="18" dur="500"/>
                                        <p:tgtEl>
                                          <p:spTgt spid="38914">
                                            <p:txEl>
                                              <p:pRg st="3" end="3"/>
                                            </p:txEl>
                                          </p:spTgt>
                                        </p:tgtEl>
                                      </p:cBhvr>
                                    </p:animEffect>
                                  </p:childTnLst>
                                </p:cTn>
                              </p:par>
                              <p:par>
                                <p:cTn id="19" presetID="14" presetClass="entr" presetSubtype="10" fill="hold" nodeType="withEffect">
                                  <p:stCondLst>
                                    <p:cond delay="0"/>
                                  </p:stCondLst>
                                  <p:childTnLst>
                                    <p:set>
                                      <p:cBhvr>
                                        <p:cTn id="20" dur="1" fill="hold">
                                          <p:stCondLst>
                                            <p:cond delay="0"/>
                                          </p:stCondLst>
                                        </p:cTn>
                                        <p:tgtEl>
                                          <p:spTgt spid="38914">
                                            <p:txEl>
                                              <p:pRg st="4" end="4"/>
                                            </p:txEl>
                                          </p:spTgt>
                                        </p:tgtEl>
                                        <p:attrNameLst>
                                          <p:attrName>style.visibility</p:attrName>
                                        </p:attrNameLst>
                                      </p:cBhvr>
                                      <p:to>
                                        <p:strVal val="visible"/>
                                      </p:to>
                                    </p:set>
                                    <p:animEffect transition="in" filter="randombar(horizontal)">
                                      <p:cBhvr>
                                        <p:cTn id="21" dur="500"/>
                                        <p:tgtEl>
                                          <p:spTgt spid="38914">
                                            <p:txEl>
                                              <p:pRg st="4" end="4"/>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4" presetClass="entr" presetSubtype="10" fill="hold" nodeType="clickEffect">
                                  <p:stCondLst>
                                    <p:cond delay="0"/>
                                  </p:stCondLst>
                                  <p:childTnLst>
                                    <p:set>
                                      <p:cBhvr>
                                        <p:cTn id="25" dur="1" fill="hold">
                                          <p:stCondLst>
                                            <p:cond delay="0"/>
                                          </p:stCondLst>
                                        </p:cTn>
                                        <p:tgtEl>
                                          <p:spTgt spid="38914">
                                            <p:txEl>
                                              <p:pRg st="5" end="5"/>
                                            </p:txEl>
                                          </p:spTgt>
                                        </p:tgtEl>
                                        <p:attrNameLst>
                                          <p:attrName>style.visibility</p:attrName>
                                        </p:attrNameLst>
                                      </p:cBhvr>
                                      <p:to>
                                        <p:strVal val="visible"/>
                                      </p:to>
                                    </p:set>
                                    <p:animEffect transition="in" filter="randombar(horizontal)">
                                      <p:cBhvr>
                                        <p:cTn id="26" dur="500"/>
                                        <p:tgtEl>
                                          <p:spTgt spid="38914">
                                            <p:txEl>
                                              <p:pRg st="5" end="5"/>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38914">
                                            <p:txEl>
                                              <p:pRg st="6" end="6"/>
                                            </p:txEl>
                                          </p:spTgt>
                                        </p:tgtEl>
                                        <p:attrNameLst>
                                          <p:attrName>style.visibility</p:attrName>
                                        </p:attrNameLst>
                                      </p:cBhvr>
                                      <p:to>
                                        <p:strVal val="visible"/>
                                      </p:to>
                                    </p:set>
                                    <p:animEffect transition="in" filter="randombar(horizontal)">
                                      <p:cBhvr>
                                        <p:cTn id="29" dur="500"/>
                                        <p:tgtEl>
                                          <p:spTgt spid="38914">
                                            <p:txEl>
                                              <p:pRg st="6" end="6"/>
                                            </p:txEl>
                                          </p:spTgt>
                                        </p:tgtEl>
                                      </p:cBhvr>
                                    </p:animEffect>
                                  </p:childTnLst>
                                </p:cTn>
                              </p:par>
                              <p:par>
                                <p:cTn id="30" presetID="14" presetClass="entr" presetSubtype="10" fill="hold" nodeType="withEffect">
                                  <p:stCondLst>
                                    <p:cond delay="0"/>
                                  </p:stCondLst>
                                  <p:childTnLst>
                                    <p:set>
                                      <p:cBhvr>
                                        <p:cTn id="31" dur="1" fill="hold">
                                          <p:stCondLst>
                                            <p:cond delay="0"/>
                                          </p:stCondLst>
                                        </p:cTn>
                                        <p:tgtEl>
                                          <p:spTgt spid="38914">
                                            <p:txEl>
                                              <p:pRg st="7" end="7"/>
                                            </p:txEl>
                                          </p:spTgt>
                                        </p:tgtEl>
                                        <p:attrNameLst>
                                          <p:attrName>style.visibility</p:attrName>
                                        </p:attrNameLst>
                                      </p:cBhvr>
                                      <p:to>
                                        <p:strVal val="visible"/>
                                      </p:to>
                                    </p:set>
                                    <p:animEffect transition="in" filter="randombar(horizontal)">
                                      <p:cBhvr>
                                        <p:cTn id="32" dur="500"/>
                                        <p:tgtEl>
                                          <p:spTgt spid="38914">
                                            <p:txEl>
                                              <p:pRg st="7" end="7"/>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4" presetClass="entr" presetSubtype="10" fill="hold" nodeType="clickEffect">
                                  <p:stCondLst>
                                    <p:cond delay="0"/>
                                  </p:stCondLst>
                                  <p:childTnLst>
                                    <p:set>
                                      <p:cBhvr>
                                        <p:cTn id="36" dur="1" fill="hold">
                                          <p:stCondLst>
                                            <p:cond delay="0"/>
                                          </p:stCondLst>
                                        </p:cTn>
                                        <p:tgtEl>
                                          <p:spTgt spid="38914">
                                            <p:txEl>
                                              <p:pRg st="8" end="8"/>
                                            </p:txEl>
                                          </p:spTgt>
                                        </p:tgtEl>
                                        <p:attrNameLst>
                                          <p:attrName>style.visibility</p:attrName>
                                        </p:attrNameLst>
                                      </p:cBhvr>
                                      <p:to>
                                        <p:strVal val="visible"/>
                                      </p:to>
                                    </p:set>
                                    <p:animEffect transition="in" filter="randombar(horizontal)">
                                      <p:cBhvr>
                                        <p:cTn id="37" dur="500"/>
                                        <p:tgtEl>
                                          <p:spTgt spid="38914">
                                            <p:txEl>
                                              <p:pRg st="8" end="8"/>
                                            </p:txEl>
                                          </p:spTgt>
                                        </p:tgtEl>
                                      </p:cBhvr>
                                    </p:animEffect>
                                  </p:childTnLst>
                                </p:cTn>
                              </p:par>
                              <p:par>
                                <p:cTn id="38" presetID="14" presetClass="entr" presetSubtype="10" fill="hold" nodeType="withEffect">
                                  <p:stCondLst>
                                    <p:cond delay="0"/>
                                  </p:stCondLst>
                                  <p:childTnLst>
                                    <p:set>
                                      <p:cBhvr>
                                        <p:cTn id="39" dur="1" fill="hold">
                                          <p:stCondLst>
                                            <p:cond delay="0"/>
                                          </p:stCondLst>
                                        </p:cTn>
                                        <p:tgtEl>
                                          <p:spTgt spid="38914">
                                            <p:txEl>
                                              <p:pRg st="9" end="9"/>
                                            </p:txEl>
                                          </p:spTgt>
                                        </p:tgtEl>
                                        <p:attrNameLst>
                                          <p:attrName>style.visibility</p:attrName>
                                        </p:attrNameLst>
                                      </p:cBhvr>
                                      <p:to>
                                        <p:strVal val="visible"/>
                                      </p:to>
                                    </p:set>
                                    <p:animEffect transition="in" filter="randombar(horizontal)">
                                      <p:cBhvr>
                                        <p:cTn id="40" dur="500"/>
                                        <p:tgtEl>
                                          <p:spTgt spid="3891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Content Placeholder 1"/>
          <p:cNvSpPr>
            <a:spLocks noGrp="1"/>
          </p:cNvSpPr>
          <p:nvPr>
            <p:ph idx="1"/>
          </p:nvPr>
        </p:nvSpPr>
        <p:spPr>
          <a:xfrm>
            <a:off x="1588" y="20638"/>
            <a:ext cx="9142412" cy="6648450"/>
          </a:xfrm>
        </p:spPr>
        <p:txBody>
          <a:bodyPr/>
          <a:lstStyle/>
          <a:p>
            <a:r>
              <a:rPr lang="en-GB" altLang="en-US" sz="2000" smtClean="0"/>
              <a:t>A consequence of this was that the same elements should be used to describe all levels of a phenomena.</a:t>
            </a:r>
          </a:p>
          <a:p>
            <a:pPr lvl="1"/>
            <a:r>
              <a:rPr lang="en-GB" altLang="en-US" sz="1800" smtClean="0"/>
              <a:t>Basic events, higher-order mental events, and social events had to be describable in terms of the same basic constituent elements.</a:t>
            </a:r>
          </a:p>
          <a:p>
            <a:pPr lvl="2"/>
            <a:r>
              <a:rPr lang="en-GB" altLang="en-US" sz="1800" smtClean="0"/>
              <a:t>For Mach this elements were sensations. </a:t>
            </a:r>
          </a:p>
          <a:p>
            <a:r>
              <a:rPr lang="en-GB" altLang="en-US" sz="2000" smtClean="0"/>
              <a:t>So, Titchener believed the goal of psychology was to break down complex psychological experiences to discover the basic elements of which they were composed.</a:t>
            </a:r>
          </a:p>
          <a:p>
            <a:r>
              <a:rPr lang="en-GB" altLang="en-US" sz="2000" smtClean="0"/>
              <a:t>The psychologists role is to ascertain nature and number of mental states (but not to try to justify them or explain where they came from or how they work etc.)</a:t>
            </a:r>
          </a:p>
          <a:p>
            <a:pPr lvl="1"/>
            <a:r>
              <a:rPr lang="en-GB" altLang="en-US" sz="2000" smtClean="0"/>
              <a:t>Titchener’s approach to psychology is called Structuralism – discover structural components of the mind much like earlier anatomists had explored the structure of the body</a:t>
            </a:r>
          </a:p>
          <a:p>
            <a:r>
              <a:rPr lang="en-GB" altLang="en-US" sz="2000" smtClean="0"/>
              <a:t>The way this is achieved is through observation</a:t>
            </a:r>
          </a:p>
          <a:p>
            <a:pPr lvl="1"/>
            <a:r>
              <a:rPr lang="en-GB" altLang="en-US" sz="2000" smtClean="0"/>
              <a:t>The only person who can observe the mind is the owner of that mind: </a:t>
            </a:r>
            <a:r>
              <a:rPr lang="en-GB" altLang="en-US" sz="1800" smtClean="0"/>
              <a:t>So introspection the only way to do this: the psychologist doesn’t have to observe himself experiencing, he only has to observe experience.</a:t>
            </a:r>
          </a:p>
          <a:p>
            <a:pPr lvl="2"/>
            <a:r>
              <a:rPr lang="en-GB" altLang="en-US" sz="1600" smtClean="0"/>
              <a:t>This is not the how Psychologists nowadays conduct research!! </a:t>
            </a:r>
          </a:p>
          <a:p>
            <a:pPr marL="1143000" lvl="4" indent="0">
              <a:buFont typeface="Wingdings 2" panose="05020102010507070707" pitchFamily="18" charset="2"/>
              <a:buNone/>
            </a:pPr>
            <a:r>
              <a:rPr lang="en-GB" altLang="en-US" sz="1300" smtClean="0"/>
              <a:t>	</a:t>
            </a:r>
            <a:r>
              <a:rPr lang="en-GB" altLang="en-US" sz="1600" smtClean="0"/>
              <a:t>Introspection lacks rigour &amp; is not properly scientific.</a:t>
            </a:r>
          </a:p>
          <a:p>
            <a:pPr marL="1143000" lvl="4" indent="0">
              <a:buFont typeface="Wingdings 2" panose="05020102010507070707" pitchFamily="18" charset="2"/>
              <a:buNone/>
            </a:pPr>
            <a:r>
              <a:rPr lang="en-GB" altLang="en-US" sz="1600" smtClean="0"/>
              <a:t>			Instead we use objective measures. </a:t>
            </a:r>
          </a:p>
        </p:txBody>
      </p:sp>
    </p:spTree>
    <p:extLst>
      <p:ext uri="{BB962C8B-B14F-4D97-AF65-F5344CB8AC3E}">
        <p14:creationId xmlns:p14="http://schemas.microsoft.com/office/powerpoint/2010/main" val="24972667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39938">
                                            <p:txEl>
                                              <p:pRg st="0" end="0"/>
                                            </p:txEl>
                                          </p:spTgt>
                                        </p:tgtEl>
                                        <p:attrNameLst>
                                          <p:attrName>style.visibility</p:attrName>
                                        </p:attrNameLst>
                                      </p:cBhvr>
                                      <p:to>
                                        <p:strVal val="visible"/>
                                      </p:to>
                                    </p:set>
                                    <p:animEffect transition="in" filter="randombar(horizontal)">
                                      <p:cBhvr>
                                        <p:cTn id="7" dur="500"/>
                                        <p:tgtEl>
                                          <p:spTgt spid="39938">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9938">
                                            <p:txEl>
                                              <p:pRg st="1" end="1"/>
                                            </p:txEl>
                                          </p:spTgt>
                                        </p:tgtEl>
                                        <p:attrNameLst>
                                          <p:attrName>style.visibility</p:attrName>
                                        </p:attrNameLst>
                                      </p:cBhvr>
                                      <p:to>
                                        <p:strVal val="visible"/>
                                      </p:to>
                                    </p:set>
                                    <p:animEffect transition="in" filter="randombar(horizontal)">
                                      <p:cBhvr>
                                        <p:cTn id="10" dur="500"/>
                                        <p:tgtEl>
                                          <p:spTgt spid="39938">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4" presetClass="entr" presetSubtype="10" fill="hold" nodeType="clickEffect">
                                  <p:stCondLst>
                                    <p:cond delay="0"/>
                                  </p:stCondLst>
                                  <p:childTnLst>
                                    <p:set>
                                      <p:cBhvr>
                                        <p:cTn id="14" dur="1" fill="hold">
                                          <p:stCondLst>
                                            <p:cond delay="0"/>
                                          </p:stCondLst>
                                        </p:cTn>
                                        <p:tgtEl>
                                          <p:spTgt spid="39938">
                                            <p:txEl>
                                              <p:pRg st="2" end="2"/>
                                            </p:txEl>
                                          </p:spTgt>
                                        </p:tgtEl>
                                        <p:attrNameLst>
                                          <p:attrName>style.visibility</p:attrName>
                                        </p:attrNameLst>
                                      </p:cBhvr>
                                      <p:to>
                                        <p:strVal val="visible"/>
                                      </p:to>
                                    </p:set>
                                    <p:animEffect transition="in" filter="randombar(horizontal)">
                                      <p:cBhvr>
                                        <p:cTn id="15" dur="500"/>
                                        <p:tgtEl>
                                          <p:spTgt spid="39938">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4" presetClass="entr" presetSubtype="10" fill="hold" nodeType="clickEffect">
                                  <p:stCondLst>
                                    <p:cond delay="0"/>
                                  </p:stCondLst>
                                  <p:childTnLst>
                                    <p:set>
                                      <p:cBhvr>
                                        <p:cTn id="19" dur="1" fill="hold">
                                          <p:stCondLst>
                                            <p:cond delay="0"/>
                                          </p:stCondLst>
                                        </p:cTn>
                                        <p:tgtEl>
                                          <p:spTgt spid="39938">
                                            <p:txEl>
                                              <p:pRg st="3" end="3"/>
                                            </p:txEl>
                                          </p:spTgt>
                                        </p:tgtEl>
                                        <p:attrNameLst>
                                          <p:attrName>style.visibility</p:attrName>
                                        </p:attrNameLst>
                                      </p:cBhvr>
                                      <p:to>
                                        <p:strVal val="visible"/>
                                      </p:to>
                                    </p:set>
                                    <p:animEffect transition="in" filter="randombar(horizontal)">
                                      <p:cBhvr>
                                        <p:cTn id="20" dur="500"/>
                                        <p:tgtEl>
                                          <p:spTgt spid="39938">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4" presetClass="entr" presetSubtype="10" fill="hold" nodeType="clickEffect">
                                  <p:stCondLst>
                                    <p:cond delay="0"/>
                                  </p:stCondLst>
                                  <p:childTnLst>
                                    <p:set>
                                      <p:cBhvr>
                                        <p:cTn id="24" dur="1" fill="hold">
                                          <p:stCondLst>
                                            <p:cond delay="0"/>
                                          </p:stCondLst>
                                        </p:cTn>
                                        <p:tgtEl>
                                          <p:spTgt spid="39938">
                                            <p:txEl>
                                              <p:pRg st="4" end="4"/>
                                            </p:txEl>
                                          </p:spTgt>
                                        </p:tgtEl>
                                        <p:attrNameLst>
                                          <p:attrName>style.visibility</p:attrName>
                                        </p:attrNameLst>
                                      </p:cBhvr>
                                      <p:to>
                                        <p:strVal val="visible"/>
                                      </p:to>
                                    </p:set>
                                    <p:animEffect transition="in" filter="randombar(horizontal)">
                                      <p:cBhvr>
                                        <p:cTn id="25" dur="500"/>
                                        <p:tgtEl>
                                          <p:spTgt spid="39938">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4" presetClass="entr" presetSubtype="10" fill="hold" nodeType="clickEffect">
                                  <p:stCondLst>
                                    <p:cond delay="0"/>
                                  </p:stCondLst>
                                  <p:childTnLst>
                                    <p:set>
                                      <p:cBhvr>
                                        <p:cTn id="29" dur="1" fill="hold">
                                          <p:stCondLst>
                                            <p:cond delay="0"/>
                                          </p:stCondLst>
                                        </p:cTn>
                                        <p:tgtEl>
                                          <p:spTgt spid="39938">
                                            <p:txEl>
                                              <p:pRg st="5" end="5"/>
                                            </p:txEl>
                                          </p:spTgt>
                                        </p:tgtEl>
                                        <p:attrNameLst>
                                          <p:attrName>style.visibility</p:attrName>
                                        </p:attrNameLst>
                                      </p:cBhvr>
                                      <p:to>
                                        <p:strVal val="visible"/>
                                      </p:to>
                                    </p:set>
                                    <p:animEffect transition="in" filter="randombar(horizontal)">
                                      <p:cBhvr>
                                        <p:cTn id="30" dur="500"/>
                                        <p:tgtEl>
                                          <p:spTgt spid="39938">
                                            <p:txEl>
                                              <p:pRg st="5" end="5"/>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4" presetClass="entr" presetSubtype="10" fill="hold" nodeType="clickEffect">
                                  <p:stCondLst>
                                    <p:cond delay="0"/>
                                  </p:stCondLst>
                                  <p:childTnLst>
                                    <p:set>
                                      <p:cBhvr>
                                        <p:cTn id="34" dur="1" fill="hold">
                                          <p:stCondLst>
                                            <p:cond delay="0"/>
                                          </p:stCondLst>
                                        </p:cTn>
                                        <p:tgtEl>
                                          <p:spTgt spid="39938">
                                            <p:txEl>
                                              <p:pRg st="6" end="6"/>
                                            </p:txEl>
                                          </p:spTgt>
                                        </p:tgtEl>
                                        <p:attrNameLst>
                                          <p:attrName>style.visibility</p:attrName>
                                        </p:attrNameLst>
                                      </p:cBhvr>
                                      <p:to>
                                        <p:strVal val="visible"/>
                                      </p:to>
                                    </p:set>
                                    <p:animEffect transition="in" filter="randombar(horizontal)">
                                      <p:cBhvr>
                                        <p:cTn id="35" dur="500"/>
                                        <p:tgtEl>
                                          <p:spTgt spid="39938">
                                            <p:txEl>
                                              <p:pRg st="6" end="6"/>
                                            </p:txEl>
                                          </p:spTgt>
                                        </p:tgtEl>
                                      </p:cBhvr>
                                    </p:animEffect>
                                  </p:childTnLst>
                                </p:cTn>
                              </p:par>
                              <p:par>
                                <p:cTn id="36" presetID="14" presetClass="entr" presetSubtype="10" fill="hold" nodeType="withEffect">
                                  <p:stCondLst>
                                    <p:cond delay="0"/>
                                  </p:stCondLst>
                                  <p:childTnLst>
                                    <p:set>
                                      <p:cBhvr>
                                        <p:cTn id="37" dur="1" fill="hold">
                                          <p:stCondLst>
                                            <p:cond delay="0"/>
                                          </p:stCondLst>
                                        </p:cTn>
                                        <p:tgtEl>
                                          <p:spTgt spid="39938">
                                            <p:txEl>
                                              <p:pRg st="7" end="7"/>
                                            </p:txEl>
                                          </p:spTgt>
                                        </p:tgtEl>
                                        <p:attrNameLst>
                                          <p:attrName>style.visibility</p:attrName>
                                        </p:attrNameLst>
                                      </p:cBhvr>
                                      <p:to>
                                        <p:strVal val="visible"/>
                                      </p:to>
                                    </p:set>
                                    <p:animEffect transition="in" filter="randombar(horizontal)">
                                      <p:cBhvr>
                                        <p:cTn id="38" dur="500"/>
                                        <p:tgtEl>
                                          <p:spTgt spid="39938">
                                            <p:txEl>
                                              <p:pRg st="7" end="7"/>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26" presetClass="entr" presetSubtype="0" fill="hold" nodeType="clickEffect">
                                  <p:stCondLst>
                                    <p:cond delay="0"/>
                                  </p:stCondLst>
                                  <p:childTnLst>
                                    <p:set>
                                      <p:cBhvr>
                                        <p:cTn id="42" dur="1" fill="hold">
                                          <p:stCondLst>
                                            <p:cond delay="0"/>
                                          </p:stCondLst>
                                        </p:cTn>
                                        <p:tgtEl>
                                          <p:spTgt spid="39938">
                                            <p:txEl>
                                              <p:pRg st="8" end="8"/>
                                            </p:txEl>
                                          </p:spTgt>
                                        </p:tgtEl>
                                        <p:attrNameLst>
                                          <p:attrName>style.visibility</p:attrName>
                                        </p:attrNameLst>
                                      </p:cBhvr>
                                      <p:to>
                                        <p:strVal val="visible"/>
                                      </p:to>
                                    </p:set>
                                    <p:animEffect transition="in" filter="wipe(down)">
                                      <p:cBhvr>
                                        <p:cTn id="43" dur="580">
                                          <p:stCondLst>
                                            <p:cond delay="0"/>
                                          </p:stCondLst>
                                        </p:cTn>
                                        <p:tgtEl>
                                          <p:spTgt spid="39938">
                                            <p:txEl>
                                              <p:pRg st="8" end="8"/>
                                            </p:txEl>
                                          </p:spTgt>
                                        </p:tgtEl>
                                      </p:cBhvr>
                                    </p:animEffect>
                                    <p:anim calcmode="lin" valueType="num">
                                      <p:cBhvr>
                                        <p:cTn id="44" dur="1822" tmFilter="0,0; 0.14,0.36; 0.43,0.73; 0.71,0.91; 1.0,1.0">
                                          <p:stCondLst>
                                            <p:cond delay="0"/>
                                          </p:stCondLst>
                                        </p:cTn>
                                        <p:tgtEl>
                                          <p:spTgt spid="39938">
                                            <p:txEl>
                                              <p:pRg st="8" end="8"/>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9938">
                                            <p:txEl>
                                              <p:pRg st="8" end="8"/>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9938">
                                            <p:txEl>
                                              <p:pRg st="8" end="8"/>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9938">
                                            <p:txEl>
                                              <p:pRg st="8" end="8"/>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9938">
                                            <p:txEl>
                                              <p:pRg st="8" end="8"/>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9938">
                                            <p:txEl>
                                              <p:pRg st="8" end="8"/>
                                            </p:txEl>
                                          </p:spTgt>
                                        </p:tgtEl>
                                      </p:cBhvr>
                                      <p:to x="100000" y="60000"/>
                                    </p:animScale>
                                    <p:animScale>
                                      <p:cBhvr>
                                        <p:cTn id="50" dur="166" decel="50000">
                                          <p:stCondLst>
                                            <p:cond delay="676"/>
                                          </p:stCondLst>
                                        </p:cTn>
                                        <p:tgtEl>
                                          <p:spTgt spid="39938">
                                            <p:txEl>
                                              <p:pRg st="8" end="8"/>
                                            </p:txEl>
                                          </p:spTgt>
                                        </p:tgtEl>
                                      </p:cBhvr>
                                      <p:to x="100000" y="100000"/>
                                    </p:animScale>
                                    <p:animScale>
                                      <p:cBhvr>
                                        <p:cTn id="51" dur="26">
                                          <p:stCondLst>
                                            <p:cond delay="1312"/>
                                          </p:stCondLst>
                                        </p:cTn>
                                        <p:tgtEl>
                                          <p:spTgt spid="39938">
                                            <p:txEl>
                                              <p:pRg st="8" end="8"/>
                                            </p:txEl>
                                          </p:spTgt>
                                        </p:tgtEl>
                                      </p:cBhvr>
                                      <p:to x="100000" y="80000"/>
                                    </p:animScale>
                                    <p:animScale>
                                      <p:cBhvr>
                                        <p:cTn id="52" dur="166" decel="50000">
                                          <p:stCondLst>
                                            <p:cond delay="1338"/>
                                          </p:stCondLst>
                                        </p:cTn>
                                        <p:tgtEl>
                                          <p:spTgt spid="39938">
                                            <p:txEl>
                                              <p:pRg st="8" end="8"/>
                                            </p:txEl>
                                          </p:spTgt>
                                        </p:tgtEl>
                                      </p:cBhvr>
                                      <p:to x="100000" y="100000"/>
                                    </p:animScale>
                                    <p:animScale>
                                      <p:cBhvr>
                                        <p:cTn id="53" dur="26">
                                          <p:stCondLst>
                                            <p:cond delay="1642"/>
                                          </p:stCondLst>
                                        </p:cTn>
                                        <p:tgtEl>
                                          <p:spTgt spid="39938">
                                            <p:txEl>
                                              <p:pRg st="8" end="8"/>
                                            </p:txEl>
                                          </p:spTgt>
                                        </p:tgtEl>
                                      </p:cBhvr>
                                      <p:to x="100000" y="90000"/>
                                    </p:animScale>
                                    <p:animScale>
                                      <p:cBhvr>
                                        <p:cTn id="54" dur="166" decel="50000">
                                          <p:stCondLst>
                                            <p:cond delay="1668"/>
                                          </p:stCondLst>
                                        </p:cTn>
                                        <p:tgtEl>
                                          <p:spTgt spid="39938">
                                            <p:txEl>
                                              <p:pRg st="8" end="8"/>
                                            </p:txEl>
                                          </p:spTgt>
                                        </p:tgtEl>
                                      </p:cBhvr>
                                      <p:to x="100000" y="100000"/>
                                    </p:animScale>
                                    <p:animScale>
                                      <p:cBhvr>
                                        <p:cTn id="55" dur="26">
                                          <p:stCondLst>
                                            <p:cond delay="1808"/>
                                          </p:stCondLst>
                                        </p:cTn>
                                        <p:tgtEl>
                                          <p:spTgt spid="39938">
                                            <p:txEl>
                                              <p:pRg st="8" end="8"/>
                                            </p:txEl>
                                          </p:spTgt>
                                        </p:tgtEl>
                                      </p:cBhvr>
                                      <p:to x="100000" y="95000"/>
                                    </p:animScale>
                                    <p:animScale>
                                      <p:cBhvr>
                                        <p:cTn id="56" dur="166" decel="50000">
                                          <p:stCondLst>
                                            <p:cond delay="1834"/>
                                          </p:stCondLst>
                                        </p:cTn>
                                        <p:tgtEl>
                                          <p:spTgt spid="39938">
                                            <p:txEl>
                                              <p:pRg st="8" end="8"/>
                                            </p:txEl>
                                          </p:spTgt>
                                        </p:tgtEl>
                                      </p:cBhvr>
                                      <p:to x="100000" y="100000"/>
                                    </p:animScale>
                                  </p:childTnLst>
                                </p:cTn>
                              </p:par>
                              <p:par>
                                <p:cTn id="57" presetID="26" presetClass="entr" presetSubtype="0" fill="hold" nodeType="withEffect">
                                  <p:stCondLst>
                                    <p:cond delay="0"/>
                                  </p:stCondLst>
                                  <p:childTnLst>
                                    <p:set>
                                      <p:cBhvr>
                                        <p:cTn id="58" dur="1" fill="hold">
                                          <p:stCondLst>
                                            <p:cond delay="0"/>
                                          </p:stCondLst>
                                        </p:cTn>
                                        <p:tgtEl>
                                          <p:spTgt spid="39938">
                                            <p:txEl>
                                              <p:pRg st="9" end="9"/>
                                            </p:txEl>
                                          </p:spTgt>
                                        </p:tgtEl>
                                        <p:attrNameLst>
                                          <p:attrName>style.visibility</p:attrName>
                                        </p:attrNameLst>
                                      </p:cBhvr>
                                      <p:to>
                                        <p:strVal val="visible"/>
                                      </p:to>
                                    </p:set>
                                    <p:animEffect transition="in" filter="wipe(down)">
                                      <p:cBhvr>
                                        <p:cTn id="59" dur="580">
                                          <p:stCondLst>
                                            <p:cond delay="0"/>
                                          </p:stCondLst>
                                        </p:cTn>
                                        <p:tgtEl>
                                          <p:spTgt spid="39938">
                                            <p:txEl>
                                              <p:pRg st="9" end="9"/>
                                            </p:txEl>
                                          </p:spTgt>
                                        </p:tgtEl>
                                      </p:cBhvr>
                                    </p:animEffect>
                                    <p:anim calcmode="lin" valueType="num">
                                      <p:cBhvr>
                                        <p:cTn id="60" dur="1822" tmFilter="0,0; 0.14,0.36; 0.43,0.73; 0.71,0.91; 1.0,1.0">
                                          <p:stCondLst>
                                            <p:cond delay="0"/>
                                          </p:stCondLst>
                                        </p:cTn>
                                        <p:tgtEl>
                                          <p:spTgt spid="39938">
                                            <p:txEl>
                                              <p:pRg st="9" end="9"/>
                                            </p:txEl>
                                          </p:spTgt>
                                        </p:tgtEl>
                                        <p:attrNameLst>
                                          <p:attrName>ppt_x</p:attrName>
                                        </p:attrNameLst>
                                      </p:cBhvr>
                                      <p:tavLst>
                                        <p:tav tm="0">
                                          <p:val>
                                            <p:strVal val="#ppt_x-0.25"/>
                                          </p:val>
                                        </p:tav>
                                        <p:tav tm="100000">
                                          <p:val>
                                            <p:strVal val="#ppt_x"/>
                                          </p:val>
                                        </p:tav>
                                      </p:tavLst>
                                    </p:anim>
                                    <p:anim calcmode="lin" valueType="num">
                                      <p:cBhvr>
                                        <p:cTn id="61" dur="664" tmFilter="0.0,0.0; 0.25,0.07; 0.50,0.2; 0.75,0.467; 1.0,1.0">
                                          <p:stCondLst>
                                            <p:cond delay="0"/>
                                          </p:stCondLst>
                                        </p:cTn>
                                        <p:tgtEl>
                                          <p:spTgt spid="39938">
                                            <p:txEl>
                                              <p:pRg st="9" end="9"/>
                                            </p:txEl>
                                          </p:spTgt>
                                        </p:tgtEl>
                                        <p:attrNameLst>
                                          <p:attrName>ppt_y</p:attrName>
                                        </p:attrNameLst>
                                      </p:cBhvr>
                                      <p:tavLst>
                                        <p:tav tm="0" fmla="#ppt_y-sin(pi*$)/3">
                                          <p:val>
                                            <p:fltVal val="0.5"/>
                                          </p:val>
                                        </p:tav>
                                        <p:tav tm="100000">
                                          <p:val>
                                            <p:fltVal val="1"/>
                                          </p:val>
                                        </p:tav>
                                      </p:tavLst>
                                    </p:anim>
                                    <p:anim calcmode="lin" valueType="num">
                                      <p:cBhvr>
                                        <p:cTn id="62" dur="664" tmFilter="0, 0; 0.125,0.2665; 0.25,0.4; 0.375,0.465; 0.5,0.5;  0.625,0.535; 0.75,0.6; 0.875,0.7335; 1,1">
                                          <p:stCondLst>
                                            <p:cond delay="664"/>
                                          </p:stCondLst>
                                        </p:cTn>
                                        <p:tgtEl>
                                          <p:spTgt spid="39938">
                                            <p:txEl>
                                              <p:pRg st="9" end="9"/>
                                            </p:txEl>
                                          </p:spTgt>
                                        </p:tgtEl>
                                        <p:attrNameLst>
                                          <p:attrName>ppt_y</p:attrName>
                                        </p:attrNameLst>
                                      </p:cBhvr>
                                      <p:tavLst>
                                        <p:tav tm="0" fmla="#ppt_y-sin(pi*$)/9">
                                          <p:val>
                                            <p:fltVal val="0"/>
                                          </p:val>
                                        </p:tav>
                                        <p:tav tm="100000">
                                          <p:val>
                                            <p:fltVal val="1"/>
                                          </p:val>
                                        </p:tav>
                                      </p:tavLst>
                                    </p:anim>
                                    <p:anim calcmode="lin" valueType="num">
                                      <p:cBhvr>
                                        <p:cTn id="63" dur="332" tmFilter="0, 0; 0.125,0.2665; 0.25,0.4; 0.375,0.465; 0.5,0.5;  0.625,0.535; 0.75,0.6; 0.875,0.7335; 1,1">
                                          <p:stCondLst>
                                            <p:cond delay="1324"/>
                                          </p:stCondLst>
                                        </p:cTn>
                                        <p:tgtEl>
                                          <p:spTgt spid="39938">
                                            <p:txEl>
                                              <p:pRg st="9" end="9"/>
                                            </p:txEl>
                                          </p:spTgt>
                                        </p:tgtEl>
                                        <p:attrNameLst>
                                          <p:attrName>ppt_y</p:attrName>
                                        </p:attrNameLst>
                                      </p:cBhvr>
                                      <p:tavLst>
                                        <p:tav tm="0" fmla="#ppt_y-sin(pi*$)/27">
                                          <p:val>
                                            <p:fltVal val="0"/>
                                          </p:val>
                                        </p:tav>
                                        <p:tav tm="100000">
                                          <p:val>
                                            <p:fltVal val="1"/>
                                          </p:val>
                                        </p:tav>
                                      </p:tavLst>
                                    </p:anim>
                                    <p:anim calcmode="lin" valueType="num">
                                      <p:cBhvr>
                                        <p:cTn id="64" dur="164" tmFilter="0, 0; 0.125,0.2665; 0.25,0.4; 0.375,0.465; 0.5,0.5;  0.625,0.535; 0.75,0.6; 0.875,0.7335; 1,1">
                                          <p:stCondLst>
                                            <p:cond delay="1656"/>
                                          </p:stCondLst>
                                        </p:cTn>
                                        <p:tgtEl>
                                          <p:spTgt spid="39938">
                                            <p:txEl>
                                              <p:pRg st="9" end="9"/>
                                            </p:txEl>
                                          </p:spTgt>
                                        </p:tgtEl>
                                        <p:attrNameLst>
                                          <p:attrName>ppt_y</p:attrName>
                                        </p:attrNameLst>
                                      </p:cBhvr>
                                      <p:tavLst>
                                        <p:tav tm="0" fmla="#ppt_y-sin(pi*$)/81">
                                          <p:val>
                                            <p:fltVal val="0"/>
                                          </p:val>
                                        </p:tav>
                                        <p:tav tm="100000">
                                          <p:val>
                                            <p:fltVal val="1"/>
                                          </p:val>
                                        </p:tav>
                                      </p:tavLst>
                                    </p:anim>
                                    <p:animScale>
                                      <p:cBhvr>
                                        <p:cTn id="65" dur="26">
                                          <p:stCondLst>
                                            <p:cond delay="650"/>
                                          </p:stCondLst>
                                        </p:cTn>
                                        <p:tgtEl>
                                          <p:spTgt spid="39938">
                                            <p:txEl>
                                              <p:pRg st="9" end="9"/>
                                            </p:txEl>
                                          </p:spTgt>
                                        </p:tgtEl>
                                      </p:cBhvr>
                                      <p:to x="100000" y="60000"/>
                                    </p:animScale>
                                    <p:animScale>
                                      <p:cBhvr>
                                        <p:cTn id="66" dur="166" decel="50000">
                                          <p:stCondLst>
                                            <p:cond delay="676"/>
                                          </p:stCondLst>
                                        </p:cTn>
                                        <p:tgtEl>
                                          <p:spTgt spid="39938">
                                            <p:txEl>
                                              <p:pRg st="9" end="9"/>
                                            </p:txEl>
                                          </p:spTgt>
                                        </p:tgtEl>
                                      </p:cBhvr>
                                      <p:to x="100000" y="100000"/>
                                    </p:animScale>
                                    <p:animScale>
                                      <p:cBhvr>
                                        <p:cTn id="67" dur="26">
                                          <p:stCondLst>
                                            <p:cond delay="1312"/>
                                          </p:stCondLst>
                                        </p:cTn>
                                        <p:tgtEl>
                                          <p:spTgt spid="39938">
                                            <p:txEl>
                                              <p:pRg st="9" end="9"/>
                                            </p:txEl>
                                          </p:spTgt>
                                        </p:tgtEl>
                                      </p:cBhvr>
                                      <p:to x="100000" y="80000"/>
                                    </p:animScale>
                                    <p:animScale>
                                      <p:cBhvr>
                                        <p:cTn id="68" dur="166" decel="50000">
                                          <p:stCondLst>
                                            <p:cond delay="1338"/>
                                          </p:stCondLst>
                                        </p:cTn>
                                        <p:tgtEl>
                                          <p:spTgt spid="39938">
                                            <p:txEl>
                                              <p:pRg st="9" end="9"/>
                                            </p:txEl>
                                          </p:spTgt>
                                        </p:tgtEl>
                                      </p:cBhvr>
                                      <p:to x="100000" y="100000"/>
                                    </p:animScale>
                                    <p:animScale>
                                      <p:cBhvr>
                                        <p:cTn id="69" dur="26">
                                          <p:stCondLst>
                                            <p:cond delay="1642"/>
                                          </p:stCondLst>
                                        </p:cTn>
                                        <p:tgtEl>
                                          <p:spTgt spid="39938">
                                            <p:txEl>
                                              <p:pRg st="9" end="9"/>
                                            </p:txEl>
                                          </p:spTgt>
                                        </p:tgtEl>
                                      </p:cBhvr>
                                      <p:to x="100000" y="90000"/>
                                    </p:animScale>
                                    <p:animScale>
                                      <p:cBhvr>
                                        <p:cTn id="70" dur="166" decel="50000">
                                          <p:stCondLst>
                                            <p:cond delay="1668"/>
                                          </p:stCondLst>
                                        </p:cTn>
                                        <p:tgtEl>
                                          <p:spTgt spid="39938">
                                            <p:txEl>
                                              <p:pRg st="9" end="9"/>
                                            </p:txEl>
                                          </p:spTgt>
                                        </p:tgtEl>
                                      </p:cBhvr>
                                      <p:to x="100000" y="100000"/>
                                    </p:animScale>
                                    <p:animScale>
                                      <p:cBhvr>
                                        <p:cTn id="71" dur="26">
                                          <p:stCondLst>
                                            <p:cond delay="1808"/>
                                          </p:stCondLst>
                                        </p:cTn>
                                        <p:tgtEl>
                                          <p:spTgt spid="39938">
                                            <p:txEl>
                                              <p:pRg st="9" end="9"/>
                                            </p:txEl>
                                          </p:spTgt>
                                        </p:tgtEl>
                                      </p:cBhvr>
                                      <p:to x="100000" y="95000"/>
                                    </p:animScale>
                                    <p:animScale>
                                      <p:cBhvr>
                                        <p:cTn id="72" dur="166" decel="50000">
                                          <p:stCondLst>
                                            <p:cond delay="1834"/>
                                          </p:stCondLst>
                                        </p:cTn>
                                        <p:tgtEl>
                                          <p:spTgt spid="39938">
                                            <p:txEl>
                                              <p:pRg st="9" end="9"/>
                                            </p:txEl>
                                          </p:spTgt>
                                        </p:tgtEl>
                                      </p:cBhvr>
                                      <p:to x="100000" y="100000"/>
                                    </p:animScale>
                                  </p:childTnLst>
                                </p:cTn>
                              </p:par>
                              <p:par>
                                <p:cTn id="73" presetID="26" presetClass="entr" presetSubtype="0" fill="hold" nodeType="withEffect">
                                  <p:stCondLst>
                                    <p:cond delay="0"/>
                                  </p:stCondLst>
                                  <p:childTnLst>
                                    <p:set>
                                      <p:cBhvr>
                                        <p:cTn id="74" dur="1" fill="hold">
                                          <p:stCondLst>
                                            <p:cond delay="0"/>
                                          </p:stCondLst>
                                        </p:cTn>
                                        <p:tgtEl>
                                          <p:spTgt spid="39938">
                                            <p:txEl>
                                              <p:pRg st="10" end="10"/>
                                            </p:txEl>
                                          </p:spTgt>
                                        </p:tgtEl>
                                        <p:attrNameLst>
                                          <p:attrName>style.visibility</p:attrName>
                                        </p:attrNameLst>
                                      </p:cBhvr>
                                      <p:to>
                                        <p:strVal val="visible"/>
                                      </p:to>
                                    </p:set>
                                    <p:animEffect transition="in" filter="wipe(down)">
                                      <p:cBhvr>
                                        <p:cTn id="75" dur="580">
                                          <p:stCondLst>
                                            <p:cond delay="0"/>
                                          </p:stCondLst>
                                        </p:cTn>
                                        <p:tgtEl>
                                          <p:spTgt spid="39938">
                                            <p:txEl>
                                              <p:pRg st="10" end="10"/>
                                            </p:txEl>
                                          </p:spTgt>
                                        </p:tgtEl>
                                      </p:cBhvr>
                                    </p:animEffect>
                                    <p:anim calcmode="lin" valueType="num">
                                      <p:cBhvr>
                                        <p:cTn id="76" dur="1822" tmFilter="0,0; 0.14,0.36; 0.43,0.73; 0.71,0.91; 1.0,1.0">
                                          <p:stCondLst>
                                            <p:cond delay="0"/>
                                          </p:stCondLst>
                                        </p:cTn>
                                        <p:tgtEl>
                                          <p:spTgt spid="39938">
                                            <p:txEl>
                                              <p:pRg st="10" end="10"/>
                                            </p:txEl>
                                          </p:spTgt>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39938">
                                            <p:txEl>
                                              <p:pRg st="10" end="10"/>
                                            </p:txEl>
                                          </p:spTgt>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39938">
                                            <p:txEl>
                                              <p:pRg st="10" end="10"/>
                                            </p:txEl>
                                          </p:spTgt>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39938">
                                            <p:txEl>
                                              <p:pRg st="10" end="10"/>
                                            </p:txEl>
                                          </p:spTgt>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39938">
                                            <p:txEl>
                                              <p:pRg st="10" end="10"/>
                                            </p:txEl>
                                          </p:spTgt>
                                        </p:tgtEl>
                                        <p:attrNameLst>
                                          <p:attrName>ppt_y</p:attrName>
                                        </p:attrNameLst>
                                      </p:cBhvr>
                                      <p:tavLst>
                                        <p:tav tm="0" fmla="#ppt_y-sin(pi*$)/81">
                                          <p:val>
                                            <p:fltVal val="0"/>
                                          </p:val>
                                        </p:tav>
                                        <p:tav tm="100000">
                                          <p:val>
                                            <p:fltVal val="1"/>
                                          </p:val>
                                        </p:tav>
                                      </p:tavLst>
                                    </p:anim>
                                    <p:animScale>
                                      <p:cBhvr>
                                        <p:cTn id="81" dur="26">
                                          <p:stCondLst>
                                            <p:cond delay="650"/>
                                          </p:stCondLst>
                                        </p:cTn>
                                        <p:tgtEl>
                                          <p:spTgt spid="39938">
                                            <p:txEl>
                                              <p:pRg st="10" end="10"/>
                                            </p:txEl>
                                          </p:spTgt>
                                        </p:tgtEl>
                                      </p:cBhvr>
                                      <p:to x="100000" y="60000"/>
                                    </p:animScale>
                                    <p:animScale>
                                      <p:cBhvr>
                                        <p:cTn id="82" dur="166" decel="50000">
                                          <p:stCondLst>
                                            <p:cond delay="676"/>
                                          </p:stCondLst>
                                        </p:cTn>
                                        <p:tgtEl>
                                          <p:spTgt spid="39938">
                                            <p:txEl>
                                              <p:pRg st="10" end="10"/>
                                            </p:txEl>
                                          </p:spTgt>
                                        </p:tgtEl>
                                      </p:cBhvr>
                                      <p:to x="100000" y="100000"/>
                                    </p:animScale>
                                    <p:animScale>
                                      <p:cBhvr>
                                        <p:cTn id="83" dur="26">
                                          <p:stCondLst>
                                            <p:cond delay="1312"/>
                                          </p:stCondLst>
                                        </p:cTn>
                                        <p:tgtEl>
                                          <p:spTgt spid="39938">
                                            <p:txEl>
                                              <p:pRg st="10" end="10"/>
                                            </p:txEl>
                                          </p:spTgt>
                                        </p:tgtEl>
                                      </p:cBhvr>
                                      <p:to x="100000" y="80000"/>
                                    </p:animScale>
                                    <p:animScale>
                                      <p:cBhvr>
                                        <p:cTn id="84" dur="166" decel="50000">
                                          <p:stCondLst>
                                            <p:cond delay="1338"/>
                                          </p:stCondLst>
                                        </p:cTn>
                                        <p:tgtEl>
                                          <p:spTgt spid="39938">
                                            <p:txEl>
                                              <p:pRg st="10" end="10"/>
                                            </p:txEl>
                                          </p:spTgt>
                                        </p:tgtEl>
                                      </p:cBhvr>
                                      <p:to x="100000" y="100000"/>
                                    </p:animScale>
                                    <p:animScale>
                                      <p:cBhvr>
                                        <p:cTn id="85" dur="26">
                                          <p:stCondLst>
                                            <p:cond delay="1642"/>
                                          </p:stCondLst>
                                        </p:cTn>
                                        <p:tgtEl>
                                          <p:spTgt spid="39938">
                                            <p:txEl>
                                              <p:pRg st="10" end="10"/>
                                            </p:txEl>
                                          </p:spTgt>
                                        </p:tgtEl>
                                      </p:cBhvr>
                                      <p:to x="100000" y="90000"/>
                                    </p:animScale>
                                    <p:animScale>
                                      <p:cBhvr>
                                        <p:cTn id="86" dur="166" decel="50000">
                                          <p:stCondLst>
                                            <p:cond delay="1668"/>
                                          </p:stCondLst>
                                        </p:cTn>
                                        <p:tgtEl>
                                          <p:spTgt spid="39938">
                                            <p:txEl>
                                              <p:pRg st="10" end="10"/>
                                            </p:txEl>
                                          </p:spTgt>
                                        </p:tgtEl>
                                      </p:cBhvr>
                                      <p:to x="100000" y="100000"/>
                                    </p:animScale>
                                    <p:animScale>
                                      <p:cBhvr>
                                        <p:cTn id="87" dur="26">
                                          <p:stCondLst>
                                            <p:cond delay="1808"/>
                                          </p:stCondLst>
                                        </p:cTn>
                                        <p:tgtEl>
                                          <p:spTgt spid="39938">
                                            <p:txEl>
                                              <p:pRg st="10" end="10"/>
                                            </p:txEl>
                                          </p:spTgt>
                                        </p:tgtEl>
                                      </p:cBhvr>
                                      <p:to x="100000" y="95000"/>
                                    </p:animScale>
                                    <p:animScale>
                                      <p:cBhvr>
                                        <p:cTn id="88" dur="166" decel="50000">
                                          <p:stCondLst>
                                            <p:cond delay="1834"/>
                                          </p:stCondLst>
                                        </p:cTn>
                                        <p:tgtEl>
                                          <p:spTgt spid="39938">
                                            <p:txEl>
                                              <p:pRg st="10" end="1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Content Placeholder 1"/>
          <p:cNvSpPr>
            <a:spLocks noGrp="1"/>
          </p:cNvSpPr>
          <p:nvPr>
            <p:ph idx="1"/>
          </p:nvPr>
        </p:nvSpPr>
        <p:spPr>
          <a:xfrm>
            <a:off x="0" y="7938"/>
            <a:ext cx="9144000" cy="5868987"/>
          </a:xfrm>
        </p:spPr>
        <p:txBody>
          <a:bodyPr/>
          <a:lstStyle/>
          <a:p>
            <a:pPr>
              <a:defRPr/>
            </a:pPr>
            <a:r>
              <a:rPr lang="en-GB" altLang="en-US" sz="2400" dirty="0" smtClean="0"/>
              <a:t>Attention: </a:t>
            </a:r>
            <a:r>
              <a:rPr lang="en-GB" altLang="en-US" sz="2000" dirty="0" smtClean="0"/>
              <a:t>Shows clearly the differences between the approaches of Wundt &amp; </a:t>
            </a:r>
            <a:r>
              <a:rPr lang="en-GB" altLang="en-US" sz="2000" dirty="0" err="1" smtClean="0"/>
              <a:t>Tichener</a:t>
            </a:r>
            <a:r>
              <a:rPr lang="en-GB" altLang="en-US" sz="2000" dirty="0" smtClean="0"/>
              <a:t>.</a:t>
            </a:r>
          </a:p>
          <a:p>
            <a:pPr marL="109537" indent="0">
              <a:buFont typeface="Wingdings 3" panose="05040102010807070707" pitchFamily="18" charset="2"/>
              <a:buNone/>
              <a:defRPr/>
            </a:pPr>
            <a:endParaRPr lang="en-GB" altLang="en-US" sz="2000" dirty="0" smtClean="0"/>
          </a:p>
          <a:p>
            <a:pPr lvl="1">
              <a:defRPr/>
            </a:pPr>
            <a:r>
              <a:rPr lang="en-GB" altLang="en-US" sz="2000" dirty="0" smtClean="0"/>
              <a:t>Wundt= attention is an active process of structuring experience and engaging with the environment. It has causal efficacy.</a:t>
            </a:r>
          </a:p>
          <a:p>
            <a:pPr lvl="2">
              <a:defRPr/>
            </a:pPr>
            <a:r>
              <a:rPr lang="en-GB" altLang="en-US" sz="1800" dirty="0" smtClean="0"/>
              <a:t>It is also accompanied by a “feeling of activity”.</a:t>
            </a:r>
          </a:p>
          <a:p>
            <a:pPr lvl="2">
              <a:defRPr/>
            </a:pPr>
            <a:r>
              <a:rPr lang="en-GB" altLang="en-US" sz="1800" dirty="0" smtClean="0"/>
              <a:t>Aspects of the active mind are experienced.</a:t>
            </a:r>
          </a:p>
          <a:p>
            <a:pPr lvl="2">
              <a:defRPr/>
            </a:pPr>
            <a:r>
              <a:rPr lang="en-GB" altLang="en-US" sz="1800" dirty="0" smtClean="0"/>
              <a:t>We cannot observe the workings of the process but know they are there.</a:t>
            </a:r>
          </a:p>
          <a:p>
            <a:pPr marL="630238" lvl="2" indent="0">
              <a:buFont typeface="Wingdings 2" panose="05020102010507070707" pitchFamily="18" charset="2"/>
              <a:buNone/>
              <a:defRPr/>
            </a:pPr>
            <a:endParaRPr lang="en-GB" altLang="en-US" sz="1800" dirty="0" smtClean="0"/>
          </a:p>
          <a:p>
            <a:pPr lvl="1">
              <a:defRPr/>
            </a:pPr>
            <a:r>
              <a:rPr lang="en-GB" altLang="en-US" sz="2000" dirty="0" smtClean="0"/>
              <a:t>Titchener= attention is a property of sensations: sensory clearness</a:t>
            </a:r>
          </a:p>
          <a:p>
            <a:pPr lvl="2">
              <a:defRPr/>
            </a:pPr>
            <a:r>
              <a:rPr lang="en-GB" altLang="en-US" sz="1800" dirty="0" smtClean="0"/>
              <a:t>A name we give to the fact that some sensations are clearer than others</a:t>
            </a:r>
          </a:p>
          <a:p>
            <a:pPr lvl="2">
              <a:defRPr/>
            </a:pPr>
            <a:r>
              <a:rPr lang="en-GB" altLang="en-US" sz="1800" dirty="0" smtClean="0"/>
              <a:t>He argued against those who believed attention was a mental activity.</a:t>
            </a:r>
          </a:p>
          <a:p>
            <a:pPr lvl="2">
              <a:defRPr/>
            </a:pPr>
            <a:r>
              <a:rPr lang="en-GB" altLang="en-US" sz="1800" dirty="0" smtClean="0"/>
              <a:t>Just because we feel activity doesn’t mean there are mental processes lying behind these sensations.</a:t>
            </a:r>
          </a:p>
          <a:p>
            <a:pPr lvl="2">
              <a:defRPr/>
            </a:pPr>
            <a:endParaRPr lang="en-GB" altLang="en-US" sz="1800" dirty="0"/>
          </a:p>
          <a:p>
            <a:pPr lvl="2">
              <a:defRPr/>
            </a:pPr>
            <a:r>
              <a:rPr lang="en-GB" altLang="en-US" sz="1800" dirty="0" err="1" smtClean="0"/>
              <a:t>Tichener</a:t>
            </a:r>
            <a:r>
              <a:rPr lang="en-GB" altLang="en-US" sz="1800" dirty="0" smtClean="0"/>
              <a:t> goes further by suggesting that there is no such thing as a psychological subject being the causal agent or being the locus of any psychological phenomenon or processes. </a:t>
            </a:r>
          </a:p>
          <a:p>
            <a:pPr marL="630238" lvl="2" indent="0">
              <a:buFont typeface="Wingdings 2" panose="05020102010507070707" pitchFamily="18" charset="2"/>
              <a:buNone/>
              <a:defRPr/>
            </a:pPr>
            <a:endParaRPr lang="en-GB" altLang="en-US" sz="1800" dirty="0" smtClean="0"/>
          </a:p>
        </p:txBody>
      </p:sp>
    </p:spTree>
    <p:extLst>
      <p:ext uri="{BB962C8B-B14F-4D97-AF65-F5344CB8AC3E}">
        <p14:creationId xmlns:p14="http://schemas.microsoft.com/office/powerpoint/2010/main" val="99854306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7826">
                                            <p:txEl>
                                              <p:pRg st="0" end="0"/>
                                            </p:txEl>
                                          </p:spTgt>
                                        </p:tgtEl>
                                        <p:attrNameLst>
                                          <p:attrName>style.visibility</p:attrName>
                                        </p:attrNameLst>
                                      </p:cBhvr>
                                      <p:to>
                                        <p:strVal val="visible"/>
                                      </p:to>
                                    </p:set>
                                    <p:anim calcmode="lin" valueType="num">
                                      <p:cBhvr additive="base">
                                        <p:cTn id="7" dur="500" fill="hold"/>
                                        <p:tgtEl>
                                          <p:spTgt spid="778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78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7826">
                                            <p:txEl>
                                              <p:pRg st="2" end="2"/>
                                            </p:txEl>
                                          </p:spTgt>
                                        </p:tgtEl>
                                        <p:attrNameLst>
                                          <p:attrName>style.visibility</p:attrName>
                                        </p:attrNameLst>
                                      </p:cBhvr>
                                      <p:to>
                                        <p:strVal val="visible"/>
                                      </p:to>
                                    </p:set>
                                    <p:anim calcmode="lin" valueType="num">
                                      <p:cBhvr additive="base">
                                        <p:cTn id="13" dur="500" fill="hold"/>
                                        <p:tgtEl>
                                          <p:spTgt spid="7782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7826">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7826">
                                            <p:txEl>
                                              <p:pRg st="3" end="3"/>
                                            </p:txEl>
                                          </p:spTgt>
                                        </p:tgtEl>
                                        <p:attrNameLst>
                                          <p:attrName>style.visibility</p:attrName>
                                        </p:attrNameLst>
                                      </p:cBhvr>
                                      <p:to>
                                        <p:strVal val="visible"/>
                                      </p:to>
                                    </p:set>
                                    <p:anim calcmode="lin" valueType="num">
                                      <p:cBhvr additive="base">
                                        <p:cTn id="17" dur="500" fill="hold"/>
                                        <p:tgtEl>
                                          <p:spTgt spid="77826">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7826">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7826">
                                            <p:txEl>
                                              <p:pRg st="4" end="4"/>
                                            </p:txEl>
                                          </p:spTgt>
                                        </p:tgtEl>
                                        <p:attrNameLst>
                                          <p:attrName>style.visibility</p:attrName>
                                        </p:attrNameLst>
                                      </p:cBhvr>
                                      <p:to>
                                        <p:strVal val="visible"/>
                                      </p:to>
                                    </p:set>
                                    <p:anim calcmode="lin" valueType="num">
                                      <p:cBhvr additive="base">
                                        <p:cTn id="21" dur="500" fill="hold"/>
                                        <p:tgtEl>
                                          <p:spTgt spid="77826">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7826">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77826">
                                            <p:txEl>
                                              <p:pRg st="5" end="5"/>
                                            </p:txEl>
                                          </p:spTgt>
                                        </p:tgtEl>
                                        <p:attrNameLst>
                                          <p:attrName>style.visibility</p:attrName>
                                        </p:attrNameLst>
                                      </p:cBhvr>
                                      <p:to>
                                        <p:strVal val="visible"/>
                                      </p:to>
                                    </p:set>
                                    <p:anim calcmode="lin" valueType="num">
                                      <p:cBhvr additive="base">
                                        <p:cTn id="25" dur="500" fill="hold"/>
                                        <p:tgtEl>
                                          <p:spTgt spid="7782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782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77826">
                                            <p:txEl>
                                              <p:pRg st="7" end="7"/>
                                            </p:txEl>
                                          </p:spTgt>
                                        </p:tgtEl>
                                        <p:attrNameLst>
                                          <p:attrName>style.visibility</p:attrName>
                                        </p:attrNameLst>
                                      </p:cBhvr>
                                      <p:to>
                                        <p:strVal val="visible"/>
                                      </p:to>
                                    </p:set>
                                    <p:anim calcmode="lin" valueType="num">
                                      <p:cBhvr additive="base">
                                        <p:cTn id="31" dur="500" fill="hold"/>
                                        <p:tgtEl>
                                          <p:spTgt spid="77826">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7826">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77826">
                                            <p:txEl>
                                              <p:pRg st="8" end="8"/>
                                            </p:txEl>
                                          </p:spTgt>
                                        </p:tgtEl>
                                        <p:attrNameLst>
                                          <p:attrName>style.visibility</p:attrName>
                                        </p:attrNameLst>
                                      </p:cBhvr>
                                      <p:to>
                                        <p:strVal val="visible"/>
                                      </p:to>
                                    </p:set>
                                    <p:anim calcmode="lin" valueType="num">
                                      <p:cBhvr additive="base">
                                        <p:cTn id="35" dur="500" fill="hold"/>
                                        <p:tgtEl>
                                          <p:spTgt spid="77826">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77826">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77826">
                                            <p:txEl>
                                              <p:pRg st="9" end="9"/>
                                            </p:txEl>
                                          </p:spTgt>
                                        </p:tgtEl>
                                        <p:attrNameLst>
                                          <p:attrName>style.visibility</p:attrName>
                                        </p:attrNameLst>
                                      </p:cBhvr>
                                      <p:to>
                                        <p:strVal val="visible"/>
                                      </p:to>
                                    </p:set>
                                    <p:anim calcmode="lin" valueType="num">
                                      <p:cBhvr additive="base">
                                        <p:cTn id="39" dur="500" fill="hold"/>
                                        <p:tgtEl>
                                          <p:spTgt spid="77826">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77826">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77826">
                                            <p:txEl>
                                              <p:pRg st="10" end="10"/>
                                            </p:txEl>
                                          </p:spTgt>
                                        </p:tgtEl>
                                        <p:attrNameLst>
                                          <p:attrName>style.visibility</p:attrName>
                                        </p:attrNameLst>
                                      </p:cBhvr>
                                      <p:to>
                                        <p:strVal val="visible"/>
                                      </p:to>
                                    </p:set>
                                    <p:anim calcmode="lin" valueType="num">
                                      <p:cBhvr additive="base">
                                        <p:cTn id="43" dur="500" fill="hold"/>
                                        <p:tgtEl>
                                          <p:spTgt spid="77826">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782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77826">
                                            <p:txEl>
                                              <p:pRg st="12" end="12"/>
                                            </p:txEl>
                                          </p:spTgt>
                                        </p:tgtEl>
                                        <p:attrNameLst>
                                          <p:attrName>style.visibility</p:attrName>
                                        </p:attrNameLst>
                                      </p:cBhvr>
                                      <p:to>
                                        <p:strVal val="visible"/>
                                      </p:to>
                                    </p:set>
                                    <p:anim calcmode="lin" valueType="num">
                                      <p:cBhvr additive="base">
                                        <p:cTn id="49" dur="500" fill="hold"/>
                                        <p:tgtEl>
                                          <p:spTgt spid="77826">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7826">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Content Placeholder 1"/>
          <p:cNvSpPr>
            <a:spLocks noGrp="1"/>
          </p:cNvSpPr>
          <p:nvPr>
            <p:ph idx="1"/>
          </p:nvPr>
        </p:nvSpPr>
        <p:spPr>
          <a:xfrm>
            <a:off x="-4763" y="0"/>
            <a:ext cx="9148763" cy="6021388"/>
          </a:xfrm>
        </p:spPr>
        <p:txBody>
          <a:bodyPr/>
          <a:lstStyle/>
          <a:p>
            <a:r>
              <a:rPr lang="en-GB" altLang="en-US" sz="2400" smtClean="0"/>
              <a:t>For Tichener, positivistic structuralism was….</a:t>
            </a:r>
          </a:p>
          <a:p>
            <a:pPr lvl="1"/>
            <a:r>
              <a:rPr lang="en-GB" altLang="en-US" sz="2000" smtClean="0"/>
              <a:t>A world of bare sensation, devoid of value and meanings.</a:t>
            </a:r>
          </a:p>
          <a:p>
            <a:pPr lvl="1"/>
            <a:r>
              <a:rPr lang="en-GB" altLang="en-US" sz="2000" smtClean="0"/>
              <a:t>There was no psychological self/process that influenced the world</a:t>
            </a:r>
          </a:p>
          <a:p>
            <a:pPr lvl="1"/>
            <a:r>
              <a:rPr lang="en-GB" altLang="en-US" sz="2000" smtClean="0"/>
              <a:t>No causality or violation.</a:t>
            </a:r>
          </a:p>
          <a:p>
            <a:pPr lvl="1"/>
            <a:r>
              <a:rPr lang="en-GB" altLang="en-US" sz="2000" smtClean="0"/>
              <a:t>The basic elements of experience did not require explanation. </a:t>
            </a:r>
          </a:p>
          <a:p>
            <a:pPr lvl="2"/>
            <a:r>
              <a:rPr lang="en-GB" altLang="en-US" sz="1800" smtClean="0"/>
              <a:t>The elements are fundamental but meaningless </a:t>
            </a:r>
          </a:p>
          <a:p>
            <a:endParaRPr lang="en-GB" altLang="en-US" sz="2400" smtClean="0"/>
          </a:p>
          <a:p>
            <a:r>
              <a:rPr lang="en-GB" altLang="en-US" sz="2400" smtClean="0"/>
              <a:t>But for Wundt – experiences produce meaning and value</a:t>
            </a:r>
          </a:p>
          <a:p>
            <a:endParaRPr lang="en-GB" altLang="en-US" sz="2400" smtClean="0"/>
          </a:p>
          <a:p>
            <a:r>
              <a:rPr lang="en-GB" altLang="en-US" sz="2400" smtClean="0"/>
              <a:t>Titchener attempts to make psychology view the world through natural science, which studies experience without reference to the subject.</a:t>
            </a:r>
          </a:p>
          <a:p>
            <a:pPr lvl="1"/>
            <a:r>
              <a:rPr lang="en-GB" altLang="en-US" sz="2000" smtClean="0"/>
              <a:t>Beliefs, inferences, &amp; values distort real experience. </a:t>
            </a:r>
          </a:p>
          <a:p>
            <a:r>
              <a:rPr lang="en-GB" altLang="en-US" sz="2400" smtClean="0"/>
              <a:t>Wundt argues psychology should complement natural science to explain humanity</a:t>
            </a:r>
          </a:p>
          <a:p>
            <a:pPr lvl="1"/>
            <a:r>
              <a:rPr lang="en-GB" altLang="en-US" sz="2000" smtClean="0"/>
              <a:t>Values, meaning, interpretation are important</a:t>
            </a:r>
          </a:p>
        </p:txBody>
      </p:sp>
    </p:spTree>
    <p:extLst>
      <p:ext uri="{BB962C8B-B14F-4D97-AF65-F5344CB8AC3E}">
        <p14:creationId xmlns:p14="http://schemas.microsoft.com/office/powerpoint/2010/main" val="83794946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8850">
                                            <p:txEl>
                                              <p:pRg st="0" end="0"/>
                                            </p:txEl>
                                          </p:spTgt>
                                        </p:tgtEl>
                                        <p:attrNameLst>
                                          <p:attrName>style.visibility</p:attrName>
                                        </p:attrNameLst>
                                      </p:cBhvr>
                                      <p:to>
                                        <p:strVal val="visible"/>
                                      </p:to>
                                    </p:set>
                                    <p:anim calcmode="lin" valueType="num">
                                      <p:cBhvr additive="base">
                                        <p:cTn id="7" dur="500" fill="hold"/>
                                        <p:tgtEl>
                                          <p:spTgt spid="7885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8850">
                                            <p:txEl>
                                              <p:pRg st="1" end="1"/>
                                            </p:txEl>
                                          </p:spTgt>
                                        </p:tgtEl>
                                        <p:attrNameLst>
                                          <p:attrName>style.visibility</p:attrName>
                                        </p:attrNameLst>
                                      </p:cBhvr>
                                      <p:to>
                                        <p:strVal val="visible"/>
                                      </p:to>
                                    </p:set>
                                    <p:anim calcmode="lin" valueType="num">
                                      <p:cBhvr additive="base">
                                        <p:cTn id="11" dur="500" fill="hold"/>
                                        <p:tgtEl>
                                          <p:spTgt spid="7885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885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8850">
                                            <p:txEl>
                                              <p:pRg st="2" end="2"/>
                                            </p:txEl>
                                          </p:spTgt>
                                        </p:tgtEl>
                                        <p:attrNameLst>
                                          <p:attrName>style.visibility</p:attrName>
                                        </p:attrNameLst>
                                      </p:cBhvr>
                                      <p:to>
                                        <p:strVal val="visible"/>
                                      </p:to>
                                    </p:set>
                                    <p:anim calcmode="lin" valueType="num">
                                      <p:cBhvr additive="base">
                                        <p:cTn id="15" dur="500" fill="hold"/>
                                        <p:tgtEl>
                                          <p:spTgt spid="7885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885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8850">
                                            <p:txEl>
                                              <p:pRg st="3" end="3"/>
                                            </p:txEl>
                                          </p:spTgt>
                                        </p:tgtEl>
                                        <p:attrNameLst>
                                          <p:attrName>style.visibility</p:attrName>
                                        </p:attrNameLst>
                                      </p:cBhvr>
                                      <p:to>
                                        <p:strVal val="visible"/>
                                      </p:to>
                                    </p:set>
                                    <p:anim calcmode="lin" valueType="num">
                                      <p:cBhvr additive="base">
                                        <p:cTn id="19" dur="500" fill="hold"/>
                                        <p:tgtEl>
                                          <p:spTgt spid="7885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8850">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78850">
                                            <p:txEl>
                                              <p:pRg st="4" end="4"/>
                                            </p:txEl>
                                          </p:spTgt>
                                        </p:tgtEl>
                                        <p:attrNameLst>
                                          <p:attrName>style.visibility</p:attrName>
                                        </p:attrNameLst>
                                      </p:cBhvr>
                                      <p:to>
                                        <p:strVal val="visible"/>
                                      </p:to>
                                    </p:set>
                                    <p:anim calcmode="lin" valueType="num">
                                      <p:cBhvr additive="base">
                                        <p:cTn id="23" dur="500" fill="hold"/>
                                        <p:tgtEl>
                                          <p:spTgt spid="78850">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8850">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78850">
                                            <p:txEl>
                                              <p:pRg st="5" end="5"/>
                                            </p:txEl>
                                          </p:spTgt>
                                        </p:tgtEl>
                                        <p:attrNameLst>
                                          <p:attrName>style.visibility</p:attrName>
                                        </p:attrNameLst>
                                      </p:cBhvr>
                                      <p:to>
                                        <p:strVal val="visible"/>
                                      </p:to>
                                    </p:set>
                                    <p:anim calcmode="lin" valueType="num">
                                      <p:cBhvr additive="base">
                                        <p:cTn id="27" dur="500" fill="hold"/>
                                        <p:tgtEl>
                                          <p:spTgt spid="78850">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885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78850">
                                            <p:txEl>
                                              <p:pRg st="7" end="7"/>
                                            </p:txEl>
                                          </p:spTgt>
                                        </p:tgtEl>
                                        <p:attrNameLst>
                                          <p:attrName>style.visibility</p:attrName>
                                        </p:attrNameLst>
                                      </p:cBhvr>
                                      <p:to>
                                        <p:strVal val="visible"/>
                                      </p:to>
                                    </p:set>
                                    <p:anim calcmode="lin" valueType="num">
                                      <p:cBhvr additive="base">
                                        <p:cTn id="33" dur="500" fill="hold"/>
                                        <p:tgtEl>
                                          <p:spTgt spid="78850">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885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nodeType="clickEffect">
                                  <p:stCondLst>
                                    <p:cond delay="0"/>
                                  </p:stCondLst>
                                  <p:childTnLst>
                                    <p:set>
                                      <p:cBhvr>
                                        <p:cTn id="38" dur="1" fill="hold">
                                          <p:stCondLst>
                                            <p:cond delay="0"/>
                                          </p:stCondLst>
                                        </p:cTn>
                                        <p:tgtEl>
                                          <p:spTgt spid="78850">
                                            <p:txEl>
                                              <p:pRg st="9" end="9"/>
                                            </p:txEl>
                                          </p:spTgt>
                                        </p:tgtEl>
                                        <p:attrNameLst>
                                          <p:attrName>style.visibility</p:attrName>
                                        </p:attrNameLst>
                                      </p:cBhvr>
                                      <p:to>
                                        <p:strVal val="visible"/>
                                      </p:to>
                                    </p:set>
                                    <p:anim calcmode="lin" valueType="num">
                                      <p:cBhvr additive="base">
                                        <p:cTn id="39" dur="500" fill="hold"/>
                                        <p:tgtEl>
                                          <p:spTgt spid="78850">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78850">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78850">
                                            <p:txEl>
                                              <p:pRg st="10" end="10"/>
                                            </p:txEl>
                                          </p:spTgt>
                                        </p:tgtEl>
                                        <p:attrNameLst>
                                          <p:attrName>style.visibility</p:attrName>
                                        </p:attrNameLst>
                                      </p:cBhvr>
                                      <p:to>
                                        <p:strVal val="visible"/>
                                      </p:to>
                                    </p:set>
                                    <p:anim calcmode="lin" valueType="num">
                                      <p:cBhvr additive="base">
                                        <p:cTn id="43" dur="500" fill="hold"/>
                                        <p:tgtEl>
                                          <p:spTgt spid="78850">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8850">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78850">
                                            <p:txEl>
                                              <p:pRg st="11" end="11"/>
                                            </p:txEl>
                                          </p:spTgt>
                                        </p:tgtEl>
                                        <p:attrNameLst>
                                          <p:attrName>style.visibility</p:attrName>
                                        </p:attrNameLst>
                                      </p:cBhvr>
                                      <p:to>
                                        <p:strVal val="visible"/>
                                      </p:to>
                                    </p:set>
                                    <p:anim calcmode="lin" valueType="num">
                                      <p:cBhvr additive="base">
                                        <p:cTn id="49" dur="500" fill="hold"/>
                                        <p:tgtEl>
                                          <p:spTgt spid="78850">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8850">
                                            <p:txEl>
                                              <p:pRg st="11" end="11"/>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78850">
                                            <p:txEl>
                                              <p:pRg st="12" end="12"/>
                                            </p:txEl>
                                          </p:spTgt>
                                        </p:tgtEl>
                                        <p:attrNameLst>
                                          <p:attrName>style.visibility</p:attrName>
                                        </p:attrNameLst>
                                      </p:cBhvr>
                                      <p:to>
                                        <p:strVal val="visible"/>
                                      </p:to>
                                    </p:set>
                                    <p:anim calcmode="lin" valueType="num">
                                      <p:cBhvr additive="base">
                                        <p:cTn id="53" dur="500" fill="hold"/>
                                        <p:tgtEl>
                                          <p:spTgt spid="78850">
                                            <p:txEl>
                                              <p:pRg st="12" end="12"/>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78850">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Content Placeholder 1"/>
          <p:cNvSpPr>
            <a:spLocks noGrp="1"/>
          </p:cNvSpPr>
          <p:nvPr>
            <p:ph idx="1"/>
          </p:nvPr>
        </p:nvSpPr>
        <p:spPr>
          <a:xfrm>
            <a:off x="0" y="549275"/>
            <a:ext cx="9144000" cy="6192838"/>
          </a:xfrm>
        </p:spPr>
        <p:txBody>
          <a:bodyPr/>
          <a:lstStyle/>
          <a:p>
            <a:r>
              <a:rPr lang="en-GB" altLang="en-US" sz="2400" smtClean="0"/>
              <a:t>Believed the empiricists needed to take things further. </a:t>
            </a:r>
          </a:p>
          <a:p>
            <a:r>
              <a:rPr lang="en-GB" altLang="en-US" sz="2400" smtClean="0"/>
              <a:t>Our mental life does not consist of discrete elements, but as an ‘interconnected flux’</a:t>
            </a:r>
          </a:p>
          <a:p>
            <a:pPr lvl="1"/>
            <a:r>
              <a:rPr lang="en-GB" altLang="en-US" sz="2000" smtClean="0"/>
              <a:t>His central idea was that we have a ‘Stream of consciousness’</a:t>
            </a:r>
          </a:p>
          <a:p>
            <a:pPr lvl="1"/>
            <a:r>
              <a:rPr lang="en-GB" altLang="en-US" sz="2000" smtClean="0"/>
              <a:t>Experience is inherently structured &amp; does not come to us in parts</a:t>
            </a:r>
          </a:p>
          <a:p>
            <a:pPr lvl="2"/>
            <a:r>
              <a:rPr lang="en-GB" altLang="en-US" sz="1800" smtClean="0"/>
              <a:t>We break things into elements afterwards because we cannot take in all aspects at once.</a:t>
            </a:r>
          </a:p>
          <a:p>
            <a:pPr lvl="2"/>
            <a:r>
              <a:rPr lang="en-GB" altLang="en-US" sz="1800" smtClean="0"/>
              <a:t>His willingness to look at any type of experience led him to investigate areas such as altered state of consciousness or religious mysticism.</a:t>
            </a:r>
          </a:p>
          <a:p>
            <a:pPr lvl="2"/>
            <a:r>
              <a:rPr lang="en-GB" altLang="en-US" sz="1800" smtClean="0"/>
              <a:t>He was interested in the ‘</a:t>
            </a:r>
            <a:r>
              <a:rPr lang="en-GB" altLang="en-US" sz="1800" i="1" smtClean="0"/>
              <a:t>What’</a:t>
            </a:r>
            <a:r>
              <a:rPr lang="en-GB" altLang="en-US" sz="1800" smtClean="0"/>
              <a:t> and the ‘</a:t>
            </a:r>
            <a:r>
              <a:rPr lang="en-GB" altLang="en-US" sz="1800" i="1" smtClean="0"/>
              <a:t>Why’</a:t>
            </a:r>
            <a:r>
              <a:rPr lang="en-GB" altLang="en-US" sz="1800" smtClean="0"/>
              <a:t> of consciousness </a:t>
            </a:r>
          </a:p>
          <a:p>
            <a:r>
              <a:rPr lang="en-GB" altLang="en-US" sz="2400" smtClean="0"/>
              <a:t>Consciousness allows us to make novel choices</a:t>
            </a:r>
          </a:p>
          <a:p>
            <a:pPr lvl="1"/>
            <a:r>
              <a:rPr lang="en-GB" altLang="en-US" sz="2000" smtClean="0"/>
              <a:t>‘Pragmatism’ – ideas as ‘rules for action’</a:t>
            </a:r>
          </a:p>
          <a:p>
            <a:pPr lvl="1"/>
            <a:r>
              <a:rPr lang="en-GB" altLang="en-US" sz="2000" smtClean="0"/>
              <a:t>‘Follow God’s will’ or ‘Act rationally’ are meaningless...</a:t>
            </a:r>
          </a:p>
          <a:p>
            <a:pPr lvl="2"/>
            <a:r>
              <a:rPr lang="en-GB" altLang="en-US" sz="1800" smtClean="0"/>
              <a:t>What does it mean to act rationally?</a:t>
            </a:r>
          </a:p>
          <a:p>
            <a:pPr lvl="2"/>
            <a:r>
              <a:rPr lang="en-GB" altLang="en-US" sz="1800" smtClean="0"/>
              <a:t>What are the actions that need to be taken?</a:t>
            </a:r>
          </a:p>
          <a:p>
            <a:pPr marL="914400" lvl="3" indent="0">
              <a:buFont typeface="Wingdings 2" panose="05020102010507070707" pitchFamily="18" charset="2"/>
              <a:buNone/>
            </a:pPr>
            <a:r>
              <a:rPr lang="en-GB" altLang="en-US" sz="1800" smtClean="0"/>
              <a:t>		</a:t>
            </a:r>
            <a:r>
              <a:rPr lang="en-GB" altLang="en-US" sz="1600" smtClean="0"/>
              <a:t> </a:t>
            </a:r>
            <a:r>
              <a:rPr lang="en-GB" altLang="en-US" sz="1800" smtClean="0"/>
              <a:t>Where ideas come from do not matter – their 				consequences determine their worth</a:t>
            </a:r>
          </a:p>
        </p:txBody>
      </p:sp>
      <p:sp>
        <p:nvSpPr>
          <p:cNvPr id="3" name="Title 2"/>
          <p:cNvSpPr>
            <a:spLocks noGrp="1"/>
          </p:cNvSpPr>
          <p:nvPr>
            <p:ph type="title"/>
          </p:nvPr>
        </p:nvSpPr>
        <p:spPr>
          <a:xfrm>
            <a:off x="457200" y="33277"/>
            <a:ext cx="8229600" cy="634082"/>
          </a:xfrm>
        </p:spPr>
        <p:txBody>
          <a:bodyPr>
            <a:normAutofit fontScale="90000"/>
          </a:bodyPr>
          <a:lstStyle/>
          <a:p>
            <a:pPr algn="ctr">
              <a:defRPr/>
            </a:pPr>
            <a:r>
              <a:rPr lang="en-GB" sz="3600" dirty="0"/>
              <a:t>William James</a:t>
            </a:r>
          </a:p>
        </p:txBody>
      </p:sp>
    </p:spTree>
    <p:extLst>
      <p:ext uri="{BB962C8B-B14F-4D97-AF65-F5344CB8AC3E}">
        <p14:creationId xmlns:p14="http://schemas.microsoft.com/office/powerpoint/2010/main" val="415280974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79874">
                                            <p:txEl>
                                              <p:pRg st="0" end="0"/>
                                            </p:txEl>
                                          </p:spTgt>
                                        </p:tgtEl>
                                        <p:attrNameLst>
                                          <p:attrName>style.visibility</p:attrName>
                                        </p:attrNameLst>
                                      </p:cBhvr>
                                      <p:to>
                                        <p:strVal val="visible"/>
                                      </p:to>
                                    </p:set>
                                    <p:anim calcmode="lin" valueType="num">
                                      <p:cBhvr additive="base">
                                        <p:cTn id="7" dur="500" fill="hold"/>
                                        <p:tgtEl>
                                          <p:spTgt spid="7987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987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79874">
                                            <p:txEl>
                                              <p:pRg st="1" end="1"/>
                                            </p:txEl>
                                          </p:spTgt>
                                        </p:tgtEl>
                                        <p:attrNameLst>
                                          <p:attrName>style.visibility</p:attrName>
                                        </p:attrNameLst>
                                      </p:cBhvr>
                                      <p:to>
                                        <p:strVal val="visible"/>
                                      </p:to>
                                    </p:set>
                                    <p:anim calcmode="lin" valueType="num">
                                      <p:cBhvr additive="base">
                                        <p:cTn id="13" dur="500" fill="hold"/>
                                        <p:tgtEl>
                                          <p:spTgt spid="7987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987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79874">
                                            <p:txEl>
                                              <p:pRg st="2" end="2"/>
                                            </p:txEl>
                                          </p:spTgt>
                                        </p:tgtEl>
                                        <p:attrNameLst>
                                          <p:attrName>style.visibility</p:attrName>
                                        </p:attrNameLst>
                                      </p:cBhvr>
                                      <p:to>
                                        <p:strVal val="visible"/>
                                      </p:to>
                                    </p:set>
                                    <p:anim calcmode="lin" valueType="num">
                                      <p:cBhvr additive="base">
                                        <p:cTn id="19" dur="500" fill="hold"/>
                                        <p:tgtEl>
                                          <p:spTgt spid="7987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987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79874">
                                            <p:txEl>
                                              <p:pRg st="3" end="3"/>
                                            </p:txEl>
                                          </p:spTgt>
                                        </p:tgtEl>
                                        <p:attrNameLst>
                                          <p:attrName>style.visibility</p:attrName>
                                        </p:attrNameLst>
                                      </p:cBhvr>
                                      <p:to>
                                        <p:strVal val="visible"/>
                                      </p:to>
                                    </p:set>
                                    <p:anim calcmode="lin" valueType="num">
                                      <p:cBhvr additive="base">
                                        <p:cTn id="25" dur="500" fill="hold"/>
                                        <p:tgtEl>
                                          <p:spTgt spid="7987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9874">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79874">
                                            <p:txEl>
                                              <p:pRg st="4" end="4"/>
                                            </p:txEl>
                                          </p:spTgt>
                                        </p:tgtEl>
                                        <p:attrNameLst>
                                          <p:attrName>style.visibility</p:attrName>
                                        </p:attrNameLst>
                                      </p:cBhvr>
                                      <p:to>
                                        <p:strVal val="visible"/>
                                      </p:to>
                                    </p:set>
                                    <p:anim calcmode="lin" valueType="num">
                                      <p:cBhvr additive="base">
                                        <p:cTn id="29" dur="500" fill="hold"/>
                                        <p:tgtEl>
                                          <p:spTgt spid="79874">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9874">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79874">
                                            <p:txEl>
                                              <p:pRg st="5" end="5"/>
                                            </p:txEl>
                                          </p:spTgt>
                                        </p:tgtEl>
                                        <p:attrNameLst>
                                          <p:attrName>style.visibility</p:attrName>
                                        </p:attrNameLst>
                                      </p:cBhvr>
                                      <p:to>
                                        <p:strVal val="visible"/>
                                      </p:to>
                                    </p:set>
                                    <p:anim calcmode="lin" valueType="num">
                                      <p:cBhvr additive="base">
                                        <p:cTn id="33" dur="500" fill="hold"/>
                                        <p:tgtEl>
                                          <p:spTgt spid="79874">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9874">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79874">
                                            <p:txEl>
                                              <p:pRg st="6" end="6"/>
                                            </p:txEl>
                                          </p:spTgt>
                                        </p:tgtEl>
                                        <p:attrNameLst>
                                          <p:attrName>style.visibility</p:attrName>
                                        </p:attrNameLst>
                                      </p:cBhvr>
                                      <p:to>
                                        <p:strVal val="visible"/>
                                      </p:to>
                                    </p:set>
                                    <p:anim calcmode="lin" valueType="num">
                                      <p:cBhvr additive="base">
                                        <p:cTn id="37" dur="500" fill="hold"/>
                                        <p:tgtEl>
                                          <p:spTgt spid="7987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987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79874">
                                            <p:txEl>
                                              <p:pRg st="7" end="7"/>
                                            </p:txEl>
                                          </p:spTgt>
                                        </p:tgtEl>
                                        <p:attrNameLst>
                                          <p:attrName>style.visibility</p:attrName>
                                        </p:attrNameLst>
                                      </p:cBhvr>
                                      <p:to>
                                        <p:strVal val="visible"/>
                                      </p:to>
                                    </p:set>
                                    <p:anim calcmode="lin" valueType="num">
                                      <p:cBhvr additive="base">
                                        <p:cTn id="43" dur="500" fill="hold"/>
                                        <p:tgtEl>
                                          <p:spTgt spid="79874">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9874">
                                            <p:txEl>
                                              <p:pRg st="7" end="7"/>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79874">
                                            <p:txEl>
                                              <p:pRg st="8" end="8"/>
                                            </p:txEl>
                                          </p:spTgt>
                                        </p:tgtEl>
                                        <p:attrNameLst>
                                          <p:attrName>style.visibility</p:attrName>
                                        </p:attrNameLst>
                                      </p:cBhvr>
                                      <p:to>
                                        <p:strVal val="visible"/>
                                      </p:to>
                                    </p:set>
                                    <p:anim calcmode="lin" valueType="num">
                                      <p:cBhvr additive="base">
                                        <p:cTn id="47" dur="500" fill="hold"/>
                                        <p:tgtEl>
                                          <p:spTgt spid="79874">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79874">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79874">
                                            <p:txEl>
                                              <p:pRg st="9" end="9"/>
                                            </p:txEl>
                                          </p:spTgt>
                                        </p:tgtEl>
                                        <p:attrNameLst>
                                          <p:attrName>style.visibility</p:attrName>
                                        </p:attrNameLst>
                                      </p:cBhvr>
                                      <p:to>
                                        <p:strVal val="visible"/>
                                      </p:to>
                                    </p:set>
                                    <p:anim calcmode="lin" valueType="num">
                                      <p:cBhvr additive="base">
                                        <p:cTn id="51" dur="500" fill="hold"/>
                                        <p:tgtEl>
                                          <p:spTgt spid="79874">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79874">
                                            <p:txEl>
                                              <p:pRg st="9" end="9"/>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79874">
                                            <p:txEl>
                                              <p:pRg st="10" end="10"/>
                                            </p:txEl>
                                          </p:spTgt>
                                        </p:tgtEl>
                                        <p:attrNameLst>
                                          <p:attrName>style.visibility</p:attrName>
                                        </p:attrNameLst>
                                      </p:cBhvr>
                                      <p:to>
                                        <p:strVal val="visible"/>
                                      </p:to>
                                    </p:set>
                                    <p:anim calcmode="lin" valueType="num">
                                      <p:cBhvr additive="base">
                                        <p:cTn id="55" dur="500" fill="hold"/>
                                        <p:tgtEl>
                                          <p:spTgt spid="79874">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9874">
                                            <p:txEl>
                                              <p:pRg st="10" end="10"/>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79874">
                                            <p:txEl>
                                              <p:pRg st="11" end="11"/>
                                            </p:txEl>
                                          </p:spTgt>
                                        </p:tgtEl>
                                        <p:attrNameLst>
                                          <p:attrName>style.visibility</p:attrName>
                                        </p:attrNameLst>
                                      </p:cBhvr>
                                      <p:to>
                                        <p:strVal val="visible"/>
                                      </p:to>
                                    </p:set>
                                    <p:anim calcmode="lin" valueType="num">
                                      <p:cBhvr additive="base">
                                        <p:cTn id="59" dur="500" fill="hold"/>
                                        <p:tgtEl>
                                          <p:spTgt spid="79874">
                                            <p:txEl>
                                              <p:pRg st="11" end="1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7987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1" fill="hold" nodeType="clickPar">
                      <p:stCondLst>
                        <p:cond delay="indefinite"/>
                      </p:stCondLst>
                      <p:childTnLst>
                        <p:par>
                          <p:cTn id="62" fill="hold" nodeType="withGroup">
                            <p:stCondLst>
                              <p:cond delay="0"/>
                            </p:stCondLst>
                            <p:childTnLst>
                              <p:par>
                                <p:cTn id="63" presetID="2" presetClass="entr" presetSubtype="4" fill="hold" nodeType="clickEffect">
                                  <p:stCondLst>
                                    <p:cond delay="0"/>
                                  </p:stCondLst>
                                  <p:childTnLst>
                                    <p:set>
                                      <p:cBhvr>
                                        <p:cTn id="64" dur="1" fill="hold">
                                          <p:stCondLst>
                                            <p:cond delay="0"/>
                                          </p:stCondLst>
                                        </p:cTn>
                                        <p:tgtEl>
                                          <p:spTgt spid="79874">
                                            <p:txEl>
                                              <p:pRg st="12" end="12"/>
                                            </p:txEl>
                                          </p:spTgt>
                                        </p:tgtEl>
                                        <p:attrNameLst>
                                          <p:attrName>style.visibility</p:attrName>
                                        </p:attrNameLst>
                                      </p:cBhvr>
                                      <p:to>
                                        <p:strVal val="visible"/>
                                      </p:to>
                                    </p:set>
                                    <p:anim calcmode="lin" valueType="num">
                                      <p:cBhvr additive="base">
                                        <p:cTn id="65" dur="500" fill="hold"/>
                                        <p:tgtEl>
                                          <p:spTgt spid="79874">
                                            <p:txEl>
                                              <p:pRg st="12" end="1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79874">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Content Placeholder 1"/>
          <p:cNvSpPr>
            <a:spLocks noGrp="1"/>
          </p:cNvSpPr>
          <p:nvPr>
            <p:ph idx="1"/>
          </p:nvPr>
        </p:nvSpPr>
        <p:spPr>
          <a:xfrm>
            <a:off x="-107950" y="666750"/>
            <a:ext cx="9251950" cy="5138738"/>
          </a:xfrm>
        </p:spPr>
        <p:txBody>
          <a:bodyPr/>
          <a:lstStyle/>
          <a:p>
            <a:r>
              <a:rPr lang="en-GB" altLang="en-US" sz="2400" smtClean="0"/>
              <a:t>‘Destination of ideas’</a:t>
            </a:r>
          </a:p>
          <a:p>
            <a:pPr lvl="1"/>
            <a:r>
              <a:rPr lang="en-GB" altLang="en-US" sz="2000" smtClean="0"/>
              <a:t>Arguments about the source of our ideas are worthless.</a:t>
            </a:r>
          </a:p>
          <a:p>
            <a:pPr lvl="1"/>
            <a:r>
              <a:rPr lang="en-GB" altLang="en-US" sz="2000" smtClean="0"/>
              <a:t>Only its future practical consequences can tell us its value.</a:t>
            </a:r>
          </a:p>
          <a:p>
            <a:pPr lvl="1"/>
            <a:r>
              <a:rPr lang="en-GB" altLang="en-US" sz="2000" smtClean="0"/>
              <a:t>For James the job of the conscious mind and the reason it evolved was to enable the organism to foresee what the consequences might be.</a:t>
            </a:r>
          </a:p>
          <a:p>
            <a:pPr lvl="1"/>
            <a:r>
              <a:rPr lang="en-GB" altLang="en-US" sz="2000" smtClean="0"/>
              <a:t>When faced with a situation to which we do not have an habitual response, the conscious mind will help incline us to an action believed to have a positive consequence.</a:t>
            </a:r>
            <a:endParaRPr lang="en-GB" altLang="en-US" sz="2400" smtClean="0"/>
          </a:p>
          <a:p>
            <a:r>
              <a:rPr lang="en-GB" altLang="en-US" sz="2400" smtClean="0"/>
              <a:t>Biological purpose of consciousness</a:t>
            </a:r>
          </a:p>
          <a:p>
            <a:pPr lvl="1"/>
            <a:r>
              <a:rPr lang="en-GB" altLang="en-US" sz="2000" smtClean="0"/>
              <a:t>Promote the organism’s ability to survive and flourish</a:t>
            </a:r>
          </a:p>
          <a:p>
            <a:r>
              <a:rPr lang="en-GB" altLang="en-US" sz="2400" smtClean="0"/>
              <a:t>Conscious experience</a:t>
            </a:r>
          </a:p>
          <a:p>
            <a:pPr lvl="1"/>
            <a:r>
              <a:rPr lang="en-GB" altLang="en-US" sz="2000" smtClean="0"/>
              <a:t>Continuous flow of feelings and thoughts that merge with others at times</a:t>
            </a:r>
          </a:p>
        </p:txBody>
      </p:sp>
      <p:sp>
        <p:nvSpPr>
          <p:cNvPr id="3" name="Title 2"/>
          <p:cNvSpPr>
            <a:spLocks noGrp="1"/>
          </p:cNvSpPr>
          <p:nvPr>
            <p:ph type="title"/>
          </p:nvPr>
        </p:nvSpPr>
        <p:spPr>
          <a:xfrm>
            <a:off x="457200" y="33277"/>
            <a:ext cx="8229600" cy="634082"/>
          </a:xfrm>
        </p:spPr>
        <p:txBody>
          <a:bodyPr>
            <a:normAutofit fontScale="90000"/>
          </a:bodyPr>
          <a:lstStyle/>
          <a:p>
            <a:pPr algn="ctr">
              <a:defRPr/>
            </a:pPr>
            <a:r>
              <a:rPr lang="en-GB" sz="3600" dirty="0"/>
              <a:t>William James</a:t>
            </a:r>
          </a:p>
        </p:txBody>
      </p:sp>
    </p:spTree>
    <p:extLst>
      <p:ext uri="{BB962C8B-B14F-4D97-AF65-F5344CB8AC3E}">
        <p14:creationId xmlns:p14="http://schemas.microsoft.com/office/powerpoint/2010/main" val="276199951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80898">
                                            <p:txEl>
                                              <p:pRg st="0" end="0"/>
                                            </p:txEl>
                                          </p:spTgt>
                                        </p:tgtEl>
                                        <p:attrNameLst>
                                          <p:attrName>style.visibility</p:attrName>
                                        </p:attrNameLst>
                                      </p:cBhvr>
                                      <p:to>
                                        <p:strVal val="visible"/>
                                      </p:to>
                                    </p:set>
                                    <p:anim calcmode="lin" valueType="num">
                                      <p:cBhvr additive="base">
                                        <p:cTn id="7" dur="500" fill="hold"/>
                                        <p:tgtEl>
                                          <p:spTgt spid="8089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089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0898">
                                            <p:txEl>
                                              <p:pRg st="1" end="1"/>
                                            </p:txEl>
                                          </p:spTgt>
                                        </p:tgtEl>
                                        <p:attrNameLst>
                                          <p:attrName>style.visibility</p:attrName>
                                        </p:attrNameLst>
                                      </p:cBhvr>
                                      <p:to>
                                        <p:strVal val="visible"/>
                                      </p:to>
                                    </p:set>
                                    <p:anim calcmode="lin" valueType="num">
                                      <p:cBhvr additive="base">
                                        <p:cTn id="11" dur="500" fill="hold"/>
                                        <p:tgtEl>
                                          <p:spTgt spid="8089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0898">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0898">
                                            <p:txEl>
                                              <p:pRg st="2" end="2"/>
                                            </p:txEl>
                                          </p:spTgt>
                                        </p:tgtEl>
                                        <p:attrNameLst>
                                          <p:attrName>style.visibility</p:attrName>
                                        </p:attrNameLst>
                                      </p:cBhvr>
                                      <p:to>
                                        <p:strVal val="visible"/>
                                      </p:to>
                                    </p:set>
                                    <p:anim calcmode="lin" valueType="num">
                                      <p:cBhvr additive="base">
                                        <p:cTn id="15" dur="500" fill="hold"/>
                                        <p:tgtEl>
                                          <p:spTgt spid="80898">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0898">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80898">
                                            <p:txEl>
                                              <p:pRg st="3" end="3"/>
                                            </p:txEl>
                                          </p:spTgt>
                                        </p:tgtEl>
                                        <p:attrNameLst>
                                          <p:attrName>style.visibility</p:attrName>
                                        </p:attrNameLst>
                                      </p:cBhvr>
                                      <p:to>
                                        <p:strVal val="visible"/>
                                      </p:to>
                                    </p:set>
                                    <p:anim calcmode="lin" valueType="num">
                                      <p:cBhvr additive="base">
                                        <p:cTn id="19" dur="500" fill="hold"/>
                                        <p:tgtEl>
                                          <p:spTgt spid="8089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0898">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0898">
                                            <p:txEl>
                                              <p:pRg st="4" end="4"/>
                                            </p:txEl>
                                          </p:spTgt>
                                        </p:tgtEl>
                                        <p:attrNameLst>
                                          <p:attrName>style.visibility</p:attrName>
                                        </p:attrNameLst>
                                      </p:cBhvr>
                                      <p:to>
                                        <p:strVal val="visible"/>
                                      </p:to>
                                    </p:set>
                                    <p:anim calcmode="lin" valueType="num">
                                      <p:cBhvr additive="base">
                                        <p:cTn id="23" dur="500" fill="hold"/>
                                        <p:tgtEl>
                                          <p:spTgt spid="80898">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089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80898">
                                            <p:txEl>
                                              <p:pRg st="5" end="5"/>
                                            </p:txEl>
                                          </p:spTgt>
                                        </p:tgtEl>
                                        <p:attrNameLst>
                                          <p:attrName>style.visibility</p:attrName>
                                        </p:attrNameLst>
                                      </p:cBhvr>
                                      <p:to>
                                        <p:strVal val="visible"/>
                                      </p:to>
                                    </p:set>
                                    <p:anim calcmode="lin" valueType="num">
                                      <p:cBhvr additive="base">
                                        <p:cTn id="29" dur="500" fill="hold"/>
                                        <p:tgtEl>
                                          <p:spTgt spid="80898">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0898">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80898">
                                            <p:txEl>
                                              <p:pRg st="6" end="6"/>
                                            </p:txEl>
                                          </p:spTgt>
                                        </p:tgtEl>
                                        <p:attrNameLst>
                                          <p:attrName>style.visibility</p:attrName>
                                        </p:attrNameLst>
                                      </p:cBhvr>
                                      <p:to>
                                        <p:strVal val="visible"/>
                                      </p:to>
                                    </p:set>
                                    <p:anim calcmode="lin" valueType="num">
                                      <p:cBhvr additive="base">
                                        <p:cTn id="33" dur="500" fill="hold"/>
                                        <p:tgtEl>
                                          <p:spTgt spid="80898">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8089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4" fill="hold" nodeType="clickEffect">
                                  <p:stCondLst>
                                    <p:cond delay="0"/>
                                  </p:stCondLst>
                                  <p:childTnLst>
                                    <p:set>
                                      <p:cBhvr>
                                        <p:cTn id="38" dur="1" fill="hold">
                                          <p:stCondLst>
                                            <p:cond delay="0"/>
                                          </p:stCondLst>
                                        </p:cTn>
                                        <p:tgtEl>
                                          <p:spTgt spid="80898">
                                            <p:txEl>
                                              <p:pRg st="7" end="7"/>
                                            </p:txEl>
                                          </p:spTgt>
                                        </p:tgtEl>
                                        <p:attrNameLst>
                                          <p:attrName>style.visibility</p:attrName>
                                        </p:attrNameLst>
                                      </p:cBhvr>
                                      <p:to>
                                        <p:strVal val="visible"/>
                                      </p:to>
                                    </p:set>
                                    <p:anim calcmode="lin" valueType="num">
                                      <p:cBhvr additive="base">
                                        <p:cTn id="39" dur="500" fill="hold"/>
                                        <p:tgtEl>
                                          <p:spTgt spid="80898">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80898">
                                            <p:txEl>
                                              <p:pRg st="7" end="7"/>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80898">
                                            <p:txEl>
                                              <p:pRg st="8" end="8"/>
                                            </p:txEl>
                                          </p:spTgt>
                                        </p:tgtEl>
                                        <p:attrNameLst>
                                          <p:attrName>style.visibility</p:attrName>
                                        </p:attrNameLst>
                                      </p:cBhvr>
                                      <p:to>
                                        <p:strVal val="visible"/>
                                      </p:to>
                                    </p:set>
                                    <p:anim calcmode="lin" valueType="num">
                                      <p:cBhvr additive="base">
                                        <p:cTn id="43" dur="500" fill="hold"/>
                                        <p:tgtEl>
                                          <p:spTgt spid="80898">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0898">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Content Placeholder 1"/>
          <p:cNvSpPr>
            <a:spLocks noGrp="1"/>
          </p:cNvSpPr>
          <p:nvPr>
            <p:ph idx="1"/>
          </p:nvPr>
        </p:nvSpPr>
        <p:spPr>
          <a:xfrm>
            <a:off x="0" y="666750"/>
            <a:ext cx="9036050" cy="5138738"/>
          </a:xfrm>
        </p:spPr>
        <p:txBody>
          <a:bodyPr/>
          <a:lstStyle/>
          <a:p>
            <a:r>
              <a:rPr lang="en-GB" altLang="en-US" sz="2400" smtClean="0"/>
              <a:t>The transient parts of consciousness were what he called: The Fringe of consciousness</a:t>
            </a:r>
          </a:p>
          <a:p>
            <a:pPr lvl="1"/>
            <a:r>
              <a:rPr lang="en-GB" altLang="en-US" sz="2000" smtClean="0"/>
              <a:t>Things we are dimly aware of at any given moment.</a:t>
            </a:r>
          </a:p>
          <a:p>
            <a:pPr lvl="1"/>
            <a:r>
              <a:rPr lang="en-GB" altLang="en-US" sz="2000" smtClean="0"/>
              <a:t>Even when we are aware of a particular thing, we are simultaneously aware of other things. </a:t>
            </a:r>
          </a:p>
          <a:p>
            <a:pPr lvl="1"/>
            <a:r>
              <a:rPr lang="en-GB" altLang="en-US" sz="2000" smtClean="0"/>
              <a:t>Consciousness is a web of rich and constantly changing interconnection of ideas, thoughts, and feelings. </a:t>
            </a:r>
          </a:p>
          <a:p>
            <a:pPr lvl="1"/>
            <a:r>
              <a:rPr lang="en-GB" altLang="en-US" sz="2000" smtClean="0"/>
              <a:t>This is a good thing because if we were fully aware of everything then we would become overwhelmed. </a:t>
            </a:r>
          </a:p>
          <a:p>
            <a:pPr lvl="1"/>
            <a:endParaRPr lang="en-GB" altLang="en-US" sz="2000" smtClean="0"/>
          </a:p>
          <a:p>
            <a:r>
              <a:rPr lang="en-GB" altLang="en-US" sz="2400" smtClean="0"/>
              <a:t>Selectivity of consciousness</a:t>
            </a:r>
          </a:p>
          <a:p>
            <a:pPr lvl="1"/>
            <a:r>
              <a:rPr lang="en-GB" altLang="en-US" sz="2000" smtClean="0"/>
              <a:t>Focus of attention</a:t>
            </a:r>
          </a:p>
          <a:p>
            <a:pPr lvl="1"/>
            <a:r>
              <a:rPr lang="en-GB" altLang="en-US" sz="2000" smtClean="0"/>
              <a:t>Attention as the ability to focus on one thing amongst the ‘blooming, buzzing confusion’</a:t>
            </a:r>
          </a:p>
        </p:txBody>
      </p:sp>
      <p:sp>
        <p:nvSpPr>
          <p:cNvPr id="3" name="Title 2"/>
          <p:cNvSpPr>
            <a:spLocks noGrp="1"/>
          </p:cNvSpPr>
          <p:nvPr>
            <p:ph type="title"/>
          </p:nvPr>
        </p:nvSpPr>
        <p:spPr>
          <a:xfrm>
            <a:off x="457200" y="33277"/>
            <a:ext cx="8229600" cy="634082"/>
          </a:xfrm>
        </p:spPr>
        <p:txBody>
          <a:bodyPr>
            <a:normAutofit fontScale="90000"/>
          </a:bodyPr>
          <a:lstStyle/>
          <a:p>
            <a:pPr algn="ctr">
              <a:defRPr/>
            </a:pPr>
            <a:r>
              <a:rPr lang="en-GB" sz="3600" dirty="0"/>
              <a:t>William James</a:t>
            </a:r>
          </a:p>
        </p:txBody>
      </p:sp>
    </p:spTree>
    <p:extLst>
      <p:ext uri="{BB962C8B-B14F-4D97-AF65-F5344CB8AC3E}">
        <p14:creationId xmlns:p14="http://schemas.microsoft.com/office/powerpoint/2010/main" val="44307121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81922">
                                            <p:txEl>
                                              <p:pRg st="0" end="0"/>
                                            </p:txEl>
                                          </p:spTgt>
                                        </p:tgtEl>
                                        <p:attrNameLst>
                                          <p:attrName>style.visibility</p:attrName>
                                        </p:attrNameLst>
                                      </p:cBhvr>
                                      <p:to>
                                        <p:strVal val="visible"/>
                                      </p:to>
                                    </p:set>
                                    <p:anim calcmode="lin" valueType="num">
                                      <p:cBhvr additive="base">
                                        <p:cTn id="7" dur="500" fill="hold"/>
                                        <p:tgtEl>
                                          <p:spTgt spid="8192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2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1922">
                                            <p:txEl>
                                              <p:pRg st="1" end="1"/>
                                            </p:txEl>
                                          </p:spTgt>
                                        </p:tgtEl>
                                        <p:attrNameLst>
                                          <p:attrName>style.visibility</p:attrName>
                                        </p:attrNameLst>
                                      </p:cBhvr>
                                      <p:to>
                                        <p:strVal val="visible"/>
                                      </p:to>
                                    </p:set>
                                    <p:anim calcmode="lin" valueType="num">
                                      <p:cBhvr additive="base">
                                        <p:cTn id="11" dur="500" fill="hold"/>
                                        <p:tgtEl>
                                          <p:spTgt spid="8192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192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1922">
                                            <p:txEl>
                                              <p:pRg st="2" end="2"/>
                                            </p:txEl>
                                          </p:spTgt>
                                        </p:tgtEl>
                                        <p:attrNameLst>
                                          <p:attrName>style.visibility</p:attrName>
                                        </p:attrNameLst>
                                      </p:cBhvr>
                                      <p:to>
                                        <p:strVal val="visible"/>
                                      </p:to>
                                    </p:set>
                                    <p:anim calcmode="lin" valueType="num">
                                      <p:cBhvr additive="base">
                                        <p:cTn id="15" dur="500" fill="hold"/>
                                        <p:tgtEl>
                                          <p:spTgt spid="8192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192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81922">
                                            <p:txEl>
                                              <p:pRg st="3" end="3"/>
                                            </p:txEl>
                                          </p:spTgt>
                                        </p:tgtEl>
                                        <p:attrNameLst>
                                          <p:attrName>style.visibility</p:attrName>
                                        </p:attrNameLst>
                                      </p:cBhvr>
                                      <p:to>
                                        <p:strVal val="visible"/>
                                      </p:to>
                                    </p:set>
                                    <p:anim calcmode="lin" valueType="num">
                                      <p:cBhvr additive="base">
                                        <p:cTn id="19" dur="500" fill="hold"/>
                                        <p:tgtEl>
                                          <p:spTgt spid="8192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2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1922">
                                            <p:txEl>
                                              <p:pRg st="4" end="4"/>
                                            </p:txEl>
                                          </p:spTgt>
                                        </p:tgtEl>
                                        <p:attrNameLst>
                                          <p:attrName>style.visibility</p:attrName>
                                        </p:attrNameLst>
                                      </p:cBhvr>
                                      <p:to>
                                        <p:strVal val="visible"/>
                                      </p:to>
                                    </p:set>
                                    <p:anim calcmode="lin" valueType="num">
                                      <p:cBhvr additive="base">
                                        <p:cTn id="23" dur="500" fill="hold"/>
                                        <p:tgtEl>
                                          <p:spTgt spid="8192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192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81922">
                                            <p:txEl>
                                              <p:pRg st="6" end="6"/>
                                            </p:txEl>
                                          </p:spTgt>
                                        </p:tgtEl>
                                        <p:attrNameLst>
                                          <p:attrName>style.visibility</p:attrName>
                                        </p:attrNameLst>
                                      </p:cBhvr>
                                      <p:to>
                                        <p:strVal val="visible"/>
                                      </p:to>
                                    </p:set>
                                    <p:anim calcmode="lin" valueType="num">
                                      <p:cBhvr additive="base">
                                        <p:cTn id="29" dur="500" fill="hold"/>
                                        <p:tgtEl>
                                          <p:spTgt spid="81922">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1922">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81922">
                                            <p:txEl>
                                              <p:pRg st="7" end="7"/>
                                            </p:txEl>
                                          </p:spTgt>
                                        </p:tgtEl>
                                        <p:attrNameLst>
                                          <p:attrName>style.visibility</p:attrName>
                                        </p:attrNameLst>
                                      </p:cBhvr>
                                      <p:to>
                                        <p:strVal val="visible"/>
                                      </p:to>
                                    </p:set>
                                    <p:anim calcmode="lin" valueType="num">
                                      <p:cBhvr additive="base">
                                        <p:cTn id="33" dur="500" fill="hold"/>
                                        <p:tgtEl>
                                          <p:spTgt spid="81922">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81922">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81922">
                                            <p:txEl>
                                              <p:pRg st="8" end="8"/>
                                            </p:txEl>
                                          </p:spTgt>
                                        </p:tgtEl>
                                        <p:attrNameLst>
                                          <p:attrName>style.visibility</p:attrName>
                                        </p:attrNameLst>
                                      </p:cBhvr>
                                      <p:to>
                                        <p:strVal val="visible"/>
                                      </p:to>
                                    </p:set>
                                    <p:anim calcmode="lin" valueType="num">
                                      <p:cBhvr additive="base">
                                        <p:cTn id="37" dur="500" fill="hold"/>
                                        <p:tgtEl>
                                          <p:spTgt spid="81922">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192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0" y="0"/>
            <a:ext cx="7429499" cy="1052736"/>
          </a:xfrm>
        </p:spPr>
        <p:txBody>
          <a:bodyPr>
            <a:normAutofit/>
          </a:bodyPr>
          <a:lstStyle/>
          <a:p>
            <a:pPr algn="ctr"/>
            <a:r>
              <a:rPr lang="en-GB" sz="6000" b="1" dirty="0" smtClean="0">
                <a:solidFill>
                  <a:schemeClr val="tx1"/>
                </a:solidFill>
              </a:rPr>
              <a:t>Next week….</a:t>
            </a:r>
            <a:endParaRPr lang="en-GB" sz="6000" b="1" dirty="0">
              <a:solidFill>
                <a:schemeClr val="tx1"/>
              </a:solidFill>
            </a:endParaRPr>
          </a:p>
        </p:txBody>
      </p:sp>
      <p:sp>
        <p:nvSpPr>
          <p:cNvPr id="3" name="Content Placeholder 2"/>
          <p:cNvSpPr>
            <a:spLocks noGrp="1"/>
          </p:cNvSpPr>
          <p:nvPr>
            <p:ph idx="1"/>
          </p:nvPr>
        </p:nvSpPr>
        <p:spPr>
          <a:xfrm>
            <a:off x="35496" y="944268"/>
            <a:ext cx="8928992" cy="5581076"/>
          </a:xfrm>
        </p:spPr>
        <p:txBody>
          <a:bodyPr>
            <a:noAutofit/>
          </a:bodyPr>
          <a:lstStyle/>
          <a:p>
            <a:r>
              <a:rPr lang="en-GB" sz="3600" u="sng" dirty="0" smtClean="0"/>
              <a:t>Lecture:</a:t>
            </a:r>
            <a:r>
              <a:rPr lang="en-GB" sz="3600" dirty="0" smtClean="0"/>
              <a:t> The Rise of Behaviourism.</a:t>
            </a:r>
          </a:p>
          <a:p>
            <a:pPr marL="109537" indent="0">
              <a:buNone/>
            </a:pPr>
            <a:endParaRPr lang="en-GB" sz="1800" dirty="0" smtClean="0"/>
          </a:p>
          <a:p>
            <a:r>
              <a:rPr lang="en-GB" sz="3600" u="sng" dirty="0" smtClean="0"/>
              <a:t>Seminar:</a:t>
            </a:r>
            <a:r>
              <a:rPr lang="en-GB" sz="3600" dirty="0" smtClean="0"/>
              <a:t> Essay Assignment Guidance</a:t>
            </a:r>
            <a:endParaRPr lang="en-GB" sz="3600" u="sng" dirty="0" smtClean="0"/>
          </a:p>
          <a:p>
            <a:endParaRPr lang="en-GB" sz="1400" dirty="0"/>
          </a:p>
          <a:p>
            <a:r>
              <a:rPr lang="en-GB" sz="3600" u="sng" dirty="0" smtClean="0"/>
              <a:t>E</a:t>
            </a:r>
            <a:r>
              <a:rPr lang="en-GB" sz="3200" b="1" u="sng" dirty="0" smtClean="0"/>
              <a:t>SSENTIAL </a:t>
            </a:r>
            <a:r>
              <a:rPr lang="en-GB" sz="3200" b="1" u="sng" dirty="0"/>
              <a:t>READING:</a:t>
            </a:r>
          </a:p>
          <a:p>
            <a:pPr lvl="1"/>
            <a:r>
              <a:rPr lang="en-GB" sz="2800" dirty="0" smtClean="0"/>
              <a:t>Chapter 16. Farrell</a:t>
            </a:r>
            <a:r>
              <a:rPr lang="en-GB" sz="2800" dirty="0"/>
              <a:t>, M. (2014). </a:t>
            </a:r>
            <a:r>
              <a:rPr lang="en-GB" sz="2800" i="1" dirty="0"/>
              <a:t>Historical and philosophical foundations of psychology</a:t>
            </a:r>
            <a:r>
              <a:rPr lang="en-GB" sz="2800" dirty="0"/>
              <a:t>. Cambridge: Cambridge University Press. </a:t>
            </a:r>
          </a:p>
        </p:txBody>
      </p:sp>
    </p:spTree>
    <p:extLst>
      <p:ext uri="{BB962C8B-B14F-4D97-AF65-F5344CB8AC3E}">
        <p14:creationId xmlns:p14="http://schemas.microsoft.com/office/powerpoint/2010/main" val="6024652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5.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6.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7.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8.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906</TotalTime>
  <Words>5656</Words>
  <Application>Microsoft Office PowerPoint</Application>
  <PresentationFormat>On-screen Show (4:3)</PresentationFormat>
  <Paragraphs>447</Paragraphs>
  <Slides>46</Slides>
  <Notes>26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46</vt:i4>
      </vt:variant>
    </vt:vector>
  </HeadingPairs>
  <TitlesOfParts>
    <vt:vector size="54" baseType="lpstr">
      <vt:lpstr>Arial</vt:lpstr>
      <vt:lpstr>Calibri</vt:lpstr>
      <vt:lpstr>Lucida Sans Unicode</vt:lpstr>
      <vt:lpstr>Verdana</vt:lpstr>
      <vt:lpstr>Wingdings 2</vt:lpstr>
      <vt:lpstr>Wingdings 3</vt:lpstr>
      <vt:lpstr>Concourse</vt:lpstr>
      <vt:lpstr>1_Concourse</vt:lpstr>
      <vt:lpstr>Experimental Psychology M4X00905 </vt:lpstr>
      <vt:lpstr>How Should We Conduct Science? Lakatos and Feyerabend</vt:lpstr>
      <vt:lpstr>Lakatos</vt:lpstr>
      <vt:lpstr>Lakatos</vt:lpstr>
      <vt:lpstr>Lakatos</vt:lpstr>
      <vt:lpstr>Lakatos</vt:lpstr>
      <vt:lpstr>Lakatos</vt:lpstr>
      <vt:lpstr>Lakatos</vt:lpstr>
      <vt:lpstr>Lakatos</vt:lpstr>
      <vt:lpstr>Feyerabend</vt:lpstr>
      <vt:lpstr>Feyerabend</vt:lpstr>
      <vt:lpstr>Feyerabend</vt:lpstr>
      <vt:lpstr>Feyerabend</vt:lpstr>
      <vt:lpstr>Feyerabend</vt:lpstr>
      <vt:lpstr>Conducting Science</vt:lpstr>
      <vt:lpstr>Hume</vt:lpstr>
      <vt:lpstr>Hume</vt:lpstr>
      <vt:lpstr>Hume</vt:lpstr>
      <vt:lpstr>PowerPoint Presentation</vt:lpstr>
      <vt:lpstr>Spinoza</vt:lpstr>
      <vt:lpstr>Spinoza</vt:lpstr>
      <vt:lpstr>Spinoza</vt:lpstr>
      <vt:lpstr>Fechner</vt:lpstr>
      <vt:lpstr>Fechner</vt:lpstr>
      <vt:lpstr>Mϋller</vt:lpstr>
      <vt:lpstr>Helmholtz</vt:lpstr>
      <vt:lpstr>Helmholtz</vt:lpstr>
      <vt:lpstr>Helmholtz</vt:lpstr>
      <vt:lpstr>Spencer</vt:lpstr>
      <vt:lpstr>Darwin</vt:lpstr>
      <vt:lpstr>PowerPoint Presentation</vt:lpstr>
      <vt:lpstr>Wilhelm Wundt</vt:lpstr>
      <vt:lpstr>PowerPoint Presentation</vt:lpstr>
      <vt:lpstr>PowerPoint Presentation</vt:lpstr>
      <vt:lpstr>PowerPoint Presentation</vt:lpstr>
      <vt:lpstr>Issues with Introspection</vt:lpstr>
      <vt:lpstr>PowerPoint Presentation</vt:lpstr>
      <vt:lpstr>PowerPoint Presentation</vt:lpstr>
      <vt:lpstr>Edward Titchener</vt:lpstr>
      <vt:lpstr>PowerPoint Presentation</vt:lpstr>
      <vt:lpstr>PowerPoint Presentation</vt:lpstr>
      <vt:lpstr>PowerPoint Presentation</vt:lpstr>
      <vt:lpstr>William James</vt:lpstr>
      <vt:lpstr>William James</vt:lpstr>
      <vt:lpstr>William James</vt:lpstr>
      <vt:lpstr>Next week….</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 and Research Methodology</dc:title>
  <dc:creator>Hutchings, Paul</dc:creator>
  <cp:lastModifiedBy>Kate Williams</cp:lastModifiedBy>
  <cp:revision>69</cp:revision>
  <dcterms:created xsi:type="dcterms:W3CDTF">2010-11-04T07:53:32Z</dcterms:created>
  <dcterms:modified xsi:type="dcterms:W3CDTF">2017-09-11T15:05:19Z</dcterms:modified>
</cp:coreProperties>
</file>