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4"/>
  </p:sldMasterIdLst>
  <p:notesMasterIdLst>
    <p:notesMasterId r:id="rId7"/>
  </p:notesMasterIdLst>
  <p:handoutMasterIdLst>
    <p:handoutMasterId r:id="rId8"/>
  </p:handoutMasterIdLst>
  <p:sldIdLst>
    <p:sldId id="256" r:id="rId5"/>
    <p:sldId id="257" r:id="rId6"/>
  </p:sldIdLst>
  <p:sldSz cx="43891200" cy="32918400"/>
  <p:notesSz cx="6858000" cy="9144000"/>
  <p:defaultTextStyle>
    <a:defPPr>
      <a:defRPr lang="en-US"/>
    </a:defPPr>
    <a:lvl1pPr marL="0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1pPr>
    <a:lvl2pPr marL="1843430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2pPr>
    <a:lvl3pPr marL="3686861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3pPr>
    <a:lvl4pPr marL="5530291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4pPr>
    <a:lvl5pPr marL="7373722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5pPr>
    <a:lvl6pPr marL="9217152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6pPr>
    <a:lvl7pPr marL="11060582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7pPr>
    <a:lvl8pPr marL="12904013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8pPr>
    <a:lvl9pPr marL="14747443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58" autoAdjust="0"/>
    <p:restoredTop sz="94660"/>
  </p:normalViewPr>
  <p:slideViewPr>
    <p:cSldViewPr snapToGrid="0">
      <p:cViewPr>
        <p:scale>
          <a:sx n="25" d="100"/>
          <a:sy n="25" d="100"/>
        </p:scale>
        <p:origin x="584" y="-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69" d="100"/>
          <a:sy n="69" d="100"/>
        </p:scale>
        <p:origin x="2706" y="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8" Type="http://schemas.openxmlformats.org/officeDocument/2006/relationships/handoutMaster" Target="handoutMasters/handoutMaster1.xml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C0B079-A316-4C9B-B165-DF9EA8325D2C}" type="datetimeFigureOut">
              <a:rPr lang="en-US" smtClean="0"/>
              <a:t>1/19/18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A0EAE6-B4B6-49B7-9049-B371250BE0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4663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F28AB8-57D1-494F-9851-055AD867E790}" type="datetimeFigureOut">
              <a:rPr lang="en-US" smtClean="0"/>
              <a:t>1/19/18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C7F044-5458-4B2E-BFA0-52AAA1C529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808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Instructions"/>
          <p:cNvSpPr/>
          <p:nvPr userDrawn="1"/>
        </p:nvSpPr>
        <p:spPr>
          <a:xfrm>
            <a:off x="44302680" y="-1"/>
            <a:ext cx="12447270" cy="329184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74320" rIns="274320" rtlCol="0" anchor="t"/>
          <a:lstStyle/>
          <a:p>
            <a:pPr lvl="0">
              <a:spcBef>
                <a:spcPts val="1200"/>
              </a:spcBef>
            </a:pPr>
            <a:r>
              <a:rPr sz="960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Printing:</a:t>
            </a:r>
          </a:p>
          <a:p>
            <a:pPr lvl="0">
              <a:spcBef>
                <a:spcPts val="1200"/>
              </a:spcBef>
            </a:pPr>
            <a:r>
              <a:rPr lang="en-US" sz="660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This poster is 48” wide by 36” high. It’s designed to be printed on a large-format printer.</a:t>
            </a:r>
          </a:p>
          <a:p>
            <a:pPr lvl="0">
              <a:spcBef>
                <a:spcPts val="300"/>
              </a:spcBef>
            </a:pPr>
            <a:endParaRPr sz="6000">
              <a:solidFill>
                <a:prstClr val="white">
                  <a:lumMod val="50000"/>
                </a:prstClr>
              </a:solidFill>
              <a:latin typeface="Calibri Light" panose="020F0302020204030204" pitchFamily="34" charset="0"/>
              <a:cs typeface="Calibri" panose="020F0502020204030204" pitchFamily="34" charset="0"/>
            </a:endParaRPr>
          </a:p>
          <a:p>
            <a:pPr lvl="0">
              <a:spcBef>
                <a:spcPts val="1200"/>
              </a:spcBef>
            </a:pPr>
            <a:r>
              <a:rPr sz="880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Customizing the Content:</a:t>
            </a:r>
          </a:p>
          <a:p>
            <a:pPr lvl="0">
              <a:spcBef>
                <a:spcPts val="1200"/>
              </a:spcBef>
            </a:pPr>
            <a:r>
              <a:rPr sz="660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The placeholders in this </a:t>
            </a:r>
            <a:r>
              <a:rPr lang="en-US" sz="660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poster </a:t>
            </a:r>
            <a:r>
              <a:rPr sz="660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are </a:t>
            </a:r>
            <a:r>
              <a:rPr sz="660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formatted for you. </a:t>
            </a:r>
            <a:r>
              <a:rPr lang="en-US" sz="660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Type</a:t>
            </a:r>
            <a:r>
              <a:rPr lang="en-US" sz="6600" baseline="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 in the placeholders </a:t>
            </a:r>
            <a:r>
              <a:rPr lang="en-US" sz="660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to add text, or c</a:t>
            </a:r>
            <a:r>
              <a:rPr lang="en-US" sz="6600" baseline="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lick an icon to add a table, chart, SmartArt graphic, picture or multimedia file.</a:t>
            </a:r>
          </a:p>
          <a:p>
            <a:pPr lvl="0">
              <a:spcBef>
                <a:spcPts val="2400"/>
              </a:spcBef>
            </a:pPr>
            <a:r>
              <a:rPr lang="en-US" sz="660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</a:t>
            </a:r>
            <a:r>
              <a:rPr sz="660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o </a:t>
            </a:r>
            <a:r>
              <a:rPr sz="660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add or remove bullet points from text, </a:t>
            </a:r>
            <a:r>
              <a:rPr sz="660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click </a:t>
            </a:r>
            <a:r>
              <a:rPr sz="660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the Bullets button on the Home tab.</a:t>
            </a:r>
          </a:p>
          <a:p>
            <a:pPr lvl="0">
              <a:spcBef>
                <a:spcPts val="2400"/>
              </a:spcBef>
            </a:pPr>
            <a:r>
              <a:rPr sz="660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If you need more placeholders for titles, </a:t>
            </a:r>
            <a:r>
              <a:rPr lang="en-US" sz="660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content</a:t>
            </a:r>
            <a:r>
              <a:rPr sz="660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 </a:t>
            </a:r>
            <a:r>
              <a:rPr sz="660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or body text, </a:t>
            </a:r>
            <a:r>
              <a:rPr sz="660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make </a:t>
            </a:r>
            <a:r>
              <a:rPr sz="660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a copy of what you need and drag it into place. PowerPoint’s Smart Guides will help you align it with everything else.</a:t>
            </a:r>
          </a:p>
          <a:p>
            <a:pPr lvl="0">
              <a:spcBef>
                <a:spcPts val="2400"/>
              </a:spcBef>
            </a:pPr>
            <a:r>
              <a:rPr sz="660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Want to use your own picture</a:t>
            </a:r>
            <a:r>
              <a:rPr lang="en-US" sz="660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s</a:t>
            </a:r>
            <a:r>
              <a:rPr sz="660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 instead of ours? No problem!</a:t>
            </a:r>
            <a:r>
              <a:rPr lang="en-US" sz="660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 Just click a picture, press the Delete key, then click the icon to add your picture.</a:t>
            </a:r>
            <a:endParaRPr sz="6600">
              <a:solidFill>
                <a:prstClr val="white">
                  <a:lumMod val="50000"/>
                </a:prstClr>
              </a:solidFill>
              <a:latin typeface="Calibri Light" panose="020F03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1" name="Text Placeholder 6"/>
          <p:cNvSpPr>
            <a:spLocks noGrp="1"/>
          </p:cNvSpPr>
          <p:nvPr>
            <p:ph type="body" sz="quarter" idx="36"/>
          </p:nvPr>
        </p:nvSpPr>
        <p:spPr bwMode="auto">
          <a:xfrm>
            <a:off x="1158240" y="4093905"/>
            <a:ext cx="30174412" cy="64633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3600">
                <a:solidFill>
                  <a:schemeClr val="bg1">
                    <a:lumMod val="75000"/>
                  </a:schemeClr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1143000" y="5669280"/>
            <a:ext cx="12801600" cy="128016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9" hasCustomPrompt="1"/>
          </p:nvPr>
        </p:nvSpPr>
        <p:spPr bwMode="ltGray">
          <a:xfrm>
            <a:off x="1143000" y="7114032"/>
            <a:ext cx="12801600" cy="2732574"/>
          </a:xfrm>
          <a:solidFill>
            <a:schemeClr val="tx2">
              <a:lumMod val="10000"/>
              <a:lumOff val="90000"/>
            </a:schemeClr>
          </a:solidFill>
        </p:spPr>
        <p:txBody>
          <a:bodyPr lIns="365760" rIns="365760" anchor="ctr">
            <a:noAutofit/>
          </a:bodyPr>
          <a:lstStyle>
            <a:lvl1pPr marL="0" indent="0">
              <a:spcBef>
                <a:spcPts val="1200"/>
              </a:spcBef>
              <a:buFont typeface="Arial" panose="020B0604020202020204" pitchFamily="34" charset="0"/>
              <a:buNone/>
              <a:defRPr sz="4400" baseline="0"/>
            </a:lvl1pPr>
            <a:lvl2pPr marL="571500" indent="-571500">
              <a:spcBef>
                <a:spcPts val="1200"/>
              </a:spcBef>
              <a:buFont typeface="Arial" panose="020B0604020202020204" pitchFamily="34" charset="0"/>
              <a:buChar char="•"/>
              <a:defRPr sz="4400"/>
            </a:lvl2pPr>
            <a:lvl3pPr marL="571500" indent="-571500">
              <a:spcBef>
                <a:spcPts val="1200"/>
              </a:spcBef>
              <a:buFont typeface="Arial" panose="020B0604020202020204" pitchFamily="34" charset="0"/>
              <a:buChar char="•"/>
              <a:defRPr sz="4400"/>
            </a:lvl3pPr>
            <a:lvl4pPr marL="0" indent="0">
              <a:spcBef>
                <a:spcPts val="1200"/>
              </a:spcBef>
              <a:buNone/>
              <a:defRPr sz="4400"/>
            </a:lvl4pPr>
            <a:lvl5pPr marL="0" indent="0">
              <a:spcBef>
                <a:spcPts val="1200"/>
              </a:spcBef>
              <a:buNone/>
              <a:defRPr sz="4400"/>
            </a:lvl5pPr>
            <a:lvl6pPr marL="0" indent="0">
              <a:spcBef>
                <a:spcPts val="1200"/>
              </a:spcBef>
              <a:buNone/>
              <a:defRPr sz="4400"/>
            </a:lvl6pPr>
            <a:lvl7pPr marL="0" indent="0">
              <a:spcBef>
                <a:spcPts val="1200"/>
              </a:spcBef>
              <a:buNone/>
              <a:defRPr sz="4400"/>
            </a:lvl7pPr>
            <a:lvl8pPr marL="0" indent="0">
              <a:spcBef>
                <a:spcPts val="1200"/>
              </a:spcBef>
              <a:buNone/>
              <a:defRPr sz="4400"/>
            </a:lvl8pPr>
            <a:lvl9pPr marL="0" indent="0">
              <a:spcBef>
                <a:spcPts val="120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Type your question or a statement of the problem here</a:t>
            </a:r>
            <a:endParaRPr lang="en-US" dirty="0"/>
          </a:p>
        </p:txBody>
      </p:sp>
      <p:sp>
        <p:nvSpPr>
          <p:cNvPr id="36" name="Text Placeholder 6"/>
          <p:cNvSpPr>
            <a:spLocks noGrp="1"/>
          </p:cNvSpPr>
          <p:nvPr>
            <p:ph type="body" sz="quarter" idx="37" hasCustomPrompt="1"/>
          </p:nvPr>
        </p:nvSpPr>
        <p:spPr>
          <a:xfrm>
            <a:off x="1143000" y="10497312"/>
            <a:ext cx="12801600" cy="128016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37" name="Content Placeholder 17"/>
          <p:cNvSpPr>
            <a:spLocks noGrp="1"/>
          </p:cNvSpPr>
          <p:nvPr>
            <p:ph sz="quarter" idx="38" hasCustomPrompt="1"/>
          </p:nvPr>
        </p:nvSpPr>
        <p:spPr>
          <a:xfrm>
            <a:off x="1143000" y="11868912"/>
            <a:ext cx="12801600" cy="2807506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</p:txBody>
      </p:sp>
      <p:sp>
        <p:nvSpPr>
          <p:cNvPr id="11" name="Text Placeholder 6"/>
          <p:cNvSpPr>
            <a:spLocks noGrp="1"/>
          </p:cNvSpPr>
          <p:nvPr>
            <p:ph type="body" sz="quarter" idx="17" hasCustomPrompt="1"/>
          </p:nvPr>
        </p:nvSpPr>
        <p:spPr>
          <a:xfrm>
            <a:off x="1143000" y="14950440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20" name="Content Placeholder 17"/>
          <p:cNvSpPr>
            <a:spLocks noGrp="1"/>
          </p:cNvSpPr>
          <p:nvPr>
            <p:ph sz="quarter" idx="25" hasCustomPrompt="1"/>
          </p:nvPr>
        </p:nvSpPr>
        <p:spPr>
          <a:xfrm>
            <a:off x="1143000" y="16440912"/>
            <a:ext cx="12801600" cy="6027461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13" name="Text Placeholder 6"/>
          <p:cNvSpPr>
            <a:spLocks noGrp="1"/>
          </p:cNvSpPr>
          <p:nvPr>
            <p:ph type="body" sz="quarter" idx="19" hasCustomPrompt="1"/>
          </p:nvPr>
        </p:nvSpPr>
        <p:spPr>
          <a:xfrm>
            <a:off x="1143000" y="22887432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21" name="Content Placeholder 17"/>
          <p:cNvSpPr>
            <a:spLocks noGrp="1"/>
          </p:cNvSpPr>
          <p:nvPr>
            <p:ph sz="quarter" idx="26" hasCustomPrompt="1"/>
          </p:nvPr>
        </p:nvSpPr>
        <p:spPr>
          <a:xfrm>
            <a:off x="1143000" y="24332184"/>
            <a:ext cx="12801600" cy="7296912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15" name="Text Placeholder 6"/>
          <p:cNvSpPr>
            <a:spLocks noGrp="1"/>
          </p:cNvSpPr>
          <p:nvPr>
            <p:ph type="body" sz="quarter" idx="21" hasCustomPrompt="1"/>
          </p:nvPr>
        </p:nvSpPr>
        <p:spPr>
          <a:xfrm>
            <a:off x="15544800" y="5669280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22" name="Content Placeholder 17"/>
          <p:cNvSpPr>
            <a:spLocks noGrp="1"/>
          </p:cNvSpPr>
          <p:nvPr>
            <p:ph sz="quarter" idx="27" hasCustomPrompt="1"/>
          </p:nvPr>
        </p:nvSpPr>
        <p:spPr>
          <a:xfrm>
            <a:off x="15544800" y="7114032"/>
            <a:ext cx="12801600" cy="6795556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38" name="Text Placeholder 6"/>
          <p:cNvSpPr>
            <a:spLocks noGrp="1"/>
          </p:cNvSpPr>
          <p:nvPr>
            <p:ph type="body" sz="quarter" idx="40" hasCustomPrompt="1"/>
          </p:nvPr>
        </p:nvSpPr>
        <p:spPr>
          <a:xfrm>
            <a:off x="15544800" y="14328648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23" hasCustomPrompt="1"/>
          </p:nvPr>
        </p:nvSpPr>
        <p:spPr>
          <a:xfrm>
            <a:off x="15544800" y="15773399"/>
            <a:ext cx="12801600" cy="6694973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24" name="Text Placeholder 6"/>
          <p:cNvSpPr>
            <a:spLocks noGrp="1"/>
          </p:cNvSpPr>
          <p:nvPr>
            <p:ph type="body" sz="quarter" idx="29" hasCustomPrompt="1"/>
          </p:nvPr>
        </p:nvSpPr>
        <p:spPr>
          <a:xfrm>
            <a:off x="15544800" y="22887432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25" name="Content Placeholder 17"/>
          <p:cNvSpPr>
            <a:spLocks noGrp="1"/>
          </p:cNvSpPr>
          <p:nvPr>
            <p:ph sz="quarter" idx="30" hasCustomPrompt="1"/>
          </p:nvPr>
        </p:nvSpPr>
        <p:spPr>
          <a:xfrm>
            <a:off x="15544800" y="24332184"/>
            <a:ext cx="12801600" cy="7296912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26" name="Text Placeholder 6"/>
          <p:cNvSpPr>
            <a:spLocks noGrp="1"/>
          </p:cNvSpPr>
          <p:nvPr>
            <p:ph type="body" sz="quarter" idx="31" hasCustomPrompt="1"/>
          </p:nvPr>
        </p:nvSpPr>
        <p:spPr>
          <a:xfrm>
            <a:off x="29900880" y="5669280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27" name="Content Placeholder 17"/>
          <p:cNvSpPr>
            <a:spLocks noGrp="1"/>
          </p:cNvSpPr>
          <p:nvPr>
            <p:ph sz="quarter" idx="32" hasCustomPrompt="1"/>
          </p:nvPr>
        </p:nvSpPr>
        <p:spPr>
          <a:xfrm>
            <a:off x="29900880" y="7114032"/>
            <a:ext cx="12801600" cy="7315200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</a:p>
          <a:p>
            <a:pPr lvl="6"/>
            <a:r>
              <a:rPr lang="en-US" dirty="0" smtClean="0"/>
              <a:t>Seven</a:t>
            </a:r>
          </a:p>
          <a:p>
            <a:pPr lvl="7"/>
            <a:r>
              <a:rPr lang="en-US" dirty="0" smtClean="0"/>
              <a:t>Eight</a:t>
            </a:r>
          </a:p>
          <a:p>
            <a:pPr lvl="8"/>
            <a:r>
              <a:rPr lang="en-US" dirty="0" smtClean="0"/>
              <a:t>Nine</a:t>
            </a:r>
            <a:endParaRPr lang="en-US" dirty="0"/>
          </a:p>
        </p:txBody>
      </p:sp>
      <p:sp>
        <p:nvSpPr>
          <p:cNvPr id="28" name="Content Placeholder 17"/>
          <p:cNvSpPr>
            <a:spLocks noGrp="1"/>
          </p:cNvSpPr>
          <p:nvPr>
            <p:ph sz="quarter" idx="33" hasCustomPrompt="1"/>
          </p:nvPr>
        </p:nvSpPr>
        <p:spPr>
          <a:xfrm>
            <a:off x="29900880" y="14914834"/>
            <a:ext cx="12801600" cy="4538610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  <a:endParaRPr lang="en-US" dirty="0"/>
          </a:p>
        </p:txBody>
      </p:sp>
      <p:sp>
        <p:nvSpPr>
          <p:cNvPr id="39" name="Text Placeholder 6"/>
          <p:cNvSpPr>
            <a:spLocks noGrp="1"/>
          </p:cNvSpPr>
          <p:nvPr>
            <p:ph type="body" sz="quarter" idx="41" hasCustomPrompt="1"/>
          </p:nvPr>
        </p:nvSpPr>
        <p:spPr>
          <a:xfrm>
            <a:off x="29900880" y="19767596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40" name="Content Placeholder 17"/>
          <p:cNvSpPr>
            <a:spLocks noGrp="1"/>
          </p:cNvSpPr>
          <p:nvPr>
            <p:ph sz="quarter" idx="42" hasCustomPrompt="1"/>
          </p:nvPr>
        </p:nvSpPr>
        <p:spPr>
          <a:xfrm>
            <a:off x="29900880" y="21212348"/>
            <a:ext cx="12801600" cy="4344786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  <a:endParaRPr lang="en-US" dirty="0"/>
          </a:p>
        </p:txBody>
      </p:sp>
      <p:sp>
        <p:nvSpPr>
          <p:cNvPr id="29" name="Text Placeholder 6"/>
          <p:cNvSpPr>
            <a:spLocks noGrp="1"/>
          </p:cNvSpPr>
          <p:nvPr>
            <p:ph type="body" sz="quarter" idx="34" hasCustomPrompt="1"/>
          </p:nvPr>
        </p:nvSpPr>
        <p:spPr>
          <a:xfrm>
            <a:off x="29900880" y="25722072"/>
            <a:ext cx="12801600" cy="121920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91000">
                <a:schemeClr val="accent1"/>
              </a:gs>
              <a:gs pos="90000">
                <a:schemeClr val="tx1">
                  <a:lumMod val="65000"/>
                  <a:lumOff val="35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36576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5400" cap="none" baseline="0">
                <a:solidFill>
                  <a:schemeClr val="bg1"/>
                </a:solidFill>
                <a:latin typeface="+mj-lt"/>
              </a:defRPr>
            </a:lvl1pPr>
            <a:lvl2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2pPr>
            <a:lvl3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3pPr>
            <a:lvl4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4pPr>
            <a:lvl5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5pPr>
            <a:lvl6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6pPr>
            <a:lvl7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7pPr>
            <a:lvl8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8pPr>
            <a:lvl9pPr marL="0" indent="0">
              <a:spcBef>
                <a:spcPts val="0"/>
              </a:spcBef>
              <a:buNone/>
              <a:defRPr sz="6000" cap="all" baseline="0">
                <a:solidFill>
                  <a:schemeClr val="bg1"/>
                </a:solidFill>
                <a:latin typeface="+mj-lt"/>
              </a:defRPr>
            </a:lvl9pPr>
          </a:lstStyle>
          <a:p>
            <a:pPr lvl="0"/>
            <a:r>
              <a:rPr lang="en-US" dirty="0" smtClean="0"/>
              <a:t>Heading</a:t>
            </a:r>
            <a:endParaRPr lang="en-US" dirty="0"/>
          </a:p>
        </p:txBody>
      </p:sp>
      <p:sp>
        <p:nvSpPr>
          <p:cNvPr id="30" name="Content Placeholder 17"/>
          <p:cNvSpPr>
            <a:spLocks noGrp="1"/>
          </p:cNvSpPr>
          <p:nvPr>
            <p:ph sz="quarter" idx="35" hasCustomPrompt="1"/>
          </p:nvPr>
        </p:nvSpPr>
        <p:spPr>
          <a:xfrm>
            <a:off x="29900880" y="27166824"/>
            <a:ext cx="12801600" cy="4462272"/>
          </a:xfrm>
        </p:spPr>
        <p:txBody>
          <a:bodyPr lIns="91440" tIns="182880"/>
          <a:lstStyle>
            <a:lvl1pPr>
              <a:defRPr sz="3200" baseline="0"/>
            </a:lvl1pPr>
            <a:lvl2pPr>
              <a:defRPr sz="2800"/>
            </a:lvl2pPr>
            <a:lvl3pPr>
              <a:defRPr sz="28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dirty="0" smtClean="0"/>
              <a:t>Use this placeholder to add text or other content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A57DF-1C19-4726-AB84-014692BAD8F5}" type="datetimeFigureOut">
              <a:rPr lang="en-US" smtClean="0"/>
              <a:t>1/19/18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4C631-C489-4C11-812F-2172FBEAE82B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43"/>
          </p:nvPr>
        </p:nvSpPr>
        <p:spPr>
          <a:xfrm>
            <a:off x="32270700" y="0"/>
            <a:ext cx="11620500" cy="3842445"/>
          </a:xfrm>
          <a:effectDag name="">
            <a:cont type="tree" name="">
              <a:effect ref="fillLine"/>
              <a:alphaMod>
                <a:cont name="">
                  <a:fill>
                    <a:gradFill>
                      <a:gsLst>
                        <a:gs pos="60000">
                          <a:srgbClr val="000000">
                            <a:alpha val="100000"/>
                          </a:srgbClr>
                        </a:gs>
                        <a:gs pos="97000">
                          <a:srgbClr val="000000">
                            <a:alpha val="0"/>
                          </a:srgbClr>
                        </a:gs>
                      </a:gsLst>
                      <a:lin ang="10800000"/>
                    </a:gradFill>
                  </a:fill>
                </a:cont>
              </a:alphaMod>
            </a:cont>
          </a:effectDag>
        </p:spPr>
        <p:txBody>
          <a:bodyPr lIns="91440" tIns="457200" rIns="9144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Drag picture to placeholder or click icon to add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07722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9168" userDrawn="1">
          <p15:clr>
            <a:srgbClr val="A4A3A4"/>
          </p15:clr>
        </p15:guide>
        <p15:guide id="2" pos="18480" userDrawn="1">
          <p15:clr>
            <a:srgbClr val="A4A3A4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ltGray">
          <a:xfrm>
            <a:off x="0" y="0"/>
            <a:ext cx="43891200" cy="50292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1158240" y="685860"/>
            <a:ext cx="30175200" cy="29717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8240" y="6019800"/>
            <a:ext cx="41589960" cy="23629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3000" y="32114698"/>
            <a:ext cx="987552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AA57DF-1C19-4726-AB84-014692BAD8F5}" type="datetimeFigureOut">
              <a:rPr lang="en-US" smtClean="0"/>
              <a:pPr/>
              <a:t>1/19/18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18520" y="32114698"/>
            <a:ext cx="2185416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2872680" y="32114698"/>
            <a:ext cx="987552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B4C631-C489-4C11-812F-2172FBEAE8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 userDrawn="1"/>
        </p:nvSpPr>
        <p:spPr bwMode="gray">
          <a:xfrm>
            <a:off x="0" y="3886200"/>
            <a:ext cx="43891200" cy="1143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0" y="3886200"/>
            <a:ext cx="43891200" cy="0"/>
          </a:xfrm>
          <a:prstGeom prst="line">
            <a:avLst/>
          </a:prstGeom>
          <a:ln w="114300"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8807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</p:sldLayoutIdLst>
  <p:txStyles>
    <p:titleStyle>
      <a:lvl1pPr algn="l" defTabSz="4389120" rtl="0" eaLnBrk="1" latinLnBrk="0" hangingPunct="1">
        <a:lnSpc>
          <a:spcPct val="90000"/>
        </a:lnSpc>
        <a:spcBef>
          <a:spcPct val="0"/>
        </a:spcBef>
        <a:buNone/>
        <a:defRPr sz="11500" b="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1097280" indent="-457200" algn="l" defTabSz="4389120" rtl="0" eaLnBrk="1" latinLnBrk="0" hangingPunct="1">
        <a:lnSpc>
          <a:spcPct val="100000"/>
        </a:lnSpc>
        <a:spcBef>
          <a:spcPts val="1200"/>
        </a:spcBef>
        <a:buClr>
          <a:schemeClr val="bg1">
            <a:lumMod val="65000"/>
          </a:schemeClr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1pPr>
      <a:lvl2pPr marL="219456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2pPr>
      <a:lvl3pPr marL="438912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3pPr>
      <a:lvl4pPr marL="658368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4pPr>
      <a:lvl5pPr marL="877824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6pPr>
      <a:lvl7pPr marL="1316736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7pPr>
      <a:lvl8pPr marL="1536192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8pPr>
      <a:lvl9pPr marL="1755648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0368" userDrawn="1">
          <p15:clr>
            <a:srgbClr val="A4A3A4"/>
          </p15:clr>
        </p15:guide>
        <p15:guide id="2" pos="720" userDrawn="1">
          <p15:clr>
            <a:srgbClr val="A4A3A4"/>
          </p15:clr>
        </p15:guide>
        <p15:guide id="3" pos="26928" userDrawn="1">
          <p15:clr>
            <a:srgbClr val="A4A3A4"/>
          </p15:clr>
        </p15:guide>
        <p15:guide id="4" pos="13824" userDrawn="1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4" Type="http://schemas.openxmlformats.org/officeDocument/2006/relationships/image" Target="../media/image3.tiff"/><Relationship Id="rId5" Type="http://schemas.openxmlformats.org/officeDocument/2006/relationships/image" Target="../media/image4.tiff"/><Relationship Id="rId6" Type="http://schemas.openxmlformats.org/officeDocument/2006/relationships/image" Target="../media/image5.tiff"/><Relationship Id="rId7" Type="http://schemas.openxmlformats.org/officeDocument/2006/relationships/image" Target="../media/image6.tif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5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412303">
            <a:off x="9117324" y="6732630"/>
            <a:ext cx="6368935" cy="6368935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28650">
            <a:off x="22566912" y="9767143"/>
            <a:ext cx="6375400" cy="6375400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412357">
            <a:off x="35996880" y="14372926"/>
            <a:ext cx="7993078" cy="5331320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728188">
            <a:off x="23596599" y="27184086"/>
            <a:ext cx="8128000" cy="4445000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10600" dirty="0" smtClean="0"/>
              <a:t>Skills That Influence Critical Thinking in Psychology</a:t>
            </a:r>
            <a:endParaRPr lang="en-US" sz="10600" dirty="0"/>
          </a:p>
        </p:txBody>
      </p:sp>
      <p:sp>
        <p:nvSpPr>
          <p:cNvPr id="23" name="Text Placeholder 22"/>
          <p:cNvSpPr>
            <a:spLocks noGrp="1"/>
          </p:cNvSpPr>
          <p:nvPr>
            <p:ph type="body" sz="quarter" idx="36"/>
          </p:nvPr>
        </p:nvSpPr>
        <p:spPr/>
        <p:txBody>
          <a:bodyPr/>
          <a:lstStyle/>
          <a:p>
            <a:r>
              <a:rPr lang="en-US" dirty="0" smtClean="0"/>
              <a:t>Chelsea Lauren Axon | 1300113 | ECGE4001R</a:t>
            </a:r>
            <a:endParaRPr lang="en-US" dirty="0"/>
          </a:p>
        </p:txBody>
      </p:sp>
      <p:sp>
        <p:nvSpPr>
          <p:cNvPr id="67" name="Text Placeholder 66"/>
          <p:cNvSpPr>
            <a:spLocks noGrp="1"/>
          </p:cNvSpPr>
          <p:nvPr>
            <p:ph type="body" sz="quarter" idx="13"/>
          </p:nvPr>
        </p:nvSpPr>
        <p:spPr>
          <a:xfrm>
            <a:off x="1143000" y="5388199"/>
            <a:ext cx="12801600" cy="1280160"/>
          </a:xfrm>
        </p:spPr>
        <p:txBody>
          <a:bodyPr/>
          <a:lstStyle/>
          <a:p>
            <a:r>
              <a:rPr lang="en-US" dirty="0" smtClean="0"/>
              <a:t>What is Critical Thinking?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7"/>
          </p:nvPr>
        </p:nvSpPr>
        <p:spPr>
          <a:xfrm>
            <a:off x="14859000" y="5393994"/>
            <a:ext cx="12801600" cy="1219200"/>
          </a:xfrm>
        </p:spPr>
        <p:txBody>
          <a:bodyPr/>
          <a:lstStyle/>
          <a:p>
            <a:r>
              <a:rPr lang="en-US" smtClean="0"/>
              <a:t>Precision and Accuracy </a:t>
            </a:r>
            <a:endParaRPr lang="en-US"/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28780740" y="5388199"/>
            <a:ext cx="13921740" cy="1219200"/>
          </a:xfrm>
        </p:spPr>
        <p:txBody>
          <a:bodyPr/>
          <a:lstStyle/>
          <a:p>
            <a:r>
              <a:rPr lang="en-US" dirty="0" smtClean="0"/>
              <a:t>Critical Thinking For Writing Skills</a:t>
            </a:r>
            <a:endParaRPr lang="en-US" dirty="0"/>
          </a:p>
        </p:txBody>
      </p:sp>
      <p:sp>
        <p:nvSpPr>
          <p:cNvPr id="71" name="Text Placeholder 70"/>
          <p:cNvSpPr>
            <a:spLocks noGrp="1"/>
          </p:cNvSpPr>
          <p:nvPr>
            <p:ph type="body" sz="quarter" idx="41"/>
          </p:nvPr>
        </p:nvSpPr>
        <p:spPr>
          <a:xfrm>
            <a:off x="28780740" y="21581976"/>
            <a:ext cx="13921740" cy="1076942"/>
          </a:xfrm>
        </p:spPr>
        <p:txBody>
          <a:bodyPr/>
          <a:lstStyle/>
          <a:p>
            <a:r>
              <a:rPr lang="en-US" dirty="0" smtClean="0"/>
              <a:t>Thank You For Listening</a:t>
            </a:r>
            <a:endParaRPr lang="en-US" dirty="0"/>
          </a:p>
        </p:txBody>
      </p:sp>
      <p:sp>
        <p:nvSpPr>
          <p:cNvPr id="21" name="Text Placeholder 20"/>
          <p:cNvSpPr>
            <a:spLocks noGrp="1"/>
          </p:cNvSpPr>
          <p:nvPr>
            <p:ph type="body" sz="quarter" idx="34"/>
          </p:nvPr>
        </p:nvSpPr>
        <p:spPr>
          <a:xfrm>
            <a:off x="14859000" y="14639711"/>
            <a:ext cx="12801600" cy="1219200"/>
          </a:xfrm>
        </p:spPr>
        <p:txBody>
          <a:bodyPr/>
          <a:lstStyle/>
          <a:p>
            <a:r>
              <a:rPr lang="en-US" smtClean="0"/>
              <a:t>Critical Thinking For Reading Skills</a:t>
            </a:r>
            <a:endParaRPr lang="en-US"/>
          </a:p>
        </p:txBody>
      </p:sp>
      <p:sp>
        <p:nvSpPr>
          <p:cNvPr id="14" name="Content Placeholder 13"/>
          <p:cNvSpPr>
            <a:spLocks noGrp="1"/>
          </p:cNvSpPr>
          <p:nvPr>
            <p:ph sz="quarter" idx="26"/>
          </p:nvPr>
        </p:nvSpPr>
        <p:spPr>
          <a:xfrm>
            <a:off x="14859000" y="6808146"/>
            <a:ext cx="12801600" cy="6891695"/>
          </a:xfrm>
        </p:spPr>
        <p:txBody>
          <a:bodyPr>
            <a:normAutofit/>
          </a:bodyPr>
          <a:lstStyle/>
          <a:p>
            <a:r>
              <a:rPr lang="en-US" sz="4800" dirty="0" smtClean="0"/>
              <a:t>Take your time and pay attention to detail</a:t>
            </a:r>
          </a:p>
          <a:p>
            <a:r>
              <a:rPr lang="en-US" sz="4800" dirty="0" smtClean="0"/>
              <a:t>Identifying patterns</a:t>
            </a:r>
          </a:p>
          <a:p>
            <a:r>
              <a:rPr lang="en-US" sz="4800" dirty="0" smtClean="0"/>
              <a:t>Make sure you go back over the text to make sure nothing is missed</a:t>
            </a:r>
          </a:p>
          <a:p>
            <a:r>
              <a:rPr lang="en-US" sz="4800" dirty="0" smtClean="0"/>
              <a:t>Look at the same text from different perspectives</a:t>
            </a:r>
          </a:p>
          <a:p>
            <a:r>
              <a:rPr lang="en-US" sz="4800" dirty="0" smtClean="0"/>
              <a:t>Put your views and beliefs to one side</a:t>
            </a:r>
          </a:p>
          <a:p>
            <a:pPr marL="0" indent="0">
              <a:buNone/>
            </a:pPr>
            <a:r>
              <a:rPr lang="en-US" sz="4800" dirty="0" smtClean="0"/>
              <a:t>(Cottrell. S, 2005). </a:t>
            </a:r>
          </a:p>
          <a:p>
            <a:endParaRPr lang="en-US" sz="4400" dirty="0"/>
          </a:p>
        </p:txBody>
      </p:sp>
      <p:sp>
        <p:nvSpPr>
          <p:cNvPr id="24" name="Text Placeholder 23"/>
          <p:cNvSpPr>
            <a:spLocks noGrp="1"/>
          </p:cNvSpPr>
          <p:nvPr>
            <p:ph type="body" sz="quarter" idx="37"/>
          </p:nvPr>
        </p:nvSpPr>
        <p:spPr>
          <a:xfrm>
            <a:off x="1183745" y="16362196"/>
            <a:ext cx="12801600" cy="1280160"/>
          </a:xfrm>
        </p:spPr>
        <p:txBody>
          <a:bodyPr/>
          <a:lstStyle/>
          <a:p>
            <a:r>
              <a:rPr lang="en-US" smtClean="0"/>
              <a:t>Why We Develop Critical Thinking? </a:t>
            </a:r>
            <a:endParaRPr lang="en-US"/>
          </a:p>
        </p:txBody>
      </p:sp>
      <p:sp>
        <p:nvSpPr>
          <p:cNvPr id="25" name="Content Placeholder 24"/>
          <p:cNvSpPr>
            <a:spLocks noGrp="1"/>
          </p:cNvSpPr>
          <p:nvPr>
            <p:ph sz="quarter" idx="38"/>
          </p:nvPr>
        </p:nvSpPr>
        <p:spPr>
          <a:xfrm>
            <a:off x="1322563" y="18171322"/>
            <a:ext cx="12801600" cy="6637808"/>
          </a:xfrm>
        </p:spPr>
        <p:txBody>
          <a:bodyPr/>
          <a:lstStyle/>
          <a:p>
            <a:r>
              <a:rPr lang="en-US" sz="4800" dirty="0" smtClean="0"/>
              <a:t>Brings precision to how we think and work </a:t>
            </a:r>
          </a:p>
          <a:p>
            <a:r>
              <a:rPr lang="en-US" sz="4800" dirty="0" smtClean="0"/>
              <a:t>Improves your observation skills</a:t>
            </a:r>
          </a:p>
          <a:p>
            <a:r>
              <a:rPr lang="en-US" sz="4800" dirty="0" smtClean="0"/>
              <a:t>Improves your ability to find points in a text that are key</a:t>
            </a:r>
          </a:p>
          <a:p>
            <a:r>
              <a:rPr lang="en-US" sz="4800" dirty="0" smtClean="0"/>
              <a:t>The ability to get your point across in the correct manner</a:t>
            </a:r>
          </a:p>
          <a:p>
            <a:pPr marL="0" indent="0">
              <a:buNone/>
            </a:pPr>
            <a:r>
              <a:rPr lang="en-US" sz="4800" dirty="0" smtClean="0"/>
              <a:t>(Cottrell. S, 2005). </a:t>
            </a:r>
          </a:p>
          <a:p>
            <a:endParaRPr lang="en-US" sz="4400" dirty="0" smtClean="0"/>
          </a:p>
          <a:p>
            <a:endParaRPr lang="en-US" sz="4400" dirty="0" smtClean="0"/>
          </a:p>
          <a:p>
            <a:endParaRPr lang="en-US" dirty="0"/>
          </a:p>
        </p:txBody>
      </p:sp>
      <p:sp>
        <p:nvSpPr>
          <p:cNvPr id="20" name="Cloud Callout 19"/>
          <p:cNvSpPr/>
          <p:nvPr/>
        </p:nvSpPr>
        <p:spPr>
          <a:xfrm rot="883561">
            <a:off x="29990866" y="25178452"/>
            <a:ext cx="12786359" cy="6845807"/>
          </a:xfrm>
          <a:prstGeom prst="cloud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smtClean="0">
                <a:solidFill>
                  <a:schemeClr val="tx1"/>
                </a:solidFill>
              </a:rPr>
              <a:t>“Critical thinking is often regarded as a fundamental aim and and overriding ideal of education” (p.188).</a:t>
            </a:r>
          </a:p>
          <a:p>
            <a:pPr algn="ctr"/>
            <a:endParaRPr lang="en-US" sz="4800">
              <a:solidFill>
                <a:schemeClr val="tx1"/>
              </a:solidFill>
            </a:endParaRPr>
          </a:p>
          <a:p>
            <a:pPr algn="ctr"/>
            <a:r>
              <a:rPr lang="en-US" sz="4800" smtClean="0">
                <a:solidFill>
                  <a:schemeClr val="tx1"/>
                </a:solidFill>
              </a:rPr>
              <a:t>(</a:t>
            </a:r>
            <a:r>
              <a:rPr lang="en-US" sz="4800" err="1" smtClean="0">
                <a:solidFill>
                  <a:schemeClr val="tx1"/>
                </a:solidFill>
              </a:rPr>
              <a:t>Bailin</a:t>
            </a:r>
            <a:r>
              <a:rPr lang="en-US" sz="4800" smtClean="0">
                <a:solidFill>
                  <a:schemeClr val="tx1"/>
                </a:solidFill>
              </a:rPr>
              <a:t> &amp; Siegel, 2003)</a:t>
            </a:r>
            <a:endParaRPr lang="en-US" sz="4800" smtClean="0">
              <a:solidFill>
                <a:schemeClr val="tx1"/>
              </a:solidFill>
            </a:endParaRPr>
          </a:p>
        </p:txBody>
      </p:sp>
      <p:sp>
        <p:nvSpPr>
          <p:cNvPr id="26" name="Cloud Callout 25"/>
          <p:cNvSpPr/>
          <p:nvPr/>
        </p:nvSpPr>
        <p:spPr>
          <a:xfrm rot="21043205">
            <a:off x="1255146" y="24419676"/>
            <a:ext cx="12290974" cy="6862467"/>
          </a:xfrm>
          <a:prstGeom prst="cloud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smtClean="0">
                <a:solidFill>
                  <a:schemeClr val="tx1"/>
                </a:solidFill>
              </a:rPr>
              <a:t>“Critical thinking is of the first importance in the conception and organization of educational activities” (p. 1). </a:t>
            </a:r>
          </a:p>
          <a:p>
            <a:pPr algn="ctr"/>
            <a:endParaRPr lang="en-US" sz="4800">
              <a:solidFill>
                <a:schemeClr val="tx1"/>
              </a:solidFill>
            </a:endParaRPr>
          </a:p>
          <a:p>
            <a:pPr algn="ctr"/>
            <a:r>
              <a:rPr lang="en-US" sz="4800" smtClean="0">
                <a:solidFill>
                  <a:schemeClr val="tx1"/>
                </a:solidFill>
              </a:rPr>
              <a:t>(</a:t>
            </a:r>
            <a:r>
              <a:rPr lang="en-US" sz="4800" err="1" smtClean="0">
                <a:solidFill>
                  <a:schemeClr val="tx1"/>
                </a:solidFill>
              </a:rPr>
              <a:t>Sheffler</a:t>
            </a:r>
            <a:r>
              <a:rPr lang="en-US" sz="4800" smtClean="0">
                <a:solidFill>
                  <a:schemeClr val="tx1"/>
                </a:solidFill>
              </a:rPr>
              <a:t>, 1973)</a:t>
            </a:r>
            <a:endParaRPr lang="en-US" sz="4800" smtClean="0">
              <a:solidFill>
                <a:schemeClr val="tx1"/>
              </a:solidFill>
            </a:endParaRPr>
          </a:p>
        </p:txBody>
      </p:sp>
      <p:sp>
        <p:nvSpPr>
          <p:cNvPr id="27" name="Content Placeholder 26"/>
          <p:cNvSpPr>
            <a:spLocks noGrp="1"/>
          </p:cNvSpPr>
          <p:nvPr>
            <p:ph sz="quarter" idx="23"/>
          </p:nvPr>
        </p:nvSpPr>
        <p:spPr>
          <a:xfrm>
            <a:off x="14795425" y="15981311"/>
            <a:ext cx="12801600" cy="165284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800" dirty="0" smtClean="0"/>
              <a:t>Critical thinking for reading skills is specific when used for researching for a report, it requires you to</a:t>
            </a:r>
            <a:r>
              <a:rPr lang="mr-IN" sz="4800" dirty="0" smtClean="0"/>
              <a:t>…</a:t>
            </a:r>
            <a:r>
              <a:rPr lang="en-GB" sz="4800" dirty="0" smtClean="0"/>
              <a:t>. </a:t>
            </a:r>
          </a:p>
          <a:p>
            <a:r>
              <a:rPr lang="en-GB" sz="4800" dirty="0" smtClean="0"/>
              <a:t>Focus your attention on sections of the text</a:t>
            </a:r>
          </a:p>
          <a:p>
            <a:r>
              <a:rPr lang="en-GB" sz="4800" dirty="0" smtClean="0"/>
              <a:t>Analyse, reflect and evaluate</a:t>
            </a:r>
          </a:p>
          <a:p>
            <a:r>
              <a:rPr lang="en-GB" sz="4800" dirty="0" smtClean="0"/>
              <a:t>Preparation is key</a:t>
            </a:r>
          </a:p>
          <a:p>
            <a:r>
              <a:rPr lang="en-GB" sz="4800" dirty="0" smtClean="0"/>
              <a:t>Accurate interpretation </a:t>
            </a:r>
          </a:p>
          <a:p>
            <a:r>
              <a:rPr lang="en-GB" sz="4800" dirty="0" smtClean="0"/>
              <a:t>Making notes is beneficial </a:t>
            </a:r>
          </a:p>
          <a:p>
            <a:r>
              <a:rPr lang="en-GB" sz="4800" dirty="0" smtClean="0"/>
              <a:t>Reading between the lines </a:t>
            </a:r>
          </a:p>
          <a:p>
            <a:r>
              <a:rPr lang="en-GB" sz="4800" dirty="0" smtClean="0"/>
              <a:t>Taking the context into account</a:t>
            </a:r>
          </a:p>
          <a:p>
            <a:r>
              <a:rPr lang="en-GB" sz="4800" dirty="0" smtClean="0"/>
              <a:t>Primary and secondary sources </a:t>
            </a:r>
          </a:p>
          <a:p>
            <a:r>
              <a:rPr lang="en-GB" sz="4800" dirty="0" smtClean="0"/>
              <a:t>Using keywords when reading online </a:t>
            </a:r>
          </a:p>
          <a:p>
            <a:r>
              <a:rPr lang="en-GB" sz="4800" dirty="0" smtClean="0"/>
              <a:t>Highlight the positives in a text </a:t>
            </a:r>
          </a:p>
          <a:p>
            <a:r>
              <a:rPr lang="en-GB" sz="4800" dirty="0" smtClean="0"/>
              <a:t>Present the negative constructively and professionally</a:t>
            </a:r>
          </a:p>
          <a:p>
            <a:r>
              <a:rPr lang="en-GB" sz="4800" dirty="0" smtClean="0"/>
              <a:t>Be selective!!!</a:t>
            </a:r>
          </a:p>
          <a:p>
            <a:pPr marL="0" indent="0">
              <a:buNone/>
            </a:pPr>
            <a:r>
              <a:rPr lang="en-GB" sz="4800" dirty="0" smtClean="0"/>
              <a:t>(Cottrell. S, 2005; Jones. S. A, 2017).</a:t>
            </a:r>
          </a:p>
          <a:p>
            <a:endParaRPr lang="en-GB" sz="4800" dirty="0" smtClean="0"/>
          </a:p>
          <a:p>
            <a:endParaRPr lang="en-GB" sz="4800" dirty="0" smtClean="0"/>
          </a:p>
          <a:p>
            <a:endParaRPr lang="en-GB" sz="4800" dirty="0" smtClean="0"/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endParaRPr lang="en-GB" sz="4800" dirty="0" smtClean="0"/>
          </a:p>
          <a:p>
            <a:endParaRPr lang="en-US" sz="4800" dirty="0" smtClean="0"/>
          </a:p>
          <a:p>
            <a:pPr marL="0" indent="0">
              <a:buNone/>
            </a:pPr>
            <a:endParaRPr lang="en-US" sz="4800" dirty="0"/>
          </a:p>
        </p:txBody>
      </p:sp>
      <p:pic>
        <p:nvPicPr>
          <p:cNvPr id="36" name="Picture Placeholder 25"/>
          <p:cNvPicPr>
            <a:picLocks noGrp="1" noChangeAspect="1"/>
          </p:cNvPicPr>
          <p:nvPr>
            <p:ph type="pic" sz="quarter" idx="43"/>
          </p:nvPr>
        </p:nvPicPr>
        <p:blipFill>
          <a:blip r:embed="rId6"/>
          <a:srcRect t="7984" b="7984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33" name="Content Placeholder 32"/>
          <p:cNvSpPr>
            <a:spLocks noGrp="1"/>
          </p:cNvSpPr>
          <p:nvPr>
            <p:ph sz="quarter" idx="42"/>
          </p:nvPr>
        </p:nvSpPr>
        <p:spPr>
          <a:xfrm>
            <a:off x="28780740" y="23056544"/>
            <a:ext cx="13921740" cy="11889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800" dirty="0" smtClean="0"/>
              <a:t>Thank you for listening. Are there any questions?</a:t>
            </a:r>
            <a:endParaRPr lang="en-US" sz="4800" dirty="0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32"/>
          </p:nvPr>
        </p:nvSpPr>
        <p:spPr>
          <a:xfrm>
            <a:off x="28780740" y="7114032"/>
            <a:ext cx="13921740" cy="11625851"/>
          </a:xfr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800" dirty="0" smtClean="0"/>
              <a:t>Critical thinking for writing skills brings together different aspects of critical thinking to present a well rounded case to the reader, it requires you to</a:t>
            </a:r>
            <a:r>
              <a:rPr lang="mr-IN" sz="4800" dirty="0" smtClean="0"/>
              <a:t>…</a:t>
            </a:r>
            <a:r>
              <a:rPr lang="en-GB" sz="4800" dirty="0" smtClean="0"/>
              <a:t>.</a:t>
            </a:r>
          </a:p>
          <a:p>
            <a:pPr defTabSz="914400">
              <a:spcBef>
                <a:spcPts val="0"/>
              </a:spcBef>
              <a:buClrTx/>
            </a:pPr>
            <a:r>
              <a:rPr lang="en-GB" sz="4800" dirty="0" smtClean="0"/>
              <a:t>Be certain that you understand the question</a:t>
            </a:r>
          </a:p>
          <a:p>
            <a:pPr defTabSz="914400">
              <a:spcBef>
                <a:spcPts val="0"/>
              </a:spcBef>
              <a:buClrTx/>
            </a:pPr>
            <a:r>
              <a:rPr lang="en-GB" sz="4800" dirty="0" smtClean="0"/>
              <a:t>P</a:t>
            </a:r>
            <a:r>
              <a:rPr lang="en-US" sz="4800" dirty="0"/>
              <a:t>l</a:t>
            </a:r>
            <a:r>
              <a:rPr lang="en-US" sz="4800" dirty="0" smtClean="0"/>
              <a:t>an and prepare </a:t>
            </a:r>
          </a:p>
          <a:p>
            <a:pPr defTabSz="914400">
              <a:spcBef>
                <a:spcPts val="0"/>
              </a:spcBef>
              <a:buClrTx/>
            </a:pPr>
            <a:r>
              <a:rPr lang="en-US" sz="4800" dirty="0" smtClean="0"/>
              <a:t>Understand, structure, draft, check and create a final draft</a:t>
            </a:r>
          </a:p>
          <a:p>
            <a:pPr defTabSz="914400">
              <a:spcBef>
                <a:spcPts val="0"/>
              </a:spcBef>
              <a:buClrTx/>
            </a:pPr>
            <a:r>
              <a:rPr lang="en-US" sz="4800" dirty="0" smtClean="0"/>
              <a:t>Organization is key</a:t>
            </a:r>
          </a:p>
          <a:p>
            <a:pPr defTabSz="914400">
              <a:spcBef>
                <a:spcPts val="0"/>
              </a:spcBef>
              <a:buClrTx/>
            </a:pPr>
            <a:r>
              <a:rPr lang="en-US" sz="4800" dirty="0" smtClean="0"/>
              <a:t>Spelling, grammar and punctuation</a:t>
            </a:r>
          </a:p>
          <a:p>
            <a:pPr defTabSz="914400">
              <a:spcBef>
                <a:spcPts val="0"/>
              </a:spcBef>
              <a:buClrTx/>
            </a:pPr>
            <a:r>
              <a:rPr lang="en-US" sz="4800" dirty="0" smtClean="0"/>
              <a:t>Make the links</a:t>
            </a:r>
          </a:p>
          <a:p>
            <a:pPr defTabSz="914400">
              <a:spcBef>
                <a:spcPts val="0"/>
              </a:spcBef>
              <a:buClrTx/>
            </a:pPr>
            <a:r>
              <a:rPr lang="en-US" sz="4800" dirty="0" smtClean="0"/>
              <a:t>Try and be as clear as possible when making a point </a:t>
            </a:r>
          </a:p>
          <a:p>
            <a:pPr defTabSz="914400">
              <a:spcBef>
                <a:spcPts val="0"/>
              </a:spcBef>
              <a:buClrTx/>
            </a:pPr>
            <a:r>
              <a:rPr lang="en-US" sz="4800" dirty="0" smtClean="0"/>
              <a:t>Signpost</a:t>
            </a:r>
          </a:p>
          <a:p>
            <a:pPr marL="0" indent="0" defTabSz="914400">
              <a:spcBef>
                <a:spcPts val="0"/>
              </a:spcBef>
              <a:buClrTx/>
              <a:buNone/>
            </a:pPr>
            <a:r>
              <a:rPr lang="en-US" sz="4800" dirty="0" smtClean="0"/>
              <a:t>(Cottrell. S, 2005; Jones. S.A, 2017).</a:t>
            </a:r>
          </a:p>
          <a:p>
            <a:pPr defTabSz="914400">
              <a:spcBef>
                <a:spcPts val="0"/>
              </a:spcBef>
              <a:buClrTx/>
            </a:pPr>
            <a:endParaRPr lang="en-US" sz="4800" dirty="0" smtClean="0"/>
          </a:p>
        </p:txBody>
      </p:sp>
      <p:sp>
        <p:nvSpPr>
          <p:cNvPr id="41" name="TextBox 40"/>
          <p:cNvSpPr txBox="1"/>
          <p:nvPr/>
        </p:nvSpPr>
        <p:spPr>
          <a:xfrm>
            <a:off x="1245870" y="7590840"/>
            <a:ext cx="12595860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/>
              <a:t>Critical thinking is</a:t>
            </a:r>
            <a:r>
              <a:rPr lang="mr-IN" sz="4800" dirty="0"/>
              <a:t>…</a:t>
            </a:r>
            <a:r>
              <a:rPr lang="en-GB" sz="4800" dirty="0"/>
              <a:t>. </a:t>
            </a:r>
          </a:p>
          <a:p>
            <a:pPr marL="571500" indent="-571500">
              <a:buFont typeface="Arial" charset="0"/>
              <a:buChar char="•"/>
            </a:pPr>
            <a:r>
              <a:rPr lang="en-GB" sz="4800" dirty="0"/>
              <a:t>Identifying the views of others</a:t>
            </a:r>
          </a:p>
          <a:p>
            <a:pPr marL="571500" indent="-571500">
              <a:buFont typeface="Arial" charset="0"/>
              <a:buChar char="•"/>
            </a:pPr>
            <a:r>
              <a:rPr lang="en-GB" sz="4800" dirty="0"/>
              <a:t>Evaluating evidence</a:t>
            </a:r>
          </a:p>
          <a:p>
            <a:pPr marL="571500" indent="-571500">
              <a:buFont typeface="Arial" charset="0"/>
              <a:buChar char="•"/>
            </a:pPr>
            <a:r>
              <a:rPr lang="en-GB" sz="4800" dirty="0"/>
              <a:t>Presenting a point of view</a:t>
            </a:r>
          </a:p>
          <a:p>
            <a:pPr marL="571500" indent="-571500">
              <a:buFont typeface="Arial" charset="0"/>
              <a:buChar char="•"/>
            </a:pPr>
            <a:r>
              <a:rPr lang="en-GB" sz="4800" dirty="0"/>
              <a:t>Reflection of issues</a:t>
            </a:r>
          </a:p>
          <a:p>
            <a:pPr marL="571500" indent="-571500">
              <a:buFont typeface="Arial" charset="0"/>
              <a:buChar char="•"/>
            </a:pPr>
            <a:r>
              <a:rPr lang="en-GB" sz="4800" dirty="0"/>
              <a:t>Drawing conclusions</a:t>
            </a:r>
          </a:p>
          <a:p>
            <a:pPr marL="571500" indent="-571500">
              <a:buFont typeface="Arial" charset="0"/>
              <a:buChar char="•"/>
            </a:pPr>
            <a:r>
              <a:rPr lang="en-GB" sz="4800" dirty="0"/>
              <a:t>Engaging in purposeful judgement </a:t>
            </a:r>
          </a:p>
          <a:p>
            <a:pPr marL="571500" indent="-571500">
              <a:buFont typeface="Arial" charset="0"/>
              <a:buChar char="•"/>
            </a:pPr>
            <a:r>
              <a:rPr lang="en-GB" sz="4800" dirty="0"/>
              <a:t>Understanding a number of skills to be used over different contexts</a:t>
            </a:r>
          </a:p>
          <a:p>
            <a:r>
              <a:rPr lang="en-GB" sz="4800" dirty="0"/>
              <a:t>(Cottrell. S, 2005; </a:t>
            </a:r>
            <a:r>
              <a:rPr lang="en-GB" sz="4800" dirty="0" err="1"/>
              <a:t>Abrami</a:t>
            </a:r>
            <a:r>
              <a:rPr lang="en-GB" sz="4800" dirty="0"/>
              <a:t> et al, 2008). </a:t>
            </a:r>
          </a:p>
        </p:txBody>
      </p:sp>
      <p:pic>
        <p:nvPicPr>
          <p:cNvPr id="42" name="Picture 4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453137">
            <a:off x="11049035" y="18142713"/>
            <a:ext cx="5125350" cy="512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198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8240" y="0"/>
            <a:ext cx="30175200" cy="2971740"/>
          </a:xfrm>
        </p:spPr>
        <p:txBody>
          <a:bodyPr/>
          <a:lstStyle/>
          <a:p>
            <a:pPr algn="ctr"/>
            <a:r>
              <a:rPr lang="en-US" dirty="0" smtClean="0"/>
              <a:t>Reference List 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36"/>
          </p:nvPr>
        </p:nvSpPr>
        <p:spPr>
          <a:xfrm>
            <a:off x="1158240" y="4321908"/>
            <a:ext cx="30174412" cy="646331"/>
          </a:xfrm>
        </p:spPr>
        <p:txBody>
          <a:bodyPr/>
          <a:lstStyle/>
          <a:p>
            <a:r>
              <a:rPr lang="en-US" dirty="0"/>
              <a:t>Chelsea Lauren Axon | 1300113 | ECGE4001R</a:t>
            </a:r>
          </a:p>
          <a:p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27"/>
          </p:nvPr>
        </p:nvSpPr>
        <p:spPr>
          <a:xfrm>
            <a:off x="1158240" y="6278880"/>
            <a:ext cx="41926136" cy="18663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6600" dirty="0" err="1"/>
              <a:t>Abrami</a:t>
            </a:r>
            <a:r>
              <a:rPr lang="en-US" sz="6600" dirty="0"/>
              <a:t>, P. C., Bernard, R. M., </a:t>
            </a:r>
            <a:r>
              <a:rPr lang="en-US" sz="6600" dirty="0" err="1"/>
              <a:t>Borokhovski</a:t>
            </a:r>
            <a:r>
              <a:rPr lang="en-US" sz="6600" dirty="0"/>
              <a:t>, E., Wade, A., </a:t>
            </a:r>
            <a:r>
              <a:rPr lang="en-US" sz="6600" dirty="0" err="1"/>
              <a:t>Surkes</a:t>
            </a:r>
            <a:r>
              <a:rPr lang="en-US" sz="6600" dirty="0"/>
              <a:t>, M. A., </a:t>
            </a:r>
            <a:r>
              <a:rPr lang="en-US" sz="6600" dirty="0" err="1"/>
              <a:t>Tamim</a:t>
            </a:r>
            <a:r>
              <a:rPr lang="en-US" sz="6600" dirty="0"/>
              <a:t>, R., &amp; Zhang, D. (2008). Instructional interventions affecting critical thinking skills and dispositions: A stage 1 meta-analysis. </a:t>
            </a:r>
            <a:r>
              <a:rPr lang="en-US" sz="6600" i="1" dirty="0"/>
              <a:t>Review of Educational Research</a:t>
            </a:r>
            <a:r>
              <a:rPr lang="en-US" sz="6600" dirty="0"/>
              <a:t>, </a:t>
            </a:r>
            <a:r>
              <a:rPr lang="en-US" sz="6600" i="1" dirty="0"/>
              <a:t>78</a:t>
            </a:r>
            <a:r>
              <a:rPr lang="en-US" sz="6600" dirty="0"/>
              <a:t>(4), 1102-1134</a:t>
            </a:r>
            <a:r>
              <a:rPr lang="en-US" sz="6600" dirty="0" smtClean="0"/>
              <a:t>.</a:t>
            </a:r>
          </a:p>
          <a:p>
            <a:pPr marL="0" indent="0">
              <a:buNone/>
            </a:pPr>
            <a:endParaRPr lang="en-US" sz="6600" dirty="0" smtClean="0"/>
          </a:p>
          <a:p>
            <a:pPr marL="0" indent="0">
              <a:buNone/>
            </a:pPr>
            <a:r>
              <a:rPr lang="en-US" sz="6600" dirty="0" smtClean="0"/>
              <a:t>Cottrell, S., (2005). </a:t>
            </a:r>
            <a:r>
              <a:rPr lang="en-US" sz="6600" i="1" dirty="0" smtClean="0"/>
              <a:t>Critical Thinking Skills: Developing Effective Analysis and Argument. </a:t>
            </a:r>
            <a:r>
              <a:rPr lang="en-US" sz="6600" dirty="0" smtClean="0"/>
              <a:t>Hampshire: </a:t>
            </a:r>
            <a:r>
              <a:rPr lang="en-US" sz="6600" dirty="0" err="1" smtClean="0"/>
              <a:t>Plagrave</a:t>
            </a:r>
            <a:r>
              <a:rPr lang="en-US" sz="6600" dirty="0" smtClean="0"/>
              <a:t> Macmillan. </a:t>
            </a:r>
          </a:p>
          <a:p>
            <a:pPr marL="0" indent="0">
              <a:buNone/>
            </a:pPr>
            <a:endParaRPr lang="en-US" sz="6600" dirty="0" smtClean="0"/>
          </a:p>
          <a:p>
            <a:pPr marL="0" indent="0">
              <a:buNone/>
            </a:pPr>
            <a:r>
              <a:rPr lang="en-US" sz="6600" dirty="0" smtClean="0"/>
              <a:t>Jones, S. A. (2017). </a:t>
            </a:r>
            <a:r>
              <a:rPr lang="en-US" sz="6600" i="1" dirty="0" smtClean="0"/>
              <a:t>Reading Skills and Effective Resources. </a:t>
            </a:r>
            <a:r>
              <a:rPr lang="en-US" sz="6600" dirty="0" smtClean="0"/>
              <a:t>[Lecture to BSc Applied Psychology Year 1]. October 2017.</a:t>
            </a:r>
          </a:p>
          <a:p>
            <a:pPr marL="0" indent="0">
              <a:buNone/>
            </a:pPr>
            <a:endParaRPr lang="en-US" sz="6600" dirty="0" smtClean="0"/>
          </a:p>
          <a:p>
            <a:pPr marL="0" indent="0">
              <a:buNone/>
            </a:pPr>
            <a:r>
              <a:rPr lang="en-US" sz="6600" dirty="0" smtClean="0"/>
              <a:t>Jones, S.A (2017). </a:t>
            </a:r>
            <a:r>
              <a:rPr lang="en-US" sz="6600" i="1" dirty="0" smtClean="0"/>
              <a:t>Academic Writing Skills.</a:t>
            </a:r>
            <a:r>
              <a:rPr lang="en-US" sz="6600" dirty="0" smtClean="0"/>
              <a:t> [Lecture to BSc Applied Psychology Year 1]. October 2017. </a:t>
            </a:r>
          </a:p>
          <a:p>
            <a:pPr marL="0" indent="0">
              <a:buNone/>
            </a:pPr>
            <a:endParaRPr lang="en-US" sz="6600" dirty="0"/>
          </a:p>
          <a:p>
            <a:pPr marL="0" indent="0">
              <a:buNone/>
            </a:pPr>
            <a:r>
              <a:rPr lang="en-US" sz="6600" dirty="0" smtClean="0"/>
              <a:t>All images are sourced from Google Images. </a:t>
            </a:r>
          </a:p>
          <a:p>
            <a:pPr marL="0" indent="0">
              <a:buNone/>
            </a:pPr>
            <a:endParaRPr lang="en-US" sz="6600" dirty="0"/>
          </a:p>
        </p:txBody>
      </p:sp>
      <p:pic>
        <p:nvPicPr>
          <p:cNvPr id="26" name="Picture Placeholder 25"/>
          <p:cNvPicPr>
            <a:picLocks noGrp="1" noChangeAspect="1"/>
          </p:cNvPicPr>
          <p:nvPr>
            <p:ph type="pic" sz="quarter" idx="43"/>
          </p:nvPr>
        </p:nvPicPr>
        <p:blipFill>
          <a:blip r:embed="rId2"/>
          <a:srcRect t="7984" b="7984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756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cience Poster">
  <a:themeElements>
    <a:clrScheme name="Science Poster">
      <a:dk1>
        <a:srgbClr val="000000"/>
      </a:dk1>
      <a:lt1>
        <a:sysClr val="window" lastClr="FFFFFF"/>
      </a:lt1>
      <a:dk2>
        <a:srgbClr val="1B1B1B"/>
      </a:dk2>
      <a:lt2>
        <a:srgbClr val="E5E8E8"/>
      </a:lt2>
      <a:accent1>
        <a:srgbClr val="00B0EA"/>
      </a:accent1>
      <a:accent2>
        <a:srgbClr val="45AE22"/>
      </a:accent2>
      <a:accent3>
        <a:srgbClr val="FFFF00"/>
      </a:accent3>
      <a:accent4>
        <a:srgbClr val="F2760D"/>
      </a:accent4>
      <a:accent5>
        <a:srgbClr val="BB2B35"/>
      </a:accent5>
      <a:accent6>
        <a:srgbClr val="6C3CA2"/>
      </a:accent6>
      <a:hlink>
        <a:srgbClr val="00B0EA"/>
      </a:hlink>
      <a:folHlink>
        <a:srgbClr val="969696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4"/>
        </a:solidFill>
        <a:ln>
          <a:noFill/>
        </a:ln>
      </a:spPr>
      <a:bodyPr rtlCol="0" anchor="ctr"/>
      <a:lstStyle>
        <a:defPPr algn="ctr">
          <a:defRPr sz="6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8575">
          <a:solidFill>
            <a:schemeClr val="accent4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6000" dirty="0" err="1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2" id="{A3AC1795-03CA-4218-8E9C-394F2C72EB71}" vid="{9E91E023-53D0-48CE-AFD1-CE3DA49243D0}"/>
    </a:ext>
  </a:extLst>
</a:theme>
</file>

<file path=ppt/theme/theme2.xml><?xml version="1.0" encoding="utf-8"?>
<a:theme xmlns:a="http://schemas.openxmlformats.org/drawingml/2006/main" name="Office Theme">
  <a:themeElements>
    <a:clrScheme name="Science Poster">
      <a:dk1>
        <a:srgbClr val="000000"/>
      </a:dk1>
      <a:lt1>
        <a:sysClr val="window" lastClr="FFFFFF"/>
      </a:lt1>
      <a:dk2>
        <a:srgbClr val="1B1B1B"/>
      </a:dk2>
      <a:lt2>
        <a:srgbClr val="E5E8E8"/>
      </a:lt2>
      <a:accent1>
        <a:srgbClr val="00B0EA"/>
      </a:accent1>
      <a:accent2>
        <a:srgbClr val="45AE22"/>
      </a:accent2>
      <a:accent3>
        <a:srgbClr val="FFFF00"/>
      </a:accent3>
      <a:accent4>
        <a:srgbClr val="F2760D"/>
      </a:accent4>
      <a:accent5>
        <a:srgbClr val="BB2B35"/>
      </a:accent5>
      <a:accent6>
        <a:srgbClr val="6C3CA2"/>
      </a:accent6>
      <a:hlink>
        <a:srgbClr val="00B0EA"/>
      </a:hlink>
      <a:folHlink>
        <a:srgbClr val="969696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cience Poster">
      <a:dk1>
        <a:srgbClr val="000000"/>
      </a:dk1>
      <a:lt1>
        <a:sysClr val="window" lastClr="FFFFFF"/>
      </a:lt1>
      <a:dk2>
        <a:srgbClr val="1B1B1B"/>
      </a:dk2>
      <a:lt2>
        <a:srgbClr val="E5E8E8"/>
      </a:lt2>
      <a:accent1>
        <a:srgbClr val="00B0EA"/>
      </a:accent1>
      <a:accent2>
        <a:srgbClr val="45AE22"/>
      </a:accent2>
      <a:accent3>
        <a:srgbClr val="FFFF00"/>
      </a:accent3>
      <a:accent4>
        <a:srgbClr val="F2760D"/>
      </a:accent4>
      <a:accent5>
        <a:srgbClr val="BB2B35"/>
      </a:accent5>
      <a:accent6>
        <a:srgbClr val="6C3CA2"/>
      </a:accent6>
      <a:hlink>
        <a:srgbClr val="00B0EA"/>
      </a:hlink>
      <a:folHlink>
        <a:srgbClr val="969696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true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1669352</Value>
      <Value>1669523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2013-01-21T10:18:00+00:00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2029-01-01T08:00:00+00:00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ApprovalLog xmlns="4873beb7-5857-4685-be1f-d57550cc96cc" xsi:nil="true"/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TP104001342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875929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LocMarketGroupTiers2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REDMOND\kristaa</DisplayName>
        <AccountId>136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15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</documentManagement>
</p:properties>
</file>

<file path=customXml/item2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04C2ADE-A257-45E6-A8A8-A5CFC12AD2E8}">
  <ds:schemaRefs>
    <ds:schemaRef ds:uri="http://schemas.openxmlformats.org/package/2006/metadata/core-properties"/>
    <ds:schemaRef ds:uri="http://purl.org/dc/dcmitype/"/>
    <ds:schemaRef ds:uri="http://www.w3.org/XML/1998/namespace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4873beb7-5857-4685-be1f-d57550cc96cc"/>
    <ds:schemaRef ds:uri="http://purl.org/dc/terms/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99B7E175-EA31-4EB5-9BCC-A945A810367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1D71401-7A50-4150-9E41-8D26D4FD62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Science project poster</Template>
  <TotalTime>0</TotalTime>
  <Words>484</Words>
  <Application>Microsoft Macintosh PowerPoint</Application>
  <PresentationFormat>Custom</PresentationFormat>
  <Paragraphs>76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Calibri</vt:lpstr>
      <vt:lpstr>Calibri Light</vt:lpstr>
      <vt:lpstr>Mangal</vt:lpstr>
      <vt:lpstr>Arial</vt:lpstr>
      <vt:lpstr>Science Poster</vt:lpstr>
      <vt:lpstr>Skills That Influence Critical Thinking in Psychology</vt:lpstr>
      <vt:lpstr>Reference List </vt:lpstr>
    </vt:vector>
  </TitlesOfParts>
  <Company/>
  <LinksUpToDate>false</LinksUpToDate>
  <SharedDoc>false</SharedDoc>
  <HyperlinksChanged>false</HyperlinksChanged>
  <AppVersion>15.0041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Chelsea Axon (1300113)</dc:creator>
  <cp:lastModifiedBy/>
  <cp:revision>1</cp:revision>
  <dcterms:created xsi:type="dcterms:W3CDTF">2018-01-15T11:05:57Z</dcterms:created>
  <dcterms:modified xsi:type="dcterms:W3CDTF">2018-01-21T16:16:42Z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