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4"/>
  </p:notesMasterIdLst>
  <p:sldIdLst>
    <p:sldId id="719" r:id="rId24"/>
    <p:sldId id="850" r:id="rId25"/>
    <p:sldId id="851" r:id="rId26"/>
    <p:sldId id="852" r:id="rId27"/>
    <p:sldId id="858" r:id="rId28"/>
    <p:sldId id="853" r:id="rId29"/>
    <p:sldId id="854" r:id="rId30"/>
    <p:sldId id="855" r:id="rId31"/>
    <p:sldId id="856" r:id="rId32"/>
    <p:sldId id="861" r:id="rId33"/>
    <p:sldId id="862" r:id="rId34"/>
    <p:sldId id="863" r:id="rId35"/>
    <p:sldId id="864" r:id="rId36"/>
    <p:sldId id="865" r:id="rId37"/>
    <p:sldId id="866" r:id="rId38"/>
    <p:sldId id="829" r:id="rId39"/>
    <p:sldId id="874" r:id="rId40"/>
    <p:sldId id="875" r:id="rId41"/>
    <p:sldId id="876" r:id="rId42"/>
    <p:sldId id="877" r:id="rId43"/>
    <p:sldId id="878" r:id="rId44"/>
    <p:sldId id="879" r:id="rId45"/>
    <p:sldId id="880" r:id="rId46"/>
    <p:sldId id="881" r:id="rId47"/>
    <p:sldId id="882" r:id="rId48"/>
    <p:sldId id="883" r:id="rId49"/>
    <p:sldId id="873" r:id="rId50"/>
    <p:sldId id="857" r:id="rId51"/>
    <p:sldId id="859" r:id="rId52"/>
    <p:sldId id="868" r:id="rId53"/>
    <p:sldId id="867" r:id="rId54"/>
    <p:sldId id="869" r:id="rId55"/>
    <p:sldId id="870" r:id="rId56"/>
    <p:sldId id="871" r:id="rId57"/>
    <p:sldId id="872" r:id="rId58"/>
    <p:sldId id="860" r:id="rId59"/>
    <p:sldId id="830" r:id="rId60"/>
    <p:sldId id="884" r:id="rId61"/>
    <p:sldId id="885" r:id="rId62"/>
    <p:sldId id="720"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4A1575-E668-4CDE-B29F-6B9309D166A5}" v="509" dt="2023-09-28T08:39:19.023"/>
    <p1510:client id="{D4167398-5E46-433F-ACAB-730A24DA865C}" v="269" dt="2023-09-28T13:01:34.1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75"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D4167398-5E46-433F-ACAB-730A24DA865C}"/>
    <pc:docChg chg="undo custSel addSld delSld modSld">
      <pc:chgData name="Jenifer Prince Devaraj" userId="c3fb109c-09d1-42a6-93f4-69472d709861" providerId="ADAL" clId="{D4167398-5E46-433F-ACAB-730A24DA865C}" dt="2023-09-28T14:07:42.227" v="624" actId="1076"/>
      <pc:docMkLst>
        <pc:docMk/>
      </pc:docMkLst>
      <pc:sldChg chg="modSp mod">
        <pc:chgData name="Jenifer Prince Devaraj" userId="c3fb109c-09d1-42a6-93f4-69472d709861" providerId="ADAL" clId="{D4167398-5E46-433F-ACAB-730A24DA865C}" dt="2023-09-28T08:55:09.751" v="231" actId="20577"/>
        <pc:sldMkLst>
          <pc:docMk/>
          <pc:sldMk cId="3119007398" sldId="719"/>
        </pc:sldMkLst>
        <pc:spChg chg="mod">
          <ac:chgData name="Jenifer Prince Devaraj" userId="c3fb109c-09d1-42a6-93f4-69472d709861" providerId="ADAL" clId="{D4167398-5E46-433F-ACAB-730A24DA865C}" dt="2023-09-28T08:55:09.751" v="231" actId="20577"/>
          <ac:spMkLst>
            <pc:docMk/>
            <pc:sldMk cId="3119007398" sldId="719"/>
            <ac:spMk id="4" creationId="{BE605BA5-7179-54D8-AA19-BC9809E09348}"/>
          </ac:spMkLst>
        </pc:spChg>
      </pc:sldChg>
      <pc:sldChg chg="del">
        <pc:chgData name="Jenifer Prince Devaraj" userId="c3fb109c-09d1-42a6-93f4-69472d709861" providerId="ADAL" clId="{D4167398-5E46-433F-ACAB-730A24DA865C}" dt="2023-09-28T08:42:21.778" v="2" actId="47"/>
        <pc:sldMkLst>
          <pc:docMk/>
          <pc:sldMk cId="2000754880" sldId="795"/>
        </pc:sldMkLst>
      </pc:sldChg>
      <pc:sldChg chg="del">
        <pc:chgData name="Jenifer Prince Devaraj" userId="c3fb109c-09d1-42a6-93f4-69472d709861" providerId="ADAL" clId="{D4167398-5E46-433F-ACAB-730A24DA865C}" dt="2023-09-28T08:42:22.293" v="3" actId="47"/>
        <pc:sldMkLst>
          <pc:docMk/>
          <pc:sldMk cId="2571402223" sldId="796"/>
        </pc:sldMkLst>
      </pc:sldChg>
      <pc:sldChg chg="del">
        <pc:chgData name="Jenifer Prince Devaraj" userId="c3fb109c-09d1-42a6-93f4-69472d709861" providerId="ADAL" clId="{D4167398-5E46-433F-ACAB-730A24DA865C}" dt="2023-09-28T08:42:23.523" v="9" actId="47"/>
        <pc:sldMkLst>
          <pc:docMk/>
          <pc:sldMk cId="3154288794" sldId="797"/>
        </pc:sldMkLst>
      </pc:sldChg>
      <pc:sldChg chg="del">
        <pc:chgData name="Jenifer Prince Devaraj" userId="c3fb109c-09d1-42a6-93f4-69472d709861" providerId="ADAL" clId="{D4167398-5E46-433F-ACAB-730A24DA865C}" dt="2023-09-28T08:42:22.594" v="4" actId="47"/>
        <pc:sldMkLst>
          <pc:docMk/>
          <pc:sldMk cId="1849439062" sldId="798"/>
        </pc:sldMkLst>
      </pc:sldChg>
      <pc:sldChg chg="del">
        <pc:chgData name="Jenifer Prince Devaraj" userId="c3fb109c-09d1-42a6-93f4-69472d709861" providerId="ADAL" clId="{D4167398-5E46-433F-ACAB-730A24DA865C}" dt="2023-09-28T08:42:22.792" v="5" actId="47"/>
        <pc:sldMkLst>
          <pc:docMk/>
          <pc:sldMk cId="4146228062" sldId="799"/>
        </pc:sldMkLst>
      </pc:sldChg>
      <pc:sldChg chg="del">
        <pc:chgData name="Jenifer Prince Devaraj" userId="c3fb109c-09d1-42a6-93f4-69472d709861" providerId="ADAL" clId="{D4167398-5E46-433F-ACAB-730A24DA865C}" dt="2023-09-28T08:42:22.988" v="6" actId="47"/>
        <pc:sldMkLst>
          <pc:docMk/>
          <pc:sldMk cId="2791906267" sldId="800"/>
        </pc:sldMkLst>
      </pc:sldChg>
      <pc:sldChg chg="del">
        <pc:chgData name="Jenifer Prince Devaraj" userId="c3fb109c-09d1-42a6-93f4-69472d709861" providerId="ADAL" clId="{D4167398-5E46-433F-ACAB-730A24DA865C}" dt="2023-09-28T08:42:23.156" v="7" actId="47"/>
        <pc:sldMkLst>
          <pc:docMk/>
          <pc:sldMk cId="2671079477" sldId="801"/>
        </pc:sldMkLst>
      </pc:sldChg>
      <pc:sldChg chg="del">
        <pc:chgData name="Jenifer Prince Devaraj" userId="c3fb109c-09d1-42a6-93f4-69472d709861" providerId="ADAL" clId="{D4167398-5E46-433F-ACAB-730A24DA865C}" dt="2023-09-28T08:42:23.337" v="8" actId="47"/>
        <pc:sldMkLst>
          <pc:docMk/>
          <pc:sldMk cId="1166103870" sldId="802"/>
        </pc:sldMkLst>
      </pc:sldChg>
      <pc:sldChg chg="del">
        <pc:chgData name="Jenifer Prince Devaraj" userId="c3fb109c-09d1-42a6-93f4-69472d709861" providerId="ADAL" clId="{D4167398-5E46-433F-ACAB-730A24DA865C}" dt="2023-09-28T08:42:23.813" v="10" actId="47"/>
        <pc:sldMkLst>
          <pc:docMk/>
          <pc:sldMk cId="1227403019" sldId="803"/>
        </pc:sldMkLst>
      </pc:sldChg>
      <pc:sldChg chg="del">
        <pc:chgData name="Jenifer Prince Devaraj" userId="c3fb109c-09d1-42a6-93f4-69472d709861" providerId="ADAL" clId="{D4167398-5E46-433F-ACAB-730A24DA865C}" dt="2023-09-28T08:42:23.864" v="11" actId="47"/>
        <pc:sldMkLst>
          <pc:docMk/>
          <pc:sldMk cId="1256269877" sldId="804"/>
        </pc:sldMkLst>
      </pc:sldChg>
      <pc:sldChg chg="del">
        <pc:chgData name="Jenifer Prince Devaraj" userId="c3fb109c-09d1-42a6-93f4-69472d709861" providerId="ADAL" clId="{D4167398-5E46-433F-ACAB-730A24DA865C}" dt="2023-09-28T08:42:24.896" v="16" actId="47"/>
        <pc:sldMkLst>
          <pc:docMk/>
          <pc:sldMk cId="1466894027" sldId="806"/>
        </pc:sldMkLst>
      </pc:sldChg>
      <pc:sldChg chg="del">
        <pc:chgData name="Jenifer Prince Devaraj" userId="c3fb109c-09d1-42a6-93f4-69472d709861" providerId="ADAL" clId="{D4167398-5E46-433F-ACAB-730A24DA865C}" dt="2023-09-28T08:42:24.124" v="12" actId="47"/>
        <pc:sldMkLst>
          <pc:docMk/>
          <pc:sldMk cId="175365900" sldId="808"/>
        </pc:sldMkLst>
      </pc:sldChg>
      <pc:sldChg chg="del">
        <pc:chgData name="Jenifer Prince Devaraj" userId="c3fb109c-09d1-42a6-93f4-69472d709861" providerId="ADAL" clId="{D4167398-5E46-433F-ACAB-730A24DA865C}" dt="2023-09-28T08:42:24.533" v="13" actId="47"/>
        <pc:sldMkLst>
          <pc:docMk/>
          <pc:sldMk cId="2506353837" sldId="809"/>
        </pc:sldMkLst>
      </pc:sldChg>
      <pc:sldChg chg="del">
        <pc:chgData name="Jenifer Prince Devaraj" userId="c3fb109c-09d1-42a6-93f4-69472d709861" providerId="ADAL" clId="{D4167398-5E46-433F-ACAB-730A24DA865C}" dt="2023-09-28T08:42:24.851" v="14" actId="47"/>
        <pc:sldMkLst>
          <pc:docMk/>
          <pc:sldMk cId="1006037230" sldId="810"/>
        </pc:sldMkLst>
      </pc:sldChg>
      <pc:sldChg chg="del">
        <pc:chgData name="Jenifer Prince Devaraj" userId="c3fb109c-09d1-42a6-93f4-69472d709861" providerId="ADAL" clId="{D4167398-5E46-433F-ACAB-730A24DA865C}" dt="2023-09-28T08:42:24.881" v="15" actId="47"/>
        <pc:sldMkLst>
          <pc:docMk/>
          <pc:sldMk cId="3129690365" sldId="811"/>
        </pc:sldMkLst>
      </pc:sldChg>
      <pc:sldChg chg="del">
        <pc:chgData name="Jenifer Prince Devaraj" userId="c3fb109c-09d1-42a6-93f4-69472d709861" providerId="ADAL" clId="{D4167398-5E46-433F-ACAB-730A24DA865C}" dt="2023-09-28T08:42:24.957" v="17" actId="47"/>
        <pc:sldMkLst>
          <pc:docMk/>
          <pc:sldMk cId="791431317" sldId="812"/>
        </pc:sldMkLst>
      </pc:sldChg>
      <pc:sldChg chg="del">
        <pc:chgData name="Jenifer Prince Devaraj" userId="c3fb109c-09d1-42a6-93f4-69472d709861" providerId="ADAL" clId="{D4167398-5E46-433F-ACAB-730A24DA865C}" dt="2023-09-28T08:42:25.176" v="18" actId="47"/>
        <pc:sldMkLst>
          <pc:docMk/>
          <pc:sldMk cId="1960387769" sldId="813"/>
        </pc:sldMkLst>
      </pc:sldChg>
      <pc:sldChg chg="del">
        <pc:chgData name="Jenifer Prince Devaraj" userId="c3fb109c-09d1-42a6-93f4-69472d709861" providerId="ADAL" clId="{D4167398-5E46-433F-ACAB-730A24DA865C}" dt="2023-09-28T08:42:26.079" v="23" actId="47"/>
        <pc:sldMkLst>
          <pc:docMk/>
          <pc:sldMk cId="1273851081" sldId="814"/>
        </pc:sldMkLst>
      </pc:sldChg>
      <pc:sldChg chg="del">
        <pc:chgData name="Jenifer Prince Devaraj" userId="c3fb109c-09d1-42a6-93f4-69472d709861" providerId="ADAL" clId="{D4167398-5E46-433F-ACAB-730A24DA865C}" dt="2023-09-28T08:42:26.369" v="24" actId="47"/>
        <pc:sldMkLst>
          <pc:docMk/>
          <pc:sldMk cId="2996803737" sldId="815"/>
        </pc:sldMkLst>
      </pc:sldChg>
      <pc:sldChg chg="del">
        <pc:chgData name="Jenifer Prince Devaraj" userId="c3fb109c-09d1-42a6-93f4-69472d709861" providerId="ADAL" clId="{D4167398-5E46-433F-ACAB-730A24DA865C}" dt="2023-09-28T08:42:26.389" v="25" actId="47"/>
        <pc:sldMkLst>
          <pc:docMk/>
          <pc:sldMk cId="227173752" sldId="816"/>
        </pc:sldMkLst>
      </pc:sldChg>
      <pc:sldChg chg="del">
        <pc:chgData name="Jenifer Prince Devaraj" userId="c3fb109c-09d1-42a6-93f4-69472d709861" providerId="ADAL" clId="{D4167398-5E46-433F-ACAB-730A24DA865C}" dt="2023-09-28T08:42:26.603" v="26" actId="47"/>
        <pc:sldMkLst>
          <pc:docMk/>
          <pc:sldMk cId="1637593672" sldId="817"/>
        </pc:sldMkLst>
      </pc:sldChg>
      <pc:sldChg chg="del">
        <pc:chgData name="Jenifer Prince Devaraj" userId="c3fb109c-09d1-42a6-93f4-69472d709861" providerId="ADAL" clId="{D4167398-5E46-433F-ACAB-730A24DA865C}" dt="2023-09-28T08:42:26.898" v="27" actId="47"/>
        <pc:sldMkLst>
          <pc:docMk/>
          <pc:sldMk cId="3366513884" sldId="818"/>
        </pc:sldMkLst>
      </pc:sldChg>
      <pc:sldChg chg="del">
        <pc:chgData name="Jenifer Prince Devaraj" userId="c3fb109c-09d1-42a6-93f4-69472d709861" providerId="ADAL" clId="{D4167398-5E46-433F-ACAB-730A24DA865C}" dt="2023-09-28T08:42:25.517" v="20" actId="47"/>
        <pc:sldMkLst>
          <pc:docMk/>
          <pc:sldMk cId="2545200127" sldId="819"/>
        </pc:sldMkLst>
      </pc:sldChg>
      <pc:sldChg chg="del">
        <pc:chgData name="Jenifer Prince Devaraj" userId="c3fb109c-09d1-42a6-93f4-69472d709861" providerId="ADAL" clId="{D4167398-5E46-433F-ACAB-730A24DA865C}" dt="2023-09-28T08:42:25.348" v="19" actId="47"/>
        <pc:sldMkLst>
          <pc:docMk/>
          <pc:sldMk cId="3191283521" sldId="820"/>
        </pc:sldMkLst>
      </pc:sldChg>
      <pc:sldChg chg="del">
        <pc:chgData name="Jenifer Prince Devaraj" userId="c3fb109c-09d1-42a6-93f4-69472d709861" providerId="ADAL" clId="{D4167398-5E46-433F-ACAB-730A24DA865C}" dt="2023-09-28T08:42:25.701" v="21" actId="47"/>
        <pc:sldMkLst>
          <pc:docMk/>
          <pc:sldMk cId="3408952109" sldId="821"/>
        </pc:sldMkLst>
      </pc:sldChg>
      <pc:sldChg chg="del">
        <pc:chgData name="Jenifer Prince Devaraj" userId="c3fb109c-09d1-42a6-93f4-69472d709861" providerId="ADAL" clId="{D4167398-5E46-433F-ACAB-730A24DA865C}" dt="2023-09-28T08:42:25.896" v="22" actId="47"/>
        <pc:sldMkLst>
          <pc:docMk/>
          <pc:sldMk cId="1735081180" sldId="822"/>
        </pc:sldMkLst>
      </pc:sldChg>
      <pc:sldChg chg="del">
        <pc:chgData name="Jenifer Prince Devaraj" userId="c3fb109c-09d1-42a6-93f4-69472d709861" providerId="ADAL" clId="{D4167398-5E46-433F-ACAB-730A24DA865C}" dt="2023-09-28T08:42:27.372" v="28" actId="47"/>
        <pc:sldMkLst>
          <pc:docMk/>
          <pc:sldMk cId="1535083463" sldId="823"/>
        </pc:sldMkLst>
      </pc:sldChg>
      <pc:sldChg chg="del">
        <pc:chgData name="Jenifer Prince Devaraj" userId="c3fb109c-09d1-42a6-93f4-69472d709861" providerId="ADAL" clId="{D4167398-5E46-433F-ACAB-730A24DA865C}" dt="2023-09-28T08:42:31.964" v="39" actId="47"/>
        <pc:sldMkLst>
          <pc:docMk/>
          <pc:sldMk cId="1926008597" sldId="825"/>
        </pc:sldMkLst>
      </pc:sldChg>
      <pc:sldChg chg="del">
        <pc:chgData name="Jenifer Prince Devaraj" userId="c3fb109c-09d1-42a6-93f4-69472d709861" providerId="ADAL" clId="{D4167398-5E46-433F-ACAB-730A24DA865C}" dt="2023-09-28T08:42:28.792" v="30" actId="47"/>
        <pc:sldMkLst>
          <pc:docMk/>
          <pc:sldMk cId="4248466687" sldId="826"/>
        </pc:sldMkLst>
      </pc:sldChg>
      <pc:sldChg chg="del">
        <pc:chgData name="Jenifer Prince Devaraj" userId="c3fb109c-09d1-42a6-93f4-69472d709861" providerId="ADAL" clId="{D4167398-5E46-433F-ACAB-730A24DA865C}" dt="2023-09-28T08:50:49.700" v="213" actId="47"/>
        <pc:sldMkLst>
          <pc:docMk/>
          <pc:sldMk cId="1466418678" sldId="827"/>
        </pc:sldMkLst>
      </pc:sldChg>
      <pc:sldChg chg="addSp delSp modSp mod">
        <pc:chgData name="Jenifer Prince Devaraj" userId="c3fb109c-09d1-42a6-93f4-69472d709861" providerId="ADAL" clId="{D4167398-5E46-433F-ACAB-730A24DA865C}" dt="2023-09-28T13:01:34.110" v="597"/>
        <pc:sldMkLst>
          <pc:docMk/>
          <pc:sldMk cId="3265564993" sldId="830"/>
        </pc:sldMkLst>
        <pc:spChg chg="del">
          <ac:chgData name="Jenifer Prince Devaraj" userId="c3fb109c-09d1-42a6-93f4-69472d709861" providerId="ADAL" clId="{D4167398-5E46-433F-ACAB-730A24DA865C}" dt="2023-09-28T08:46:03.885" v="69" actId="478"/>
          <ac:spMkLst>
            <pc:docMk/>
            <pc:sldMk cId="3265564993" sldId="830"/>
            <ac:spMk id="2" creationId="{D728537F-215B-84F2-AE7F-11083A0F6FBC}"/>
          </ac:spMkLst>
        </pc:spChg>
        <pc:spChg chg="mod">
          <ac:chgData name="Jenifer Prince Devaraj" userId="c3fb109c-09d1-42a6-93f4-69472d709861" providerId="ADAL" clId="{D4167398-5E46-433F-ACAB-730A24DA865C}" dt="2023-09-28T08:48:22.419" v="79"/>
          <ac:spMkLst>
            <pc:docMk/>
            <pc:sldMk cId="3265564993" sldId="830"/>
            <ac:spMk id="4" creationId="{C063E935-A7A1-3300-DB0D-D16CCF8DBE7B}"/>
          </ac:spMkLst>
        </pc:spChg>
        <pc:spChg chg="add mod">
          <ac:chgData name="Jenifer Prince Devaraj" userId="c3fb109c-09d1-42a6-93f4-69472d709861" providerId="ADAL" clId="{D4167398-5E46-433F-ACAB-730A24DA865C}" dt="2023-09-28T13:01:34.110" v="597"/>
          <ac:spMkLst>
            <pc:docMk/>
            <pc:sldMk cId="3265564993" sldId="830"/>
            <ac:spMk id="8" creationId="{F4E5BB67-115F-290D-7162-68B431571A3F}"/>
          </ac:spMkLst>
        </pc:spChg>
        <pc:picChg chg="add del">
          <ac:chgData name="Jenifer Prince Devaraj" userId="c3fb109c-09d1-42a6-93f4-69472d709861" providerId="ADAL" clId="{D4167398-5E46-433F-ACAB-730A24DA865C}" dt="2023-09-28T13:00:07.124" v="558" actId="22"/>
          <ac:picMkLst>
            <pc:docMk/>
            <pc:sldMk cId="3265564993" sldId="830"/>
            <ac:picMk id="3" creationId="{B7A13401-D9B5-CECF-77BF-BCDADC1820F9}"/>
          </ac:picMkLst>
        </pc:picChg>
        <pc:picChg chg="add del">
          <ac:chgData name="Jenifer Prince Devaraj" userId="c3fb109c-09d1-42a6-93f4-69472d709861" providerId="ADAL" clId="{D4167398-5E46-433F-ACAB-730A24DA865C}" dt="2023-09-28T08:46:46.344" v="71" actId="478"/>
          <ac:picMkLst>
            <pc:docMk/>
            <pc:sldMk cId="3265564993" sldId="830"/>
            <ac:picMk id="5" creationId="{0FE4315F-2724-EF04-058D-73764420A2C2}"/>
          </ac:picMkLst>
        </pc:picChg>
        <pc:picChg chg="add mod">
          <ac:chgData name="Jenifer Prince Devaraj" userId="c3fb109c-09d1-42a6-93f4-69472d709861" providerId="ADAL" clId="{D4167398-5E46-433F-ACAB-730A24DA865C}" dt="2023-09-28T13:00:36.010" v="562" actId="1076"/>
          <ac:picMkLst>
            <pc:docMk/>
            <pc:sldMk cId="3265564993" sldId="830"/>
            <ac:picMk id="6" creationId="{AD581A0F-AECA-45AA-5A2C-3060096C0C62}"/>
          </ac:picMkLst>
        </pc:picChg>
        <pc:picChg chg="add del mod">
          <ac:chgData name="Jenifer Prince Devaraj" userId="c3fb109c-09d1-42a6-93f4-69472d709861" providerId="ADAL" clId="{D4167398-5E46-433F-ACAB-730A24DA865C}" dt="2023-09-28T13:00:32.992" v="560" actId="478"/>
          <ac:picMkLst>
            <pc:docMk/>
            <pc:sldMk cId="3265564993" sldId="830"/>
            <ac:picMk id="7" creationId="{4221AA21-9F43-4002-E97F-6BCC4C3462BC}"/>
          </ac:picMkLst>
        </pc:picChg>
      </pc:sldChg>
      <pc:sldChg chg="del">
        <pc:chgData name="Jenifer Prince Devaraj" userId="c3fb109c-09d1-42a6-93f4-69472d709861" providerId="ADAL" clId="{D4167398-5E46-433F-ACAB-730A24DA865C}" dt="2023-09-28T08:50:43.198" v="212" actId="47"/>
        <pc:sldMkLst>
          <pc:docMk/>
          <pc:sldMk cId="370682856" sldId="831"/>
        </pc:sldMkLst>
      </pc:sldChg>
      <pc:sldChg chg="del">
        <pc:chgData name="Jenifer Prince Devaraj" userId="c3fb109c-09d1-42a6-93f4-69472d709861" providerId="ADAL" clId="{D4167398-5E46-433F-ACAB-730A24DA865C}" dt="2023-09-28T08:42:29.331" v="31" actId="47"/>
        <pc:sldMkLst>
          <pc:docMk/>
          <pc:sldMk cId="3943425632" sldId="832"/>
        </pc:sldMkLst>
      </pc:sldChg>
      <pc:sldChg chg="del">
        <pc:chgData name="Jenifer Prince Devaraj" userId="c3fb109c-09d1-42a6-93f4-69472d709861" providerId="ADAL" clId="{D4167398-5E46-433F-ACAB-730A24DA865C}" dt="2023-09-28T08:42:29.938" v="32" actId="47"/>
        <pc:sldMkLst>
          <pc:docMk/>
          <pc:sldMk cId="1831671216" sldId="833"/>
        </pc:sldMkLst>
      </pc:sldChg>
      <pc:sldChg chg="del">
        <pc:chgData name="Jenifer Prince Devaraj" userId="c3fb109c-09d1-42a6-93f4-69472d709861" providerId="ADAL" clId="{D4167398-5E46-433F-ACAB-730A24DA865C}" dt="2023-09-28T08:42:30.201" v="33" actId="47"/>
        <pc:sldMkLst>
          <pc:docMk/>
          <pc:sldMk cId="994094086" sldId="834"/>
        </pc:sldMkLst>
      </pc:sldChg>
      <pc:sldChg chg="del">
        <pc:chgData name="Jenifer Prince Devaraj" userId="c3fb109c-09d1-42a6-93f4-69472d709861" providerId="ADAL" clId="{D4167398-5E46-433F-ACAB-730A24DA865C}" dt="2023-09-28T08:42:28.387" v="29" actId="47"/>
        <pc:sldMkLst>
          <pc:docMk/>
          <pc:sldMk cId="1478295362" sldId="835"/>
        </pc:sldMkLst>
      </pc:sldChg>
      <pc:sldChg chg="del">
        <pc:chgData name="Jenifer Prince Devaraj" userId="c3fb109c-09d1-42a6-93f4-69472d709861" providerId="ADAL" clId="{D4167398-5E46-433F-ACAB-730A24DA865C}" dt="2023-09-28T08:42:30.336" v="35" actId="47"/>
        <pc:sldMkLst>
          <pc:docMk/>
          <pc:sldMk cId="234677745" sldId="837"/>
        </pc:sldMkLst>
      </pc:sldChg>
      <pc:sldChg chg="del">
        <pc:chgData name="Jenifer Prince Devaraj" userId="c3fb109c-09d1-42a6-93f4-69472d709861" providerId="ADAL" clId="{D4167398-5E46-433F-ACAB-730A24DA865C}" dt="2023-09-28T08:42:37.416" v="45" actId="47"/>
        <pc:sldMkLst>
          <pc:docMk/>
          <pc:sldMk cId="439033617" sldId="838"/>
        </pc:sldMkLst>
      </pc:sldChg>
      <pc:sldChg chg="del">
        <pc:chgData name="Jenifer Prince Devaraj" userId="c3fb109c-09d1-42a6-93f4-69472d709861" providerId="ADAL" clId="{D4167398-5E46-433F-ACAB-730A24DA865C}" dt="2023-09-28T08:42:30.232" v="34" actId="47"/>
        <pc:sldMkLst>
          <pc:docMk/>
          <pc:sldMk cId="1084394816" sldId="840"/>
        </pc:sldMkLst>
      </pc:sldChg>
      <pc:sldChg chg="del">
        <pc:chgData name="Jenifer Prince Devaraj" userId="c3fb109c-09d1-42a6-93f4-69472d709861" providerId="ADAL" clId="{D4167398-5E46-433F-ACAB-730A24DA865C}" dt="2023-09-28T08:42:31.506" v="36" actId="47"/>
        <pc:sldMkLst>
          <pc:docMk/>
          <pc:sldMk cId="359858753" sldId="841"/>
        </pc:sldMkLst>
      </pc:sldChg>
      <pc:sldChg chg="del">
        <pc:chgData name="Jenifer Prince Devaraj" userId="c3fb109c-09d1-42a6-93f4-69472d709861" providerId="ADAL" clId="{D4167398-5E46-433F-ACAB-730A24DA865C}" dt="2023-09-28T08:42:31.728" v="37" actId="47"/>
        <pc:sldMkLst>
          <pc:docMk/>
          <pc:sldMk cId="3161200017" sldId="842"/>
        </pc:sldMkLst>
      </pc:sldChg>
      <pc:sldChg chg="del">
        <pc:chgData name="Jenifer Prince Devaraj" userId="c3fb109c-09d1-42a6-93f4-69472d709861" providerId="ADAL" clId="{D4167398-5E46-433F-ACAB-730A24DA865C}" dt="2023-09-28T08:42:31.802" v="38" actId="47"/>
        <pc:sldMkLst>
          <pc:docMk/>
          <pc:sldMk cId="323485445" sldId="843"/>
        </pc:sldMkLst>
      </pc:sldChg>
      <pc:sldChg chg="del">
        <pc:chgData name="Jenifer Prince Devaraj" userId="c3fb109c-09d1-42a6-93f4-69472d709861" providerId="ADAL" clId="{D4167398-5E46-433F-ACAB-730A24DA865C}" dt="2023-09-28T08:42:32.757" v="40" actId="47"/>
        <pc:sldMkLst>
          <pc:docMk/>
          <pc:sldMk cId="2263560513" sldId="844"/>
        </pc:sldMkLst>
      </pc:sldChg>
      <pc:sldChg chg="del">
        <pc:chgData name="Jenifer Prince Devaraj" userId="c3fb109c-09d1-42a6-93f4-69472d709861" providerId="ADAL" clId="{D4167398-5E46-433F-ACAB-730A24DA865C}" dt="2023-09-28T08:42:38.573" v="46" actId="47"/>
        <pc:sldMkLst>
          <pc:docMk/>
          <pc:sldMk cId="1603020815" sldId="845"/>
        </pc:sldMkLst>
      </pc:sldChg>
      <pc:sldChg chg="del">
        <pc:chgData name="Jenifer Prince Devaraj" userId="c3fb109c-09d1-42a6-93f4-69472d709861" providerId="ADAL" clId="{D4167398-5E46-433F-ACAB-730A24DA865C}" dt="2023-09-28T08:42:35.996" v="44" actId="47"/>
        <pc:sldMkLst>
          <pc:docMk/>
          <pc:sldMk cId="681689437" sldId="846"/>
        </pc:sldMkLst>
      </pc:sldChg>
      <pc:sldChg chg="del">
        <pc:chgData name="Jenifer Prince Devaraj" userId="c3fb109c-09d1-42a6-93f4-69472d709861" providerId="ADAL" clId="{D4167398-5E46-433F-ACAB-730A24DA865C}" dt="2023-09-28T08:42:34.236" v="43" actId="47"/>
        <pc:sldMkLst>
          <pc:docMk/>
          <pc:sldMk cId="4167325547" sldId="847"/>
        </pc:sldMkLst>
      </pc:sldChg>
      <pc:sldChg chg="del">
        <pc:chgData name="Jenifer Prince Devaraj" userId="c3fb109c-09d1-42a6-93f4-69472d709861" providerId="ADAL" clId="{D4167398-5E46-433F-ACAB-730A24DA865C}" dt="2023-09-28T08:42:33.219" v="41" actId="47"/>
        <pc:sldMkLst>
          <pc:docMk/>
          <pc:sldMk cId="2170303413" sldId="848"/>
        </pc:sldMkLst>
      </pc:sldChg>
      <pc:sldChg chg="del">
        <pc:chgData name="Jenifer Prince Devaraj" userId="c3fb109c-09d1-42a6-93f4-69472d709861" providerId="ADAL" clId="{D4167398-5E46-433F-ACAB-730A24DA865C}" dt="2023-09-28T08:42:33.280" v="42" actId="47"/>
        <pc:sldMkLst>
          <pc:docMk/>
          <pc:sldMk cId="784924738" sldId="849"/>
        </pc:sldMkLst>
      </pc:sldChg>
      <pc:sldChg chg="add del">
        <pc:chgData name="Jenifer Prince Devaraj" userId="c3fb109c-09d1-42a6-93f4-69472d709861" providerId="ADAL" clId="{D4167398-5E46-433F-ACAB-730A24DA865C}" dt="2023-09-28T08:42:41.451" v="48" actId="47"/>
        <pc:sldMkLst>
          <pc:docMk/>
          <pc:sldMk cId="4279036162" sldId="850"/>
        </pc:sldMkLst>
      </pc:sldChg>
      <pc:sldChg chg="modSp mod">
        <pc:chgData name="Jenifer Prince Devaraj" userId="c3fb109c-09d1-42a6-93f4-69472d709861" providerId="ADAL" clId="{D4167398-5E46-433F-ACAB-730A24DA865C}" dt="2023-09-28T12:01:11.973" v="539" actId="1035"/>
        <pc:sldMkLst>
          <pc:docMk/>
          <pc:sldMk cId="1478705692" sldId="857"/>
        </pc:sldMkLst>
        <pc:spChg chg="mod">
          <ac:chgData name="Jenifer Prince Devaraj" userId="c3fb109c-09d1-42a6-93f4-69472d709861" providerId="ADAL" clId="{D4167398-5E46-433F-ACAB-730A24DA865C}" dt="2023-09-28T12:01:11.973" v="539" actId="1035"/>
          <ac:spMkLst>
            <pc:docMk/>
            <pc:sldMk cId="1478705692" sldId="857"/>
            <ac:spMk id="2" creationId="{D728537F-215B-84F2-AE7F-11083A0F6FBC}"/>
          </ac:spMkLst>
        </pc:spChg>
      </pc:sldChg>
      <pc:sldChg chg="addSp delSp modSp mod">
        <pc:chgData name="Jenifer Prince Devaraj" userId="c3fb109c-09d1-42a6-93f4-69472d709861" providerId="ADAL" clId="{D4167398-5E46-433F-ACAB-730A24DA865C}" dt="2023-09-28T08:49:33.800" v="85" actId="1076"/>
        <pc:sldMkLst>
          <pc:docMk/>
          <pc:sldMk cId="4217386123" sldId="860"/>
        </pc:sldMkLst>
        <pc:picChg chg="add mod">
          <ac:chgData name="Jenifer Prince Devaraj" userId="c3fb109c-09d1-42a6-93f4-69472d709861" providerId="ADAL" clId="{D4167398-5E46-433F-ACAB-730A24DA865C}" dt="2023-09-28T08:49:33.800" v="85" actId="1076"/>
          <ac:picMkLst>
            <pc:docMk/>
            <pc:sldMk cId="4217386123" sldId="860"/>
            <ac:picMk id="3" creationId="{89335FFC-4440-7D96-527E-C396B5DB99C5}"/>
          </ac:picMkLst>
        </pc:picChg>
        <pc:picChg chg="del">
          <ac:chgData name="Jenifer Prince Devaraj" userId="c3fb109c-09d1-42a6-93f4-69472d709861" providerId="ADAL" clId="{D4167398-5E46-433F-ACAB-730A24DA865C}" dt="2023-09-28T08:49:28.149" v="81" actId="478"/>
          <ac:picMkLst>
            <pc:docMk/>
            <pc:sldMk cId="4217386123" sldId="860"/>
            <ac:picMk id="10" creationId="{F63633B5-1A2E-317B-0889-429ADB37364A}"/>
          </ac:picMkLst>
        </pc:picChg>
      </pc:sldChg>
      <pc:sldChg chg="addSp delSp modSp mod">
        <pc:chgData name="Jenifer Prince Devaraj" userId="c3fb109c-09d1-42a6-93f4-69472d709861" providerId="ADAL" clId="{D4167398-5E46-433F-ACAB-730A24DA865C}" dt="2023-09-28T12:29:23.703" v="555" actId="1076"/>
        <pc:sldMkLst>
          <pc:docMk/>
          <pc:sldMk cId="4190181614" sldId="868"/>
        </pc:sldMkLst>
        <pc:picChg chg="add del mod">
          <ac:chgData name="Jenifer Prince Devaraj" userId="c3fb109c-09d1-42a6-93f4-69472d709861" providerId="ADAL" clId="{D4167398-5E46-433F-ACAB-730A24DA865C}" dt="2023-09-28T11:48:04.862" v="525" actId="478"/>
          <ac:picMkLst>
            <pc:docMk/>
            <pc:sldMk cId="4190181614" sldId="868"/>
            <ac:picMk id="3" creationId="{CEA17FED-65D9-B520-5E0E-A562AE85D34C}"/>
          </ac:picMkLst>
        </pc:picChg>
        <pc:picChg chg="add del mod">
          <ac:chgData name="Jenifer Prince Devaraj" userId="c3fb109c-09d1-42a6-93f4-69472d709861" providerId="ADAL" clId="{D4167398-5E46-433F-ACAB-730A24DA865C}" dt="2023-09-28T12:00:28.485" v="528" actId="478"/>
          <ac:picMkLst>
            <pc:docMk/>
            <pc:sldMk cId="4190181614" sldId="868"/>
            <ac:picMk id="6" creationId="{5CD6FE21-F6D9-A374-1B6E-220EB937066A}"/>
          </ac:picMkLst>
        </pc:picChg>
        <pc:picChg chg="del mod">
          <ac:chgData name="Jenifer Prince Devaraj" userId="c3fb109c-09d1-42a6-93f4-69472d709861" providerId="ADAL" clId="{D4167398-5E46-433F-ACAB-730A24DA865C}" dt="2023-09-28T11:47:33.959" v="522" actId="478"/>
          <ac:picMkLst>
            <pc:docMk/>
            <pc:sldMk cId="4190181614" sldId="868"/>
            <ac:picMk id="8" creationId="{34907A61-062A-7EC5-385D-6CFF38876487}"/>
          </ac:picMkLst>
        </pc:picChg>
        <pc:picChg chg="add del mod">
          <ac:chgData name="Jenifer Prince Devaraj" userId="c3fb109c-09d1-42a6-93f4-69472d709861" providerId="ADAL" clId="{D4167398-5E46-433F-ACAB-730A24DA865C}" dt="2023-09-28T12:29:18.858" v="552" actId="478"/>
          <ac:picMkLst>
            <pc:docMk/>
            <pc:sldMk cId="4190181614" sldId="868"/>
            <ac:picMk id="10" creationId="{8B632C33-0166-6BE3-871F-1A9D81316B2D}"/>
          </ac:picMkLst>
        </pc:picChg>
        <pc:picChg chg="add del mod">
          <ac:chgData name="Jenifer Prince Devaraj" userId="c3fb109c-09d1-42a6-93f4-69472d709861" providerId="ADAL" clId="{D4167398-5E46-433F-ACAB-730A24DA865C}" dt="2023-09-28T12:29:15.850" v="550" actId="478"/>
          <ac:picMkLst>
            <pc:docMk/>
            <pc:sldMk cId="4190181614" sldId="868"/>
            <ac:picMk id="12" creationId="{E7AE4622-AE3A-9DF9-3710-43494396E64D}"/>
          </ac:picMkLst>
        </pc:picChg>
        <pc:picChg chg="add del">
          <ac:chgData name="Jenifer Prince Devaraj" userId="c3fb109c-09d1-42a6-93f4-69472d709861" providerId="ADAL" clId="{D4167398-5E46-433F-ACAB-730A24DA865C}" dt="2023-09-28T12:29:20.585" v="553" actId="478"/>
          <ac:picMkLst>
            <pc:docMk/>
            <pc:sldMk cId="4190181614" sldId="868"/>
            <ac:picMk id="14" creationId="{576AD7A6-7D10-1339-4B78-BA7222619DC5}"/>
          </ac:picMkLst>
        </pc:picChg>
        <pc:picChg chg="add mod">
          <ac:chgData name="Jenifer Prince Devaraj" userId="c3fb109c-09d1-42a6-93f4-69472d709861" providerId="ADAL" clId="{D4167398-5E46-433F-ACAB-730A24DA865C}" dt="2023-09-28T12:29:23.703" v="555" actId="1076"/>
          <ac:picMkLst>
            <pc:docMk/>
            <pc:sldMk cId="4190181614" sldId="868"/>
            <ac:picMk id="16" creationId="{82445D25-3ACF-F842-B218-95917067B8D0}"/>
          </ac:picMkLst>
        </pc:picChg>
      </pc:sldChg>
      <pc:sldChg chg="modSp">
        <pc:chgData name="Jenifer Prince Devaraj" userId="c3fb109c-09d1-42a6-93f4-69472d709861" providerId="ADAL" clId="{D4167398-5E46-433F-ACAB-730A24DA865C}" dt="2023-09-28T12:12:25.287" v="545" actId="20577"/>
        <pc:sldMkLst>
          <pc:docMk/>
          <pc:sldMk cId="3888238768" sldId="869"/>
        </pc:sldMkLst>
        <pc:spChg chg="mod">
          <ac:chgData name="Jenifer Prince Devaraj" userId="c3fb109c-09d1-42a6-93f4-69472d709861" providerId="ADAL" clId="{D4167398-5E46-433F-ACAB-730A24DA865C}" dt="2023-09-28T12:12:25.287" v="545" actId="20577"/>
          <ac:spMkLst>
            <pc:docMk/>
            <pc:sldMk cId="3888238768" sldId="869"/>
            <ac:spMk id="12" creationId="{5EA78560-59D3-4BCA-D6FC-E3041D7B78BF}"/>
          </ac:spMkLst>
        </pc:spChg>
      </pc:sldChg>
      <pc:sldChg chg="modSp">
        <pc:chgData name="Jenifer Prince Devaraj" userId="c3fb109c-09d1-42a6-93f4-69472d709861" providerId="ADAL" clId="{D4167398-5E46-433F-ACAB-730A24DA865C}" dt="2023-09-28T12:21:17.573" v="547" actId="20577"/>
        <pc:sldMkLst>
          <pc:docMk/>
          <pc:sldMk cId="1725995926" sldId="872"/>
        </pc:sldMkLst>
        <pc:spChg chg="mod">
          <ac:chgData name="Jenifer Prince Devaraj" userId="c3fb109c-09d1-42a6-93f4-69472d709861" providerId="ADAL" clId="{D4167398-5E46-433F-ACAB-730A24DA865C}" dt="2023-09-28T12:21:17.573" v="547" actId="20577"/>
          <ac:spMkLst>
            <pc:docMk/>
            <pc:sldMk cId="1725995926" sldId="872"/>
            <ac:spMk id="12" creationId="{5EA78560-59D3-4BCA-D6FC-E3041D7B78BF}"/>
          </ac:spMkLst>
        </pc:spChg>
      </pc:sldChg>
      <pc:sldChg chg="addSp delSp modSp mod">
        <pc:chgData name="Jenifer Prince Devaraj" userId="c3fb109c-09d1-42a6-93f4-69472d709861" providerId="ADAL" clId="{D4167398-5E46-433F-ACAB-730A24DA865C}" dt="2023-09-28T11:46:07.435" v="521" actId="14100"/>
        <pc:sldMkLst>
          <pc:docMk/>
          <pc:sldMk cId="3094891590" sldId="875"/>
        </pc:sldMkLst>
        <pc:picChg chg="del">
          <ac:chgData name="Jenifer Prince Devaraj" userId="c3fb109c-09d1-42a6-93f4-69472d709861" providerId="ADAL" clId="{D4167398-5E46-433F-ACAB-730A24DA865C}" dt="2023-09-28T11:31:26.609" v="233" actId="478"/>
          <ac:picMkLst>
            <pc:docMk/>
            <pc:sldMk cId="3094891590" sldId="875"/>
            <ac:picMk id="5" creationId="{D6712D95-F4CB-2AE1-A83E-B82C5802C1C2}"/>
          </ac:picMkLst>
        </pc:picChg>
        <pc:picChg chg="add mod">
          <ac:chgData name="Jenifer Prince Devaraj" userId="c3fb109c-09d1-42a6-93f4-69472d709861" providerId="ADAL" clId="{D4167398-5E46-433F-ACAB-730A24DA865C}" dt="2023-09-28T11:46:07.435" v="521" actId="14100"/>
          <ac:picMkLst>
            <pc:docMk/>
            <pc:sldMk cId="3094891590" sldId="875"/>
            <ac:picMk id="6" creationId="{48870F1E-3F77-26FD-74F7-A1383535A73B}"/>
          </ac:picMkLst>
        </pc:picChg>
      </pc:sldChg>
      <pc:sldChg chg="modSp mod">
        <pc:chgData name="Jenifer Prince Devaraj" userId="c3fb109c-09d1-42a6-93f4-69472d709861" providerId="ADAL" clId="{D4167398-5E46-433F-ACAB-730A24DA865C}" dt="2023-09-28T08:52:15.388" v="216" actId="1076"/>
        <pc:sldMkLst>
          <pc:docMk/>
          <pc:sldMk cId="554016957" sldId="877"/>
        </pc:sldMkLst>
        <pc:spChg chg="mod">
          <ac:chgData name="Jenifer Prince Devaraj" userId="c3fb109c-09d1-42a6-93f4-69472d709861" providerId="ADAL" clId="{D4167398-5E46-433F-ACAB-730A24DA865C}" dt="2023-09-28T08:52:15.388" v="216" actId="1076"/>
          <ac:spMkLst>
            <pc:docMk/>
            <pc:sldMk cId="554016957" sldId="877"/>
            <ac:spMk id="8" creationId="{93EE4D22-1169-C08D-BABC-621796301D1C}"/>
          </ac:spMkLst>
        </pc:spChg>
      </pc:sldChg>
      <pc:sldChg chg="addSp delSp modSp mod">
        <pc:chgData name="Jenifer Prince Devaraj" userId="c3fb109c-09d1-42a6-93f4-69472d709861" providerId="ADAL" clId="{D4167398-5E46-433F-ACAB-730A24DA865C}" dt="2023-09-28T11:45:26.243" v="519" actId="1076"/>
        <pc:sldMkLst>
          <pc:docMk/>
          <pc:sldMk cId="3631157920" sldId="878"/>
        </pc:sldMkLst>
        <pc:picChg chg="add del mod">
          <ac:chgData name="Jenifer Prince Devaraj" userId="c3fb109c-09d1-42a6-93f4-69472d709861" providerId="ADAL" clId="{D4167398-5E46-433F-ACAB-730A24DA865C}" dt="2023-09-28T11:45:18.215" v="515" actId="478"/>
          <ac:picMkLst>
            <pc:docMk/>
            <pc:sldMk cId="3631157920" sldId="878"/>
            <ac:picMk id="3" creationId="{3FA03D5E-767D-8098-C20B-80220EDD341E}"/>
          </ac:picMkLst>
        </pc:picChg>
        <pc:picChg chg="add mod">
          <ac:chgData name="Jenifer Prince Devaraj" userId="c3fb109c-09d1-42a6-93f4-69472d709861" providerId="ADAL" clId="{D4167398-5E46-433F-ACAB-730A24DA865C}" dt="2023-09-28T11:45:26.243" v="519" actId="1076"/>
          <ac:picMkLst>
            <pc:docMk/>
            <pc:sldMk cId="3631157920" sldId="878"/>
            <ac:picMk id="6" creationId="{D854313D-B3C8-9C6F-550B-ADA3B21BB7B6}"/>
          </ac:picMkLst>
        </pc:picChg>
        <pc:picChg chg="del">
          <ac:chgData name="Jenifer Prince Devaraj" userId="c3fb109c-09d1-42a6-93f4-69472d709861" providerId="ADAL" clId="{D4167398-5E46-433F-ACAB-730A24DA865C}" dt="2023-09-28T11:32:43.992" v="236" actId="478"/>
          <ac:picMkLst>
            <pc:docMk/>
            <pc:sldMk cId="3631157920" sldId="878"/>
            <ac:picMk id="10" creationId="{CCC29EAE-2808-9E0D-B3A1-1B7F6AD95D9E}"/>
          </ac:picMkLst>
        </pc:picChg>
      </pc:sldChg>
      <pc:sldChg chg="modSp">
        <pc:chgData name="Jenifer Prince Devaraj" userId="c3fb109c-09d1-42a6-93f4-69472d709861" providerId="ADAL" clId="{D4167398-5E46-433F-ACAB-730A24DA865C}" dt="2023-09-28T11:43:02.744" v="510" actId="255"/>
        <pc:sldMkLst>
          <pc:docMk/>
          <pc:sldMk cId="2782501278" sldId="880"/>
        </pc:sldMkLst>
        <pc:spChg chg="mod">
          <ac:chgData name="Jenifer Prince Devaraj" userId="c3fb109c-09d1-42a6-93f4-69472d709861" providerId="ADAL" clId="{D4167398-5E46-433F-ACAB-730A24DA865C}" dt="2023-09-28T11:43:02.744" v="510" actId="255"/>
          <ac:spMkLst>
            <pc:docMk/>
            <pc:sldMk cId="2782501278" sldId="880"/>
            <ac:spMk id="7" creationId="{778615B4-4199-5F99-2843-3BDD808FB704}"/>
          </ac:spMkLst>
        </pc:spChg>
        <pc:spChg chg="mod">
          <ac:chgData name="Jenifer Prince Devaraj" userId="c3fb109c-09d1-42a6-93f4-69472d709861" providerId="ADAL" clId="{D4167398-5E46-433F-ACAB-730A24DA865C}" dt="2023-09-28T11:42:29.929" v="502" actId="255"/>
          <ac:spMkLst>
            <pc:docMk/>
            <pc:sldMk cId="2782501278" sldId="880"/>
            <ac:spMk id="15" creationId="{0C3D0F35-E612-D72C-05AE-B2F039F12A80}"/>
          </ac:spMkLst>
        </pc:spChg>
      </pc:sldChg>
      <pc:sldChg chg="modSp">
        <pc:chgData name="Jenifer Prince Devaraj" userId="c3fb109c-09d1-42a6-93f4-69472d709861" providerId="ADAL" clId="{D4167398-5E46-433F-ACAB-730A24DA865C}" dt="2023-09-28T11:43:26.401" v="512" actId="255"/>
        <pc:sldMkLst>
          <pc:docMk/>
          <pc:sldMk cId="3896898902" sldId="881"/>
        </pc:sldMkLst>
        <pc:spChg chg="mod">
          <ac:chgData name="Jenifer Prince Devaraj" userId="c3fb109c-09d1-42a6-93f4-69472d709861" providerId="ADAL" clId="{D4167398-5E46-433F-ACAB-730A24DA865C}" dt="2023-09-28T11:43:26.401" v="512" actId="255"/>
          <ac:spMkLst>
            <pc:docMk/>
            <pc:sldMk cId="3896898902" sldId="881"/>
            <ac:spMk id="21" creationId="{DBFCCEF4-90EF-4550-CF3F-FAF63BE8932E}"/>
          </ac:spMkLst>
        </pc:spChg>
      </pc:sldChg>
      <pc:sldChg chg="delSp modSp mod">
        <pc:chgData name="Jenifer Prince Devaraj" userId="c3fb109c-09d1-42a6-93f4-69472d709861" providerId="ADAL" clId="{D4167398-5E46-433F-ACAB-730A24DA865C}" dt="2023-09-28T11:45:12.160" v="514" actId="255"/>
        <pc:sldMkLst>
          <pc:docMk/>
          <pc:sldMk cId="1907556086" sldId="882"/>
        </pc:sldMkLst>
        <pc:spChg chg="mod">
          <ac:chgData name="Jenifer Prince Devaraj" userId="c3fb109c-09d1-42a6-93f4-69472d709861" providerId="ADAL" clId="{D4167398-5E46-433F-ACAB-730A24DA865C}" dt="2023-09-28T11:40:22.351" v="496" actId="1076"/>
          <ac:spMkLst>
            <pc:docMk/>
            <pc:sldMk cId="1907556086" sldId="882"/>
            <ac:spMk id="3" creationId="{6A122CE8-E855-1E5F-E08F-3F9672079A5A}"/>
          </ac:spMkLst>
        </pc:spChg>
        <pc:spChg chg="mod">
          <ac:chgData name="Jenifer Prince Devaraj" userId="c3fb109c-09d1-42a6-93f4-69472d709861" providerId="ADAL" clId="{D4167398-5E46-433F-ACAB-730A24DA865C}" dt="2023-09-28T11:45:12.160" v="514" actId="255"/>
          <ac:spMkLst>
            <pc:docMk/>
            <pc:sldMk cId="1907556086" sldId="882"/>
            <ac:spMk id="6" creationId="{AD73C9DF-F703-9F6D-8023-534272E194BB}"/>
          </ac:spMkLst>
        </pc:spChg>
        <pc:spChg chg="mod">
          <ac:chgData name="Jenifer Prince Devaraj" userId="c3fb109c-09d1-42a6-93f4-69472d709861" providerId="ADAL" clId="{D4167398-5E46-433F-ACAB-730A24DA865C}" dt="2023-09-28T11:40:15.695" v="495" actId="179"/>
          <ac:spMkLst>
            <pc:docMk/>
            <pc:sldMk cId="1907556086" sldId="882"/>
            <ac:spMk id="11" creationId="{FB540D9C-2011-142D-1F4A-6AFE544AF640}"/>
          </ac:spMkLst>
        </pc:spChg>
        <pc:spChg chg="del mod">
          <ac:chgData name="Jenifer Prince Devaraj" userId="c3fb109c-09d1-42a6-93f4-69472d709861" providerId="ADAL" clId="{D4167398-5E46-433F-ACAB-730A24DA865C}" dt="2023-09-28T11:33:07.111" v="241" actId="478"/>
          <ac:spMkLst>
            <pc:docMk/>
            <pc:sldMk cId="1907556086" sldId="882"/>
            <ac:spMk id="17" creationId="{34510B16-0239-B3BA-A24A-ACA80F294407}"/>
          </ac:spMkLst>
        </pc:spChg>
        <pc:spChg chg="del">
          <ac:chgData name="Jenifer Prince Devaraj" userId="c3fb109c-09d1-42a6-93f4-69472d709861" providerId="ADAL" clId="{D4167398-5E46-433F-ACAB-730A24DA865C}" dt="2023-09-28T11:33:04.295" v="239" actId="478"/>
          <ac:spMkLst>
            <pc:docMk/>
            <pc:sldMk cId="1907556086" sldId="882"/>
            <ac:spMk id="21" creationId="{DBFCCEF4-90EF-4550-CF3F-FAF63BE8932E}"/>
          </ac:spMkLst>
        </pc:spChg>
        <pc:spChg chg="del">
          <ac:chgData name="Jenifer Prince Devaraj" userId="c3fb109c-09d1-42a6-93f4-69472d709861" providerId="ADAL" clId="{D4167398-5E46-433F-ACAB-730A24DA865C}" dt="2023-09-28T11:33:09.639" v="242" actId="478"/>
          <ac:spMkLst>
            <pc:docMk/>
            <pc:sldMk cId="1907556086" sldId="882"/>
            <ac:spMk id="23" creationId="{FE3389E7-11CE-D9BB-4D7C-C7FA5EE57C56}"/>
          </ac:spMkLst>
        </pc:spChg>
        <pc:spChg chg="del mod">
          <ac:chgData name="Jenifer Prince Devaraj" userId="c3fb109c-09d1-42a6-93f4-69472d709861" providerId="ADAL" clId="{D4167398-5E46-433F-ACAB-730A24DA865C}" dt="2023-09-28T11:33:12.385" v="244" actId="478"/>
          <ac:spMkLst>
            <pc:docMk/>
            <pc:sldMk cId="1907556086" sldId="882"/>
            <ac:spMk id="25" creationId="{1B1EA94A-B40F-BAF7-116B-4B65A5C97353}"/>
          </ac:spMkLst>
        </pc:spChg>
        <pc:cxnChg chg="del">
          <ac:chgData name="Jenifer Prince Devaraj" userId="c3fb109c-09d1-42a6-93f4-69472d709861" providerId="ADAL" clId="{D4167398-5E46-433F-ACAB-730A24DA865C}" dt="2023-09-28T11:33:14.530" v="245" actId="478"/>
          <ac:cxnSpMkLst>
            <pc:docMk/>
            <pc:sldMk cId="1907556086" sldId="882"/>
            <ac:cxnSpMk id="5" creationId="{18054A8F-C265-2256-F977-A4F5D669434D}"/>
          </ac:cxnSpMkLst>
        </pc:cxnChg>
      </pc:sldChg>
      <pc:sldChg chg="addSp delSp modSp add mod">
        <pc:chgData name="Jenifer Prince Devaraj" userId="c3fb109c-09d1-42a6-93f4-69472d709861" providerId="ADAL" clId="{D4167398-5E46-433F-ACAB-730A24DA865C}" dt="2023-09-28T14:06:08.081" v="608" actId="1076"/>
        <pc:sldMkLst>
          <pc:docMk/>
          <pc:sldMk cId="4055883224" sldId="884"/>
        </pc:sldMkLst>
        <pc:spChg chg="del">
          <ac:chgData name="Jenifer Prince Devaraj" userId="c3fb109c-09d1-42a6-93f4-69472d709861" providerId="ADAL" clId="{D4167398-5E46-433F-ACAB-730A24DA865C}" dt="2023-09-28T14:05:15.732" v="604" actId="478"/>
          <ac:spMkLst>
            <pc:docMk/>
            <pc:sldMk cId="4055883224" sldId="884"/>
            <ac:spMk id="4" creationId="{C063E935-A7A1-3300-DB0D-D16CCF8DBE7B}"/>
          </ac:spMkLst>
        </pc:spChg>
        <pc:spChg chg="add del mod">
          <ac:chgData name="Jenifer Prince Devaraj" userId="c3fb109c-09d1-42a6-93f4-69472d709861" providerId="ADAL" clId="{D4167398-5E46-433F-ACAB-730A24DA865C}" dt="2023-09-28T14:05:17.827" v="605" actId="478"/>
          <ac:spMkLst>
            <pc:docMk/>
            <pc:sldMk cId="4055883224" sldId="884"/>
            <ac:spMk id="7" creationId="{6B4F7FDF-0356-7F4A-78E3-5B87A9543C5F}"/>
          </ac:spMkLst>
        </pc:spChg>
        <pc:spChg chg="del">
          <ac:chgData name="Jenifer Prince Devaraj" userId="c3fb109c-09d1-42a6-93f4-69472d709861" providerId="ADAL" clId="{D4167398-5E46-433F-ACAB-730A24DA865C}" dt="2023-09-28T14:05:05.656" v="599" actId="478"/>
          <ac:spMkLst>
            <pc:docMk/>
            <pc:sldMk cId="4055883224" sldId="884"/>
            <ac:spMk id="8" creationId="{F4E5BB67-115F-290D-7162-68B431571A3F}"/>
          </ac:spMkLst>
        </pc:spChg>
        <pc:picChg chg="add mod">
          <ac:chgData name="Jenifer Prince Devaraj" userId="c3fb109c-09d1-42a6-93f4-69472d709861" providerId="ADAL" clId="{D4167398-5E46-433F-ACAB-730A24DA865C}" dt="2023-09-28T14:06:08.081" v="608" actId="1076"/>
          <ac:picMkLst>
            <pc:docMk/>
            <pc:sldMk cId="4055883224" sldId="884"/>
            <ac:picMk id="3" creationId="{9ACEEAC4-B819-63FB-3FDE-35D3F684F068}"/>
          </ac:picMkLst>
        </pc:picChg>
        <pc:picChg chg="del">
          <ac:chgData name="Jenifer Prince Devaraj" userId="c3fb109c-09d1-42a6-93f4-69472d709861" providerId="ADAL" clId="{D4167398-5E46-433F-ACAB-730A24DA865C}" dt="2023-09-28T14:05:07.186" v="600" actId="478"/>
          <ac:picMkLst>
            <pc:docMk/>
            <pc:sldMk cId="4055883224" sldId="884"/>
            <ac:picMk id="6" creationId="{AD581A0F-AECA-45AA-5A2C-3060096C0C62}"/>
          </ac:picMkLst>
        </pc:picChg>
      </pc:sldChg>
      <pc:sldChg chg="addSp delSp modSp add mod">
        <pc:chgData name="Jenifer Prince Devaraj" userId="c3fb109c-09d1-42a6-93f4-69472d709861" providerId="ADAL" clId="{D4167398-5E46-433F-ACAB-730A24DA865C}" dt="2023-09-28T14:07:42.227" v="624" actId="1076"/>
        <pc:sldMkLst>
          <pc:docMk/>
          <pc:sldMk cId="2006628464" sldId="885"/>
        </pc:sldMkLst>
        <pc:picChg chg="del">
          <ac:chgData name="Jenifer Prince Devaraj" userId="c3fb109c-09d1-42a6-93f4-69472d709861" providerId="ADAL" clId="{D4167398-5E46-433F-ACAB-730A24DA865C}" dt="2023-09-28T14:06:12.561" v="610" actId="478"/>
          <ac:picMkLst>
            <pc:docMk/>
            <pc:sldMk cId="2006628464" sldId="885"/>
            <ac:picMk id="3" creationId="{9ACEEAC4-B819-63FB-3FDE-35D3F684F068}"/>
          </ac:picMkLst>
        </pc:picChg>
        <pc:picChg chg="add mod">
          <ac:chgData name="Jenifer Prince Devaraj" userId="c3fb109c-09d1-42a6-93f4-69472d709861" providerId="ADAL" clId="{D4167398-5E46-433F-ACAB-730A24DA865C}" dt="2023-09-28T14:07:34.097" v="621" actId="1076"/>
          <ac:picMkLst>
            <pc:docMk/>
            <pc:sldMk cId="2006628464" sldId="885"/>
            <ac:picMk id="4" creationId="{5DFB1B34-1AFC-0C0A-3954-538B0EA4F919}"/>
          </ac:picMkLst>
        </pc:picChg>
        <pc:picChg chg="add mod">
          <ac:chgData name="Jenifer Prince Devaraj" userId="c3fb109c-09d1-42a6-93f4-69472d709861" providerId="ADAL" clId="{D4167398-5E46-433F-ACAB-730A24DA865C}" dt="2023-09-28T14:07:42.227" v="624" actId="1076"/>
          <ac:picMkLst>
            <pc:docMk/>
            <pc:sldMk cId="2006628464" sldId="885"/>
            <ac:picMk id="6" creationId="{D5C14CC4-4445-725E-31E4-8D39C850460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3500574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4249913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4199873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3804188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20884211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480399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2314943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367419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2925148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979101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2426197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4357231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35388330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a:p>
        </p:txBody>
      </p:sp>
    </p:spTree>
    <p:extLst>
      <p:ext uri="{BB962C8B-B14F-4D97-AF65-F5344CB8AC3E}">
        <p14:creationId xmlns:p14="http://schemas.microsoft.com/office/powerpoint/2010/main" val="21493804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a:p>
        </p:txBody>
      </p:sp>
    </p:spTree>
    <p:extLst>
      <p:ext uri="{BB962C8B-B14F-4D97-AF65-F5344CB8AC3E}">
        <p14:creationId xmlns:p14="http://schemas.microsoft.com/office/powerpoint/2010/main" val="35626361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a:p>
        </p:txBody>
      </p:sp>
    </p:spTree>
    <p:extLst>
      <p:ext uri="{BB962C8B-B14F-4D97-AF65-F5344CB8AC3E}">
        <p14:creationId xmlns:p14="http://schemas.microsoft.com/office/powerpoint/2010/main" val="35065648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a:p>
        </p:txBody>
      </p:sp>
    </p:spTree>
    <p:extLst>
      <p:ext uri="{BB962C8B-B14F-4D97-AF65-F5344CB8AC3E}">
        <p14:creationId xmlns:p14="http://schemas.microsoft.com/office/powerpoint/2010/main" val="27849300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a:p>
        </p:txBody>
      </p:sp>
    </p:spTree>
    <p:extLst>
      <p:ext uri="{BB962C8B-B14F-4D97-AF65-F5344CB8AC3E}">
        <p14:creationId xmlns:p14="http://schemas.microsoft.com/office/powerpoint/2010/main" val="42294375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a:p>
        </p:txBody>
      </p:sp>
    </p:spTree>
    <p:extLst>
      <p:ext uri="{BB962C8B-B14F-4D97-AF65-F5344CB8AC3E}">
        <p14:creationId xmlns:p14="http://schemas.microsoft.com/office/powerpoint/2010/main" val="4465347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a:p>
        </p:txBody>
      </p:sp>
    </p:spTree>
    <p:extLst>
      <p:ext uri="{BB962C8B-B14F-4D97-AF65-F5344CB8AC3E}">
        <p14:creationId xmlns:p14="http://schemas.microsoft.com/office/powerpoint/2010/main" val="5358397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a:p>
        </p:txBody>
      </p:sp>
    </p:spTree>
    <p:extLst>
      <p:ext uri="{BB962C8B-B14F-4D97-AF65-F5344CB8AC3E}">
        <p14:creationId xmlns:p14="http://schemas.microsoft.com/office/powerpoint/2010/main" val="35271878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a:p>
        </p:txBody>
      </p:sp>
    </p:spTree>
    <p:extLst>
      <p:ext uri="{BB962C8B-B14F-4D97-AF65-F5344CB8AC3E}">
        <p14:creationId xmlns:p14="http://schemas.microsoft.com/office/powerpoint/2010/main" val="36502443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a:p>
        </p:txBody>
      </p:sp>
    </p:spTree>
    <p:extLst>
      <p:ext uri="{BB962C8B-B14F-4D97-AF65-F5344CB8AC3E}">
        <p14:creationId xmlns:p14="http://schemas.microsoft.com/office/powerpoint/2010/main" val="25559431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a:p>
        </p:txBody>
      </p:sp>
    </p:spTree>
    <p:extLst>
      <p:ext uri="{BB962C8B-B14F-4D97-AF65-F5344CB8AC3E}">
        <p14:creationId xmlns:p14="http://schemas.microsoft.com/office/powerpoint/2010/main" val="17170078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a:p>
        </p:txBody>
      </p:sp>
    </p:spTree>
    <p:extLst>
      <p:ext uri="{BB962C8B-B14F-4D97-AF65-F5344CB8AC3E}">
        <p14:creationId xmlns:p14="http://schemas.microsoft.com/office/powerpoint/2010/main" val="2420219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a:p>
        </p:txBody>
      </p:sp>
    </p:spTree>
    <p:extLst>
      <p:ext uri="{BB962C8B-B14F-4D97-AF65-F5344CB8AC3E}">
        <p14:creationId xmlns:p14="http://schemas.microsoft.com/office/powerpoint/2010/main" val="30387960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a:p>
        </p:txBody>
      </p:sp>
    </p:spTree>
    <p:extLst>
      <p:ext uri="{BB962C8B-B14F-4D97-AF65-F5344CB8AC3E}">
        <p14:creationId xmlns:p14="http://schemas.microsoft.com/office/powerpoint/2010/main" val="26800944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a:p>
        </p:txBody>
      </p:sp>
    </p:spTree>
    <p:extLst>
      <p:ext uri="{BB962C8B-B14F-4D97-AF65-F5344CB8AC3E}">
        <p14:creationId xmlns:p14="http://schemas.microsoft.com/office/powerpoint/2010/main" val="14034136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a:p>
        </p:txBody>
      </p:sp>
    </p:spTree>
    <p:extLst>
      <p:ext uri="{BB962C8B-B14F-4D97-AF65-F5344CB8AC3E}">
        <p14:creationId xmlns:p14="http://schemas.microsoft.com/office/powerpoint/2010/main" val="32404372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a:p>
        </p:txBody>
      </p:sp>
    </p:spTree>
    <p:extLst>
      <p:ext uri="{BB962C8B-B14F-4D97-AF65-F5344CB8AC3E}">
        <p14:creationId xmlns:p14="http://schemas.microsoft.com/office/powerpoint/2010/main" val="7874826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a:p>
        </p:txBody>
      </p:sp>
    </p:spTree>
    <p:extLst>
      <p:ext uri="{BB962C8B-B14F-4D97-AF65-F5344CB8AC3E}">
        <p14:creationId xmlns:p14="http://schemas.microsoft.com/office/powerpoint/2010/main" val="13061671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a:p>
        </p:txBody>
      </p:sp>
    </p:spTree>
    <p:extLst>
      <p:ext uri="{BB962C8B-B14F-4D97-AF65-F5344CB8AC3E}">
        <p14:creationId xmlns:p14="http://schemas.microsoft.com/office/powerpoint/2010/main" val="8393590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a:p>
        </p:txBody>
      </p:sp>
    </p:spTree>
    <p:extLst>
      <p:ext uri="{BB962C8B-B14F-4D97-AF65-F5344CB8AC3E}">
        <p14:creationId xmlns:p14="http://schemas.microsoft.com/office/powerpoint/2010/main" val="17622782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a:p>
        </p:txBody>
      </p:sp>
    </p:spTree>
    <p:extLst>
      <p:ext uri="{BB962C8B-B14F-4D97-AF65-F5344CB8AC3E}">
        <p14:creationId xmlns:p14="http://schemas.microsoft.com/office/powerpoint/2010/main" val="9183732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a:p>
        </p:txBody>
      </p:sp>
    </p:spTree>
    <p:extLst>
      <p:ext uri="{BB962C8B-B14F-4D97-AF65-F5344CB8AC3E}">
        <p14:creationId xmlns:p14="http://schemas.microsoft.com/office/powerpoint/2010/main" val="4802983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a:p>
        </p:txBody>
      </p:sp>
    </p:spTree>
    <p:extLst>
      <p:ext uri="{BB962C8B-B14F-4D97-AF65-F5344CB8AC3E}">
        <p14:creationId xmlns:p14="http://schemas.microsoft.com/office/powerpoint/2010/main" val="39180563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a:p>
        </p:txBody>
      </p:sp>
    </p:spTree>
    <p:extLst>
      <p:ext uri="{BB962C8B-B14F-4D97-AF65-F5344CB8AC3E}">
        <p14:creationId xmlns:p14="http://schemas.microsoft.com/office/powerpoint/2010/main" val="67597199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a:p>
        </p:txBody>
      </p:sp>
    </p:spTree>
    <p:extLst>
      <p:ext uri="{BB962C8B-B14F-4D97-AF65-F5344CB8AC3E}">
        <p14:creationId xmlns:p14="http://schemas.microsoft.com/office/powerpoint/2010/main" val="2255299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490.png"/><Relationship Id="rId2" Type="http://schemas.openxmlformats.org/officeDocument/2006/relationships/notesSlide" Target="../notesSlides/notesSlide3.xml"/><Relationship Id="rId1" Type="http://schemas.openxmlformats.org/officeDocument/2006/relationships/slideLayout" Target="../slideLayouts/slideLayout30.xml"/><Relationship Id="rId5" Type="http://schemas.openxmlformats.org/officeDocument/2006/relationships/image" Target="../media/image27.png"/><Relationship Id="rId4" Type="http://schemas.openxmlformats.org/officeDocument/2006/relationships/image" Target="../media/image50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3" Type="http://schemas.openxmlformats.org/officeDocument/2006/relationships/image" Target="../media/image520.png"/><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530.png"/><Relationship Id="rId2" Type="http://schemas.openxmlformats.org/officeDocument/2006/relationships/notesSlide" Target="../notesSlides/notesSlide7.xml"/><Relationship Id="rId1" Type="http://schemas.openxmlformats.org/officeDocument/2006/relationships/slideLayout" Target="../slideLayouts/slideLayout30.xml"/><Relationship Id="rId4" Type="http://schemas.openxmlformats.org/officeDocument/2006/relationships/image" Target="../media/image540.pn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30.xml"/><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30.xml"/><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0.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18.xml"/><Relationship Id="rId1" Type="http://schemas.openxmlformats.org/officeDocument/2006/relationships/slideLayout" Target="../slideLayouts/slideLayout30.xml"/><Relationship Id="rId4" Type="http://schemas.openxmlformats.org/officeDocument/2006/relationships/image" Target="../media/image102.png"/></Relationships>
</file>

<file path=ppt/slides/_rels/slide20.xml.rels><?xml version="1.0" encoding="UTF-8" standalone="yes"?>
<Relationships xmlns="http://schemas.openxmlformats.org/package/2006/relationships"><Relationship Id="rId3" Type="http://schemas.openxmlformats.org/officeDocument/2006/relationships/image" Target="../media/image400.png"/><Relationship Id="rId2" Type="http://schemas.openxmlformats.org/officeDocument/2006/relationships/notesSlide" Target="../notesSlides/notesSlide19.xml"/><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20.xml"/><Relationship Id="rId1" Type="http://schemas.openxmlformats.org/officeDocument/2006/relationships/slideLayout" Target="../slideLayouts/slideLayout30.xml"/><Relationship Id="rId4" Type="http://schemas.openxmlformats.org/officeDocument/2006/relationships/image" Target="../media/image41.png"/></Relationships>
</file>

<file path=ppt/slides/_rels/slide22.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21.xml"/><Relationship Id="rId1" Type="http://schemas.openxmlformats.org/officeDocument/2006/relationships/slideLayout" Target="../slideLayouts/slideLayout30.xml"/><Relationship Id="rId4" Type="http://schemas.openxmlformats.org/officeDocument/2006/relationships/image" Target="../media/image107.png"/></Relationships>
</file>

<file path=ppt/slides/_rels/slide2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22.xml"/><Relationship Id="rId1" Type="http://schemas.openxmlformats.org/officeDocument/2006/relationships/slideLayout" Target="../slideLayouts/slideLayout30.xml"/><Relationship Id="rId6" Type="http://schemas.openxmlformats.org/officeDocument/2006/relationships/image" Target="../media/image43.png"/><Relationship Id="rId5" Type="http://schemas.openxmlformats.org/officeDocument/2006/relationships/image" Target="../media/image110.png"/><Relationship Id="rId4" Type="http://schemas.openxmlformats.org/officeDocument/2006/relationships/image" Target="../media/image42.png"/></Relationships>
</file>

<file path=ppt/slides/_rels/slide24.xml.rels><?xml version="1.0" encoding="UTF-8" standalone="yes"?>
<Relationships xmlns="http://schemas.openxmlformats.org/package/2006/relationships"><Relationship Id="rId8" Type="http://schemas.openxmlformats.org/officeDocument/2006/relationships/image" Target="../media/image117.png"/><Relationship Id="rId3" Type="http://schemas.openxmlformats.org/officeDocument/2006/relationships/image" Target="../media/image112.png"/><Relationship Id="rId7"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30.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 Id="rId9" Type="http://schemas.openxmlformats.org/officeDocument/2006/relationships/image" Target="../media/image118.pn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4.xml"/><Relationship Id="rId1" Type="http://schemas.openxmlformats.org/officeDocument/2006/relationships/slideLayout" Target="../slideLayouts/slideLayout30.xml"/><Relationship Id="rId4" Type="http://schemas.openxmlformats.org/officeDocument/2006/relationships/image" Target="../media/image46.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6.xml"/><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30.xml"/><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1.xml"/><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notesSlide" Target="../notesSlides/notesSlide32.xml"/><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notesSlide" Target="../notesSlides/notesSlide33.xml"/><Relationship Id="rId1" Type="http://schemas.openxmlformats.org/officeDocument/2006/relationships/slideLayout" Target="../slideLayouts/slideLayout30.xml"/></Relationships>
</file>

<file path=ppt/slides/_rels/slide3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4.xml"/><Relationship Id="rId1" Type="http://schemas.openxmlformats.org/officeDocument/2006/relationships/slideLayout" Target="../slideLayouts/slideLayout30.xml"/></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5.xml"/><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6.xml"/><Relationship Id="rId1" Type="http://schemas.openxmlformats.org/officeDocument/2006/relationships/slideLayout" Target="../slideLayouts/slideLayout30.xml"/><Relationship Id="rId4" Type="http://schemas.openxmlformats.org/officeDocument/2006/relationships/image" Target="../media/image54.png"/></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7.xml"/><Relationship Id="rId1" Type="http://schemas.openxmlformats.org/officeDocument/2006/relationships/slideLayout" Target="../slideLayouts/slideLayout30.xml"/></Relationships>
</file>

<file path=ppt/slides/_rels/slide3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8.xml"/><Relationship Id="rId1" Type="http://schemas.openxmlformats.org/officeDocument/2006/relationships/slideLayout" Target="../slideLayouts/slideLayout30.xml"/><Relationship Id="rId4" Type="http://schemas.openxmlformats.org/officeDocument/2006/relationships/image" Target="../media/image57.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Cambria" panose="02040503050406030204" pitchFamily="18" charset="0"/>
                <a:ea typeface="Cambria" panose="02040503050406030204" pitchFamily="18" charset="0"/>
                <a:cs typeface="Arial"/>
              </a:rPr>
              <a:t>Module Name	: Radio Frequency Systems</a:t>
            </a:r>
          </a:p>
          <a:p>
            <a:r>
              <a:rPr lang="en-GB" sz="2200" b="1" dirty="0">
                <a:latin typeface="Cambria" panose="02040503050406030204" pitchFamily="18" charset="0"/>
                <a:ea typeface="Cambria" panose="02040503050406030204" pitchFamily="18" charset="0"/>
                <a:cs typeface="Arial"/>
              </a:rPr>
              <a:t>Module Code	:  Types of AM	</a:t>
            </a:r>
          </a:p>
          <a:p>
            <a:r>
              <a:rPr lang="en-GB" sz="2200" b="1" dirty="0">
                <a:latin typeface="Cambria" panose="02040503050406030204" pitchFamily="18" charset="0"/>
                <a:ea typeface="Cambria" panose="02040503050406030204" pitchFamily="18" charset="0"/>
                <a:cs typeface="Arial"/>
              </a:rPr>
              <a:t>Lecture 	: 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57654" y="1169436"/>
            <a:ext cx="11594969" cy="614741"/>
          </a:xfrm>
        </p:spPr>
        <p:txBody>
          <a:bodyPr>
            <a:normAutofit/>
          </a:bodyPr>
          <a:lstStyle/>
          <a:p>
            <a:r>
              <a:rPr lang="en-GB" sz="3200" b="1" dirty="0"/>
              <a:t>Amplitude Modulation- DSB- SC</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765456" y="1784176"/>
            <a:ext cx="5772504" cy="2462703"/>
          </a:xfrm>
        </p:spPr>
        <p:txBody>
          <a:bodyPr>
            <a:noAutofit/>
          </a:bodyPr>
          <a:lstStyle/>
          <a:p>
            <a:pPr marL="0" indent="0" algn="just">
              <a:lnSpc>
                <a:spcPct val="150000"/>
              </a:lnSpc>
              <a:buNone/>
            </a:pPr>
            <a:r>
              <a:rPr lang="en-GB" sz="2400" b="1" dirty="0"/>
              <a:t>DSBFC</a:t>
            </a:r>
          </a:p>
          <a:p>
            <a:pPr algn="just">
              <a:lnSpc>
                <a:spcPct val="150000"/>
              </a:lnSpc>
            </a:pPr>
            <a:r>
              <a:rPr lang="en-GB" sz="2200" dirty="0"/>
              <a:t>The modulated wave consists of the carrier wave and two sidebands.  </a:t>
            </a:r>
          </a:p>
          <a:p>
            <a:pPr algn="just">
              <a:lnSpc>
                <a:spcPct val="150000"/>
              </a:lnSpc>
            </a:pPr>
            <a:r>
              <a:rPr lang="en-GB" sz="2200" dirty="0"/>
              <a:t>The modulated wave has the information only in the sidebands. Sideband is nothing but a band of frequencies, containing power, which are the lower and higher frequencies of the carrier frequency.</a:t>
            </a:r>
          </a:p>
        </p:txBody>
      </p:sp>
      <p:pic>
        <p:nvPicPr>
          <p:cNvPr id="3" name="Picture 2">
            <a:extLst>
              <a:ext uri="{FF2B5EF4-FFF2-40B4-BE49-F238E27FC236}">
                <a16:creationId xmlns:a16="http://schemas.microsoft.com/office/drawing/2014/main" id="{5FD9365B-773E-2D0D-DDA3-C1A92E2DE869}"/>
              </a:ext>
            </a:extLst>
          </p:cNvPr>
          <p:cNvPicPr>
            <a:picLocks noChangeAspect="1"/>
          </p:cNvPicPr>
          <p:nvPr/>
        </p:nvPicPr>
        <p:blipFill>
          <a:blip r:embed="rId3">
            <a:biLevel thresh="75000"/>
          </a:blip>
          <a:stretch>
            <a:fillRect/>
          </a:stretch>
        </p:blipFill>
        <p:spPr>
          <a:xfrm>
            <a:off x="6973621" y="2488657"/>
            <a:ext cx="4770250" cy="2585167"/>
          </a:xfrm>
          <a:prstGeom prst="rect">
            <a:avLst/>
          </a:prstGeom>
        </p:spPr>
      </p:pic>
    </p:spTree>
    <p:extLst>
      <p:ext uri="{BB962C8B-B14F-4D97-AF65-F5344CB8AC3E}">
        <p14:creationId xmlns:p14="http://schemas.microsoft.com/office/powerpoint/2010/main" val="4279036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57654" y="1169436"/>
            <a:ext cx="11594969" cy="614741"/>
          </a:xfrm>
        </p:spPr>
        <p:txBody>
          <a:bodyPr>
            <a:normAutofit/>
          </a:bodyPr>
          <a:lstStyle/>
          <a:p>
            <a:r>
              <a:rPr lang="en-GB" sz="3200" b="1" dirty="0"/>
              <a:t>Amplitude Modulation- DSB- SC</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501296" y="2058496"/>
            <a:ext cx="6585304" cy="2462704"/>
          </a:xfrm>
        </p:spPr>
        <p:txBody>
          <a:bodyPr>
            <a:noAutofit/>
          </a:bodyPr>
          <a:lstStyle/>
          <a:p>
            <a:pPr marL="0" indent="0" algn="just">
              <a:lnSpc>
                <a:spcPct val="150000"/>
              </a:lnSpc>
              <a:buNone/>
            </a:pPr>
            <a:r>
              <a:rPr lang="en-GB" sz="2400" b="1" dirty="0"/>
              <a:t>DSB- SC</a:t>
            </a:r>
          </a:p>
          <a:p>
            <a:pPr algn="just">
              <a:lnSpc>
                <a:spcPct val="150000"/>
              </a:lnSpc>
            </a:pPr>
            <a:r>
              <a:rPr lang="en-GB" sz="2200" dirty="0"/>
              <a:t>Two-thirds of the power is being wasted in the carrier, which carries no information.</a:t>
            </a:r>
          </a:p>
          <a:p>
            <a:pPr algn="just">
              <a:lnSpc>
                <a:spcPct val="150000"/>
              </a:lnSpc>
            </a:pPr>
            <a:r>
              <a:rPr lang="en-GB" sz="2200" dirty="0"/>
              <a:t>If this carrier is suppressed and the saved power is distributed to the two sidebands, then such a process is called as Double Sideband Suppressed Carrier system or simply DSBSC.</a:t>
            </a:r>
          </a:p>
        </p:txBody>
      </p:sp>
      <p:pic>
        <p:nvPicPr>
          <p:cNvPr id="6" name="Picture 5">
            <a:extLst>
              <a:ext uri="{FF2B5EF4-FFF2-40B4-BE49-F238E27FC236}">
                <a16:creationId xmlns:a16="http://schemas.microsoft.com/office/drawing/2014/main" id="{E5EFE390-6DFA-D51A-F977-5955630A1B70}"/>
              </a:ext>
            </a:extLst>
          </p:cNvPr>
          <p:cNvPicPr>
            <a:picLocks noChangeAspect="1"/>
          </p:cNvPicPr>
          <p:nvPr/>
        </p:nvPicPr>
        <p:blipFill>
          <a:blip r:embed="rId3"/>
          <a:stretch>
            <a:fillRect/>
          </a:stretch>
        </p:blipFill>
        <p:spPr>
          <a:xfrm>
            <a:off x="7452360" y="2792413"/>
            <a:ext cx="4451032" cy="2358070"/>
          </a:xfrm>
          <a:prstGeom prst="rect">
            <a:avLst/>
          </a:prstGeom>
        </p:spPr>
      </p:pic>
    </p:spTree>
    <p:extLst>
      <p:ext uri="{BB962C8B-B14F-4D97-AF65-F5344CB8AC3E}">
        <p14:creationId xmlns:p14="http://schemas.microsoft.com/office/powerpoint/2010/main" val="2627570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57654" y="1169436"/>
            <a:ext cx="11594969" cy="614741"/>
          </a:xfrm>
        </p:spPr>
        <p:txBody>
          <a:bodyPr>
            <a:normAutofit/>
          </a:bodyPr>
          <a:lstStyle/>
          <a:p>
            <a:r>
              <a:rPr lang="en-GB" sz="3200" b="1" dirty="0"/>
              <a:t>Amplitude Modulation- DSB- SC</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57655" y="1784177"/>
                <a:ext cx="5632320" cy="1914064"/>
              </a:xfrm>
            </p:spPr>
            <p:txBody>
              <a:bodyPr>
                <a:noAutofit/>
              </a:bodyPr>
              <a:lstStyle/>
              <a:p>
                <a:pPr marL="0" indent="0">
                  <a:lnSpc>
                    <a:spcPct val="150000"/>
                  </a:lnSpc>
                  <a:buNone/>
                  <a:tabLst>
                    <a:tab pos="2509838" algn="l"/>
                    <a:tab pos="2778125" algn="l"/>
                  </a:tabLst>
                </a:pPr>
                <a:r>
                  <a:rPr lang="en-GB" sz="2400" dirty="0"/>
                  <a:t>The signals, </a:t>
                </a:r>
                <a14:m>
                  <m:oMath xmlns:m="http://schemas.openxmlformats.org/officeDocument/2006/math">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𝑐</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r>
                      <a:rPr lang="en-GB" sz="2200"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𝑓𝑜𝑟</m:t>
                    </m:r>
                    <m:r>
                      <a:rPr lang="en-GB" sz="2200" i="1"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𝑐𝑎𝑟𝑟𝑖𝑒𝑟</m:t>
                    </m:r>
                    <m:r>
                      <a:rPr lang="en-GB" sz="2200" i="1" kern="100">
                        <a:latin typeface="Cambria Math" panose="02040503050406030204" pitchFamily="18" charset="0"/>
                        <a:ea typeface="DengXian" panose="02010600030101010101" pitchFamily="2" charset="-122"/>
                        <a:cs typeface="Arial" panose="020B0604020202020204" pitchFamily="34" charset="0"/>
                      </a:rPr>
                      <m:t> </m:t>
                    </m:r>
                    <m:r>
                      <m:rPr>
                        <m:nor/>
                      </m:rPr>
                      <a:rPr lang="en-GB" sz="2200" kern="100" dirty="0">
                        <a:latin typeface="Calibri" panose="020F0502020204030204" pitchFamily="34" charset="0"/>
                        <a:ea typeface="DengXian" panose="02010600030101010101" pitchFamily="2" charset="-122"/>
                        <a:cs typeface="Arial" panose="020B0604020202020204" pitchFamily="34" charset="0"/>
                      </a:rPr>
                      <m:t>.</m:t>
                    </m:r>
                  </m:oMath>
                </a14:m>
                <a:endParaRPr lang="en-GB" sz="2200" kern="100" dirty="0">
                  <a:latin typeface="Calibri" panose="020F0502020204030204" pitchFamily="34" charset="0"/>
                  <a:ea typeface="DengXian" panose="02010600030101010101" pitchFamily="2" charset="-122"/>
                  <a:cs typeface="Arial" panose="020B0604020202020204" pitchFamily="34" charset="0"/>
                </a:endParaRPr>
              </a:p>
              <a:p>
                <a:pPr marL="0" indent="0">
                  <a:lnSpc>
                    <a:spcPct val="150000"/>
                  </a:lnSpc>
                  <a:buNone/>
                  <a:tabLst>
                    <a:tab pos="2509838" algn="l"/>
                    <a:tab pos="2778125" algn="l"/>
                  </a:tabLst>
                </a:pPr>
                <a:r>
                  <a:rPr lang="en-GB" sz="2200" kern="100" dirty="0">
                    <a:effectLst/>
                    <a:latin typeface="Calibri" panose="020F0502020204030204" pitchFamily="34" charset="0"/>
                    <a:ea typeface="DengXian" panose="02010600030101010101" pitchFamily="2" charset="-122"/>
                    <a:cs typeface="Arial" panose="020B0604020202020204" pitchFamily="34" charset="0"/>
                  </a:rPr>
                  <a:t>a</a:t>
                </a:r>
                <a14:m>
                  <m:oMath xmlns:m="http://schemas.openxmlformats.org/officeDocument/2006/math">
                    <m:r>
                      <m:rPr>
                        <m:sty m:val="p"/>
                      </m:rPr>
                      <a:rPr lang="en-GB" sz="2200" b="0" i="0" kern="100" smtClean="0">
                        <a:effectLst/>
                        <a:latin typeface="Cambria Math" panose="02040503050406030204" pitchFamily="18" charset="0"/>
                        <a:ea typeface="DengXian" panose="02010600030101010101" pitchFamily="2" charset="-122"/>
                        <a:cs typeface="Arial" panose="020B0604020202020204" pitchFamily="34" charset="0"/>
                      </a:rPr>
                      <m:t>nd</m:t>
                    </m:r>
                    <m:r>
                      <a:rPr lang="en-GB" sz="2200" b="0" i="0" kern="100" smtClean="0">
                        <a:effectLst/>
                        <a:latin typeface="Cambria Math" panose="02040503050406030204" pitchFamily="18" charset="0"/>
                        <a:ea typeface="DengXian" panose="02010600030101010101" pitchFamily="2" charset="-122"/>
                        <a:cs typeface="Arial" panose="020B0604020202020204" pitchFamily="34" charset="0"/>
                      </a:rPr>
                      <m:t> </m:t>
                    </m:r>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2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for modulating Signal.</a:t>
                </a:r>
              </a:p>
              <a:p>
                <a:pPr marL="0" indent="0" algn="just">
                  <a:lnSpc>
                    <a:spcPct val="150000"/>
                  </a:lnSpc>
                  <a:buNone/>
                </a:pPr>
                <a:r>
                  <a:rPr lang="en-GB" sz="2200" kern="100" dirty="0">
                    <a:effectLst/>
                    <a:latin typeface="Calibri" panose="020F0502020204030204" pitchFamily="34" charset="0"/>
                    <a:ea typeface="DengXian" panose="02010600030101010101" pitchFamily="2" charset="-122"/>
                    <a:cs typeface="Arial" panose="020B0604020202020204" pitchFamily="34" charset="0"/>
                  </a:rPr>
                  <a:t>Mathematically, we can represent the equation of DSBSC wave as the product of modulating and carrier signals.</a:t>
                </a:r>
              </a:p>
              <a:p>
                <a:pPr marL="0" indent="0" algn="just">
                  <a:lnSpc>
                    <a:spcPct val="150000"/>
                  </a:lnSpc>
                  <a:buNone/>
                </a:pPr>
                <a:r>
                  <a:rPr lang="en-GB" sz="22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r>
                      <a:rPr lang="en-GB" sz="2200" b="0" i="1" kern="100" smtClean="0">
                        <a:latin typeface="Cambria Math" panose="02040503050406030204" pitchFamily="18" charset="0"/>
                        <a:ea typeface="DengXian" panose="02010600030101010101" pitchFamily="2" charset="-122"/>
                        <a:cs typeface="Arial" panose="020B0604020202020204" pitchFamily="34" charset="0"/>
                      </a:rPr>
                      <m:t>𝑐</m:t>
                    </m:r>
                    <m:r>
                      <a:rPr lang="en-GB" sz="2200" b="0" i="1" kern="100" smtClean="0">
                        <a:latin typeface="Cambria Math" panose="02040503050406030204" pitchFamily="18" charset="0"/>
                        <a:ea typeface="DengXian" panose="02010600030101010101" pitchFamily="2" charset="-122"/>
                        <a:cs typeface="Arial" panose="020B0604020202020204" pitchFamily="34" charset="0"/>
                      </a:rPr>
                      <m:t>(</m:t>
                    </m:r>
                    <m:r>
                      <a:rPr lang="en-GB" sz="2200" b="0" i="1" kern="100" smtClean="0">
                        <a:latin typeface="Cambria Math" panose="02040503050406030204" pitchFamily="18" charset="0"/>
                        <a:ea typeface="DengXian" panose="02010600030101010101" pitchFamily="2" charset="-122"/>
                        <a:cs typeface="Arial" panose="020B0604020202020204" pitchFamily="34" charset="0"/>
                      </a:rPr>
                      <m:t>𝑡</m:t>
                    </m:r>
                    <m:r>
                      <a:rPr lang="en-GB" sz="2200" b="0" i="1" kern="100" smtClean="0">
                        <a:latin typeface="Cambria Math" panose="02040503050406030204" pitchFamily="18" charset="0"/>
                        <a:ea typeface="DengXian" panose="02010600030101010101" pitchFamily="2" charset="-122"/>
                        <a:cs typeface="Arial" panose="020B0604020202020204" pitchFamily="34" charset="0"/>
                      </a:rPr>
                      <m:t>)</m:t>
                    </m:r>
                  </m:oMath>
                </a14:m>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a:lnSpc>
                    <a:spcPct val="150000"/>
                  </a:lnSpc>
                  <a:buNone/>
                </a:pPr>
                <a:r>
                  <a:rPr lang="en-GB" sz="22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2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r>
                      <a:rPr lang="en-GB" sz="2200" kern="100">
                        <a:latin typeface="Cambria Math" panose="02040503050406030204" pitchFamily="18" charset="0"/>
                        <a:ea typeface="DengXian" panose="02010600030101010101" pitchFamily="2" charset="-122"/>
                        <a:cs typeface="Arial" panose="020B0604020202020204" pitchFamily="34" charset="0"/>
                      </a:rPr>
                      <m:t> </m:t>
                    </m:r>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𝑚</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oMath>
                </a14:m>
                <a:endParaRPr lang="en-GB" sz="2200" kern="100" dirty="0">
                  <a:latin typeface="Calibri" panose="020F0502020204030204" pitchFamily="34" charset="0"/>
                  <a:ea typeface="DengXian" panose="02010600030101010101" pitchFamily="2" charset="-122"/>
                  <a:cs typeface="Arial" panose="020B0604020202020204" pitchFamily="34" charset="0"/>
                </a:endParaRPr>
              </a:p>
              <a:p>
                <a:pPr marL="0" indent="0" algn="just">
                  <a:lnSpc>
                    <a:spcPct val="150000"/>
                  </a:lnSpc>
                  <a:buNone/>
                </a:pP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gn="just">
                  <a:lnSpc>
                    <a:spcPct val="150000"/>
                  </a:lnSpc>
                  <a:buNone/>
                </a:pPr>
                <a:endParaRPr lang="en-GB" sz="2200" dirty="0"/>
              </a:p>
            </p:txBody>
          </p:sp>
        </mc:Choice>
        <mc:Fallback xmlns="">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257655" y="1784177"/>
                <a:ext cx="5632320" cy="1914064"/>
              </a:xfrm>
              <a:blipFill>
                <a:blip r:embed="rId3"/>
                <a:stretch>
                  <a:fillRect l="-1623" r="-1407" b="-121338"/>
                </a:stretch>
              </a:blipFill>
            </p:spPr>
            <p:txBody>
              <a:bodyPr/>
              <a:lstStyle/>
              <a:p>
                <a:r>
                  <a:rPr lang="en-GB">
                    <a:noFill/>
                  </a:rPr>
                  <a:t> </a:t>
                </a:r>
              </a:p>
            </p:txBody>
          </p:sp>
        </mc:Fallback>
      </mc:AlternateContent>
      <p:cxnSp>
        <p:nvCxnSpPr>
          <p:cNvPr id="8" name="Straight Connector 7">
            <a:extLst>
              <a:ext uri="{FF2B5EF4-FFF2-40B4-BE49-F238E27FC236}">
                <a16:creationId xmlns:a16="http://schemas.microsoft.com/office/drawing/2014/main" id="{2CF05812-A54D-C8B6-5E04-BC72684BC99F}"/>
              </a:ext>
            </a:extLst>
          </p:cNvPr>
          <p:cNvCxnSpPr/>
          <p:nvPr/>
        </p:nvCxnSpPr>
        <p:spPr>
          <a:xfrm>
            <a:off x="6243320" y="1859280"/>
            <a:ext cx="0" cy="440944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E7FF8A2-F708-D432-72C6-39C2A47EAAB0}"/>
                  </a:ext>
                </a:extLst>
              </p:cNvPr>
              <p:cNvSpPr txBox="1"/>
              <p:nvPr/>
            </p:nvSpPr>
            <p:spPr>
              <a:xfrm>
                <a:off x="6559681" y="1851929"/>
                <a:ext cx="5632319" cy="2300566"/>
              </a:xfrm>
              <a:prstGeom prst="rect">
                <a:avLst/>
              </a:prstGeom>
              <a:noFill/>
            </p:spPr>
            <p:txBody>
              <a:bodyPr wrap="square">
                <a:spAutoFit/>
              </a:bodyPr>
              <a:lstStyle/>
              <a:p>
                <a:pPr algn="just">
                  <a:lnSpc>
                    <a:spcPct val="150000"/>
                  </a:lnSpc>
                </a:pPr>
                <a:r>
                  <a:rPr lang="en-GB" sz="18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i="1" kern="100">
                            <a:latin typeface="Cambria Math" panose="02040503050406030204" pitchFamily="18" charset="0"/>
                            <a:ea typeface="DengXian" panose="02010600030101010101" pitchFamily="2" charset="-122"/>
                            <a:cs typeface="Arial" panose="020B0604020202020204" pitchFamily="34" charset="0"/>
                          </a:rPr>
                        </m:ctrlPr>
                      </m:fPr>
                      <m:num>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b="0" i="1" kern="100" smtClean="0">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𝐴</m:t>
                            </m:r>
                          </m:e>
                          <m:sub>
                            <m:r>
                              <a:rPr lang="en-GB" i="1" kern="100">
                                <a:latin typeface="Cambria Math" panose="02040503050406030204" pitchFamily="18" charset="0"/>
                                <a:ea typeface="DengXian" panose="02010600030101010101" pitchFamily="2" charset="-122"/>
                                <a:cs typeface="Arial" panose="020B0604020202020204" pitchFamily="34" charset="0"/>
                              </a:rPr>
                              <m:t>𝑐</m:t>
                            </m:r>
                          </m:sub>
                        </m:sSub>
                        <m:r>
                          <a:rPr lang="en-GB" i="1" kern="100">
                            <a:latin typeface="Cambria Math" panose="02040503050406030204" pitchFamily="18" charset="0"/>
                            <a:ea typeface="DengXian" panose="02010600030101010101" pitchFamily="2" charset="-122"/>
                            <a:cs typeface="Arial" panose="020B0604020202020204" pitchFamily="34" charset="0"/>
                          </a:rPr>
                          <m:t>  </m:t>
                        </m:r>
                      </m:num>
                      <m:den>
                        <m:r>
                          <a:rPr lang="en-GB" i="1" kern="100">
                            <a:latin typeface="Cambria Math" panose="02040503050406030204" pitchFamily="18" charset="0"/>
                            <a:ea typeface="DengXian" panose="02010600030101010101" pitchFamily="2" charset="-122"/>
                            <a:cs typeface="Arial" panose="020B0604020202020204" pitchFamily="34" charset="0"/>
                          </a:rPr>
                          <m:t>2</m:t>
                        </m:r>
                      </m:den>
                    </m:f>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𝐶𝑜𝑠</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𝐶</m:t>
                            </m:r>
                          </m:sub>
                        </m:sSub>
                        <m:r>
                          <a:rPr lang="en-GB" i="1" kern="100">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𝑚</m:t>
                            </m:r>
                          </m:sub>
                        </m:sSub>
                      </m:e>
                    </m:d>
                    <m:r>
                      <a:rPr lang="en-GB" i="1" kern="100">
                        <a:latin typeface="Cambria Math" panose="02040503050406030204" pitchFamily="18" charset="0"/>
                        <a:ea typeface="DengXian" panose="02010600030101010101" pitchFamily="2" charset="-122"/>
                        <a:cs typeface="Arial" panose="020B0604020202020204" pitchFamily="34" charset="0"/>
                      </a:rPr>
                      <m:t>𝑡</m:t>
                    </m:r>
                    <m:r>
                      <a:rPr lang="en-GB" i="1" kern="100">
                        <a:latin typeface="Cambria Math" panose="02040503050406030204" pitchFamily="18" charset="0"/>
                        <a:ea typeface="DengXian" panose="02010600030101010101" pitchFamily="2" charset="-122"/>
                        <a:cs typeface="Arial" panose="020B0604020202020204" pitchFamily="34" charset="0"/>
                      </a:rPr>
                      <m:t>−</m:t>
                    </m:r>
                    <m:r>
                      <a:rPr lang="en-GB" i="1" kern="100">
                        <a:latin typeface="Cambria Math" panose="02040503050406030204" pitchFamily="18" charset="0"/>
                        <a:ea typeface="DengXian" panose="02010600030101010101" pitchFamily="2" charset="-122"/>
                        <a:cs typeface="Arial" panose="020B0604020202020204" pitchFamily="34" charset="0"/>
                      </a:rPr>
                      <m:t>𝐶𝑜𝑠</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𝐶</m:t>
                            </m:r>
                          </m:sub>
                        </m:sSub>
                        <m:r>
                          <a:rPr lang="en-GB" i="1" kern="100">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𝜔</m:t>
                            </m:r>
                          </m:e>
                          <m:sub>
                            <m:r>
                              <a:rPr lang="en-GB" i="1" kern="100">
                                <a:latin typeface="Cambria Math" panose="02040503050406030204" pitchFamily="18" charset="0"/>
                                <a:ea typeface="DengXian" panose="02010600030101010101" pitchFamily="2" charset="-122"/>
                                <a:cs typeface="Arial" panose="020B0604020202020204" pitchFamily="34" charset="0"/>
                              </a:rPr>
                              <m:t>𝑚</m:t>
                            </m:r>
                          </m:sub>
                        </m:sSub>
                      </m:e>
                    </m:d>
                    <m:r>
                      <a:rPr lang="en-GB" i="1" kern="100">
                        <a:latin typeface="Cambria Math" panose="02040503050406030204" pitchFamily="18" charset="0"/>
                        <a:ea typeface="DengXian" panose="02010600030101010101" pitchFamily="2" charset="-122"/>
                        <a:cs typeface="Arial" panose="020B0604020202020204" pitchFamily="34" charset="0"/>
                      </a:rPr>
                      <m:t>𝑡</m:t>
                    </m:r>
                    <m:r>
                      <a:rPr lang="en-GB" b="0" i="1" kern="100" smtClean="0">
                        <a:latin typeface="Cambria Math" panose="02040503050406030204" pitchFamily="18" charset="0"/>
                        <a:ea typeface="DengXian" panose="02010600030101010101" pitchFamily="2" charset="-122"/>
                        <a:cs typeface="Arial" panose="020B0604020202020204" pitchFamily="34" charset="0"/>
                      </a:rPr>
                      <m:t>]</m:t>
                    </m:r>
                  </m:oMath>
                </a14:m>
                <a:endParaRPr lang="en-GB" kern="100" dirty="0">
                  <a:latin typeface="Calibri" panose="020F0502020204030204" pitchFamily="34" charset="0"/>
                  <a:ea typeface="DengXian" panose="02010600030101010101" pitchFamily="2" charset="-122"/>
                  <a:cs typeface="Arial" panose="020B0604020202020204" pitchFamily="34" charset="0"/>
                </a:endParaRPr>
              </a:p>
              <a:p>
                <a:pPr marL="0" indent="0" algn="just">
                  <a:lnSpc>
                    <a:spcPct val="150000"/>
                  </a:lnSpc>
                  <a:buNone/>
                </a:pPr>
                <a:r>
                  <a:rPr lang="en-GB" sz="1800" kern="100" dirty="0">
                    <a:latin typeface="Calibri" panose="020F0502020204030204" pitchFamily="34" charset="0"/>
                    <a:ea typeface="DengXian" panose="02010600030101010101" pitchFamily="2" charset="-122"/>
                    <a:cs typeface="Arial" panose="020B0604020202020204" pitchFamily="34" charset="0"/>
                  </a:rPr>
                  <a:t>Therefore</a:t>
                </a:r>
                <a:r>
                  <a:rPr lang="en-GB" kern="100" dirty="0">
                    <a:latin typeface="Calibri" panose="020F0502020204030204" pitchFamily="34" charset="0"/>
                    <a:ea typeface="DengXian" panose="02010600030101010101" pitchFamily="2" charset="-122"/>
                    <a:cs typeface="Arial" panose="020B0604020202020204" pitchFamily="34" charset="0"/>
                  </a:rPr>
                  <a:t>,</a:t>
                </a:r>
              </a:p>
              <a:p>
                <a:pPr algn="just">
                  <a:lnSpc>
                    <a:spcPct val="150000"/>
                  </a:lnSpc>
                </a:pPr>
                <a:r>
                  <a:rPr lang="en-GB" sz="1800" kern="100" dirty="0">
                    <a:latin typeface="Calibri" panose="020F0502020204030204" pitchFamily="34" charset="0"/>
                    <a:ea typeface="DengXian" panose="02010600030101010101" pitchFamily="2" charset="-122"/>
                    <a:cs typeface="Arial" panose="020B0604020202020204" pitchFamily="34" charset="0"/>
                  </a:rPr>
                  <a:t>The DSBSC modulated wave has only two frequencies. So, the maximum and minimum frequencies are </a:t>
                </a:r>
                <a14:m>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𝐶</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oMath>
                </a14:m>
                <a:r>
                  <a:rPr lang="en-GB" sz="1800" kern="100" dirty="0">
                    <a:latin typeface="Calibri" panose="020F0502020204030204" pitchFamily="34" charset="0"/>
                    <a:ea typeface="DengXian" panose="02010600030101010101" pitchFamily="2" charset="-122"/>
                    <a:cs typeface="Arial" panose="020B0604020202020204" pitchFamily="34" charset="0"/>
                  </a:rPr>
                  <a:t> and </a:t>
                </a:r>
                <a14:m>
                  <m:oMath xmlns:m="http://schemas.openxmlformats.org/officeDocument/2006/math">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𝑓</m:t>
                        </m:r>
                      </m:e>
                      <m:sub>
                        <m:r>
                          <a:rPr lang="en-GB" i="1" kern="100">
                            <a:latin typeface="Cambria Math" panose="02040503050406030204" pitchFamily="18" charset="0"/>
                            <a:ea typeface="DengXian" panose="02010600030101010101" pitchFamily="2" charset="-122"/>
                            <a:cs typeface="Arial" panose="020B0604020202020204" pitchFamily="34" charset="0"/>
                          </a:rPr>
                          <m:t>𝐶</m:t>
                        </m:r>
                      </m:sub>
                    </m:sSub>
                    <m:r>
                      <a:rPr lang="en-GB" b="0" i="1" kern="100" smtClean="0">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latin typeface="Cambria Math" panose="02040503050406030204" pitchFamily="18" charset="0"/>
                            <a:ea typeface="DengXian" panose="02010600030101010101" pitchFamily="2" charset="-122"/>
                            <a:cs typeface="Arial" panose="020B0604020202020204" pitchFamily="34" charset="0"/>
                          </a:rPr>
                        </m:ctrlPr>
                      </m:sSubPr>
                      <m:e>
                        <m:r>
                          <a:rPr lang="en-GB" i="1" kern="100">
                            <a:latin typeface="Cambria Math" panose="02040503050406030204" pitchFamily="18" charset="0"/>
                            <a:ea typeface="DengXian" panose="02010600030101010101" pitchFamily="2" charset="-122"/>
                            <a:cs typeface="Arial" panose="020B0604020202020204" pitchFamily="34" charset="0"/>
                          </a:rPr>
                          <m:t>𝑓</m:t>
                        </m:r>
                      </m:e>
                      <m:sub>
                        <m:r>
                          <a:rPr lang="en-GB" i="1" kern="100">
                            <a:latin typeface="Cambria Math" panose="02040503050406030204" pitchFamily="18" charset="0"/>
                            <a:ea typeface="DengXian" panose="02010600030101010101" pitchFamily="2" charset="-122"/>
                            <a:cs typeface="Arial" panose="020B0604020202020204" pitchFamily="34" charset="0"/>
                          </a:rPr>
                          <m:t>𝑚</m:t>
                        </m:r>
                      </m:sub>
                    </m:sSub>
                    <m:r>
                      <a:rPr lang="en-GB" i="1" kern="100">
                        <a:latin typeface="Cambria Math" panose="02040503050406030204" pitchFamily="18" charset="0"/>
                        <a:ea typeface="DengXian" panose="02010600030101010101" pitchFamily="2" charset="-122"/>
                        <a:cs typeface="Arial" panose="020B0604020202020204" pitchFamily="34" charset="0"/>
                      </a:rPr>
                      <m:t> </m:t>
                    </m:r>
                  </m:oMath>
                </a14:m>
                <a:r>
                  <a:rPr lang="en-GB" sz="1800" kern="100" dirty="0">
                    <a:latin typeface="Calibri" panose="020F0502020204030204" pitchFamily="34" charset="0"/>
                    <a:ea typeface="DengXian" panose="02010600030101010101" pitchFamily="2" charset="-122"/>
                    <a:cs typeface="Arial" panose="020B0604020202020204" pitchFamily="34" charset="0"/>
                  </a:rPr>
                  <a:t>respectively.</a:t>
                </a:r>
              </a:p>
            </p:txBody>
          </p:sp>
        </mc:Choice>
        <mc:Fallback xmlns="">
          <p:sp>
            <p:nvSpPr>
              <p:cNvPr id="11" name="TextBox 10">
                <a:extLst>
                  <a:ext uri="{FF2B5EF4-FFF2-40B4-BE49-F238E27FC236}">
                    <a16:creationId xmlns:a16="http://schemas.microsoft.com/office/drawing/2014/main" id="{4E7FF8A2-F708-D432-72C6-39C2A47EAAB0}"/>
                  </a:ext>
                </a:extLst>
              </p:cNvPr>
              <p:cNvSpPr txBox="1">
                <a:spLocks noRot="1" noChangeAspect="1" noMove="1" noResize="1" noEditPoints="1" noAdjustHandles="1" noChangeArrowheads="1" noChangeShapeType="1" noTextEdit="1"/>
              </p:cNvSpPr>
              <p:nvPr/>
            </p:nvSpPr>
            <p:spPr>
              <a:xfrm>
                <a:off x="6559681" y="1851929"/>
                <a:ext cx="5632319" cy="2300566"/>
              </a:xfrm>
              <a:prstGeom prst="rect">
                <a:avLst/>
              </a:prstGeom>
              <a:blipFill>
                <a:blip r:embed="rId4"/>
                <a:stretch>
                  <a:fillRect l="-866" r="-974" b="-3448"/>
                </a:stretch>
              </a:blipFill>
            </p:spPr>
            <p:txBody>
              <a:bodyPr/>
              <a:lstStyle/>
              <a:p>
                <a:r>
                  <a:rPr lang="en-GB">
                    <a:noFill/>
                  </a:rPr>
                  <a:t> </a:t>
                </a:r>
              </a:p>
            </p:txBody>
          </p:sp>
        </mc:Fallback>
      </mc:AlternateContent>
      <p:pic>
        <p:nvPicPr>
          <p:cNvPr id="13" name="Picture 12">
            <a:extLst>
              <a:ext uri="{FF2B5EF4-FFF2-40B4-BE49-F238E27FC236}">
                <a16:creationId xmlns:a16="http://schemas.microsoft.com/office/drawing/2014/main" id="{4D3F41A9-838E-83A4-FBD8-1515AFA6C922}"/>
              </a:ext>
            </a:extLst>
          </p:cNvPr>
          <p:cNvPicPr>
            <a:picLocks noChangeAspect="1"/>
          </p:cNvPicPr>
          <p:nvPr/>
        </p:nvPicPr>
        <p:blipFill>
          <a:blip r:embed="rId5"/>
          <a:stretch>
            <a:fillRect/>
          </a:stretch>
        </p:blipFill>
        <p:spPr>
          <a:xfrm>
            <a:off x="7066280" y="4260533"/>
            <a:ext cx="4451032" cy="2358070"/>
          </a:xfrm>
          <a:prstGeom prst="rect">
            <a:avLst/>
          </a:prstGeom>
        </p:spPr>
      </p:pic>
    </p:spTree>
    <p:extLst>
      <p:ext uri="{BB962C8B-B14F-4D97-AF65-F5344CB8AC3E}">
        <p14:creationId xmlns:p14="http://schemas.microsoft.com/office/powerpoint/2010/main" val="3819480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61134" y="1763796"/>
            <a:ext cx="11594969" cy="614741"/>
          </a:xfrm>
        </p:spPr>
        <p:txBody>
          <a:bodyPr>
            <a:normAutofit/>
          </a:bodyPr>
          <a:lstStyle/>
          <a:p>
            <a:r>
              <a:rPr lang="en-GB" sz="3200" b="1" dirty="0"/>
              <a:t>Methods of Generating the DSB- SC Signal</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080615" y="2657937"/>
            <a:ext cx="5632320" cy="1914064"/>
          </a:xfrm>
        </p:spPr>
        <p:txBody>
          <a:bodyPr>
            <a:noAutofit/>
          </a:bodyPr>
          <a:lstStyle/>
          <a:p>
            <a:pPr marL="1254125" indent="-457200">
              <a:lnSpc>
                <a:spcPct val="150000"/>
              </a:lnSpc>
              <a:buFont typeface="+mj-lt"/>
              <a:buAutoNum type="arabicPeriod"/>
              <a:tabLst>
                <a:tab pos="2509838" algn="l"/>
                <a:tab pos="2778125" algn="l"/>
              </a:tabLst>
            </a:pPr>
            <a:r>
              <a:rPr lang="en-GB" sz="2400" dirty="0"/>
              <a:t>Balanced Modulator</a:t>
            </a:r>
          </a:p>
          <a:p>
            <a:pPr marL="1254125" indent="-457200">
              <a:lnSpc>
                <a:spcPct val="150000"/>
              </a:lnSpc>
              <a:buFont typeface="+mj-lt"/>
              <a:buAutoNum type="arabicPeriod"/>
              <a:tabLst>
                <a:tab pos="2509838" algn="l"/>
                <a:tab pos="2778125" algn="l"/>
              </a:tabLst>
            </a:pPr>
            <a:r>
              <a:rPr lang="en-GB" sz="2400" dirty="0"/>
              <a:t>Ring Modulator</a:t>
            </a:r>
            <a:endParaRPr lang="en-GB" sz="2200" dirty="0"/>
          </a:p>
        </p:txBody>
      </p:sp>
    </p:spTree>
    <p:extLst>
      <p:ext uri="{BB962C8B-B14F-4D97-AF65-F5344CB8AC3E}">
        <p14:creationId xmlns:p14="http://schemas.microsoft.com/office/powerpoint/2010/main" val="1529942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4454" y="1383399"/>
            <a:ext cx="11594969" cy="614741"/>
          </a:xfrm>
        </p:spPr>
        <p:txBody>
          <a:bodyPr>
            <a:normAutofit/>
          </a:bodyPr>
          <a:lstStyle/>
          <a:p>
            <a:r>
              <a:rPr lang="en-GB" sz="3200" b="1" dirty="0"/>
              <a:t>Balanced Modulator</a:t>
            </a:r>
          </a:p>
        </p:txBody>
      </p:sp>
      <p:pic>
        <p:nvPicPr>
          <p:cNvPr id="7" name="Picture 6">
            <a:extLst>
              <a:ext uri="{FF2B5EF4-FFF2-40B4-BE49-F238E27FC236}">
                <a16:creationId xmlns:a16="http://schemas.microsoft.com/office/drawing/2014/main" id="{A572C427-DB76-A1E9-DE73-2B8CD06640E5}"/>
              </a:ext>
            </a:extLst>
          </p:cNvPr>
          <p:cNvPicPr>
            <a:picLocks noChangeAspect="1"/>
          </p:cNvPicPr>
          <p:nvPr/>
        </p:nvPicPr>
        <p:blipFill>
          <a:blip r:embed="rId3"/>
          <a:stretch>
            <a:fillRect/>
          </a:stretch>
        </p:blipFill>
        <p:spPr>
          <a:xfrm>
            <a:off x="6619018" y="1998140"/>
            <a:ext cx="5335772" cy="3633076"/>
          </a:xfrm>
          <a:prstGeom prst="rect">
            <a:avLst/>
          </a:prstGeom>
        </p:spPr>
      </p:pic>
      <p:sp>
        <p:nvSpPr>
          <p:cNvPr id="12" name="TextBox 11">
            <a:extLst>
              <a:ext uri="{FF2B5EF4-FFF2-40B4-BE49-F238E27FC236}">
                <a16:creationId xmlns:a16="http://schemas.microsoft.com/office/drawing/2014/main" id="{647F574A-A3B9-F3A0-CE6D-5A9C93B96D52}"/>
              </a:ext>
            </a:extLst>
          </p:cNvPr>
          <p:cNvSpPr txBox="1"/>
          <p:nvPr/>
        </p:nvSpPr>
        <p:spPr>
          <a:xfrm>
            <a:off x="298294" y="2107195"/>
            <a:ext cx="5838346" cy="3086871"/>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1" i="0" dirty="0">
                <a:solidFill>
                  <a:srgbClr val="000000"/>
                </a:solidFill>
                <a:effectLst/>
                <a:latin typeface="Calibri "/>
              </a:rPr>
              <a:t>Balanced modulator</a:t>
            </a:r>
            <a:r>
              <a:rPr lang="en-GB" sz="2200" b="0" i="0" dirty="0">
                <a:solidFill>
                  <a:srgbClr val="000000"/>
                </a:solidFill>
                <a:effectLst/>
                <a:latin typeface="Calibri "/>
              </a:rPr>
              <a:t> consists of two identical AM modulators. </a:t>
            </a:r>
          </a:p>
          <a:p>
            <a:pPr marL="285750" indent="-285750" algn="just">
              <a:lnSpc>
                <a:spcPct val="150000"/>
              </a:lnSpc>
              <a:buFont typeface="Arial" panose="020B0604020202020204" pitchFamily="34" charset="0"/>
              <a:buChar char="•"/>
            </a:pPr>
            <a:r>
              <a:rPr lang="en-GB" sz="2200" b="0" i="0" dirty="0">
                <a:solidFill>
                  <a:srgbClr val="000000"/>
                </a:solidFill>
                <a:effectLst/>
                <a:latin typeface="Calibri "/>
              </a:rPr>
              <a:t>These two modulators are arranged in a balanced configuration to suppress the carrier signal. Hence, it is called as Balanced modulator.</a:t>
            </a:r>
          </a:p>
        </p:txBody>
      </p:sp>
    </p:spTree>
    <p:extLst>
      <p:ext uri="{BB962C8B-B14F-4D97-AF65-F5344CB8AC3E}">
        <p14:creationId xmlns:p14="http://schemas.microsoft.com/office/powerpoint/2010/main" val="1711646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4454" y="1383399"/>
            <a:ext cx="11594969" cy="614741"/>
          </a:xfrm>
        </p:spPr>
        <p:txBody>
          <a:bodyPr>
            <a:normAutofit/>
          </a:bodyPr>
          <a:lstStyle/>
          <a:p>
            <a:r>
              <a:rPr lang="en-GB" sz="3200" b="1" dirty="0"/>
              <a:t>Balanced Modulator</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47F574A-A3B9-F3A0-CE6D-5A9C93B96D52}"/>
                  </a:ext>
                </a:extLst>
              </p:cNvPr>
              <p:cNvSpPr txBox="1"/>
              <p:nvPr/>
            </p:nvSpPr>
            <p:spPr>
              <a:xfrm>
                <a:off x="298294" y="2107195"/>
                <a:ext cx="10801506" cy="3086871"/>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i="0" dirty="0">
                    <a:solidFill>
                      <a:srgbClr val="000000"/>
                    </a:solidFill>
                    <a:effectLst/>
                    <a:latin typeface="Calibri "/>
                  </a:rPr>
                  <a:t>The same carrier sign</a:t>
                </a:r>
                <a:r>
                  <a:rPr lang="en-GB" sz="2200" kern="100" dirty="0">
                    <a:effectLst/>
                    <a:ea typeface="DengXian" panose="02010600030101010101" pitchFamily="2" charset="-122"/>
                    <a:cs typeface="Arial" panose="020B0604020202020204" pitchFamily="34" charset="0"/>
                  </a:rPr>
                  <a:t> </a:t>
                </a:r>
                <a14:m>
                  <m:oMath xmlns:m="http://schemas.openxmlformats.org/officeDocument/2006/math">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𝑐</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r>
                      <a:rPr lang="en-GB" sz="2200" kern="100">
                        <a:latin typeface="Cambria Math" panose="02040503050406030204" pitchFamily="18" charset="0"/>
                        <a:ea typeface="DengXian" panose="02010600030101010101" pitchFamily="2" charset="-122"/>
                        <a:cs typeface="Arial" panose="020B0604020202020204" pitchFamily="34" charset="0"/>
                      </a:rPr>
                      <m:t> </m:t>
                    </m:r>
                  </m:oMath>
                </a14:m>
                <a:endParaRPr lang="en-GB" sz="2200" i="0" dirty="0">
                  <a:solidFill>
                    <a:srgbClr val="000000"/>
                  </a:solidFill>
                  <a:effectLst/>
                  <a:latin typeface="Calibri "/>
                </a:endParaRPr>
              </a:p>
              <a:p>
                <a:pPr marL="342900" indent="-342900" algn="just">
                  <a:lnSpc>
                    <a:spcPct val="150000"/>
                  </a:lnSpc>
                  <a:buFont typeface="Arial" panose="020B0604020202020204" pitchFamily="34" charset="0"/>
                  <a:buChar char="•"/>
                </a:pPr>
                <a:r>
                  <a:rPr lang="en-GB" sz="2200" i="0" dirty="0">
                    <a:solidFill>
                      <a:srgbClr val="000000"/>
                    </a:solidFill>
                    <a:effectLst/>
                    <a:latin typeface="Calibri "/>
                  </a:rPr>
                  <a:t> is applied as one of the inputs to these two AM modulators. </a:t>
                </a:r>
              </a:p>
              <a:p>
                <a:pPr marL="342900" indent="-342900" algn="just">
                  <a:lnSpc>
                    <a:spcPct val="150000"/>
                  </a:lnSpc>
                  <a:buFont typeface="Arial" panose="020B0604020202020204" pitchFamily="34" charset="0"/>
                  <a:buChar char="•"/>
                </a:pPr>
                <a:r>
                  <a:rPr lang="en-GB" sz="2200" i="0" dirty="0">
                    <a:solidFill>
                      <a:srgbClr val="000000"/>
                    </a:solidFill>
                    <a:effectLst/>
                    <a:latin typeface="Calibri "/>
                  </a:rPr>
                  <a:t>The modulating signal </a:t>
                </a:r>
                <a14:m>
                  <m:oMath xmlns:m="http://schemas.openxmlformats.org/officeDocument/2006/math">
                    <m:r>
                      <a:rPr lang="en-GB" sz="220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r>
                      <a:rPr lang="en-GB" sz="2200" b="0" i="1" kern="100" smtClean="0">
                        <a:latin typeface="Cambria Math" panose="02040503050406030204" pitchFamily="18" charset="0"/>
                        <a:ea typeface="DengXian" panose="02010600030101010101" pitchFamily="2" charset="-122"/>
                        <a:cs typeface="Arial" panose="020B0604020202020204" pitchFamily="34" charset="0"/>
                      </a:rPr>
                      <m:t> </m:t>
                    </m:r>
                  </m:oMath>
                </a14:m>
                <a:r>
                  <a:rPr lang="en-GB" sz="2200" i="0" dirty="0">
                    <a:solidFill>
                      <a:srgbClr val="000000"/>
                    </a:solidFill>
                    <a:effectLst/>
                    <a:latin typeface="Calibri "/>
                  </a:rPr>
                  <a:t>is applied as another input to the upper AM modulator. </a:t>
                </a:r>
              </a:p>
              <a:p>
                <a:pPr marL="342900" indent="-342900" algn="just">
                  <a:lnSpc>
                    <a:spcPct val="150000"/>
                  </a:lnSpc>
                  <a:buFont typeface="Arial" panose="020B0604020202020204" pitchFamily="34" charset="0"/>
                  <a:buChar char="•"/>
                </a:pPr>
                <a:r>
                  <a:rPr lang="en-GB" sz="2200" i="0" dirty="0">
                    <a:solidFill>
                      <a:srgbClr val="000000"/>
                    </a:solidFill>
                    <a:effectLst/>
                    <a:latin typeface="Calibri "/>
                  </a:rPr>
                  <a:t>Whereas, the modulating signal </a:t>
                </a:r>
                <a14:m>
                  <m:oMath xmlns:m="http://schemas.openxmlformats.org/officeDocument/2006/math">
                    <m:r>
                      <a:rPr lang="en-GB" sz="220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sz="2200" i="0" dirty="0">
                    <a:solidFill>
                      <a:srgbClr val="000000"/>
                    </a:solidFill>
                    <a:effectLst/>
                    <a:latin typeface="Calibri "/>
                  </a:rPr>
                  <a:t> with opposite polarity, i.e., −</a:t>
                </a:r>
                <a:r>
                  <a:rPr lang="en-GB" sz="2200" kern="100" dirty="0">
                    <a:ea typeface="DengXian" panose="02010600030101010101" pitchFamily="2" charset="-122"/>
                    <a:cs typeface="Arial" panose="020B0604020202020204" pitchFamily="34" charset="0"/>
                  </a:rPr>
                  <a:t> </a:t>
                </a:r>
                <a14:m>
                  <m:oMath xmlns:m="http://schemas.openxmlformats.org/officeDocument/2006/math">
                    <m:r>
                      <a:rPr lang="en-GB" sz="2200" i="1" kern="100">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latin typeface="Cambria Math" panose="02040503050406030204" pitchFamily="18" charset="0"/>
                            <a:ea typeface="DengXian" panose="02010600030101010101" pitchFamily="2" charset="-122"/>
                            <a:cs typeface="Arial" panose="020B0604020202020204" pitchFamily="34" charset="0"/>
                          </a:rPr>
                        </m:ctrlPr>
                      </m:dPr>
                      <m:e>
                        <m:r>
                          <a:rPr lang="en-GB" sz="2200"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sz="2200" i="0" dirty="0">
                    <a:solidFill>
                      <a:srgbClr val="000000"/>
                    </a:solidFill>
                    <a:effectLst/>
                    <a:latin typeface="Calibri "/>
                  </a:rPr>
                  <a:t> is applied as another input to the lower AM modulator.</a:t>
                </a:r>
                <a:endParaRPr lang="en-GB" sz="2200" dirty="0">
                  <a:solidFill>
                    <a:srgbClr val="000000"/>
                  </a:solidFill>
                  <a:latin typeface="Calibri "/>
                </a:endParaRPr>
              </a:p>
              <a:p>
                <a:pPr marL="342900" indent="-342900" algn="just">
                  <a:lnSpc>
                    <a:spcPct val="150000"/>
                  </a:lnSpc>
                  <a:buFont typeface="Arial" panose="020B0604020202020204" pitchFamily="34" charset="0"/>
                  <a:buChar char="•"/>
                </a:pPr>
                <a:r>
                  <a:rPr lang="en-GB" sz="2200" i="0" dirty="0">
                    <a:solidFill>
                      <a:srgbClr val="000000"/>
                    </a:solidFill>
                    <a:effectLst/>
                    <a:latin typeface="Calibri "/>
                  </a:rPr>
                  <a:t>The output of the Modulator is</a:t>
                </a:r>
              </a:p>
            </p:txBody>
          </p:sp>
        </mc:Choice>
        <mc:Fallback xmlns="">
          <p:sp>
            <p:nvSpPr>
              <p:cNvPr id="12" name="TextBox 11">
                <a:extLst>
                  <a:ext uri="{FF2B5EF4-FFF2-40B4-BE49-F238E27FC236}">
                    <a16:creationId xmlns:a16="http://schemas.microsoft.com/office/drawing/2014/main" id="{647F574A-A3B9-F3A0-CE6D-5A9C93B96D52}"/>
                  </a:ext>
                </a:extLst>
              </p:cNvPr>
              <p:cNvSpPr txBox="1">
                <a:spLocks noRot="1" noChangeAspect="1" noMove="1" noResize="1" noEditPoints="1" noAdjustHandles="1" noChangeArrowheads="1" noChangeShapeType="1" noTextEdit="1"/>
              </p:cNvSpPr>
              <p:nvPr/>
            </p:nvSpPr>
            <p:spPr>
              <a:xfrm>
                <a:off x="298294" y="2107195"/>
                <a:ext cx="10801506" cy="3086871"/>
              </a:xfrm>
              <a:prstGeom prst="rect">
                <a:avLst/>
              </a:prstGeom>
              <a:blipFill>
                <a:blip r:embed="rId3"/>
                <a:stretch>
                  <a:fillRect l="-677" r="-734" b="-2964"/>
                </a:stretch>
              </a:blipFill>
            </p:spPr>
            <p:txBody>
              <a:bodyPr/>
              <a:lstStyle/>
              <a:p>
                <a:r>
                  <a:rPr lang="en-GB">
                    <a:noFill/>
                  </a:rPr>
                  <a:t> </a:t>
                </a:r>
              </a:p>
            </p:txBody>
          </p:sp>
        </mc:Fallback>
      </mc:AlternateContent>
    </p:spTree>
    <p:extLst>
      <p:ext uri="{BB962C8B-B14F-4D97-AF65-F5344CB8AC3E}">
        <p14:creationId xmlns:p14="http://schemas.microsoft.com/office/powerpoint/2010/main" val="266010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4454" y="1383399"/>
            <a:ext cx="11594969" cy="614741"/>
          </a:xfrm>
        </p:spPr>
        <p:txBody>
          <a:bodyPr>
            <a:normAutofit/>
          </a:bodyPr>
          <a:lstStyle/>
          <a:p>
            <a:r>
              <a:rPr lang="en-GB" sz="3200" b="1" dirty="0"/>
              <a:t>Balanced Modulator</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647F574A-A3B9-F3A0-CE6D-5A9C93B96D52}"/>
                  </a:ext>
                </a:extLst>
              </p:cNvPr>
              <p:cNvSpPr txBox="1"/>
              <p:nvPr/>
            </p:nvSpPr>
            <p:spPr>
              <a:xfrm>
                <a:off x="298294" y="2107195"/>
                <a:ext cx="5980586" cy="4256422"/>
              </a:xfrm>
              <a:prstGeom prst="rect">
                <a:avLst/>
              </a:prstGeom>
              <a:noFill/>
            </p:spPr>
            <p:txBody>
              <a:bodyPr wrap="square">
                <a:spAutoFit/>
              </a:bodyPr>
              <a:lstStyle/>
              <a:p>
                <a:pPr algn="just">
                  <a:lnSpc>
                    <a:spcPct val="150000"/>
                  </a:lnSpc>
                </a:pPr>
                <a:r>
                  <a:rPr lang="en-GB" sz="2200" i="0" dirty="0">
                    <a:solidFill>
                      <a:srgbClr val="000000"/>
                    </a:solidFill>
                    <a:effectLst/>
                    <a:latin typeface="Calibri "/>
                  </a:rPr>
                  <a:t>The output of the Upper AM Modulator is</a:t>
                </a:r>
              </a:p>
              <a:p>
                <a:pPr>
                  <a:lnSpc>
                    <a:spcPct val="150000"/>
                  </a:lnSpc>
                  <a:spcAft>
                    <a:spcPts val="800"/>
                  </a:spcAft>
                </a:pPr>
                <a14:m>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d>
                      <m:dPr>
                        <m:begChr m:val="["/>
                        <m:end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𝑡</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----&gt;(1)</a:t>
                </a:r>
              </a:p>
              <a:p>
                <a:pPr>
                  <a:lnSpc>
                    <a:spcPct val="150000"/>
                  </a:lnSpc>
                  <a:spcAft>
                    <a:spcPts val="800"/>
                  </a:spcAft>
                </a:pPr>
                <a:r>
                  <a:rPr lang="en-GB" sz="2200" i="0" dirty="0">
                    <a:solidFill>
                      <a:srgbClr val="000000"/>
                    </a:solidFill>
                    <a:effectLst/>
                    <a:latin typeface="Calibri "/>
                  </a:rPr>
                  <a:t>The output of the Lower AM Modulator is</a:t>
                </a:r>
              </a:p>
              <a:p>
                <a:pPr>
                  <a:lnSpc>
                    <a:spcPct val="150000"/>
                  </a:lnSpc>
                  <a:spcAft>
                    <a:spcPts val="800"/>
                  </a:spcAft>
                </a:pP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a:t>
                </a:r>
                <a:r>
                  <a:rPr lang="en-GB" kern="100" dirty="0">
                    <a:latin typeface="Calibri" panose="020F0502020204030204" pitchFamily="34" charset="0"/>
                    <a:ea typeface="DengXian" panose="02010600030101010101" pitchFamily="2" charset="-122"/>
                    <a:cs typeface="Arial" panose="020B0604020202020204" pitchFamily="34" charset="0"/>
                    <a:sym typeface="Wingdings" panose="05000000000000000000" pitchFamily="2" charset="2"/>
                  </a:rPr>
                  <a:t>&gt;</a:t>
                </a:r>
                <a:r>
                  <a:rPr lang="en-GB" sz="1800" kern="100" dirty="0">
                    <a:effectLst/>
                    <a:latin typeface="Calibri" panose="020F0502020204030204" pitchFamily="34" charset="0"/>
                    <a:ea typeface="DengXian" panose="02010600030101010101" pitchFamily="2" charset="-122"/>
                    <a:cs typeface="Arial" panose="020B0604020202020204" pitchFamily="34" charset="0"/>
                    <a:sym typeface="Wingdings" panose="05000000000000000000" pitchFamily="2" charset="2"/>
                  </a:rPr>
                  <a:t>(2)</a:t>
                </a:r>
              </a:p>
              <a:p>
                <a:pPr>
                  <a:lnSpc>
                    <a:spcPct val="150000"/>
                  </a:lnSpc>
                  <a:spcAft>
                    <a:spcPts val="800"/>
                  </a:spcAft>
                </a:pPr>
                <a:r>
                  <a:rPr lang="en-GB" kern="100" dirty="0">
                    <a:latin typeface="Calibri" panose="020F0502020204030204" pitchFamily="34" charset="0"/>
                    <a:ea typeface="DengXian" panose="02010600030101010101" pitchFamily="2" charset="-122"/>
                    <a:cs typeface="Arial" panose="020B0604020202020204" pitchFamily="34" charset="0"/>
                    <a:sym typeface="Wingdings" panose="05000000000000000000" pitchFamily="2" charset="2"/>
                  </a:rPr>
                  <a:t>From the summer block,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----&gt;(3)</a:t>
                </a:r>
              </a:p>
              <a:p>
                <a:pPr>
                  <a:lnSpc>
                    <a:spcPct val="150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50000"/>
                  </a:lnSpc>
                </a:pPr>
                <a:r>
                  <a:rPr lang="en-GB" sz="2200" i="0" dirty="0">
                    <a:solidFill>
                      <a:srgbClr val="000000"/>
                    </a:solidFill>
                    <a:effectLst/>
                    <a:latin typeface="Calibri "/>
                  </a:rPr>
                  <a:t> </a:t>
                </a:r>
              </a:p>
            </p:txBody>
          </p:sp>
        </mc:Choice>
        <mc:Fallback xmlns="">
          <p:sp>
            <p:nvSpPr>
              <p:cNvPr id="12" name="TextBox 11">
                <a:extLst>
                  <a:ext uri="{FF2B5EF4-FFF2-40B4-BE49-F238E27FC236}">
                    <a16:creationId xmlns:a16="http://schemas.microsoft.com/office/drawing/2014/main" id="{647F574A-A3B9-F3A0-CE6D-5A9C93B96D52}"/>
                  </a:ext>
                </a:extLst>
              </p:cNvPr>
              <p:cNvSpPr txBox="1">
                <a:spLocks noRot="1" noChangeAspect="1" noMove="1" noResize="1" noEditPoints="1" noAdjustHandles="1" noChangeArrowheads="1" noChangeShapeType="1" noTextEdit="1"/>
              </p:cNvSpPr>
              <p:nvPr/>
            </p:nvSpPr>
            <p:spPr>
              <a:xfrm>
                <a:off x="298294" y="2107195"/>
                <a:ext cx="5980586" cy="4256422"/>
              </a:xfrm>
              <a:prstGeom prst="rect">
                <a:avLst/>
              </a:prstGeom>
              <a:blipFill>
                <a:blip r:embed="rId3"/>
                <a:stretch>
                  <a:fillRect l="-1325"/>
                </a:stretch>
              </a:blipFill>
            </p:spPr>
            <p:txBody>
              <a:bodyPr/>
              <a:lstStyle/>
              <a:p>
                <a:r>
                  <a:rPr lang="en-GB">
                    <a:noFill/>
                  </a:rPr>
                  <a:t> </a:t>
                </a:r>
              </a:p>
            </p:txBody>
          </p:sp>
        </mc:Fallback>
      </mc:AlternateContent>
      <p:cxnSp>
        <p:nvCxnSpPr>
          <p:cNvPr id="3" name="Straight Connector 2">
            <a:extLst>
              <a:ext uri="{FF2B5EF4-FFF2-40B4-BE49-F238E27FC236}">
                <a16:creationId xmlns:a16="http://schemas.microsoft.com/office/drawing/2014/main" id="{440EFCC4-7473-1D50-E6E8-5DD56FDC38BD}"/>
              </a:ext>
            </a:extLst>
          </p:cNvPr>
          <p:cNvCxnSpPr/>
          <p:nvPr/>
        </p:nvCxnSpPr>
        <p:spPr>
          <a:xfrm>
            <a:off x="5547360" y="2326556"/>
            <a:ext cx="0" cy="403352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97D44938-69AB-58E6-AE12-EAC83C306125}"/>
                  </a:ext>
                </a:extLst>
              </p:cNvPr>
              <p:cNvSpPr txBox="1"/>
              <p:nvPr/>
            </p:nvSpPr>
            <p:spPr>
              <a:xfrm>
                <a:off x="5851938" y="2260504"/>
                <a:ext cx="5980586" cy="4651402"/>
              </a:xfrm>
              <a:prstGeom prst="rect">
                <a:avLst/>
              </a:prstGeom>
              <a:noFill/>
            </p:spPr>
            <p:txBody>
              <a:bodyPr wrap="square">
                <a:spAutoFit/>
              </a:bodyPr>
              <a:lstStyle/>
              <a:p>
                <a:pPr>
                  <a:lnSpc>
                    <a:spcPct val="150000"/>
                  </a:lnSpc>
                  <a:spcAft>
                    <a:spcPts val="800"/>
                  </a:spcAft>
                </a:pPr>
                <a:r>
                  <a:rPr lang="en-GB" kern="100" dirty="0">
                    <a:latin typeface="Calibri" panose="020F0502020204030204" pitchFamily="34" charset="0"/>
                    <a:ea typeface="DengXian" panose="02010600030101010101" pitchFamily="2" charset="-122"/>
                    <a:cs typeface="Arial" panose="020B0604020202020204" pitchFamily="34" charset="0"/>
                  </a:rPr>
                  <a:t>Substitute (1) and (2) in (3)</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1800" i="1" kern="100" dirty="0">
                    <a:effectLst/>
                    <a:latin typeface="Cambria Math" panose="02040503050406030204" pitchFamily="18" charset="0"/>
                    <a:ea typeface="DengXian" panose="02010600030101010101" pitchFamily="2" charset="-122"/>
                    <a:cs typeface="Arial" panose="020B0604020202020204" pitchFamily="34" charset="0"/>
                  </a:rPr>
                  <a:t> -  </a:t>
                </a: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oMath>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14:m>
                  <m:oMath xmlns:m="http://schemas.openxmlformats.org/officeDocument/2006/math">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1800" i="1" kern="100" dirty="0">
                    <a:effectLst/>
                    <a:latin typeface="Cambria Math" panose="02040503050406030204" pitchFamily="18" charset="0"/>
                    <a:ea typeface="DengXian" panose="02010600030101010101" pitchFamily="2" charset="-122"/>
                    <a:cs typeface="Arial" panose="020B0604020202020204" pitchFamily="34" charset="0"/>
                  </a:rPr>
                  <a:t> </a:t>
                </a:r>
                <a:r>
                  <a:rPr lang="en-GB" sz="1800" kern="100" dirty="0">
                    <a:effectLst/>
                    <a:latin typeface="Cambria Math" panose="02040503050406030204" pitchFamily="18" charset="0"/>
                    <a:ea typeface="DengXian" panose="02010600030101010101" pitchFamily="2" charset="-122"/>
                    <a:cs typeface="Arial" panose="020B0604020202020204" pitchFamily="34" charset="0"/>
                  </a:rPr>
                  <a:t>-----&gt;(4)</a:t>
                </a:r>
              </a:p>
              <a:p>
                <a:pPr>
                  <a:lnSpc>
                    <a:spcPct val="150000"/>
                  </a:lnSpc>
                  <a:spcAft>
                    <a:spcPts val="800"/>
                  </a:spcAft>
                </a:pPr>
                <a:r>
                  <a:rPr lang="en-GB" sz="1800" kern="100" dirty="0">
                    <a:effectLst/>
                    <a:latin typeface="Cambria Math" panose="02040503050406030204" pitchFamily="18" charset="0"/>
                    <a:ea typeface="DengXian" panose="02010600030101010101" pitchFamily="2" charset="-122"/>
                    <a:cs typeface="Arial" panose="020B0604020202020204" pitchFamily="34" charset="0"/>
                  </a:rPr>
                  <a:t>We know the standard equation of DSBSC wave is</a:t>
                </a:r>
              </a:p>
              <a:p>
                <a:pPr algn="just">
                  <a:lnSpc>
                    <a:spcPct val="150000"/>
                  </a:lnSpc>
                </a:pPr>
                <a:r>
                  <a:rPr lang="en-GB" sz="2200" i="0" dirty="0">
                    <a:solidFill>
                      <a:srgbClr val="000000"/>
                    </a:solidFill>
                    <a:effectLst/>
                    <a:latin typeface="Calibri "/>
                  </a:rPr>
                  <a:t> </a:t>
                </a:r>
                <a:r>
                  <a:rPr lang="en-GB" sz="2200" kern="100" dirty="0">
                    <a:effectLst/>
                    <a:ea typeface="DengXian" panose="02010600030101010101" pitchFamily="2" charset="-122"/>
                    <a:cs typeface="Arial" panose="020B0604020202020204" pitchFamily="34" charset="0"/>
                  </a:rPr>
                  <a:t>s</a:t>
                </a:r>
                <a14:m>
                  <m:oMath xmlns:m="http://schemas.openxmlformats.org/officeDocument/2006/math">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22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200" b="0" i="1" kern="100" smtClean="0">
                        <a:latin typeface="Cambria Math" panose="02040503050406030204" pitchFamily="18" charset="0"/>
                        <a:ea typeface="DengXian" panose="02010600030101010101" pitchFamily="2" charset="-122"/>
                        <a:cs typeface="Arial" panose="020B0604020202020204" pitchFamily="34" charset="0"/>
                      </a:rPr>
                      <m:t>𝑚</m:t>
                    </m:r>
                    <m:d>
                      <m:dPr>
                        <m:ctrlPr>
                          <a:rPr lang="en-GB" sz="2200" b="0" i="1" kern="100" smtClean="0">
                            <a:latin typeface="Cambria Math" panose="02040503050406030204" pitchFamily="18" charset="0"/>
                            <a:ea typeface="DengXian" panose="02010600030101010101" pitchFamily="2" charset="-122"/>
                            <a:cs typeface="Arial" panose="020B0604020202020204" pitchFamily="34" charset="0"/>
                          </a:rPr>
                        </m:ctrlPr>
                      </m:dPr>
                      <m:e>
                        <m:r>
                          <a:rPr lang="en-GB" sz="2200" b="0" i="1" kern="100" smtClean="0">
                            <a:latin typeface="Cambria Math" panose="02040503050406030204" pitchFamily="18" charset="0"/>
                            <a:ea typeface="DengXian" panose="02010600030101010101" pitchFamily="2" charset="-122"/>
                            <a:cs typeface="Arial" panose="020B0604020202020204" pitchFamily="34" charset="0"/>
                          </a:rPr>
                          <m:t>𝑡</m:t>
                        </m:r>
                      </m:e>
                    </m:d>
                    <m:r>
                      <a:rPr lang="en-GB" sz="22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200" i="1" kern="100">
                            <a:latin typeface="Cambria Math" panose="02040503050406030204" pitchFamily="18" charset="0"/>
                            <a:ea typeface="DengXian" panose="02010600030101010101" pitchFamily="2" charset="-122"/>
                            <a:cs typeface="Arial" panose="020B0604020202020204" pitchFamily="34" charset="0"/>
                          </a:rPr>
                        </m:ctrlPr>
                      </m:sSubPr>
                      <m:e>
                        <m:r>
                          <a:rPr lang="en-GB" sz="2200" i="1" kern="100">
                            <a:latin typeface="Cambria Math" panose="02040503050406030204" pitchFamily="18" charset="0"/>
                            <a:ea typeface="DengXian" panose="02010600030101010101" pitchFamily="2" charset="-122"/>
                            <a:cs typeface="Arial" panose="020B0604020202020204" pitchFamily="34" charset="0"/>
                          </a:rPr>
                          <m:t>𝜔</m:t>
                        </m:r>
                      </m:e>
                      <m:sub>
                        <m:r>
                          <a:rPr lang="en-GB" sz="2200" b="0" i="1" kern="100" smtClean="0">
                            <a:latin typeface="Cambria Math" panose="02040503050406030204" pitchFamily="18" charset="0"/>
                            <a:ea typeface="DengXian" panose="02010600030101010101" pitchFamily="2" charset="-122"/>
                            <a:cs typeface="Arial" panose="020B0604020202020204" pitchFamily="34" charset="0"/>
                          </a:rPr>
                          <m:t>𝑐</m:t>
                        </m:r>
                      </m:sub>
                    </m:sSub>
                    <m:r>
                      <a:rPr lang="en-GB" sz="2200" i="1" kern="100">
                        <a:latin typeface="Cambria Math" panose="02040503050406030204" pitchFamily="18" charset="0"/>
                        <a:ea typeface="DengXian" panose="02010600030101010101" pitchFamily="2" charset="-122"/>
                        <a:cs typeface="Arial" panose="020B0604020202020204" pitchFamily="34" charset="0"/>
                      </a:rPr>
                      <m:t>𝑡</m:t>
                    </m:r>
                  </m:oMath>
                </a14:m>
                <a:r>
                  <a:rPr lang="en-GB" sz="2200" kern="100" dirty="0">
                    <a:latin typeface="Calibri" panose="020F0502020204030204" pitchFamily="34" charset="0"/>
                    <a:ea typeface="DengXian" panose="02010600030101010101" pitchFamily="2" charset="-122"/>
                    <a:cs typeface="Arial" panose="020B0604020202020204" pitchFamily="34" charset="0"/>
                  </a:rPr>
                  <a:t>----&gt;(5)</a:t>
                </a:r>
              </a:p>
              <a:p>
                <a:pPr algn="just">
                  <a:lnSpc>
                    <a:spcPct val="150000"/>
                  </a:lnSpc>
                </a:pPr>
                <a:r>
                  <a:rPr lang="en-GB" sz="2200" kern="100" dirty="0">
                    <a:latin typeface="Calibri" panose="020F0502020204030204" pitchFamily="34" charset="0"/>
                    <a:ea typeface="DengXian" panose="02010600030101010101" pitchFamily="2" charset="-122"/>
                    <a:cs typeface="Arial" panose="020B0604020202020204" pitchFamily="34" charset="0"/>
                  </a:rPr>
                  <a:t>By comparing the output of summer block with the standard equation of DSBSC wave, we will get the scaling factor as </a:t>
                </a:r>
                <a:r>
                  <a:rPr lang="en-GB" sz="2200" i="1" kern="100" dirty="0">
                    <a:latin typeface="Cambria" panose="02040503050406030204" pitchFamily="18" charset="0"/>
                    <a:ea typeface="Cambria" panose="02040503050406030204" pitchFamily="18" charset="0"/>
                    <a:cs typeface="Arial" panose="020B0604020202020204" pitchFamily="34" charset="0"/>
                  </a:rPr>
                  <a:t>2m.</a:t>
                </a:r>
              </a:p>
              <a:p>
                <a:pPr algn="just">
                  <a:lnSpc>
                    <a:spcPct val="150000"/>
                  </a:lnSpc>
                </a:pPr>
                <a:endParaRPr lang="en-GB" sz="2200" i="0" dirty="0">
                  <a:solidFill>
                    <a:srgbClr val="000000"/>
                  </a:solidFill>
                  <a:effectLst/>
                  <a:latin typeface="Calibri "/>
                </a:endParaRPr>
              </a:p>
            </p:txBody>
          </p:sp>
        </mc:Choice>
        <mc:Fallback xmlns="">
          <p:sp>
            <p:nvSpPr>
              <p:cNvPr id="5" name="TextBox 4">
                <a:extLst>
                  <a:ext uri="{FF2B5EF4-FFF2-40B4-BE49-F238E27FC236}">
                    <a16:creationId xmlns:a16="http://schemas.microsoft.com/office/drawing/2014/main" id="{97D44938-69AB-58E6-AE12-EAC83C306125}"/>
                  </a:ext>
                </a:extLst>
              </p:cNvPr>
              <p:cNvSpPr txBox="1">
                <a:spLocks noRot="1" noChangeAspect="1" noMove="1" noResize="1" noEditPoints="1" noAdjustHandles="1" noChangeArrowheads="1" noChangeShapeType="1" noTextEdit="1"/>
              </p:cNvSpPr>
              <p:nvPr/>
            </p:nvSpPr>
            <p:spPr>
              <a:xfrm>
                <a:off x="5851938" y="2260504"/>
                <a:ext cx="5980586" cy="4651402"/>
              </a:xfrm>
              <a:prstGeom prst="rect">
                <a:avLst/>
              </a:prstGeom>
              <a:blipFill>
                <a:blip r:embed="rId4"/>
                <a:stretch>
                  <a:fillRect l="-1325" r="-1325"/>
                </a:stretch>
              </a:blipFill>
            </p:spPr>
            <p:txBody>
              <a:bodyPr/>
              <a:lstStyle/>
              <a:p>
                <a:r>
                  <a:rPr lang="en-GB">
                    <a:noFill/>
                  </a:rPr>
                  <a:t> </a:t>
                </a:r>
              </a:p>
            </p:txBody>
          </p:sp>
        </mc:Fallback>
      </mc:AlternateContent>
    </p:spTree>
    <p:extLst>
      <p:ext uri="{BB962C8B-B14F-4D97-AF65-F5344CB8AC3E}">
        <p14:creationId xmlns:p14="http://schemas.microsoft.com/office/powerpoint/2010/main" val="3982161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238631"/>
            <a:ext cx="11594969" cy="614741"/>
          </a:xfrm>
        </p:spPr>
        <p:txBody>
          <a:bodyPr>
            <a:normAutofit/>
          </a:bodyPr>
          <a:lstStyle/>
          <a:p>
            <a:r>
              <a:rPr lang="en-GB" sz="3200" b="1" dirty="0"/>
              <a:t>Ring Modulator</a:t>
            </a:r>
          </a:p>
        </p:txBody>
      </p:sp>
      <p:pic>
        <p:nvPicPr>
          <p:cNvPr id="3" name="Picture 2">
            <a:extLst>
              <a:ext uri="{FF2B5EF4-FFF2-40B4-BE49-F238E27FC236}">
                <a16:creationId xmlns:a16="http://schemas.microsoft.com/office/drawing/2014/main" id="{BA2B1914-58A3-8092-204E-F78BFB23D04D}"/>
              </a:ext>
            </a:extLst>
          </p:cNvPr>
          <p:cNvPicPr>
            <a:picLocks noChangeAspect="1"/>
          </p:cNvPicPr>
          <p:nvPr/>
        </p:nvPicPr>
        <p:blipFill>
          <a:blip r:embed="rId3"/>
          <a:stretch>
            <a:fillRect/>
          </a:stretch>
        </p:blipFill>
        <p:spPr>
          <a:xfrm>
            <a:off x="6305126" y="2176060"/>
            <a:ext cx="5886874" cy="2860054"/>
          </a:xfrm>
          <a:prstGeom prst="rect">
            <a:avLst/>
          </a:prstGeom>
        </p:spPr>
      </p:pic>
      <p:sp>
        <p:nvSpPr>
          <p:cNvPr id="8" name="TextBox 7">
            <a:extLst>
              <a:ext uri="{FF2B5EF4-FFF2-40B4-BE49-F238E27FC236}">
                <a16:creationId xmlns:a16="http://schemas.microsoft.com/office/drawing/2014/main" id="{EF19E03A-F24B-93C6-9CA9-E4ABF243B23F}"/>
              </a:ext>
            </a:extLst>
          </p:cNvPr>
          <p:cNvSpPr txBox="1"/>
          <p:nvPr/>
        </p:nvSpPr>
        <p:spPr>
          <a:xfrm>
            <a:off x="54454" y="1911924"/>
            <a:ext cx="6301740" cy="4608890"/>
          </a:xfrm>
          <a:prstGeom prst="rect">
            <a:avLst/>
          </a:prstGeom>
          <a:noFill/>
        </p:spPr>
        <p:txBody>
          <a:bodyPr wrap="square">
            <a:spAutoFit/>
          </a:bodyPr>
          <a:lstStyle/>
          <a:p>
            <a:pPr marL="285750" indent="-285750" algn="just" fontAlgn="base">
              <a:lnSpc>
                <a:spcPct val="150000"/>
              </a:lnSpc>
              <a:buFont typeface="Arial" panose="020B0604020202020204" pitchFamily="34" charset="0"/>
              <a:buChar char="•"/>
            </a:pPr>
            <a:r>
              <a:rPr lang="en-GB" sz="2200" b="0" i="0" dirty="0">
                <a:effectLst/>
                <a:latin typeface="PT Serif" panose="020F0502020204030204" pitchFamily="18" charset="0"/>
              </a:rPr>
              <a:t>Ring Modulator consists of four diodes, an audio frequency transformer T</a:t>
            </a:r>
            <a:r>
              <a:rPr lang="en-GB" sz="2200" b="0" i="0" baseline="-25000" dirty="0">
                <a:effectLst/>
                <a:latin typeface="PT Serif" panose="020F0502020204030204" pitchFamily="18" charset="0"/>
              </a:rPr>
              <a:t>1 </a:t>
            </a:r>
            <a:r>
              <a:rPr lang="en-GB" sz="2200" b="0" i="0" dirty="0">
                <a:effectLst/>
                <a:latin typeface="PT Serif" panose="020F0502020204030204" pitchFamily="18" charset="0"/>
              </a:rPr>
              <a:t>and an RF transformer T</a:t>
            </a:r>
            <a:r>
              <a:rPr lang="en-GB" sz="2200" b="0" i="0" baseline="-25000" dirty="0">
                <a:effectLst/>
                <a:latin typeface="PT Serif" panose="020F0502020204030204" pitchFamily="18" charset="0"/>
              </a:rPr>
              <a:t>2 </a:t>
            </a:r>
            <a:r>
              <a:rPr lang="en-GB" sz="2200" b="0" i="0" dirty="0">
                <a:effectLst/>
                <a:latin typeface="PT Serif" panose="020F0502020204030204" pitchFamily="18" charset="0"/>
              </a:rPr>
              <a:t>.</a:t>
            </a:r>
          </a:p>
          <a:p>
            <a:pPr marL="285750" indent="-285750" algn="just" fontAlgn="base">
              <a:lnSpc>
                <a:spcPct val="150000"/>
              </a:lnSpc>
              <a:buFont typeface="Arial" panose="020B0604020202020204" pitchFamily="34" charset="0"/>
              <a:buChar char="•"/>
            </a:pPr>
            <a:r>
              <a:rPr lang="en-GB" sz="2200" b="0" i="0" dirty="0">
                <a:effectLst/>
                <a:latin typeface="PT Serif" panose="020F0502020204030204" pitchFamily="18" charset="0"/>
              </a:rPr>
              <a:t>The carrier signal is assumed to be a square wave with frequency f</a:t>
            </a:r>
            <a:r>
              <a:rPr lang="en-GB" sz="2200" b="0" i="0" baseline="-25000" dirty="0">
                <a:effectLst/>
                <a:latin typeface="PT Serif" panose="020F0502020204030204" pitchFamily="18" charset="0"/>
              </a:rPr>
              <a:t>c  </a:t>
            </a:r>
            <a:r>
              <a:rPr lang="en-GB" sz="2200" b="0" i="0" dirty="0">
                <a:effectLst/>
                <a:latin typeface="PT Serif" panose="020F0502020204030204" pitchFamily="18" charset="0"/>
              </a:rPr>
              <a:t>and it is connected between the centre taps of the two transformers .</a:t>
            </a:r>
          </a:p>
          <a:p>
            <a:pPr marL="285750" indent="-285750" algn="just" fontAlgn="base">
              <a:lnSpc>
                <a:spcPct val="150000"/>
              </a:lnSpc>
              <a:buFont typeface="Arial" panose="020B0604020202020204" pitchFamily="34" charset="0"/>
              <a:buChar char="•"/>
            </a:pPr>
            <a:r>
              <a:rPr lang="en-GB" sz="2200" b="0" i="0" dirty="0">
                <a:effectLst/>
                <a:latin typeface="PT Serif" panose="020F0502020204030204" pitchFamily="18" charset="0"/>
              </a:rPr>
              <a:t>The DSB-SC output is obtained at the secondary of the RF transformer T</a:t>
            </a:r>
            <a:r>
              <a:rPr lang="en-GB" sz="2200" b="0" i="0" baseline="-25000" dirty="0">
                <a:effectLst/>
                <a:latin typeface="PT Serif" panose="020F0502020204030204" pitchFamily="18" charset="0"/>
              </a:rPr>
              <a:t>2 </a:t>
            </a:r>
            <a:r>
              <a:rPr lang="en-GB" sz="2200" b="0" i="0" dirty="0">
                <a:effectLst/>
                <a:latin typeface="PT Serif" panose="020F0502020204030204" pitchFamily="18" charset="0"/>
              </a:rPr>
              <a:t>.</a:t>
            </a:r>
          </a:p>
        </p:txBody>
      </p:sp>
    </p:spTree>
    <p:extLst>
      <p:ext uri="{BB962C8B-B14F-4D97-AF65-F5344CB8AC3E}">
        <p14:creationId xmlns:p14="http://schemas.microsoft.com/office/powerpoint/2010/main" val="3487694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782191"/>
            <a:ext cx="11594969" cy="614741"/>
          </a:xfrm>
        </p:spPr>
        <p:txBody>
          <a:bodyPr>
            <a:normAutofit/>
          </a:bodyPr>
          <a:lstStyle/>
          <a:p>
            <a:r>
              <a:rPr lang="en-GB" sz="3200" b="1" dirty="0"/>
              <a:t>Working- Ring Modulator</a:t>
            </a:r>
          </a:p>
        </p:txBody>
      </p:sp>
      <p:sp>
        <p:nvSpPr>
          <p:cNvPr id="8" name="TextBox 7">
            <a:extLst>
              <a:ext uri="{FF2B5EF4-FFF2-40B4-BE49-F238E27FC236}">
                <a16:creationId xmlns:a16="http://schemas.microsoft.com/office/drawing/2014/main" id="{EF19E03A-F24B-93C6-9CA9-E4ABF243B23F}"/>
              </a:ext>
            </a:extLst>
          </p:cNvPr>
          <p:cNvSpPr txBox="1"/>
          <p:nvPr/>
        </p:nvSpPr>
        <p:spPr>
          <a:xfrm>
            <a:off x="351724" y="2866100"/>
            <a:ext cx="11104880" cy="2577565"/>
          </a:xfrm>
          <a:prstGeom prst="rect">
            <a:avLst/>
          </a:prstGeom>
          <a:noFill/>
        </p:spPr>
        <p:txBody>
          <a:bodyPr wrap="square">
            <a:spAutoFit/>
          </a:bodyPr>
          <a:lstStyle/>
          <a:p>
            <a:pPr marL="285750" indent="-285750" algn="just" fontAlgn="base">
              <a:lnSpc>
                <a:spcPct val="150000"/>
              </a:lnSpc>
              <a:buFont typeface="Arial" panose="020B0604020202020204" pitchFamily="34" charset="0"/>
              <a:buChar char="•"/>
            </a:pPr>
            <a:r>
              <a:rPr lang="en-GB" sz="2200" b="0" i="0" dirty="0">
                <a:effectLst/>
                <a:latin typeface="PT Serif" panose="020F0502020204030204" pitchFamily="18" charset="0"/>
              </a:rPr>
              <a:t>The operation of the ring modulator is explained with the assumptions that the diodes act as perfect switches and that they are switched ON  and OFF by the RF carrier signal . </a:t>
            </a:r>
          </a:p>
          <a:p>
            <a:pPr marL="285750" indent="-285750" algn="just" fontAlgn="base">
              <a:lnSpc>
                <a:spcPct val="150000"/>
              </a:lnSpc>
              <a:buFont typeface="Arial" panose="020B0604020202020204" pitchFamily="34" charset="0"/>
              <a:buChar char="•"/>
            </a:pPr>
            <a:r>
              <a:rPr lang="en-GB" sz="2200" b="0" i="0" dirty="0">
                <a:effectLst/>
                <a:latin typeface="PT Serif" panose="020F0502020204030204" pitchFamily="18" charset="0"/>
              </a:rPr>
              <a:t>This is because the amplitude and frequency of the carrier is higher than that of the modulating signal .</a:t>
            </a:r>
          </a:p>
        </p:txBody>
      </p:sp>
    </p:spTree>
    <p:extLst>
      <p:ext uri="{BB962C8B-B14F-4D97-AF65-F5344CB8AC3E}">
        <p14:creationId xmlns:p14="http://schemas.microsoft.com/office/powerpoint/2010/main" val="3050166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782191"/>
            <a:ext cx="11594969" cy="614741"/>
          </a:xfrm>
        </p:spPr>
        <p:txBody>
          <a:bodyPr>
            <a:normAutofit/>
          </a:bodyPr>
          <a:lstStyle/>
          <a:p>
            <a:r>
              <a:rPr lang="en-GB" sz="3200" b="1" dirty="0"/>
              <a:t>Operation- Ring Modulator</a:t>
            </a:r>
          </a:p>
        </p:txBody>
      </p:sp>
      <p:sp>
        <p:nvSpPr>
          <p:cNvPr id="8" name="TextBox 7">
            <a:extLst>
              <a:ext uri="{FF2B5EF4-FFF2-40B4-BE49-F238E27FC236}">
                <a16:creationId xmlns:a16="http://schemas.microsoft.com/office/drawing/2014/main" id="{EF19E03A-F24B-93C6-9CA9-E4ABF243B23F}"/>
              </a:ext>
            </a:extLst>
          </p:cNvPr>
          <p:cNvSpPr txBox="1"/>
          <p:nvPr/>
        </p:nvSpPr>
        <p:spPr>
          <a:xfrm>
            <a:off x="463484" y="2525740"/>
            <a:ext cx="11104880" cy="3085396"/>
          </a:xfrm>
          <a:prstGeom prst="rect">
            <a:avLst/>
          </a:prstGeom>
          <a:noFill/>
        </p:spPr>
        <p:txBody>
          <a:bodyPr wrap="square">
            <a:spAutoFit/>
          </a:bodyPr>
          <a:lstStyle/>
          <a:p>
            <a:pPr marL="285750" indent="-285750" algn="just" fontAlgn="base">
              <a:lnSpc>
                <a:spcPct val="150000"/>
              </a:lnSpc>
              <a:buFont typeface="Arial" panose="020B0604020202020204" pitchFamily="34" charset="0"/>
              <a:buChar char="•"/>
            </a:pPr>
            <a:r>
              <a:rPr lang="en-GB" sz="2200" b="0" i="0" dirty="0">
                <a:effectLst/>
                <a:latin typeface="PT Serif" panose="020F0502020204030204" pitchFamily="18" charset="0"/>
              </a:rPr>
              <a:t>Mode 1 : Carrier Suppression</a:t>
            </a:r>
          </a:p>
          <a:p>
            <a:pPr marL="800100" lvl="1" indent="-342900" algn="just" fontAlgn="base">
              <a:lnSpc>
                <a:spcPct val="150000"/>
              </a:lnSpc>
              <a:buFont typeface="PT Serif" panose="020A0603040505020204" pitchFamily="18" charset="0"/>
              <a:buChar char="-"/>
            </a:pPr>
            <a:r>
              <a:rPr lang="en-GB" sz="2200" b="0" i="0" dirty="0">
                <a:effectLst/>
                <a:latin typeface="PT Serif" panose="020F0502020204030204" pitchFamily="18" charset="0"/>
              </a:rPr>
              <a:t>Operation in the Positive half-cycle of Carrier</a:t>
            </a:r>
          </a:p>
          <a:p>
            <a:pPr marL="800100" lvl="1" indent="-342900" algn="just" fontAlgn="base">
              <a:lnSpc>
                <a:spcPct val="150000"/>
              </a:lnSpc>
              <a:buFont typeface="PT Serif" panose="020A0603040505020204" pitchFamily="18" charset="0"/>
              <a:buChar char="-"/>
            </a:pPr>
            <a:r>
              <a:rPr lang="en-GB" sz="2200" b="0" i="0" dirty="0">
                <a:effectLst/>
                <a:latin typeface="PT Serif" panose="020F0502020204030204" pitchFamily="18" charset="0"/>
              </a:rPr>
              <a:t>Operation in the Negative half-cycle of Carrier</a:t>
            </a:r>
            <a:r>
              <a:rPr lang="en-GB" sz="2200" dirty="0">
                <a:latin typeface="PT Serif" panose="020F0502020204030204" pitchFamily="18" charset="0"/>
              </a:rPr>
              <a:t>.</a:t>
            </a:r>
          </a:p>
          <a:p>
            <a:pPr marL="342900" lvl="1" indent="-342900" algn="just" fontAlgn="base">
              <a:lnSpc>
                <a:spcPct val="150000"/>
              </a:lnSpc>
              <a:buFont typeface="Arial" panose="020B0604020202020204" pitchFamily="34" charset="0"/>
              <a:buChar char="•"/>
            </a:pPr>
            <a:r>
              <a:rPr lang="en-GB" sz="2200" b="0" i="0" dirty="0">
                <a:effectLst/>
                <a:latin typeface="PT Serif" panose="020F0502020204030204" pitchFamily="18" charset="0"/>
              </a:rPr>
              <a:t>Mode 2 : Operation in Presence of Modulating Signal</a:t>
            </a:r>
          </a:p>
          <a:p>
            <a:pPr marL="800100" lvl="2" indent="-342900" algn="just" fontAlgn="base">
              <a:lnSpc>
                <a:spcPct val="150000"/>
              </a:lnSpc>
              <a:buFont typeface="PT Serif" panose="020A0603040505020204" pitchFamily="18" charset="0"/>
              <a:buChar char="-"/>
            </a:pPr>
            <a:r>
              <a:rPr lang="en-GB" sz="2200" b="0" i="0" dirty="0">
                <a:effectLst/>
                <a:latin typeface="PT Serif" panose="020F0502020204030204" pitchFamily="18" charset="0"/>
              </a:rPr>
              <a:t>Operation in the positive half-cycle of Modulating Signal</a:t>
            </a:r>
          </a:p>
          <a:p>
            <a:pPr marL="800100" lvl="2" indent="-342900" algn="just" fontAlgn="base">
              <a:lnSpc>
                <a:spcPct val="150000"/>
              </a:lnSpc>
              <a:buFont typeface="PT Serif" panose="020A0603040505020204" pitchFamily="18" charset="0"/>
              <a:buChar char="-"/>
            </a:pPr>
            <a:r>
              <a:rPr lang="en-GB" sz="2200" b="0" i="0" dirty="0">
                <a:effectLst/>
                <a:latin typeface="PT Serif" panose="020F0502020204030204" pitchFamily="18" charset="0"/>
              </a:rPr>
              <a:t>Operation in the Negative half-cycle of Modulating Signal</a:t>
            </a:r>
          </a:p>
        </p:txBody>
      </p:sp>
      <p:pic>
        <p:nvPicPr>
          <p:cNvPr id="3" name="Picture 2">
            <a:extLst>
              <a:ext uri="{FF2B5EF4-FFF2-40B4-BE49-F238E27FC236}">
                <a16:creationId xmlns:a16="http://schemas.microsoft.com/office/drawing/2014/main" id="{9F1007B5-2CE4-5D0C-C07B-99F6D21A86D9}"/>
              </a:ext>
            </a:extLst>
          </p:cNvPr>
          <p:cNvPicPr>
            <a:picLocks noChangeAspect="1"/>
          </p:cNvPicPr>
          <p:nvPr/>
        </p:nvPicPr>
        <p:blipFill>
          <a:blip r:embed="rId3"/>
          <a:stretch>
            <a:fillRect/>
          </a:stretch>
        </p:blipFill>
        <p:spPr>
          <a:xfrm>
            <a:off x="8991600" y="1699030"/>
            <a:ext cx="2922270" cy="4738816"/>
          </a:xfrm>
          <a:prstGeom prst="rect">
            <a:avLst/>
          </a:prstGeom>
        </p:spPr>
      </p:pic>
    </p:spTree>
    <p:extLst>
      <p:ext uri="{BB962C8B-B14F-4D97-AF65-F5344CB8AC3E}">
        <p14:creationId xmlns:p14="http://schemas.microsoft.com/office/powerpoint/2010/main" val="3926992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467231"/>
            <a:ext cx="11594969" cy="614741"/>
          </a:xfrm>
        </p:spPr>
        <p:txBody>
          <a:bodyPr>
            <a:normAutofit/>
          </a:bodyPr>
          <a:lstStyle/>
          <a:p>
            <a:r>
              <a:rPr lang="en-GB" sz="3200" b="1" dirty="0"/>
              <a:t>Mode 1 : Carrier Suppression : positive cycle</a:t>
            </a:r>
          </a:p>
        </p:txBody>
      </p:sp>
      <p:pic>
        <p:nvPicPr>
          <p:cNvPr id="6" name="Picture 5">
            <a:extLst>
              <a:ext uri="{FF2B5EF4-FFF2-40B4-BE49-F238E27FC236}">
                <a16:creationId xmlns:a16="http://schemas.microsoft.com/office/drawing/2014/main" id="{379C3D4B-1C4F-FF7E-6289-90655012C8FD}"/>
              </a:ext>
            </a:extLst>
          </p:cNvPr>
          <p:cNvPicPr>
            <a:picLocks noChangeAspect="1"/>
          </p:cNvPicPr>
          <p:nvPr/>
        </p:nvPicPr>
        <p:blipFill>
          <a:blip r:embed="rId3"/>
          <a:stretch>
            <a:fillRect/>
          </a:stretch>
        </p:blipFill>
        <p:spPr>
          <a:xfrm>
            <a:off x="6096000" y="2176928"/>
            <a:ext cx="5105399" cy="2504143"/>
          </a:xfrm>
          <a:prstGeom prst="rect">
            <a:avLst/>
          </a:prstGeom>
        </p:spPr>
      </p:pic>
      <p:sp>
        <p:nvSpPr>
          <p:cNvPr id="10" name="TextBox 9">
            <a:extLst>
              <a:ext uri="{FF2B5EF4-FFF2-40B4-BE49-F238E27FC236}">
                <a16:creationId xmlns:a16="http://schemas.microsoft.com/office/drawing/2014/main" id="{640D315D-E6C7-8E83-4BB9-8A32050311B7}"/>
              </a:ext>
            </a:extLst>
          </p:cNvPr>
          <p:cNvSpPr txBox="1"/>
          <p:nvPr/>
        </p:nvSpPr>
        <p:spPr>
          <a:xfrm>
            <a:off x="328930" y="4613434"/>
            <a:ext cx="10115550" cy="1785104"/>
          </a:xfrm>
          <a:prstGeom prst="rect">
            <a:avLst/>
          </a:prstGeom>
          <a:noFill/>
        </p:spPr>
        <p:txBody>
          <a:bodyPr wrap="square">
            <a:spAutoFit/>
          </a:bodyPr>
          <a:lstStyle/>
          <a:p>
            <a:pPr marL="342900" indent="-342900">
              <a:buFont typeface="Arial" panose="020B0604020202020204" pitchFamily="34" charset="0"/>
              <a:buChar char="•"/>
            </a:pPr>
            <a:r>
              <a:rPr lang="en-GB" sz="2200" b="0" i="0" dirty="0">
                <a:effectLst/>
                <a:latin typeface="Calibri "/>
              </a:rPr>
              <a:t>The polarity of the upper portion of centre tap transformer will be shifted same as that of the carrier signal.</a:t>
            </a:r>
            <a:endParaRPr lang="en-GB" sz="2200" dirty="0">
              <a:latin typeface="Calibri "/>
            </a:endParaRPr>
          </a:p>
          <a:p>
            <a:pPr marL="342900" indent="-342900">
              <a:buFont typeface="Arial" panose="020B0604020202020204" pitchFamily="34" charset="0"/>
              <a:buChar char="•"/>
            </a:pPr>
            <a:endParaRPr lang="en-GB" sz="2200" b="0" i="0" dirty="0">
              <a:effectLst/>
              <a:latin typeface="Calibri "/>
            </a:endParaRPr>
          </a:p>
          <a:p>
            <a:pPr marL="342900" indent="-342900">
              <a:buFont typeface="Arial" panose="020B0604020202020204" pitchFamily="34" charset="0"/>
              <a:buChar char="•"/>
            </a:pPr>
            <a:r>
              <a:rPr lang="en-GB" sz="2200" b="0" i="0" dirty="0">
                <a:effectLst/>
                <a:latin typeface="Calibri "/>
              </a:rPr>
              <a:t>The polarity of the lower portion of centre tap transformer will be shifted 180 degree when a signal is input is from the centre tap transformer.</a:t>
            </a:r>
            <a:endParaRPr lang="en-GB" sz="2200" dirty="0">
              <a:latin typeface="Calibri "/>
            </a:endParaRPr>
          </a:p>
        </p:txBody>
      </p:sp>
      <p:pic>
        <p:nvPicPr>
          <p:cNvPr id="12" name="Picture 11">
            <a:extLst>
              <a:ext uri="{FF2B5EF4-FFF2-40B4-BE49-F238E27FC236}">
                <a16:creationId xmlns:a16="http://schemas.microsoft.com/office/drawing/2014/main" id="{008B7038-F1A1-19D0-26BC-46375965DE21}"/>
              </a:ext>
            </a:extLst>
          </p:cNvPr>
          <p:cNvPicPr>
            <a:picLocks noChangeAspect="1"/>
          </p:cNvPicPr>
          <p:nvPr/>
        </p:nvPicPr>
        <p:blipFill>
          <a:blip r:embed="rId4"/>
          <a:stretch>
            <a:fillRect/>
          </a:stretch>
        </p:blipFill>
        <p:spPr>
          <a:xfrm>
            <a:off x="868679" y="2196332"/>
            <a:ext cx="4878705" cy="2322146"/>
          </a:xfrm>
          <a:prstGeom prst="rect">
            <a:avLst/>
          </a:prstGeom>
        </p:spPr>
      </p:pic>
    </p:spTree>
    <p:extLst>
      <p:ext uri="{BB962C8B-B14F-4D97-AF65-F5344CB8AC3E}">
        <p14:creationId xmlns:p14="http://schemas.microsoft.com/office/powerpoint/2010/main" val="1928295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467231"/>
            <a:ext cx="11594969" cy="614741"/>
          </a:xfrm>
        </p:spPr>
        <p:txBody>
          <a:bodyPr>
            <a:normAutofit/>
          </a:bodyPr>
          <a:lstStyle/>
          <a:p>
            <a:r>
              <a:rPr lang="en-GB" sz="3200" b="1" dirty="0"/>
              <a:t>Mode 1 : Carrier Suppression : negative cycle</a:t>
            </a:r>
          </a:p>
        </p:txBody>
      </p:sp>
      <p:sp>
        <p:nvSpPr>
          <p:cNvPr id="10" name="TextBox 9">
            <a:extLst>
              <a:ext uri="{FF2B5EF4-FFF2-40B4-BE49-F238E27FC236}">
                <a16:creationId xmlns:a16="http://schemas.microsoft.com/office/drawing/2014/main" id="{640D315D-E6C7-8E83-4BB9-8A32050311B7}"/>
              </a:ext>
            </a:extLst>
          </p:cNvPr>
          <p:cNvSpPr txBox="1"/>
          <p:nvPr/>
        </p:nvSpPr>
        <p:spPr>
          <a:xfrm>
            <a:off x="328930" y="4613434"/>
            <a:ext cx="10115550" cy="1785104"/>
          </a:xfrm>
          <a:prstGeom prst="rect">
            <a:avLst/>
          </a:prstGeom>
          <a:noFill/>
        </p:spPr>
        <p:txBody>
          <a:bodyPr wrap="square">
            <a:spAutoFit/>
          </a:bodyPr>
          <a:lstStyle/>
          <a:p>
            <a:pPr marL="342900" indent="-342900">
              <a:buFont typeface="Arial" panose="020B0604020202020204" pitchFamily="34" charset="0"/>
              <a:buChar char="•"/>
            </a:pPr>
            <a:r>
              <a:rPr lang="en-GB" sz="2200" b="0" i="0" dirty="0">
                <a:effectLst/>
                <a:latin typeface="Calibri "/>
              </a:rPr>
              <a:t>The polarity of the upper portion of centre tap transformer will be shifted same as that of the carrier signal.</a:t>
            </a:r>
            <a:endParaRPr lang="en-GB" sz="2200" dirty="0">
              <a:latin typeface="Calibri "/>
            </a:endParaRPr>
          </a:p>
          <a:p>
            <a:pPr marL="342900" indent="-342900">
              <a:buFont typeface="Arial" panose="020B0604020202020204" pitchFamily="34" charset="0"/>
              <a:buChar char="•"/>
            </a:pPr>
            <a:endParaRPr lang="en-GB" sz="2200" b="0" i="0" dirty="0">
              <a:effectLst/>
              <a:latin typeface="Calibri "/>
            </a:endParaRPr>
          </a:p>
          <a:p>
            <a:pPr marL="342900" indent="-342900">
              <a:buFont typeface="Arial" panose="020B0604020202020204" pitchFamily="34" charset="0"/>
              <a:buChar char="•"/>
            </a:pPr>
            <a:r>
              <a:rPr lang="en-GB" sz="2200" b="0" i="0" dirty="0">
                <a:effectLst/>
                <a:latin typeface="Calibri "/>
              </a:rPr>
              <a:t>The polarity of the lower portion of centre tap transformer will be shifted 180 degree when a signal is input is from the centre tap transformer.</a:t>
            </a:r>
            <a:endParaRPr lang="en-GB" sz="2200" dirty="0">
              <a:latin typeface="Calibri "/>
            </a:endParaRPr>
          </a:p>
        </p:txBody>
      </p:sp>
      <p:pic>
        <p:nvPicPr>
          <p:cNvPr id="8" name="Picture 7">
            <a:extLst>
              <a:ext uri="{FF2B5EF4-FFF2-40B4-BE49-F238E27FC236}">
                <a16:creationId xmlns:a16="http://schemas.microsoft.com/office/drawing/2014/main" id="{DD603D35-8AD3-3DC5-D72B-BACAD2996757}"/>
              </a:ext>
            </a:extLst>
          </p:cNvPr>
          <p:cNvPicPr>
            <a:picLocks noChangeAspect="1"/>
          </p:cNvPicPr>
          <p:nvPr/>
        </p:nvPicPr>
        <p:blipFill>
          <a:blip r:embed="rId3"/>
          <a:stretch>
            <a:fillRect/>
          </a:stretch>
        </p:blipFill>
        <p:spPr>
          <a:xfrm>
            <a:off x="490351" y="1969777"/>
            <a:ext cx="5581650" cy="2755853"/>
          </a:xfrm>
          <a:prstGeom prst="rect">
            <a:avLst/>
          </a:prstGeom>
        </p:spPr>
      </p:pic>
      <p:pic>
        <p:nvPicPr>
          <p:cNvPr id="14" name="Picture 13">
            <a:extLst>
              <a:ext uri="{FF2B5EF4-FFF2-40B4-BE49-F238E27FC236}">
                <a16:creationId xmlns:a16="http://schemas.microsoft.com/office/drawing/2014/main" id="{073C678F-5720-E36A-64FA-2BCDA9FEDBC6}"/>
              </a:ext>
            </a:extLst>
          </p:cNvPr>
          <p:cNvPicPr>
            <a:picLocks noChangeAspect="1"/>
          </p:cNvPicPr>
          <p:nvPr/>
        </p:nvPicPr>
        <p:blipFill>
          <a:blip r:embed="rId4"/>
          <a:stretch>
            <a:fillRect/>
          </a:stretch>
        </p:blipFill>
        <p:spPr>
          <a:xfrm>
            <a:off x="6233422" y="1908611"/>
            <a:ext cx="5388292" cy="2704823"/>
          </a:xfrm>
          <a:prstGeom prst="rect">
            <a:avLst/>
          </a:prstGeom>
        </p:spPr>
      </p:pic>
    </p:spTree>
    <p:extLst>
      <p:ext uri="{BB962C8B-B14F-4D97-AF65-F5344CB8AC3E}">
        <p14:creationId xmlns:p14="http://schemas.microsoft.com/office/powerpoint/2010/main" val="725645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467231"/>
            <a:ext cx="11594969" cy="614741"/>
          </a:xfrm>
        </p:spPr>
        <p:txBody>
          <a:bodyPr>
            <a:normAutofit/>
          </a:bodyPr>
          <a:lstStyle/>
          <a:p>
            <a:r>
              <a:rPr lang="en-GB" sz="3200" b="1" dirty="0"/>
              <a:t>Mode 2 : Operation in Presence of Modulating Signal positive cycle</a:t>
            </a:r>
          </a:p>
        </p:txBody>
      </p:sp>
      <p:pic>
        <p:nvPicPr>
          <p:cNvPr id="5" name="Picture 4">
            <a:extLst>
              <a:ext uri="{FF2B5EF4-FFF2-40B4-BE49-F238E27FC236}">
                <a16:creationId xmlns:a16="http://schemas.microsoft.com/office/drawing/2014/main" id="{4DC04962-A9E3-190F-7182-259518E9BF50}"/>
              </a:ext>
            </a:extLst>
          </p:cNvPr>
          <p:cNvPicPr>
            <a:picLocks noChangeAspect="1"/>
          </p:cNvPicPr>
          <p:nvPr/>
        </p:nvPicPr>
        <p:blipFill>
          <a:blip r:embed="rId3"/>
          <a:stretch>
            <a:fillRect/>
          </a:stretch>
        </p:blipFill>
        <p:spPr>
          <a:xfrm>
            <a:off x="6179204" y="2578353"/>
            <a:ext cx="5472477" cy="2714625"/>
          </a:xfrm>
          <a:prstGeom prst="rect">
            <a:avLst/>
          </a:prstGeom>
        </p:spPr>
      </p:pic>
      <p:pic>
        <p:nvPicPr>
          <p:cNvPr id="8" name="Picture 7">
            <a:extLst>
              <a:ext uri="{FF2B5EF4-FFF2-40B4-BE49-F238E27FC236}">
                <a16:creationId xmlns:a16="http://schemas.microsoft.com/office/drawing/2014/main" id="{F6003DFB-4469-9F4C-CA31-4C739D2F2157}"/>
              </a:ext>
            </a:extLst>
          </p:cNvPr>
          <p:cNvPicPr>
            <a:picLocks noChangeAspect="1"/>
          </p:cNvPicPr>
          <p:nvPr/>
        </p:nvPicPr>
        <p:blipFill>
          <a:blip r:embed="rId4"/>
          <a:stretch>
            <a:fillRect/>
          </a:stretch>
        </p:blipFill>
        <p:spPr>
          <a:xfrm>
            <a:off x="540319" y="2532634"/>
            <a:ext cx="5439853" cy="2537206"/>
          </a:xfrm>
          <a:prstGeom prst="rect">
            <a:avLst/>
          </a:prstGeom>
        </p:spPr>
      </p:pic>
    </p:spTree>
    <p:extLst>
      <p:ext uri="{BB962C8B-B14F-4D97-AF65-F5344CB8AC3E}">
        <p14:creationId xmlns:p14="http://schemas.microsoft.com/office/powerpoint/2010/main" val="2533586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467231"/>
            <a:ext cx="11594969" cy="614741"/>
          </a:xfrm>
        </p:spPr>
        <p:txBody>
          <a:bodyPr>
            <a:normAutofit/>
          </a:bodyPr>
          <a:lstStyle/>
          <a:p>
            <a:r>
              <a:rPr lang="en-GB" sz="3200" b="1" dirty="0"/>
              <a:t>Mode 2 : Operation in Presence of Modulating Signal negative cycle</a:t>
            </a:r>
          </a:p>
        </p:txBody>
      </p:sp>
      <p:pic>
        <p:nvPicPr>
          <p:cNvPr id="6" name="Picture 5">
            <a:extLst>
              <a:ext uri="{FF2B5EF4-FFF2-40B4-BE49-F238E27FC236}">
                <a16:creationId xmlns:a16="http://schemas.microsoft.com/office/drawing/2014/main" id="{5381CD90-B56F-61FA-E599-8EB3A7E897BF}"/>
              </a:ext>
            </a:extLst>
          </p:cNvPr>
          <p:cNvPicPr>
            <a:picLocks noChangeAspect="1"/>
          </p:cNvPicPr>
          <p:nvPr/>
        </p:nvPicPr>
        <p:blipFill>
          <a:blip r:embed="rId3"/>
          <a:stretch>
            <a:fillRect/>
          </a:stretch>
        </p:blipFill>
        <p:spPr>
          <a:xfrm>
            <a:off x="490351" y="2082255"/>
            <a:ext cx="5549713" cy="3150235"/>
          </a:xfrm>
          <a:prstGeom prst="rect">
            <a:avLst/>
          </a:prstGeom>
        </p:spPr>
      </p:pic>
      <p:pic>
        <p:nvPicPr>
          <p:cNvPr id="8" name="Picture 7">
            <a:extLst>
              <a:ext uri="{FF2B5EF4-FFF2-40B4-BE49-F238E27FC236}">
                <a16:creationId xmlns:a16="http://schemas.microsoft.com/office/drawing/2014/main" id="{0EC28825-637E-915F-33DE-E474CFD99E70}"/>
              </a:ext>
            </a:extLst>
          </p:cNvPr>
          <p:cNvPicPr>
            <a:picLocks noChangeAspect="1"/>
          </p:cNvPicPr>
          <p:nvPr/>
        </p:nvPicPr>
        <p:blipFill>
          <a:blip r:embed="rId4"/>
          <a:stretch>
            <a:fillRect/>
          </a:stretch>
        </p:blipFill>
        <p:spPr>
          <a:xfrm>
            <a:off x="6091958" y="2283936"/>
            <a:ext cx="5386660" cy="2755424"/>
          </a:xfrm>
          <a:prstGeom prst="rect">
            <a:avLst/>
          </a:prstGeom>
        </p:spPr>
      </p:pic>
    </p:spTree>
    <p:extLst>
      <p:ext uri="{BB962C8B-B14F-4D97-AF65-F5344CB8AC3E}">
        <p14:creationId xmlns:p14="http://schemas.microsoft.com/office/powerpoint/2010/main" val="4095629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57200" y="1833675"/>
            <a:ext cx="11594969" cy="666205"/>
          </a:xfrm>
        </p:spPr>
        <p:txBody>
          <a:bodyPr>
            <a:normAutofit/>
          </a:bodyPr>
          <a:lstStyle/>
          <a:p>
            <a:r>
              <a:rPr lang="en-GB" sz="3200" b="1" dirty="0"/>
              <a:t>DSB- SC- Receiver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808480" y="2909342"/>
            <a:ext cx="5943600" cy="3697174"/>
          </a:xfrm>
        </p:spPr>
        <p:txBody>
          <a:bodyPr>
            <a:noAutofit/>
          </a:bodyPr>
          <a:lstStyle/>
          <a:p>
            <a:pPr algn="just">
              <a:lnSpc>
                <a:spcPct val="150000"/>
              </a:lnSpc>
            </a:pPr>
            <a:r>
              <a:rPr lang="en-GB" sz="2200" dirty="0"/>
              <a:t>Coherent Detector</a:t>
            </a:r>
          </a:p>
          <a:p>
            <a:pPr algn="just">
              <a:lnSpc>
                <a:spcPct val="150000"/>
              </a:lnSpc>
            </a:pPr>
            <a:r>
              <a:rPr lang="en-GB" sz="2200" dirty="0"/>
              <a:t>Costas Loop</a:t>
            </a:r>
          </a:p>
        </p:txBody>
      </p:sp>
    </p:spTree>
    <p:extLst>
      <p:ext uri="{BB962C8B-B14F-4D97-AF65-F5344CB8AC3E}">
        <p14:creationId xmlns:p14="http://schemas.microsoft.com/office/powerpoint/2010/main" val="11530594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11480" y="1378505"/>
            <a:ext cx="11594969" cy="666205"/>
          </a:xfrm>
        </p:spPr>
        <p:txBody>
          <a:bodyPr>
            <a:normAutofit/>
          </a:bodyPr>
          <a:lstStyle/>
          <a:p>
            <a:r>
              <a:rPr lang="en-GB" sz="3200" b="1" dirty="0"/>
              <a:t>Coherent Detector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571500" y="2169273"/>
            <a:ext cx="5943600" cy="3697174"/>
          </a:xfrm>
        </p:spPr>
        <p:txBody>
          <a:bodyPr>
            <a:noAutofit/>
          </a:bodyPr>
          <a:lstStyle/>
          <a:p>
            <a:pPr algn="just">
              <a:lnSpc>
                <a:spcPct val="150000"/>
              </a:lnSpc>
            </a:pPr>
            <a:r>
              <a:rPr lang="en-GB" sz="2200" dirty="0"/>
              <a:t>The same carrier signal (which is used for generating DSBSC signal) is used to detect the message signal. </a:t>
            </a:r>
          </a:p>
          <a:p>
            <a:pPr algn="just">
              <a:lnSpc>
                <a:spcPct val="150000"/>
              </a:lnSpc>
            </a:pPr>
            <a:r>
              <a:rPr lang="en-GB" sz="2200" dirty="0"/>
              <a:t>Hence, this process of detection is called as coherent or synchronous detection.</a:t>
            </a:r>
          </a:p>
        </p:txBody>
      </p:sp>
      <p:pic>
        <p:nvPicPr>
          <p:cNvPr id="5" name="Picture 4">
            <a:extLst>
              <a:ext uri="{FF2B5EF4-FFF2-40B4-BE49-F238E27FC236}">
                <a16:creationId xmlns:a16="http://schemas.microsoft.com/office/drawing/2014/main" id="{D6712D95-F4CB-2AE1-A83E-B82C5802C1C2}"/>
              </a:ext>
            </a:extLst>
          </p:cNvPr>
          <p:cNvPicPr>
            <a:picLocks noChangeAspect="1"/>
          </p:cNvPicPr>
          <p:nvPr/>
        </p:nvPicPr>
        <p:blipFill>
          <a:blip r:embed="rId3"/>
          <a:stretch>
            <a:fillRect/>
          </a:stretch>
        </p:blipFill>
        <p:spPr>
          <a:xfrm>
            <a:off x="6903720" y="2109470"/>
            <a:ext cx="5102729" cy="3102610"/>
          </a:xfrm>
          <a:prstGeom prst="rect">
            <a:avLst/>
          </a:prstGeom>
        </p:spPr>
      </p:pic>
    </p:spTree>
    <p:extLst>
      <p:ext uri="{BB962C8B-B14F-4D97-AF65-F5344CB8AC3E}">
        <p14:creationId xmlns:p14="http://schemas.microsoft.com/office/powerpoint/2010/main" val="2735189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18</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281771"/>
            <a:ext cx="11594969" cy="666205"/>
          </a:xfrm>
        </p:spPr>
        <p:txBody>
          <a:bodyPr>
            <a:normAutofit/>
          </a:bodyPr>
          <a:lstStyle/>
          <a:p>
            <a:r>
              <a:rPr lang="en-GB" sz="3200" b="1" dirty="0"/>
              <a:t>Coherent Detector</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81940" y="1879055"/>
            <a:ext cx="6992620" cy="3697174"/>
          </a:xfrm>
        </p:spPr>
        <p:txBody>
          <a:bodyPr>
            <a:noAutofit/>
          </a:bodyPr>
          <a:lstStyle/>
          <a:p>
            <a:pPr algn="just">
              <a:lnSpc>
                <a:spcPct val="150000"/>
              </a:lnSpc>
            </a:pPr>
            <a:r>
              <a:rPr lang="en-GB" sz="2200" dirty="0"/>
              <a:t>The message signal can be extracted from DSBSC wave by multiplying it with a carrier, having the same frequency and the phase of the carrier used in DSBSC modulation. </a:t>
            </a:r>
          </a:p>
          <a:p>
            <a:pPr algn="just">
              <a:lnSpc>
                <a:spcPct val="150000"/>
              </a:lnSpc>
            </a:pPr>
            <a:r>
              <a:rPr lang="en-GB" sz="2200" dirty="0"/>
              <a:t>Hence, this process of detection is called as coherent or synchronous detection.</a:t>
            </a:r>
          </a:p>
          <a:p>
            <a:pPr algn="just">
              <a:lnSpc>
                <a:spcPct val="150000"/>
              </a:lnSpc>
            </a:pPr>
            <a:r>
              <a:rPr lang="en-GB" sz="2200" dirty="0"/>
              <a:t>The resulting signal is then passed through a Low Pass Filter. Output of this filter is the desired message signal.</a:t>
            </a:r>
          </a:p>
        </p:txBody>
      </p:sp>
      <p:pic>
        <p:nvPicPr>
          <p:cNvPr id="6" name="Picture 5">
            <a:extLst>
              <a:ext uri="{FF2B5EF4-FFF2-40B4-BE49-F238E27FC236}">
                <a16:creationId xmlns:a16="http://schemas.microsoft.com/office/drawing/2014/main" id="{48870F1E-3F77-26FD-74F7-A1383535A73B}"/>
              </a:ext>
            </a:extLst>
          </p:cNvPr>
          <p:cNvPicPr>
            <a:picLocks noChangeAspect="1"/>
          </p:cNvPicPr>
          <p:nvPr/>
        </p:nvPicPr>
        <p:blipFill>
          <a:blip r:embed="rId3"/>
          <a:stretch>
            <a:fillRect/>
          </a:stretch>
        </p:blipFill>
        <p:spPr>
          <a:xfrm>
            <a:off x="7203440" y="2332229"/>
            <a:ext cx="4714875" cy="2790825"/>
          </a:xfrm>
          <a:prstGeom prst="rect">
            <a:avLst/>
          </a:prstGeom>
        </p:spPr>
      </p:pic>
    </p:spTree>
    <p:extLst>
      <p:ext uri="{BB962C8B-B14F-4D97-AF65-F5344CB8AC3E}">
        <p14:creationId xmlns:p14="http://schemas.microsoft.com/office/powerpoint/2010/main" val="3094891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73660"/>
            <a:ext cx="11594969" cy="666205"/>
          </a:xfrm>
        </p:spPr>
        <p:txBody>
          <a:bodyPr>
            <a:normAutofit/>
          </a:bodyPr>
          <a:lstStyle/>
          <a:p>
            <a:r>
              <a:rPr lang="en-GB" sz="3200" b="1" dirty="0"/>
              <a:t>Coherent Detector</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66700" y="1635215"/>
                <a:ext cx="4935217" cy="3697174"/>
              </a:xfrm>
            </p:spPr>
            <p:txBody>
              <a:bodyPr>
                <a:noAutofit/>
              </a:bodyPr>
              <a:lstStyle/>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Let the DSB SC wave be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s</a:t>
                </a:r>
                <a14:m>
                  <m:oMath xmlns:m="http://schemas.openxmlformats.org/officeDocument/2006/math">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(2</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The Output of the local oscillator is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c</a:t>
                </a:r>
                <a14:m>
                  <m:oMath xmlns:m="http://schemas.openxmlformats.org/officeDocument/2006/math">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900" i="1" kern="100">
                            <a:effectLst/>
                            <a:latin typeface="Cambria Math" panose="02040503050406030204" pitchFamily="18" charset="0"/>
                            <a:ea typeface="DengXian" panose="02010600030101010101" pitchFamily="2" charset="-122"/>
                            <a:cs typeface="Arial" panose="020B0604020202020204" pitchFamily="34" charset="0"/>
                          </a:rPr>
                          <m:t>(2</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900" i="1" kern="100">
                        <a:effectLst/>
                        <a:latin typeface="Cambria Math" panose="02040503050406030204" pitchFamily="18" charset="0"/>
                        <a:ea typeface="DengXian" panose="02010600030101010101" pitchFamily="2" charset="-122"/>
                        <a:cs typeface="Arial" panose="020B0604020202020204" pitchFamily="34" charset="0"/>
                      </a:rPr>
                      <m:t>+</m:t>
                    </m:r>
                    <m:r>
                      <a:rPr lang="en-GB" sz="19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900" i="1" kern="100">
                        <a:effectLst/>
                        <a:latin typeface="Cambria Math" panose="02040503050406030204" pitchFamily="18" charset="0"/>
                        <a:ea typeface="DengXian" panose="02010600030101010101" pitchFamily="2" charset="-122"/>
                        <a:cs typeface="Arial" panose="020B0604020202020204" pitchFamily="34" charset="0"/>
                      </a:rPr>
                      <m:t>) </m:t>
                    </m:r>
                  </m:oMath>
                </a14:m>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where </a:t>
                </a:r>
                <a14:m>
                  <m:oMath xmlns:m="http://schemas.openxmlformats.org/officeDocument/2006/math">
                    <m:r>
                      <m:rPr>
                        <m:sty m:val="p"/>
                      </m:rPr>
                      <a:rPr lang="en-GB" sz="1900" smtClean="0">
                        <a:effectLst/>
                        <a:latin typeface="Cambria Math" panose="02040503050406030204" pitchFamily="18" charset="0"/>
                        <a:ea typeface="DengXian" panose="02010600030101010101" pitchFamily="2" charset="-122"/>
                        <a:cs typeface="Arial" panose="020B0604020202020204" pitchFamily="34" charset="0"/>
                      </a:rPr>
                      <m:t>φ</m:t>
                    </m:r>
                  </m:oMath>
                </a14:m>
                <a:r>
                  <a:rPr lang="en-GB" sz="1900" dirty="0">
                    <a:effectLst/>
                    <a:latin typeface="Cambria Math" panose="02040503050406030204" pitchFamily="18" charset="0"/>
                    <a:ea typeface="DengXian" panose="02010600030101010101" pitchFamily="2" charset="-122"/>
                    <a:cs typeface="Arial" panose="020B0604020202020204" pitchFamily="34" charset="0"/>
                  </a:rPr>
                  <a:t> is the </a:t>
                </a:r>
                <a:r>
                  <a:rPr lang="en-GB" sz="1900" dirty="0"/>
                  <a:t>phase difference between the local oscillator and the carrier signal which is used of DSB SC Modulation.</a:t>
                </a:r>
              </a:p>
              <a:p>
                <a:pPr marL="0" indent="0">
                  <a:lnSpc>
                    <a:spcPct val="107000"/>
                  </a:lnSpc>
                  <a:spcAft>
                    <a:spcPts val="800"/>
                  </a:spcAft>
                  <a:buNone/>
                </a:pPr>
                <a:r>
                  <a:rPr lang="en-GB" sz="1900" kern="100" dirty="0">
                    <a:effectLst/>
                    <a:latin typeface="Cambria Math" panose="02040503050406030204" pitchFamily="18" charset="0"/>
                    <a:ea typeface="DengXian" panose="02010600030101010101" pitchFamily="2" charset="-122"/>
                    <a:cs typeface="Arial" panose="020B0604020202020204" pitchFamily="34" charset="0"/>
                  </a:rPr>
                  <a:t>The output of the product Modulator be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900" i="1" kern="100" dirty="0">
                    <a:effectLst/>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9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900" i="1" kern="100">
                        <a:effectLst/>
                        <a:latin typeface="Cambria Math" panose="02040503050406030204" pitchFamily="18" charset="0"/>
                        <a:ea typeface="DengXian" panose="02010600030101010101" pitchFamily="2" charset="-122"/>
                        <a:cs typeface="Arial" panose="020B0604020202020204" pitchFamily="34" charset="0"/>
                      </a:rPr>
                      <m:t>𝑐</m:t>
                    </m:r>
                    <m:r>
                      <a:rPr lang="en-GB" sz="1900" i="1" kern="100">
                        <a:effectLst/>
                        <a:latin typeface="Cambria Math" panose="02040503050406030204" pitchFamily="18" charset="0"/>
                        <a:ea typeface="DengXian" panose="02010600030101010101" pitchFamily="2" charset="-122"/>
                        <a:cs typeface="Arial" panose="020B0604020202020204" pitchFamily="34" charset="0"/>
                      </a:rPr>
                      <m:t>(</m:t>
                    </m:r>
                    <m:r>
                      <a:rPr lang="en-GB" sz="19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9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9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9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266700" y="1635215"/>
                <a:ext cx="4935217" cy="3697174"/>
              </a:xfrm>
              <a:blipFill>
                <a:blip r:embed="rId3"/>
                <a:stretch>
                  <a:fillRect l="-1236" t="-988" b="-17133"/>
                </a:stretch>
              </a:blipFill>
            </p:spPr>
            <p:txBody>
              <a:bodyPr/>
              <a:lstStyle/>
              <a:p>
                <a:r>
                  <a:rPr lang="en-GB">
                    <a:noFill/>
                  </a:rPr>
                  <a:t> </a:t>
                </a:r>
              </a:p>
            </p:txBody>
          </p:sp>
        </mc:Fallback>
      </mc:AlternateContent>
      <p:cxnSp>
        <p:nvCxnSpPr>
          <p:cNvPr id="6" name="Straight Connector 5">
            <a:extLst>
              <a:ext uri="{FF2B5EF4-FFF2-40B4-BE49-F238E27FC236}">
                <a16:creationId xmlns:a16="http://schemas.microsoft.com/office/drawing/2014/main" id="{465E4C80-D8D7-9AE1-FDE6-12BC199549CD}"/>
              </a:ext>
            </a:extLst>
          </p:cNvPr>
          <p:cNvCxnSpPr/>
          <p:nvPr/>
        </p:nvCxnSpPr>
        <p:spPr>
          <a:xfrm>
            <a:off x="5024120" y="1997375"/>
            <a:ext cx="0" cy="4561994"/>
          </a:xfrm>
          <a:prstGeom prst="line">
            <a:avLst/>
          </a:prstGeom>
          <a:ln w="19050"/>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5156197" y="2414147"/>
                <a:ext cx="7198356" cy="2312813"/>
              </a:xfrm>
              <a:prstGeom prst="rect">
                <a:avLst/>
              </a:prstGeom>
              <a:noFill/>
            </p:spPr>
            <p:txBody>
              <a:bodyPr wrap="square">
                <a:spAutoFit/>
              </a:bodyPr>
              <a:lstStyle/>
              <a:p>
                <a:pPr>
                  <a:lnSpc>
                    <a:spcPct val="107000"/>
                  </a:lnSpc>
                  <a:spcAft>
                    <a:spcPts val="800"/>
                  </a:spcAft>
                </a:pPr>
                <a:r>
                  <a:rPr lang="en-GB" kern="100" dirty="0">
                    <a:latin typeface="Cambria Math" panose="02040503050406030204" pitchFamily="18" charset="0"/>
                    <a:ea typeface="DengXian" panose="02010600030101010101" pitchFamily="2" charset="-122"/>
                    <a:cs typeface="Arial" panose="020B0604020202020204" pitchFamily="34" charset="0"/>
                  </a:rPr>
                  <a:t>Substitute  the values of s(t) and c(t) in the above equation</a:t>
                </a:r>
                <a:endParaRPr lang="en-GB" kern="1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i="1" kern="100" dirty="0">
                    <a:effectLst/>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i="1" kern="100" dirty="0">
                    <a:effectLst/>
                    <a:latin typeface="Cambria Math" panose="02040503050406030204" pitchFamily="18" charset="0"/>
                    <a:ea typeface="DengXian" panose="02010600030101010101" pitchFamily="2" charset="-122"/>
                    <a:cs typeface="Arial" panose="020B0604020202020204" pitchFamily="34" charset="0"/>
                  </a:rPr>
                  <a:t>v</a:t>
                </a:r>
                <a14:m>
                  <m:oMath xmlns:m="http://schemas.openxmlformats.org/officeDocument/2006/math">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sSubSup>
                      <m:sSubSup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SupPr>
                      <m:e>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up>
                        <m:r>
                          <a:rPr lang="en-GB" i="1" kern="100">
                            <a:effectLst/>
                            <a:latin typeface="Cambria Math" panose="02040503050406030204" pitchFamily="18" charset="0"/>
                            <a:ea typeface="DengXian" panose="02010600030101010101" pitchFamily="2" charset="-122"/>
                            <a:cs typeface="Arial" panose="020B0604020202020204" pitchFamily="34" charset="0"/>
                          </a:rPr>
                          <m:t>2</m:t>
                        </m:r>
                      </m:sup>
                    </m:sSubSup>
                    <m:func>
                      <m:funcPr>
                        <m:ctrlPr>
                          <a:rPr lang="en-GB"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strike="sngStrike" kern="100">
                                <a:effectLst/>
                                <a:latin typeface="Cambria Math" panose="02040503050406030204" pitchFamily="18" charset="0"/>
                                <a:ea typeface="DengXian" panose="02010600030101010101" pitchFamily="2" charset="-122"/>
                                <a:cs typeface="Arial" panose="020B0604020202020204" pitchFamily="34" charset="0"/>
                              </a:rPr>
                              <m:t>𝑡</m:t>
                            </m:r>
                          </m:e>
                        </m:d>
                      </m:e>
                    </m:func>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+2</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ffectLst/>
                    <a:latin typeface="Cambria Math" panose="02040503050406030204" pitchFamily="18" charset="0"/>
                    <a:ea typeface="DengXian" panose="02010600030101010101" pitchFamily="2" charset="-122"/>
                    <a:cs typeface="Arial" panose="020B0604020202020204" pitchFamily="34" charset="0"/>
                  </a:rPr>
                  <a:t>]</a:t>
                </a:r>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 xmlns:m="http://schemas.openxmlformats.org/officeDocument/2006/math">
                    <m:r>
                      <a:rPr lang="en-GB" i="1" kern="100">
                        <a:effectLst/>
                        <a:latin typeface="Cambria Math" panose="02040503050406030204" pitchFamily="18" charset="0"/>
                        <a:ea typeface="DengXian" panose="02010600030101010101" pitchFamily="2" charset="-122"/>
                        <a:cs typeface="Arial" panose="020B0604020202020204" pitchFamily="34" charset="0"/>
                      </a:rPr>
                      <m:t>𝑣</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i="1" kern="100">
                            <a:effectLst/>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SupPr>
                          <m:e>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up>
                            <m:r>
                              <a:rPr lang="en-GB" i="1" kern="100">
                                <a:effectLst/>
                                <a:latin typeface="Cambria Math" panose="02040503050406030204" pitchFamily="18" charset="0"/>
                                <a:ea typeface="DengXian" panose="02010600030101010101" pitchFamily="2" charset="-122"/>
                                <a:cs typeface="Arial" panose="020B0604020202020204" pitchFamily="34" charset="0"/>
                              </a:rPr>
                              <m:t>2</m:t>
                            </m:r>
                          </m:sup>
                        </m:sSubSup>
                      </m:num>
                      <m:den>
                        <m:r>
                          <a:rPr lang="en-GB"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r>
                      <a:rPr lang="en-GB"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smtClean="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(4</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 xmlns:m="http://schemas.openxmlformats.org/officeDocument/2006/math">
                    <m:r>
                      <a:rPr lang="en-GB" i="1" kern="100">
                        <a:effectLst/>
                        <a:latin typeface="Cambria Math" panose="02040503050406030204" pitchFamily="18" charset="0"/>
                        <a:ea typeface="DengXian" panose="02010600030101010101" pitchFamily="2" charset="-122"/>
                        <a:cs typeface="Arial" panose="020B0604020202020204" pitchFamily="34" charset="0"/>
                      </a:rPr>
                      <m:t>𝑣</m:t>
                    </m:r>
                    <m:d>
                      <m:dPr>
                        <m:ctrlPr>
                          <a:rPr lang="en-GB" i="1" kern="100">
                            <a:effectLst/>
                            <a:latin typeface="Cambria Math" panose="02040503050406030204" pitchFamily="18" charset="0"/>
                            <a:ea typeface="DengXian" panose="02010600030101010101" pitchFamily="2" charset="-122"/>
                            <a:cs typeface="Arial" panose="020B0604020202020204" pitchFamily="34" charset="0"/>
                          </a:rPr>
                        </m:ctrlPr>
                      </m:dPr>
                      <m:e>
                        <m:r>
                          <a:rPr lang="en-GB"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i="1" kern="100">
                            <a:effectLst/>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SupPr>
                          <m:e>
                            <m:r>
                              <a:rPr lang="en-GB"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up>
                            <m:r>
                              <a:rPr lang="en-GB" i="1" kern="100">
                                <a:effectLst/>
                                <a:latin typeface="Cambria Math" panose="02040503050406030204" pitchFamily="18" charset="0"/>
                                <a:ea typeface="DengXian" panose="02010600030101010101" pitchFamily="2" charset="-122"/>
                                <a:cs typeface="Arial" panose="020B0604020202020204" pitchFamily="34" charset="0"/>
                              </a:rPr>
                              <m:t>2</m:t>
                            </m:r>
                          </m:sup>
                        </m:sSubSup>
                      </m:num>
                      <m:den>
                        <m:r>
                          <a:rPr lang="en-GB"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kern="100">
                        <a:effectLst/>
                        <a:latin typeface="Cambria Math" panose="02040503050406030204" pitchFamily="18" charset="0"/>
                        <a:ea typeface="DengXian" panose="02010600030101010101" pitchFamily="2" charset="-122"/>
                        <a:cs typeface="Arial" panose="020B0604020202020204" pitchFamily="34" charset="0"/>
                      </a:rPr>
                      <m:t>cos</m:t>
                    </m:r>
                    <m:r>
                      <a:rPr lang="en-GB"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 −</m:t>
                    </m:r>
                    <m:r>
                      <a:rPr lang="en-GB"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i="1" kern="100">
                            <a:effectLst/>
                            <a:latin typeface="Cambria Math" panose="02040503050406030204" pitchFamily="18" charset="0"/>
                            <a:ea typeface="DengXian" panose="02010600030101010101" pitchFamily="2" charset="-122"/>
                            <a:cs typeface="Arial" panose="020B0604020202020204" pitchFamily="34" charset="0"/>
                          </a:rPr>
                          <m:t>(4</m:t>
                        </m:r>
                        <m:r>
                          <a:rPr lang="en-GB" i="1" kern="100">
                            <a:effectLst/>
                            <a:latin typeface="Cambria Math" panose="02040503050406030204" pitchFamily="18" charset="0"/>
                            <a:ea typeface="DengXian" panose="02010600030101010101" pitchFamily="2" charset="-122"/>
                            <a:cs typeface="Arial" panose="020B0604020202020204" pitchFamily="34" charset="0"/>
                          </a:rPr>
                          <m:t>𝜋</m:t>
                        </m:r>
                        <m:r>
                          <a:rPr lang="en-GB"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i="1" kern="100">
                        <a:effectLst/>
                        <a:latin typeface="Cambria Math" panose="02040503050406030204" pitchFamily="18" charset="0"/>
                        <a:ea typeface="DengXian" panose="02010600030101010101" pitchFamily="2" charset="-122"/>
                        <a:cs typeface="Arial" panose="020B0604020202020204" pitchFamily="34" charset="0"/>
                      </a:rPr>
                      <m:t>𝑡</m:t>
                    </m:r>
                    <m:r>
                      <a:rPr lang="en-GB" i="1" kern="100">
                        <a:effectLst/>
                        <a:latin typeface="Cambria Math" panose="02040503050406030204" pitchFamily="18" charset="0"/>
                        <a:ea typeface="DengXian" panose="02010600030101010101" pitchFamily="2" charset="-122"/>
                        <a:cs typeface="Arial" panose="020B0604020202020204" pitchFamily="34" charset="0"/>
                      </a:rPr>
                      <m:t>+</m:t>
                    </m:r>
                    <m:r>
                      <a:rPr lang="en-GB" i="1" kern="100">
                        <a:effectLst/>
                        <a:latin typeface="Cambria Math" panose="02040503050406030204" pitchFamily="18" charset="0"/>
                        <a:ea typeface="DengXian" panose="02010600030101010101" pitchFamily="2" charset="-122"/>
                        <a:cs typeface="Arial" panose="020B0604020202020204" pitchFamily="34" charset="0"/>
                      </a:rPr>
                      <m:t>𝜑</m:t>
                    </m:r>
                    <m:r>
                      <a:rPr lang="en-GB"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kern="100" dirty="0">
                    <a:ea typeface="DengXian" panose="02010600030101010101" pitchFamily="2" charset="-122"/>
                    <a:cs typeface="Arial" panose="020B0604020202020204" pitchFamily="34" charset="0"/>
                  </a:rPr>
                  <a:t> </a:t>
                </a:r>
                <a14:m>
                  <m:oMath xmlns:m="http://schemas.openxmlformats.org/officeDocument/2006/math">
                    <m:r>
                      <a:rPr lang="en-GB" i="1" kern="100">
                        <a:latin typeface="Cambria Math" panose="02040503050406030204" pitchFamily="18" charset="0"/>
                        <a:ea typeface="DengXian" panose="02010600030101010101" pitchFamily="2" charset="-122"/>
                        <a:cs typeface="Arial" panose="020B0604020202020204" pitchFamily="34" charset="0"/>
                      </a:rPr>
                      <m:t>𝑚</m:t>
                    </m:r>
                    <m:d>
                      <m:dPr>
                        <m:ctrlPr>
                          <a:rPr lang="en-GB" i="1" kern="100">
                            <a:latin typeface="Cambria Math" panose="02040503050406030204" pitchFamily="18" charset="0"/>
                            <a:ea typeface="DengXian" panose="02010600030101010101" pitchFamily="2" charset="-122"/>
                            <a:cs typeface="Arial" panose="020B0604020202020204" pitchFamily="34" charset="0"/>
                          </a:rPr>
                        </m:ctrlPr>
                      </m:dPr>
                      <m:e>
                        <m:r>
                          <a:rPr lang="en-GB"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5156197" y="2414147"/>
                <a:ext cx="7198356" cy="2312813"/>
              </a:xfrm>
              <a:prstGeom prst="rect">
                <a:avLst/>
              </a:prstGeom>
              <a:blipFill>
                <a:blip r:embed="rId4"/>
                <a:stretch>
                  <a:fillRect l="-762" t="-1583"/>
                </a:stretch>
              </a:blipFill>
            </p:spPr>
            <p:txBody>
              <a:bodyPr/>
              <a:lstStyle/>
              <a:p>
                <a:r>
                  <a:rPr lang="en-GB">
                    <a:noFill/>
                  </a:rPr>
                  <a:t> </a:t>
                </a:r>
              </a:p>
            </p:txBody>
          </p:sp>
        </mc:Fallback>
      </mc:AlternateContent>
    </p:spTree>
    <p:extLst>
      <p:ext uri="{BB962C8B-B14F-4D97-AF65-F5344CB8AC3E}">
        <p14:creationId xmlns:p14="http://schemas.microsoft.com/office/powerpoint/2010/main" val="2404638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20</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Coherent Detector</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431796" y="1570445"/>
                <a:ext cx="10728964" cy="5026825"/>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2200" kern="100" dirty="0">
                    <a:effectLst/>
                    <a:latin typeface="Cambria Math" panose="02040503050406030204" pitchFamily="18" charset="0"/>
                    <a:ea typeface="DengXian" panose="02010600030101010101" pitchFamily="2" charset="-122"/>
                    <a:cs typeface="Arial" panose="020B0604020202020204" pitchFamily="34" charset="0"/>
                  </a:rPr>
                  <a:t>In the above equation, the first term is </a:t>
                </a:r>
                <a:r>
                  <a:rPr lang="en-GB" sz="2200" b="1" kern="100" dirty="0">
                    <a:effectLst/>
                    <a:latin typeface="Cambria Math" panose="02040503050406030204" pitchFamily="18" charset="0"/>
                    <a:ea typeface="DengXian" panose="02010600030101010101" pitchFamily="2" charset="-122"/>
                    <a:cs typeface="Arial" panose="020B0604020202020204" pitchFamily="34" charset="0"/>
                  </a:rPr>
                  <a:t>the scaled version </a:t>
                </a:r>
                <a:r>
                  <a:rPr lang="en-GB" sz="2200" kern="100" dirty="0">
                    <a:effectLst/>
                    <a:latin typeface="Cambria Math" panose="02040503050406030204" pitchFamily="18" charset="0"/>
                    <a:ea typeface="DengXian" panose="02010600030101010101" pitchFamily="2" charset="-122"/>
                    <a:cs typeface="Arial" panose="020B0604020202020204" pitchFamily="34" charset="0"/>
                  </a:rPr>
                  <a:t>of the message signal. It can be extracted by passing the above signal through a low pass filter.</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200" kern="100" dirty="0">
                    <a:effectLst/>
                    <a:latin typeface="Cambria Math" panose="02040503050406030204" pitchFamily="18" charset="0"/>
                    <a:ea typeface="DengXian" panose="02010600030101010101" pitchFamily="2" charset="-122"/>
                    <a:cs typeface="Arial" panose="020B0604020202020204" pitchFamily="34" charset="0"/>
                  </a:rPr>
                  <a:t>            Therefore, the output of low pass filter is</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r>
                        <a:rPr lang="en-GB" sz="2200" i="1" kern="100">
                          <a:effectLst/>
                          <a:latin typeface="Cambria Math" panose="02040503050406030204" pitchFamily="18" charset="0"/>
                          <a:ea typeface="DengXian" panose="02010600030101010101" pitchFamily="2" charset="-122"/>
                          <a:cs typeface="Arial" panose="020B0604020202020204" pitchFamily="34" charset="0"/>
                        </a:rPr>
                        <m:t>𝑣</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2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fPr>
                        <m:num>
                          <m:sSubSup>
                            <m:sSubSup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bSupPr>
                            <m:e>
                              <m:r>
                                <a:rPr lang="en-GB" sz="22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200" i="1" kern="100">
                                  <a:effectLst/>
                                  <a:latin typeface="Cambria Math" panose="02040503050406030204" pitchFamily="18" charset="0"/>
                                  <a:ea typeface="DengXian" panose="02010600030101010101" pitchFamily="2" charset="-122"/>
                                  <a:cs typeface="Arial" panose="020B0604020202020204" pitchFamily="34" charset="0"/>
                                </a:rPr>
                                <m:t>𝑐</m:t>
                              </m:r>
                            </m:sub>
                            <m:sup>
                              <m:r>
                                <a:rPr lang="en-GB" sz="2200" i="1" kern="100">
                                  <a:effectLst/>
                                  <a:latin typeface="Cambria Math" panose="02040503050406030204" pitchFamily="18" charset="0"/>
                                  <a:ea typeface="DengXian" panose="02010600030101010101" pitchFamily="2" charset="-122"/>
                                  <a:cs typeface="Arial" panose="020B0604020202020204" pitchFamily="34" charset="0"/>
                                </a:rPr>
                                <m:t>2</m:t>
                              </m:r>
                            </m:sup>
                          </m:sSubSup>
                        </m:num>
                        <m:den>
                          <m:r>
                            <a:rPr lang="en-GB" sz="2200" i="1" kern="100">
                              <a:effectLst/>
                              <a:latin typeface="Cambria Math" panose="02040503050406030204" pitchFamily="18" charset="0"/>
                              <a:ea typeface="DengXian" panose="02010600030101010101" pitchFamily="2" charset="-122"/>
                              <a:cs typeface="Arial" panose="020B0604020202020204" pitchFamily="34" charset="0"/>
                            </a:rPr>
                            <m:t>2</m:t>
                          </m:r>
                        </m:den>
                      </m:f>
                      <m:r>
                        <m:rPr>
                          <m:sty m:val="p"/>
                        </m:rPr>
                        <a:rPr lang="en-GB" sz="2200" kern="100">
                          <a:effectLst/>
                          <a:latin typeface="Cambria Math" panose="02040503050406030204" pitchFamily="18" charset="0"/>
                          <a:ea typeface="DengXian" panose="02010600030101010101" pitchFamily="2" charset="-122"/>
                          <a:cs typeface="Arial" panose="020B0604020202020204" pitchFamily="34" charset="0"/>
                        </a:rPr>
                        <m:t>cos</m:t>
                      </m:r>
                      <m:r>
                        <a:rPr lang="en-GB" sz="2200" kern="100">
                          <a:effectLst/>
                          <a:latin typeface="Cambria Math" panose="02040503050406030204" pitchFamily="18" charset="0"/>
                          <a:ea typeface="DengXian" panose="02010600030101010101" pitchFamily="2" charset="-122"/>
                          <a:cs typeface="Arial" panose="020B0604020202020204" pitchFamily="34" charset="0"/>
                        </a:rPr>
                        <m:t>(</m:t>
                      </m:r>
                      <m:r>
                        <a:rPr lang="en-GB" sz="2200" i="1" kern="100">
                          <a:effectLst/>
                          <a:latin typeface="Cambria Math" panose="02040503050406030204" pitchFamily="18" charset="0"/>
                          <a:ea typeface="DengXian" panose="02010600030101010101" pitchFamily="2" charset="-122"/>
                          <a:cs typeface="Arial" panose="020B0604020202020204" pitchFamily="34" charset="0"/>
                        </a:rPr>
                        <m:t>𝜑</m:t>
                      </m:r>
                      <m:r>
                        <a:rPr lang="en-GB" sz="2200" i="1" kern="100">
                          <a:effectLst/>
                          <a:latin typeface="Cambria Math" panose="02040503050406030204" pitchFamily="18" charset="0"/>
                          <a:ea typeface="DengXian" panose="02010600030101010101" pitchFamily="2" charset="-122"/>
                          <a:cs typeface="Arial" panose="020B0604020202020204" pitchFamily="34" charset="0"/>
                        </a:rPr>
                        <m:t>) </m:t>
                      </m:r>
                      <m:r>
                        <a:rPr lang="en-GB" sz="22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2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200" kern="100" dirty="0">
                    <a:effectLst/>
                    <a:latin typeface="Cambria Math" panose="02040503050406030204" pitchFamily="18" charset="0"/>
                    <a:ea typeface="DengXian" panose="02010600030101010101" pitchFamily="2" charset="-122"/>
                    <a:cs typeface="Arial" panose="020B0604020202020204" pitchFamily="34" charset="0"/>
                  </a:rPr>
                  <a:t>The demodulated signal amplitude will be maximum, when ϕ=</a:t>
                </a:r>
                <a14:m>
                  <m:oMath xmlns:m="http://schemas.openxmlformats.org/officeDocument/2006/math">
                    <m:sSup>
                      <m:sSup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kern="100">
                            <a:effectLst/>
                            <a:latin typeface="Cambria Math" panose="02040503050406030204" pitchFamily="18" charset="0"/>
                            <a:ea typeface="DengXian" panose="02010600030101010101" pitchFamily="2" charset="-122"/>
                            <a:cs typeface="Arial" panose="020B0604020202020204" pitchFamily="34" charset="0"/>
                          </a:rPr>
                          <m:t>0</m:t>
                        </m:r>
                      </m:e>
                      <m:sup>
                        <m:r>
                          <a:rPr lang="en-GB" sz="22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r>
                  <a:rPr lang="en-GB" sz="2200" kern="100" dirty="0">
                    <a:effectLst/>
                    <a:latin typeface="Cambria Math" panose="02040503050406030204" pitchFamily="18" charset="0"/>
                    <a:ea typeface="DengXian" panose="02010600030101010101" pitchFamily="2" charset="-122"/>
                    <a:cs typeface="Arial" panose="020B0604020202020204" pitchFamily="34" charset="0"/>
                  </a:rPr>
                  <a:t>That’s why the local oscillator signal and the carrier signal should be in phase, i.e., there should not be any phase difference between these two signals.</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50000"/>
                  </a:lnSpc>
                  <a:spcAft>
                    <a:spcPts val="800"/>
                  </a:spcAft>
                </a:pPr>
                <a:r>
                  <a:rPr lang="en-GB" sz="2200" kern="100" dirty="0">
                    <a:effectLst/>
                    <a:latin typeface="Cambria Math" panose="02040503050406030204" pitchFamily="18" charset="0"/>
                    <a:ea typeface="DengXian" panose="02010600030101010101" pitchFamily="2" charset="-122"/>
                    <a:cs typeface="Arial" panose="020B0604020202020204" pitchFamily="34" charset="0"/>
                  </a:rPr>
                  <a:t> The demodulated signal amplitude will be zero, when ϕ=±</a:t>
                </a:r>
                <a14:m>
                  <m:oMath xmlns:m="http://schemas.openxmlformats.org/officeDocument/2006/math">
                    <m:sSup>
                      <m:sSup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22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endParaRPr lang="en-GB" sz="2200" kern="100" dirty="0">
                  <a:latin typeface="Calibri" panose="020F0502020204030204" pitchFamily="34" charset="0"/>
                  <a:ea typeface="DengXian" panose="02010600030101010101" pitchFamily="2" charset="-122"/>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2200" kern="100" dirty="0">
                    <a:effectLst/>
                    <a:latin typeface="Cambria Math" panose="02040503050406030204" pitchFamily="18" charset="0"/>
                    <a:ea typeface="DengXian" panose="02010600030101010101" pitchFamily="2" charset="-122"/>
                    <a:cs typeface="Arial" panose="020B0604020202020204" pitchFamily="34" charset="0"/>
                  </a:rPr>
                  <a:t>This effect is called as quadrature null effect.</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431796" y="1570445"/>
                <a:ext cx="10728964" cy="5026825"/>
              </a:xfrm>
              <a:prstGeom prst="rect">
                <a:avLst/>
              </a:prstGeom>
              <a:blipFill>
                <a:blip r:embed="rId3"/>
                <a:stretch>
                  <a:fillRect l="-739" t="-971" b="-1335"/>
                </a:stretch>
              </a:blipFill>
            </p:spPr>
            <p:txBody>
              <a:bodyPr/>
              <a:lstStyle/>
              <a:p>
                <a:r>
                  <a:rPr lang="en-GB">
                    <a:noFill/>
                  </a:rPr>
                  <a:t> </a:t>
                </a:r>
              </a:p>
            </p:txBody>
          </p:sp>
        </mc:Fallback>
      </mc:AlternateContent>
    </p:spTree>
    <p:extLst>
      <p:ext uri="{BB962C8B-B14F-4D97-AF65-F5344CB8AC3E}">
        <p14:creationId xmlns:p14="http://schemas.microsoft.com/office/powerpoint/2010/main" val="5540169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21</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128485"/>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308336" y="1778725"/>
                <a:ext cx="6128024" cy="4815549"/>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200" kern="100" dirty="0">
                    <a:effectLst/>
                    <a:latin typeface="Cambria Math" panose="02040503050406030204" pitchFamily="18" charset="0"/>
                    <a:ea typeface="DengXian" panose="02010600030101010101" pitchFamily="2" charset="-122"/>
                    <a:cs typeface="Arial" panose="020B0604020202020204" pitchFamily="34" charset="0"/>
                  </a:rPr>
                  <a:t>Costas loop is used to make both the carrier signal (used for DSBSC modulation) and the locally generated signal in phase.</a:t>
                </a:r>
              </a:p>
              <a:p>
                <a:pPr marL="285750" indent="-285750" algn="just">
                  <a:lnSpc>
                    <a:spcPct val="150000"/>
                  </a:lnSpc>
                  <a:spcAft>
                    <a:spcPts val="800"/>
                  </a:spcAft>
                  <a:buFont typeface="Arial" panose="020B0604020202020204" pitchFamily="34" charset="0"/>
                  <a:buChar char="•"/>
                </a:pPr>
                <a:r>
                  <a:rPr lang="en-GB" sz="2200" kern="100" dirty="0">
                    <a:effectLst/>
                    <a:latin typeface="Calibri" panose="020F0502020204030204" pitchFamily="34" charset="0"/>
                    <a:ea typeface="DengXian" panose="02010600030101010101" pitchFamily="2" charset="-122"/>
                    <a:cs typeface="Arial" panose="020B0604020202020204" pitchFamily="34" charset="0"/>
                  </a:rPr>
                  <a:t>Costas loop consists of two product modulators with common input s(t), which is DSBSC wave. </a:t>
                </a:r>
              </a:p>
              <a:p>
                <a:pPr marL="342900" indent="-342900" algn="just">
                  <a:lnSpc>
                    <a:spcPct val="150000"/>
                  </a:lnSpc>
                  <a:spcAft>
                    <a:spcPts val="800"/>
                  </a:spcAft>
                  <a:buFont typeface="Arial" panose="020B0604020202020204" pitchFamily="34" charset="0"/>
                  <a:buChar char="•"/>
                </a:pPr>
                <a:r>
                  <a:rPr lang="en-GB" sz="2200" kern="100" dirty="0">
                    <a:effectLst/>
                    <a:latin typeface="Calibri" panose="020F0502020204030204" pitchFamily="34" charset="0"/>
                    <a:ea typeface="DengXian" panose="02010600030101010101" pitchFamily="2" charset="-122"/>
                    <a:cs typeface="Arial" panose="020B0604020202020204" pitchFamily="34" charset="0"/>
                  </a:rPr>
                  <a:t>The other input for both product modulators is taken from Voltage Controlled Oscillator (VCO) with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phase shift to one of the product modulator</a:t>
                </a: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308336" y="1778725"/>
                <a:ext cx="6128024" cy="4815549"/>
              </a:xfrm>
              <a:prstGeom prst="rect">
                <a:avLst/>
              </a:prstGeom>
              <a:blipFill>
                <a:blip r:embed="rId3"/>
                <a:stretch>
                  <a:fillRect l="-1194" r="-1294" b="-1519"/>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D854313D-B3C8-9C6F-550B-ADA3B21BB7B6}"/>
              </a:ext>
            </a:extLst>
          </p:cNvPr>
          <p:cNvPicPr>
            <a:picLocks noChangeAspect="1"/>
          </p:cNvPicPr>
          <p:nvPr/>
        </p:nvPicPr>
        <p:blipFill>
          <a:blip r:embed="rId4"/>
          <a:stretch>
            <a:fillRect/>
          </a:stretch>
        </p:blipFill>
        <p:spPr>
          <a:xfrm>
            <a:off x="6704738" y="1778725"/>
            <a:ext cx="5198567" cy="3711926"/>
          </a:xfrm>
          <a:prstGeom prst="rect">
            <a:avLst/>
          </a:prstGeom>
        </p:spPr>
      </p:pic>
    </p:spTree>
    <p:extLst>
      <p:ext uri="{BB962C8B-B14F-4D97-AF65-F5344CB8AC3E}">
        <p14:creationId xmlns:p14="http://schemas.microsoft.com/office/powerpoint/2010/main" val="36311579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93EE4D22-1169-C08D-BABC-621796301D1C}"/>
                  </a:ext>
                </a:extLst>
              </p:cNvPr>
              <p:cNvSpPr txBox="1"/>
              <p:nvPr/>
            </p:nvSpPr>
            <p:spPr>
              <a:xfrm>
                <a:off x="330196" y="1854925"/>
                <a:ext cx="6192524" cy="4815549"/>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200" kern="100" dirty="0">
                    <a:effectLst/>
                    <a:latin typeface="Cambria Math" panose="02040503050406030204" pitchFamily="18" charset="0"/>
                    <a:ea typeface="DengXian" panose="02010600030101010101" pitchFamily="2" charset="-122"/>
                    <a:cs typeface="Arial" panose="020B0604020202020204" pitchFamily="34" charset="0"/>
                  </a:rPr>
                  <a:t>Costas loop is used to make both the carrier signal (used for DSBSC modulation) and the locally generated signal in phase.</a:t>
                </a:r>
              </a:p>
              <a:p>
                <a:pPr marL="285750" indent="-285750" algn="just">
                  <a:lnSpc>
                    <a:spcPct val="150000"/>
                  </a:lnSpc>
                  <a:spcAft>
                    <a:spcPts val="800"/>
                  </a:spcAft>
                  <a:buFont typeface="Arial" panose="020B0604020202020204" pitchFamily="34" charset="0"/>
                  <a:buChar char="•"/>
                </a:pPr>
                <a:r>
                  <a:rPr lang="en-GB" sz="2200" kern="100" dirty="0">
                    <a:effectLst/>
                    <a:latin typeface="Calibri" panose="020F0502020204030204" pitchFamily="34" charset="0"/>
                    <a:ea typeface="DengXian" panose="02010600030101010101" pitchFamily="2" charset="-122"/>
                    <a:cs typeface="Arial" panose="020B0604020202020204" pitchFamily="34" charset="0"/>
                  </a:rPr>
                  <a:t>Costas loop consists of two product modulators with common input s(t), which is DSBSC wave. </a:t>
                </a:r>
              </a:p>
              <a:p>
                <a:pPr marL="342900" indent="-342900" algn="just">
                  <a:lnSpc>
                    <a:spcPct val="150000"/>
                  </a:lnSpc>
                  <a:spcAft>
                    <a:spcPts val="800"/>
                  </a:spcAft>
                  <a:buFont typeface="Arial" panose="020B0604020202020204" pitchFamily="34" charset="0"/>
                  <a:buChar char="•"/>
                </a:pPr>
                <a:r>
                  <a:rPr lang="en-GB" sz="2200" kern="100" dirty="0">
                    <a:effectLst/>
                    <a:latin typeface="Calibri" panose="020F0502020204030204" pitchFamily="34" charset="0"/>
                    <a:ea typeface="DengXian" panose="02010600030101010101" pitchFamily="2" charset="-122"/>
                    <a:cs typeface="Arial" panose="020B0604020202020204" pitchFamily="34" charset="0"/>
                  </a:rPr>
                  <a:t>The other input for both product modulators is taken from Voltage Controlled Oscillator (VCO) with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phase shift to one of the product modulator</a:t>
                </a:r>
              </a:p>
            </p:txBody>
          </p:sp>
        </mc:Choice>
        <mc:Fallback xmlns="">
          <p:sp>
            <p:nvSpPr>
              <p:cNvPr id="8" name="TextBox 7">
                <a:extLst>
                  <a:ext uri="{FF2B5EF4-FFF2-40B4-BE49-F238E27FC236}">
                    <a16:creationId xmlns:a16="http://schemas.microsoft.com/office/drawing/2014/main" id="{93EE4D22-1169-C08D-BABC-621796301D1C}"/>
                  </a:ext>
                </a:extLst>
              </p:cNvPr>
              <p:cNvSpPr txBox="1">
                <a:spLocks noRot="1" noChangeAspect="1" noMove="1" noResize="1" noEditPoints="1" noAdjustHandles="1" noChangeArrowheads="1" noChangeShapeType="1" noTextEdit="1"/>
              </p:cNvSpPr>
              <p:nvPr/>
            </p:nvSpPr>
            <p:spPr>
              <a:xfrm>
                <a:off x="330196" y="1854925"/>
                <a:ext cx="6192524" cy="4815549"/>
              </a:xfrm>
              <a:prstGeom prst="rect">
                <a:avLst/>
              </a:prstGeom>
              <a:blipFill>
                <a:blip r:embed="rId3"/>
                <a:stretch>
                  <a:fillRect l="-1083" r="-1280" b="-164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A122CE8-E855-1E5F-E08F-3F9672079A5A}"/>
                  </a:ext>
                </a:extLst>
              </p:cNvPr>
              <p:cNvSpPr txBox="1"/>
              <p:nvPr/>
            </p:nvSpPr>
            <p:spPr>
              <a:xfrm>
                <a:off x="6852925" y="1947447"/>
                <a:ext cx="5283200" cy="4818820"/>
              </a:xfrm>
              <a:prstGeom prst="rect">
                <a:avLst/>
              </a:prstGeom>
              <a:noFill/>
            </p:spPr>
            <p:txBody>
              <a:bodyPr wrap="square">
                <a:spAutoFit/>
              </a:bodyPr>
              <a:lstStyle/>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Let the DSB SC wave be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(2</m:t>
                        </m:r>
                        <m:r>
                          <a:rPr lang="en-GB" sz="2000" i="1" kern="100">
                            <a:effectLst/>
                            <a:latin typeface="Cambria Math" panose="02040503050406030204" pitchFamily="18" charset="0"/>
                            <a:ea typeface="DengXian" panose="02010600030101010101" pitchFamily="2" charset="-122"/>
                            <a:cs typeface="Arial" panose="020B0604020202020204" pitchFamily="34" charset="0"/>
                          </a:rPr>
                          <m:t>𝜋</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Output of the VCO is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r>
                  <a:rPr lang="en-GB" sz="2000" dirty="0">
                    <a:effectLst/>
                  </a:rPr>
                  <a:t> </a:t>
                </a:r>
                <a14:m>
                  <m:oMath xmlns:m="http://schemas.openxmlformats.org/officeDocument/2006/math">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 </m:t>
                    </m:r>
                    <m:r>
                      <a:rPr lang="en-GB" sz="2000" i="1">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(2</m:t>
                        </m:r>
                        <m:r>
                          <a:rPr lang="en-GB" sz="2000" i="1">
                            <a:effectLst/>
                            <a:latin typeface="Cambria Math" panose="02040503050406030204" pitchFamily="18" charset="0"/>
                            <a:ea typeface="DengXian" panose="02010600030101010101" pitchFamily="2" charset="-122"/>
                            <a:cs typeface="Arial" panose="020B0604020202020204" pitchFamily="34" charset="0"/>
                          </a:rPr>
                          <m:t>𝜋</m:t>
                        </m:r>
                        <m:r>
                          <a:rPr lang="en-GB" sz="2000" i="1">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𝑡</m:t>
                    </m:r>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𝜑</m:t>
                    </m:r>
                    <m:r>
                      <a:rPr lang="en-GB" sz="2000" i="1">
                        <a:effectLst/>
                        <a:latin typeface="Cambria Math" panose="02040503050406030204" pitchFamily="18" charset="0"/>
                        <a:ea typeface="DengXian" panose="02010600030101010101" pitchFamily="2" charset="-122"/>
                        <a:cs typeface="Arial" panose="020B0604020202020204" pitchFamily="34" charset="0"/>
                      </a:rPr>
                      <m:t>)</m:t>
                    </m:r>
                  </m:oMath>
                </a14:m>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kern="100" dirty="0">
                    <a:latin typeface="Cambria Math" panose="02040503050406030204" pitchFamily="18" charset="0"/>
                    <a:ea typeface="DengXian" panose="02010600030101010101" pitchFamily="2" charset="-122"/>
                    <a:cs typeface="Arial" panose="020B0604020202020204" pitchFamily="34" charset="0"/>
                  </a:rPr>
                  <a:t>This output of VCO is applied as the carrier input of the upper product modulator.</a:t>
                </a:r>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Hence, the output of the upper product modulator is</a:t>
                </a:r>
              </a:p>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rPr>
                            <m:t>𝑣</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r>
                        <a:rPr lang="en-GB" sz="2000" i="1">
                          <a:latin typeface="Cambria Math" panose="02040503050406030204" pitchFamily="18" charset="0"/>
                        </a:rPr>
                        <m:t>=</m:t>
                      </m:r>
                      <m:r>
                        <a:rPr lang="en-GB" sz="2000" i="1">
                          <a:latin typeface="Cambria Math" panose="02040503050406030204" pitchFamily="18" charset="0"/>
                        </a:rPr>
                        <m:t>𝑠</m:t>
                      </m:r>
                      <m:r>
                        <a:rPr lang="en-GB" sz="2000" i="1">
                          <a:latin typeface="Cambria Math" panose="02040503050406030204" pitchFamily="18" charset="0"/>
                        </a:rPr>
                        <m:t>(</m:t>
                      </m:r>
                      <m:r>
                        <a:rPr lang="en-GB" sz="2000" i="1">
                          <a:latin typeface="Cambria Math" panose="02040503050406030204" pitchFamily="18" charset="0"/>
                        </a:rPr>
                        <m:t>𝑡</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𝑐</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oMath>
                  </m:oMathPara>
                </a14:m>
                <a:endParaRPr lang="en-GB" sz="2000" dirty="0"/>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Substitute, </a:t>
                </a: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and </a:t>
                </a:r>
                <a14:m>
                  <m:oMath xmlns:m="http://schemas.openxmlformats.org/officeDocument/2006/math">
                    <m:sSub>
                      <m:sSubPr>
                        <m:ctrlPr>
                          <a:rPr lang="en-GB" sz="2000" i="1" smtClean="0">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values in the above equation.</a:t>
                </a: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 name="TextBox 2">
                <a:extLst>
                  <a:ext uri="{FF2B5EF4-FFF2-40B4-BE49-F238E27FC236}">
                    <a16:creationId xmlns:a16="http://schemas.microsoft.com/office/drawing/2014/main" id="{6A122CE8-E855-1E5F-E08F-3F9672079A5A}"/>
                  </a:ext>
                </a:extLst>
              </p:cNvPr>
              <p:cNvSpPr txBox="1">
                <a:spLocks noRot="1" noChangeAspect="1" noMove="1" noResize="1" noEditPoints="1" noAdjustHandles="1" noChangeArrowheads="1" noChangeShapeType="1" noTextEdit="1"/>
              </p:cNvSpPr>
              <p:nvPr/>
            </p:nvSpPr>
            <p:spPr>
              <a:xfrm>
                <a:off x="6852925" y="1947447"/>
                <a:ext cx="5283200" cy="4818820"/>
              </a:xfrm>
              <a:prstGeom prst="rect">
                <a:avLst/>
              </a:prstGeom>
              <a:blipFill>
                <a:blip r:embed="rId4"/>
                <a:stretch>
                  <a:fillRect l="-1153" t="-759"/>
                </a:stretch>
              </a:blipFill>
            </p:spPr>
            <p:txBody>
              <a:bodyPr/>
              <a:lstStyle/>
              <a:p>
                <a:r>
                  <a:rPr lang="en-GB">
                    <a:noFill/>
                  </a:rPr>
                  <a:t> </a:t>
                </a:r>
              </a:p>
            </p:txBody>
          </p:sp>
        </mc:Fallback>
      </mc:AlternateContent>
    </p:spTree>
    <p:extLst>
      <p:ext uri="{BB962C8B-B14F-4D97-AF65-F5344CB8AC3E}">
        <p14:creationId xmlns:p14="http://schemas.microsoft.com/office/powerpoint/2010/main" val="25748977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A122CE8-E855-1E5F-E08F-3F9672079A5A}"/>
                  </a:ext>
                </a:extLst>
              </p:cNvPr>
              <p:cNvSpPr txBox="1"/>
              <p:nvPr/>
            </p:nvSpPr>
            <p:spPr>
              <a:xfrm>
                <a:off x="185421" y="1884556"/>
                <a:ext cx="5283200" cy="4818820"/>
              </a:xfrm>
              <a:prstGeom prst="rect">
                <a:avLst/>
              </a:prstGeom>
              <a:noFill/>
            </p:spPr>
            <p:txBody>
              <a:bodyPr wrap="square">
                <a:spAutoFit/>
              </a:bodyPr>
              <a:lstStyle/>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Let the DSB SC wave be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000" i="1" kern="100">
                            <a:effectLst/>
                            <a:latin typeface="Cambria Math" panose="02040503050406030204" pitchFamily="18" charset="0"/>
                            <a:ea typeface="DengXian" panose="02010600030101010101" pitchFamily="2" charset="-122"/>
                            <a:cs typeface="Arial" panose="020B0604020202020204" pitchFamily="34" charset="0"/>
                          </a:rPr>
                          <m:t>(2</m:t>
                        </m:r>
                        <m:r>
                          <a:rPr lang="en-GB" sz="2000" i="1" kern="100">
                            <a:effectLst/>
                            <a:latin typeface="Cambria Math" panose="02040503050406030204" pitchFamily="18" charset="0"/>
                            <a:ea typeface="DengXian" panose="02010600030101010101" pitchFamily="2" charset="-122"/>
                            <a:cs typeface="Arial" panose="020B0604020202020204" pitchFamily="34" charset="0"/>
                          </a:rPr>
                          <m:t>𝜋</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r>
                      <a:rPr lang="en-GB" sz="2000" i="1" kern="100">
                        <a:effectLst/>
                        <a:latin typeface="Cambria Math" panose="02040503050406030204" pitchFamily="18" charset="0"/>
                        <a:ea typeface="DengXian" panose="02010600030101010101" pitchFamily="2" charset="-122"/>
                        <a:cs typeface="Arial" panose="020B0604020202020204" pitchFamily="34" charset="0"/>
                      </a:rPr>
                      <m:t>) </m:t>
                    </m:r>
                    <m:r>
                      <a:rPr lang="en-GB" sz="20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Output of the VCO is </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	</a:t>
                </a:r>
                <a:r>
                  <a:rPr lang="en-GB" sz="2000" dirty="0">
                    <a:effectLst/>
                  </a:rPr>
                  <a:t> </a:t>
                </a:r>
                <a14:m>
                  <m:oMath xmlns:m="http://schemas.openxmlformats.org/officeDocument/2006/math">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r>
                      <a:rPr lang="en-GB" sz="20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𝐴</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 </m:t>
                    </m:r>
                    <m:r>
                      <a:rPr lang="en-GB" sz="2000" i="1">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000" i="1">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(2</m:t>
                        </m:r>
                        <m:r>
                          <a:rPr lang="en-GB" sz="2000" i="1">
                            <a:effectLst/>
                            <a:latin typeface="Cambria Math" panose="02040503050406030204" pitchFamily="18" charset="0"/>
                            <a:ea typeface="DengXian" panose="02010600030101010101" pitchFamily="2" charset="-122"/>
                            <a:cs typeface="Arial" panose="020B0604020202020204" pitchFamily="34" charset="0"/>
                          </a:rPr>
                          <m:t>𝜋</m:t>
                        </m:r>
                        <m:r>
                          <a:rPr lang="en-GB" sz="2000" i="1">
                            <a:effectLst/>
                            <a:latin typeface="Cambria Math" panose="02040503050406030204" pitchFamily="18" charset="0"/>
                            <a:ea typeface="DengXian" panose="02010600030101010101" pitchFamily="2" charset="-122"/>
                            <a:cs typeface="Arial" panose="020B0604020202020204" pitchFamily="34" charset="0"/>
                          </a:rPr>
                          <m:t>𝑓</m:t>
                        </m:r>
                      </m:e>
                      <m:sub>
                        <m:r>
                          <a:rPr lang="en-GB" sz="20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𝑡</m:t>
                    </m:r>
                    <m:r>
                      <a:rPr lang="en-GB" sz="2000" i="1">
                        <a:effectLst/>
                        <a:latin typeface="Cambria Math" panose="02040503050406030204" pitchFamily="18" charset="0"/>
                        <a:ea typeface="DengXian" panose="02010600030101010101" pitchFamily="2" charset="-122"/>
                        <a:cs typeface="Arial" panose="020B0604020202020204" pitchFamily="34" charset="0"/>
                      </a:rPr>
                      <m:t>+</m:t>
                    </m:r>
                    <m:r>
                      <a:rPr lang="en-GB" sz="2000" i="1">
                        <a:effectLst/>
                        <a:latin typeface="Cambria Math" panose="02040503050406030204" pitchFamily="18" charset="0"/>
                        <a:ea typeface="DengXian" panose="02010600030101010101" pitchFamily="2" charset="-122"/>
                        <a:cs typeface="Arial" panose="020B0604020202020204" pitchFamily="34" charset="0"/>
                      </a:rPr>
                      <m:t>𝜑</m:t>
                    </m:r>
                    <m:r>
                      <a:rPr lang="en-GB" sz="2000" i="1">
                        <a:effectLst/>
                        <a:latin typeface="Cambria Math" panose="02040503050406030204" pitchFamily="18" charset="0"/>
                        <a:ea typeface="DengXian" panose="02010600030101010101" pitchFamily="2" charset="-122"/>
                        <a:cs typeface="Arial" panose="020B0604020202020204" pitchFamily="34" charset="0"/>
                      </a:rPr>
                      <m:t>)</m:t>
                    </m:r>
                  </m:oMath>
                </a14:m>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000" kern="100" dirty="0">
                    <a:latin typeface="Cambria Math" panose="02040503050406030204" pitchFamily="18" charset="0"/>
                    <a:ea typeface="DengXian" panose="02010600030101010101" pitchFamily="2" charset="-122"/>
                    <a:cs typeface="Arial" panose="020B0604020202020204" pitchFamily="34" charset="0"/>
                  </a:rPr>
                  <a:t>This output of VCO is applied as the carrier input of the upper product modulator.</a:t>
                </a:r>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Hence, the output of the upper product modulator is</a:t>
                </a:r>
              </a:p>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rPr>
                            <m:t>𝑣</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r>
                        <a:rPr lang="en-GB" sz="2000" i="1">
                          <a:latin typeface="Cambria Math" panose="02040503050406030204" pitchFamily="18" charset="0"/>
                        </a:rPr>
                        <m:t>=</m:t>
                      </m:r>
                      <m:r>
                        <a:rPr lang="en-GB" sz="2000" i="1">
                          <a:latin typeface="Cambria Math" panose="02040503050406030204" pitchFamily="18" charset="0"/>
                        </a:rPr>
                        <m:t>𝑠</m:t>
                      </m:r>
                      <m:r>
                        <a:rPr lang="en-GB" sz="2000" i="1">
                          <a:latin typeface="Cambria Math" panose="02040503050406030204" pitchFamily="18" charset="0"/>
                        </a:rPr>
                        <m:t>(</m:t>
                      </m:r>
                      <m:r>
                        <a:rPr lang="en-GB" sz="2000" i="1">
                          <a:latin typeface="Cambria Math" panose="02040503050406030204" pitchFamily="18" charset="0"/>
                        </a:rPr>
                        <m:t>𝑡</m:t>
                      </m:r>
                      <m:r>
                        <a:rPr lang="en-GB" sz="2000" i="1">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𝑐</m:t>
                          </m:r>
                        </m:e>
                        <m:sub>
                          <m:r>
                            <a:rPr lang="en-GB" sz="2000" i="1">
                              <a:latin typeface="Cambria Math" panose="02040503050406030204" pitchFamily="18" charset="0"/>
                            </a:rPr>
                            <m:t>1</m:t>
                          </m:r>
                        </m:sub>
                      </m:sSub>
                      <m:d>
                        <m:dPr>
                          <m:ctrlPr>
                            <a:rPr lang="en-GB" sz="2000" i="1">
                              <a:latin typeface="Cambria Math" panose="02040503050406030204" pitchFamily="18" charset="0"/>
                            </a:rPr>
                          </m:ctrlPr>
                        </m:dPr>
                        <m:e>
                          <m:r>
                            <a:rPr lang="en-GB" sz="2000" i="1">
                              <a:latin typeface="Cambria Math" panose="02040503050406030204" pitchFamily="18" charset="0"/>
                            </a:rPr>
                            <m:t>𝑡</m:t>
                          </m:r>
                        </m:e>
                      </m:d>
                    </m:oMath>
                  </m:oMathPara>
                </a14:m>
                <a:endParaRPr lang="en-GB" sz="2000" dirty="0"/>
              </a:p>
              <a:p>
                <a:pPr>
                  <a:lnSpc>
                    <a:spcPct val="107000"/>
                  </a:lnSpc>
                  <a:spcAft>
                    <a:spcPts val="800"/>
                  </a:spcAft>
                </a:pPr>
                <a:r>
                  <a:rPr lang="en-GB" sz="2000" kern="100" dirty="0">
                    <a:effectLst/>
                    <a:latin typeface="Calibri" panose="020F0502020204030204" pitchFamily="34" charset="0"/>
                    <a:ea typeface="DengXian" panose="02010600030101010101" pitchFamily="2" charset="-122"/>
                    <a:cs typeface="Arial" panose="020B0604020202020204" pitchFamily="34" charset="0"/>
                  </a:rPr>
                  <a:t>Substitute, </a:t>
                </a:r>
                <a:r>
                  <a:rPr lang="en-GB" sz="2000" i="1" kern="100" dirty="0">
                    <a:effectLst/>
                    <a:latin typeface="Cambria Math" panose="02040503050406030204" pitchFamily="18" charset="0"/>
                    <a:ea typeface="DengXian" panose="02010600030101010101" pitchFamily="2" charset="-122"/>
                    <a:cs typeface="Arial" panose="020B0604020202020204" pitchFamily="34" charset="0"/>
                  </a:rPr>
                  <a:t>s</a:t>
                </a:r>
                <a14:m>
                  <m:oMath xmlns:m="http://schemas.openxmlformats.org/officeDocument/2006/math">
                    <m:d>
                      <m:dPr>
                        <m:ctrlPr>
                          <a:rPr lang="en-GB" sz="20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0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and </a:t>
                </a:r>
                <a14:m>
                  <m:oMath xmlns:m="http://schemas.openxmlformats.org/officeDocument/2006/math">
                    <m:sSub>
                      <m:sSubPr>
                        <m:ctrlPr>
                          <a:rPr lang="en-GB" sz="2000" i="1" smtClean="0">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𝑐</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2000" i="1">
                            <a:effectLst/>
                            <a:latin typeface="Cambria Math" panose="02040503050406030204" pitchFamily="18" charset="0"/>
                          </a:rPr>
                        </m:ctrlPr>
                      </m:dPr>
                      <m:e>
                        <m:r>
                          <a:rPr lang="en-GB" sz="2000" i="1">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2000" kern="100" dirty="0">
                    <a:effectLst/>
                    <a:latin typeface="Calibri" panose="020F0502020204030204" pitchFamily="34" charset="0"/>
                    <a:ea typeface="DengXian" panose="02010600030101010101" pitchFamily="2" charset="-122"/>
                    <a:cs typeface="Arial" panose="020B0604020202020204" pitchFamily="34" charset="0"/>
                  </a:rPr>
                  <a:t> values in the above equation.</a:t>
                </a: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3" name="TextBox 2">
                <a:extLst>
                  <a:ext uri="{FF2B5EF4-FFF2-40B4-BE49-F238E27FC236}">
                    <a16:creationId xmlns:a16="http://schemas.microsoft.com/office/drawing/2014/main" id="{6A122CE8-E855-1E5F-E08F-3F9672079A5A}"/>
                  </a:ext>
                </a:extLst>
              </p:cNvPr>
              <p:cNvSpPr txBox="1">
                <a:spLocks noRot="1" noChangeAspect="1" noMove="1" noResize="1" noEditPoints="1" noAdjustHandles="1" noChangeArrowheads="1" noChangeShapeType="1" noTextEdit="1"/>
              </p:cNvSpPr>
              <p:nvPr/>
            </p:nvSpPr>
            <p:spPr>
              <a:xfrm>
                <a:off x="185421" y="1884556"/>
                <a:ext cx="5283200" cy="4818820"/>
              </a:xfrm>
              <a:prstGeom prst="rect">
                <a:avLst/>
              </a:prstGeom>
              <a:blipFill>
                <a:blip r:embed="rId3"/>
                <a:stretch>
                  <a:fillRect l="-1153" t="-759"/>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18054A8F-C265-2256-F977-A4F5D669434D}"/>
              </a:ext>
            </a:extLst>
          </p:cNvPr>
          <p:cNvCxnSpPr/>
          <p:nvPr/>
        </p:nvCxnSpPr>
        <p:spPr>
          <a:xfrm>
            <a:off x="5074920" y="2039264"/>
            <a:ext cx="0" cy="424688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7" name="TextBox 6">
                <a:extLst>
                  <a:ext uri="{FF2B5EF4-FFF2-40B4-BE49-F238E27FC236}">
                    <a16:creationId xmlns:a16="http://schemas.microsoft.com/office/drawing/2014/main" id="{778615B4-4199-5F99-2843-3BDD808FB704}"/>
                  </a:ext>
                </a:extLst>
              </p:cNvPr>
              <p:cNvSpPr txBox="1"/>
              <p:nvPr/>
            </p:nvSpPr>
            <p:spPr>
              <a:xfrm>
                <a:off x="5074920" y="3054048"/>
                <a:ext cx="7591928" cy="912045"/>
              </a:xfrm>
              <a:prstGeom prst="rect">
                <a:avLst/>
              </a:prstGeom>
              <a:noFill/>
            </p:spPr>
            <p:txBody>
              <a:bodyPr wrap="square">
                <a:spAutoFit/>
              </a:bodyPr>
              <a:lstStyle/>
              <a:p>
                <a:pPr>
                  <a:lnSpc>
                    <a:spcPct val="107000"/>
                  </a:lnSpc>
                  <a:spcAft>
                    <a:spcPts val="800"/>
                  </a:spcAft>
                </a:pPr>
                <a14:m>
                  <m:oMath xmlns:m="http://schemas.openxmlformats.org/officeDocument/2006/math">
                    <m:sSub>
                      <m:sSubPr>
                        <m:ctrlPr>
                          <a:rPr lang="en-GB" sz="175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func>
                      <m:func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750"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e>
                    </m:func>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750" kern="100" dirty="0">
                    <a:effectLst/>
                    <a:latin typeface="Cambria Math" panose="02040503050406030204" pitchFamily="18" charset="0"/>
                    <a:ea typeface="DengXian" panose="02010600030101010101" pitchFamily="2" charset="-122"/>
                    <a:cs typeface="Arial" panose="020B0604020202020204" pitchFamily="34" charset="0"/>
                  </a:rPr>
                  <a:t>]</a:t>
                </a:r>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750"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(4</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75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p:sp>
            <p:nvSpPr>
              <p:cNvPr id="7" name="TextBox 6">
                <a:extLst>
                  <a:ext uri="{FF2B5EF4-FFF2-40B4-BE49-F238E27FC236}">
                    <a16:creationId xmlns:a16="http://schemas.microsoft.com/office/drawing/2014/main" id="{778615B4-4199-5F99-2843-3BDD808FB704}"/>
                  </a:ext>
                </a:extLst>
              </p:cNvPr>
              <p:cNvSpPr txBox="1">
                <a:spLocks noRot="1" noChangeAspect="1" noMove="1" noResize="1" noEditPoints="1" noAdjustHandles="1" noChangeArrowheads="1" noChangeShapeType="1" noTextEdit="1"/>
              </p:cNvSpPr>
              <p:nvPr/>
            </p:nvSpPr>
            <p:spPr>
              <a:xfrm>
                <a:off x="5074920" y="3054048"/>
                <a:ext cx="7591928" cy="912045"/>
              </a:xfrm>
              <a:prstGeom prst="rect">
                <a:avLst/>
              </a:prstGeom>
              <a:blipFill>
                <a:blip r:embed="rId4"/>
                <a:stretch>
                  <a:fillRect t="-266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457689F0-14F2-BA06-CD16-BFDFA362DBA0}"/>
                  </a:ext>
                </a:extLst>
              </p:cNvPr>
              <p:cNvSpPr txBox="1"/>
              <p:nvPr/>
            </p:nvSpPr>
            <p:spPr>
              <a:xfrm>
                <a:off x="4931410" y="2057481"/>
                <a:ext cx="4776470" cy="890244"/>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11" name="TextBox 10">
                <a:extLst>
                  <a:ext uri="{FF2B5EF4-FFF2-40B4-BE49-F238E27FC236}">
                    <a16:creationId xmlns:a16="http://schemas.microsoft.com/office/drawing/2014/main" id="{457689F0-14F2-BA06-CD16-BFDFA362DBA0}"/>
                  </a:ext>
                </a:extLst>
              </p:cNvPr>
              <p:cNvSpPr txBox="1">
                <a:spLocks noRot="1" noChangeAspect="1" noMove="1" noResize="1" noEditPoints="1" noAdjustHandles="1" noChangeArrowheads="1" noChangeShapeType="1" noTextEdit="1"/>
              </p:cNvSpPr>
              <p:nvPr/>
            </p:nvSpPr>
            <p:spPr>
              <a:xfrm>
                <a:off x="4931410" y="2057481"/>
                <a:ext cx="4776470" cy="890244"/>
              </a:xfrm>
              <a:prstGeom prst="rect">
                <a:avLst/>
              </a:prstGeom>
              <a:blipFill>
                <a:blip r:embed="rId5"/>
                <a:stretch>
                  <a:fillRect/>
                </a:stretch>
              </a:blipFill>
            </p:spPr>
            <p:txBody>
              <a:bodyPr/>
              <a:lstStyle/>
              <a:p>
                <a:r>
                  <a:rPr lang="en-GB">
                    <a:noFill/>
                  </a:rPr>
                  <a:t> </a:t>
                </a:r>
              </a:p>
            </p:txBody>
          </p:sp>
        </mc:Fallback>
      </mc:AlternateContent>
      <p:sp>
        <p:nvSpPr>
          <p:cNvPr id="13" name="TextBox 12">
            <a:extLst>
              <a:ext uri="{FF2B5EF4-FFF2-40B4-BE49-F238E27FC236}">
                <a16:creationId xmlns:a16="http://schemas.microsoft.com/office/drawing/2014/main" id="{E5F5F351-E212-80B8-AD15-F96BDEBA9B48}"/>
              </a:ext>
            </a:extLst>
          </p:cNvPr>
          <p:cNvSpPr txBox="1"/>
          <p:nvPr/>
        </p:nvSpPr>
        <p:spPr>
          <a:xfrm>
            <a:off x="5111751" y="4121421"/>
            <a:ext cx="6335964" cy="1068113"/>
          </a:xfrm>
          <a:prstGeom prst="rect">
            <a:avLst/>
          </a:prstGeom>
          <a:noFill/>
        </p:spPr>
        <p:txBody>
          <a:bodyPr wrap="square">
            <a:spAutoFit/>
          </a:bodyPr>
          <a:lstStyle/>
          <a:p>
            <a:pPr algn="just">
              <a:lnSpc>
                <a:spcPct val="107000"/>
              </a:lnSpc>
              <a:spcAft>
                <a:spcPts val="800"/>
              </a:spcAft>
            </a:pPr>
            <a:r>
              <a:rPr lang="en-GB" sz="1800"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This signal is applied as an input of the upper low pass filter. </a:t>
            </a:r>
          </a:p>
          <a:p>
            <a:pPr algn="just">
              <a:lnSpc>
                <a:spcPct val="107000"/>
              </a:lnSpc>
              <a:spcAft>
                <a:spcPts val="800"/>
              </a:spcAft>
            </a:pPr>
            <a:r>
              <a:rPr lang="en-GB" sz="1800"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 of this low pass filter is</a:t>
            </a:r>
            <a:endParaRPr lang="en-GB" sz="1400" kern="100" dirty="0">
              <a:effectLst/>
              <a:latin typeface="Calibri" panose="020F0502020204030204" pitchFamily="34" charset="0"/>
              <a:ea typeface="DengXian" panose="02010600030101010101" pitchFamily="2" charset="-122"/>
              <a:cs typeface="Arial" panose="020B0604020202020204" pitchFamily="34" charset="0"/>
            </a:endParaRPr>
          </a:p>
        </p:txBody>
      </p:sp>
      <mc:AlternateContent xmlns:mc="http://schemas.openxmlformats.org/markup-compatibility/2006">
        <mc:Choice xmlns:a14="http://schemas.microsoft.com/office/drawing/2010/main" Requires="a14">
          <p:sp>
            <p:nvSpPr>
              <p:cNvPr id="15" name="TextBox 14">
                <a:extLst>
                  <a:ext uri="{FF2B5EF4-FFF2-40B4-BE49-F238E27FC236}">
                    <a16:creationId xmlns:a16="http://schemas.microsoft.com/office/drawing/2014/main" id="{0C3D0F35-E612-D72C-05AE-B2F039F12A80}"/>
                  </a:ext>
                </a:extLst>
              </p:cNvPr>
              <p:cNvSpPr txBox="1"/>
              <p:nvPr/>
            </p:nvSpPr>
            <p:spPr>
              <a:xfrm>
                <a:off x="5307330" y="5264420"/>
                <a:ext cx="7637780" cy="513089"/>
              </a:xfrm>
              <a:prstGeom prst="rect">
                <a:avLst/>
              </a:prstGeom>
              <a:noFill/>
            </p:spPr>
            <p:txBody>
              <a:bodyPr wrap="square">
                <a:spAutoFit/>
              </a:bodyPr>
              <a:lstStyle/>
              <a:p>
                <a:pPr algn="just">
                  <a:lnSpc>
                    <a:spcPct val="107000"/>
                  </a:lnSpc>
                  <a:spcAft>
                    <a:spcPts val="800"/>
                  </a:spcAft>
                </a:pPr>
                <a14:m>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01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a14:m>
                <a:r>
                  <a:rPr lang="en-GB" sz="1800" i="1" kern="100" dirty="0">
                    <a:effectLst/>
                    <a:latin typeface="Cambria Math" panose="02040503050406030204" pitchFamily="18" charset="0"/>
                    <a:ea typeface="DengXian" panose="02010600030101010101" pitchFamily="2" charset="-122"/>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p:sp>
            <p:nvSpPr>
              <p:cNvPr id="15" name="TextBox 14">
                <a:extLst>
                  <a:ext uri="{FF2B5EF4-FFF2-40B4-BE49-F238E27FC236}">
                    <a16:creationId xmlns:a16="http://schemas.microsoft.com/office/drawing/2014/main" id="{0C3D0F35-E612-D72C-05AE-B2F039F12A80}"/>
                  </a:ext>
                </a:extLst>
              </p:cNvPr>
              <p:cNvSpPr txBox="1">
                <a:spLocks noRot="1" noChangeAspect="1" noMove="1" noResize="1" noEditPoints="1" noAdjustHandles="1" noChangeArrowheads="1" noChangeShapeType="1" noTextEdit="1"/>
              </p:cNvSpPr>
              <p:nvPr/>
            </p:nvSpPr>
            <p:spPr>
              <a:xfrm>
                <a:off x="5307330" y="5264420"/>
                <a:ext cx="7637780" cy="513089"/>
              </a:xfrm>
              <a:prstGeom prst="rect">
                <a:avLst/>
              </a:prstGeom>
              <a:blipFill>
                <a:blip r:embed="rId6"/>
                <a:stretch>
                  <a:fillRect b="-1190"/>
                </a:stretch>
              </a:blipFill>
            </p:spPr>
            <p:txBody>
              <a:bodyPr/>
              <a:lstStyle/>
              <a:p>
                <a:r>
                  <a:rPr lang="en-GB">
                    <a:noFill/>
                  </a:rPr>
                  <a:t> </a:t>
                </a:r>
              </a:p>
            </p:txBody>
          </p:sp>
        </mc:Fallback>
      </mc:AlternateContent>
    </p:spTree>
    <p:extLst>
      <p:ext uri="{BB962C8B-B14F-4D97-AF65-F5344CB8AC3E}">
        <p14:creationId xmlns:p14="http://schemas.microsoft.com/office/powerpoint/2010/main" val="27825012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A122CE8-E855-1E5F-E08F-3F9672079A5A}"/>
                  </a:ext>
                </a:extLst>
              </p:cNvPr>
              <p:cNvSpPr txBox="1"/>
              <p:nvPr/>
            </p:nvSpPr>
            <p:spPr>
              <a:xfrm>
                <a:off x="165101" y="2124147"/>
                <a:ext cx="5283200" cy="1166923"/>
              </a:xfrm>
              <a:prstGeom prst="rect">
                <a:avLst/>
              </a:prstGeom>
              <a:noFill/>
            </p:spPr>
            <p:txBody>
              <a:bodyPr wrap="square">
                <a:spAutoFit/>
              </a:bodyPr>
              <a:lstStyle/>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Therefore, the output of this low pass filter is the scaled version of the modulating signal.</a:t>
                </a:r>
              </a:p>
              <a:p>
                <a:pPr marL="0" indent="0">
                  <a:lnSpc>
                    <a:spcPct val="107000"/>
                  </a:lnSpc>
                  <a:spcAft>
                    <a:spcPts val="800"/>
                  </a:spcAft>
                  <a:buNone/>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The output of </a:t>
                </a:r>
                <a:r>
                  <a:rPr lang="en-GB" sz="1800" i="1"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p>
                      <m:sSupPr>
                        <m:ctrlPr>
                          <a:rPr lang="en-GB" sz="2000" i="1">
                            <a:effectLst/>
                            <a:latin typeface="Cambria Math" panose="02040503050406030204" pitchFamily="18" charset="0"/>
                          </a:rPr>
                        </m:ctrlPr>
                      </m:sSupPr>
                      <m:e>
                        <m:r>
                          <a:rPr lang="en-GB" sz="1800" i="1">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a:effectLst/>
                            <a:latin typeface="Cambria Math" panose="02040503050406030204" pitchFamily="18" charset="0"/>
                            <a:ea typeface="DengXian" panose="02010600030101010101" pitchFamily="2" charset="-122"/>
                            <a:cs typeface="Arial" panose="020B0604020202020204" pitchFamily="34" charset="0"/>
                          </a:rPr>
                          <m:t>°</m:t>
                        </m:r>
                      </m:sup>
                    </m:sSup>
                  </m:oMath>
                </a14:m>
                <a:r>
                  <a:rPr lang="en-GB" sz="2000" kern="100" dirty="0">
                    <a:effectLst/>
                    <a:latin typeface="Cambria Math" panose="02040503050406030204" pitchFamily="18" charset="0"/>
                    <a:ea typeface="DengXian" panose="02010600030101010101" pitchFamily="2" charset="-122"/>
                    <a:cs typeface="Arial" panose="020B0604020202020204" pitchFamily="34" charset="0"/>
                  </a:rPr>
                  <a:t>phase shifter is</a:t>
                </a:r>
              </a:p>
            </p:txBody>
          </p:sp>
        </mc:Choice>
        <mc:Fallback xmlns="">
          <p:sp>
            <p:nvSpPr>
              <p:cNvPr id="3" name="TextBox 2">
                <a:extLst>
                  <a:ext uri="{FF2B5EF4-FFF2-40B4-BE49-F238E27FC236}">
                    <a16:creationId xmlns:a16="http://schemas.microsoft.com/office/drawing/2014/main" id="{6A122CE8-E855-1E5F-E08F-3F9672079A5A}"/>
                  </a:ext>
                </a:extLst>
              </p:cNvPr>
              <p:cNvSpPr txBox="1">
                <a:spLocks noRot="1" noChangeAspect="1" noMove="1" noResize="1" noEditPoints="1" noAdjustHandles="1" noChangeArrowheads="1" noChangeShapeType="1" noTextEdit="1"/>
              </p:cNvSpPr>
              <p:nvPr/>
            </p:nvSpPr>
            <p:spPr>
              <a:xfrm>
                <a:off x="165101" y="2124147"/>
                <a:ext cx="5283200" cy="1166923"/>
              </a:xfrm>
              <a:prstGeom prst="rect">
                <a:avLst/>
              </a:prstGeom>
              <a:blipFill>
                <a:blip r:embed="rId3"/>
                <a:stretch>
                  <a:fillRect l="-1153" t="-3125" b="-7292"/>
                </a:stretch>
              </a:blipFill>
            </p:spPr>
            <p:txBody>
              <a:bodyPr/>
              <a:lstStyle/>
              <a:p>
                <a:r>
                  <a:rPr lang="en-GB">
                    <a:noFill/>
                  </a:rPr>
                  <a:t> </a:t>
                </a:r>
              </a:p>
            </p:txBody>
          </p:sp>
        </mc:Fallback>
      </mc:AlternateContent>
      <p:cxnSp>
        <p:nvCxnSpPr>
          <p:cNvPr id="5" name="Straight Connector 4">
            <a:extLst>
              <a:ext uri="{FF2B5EF4-FFF2-40B4-BE49-F238E27FC236}">
                <a16:creationId xmlns:a16="http://schemas.microsoft.com/office/drawing/2014/main" id="{18054A8F-C265-2256-F977-A4F5D669434D}"/>
              </a:ext>
            </a:extLst>
          </p:cNvPr>
          <p:cNvCxnSpPr/>
          <p:nvPr/>
        </p:nvCxnSpPr>
        <p:spPr>
          <a:xfrm>
            <a:off x="5473701" y="2124147"/>
            <a:ext cx="0" cy="4246880"/>
          </a:xfrm>
          <a:prstGeom prst="line">
            <a:avLst/>
          </a:prstGeom>
          <a:ln w="28575"/>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AD73C9DF-F703-9F6D-8023-534272E194BB}"/>
                  </a:ext>
                </a:extLst>
              </p:cNvPr>
              <p:cNvSpPr txBox="1"/>
              <p:nvPr/>
            </p:nvSpPr>
            <p:spPr>
              <a:xfrm>
                <a:off x="-165100" y="3376992"/>
                <a:ext cx="5871209" cy="506870"/>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d>
                        <m:dPr>
                          <m:begChr m:val=""/>
                          <m:ctrlPr>
                            <a:rPr lang="en-GB" i="1" smtClean="0">
                              <a:solidFill>
                                <a:srgbClr val="836967"/>
                              </a:solidFill>
                              <a:latin typeface="Cambria Math" panose="02040503050406030204" pitchFamily="18" charset="0"/>
                            </a:rPr>
                          </m:ctrlPr>
                        </m:dPr>
                        <m:e>
                          <m:d>
                            <m:dPr>
                              <m:begChr m:val=""/>
                              <m:ctrlPr>
                                <a:rPr lang="en-GB" i="1">
                                  <a:solidFill>
                                    <a:srgbClr val="836967"/>
                                  </a:solidFill>
                                  <a:latin typeface="Cambria Math" panose="02040503050406030204" pitchFamily="18" charset="0"/>
                                </a:rPr>
                              </m:ctrlPr>
                            </m:dPr>
                            <m:e>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𝑐</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0">
                                  <a:latin typeface="Cambria Math" panose="02040503050406030204" pitchFamily="18" charset="0"/>
                                </a:rPr>
                                <m:t>= </m:t>
                              </m:r>
                              <m:r>
                                <a:rPr lang="en-GB" i="1">
                                  <a:latin typeface="Cambria Math" panose="02040503050406030204" pitchFamily="18" charset="0"/>
                                </a:rPr>
                                <m:t>𝑠𝑖𝑛</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r>
                                <a:rPr lang="en-GB" i="0">
                                  <a:latin typeface="Cambria Math" panose="02040503050406030204" pitchFamily="18" charset="0"/>
                                </a:rPr>
                                <m:t>+</m:t>
                              </m:r>
                              <m:r>
                                <a:rPr lang="en-GB" i="1">
                                  <a:latin typeface="Cambria Math" panose="02040503050406030204" pitchFamily="18" charset="0"/>
                                </a:rPr>
                                <m:t>𝜑</m:t>
                              </m:r>
                              <m:r>
                                <a:rPr lang="en-GB" i="0">
                                  <a:latin typeface="Cambria Math" panose="02040503050406030204" pitchFamily="18" charset="0"/>
                                </a:rPr>
                                <m:t>− </m:t>
                              </m:r>
                              <m:sSup>
                                <m:sSupPr>
                                  <m:ctrlPr>
                                    <a:rPr lang="en-GB" i="1">
                                      <a:solidFill>
                                        <a:srgbClr val="836967"/>
                                      </a:solidFill>
                                      <a:latin typeface="Cambria Math" panose="02040503050406030204" pitchFamily="18" charset="0"/>
                                    </a:rPr>
                                  </m:ctrlPr>
                                </m:sSupPr>
                                <m:e>
                                  <m:r>
                                    <a:rPr lang="en-GB" i="0">
                                      <a:latin typeface="Cambria Math" panose="02040503050406030204" pitchFamily="18" charset="0"/>
                                    </a:rPr>
                                    <m:t>90</m:t>
                                  </m:r>
                                </m:e>
                                <m:sup>
                                  <m:r>
                                    <a:rPr lang="en-GB" i="0">
                                      <a:latin typeface="Cambria Math" panose="02040503050406030204" pitchFamily="18" charset="0"/>
                                    </a:rPr>
                                    <m:t>°</m:t>
                                  </m:r>
                                </m:sup>
                              </m:sSup>
                            </m:e>
                          </m:d>
                          <m:r>
                            <a:rPr lang="en-GB" i="0">
                              <a:latin typeface="Cambria Math" panose="02040503050406030204" pitchFamily="18" charset="0"/>
                            </a:rPr>
                            <m:t> =−</m:t>
                          </m:r>
                          <m:r>
                            <a:rPr lang="en-GB" i="1">
                              <a:latin typeface="Cambria Math" panose="02040503050406030204" pitchFamily="18" charset="0"/>
                            </a:rPr>
                            <m:t>𝑐𝑜𝑠</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r>
                            <a:rPr lang="en-GB" i="0">
                              <a:latin typeface="Cambria Math" panose="02040503050406030204" pitchFamily="18" charset="0"/>
                            </a:rPr>
                            <m:t>+</m:t>
                          </m:r>
                          <m:r>
                            <a:rPr lang="en-GB" i="1">
                              <a:latin typeface="Cambria Math" panose="02040503050406030204" pitchFamily="18" charset="0"/>
                            </a:rPr>
                            <m:t>𝜑</m:t>
                          </m:r>
                        </m:e>
                      </m:d>
                    </m:oMath>
                  </m:oMathPara>
                </a14:m>
                <a:endParaRPr lang="en-GB" dirty="0"/>
              </a:p>
            </p:txBody>
          </p:sp>
        </mc:Choice>
        <mc:Fallback xmlns="">
          <p:sp>
            <p:nvSpPr>
              <p:cNvPr id="6" name="TextBox 5">
                <a:extLst>
                  <a:ext uri="{FF2B5EF4-FFF2-40B4-BE49-F238E27FC236}">
                    <a16:creationId xmlns:a16="http://schemas.microsoft.com/office/drawing/2014/main" id="{AD73C9DF-F703-9F6D-8023-534272E194BB}"/>
                  </a:ext>
                </a:extLst>
              </p:cNvPr>
              <p:cNvSpPr txBox="1">
                <a:spLocks noRot="1" noChangeAspect="1" noMove="1" noResize="1" noEditPoints="1" noAdjustHandles="1" noChangeArrowheads="1" noChangeShapeType="1" noTextEdit="1"/>
              </p:cNvSpPr>
              <p:nvPr/>
            </p:nvSpPr>
            <p:spPr>
              <a:xfrm>
                <a:off x="-165100" y="3376992"/>
                <a:ext cx="5871209" cy="506870"/>
              </a:xfrm>
              <a:prstGeom prst="rect">
                <a:avLst/>
              </a:prstGeom>
              <a:blipFill>
                <a:blip r:embed="rId4"/>
                <a:stretch>
                  <a:fillRect t="-179518" r="-11215" b="-261446"/>
                </a:stretch>
              </a:blipFill>
            </p:spPr>
            <p:txBody>
              <a:bodyPr/>
              <a:lstStyle/>
              <a:p>
                <a:r>
                  <a:rPr lang="en-GB">
                    <a:noFill/>
                  </a:rPr>
                  <a:t> </a:t>
                </a:r>
              </a:p>
            </p:txBody>
          </p:sp>
        </mc:Fallback>
      </mc:AlternateContent>
      <p:sp>
        <p:nvSpPr>
          <p:cNvPr id="10" name="TextBox 9">
            <a:extLst>
              <a:ext uri="{FF2B5EF4-FFF2-40B4-BE49-F238E27FC236}">
                <a16:creationId xmlns:a16="http://schemas.microsoft.com/office/drawing/2014/main" id="{BB5B9C1A-97E2-D8B5-9555-17B5EE24B77D}"/>
              </a:ext>
            </a:extLst>
          </p:cNvPr>
          <p:cNvSpPr txBox="1"/>
          <p:nvPr/>
        </p:nvSpPr>
        <p:spPr>
          <a:xfrm>
            <a:off x="106680" y="4134224"/>
            <a:ext cx="4902200" cy="1497589"/>
          </a:xfrm>
          <a:prstGeom prst="rect">
            <a:avLst/>
          </a:prstGeom>
          <a:noFill/>
        </p:spPr>
        <p:txBody>
          <a:bodyPr wrap="square">
            <a:spAutoFit/>
          </a:bodyPr>
          <a:lstStyle/>
          <a:p>
            <a:pPr marL="285750" indent="-285750" algn="just">
              <a:lnSpc>
                <a:spcPct val="107000"/>
              </a:lnSpc>
              <a:spcAft>
                <a:spcPts val="800"/>
              </a:spcAft>
              <a:buFont typeface="Arial" panose="020B0604020202020204" pitchFamily="34" charset="0"/>
              <a:buChar char="•"/>
            </a:pPr>
            <a:r>
              <a:rPr lang="en-GB" sz="2000" kern="100" dirty="0">
                <a:solidFill>
                  <a:srgbClr val="000000"/>
                </a:solidFill>
                <a:effectLst/>
                <a:latin typeface="Calibri "/>
                <a:ea typeface="DengXian" panose="02010600030101010101" pitchFamily="2" charset="-122"/>
                <a:cs typeface="Arial" panose="020B0604020202020204" pitchFamily="34" charset="0"/>
              </a:rPr>
              <a:t>This signal is applied as the carrier input of the lower product modulator.</a:t>
            </a:r>
            <a:endParaRPr lang="en-GB" sz="2000" kern="100" dirty="0">
              <a:effectLst/>
              <a:latin typeface="Calibri "/>
              <a:ea typeface="DengXian" panose="02010600030101010101" pitchFamily="2" charset="-122"/>
              <a:cs typeface="Arial" panose="020B0604020202020204" pitchFamily="34" charset="0"/>
            </a:endParaRPr>
          </a:p>
          <a:p>
            <a:pPr marL="285750" indent="-285750" algn="just">
              <a:lnSpc>
                <a:spcPct val="107000"/>
              </a:lnSpc>
              <a:spcAft>
                <a:spcPts val="800"/>
              </a:spcAft>
              <a:buFont typeface="Arial" panose="020B0604020202020204" pitchFamily="34" charset="0"/>
              <a:buChar char="•"/>
            </a:pPr>
            <a:r>
              <a:rPr lang="en-GB" sz="2000" kern="100" dirty="0">
                <a:solidFill>
                  <a:srgbClr val="000000"/>
                </a:solidFill>
                <a:effectLst/>
                <a:latin typeface="Calibri "/>
                <a:ea typeface="DengXian" panose="02010600030101010101" pitchFamily="2" charset="-122"/>
                <a:cs typeface="Arial" panose="020B0604020202020204" pitchFamily="34" charset="0"/>
              </a:rPr>
              <a:t>The output of the lower product modulator is</a:t>
            </a:r>
            <a:endParaRPr lang="en-GB" sz="2000" kern="100" dirty="0">
              <a:effectLst/>
              <a:latin typeface="Calibri "/>
              <a:ea typeface="DengXian" panose="02010600030101010101" pitchFamily="2" charset="-122"/>
              <a:cs typeface="Arial" panose="020B0604020202020204" pitchFamily="34" charset="0"/>
            </a:endParaRP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C0DEBA8-7A18-C412-EA51-A699D9C8CC76}"/>
                  </a:ext>
                </a:extLst>
              </p:cNvPr>
              <p:cNvSpPr txBox="1"/>
              <p:nvPr/>
            </p:nvSpPr>
            <p:spPr>
              <a:xfrm>
                <a:off x="340360" y="5631813"/>
                <a:ext cx="1969769" cy="3693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smtClean="0">
                              <a:solidFill>
                                <a:srgbClr val="836967"/>
                              </a:solidFill>
                              <a:latin typeface="Cambria Math" panose="02040503050406030204" pitchFamily="18" charset="0"/>
                            </a:rPr>
                          </m:ctrlPr>
                        </m:sSubPr>
                        <m:e>
                          <m:r>
                            <a:rPr lang="en-GB" i="1">
                              <a:latin typeface="Cambria Math" panose="02040503050406030204" pitchFamily="18" charset="0"/>
                            </a:rPr>
                            <m:t>𝑣</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0">
                          <a:latin typeface="Cambria Math" panose="02040503050406030204" pitchFamily="18" charset="0"/>
                        </a:rPr>
                        <m:t>=</m:t>
                      </m:r>
                      <m:r>
                        <a:rPr lang="en-GB" i="1">
                          <a:latin typeface="Cambria Math" panose="02040503050406030204" pitchFamily="18" charset="0"/>
                        </a:rPr>
                        <m:t>𝑠</m:t>
                      </m:r>
                      <m:d>
                        <m:dPr>
                          <m:ctrlPr>
                            <a:rPr lang="en-GB" i="1">
                              <a:latin typeface="Cambria Math" panose="02040503050406030204" pitchFamily="18" charset="0"/>
                            </a:rPr>
                          </m:ctrlPr>
                        </m:dPr>
                        <m:e>
                          <m:r>
                            <a:rPr lang="en-GB" i="1">
                              <a:latin typeface="Cambria Math" panose="02040503050406030204" pitchFamily="18" charset="0"/>
                            </a:rPr>
                            <m:t>𝑡</m:t>
                          </m:r>
                        </m:e>
                      </m:d>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𝑐</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oMath>
                  </m:oMathPara>
                </a14:m>
                <a:endParaRPr lang="en-GB" dirty="0"/>
              </a:p>
            </p:txBody>
          </p:sp>
        </mc:Choice>
        <mc:Fallback xmlns="">
          <p:sp>
            <p:nvSpPr>
              <p:cNvPr id="14" name="TextBox 13">
                <a:extLst>
                  <a:ext uri="{FF2B5EF4-FFF2-40B4-BE49-F238E27FC236}">
                    <a16:creationId xmlns:a16="http://schemas.microsoft.com/office/drawing/2014/main" id="{5C0DEBA8-7A18-C412-EA51-A699D9C8CC76}"/>
                  </a:ext>
                </a:extLst>
              </p:cNvPr>
              <p:cNvSpPr txBox="1">
                <a:spLocks noRot="1" noChangeAspect="1" noMove="1" noResize="1" noEditPoints="1" noAdjustHandles="1" noChangeArrowheads="1" noChangeShapeType="1" noTextEdit="1"/>
              </p:cNvSpPr>
              <p:nvPr/>
            </p:nvSpPr>
            <p:spPr>
              <a:xfrm>
                <a:off x="340360" y="5631813"/>
                <a:ext cx="1969769" cy="369332"/>
              </a:xfrm>
              <a:prstGeom prst="rect">
                <a:avLst/>
              </a:prstGeom>
              <a:blipFill>
                <a:blip r:embed="rId5"/>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7" name="TextBox 16">
                <a:extLst>
                  <a:ext uri="{FF2B5EF4-FFF2-40B4-BE49-F238E27FC236}">
                    <a16:creationId xmlns:a16="http://schemas.microsoft.com/office/drawing/2014/main" id="{34510B16-0239-B3BA-A24A-ACA80F294407}"/>
                  </a:ext>
                </a:extLst>
              </p:cNvPr>
              <p:cNvSpPr txBox="1"/>
              <p:nvPr/>
            </p:nvSpPr>
            <p:spPr>
              <a:xfrm>
                <a:off x="5706109" y="2179489"/>
                <a:ext cx="4875529" cy="506870"/>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d>
                        <m:dPr>
                          <m:begChr m:val=""/>
                          <m:ctrlPr>
                            <a:rPr lang="en-GB" i="1" smtClean="0">
                              <a:solidFill>
                                <a:srgbClr val="836967"/>
                              </a:solidFill>
                              <a:latin typeface="Cambria Math" panose="02040503050406030204" pitchFamily="18" charset="0"/>
                            </a:rPr>
                          </m:ctrlPr>
                        </m:dPr>
                        <m:e>
                          <m:d>
                            <m:dPr>
                              <m:begChr m:val=""/>
                              <m:ctrlPr>
                                <a:rPr lang="en-GB" i="1">
                                  <a:solidFill>
                                    <a:srgbClr val="836967"/>
                                  </a:solidFill>
                                  <a:latin typeface="Cambria Math" panose="02040503050406030204" pitchFamily="18" charset="0"/>
                                </a:rPr>
                              </m:ctrlPr>
                            </m:dPr>
                            <m:e>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𝑣</m:t>
                                  </m:r>
                                </m:e>
                                <m:sub>
                                  <m:r>
                                    <a:rPr lang="en-GB" i="0">
                                      <a:latin typeface="Cambria Math" panose="02040503050406030204" pitchFamily="18" charset="0"/>
                                    </a:rPr>
                                    <m:t>2</m:t>
                                  </m:r>
                                </m:sub>
                              </m:sSub>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0">
                                  <a:latin typeface="Cambria Math" panose="02040503050406030204" pitchFamily="18" charset="0"/>
                                </a:rPr>
                                <m:t>=−</m:t>
                              </m:r>
                              <m:sSub>
                                <m:sSubPr>
                                  <m:ctrlPr>
                                    <a:rPr lang="en-GB" i="1">
                                      <a:solidFill>
                                        <a:srgbClr val="836967"/>
                                      </a:solidFill>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0">
                                  <a:latin typeface="Cambria Math" panose="02040503050406030204" pitchFamily="18" charset="0"/>
                                </a:rPr>
                                <m:t> </m:t>
                              </m:r>
                              <m:r>
                                <a:rPr lang="en-GB" i="1">
                                  <a:latin typeface="Cambria Math" panose="02040503050406030204" pitchFamily="18" charset="0"/>
                                </a:rPr>
                                <m:t>𝑠𝑖𝑛</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e>
                          </m:d>
                          <m:r>
                            <a:rPr lang="en-GB" i="0">
                              <a:latin typeface="Cambria Math" panose="02040503050406030204" pitchFamily="18" charset="0"/>
                            </a:rPr>
                            <m:t> </m:t>
                          </m:r>
                          <m:r>
                            <a:rPr lang="en-GB" i="1">
                              <a:latin typeface="Cambria Math" panose="02040503050406030204" pitchFamily="18" charset="0"/>
                            </a:rPr>
                            <m:t>𝑚</m:t>
                          </m:r>
                          <m:d>
                            <m:dPr>
                              <m:ctrlPr>
                                <a:rPr lang="en-GB" i="1">
                                  <a:solidFill>
                                    <a:srgbClr val="836967"/>
                                  </a:solidFill>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𝑐𝑜𝑠</m:t>
                          </m:r>
                          <m:sSub>
                            <m:sSubPr>
                              <m:ctrlPr>
                                <a:rPr lang="en-GB" i="1">
                                  <a:solidFill>
                                    <a:srgbClr val="836967"/>
                                  </a:solidFill>
                                  <a:latin typeface="Cambria Math" panose="02040503050406030204" pitchFamily="18" charset="0"/>
                                </a:rPr>
                              </m:ctrlPr>
                            </m:sSubPr>
                            <m:e>
                              <m:d>
                                <m:dPr>
                                  <m:endChr m:val=""/>
                                  <m:ctrlPr>
                                    <a:rPr lang="en-GB" i="1">
                                      <a:latin typeface="Cambria Math" panose="02040503050406030204" pitchFamily="18" charset="0"/>
                                    </a:rPr>
                                  </m:ctrlPr>
                                </m:dPr>
                                <m:e>
                                  <m:r>
                                    <a:rPr lang="en-GB" i="0">
                                      <a:latin typeface="Cambria Math" panose="02040503050406030204" pitchFamily="18" charset="0"/>
                                    </a:rPr>
                                    <m:t>2</m:t>
                                  </m:r>
                                  <m:r>
                                    <a:rPr lang="en-GB" i="1">
                                      <a:latin typeface="Cambria Math" panose="02040503050406030204" pitchFamily="18" charset="0"/>
                                    </a:rPr>
                                    <m:t>𝜋</m:t>
                                  </m:r>
                                  <m:r>
                                    <a:rPr lang="en-GB" i="1">
                                      <a:latin typeface="Cambria Math" panose="02040503050406030204" pitchFamily="18" charset="0"/>
                                    </a:rPr>
                                    <m:t>𝑓</m:t>
                                  </m:r>
                                </m:e>
                              </m:d>
                            </m:e>
                            <m:sub>
                              <m:r>
                                <a:rPr lang="en-GB" i="1">
                                  <a:latin typeface="Cambria Math" panose="02040503050406030204" pitchFamily="18" charset="0"/>
                                </a:rPr>
                                <m:t>𝑐</m:t>
                              </m:r>
                            </m:sub>
                          </m:sSub>
                          <m:r>
                            <a:rPr lang="en-GB" i="1">
                              <a:latin typeface="Cambria Math" panose="02040503050406030204" pitchFamily="18" charset="0"/>
                            </a:rPr>
                            <m:t>𝑡</m:t>
                          </m:r>
                          <m:r>
                            <a:rPr lang="en-GB" i="0">
                              <a:latin typeface="Cambria Math" panose="02040503050406030204" pitchFamily="18" charset="0"/>
                            </a:rPr>
                            <m:t>+</m:t>
                          </m:r>
                          <m:r>
                            <a:rPr lang="en-GB" i="1">
                              <a:latin typeface="Cambria Math" panose="02040503050406030204" pitchFamily="18" charset="0"/>
                            </a:rPr>
                            <m:t>𝜑</m:t>
                          </m:r>
                        </m:e>
                      </m:d>
                      <m:r>
                        <a:rPr lang="en-GB" i="0">
                          <a:latin typeface="Cambria Math" panose="02040503050406030204" pitchFamily="18" charset="0"/>
                        </a:rPr>
                        <m:t> </m:t>
                      </m:r>
                    </m:oMath>
                  </m:oMathPara>
                </a14:m>
                <a:endParaRPr lang="en-GB" dirty="0"/>
              </a:p>
            </p:txBody>
          </p:sp>
        </mc:Choice>
        <mc:Fallback xmlns="">
          <p:sp>
            <p:nvSpPr>
              <p:cNvPr id="17" name="TextBox 16">
                <a:extLst>
                  <a:ext uri="{FF2B5EF4-FFF2-40B4-BE49-F238E27FC236}">
                    <a16:creationId xmlns:a16="http://schemas.microsoft.com/office/drawing/2014/main" id="{34510B16-0239-B3BA-A24A-ACA80F294407}"/>
                  </a:ext>
                </a:extLst>
              </p:cNvPr>
              <p:cNvSpPr txBox="1">
                <a:spLocks noRot="1" noChangeAspect="1" noMove="1" noResize="1" noEditPoints="1" noAdjustHandles="1" noChangeArrowheads="1" noChangeShapeType="1" noTextEdit="1"/>
              </p:cNvSpPr>
              <p:nvPr/>
            </p:nvSpPr>
            <p:spPr>
              <a:xfrm>
                <a:off x="5706109" y="2179489"/>
                <a:ext cx="4875529" cy="506870"/>
              </a:xfrm>
              <a:prstGeom prst="rect">
                <a:avLst/>
              </a:prstGeom>
              <a:blipFill>
                <a:blip r:embed="rId6"/>
                <a:stretch>
                  <a:fillRect t="-179518" r="-16750" b="-261446"/>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21" name="TextBox 20">
                <a:extLst>
                  <a:ext uri="{FF2B5EF4-FFF2-40B4-BE49-F238E27FC236}">
                    <a16:creationId xmlns:a16="http://schemas.microsoft.com/office/drawing/2014/main" id="{DBFCCEF4-90EF-4550-CF3F-FAF63BE8932E}"/>
                  </a:ext>
                </a:extLst>
              </p:cNvPr>
              <p:cNvSpPr txBox="1"/>
              <p:nvPr/>
            </p:nvSpPr>
            <p:spPr>
              <a:xfrm>
                <a:off x="5275582" y="2772281"/>
                <a:ext cx="7188199" cy="1033040"/>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75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75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2</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75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75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75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75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75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75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750"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𝜑</m:t>
                      </m:r>
                      <m:r>
                        <a:rPr lang="en-GB" sz="1750" i="1" kern="100">
                          <a:effectLst/>
                          <a:latin typeface="Cambria Math" panose="02040503050406030204" pitchFamily="18" charset="0"/>
                          <a:ea typeface="DengXian" panose="02010600030101010101" pitchFamily="2" charset="-122"/>
                          <a:cs typeface="Arial" panose="020B0604020202020204" pitchFamily="34" charset="0"/>
                        </a:rPr>
                        <m:t>)]</m:t>
                      </m:r>
                      <m:r>
                        <a:rPr lang="en-GB" sz="175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75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75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75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p:sp>
            <p:nvSpPr>
              <p:cNvPr id="21" name="TextBox 20">
                <a:extLst>
                  <a:ext uri="{FF2B5EF4-FFF2-40B4-BE49-F238E27FC236}">
                    <a16:creationId xmlns:a16="http://schemas.microsoft.com/office/drawing/2014/main" id="{DBFCCEF4-90EF-4550-CF3F-FAF63BE8932E}"/>
                  </a:ext>
                </a:extLst>
              </p:cNvPr>
              <p:cNvSpPr txBox="1">
                <a:spLocks noRot="1" noChangeAspect="1" noMove="1" noResize="1" noEditPoints="1" noAdjustHandles="1" noChangeArrowheads="1" noChangeShapeType="1" noTextEdit="1"/>
              </p:cNvSpPr>
              <p:nvPr/>
            </p:nvSpPr>
            <p:spPr>
              <a:xfrm>
                <a:off x="5275582" y="2772281"/>
                <a:ext cx="7188199" cy="1033040"/>
              </a:xfrm>
              <a:prstGeom prst="rect">
                <a:avLst/>
              </a:prstGeom>
              <a:blipFill>
                <a:blip r:embed="rId7"/>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FE3389E7-11CE-D9BB-4D7C-C7FA5EE57C56}"/>
                  </a:ext>
                </a:extLst>
              </p:cNvPr>
              <p:cNvSpPr txBox="1"/>
              <p:nvPr/>
            </p:nvSpPr>
            <p:spPr>
              <a:xfrm>
                <a:off x="4108451" y="3656636"/>
                <a:ext cx="7653020" cy="61093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dirty="0"/>
              </a:p>
            </p:txBody>
          </p:sp>
        </mc:Choice>
        <mc:Fallback xmlns="">
          <p:sp>
            <p:nvSpPr>
              <p:cNvPr id="23" name="TextBox 22">
                <a:extLst>
                  <a:ext uri="{FF2B5EF4-FFF2-40B4-BE49-F238E27FC236}">
                    <a16:creationId xmlns:a16="http://schemas.microsoft.com/office/drawing/2014/main" id="{FE3389E7-11CE-D9BB-4D7C-C7FA5EE57C56}"/>
                  </a:ext>
                </a:extLst>
              </p:cNvPr>
              <p:cNvSpPr txBox="1">
                <a:spLocks noRot="1" noChangeAspect="1" noMove="1" noResize="1" noEditPoints="1" noAdjustHandles="1" noChangeArrowheads="1" noChangeShapeType="1" noTextEdit="1"/>
              </p:cNvSpPr>
              <p:nvPr/>
            </p:nvSpPr>
            <p:spPr>
              <a:xfrm>
                <a:off x="4108451" y="3656636"/>
                <a:ext cx="7653020" cy="610936"/>
              </a:xfrm>
              <a:prstGeom prst="rect">
                <a:avLst/>
              </a:prstGeom>
              <a:blipFill>
                <a:blip r:embed="rId8"/>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1B1EA94A-B40F-BAF7-116B-4B65A5C97353}"/>
                  </a:ext>
                </a:extLst>
              </p:cNvPr>
              <p:cNvSpPr txBox="1"/>
              <p:nvPr/>
            </p:nvSpPr>
            <p:spPr>
              <a:xfrm>
                <a:off x="5499102" y="4356987"/>
                <a:ext cx="4871719" cy="1170577"/>
              </a:xfrm>
              <a:prstGeom prst="rect">
                <a:avLst/>
              </a:prstGeom>
              <a:noFill/>
            </p:spPr>
            <p:txBody>
              <a:bodyPr wrap="square">
                <a:spAutoFit/>
              </a:bodyPr>
              <a:lstStyle/>
              <a:p>
                <a:pPr>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r>
                        <a:rPr lang="en-GB" sz="1800"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m:oMathPara>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func>
                          <m:func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sin</m:t>
                            </m:r>
                          </m:fName>
                          <m:e>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(4</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𝜑</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a14:m>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5" name="TextBox 24">
                <a:extLst>
                  <a:ext uri="{FF2B5EF4-FFF2-40B4-BE49-F238E27FC236}">
                    <a16:creationId xmlns:a16="http://schemas.microsoft.com/office/drawing/2014/main" id="{1B1EA94A-B40F-BAF7-116B-4B65A5C97353}"/>
                  </a:ext>
                </a:extLst>
              </p:cNvPr>
              <p:cNvSpPr txBox="1">
                <a:spLocks noRot="1" noChangeAspect="1" noMove="1" noResize="1" noEditPoints="1" noAdjustHandles="1" noChangeArrowheads="1" noChangeShapeType="1" noTextEdit="1"/>
              </p:cNvSpPr>
              <p:nvPr/>
            </p:nvSpPr>
            <p:spPr>
              <a:xfrm>
                <a:off x="5499102" y="4356987"/>
                <a:ext cx="4871719" cy="1170577"/>
              </a:xfrm>
              <a:prstGeom prst="rect">
                <a:avLst/>
              </a:prstGeom>
              <a:blipFill>
                <a:blip r:embed="rId9"/>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896898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068580"/>
            <a:ext cx="11594969" cy="666205"/>
          </a:xfrm>
        </p:spPr>
        <p:txBody>
          <a:bodyPr>
            <a:normAutofit/>
          </a:bodyPr>
          <a:lstStyle/>
          <a:p>
            <a:r>
              <a:rPr lang="en-GB" sz="3200" b="1" dirty="0"/>
              <a:t>Costas Loop (DSB- SC)</a:t>
            </a:r>
          </a:p>
        </p:txBody>
      </p:sp>
      <p:sp>
        <p:nvSpPr>
          <p:cNvPr id="3" name="TextBox 2">
            <a:extLst>
              <a:ext uri="{FF2B5EF4-FFF2-40B4-BE49-F238E27FC236}">
                <a16:creationId xmlns:a16="http://schemas.microsoft.com/office/drawing/2014/main" id="{6A122CE8-E855-1E5F-E08F-3F9672079A5A}"/>
              </a:ext>
            </a:extLst>
          </p:cNvPr>
          <p:cNvSpPr txBox="1"/>
          <p:nvPr/>
        </p:nvSpPr>
        <p:spPr>
          <a:xfrm>
            <a:off x="673100" y="1921903"/>
            <a:ext cx="9202419" cy="726994"/>
          </a:xfrm>
          <a:prstGeom prst="rect">
            <a:avLst/>
          </a:prstGeom>
          <a:noFill/>
        </p:spPr>
        <p:txBody>
          <a:bodyPr wrap="square">
            <a:spAutoFit/>
          </a:bodyPr>
          <a:lstStyle/>
          <a:p>
            <a:pPr marL="342900" indent="-342900">
              <a:lnSpc>
                <a:spcPct val="107000"/>
              </a:lnSpc>
              <a:spcAft>
                <a:spcPts val="800"/>
              </a:spcAft>
              <a:buFont typeface="Arial" panose="020B0604020202020204" pitchFamily="34" charset="0"/>
              <a:buChar char="•"/>
            </a:pPr>
            <a:r>
              <a:rPr lang="en-GB" sz="2000" kern="100" dirty="0">
                <a:effectLst/>
                <a:latin typeface="Cambria Math" panose="02040503050406030204" pitchFamily="18" charset="0"/>
                <a:ea typeface="DengXian" panose="02010600030101010101" pitchFamily="2" charset="-122"/>
                <a:cs typeface="Arial" panose="020B0604020202020204" pitchFamily="34" charset="0"/>
              </a:rPr>
              <a:t>This signal is applied as an input of the lower low pass filter. The output of this low pass filter is</a:t>
            </a:r>
          </a:p>
        </p:txBody>
      </p:sp>
      <mc:AlternateContent xmlns:mc="http://schemas.openxmlformats.org/markup-compatibility/2006">
        <mc:Choice xmlns:a14="http://schemas.microsoft.com/office/drawing/2010/main" Requires="a14">
          <p:sp>
            <p:nvSpPr>
              <p:cNvPr id="6" name="TextBox 5">
                <a:extLst>
                  <a:ext uri="{FF2B5EF4-FFF2-40B4-BE49-F238E27FC236}">
                    <a16:creationId xmlns:a16="http://schemas.microsoft.com/office/drawing/2014/main" id="{AD73C9DF-F703-9F6D-8023-534272E194BB}"/>
                  </a:ext>
                </a:extLst>
              </p:cNvPr>
              <p:cNvSpPr txBox="1"/>
              <p:nvPr/>
            </p:nvSpPr>
            <p:spPr>
              <a:xfrm>
                <a:off x="2331721" y="2795897"/>
                <a:ext cx="3808730" cy="887935"/>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m:t>
                          </m:r>
                          <m:r>
                            <a:rPr lang="en-GB" i="1">
                              <a:latin typeface="Cambria Math" panose="02040503050406030204" pitchFamily="18" charset="0"/>
                            </a:rPr>
                            <m:t>2</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func>
                        <m:funcPr>
                          <m:ctrlPr>
                            <a:rPr lang="en-GB" i="1">
                              <a:latin typeface="Cambria Math" panose="02040503050406030204" pitchFamily="18" charset="0"/>
                            </a:rPr>
                          </m:ctrlPr>
                        </m:funcPr>
                        <m:fName>
                          <m:r>
                            <m:rPr>
                              <m:sty m:val="p"/>
                            </m:rPr>
                            <a:rPr lang="en-GB">
                              <a:latin typeface="Cambria Math" panose="02040503050406030204" pitchFamily="18" charset="0"/>
                            </a:rPr>
                            <m:t>sin</m:t>
                          </m:r>
                        </m:fName>
                        <m:e>
                          <m:d>
                            <m:dPr>
                              <m:ctrlPr>
                                <a:rPr lang="en-GB" i="1">
                                  <a:latin typeface="Cambria Math" panose="02040503050406030204" pitchFamily="18" charset="0"/>
                                </a:rPr>
                              </m:ctrlPr>
                            </m:dPr>
                            <m:e>
                              <m:r>
                                <a:rPr lang="en-GB" i="1">
                                  <a:latin typeface="Cambria Math" panose="02040503050406030204" pitchFamily="18" charset="0"/>
                                </a:rPr>
                                <m:t>𝜑</m:t>
                              </m:r>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m:oMathPara>
                </a14:m>
                <a:endParaRPr lang="en-GB" dirty="0"/>
              </a:p>
              <a:p>
                <a:endParaRPr lang="en-GB" dirty="0"/>
              </a:p>
            </p:txBody>
          </p:sp>
        </mc:Choice>
        <mc:Fallback>
          <p:sp>
            <p:nvSpPr>
              <p:cNvPr id="6" name="TextBox 5">
                <a:extLst>
                  <a:ext uri="{FF2B5EF4-FFF2-40B4-BE49-F238E27FC236}">
                    <a16:creationId xmlns:a16="http://schemas.microsoft.com/office/drawing/2014/main" id="{AD73C9DF-F703-9F6D-8023-534272E194BB}"/>
                  </a:ext>
                </a:extLst>
              </p:cNvPr>
              <p:cNvSpPr txBox="1">
                <a:spLocks noRot="1" noChangeAspect="1" noMove="1" noResize="1" noEditPoints="1" noAdjustHandles="1" noChangeArrowheads="1" noChangeShapeType="1" noTextEdit="1"/>
              </p:cNvSpPr>
              <p:nvPr/>
            </p:nvSpPr>
            <p:spPr>
              <a:xfrm>
                <a:off x="2331721" y="2795897"/>
                <a:ext cx="3808730" cy="887935"/>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11" name="Rectangle 4">
                <a:extLst>
                  <a:ext uri="{FF2B5EF4-FFF2-40B4-BE49-F238E27FC236}">
                    <a16:creationId xmlns:a16="http://schemas.microsoft.com/office/drawing/2014/main" id="{FB540D9C-2011-142D-1F4A-6AFE544AF640}"/>
                  </a:ext>
                </a:extLst>
              </p:cNvPr>
              <p:cNvSpPr>
                <a:spLocks noChangeArrowheads="1"/>
              </p:cNvSpPr>
              <p:nvPr/>
            </p:nvSpPr>
            <p:spPr bwMode="auto">
              <a:xfrm>
                <a:off x="746760" y="3545662"/>
                <a:ext cx="9789160" cy="3723199"/>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US" b="0" u="none" strike="noStrike" cap="none" normalizeH="0" baseline="0" dirty="0">
                    <a:ln>
                      <a:noFill/>
                    </a:ln>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 of this Low pass filter has</a:t>
                </a:r>
                <a:r>
                  <a:rPr kumimoji="0" lang="en-GB" altLang="en-US" b="0" u="none" strike="noStrike" cap="none" normalizeH="0" baseline="0" dirty="0">
                    <a:ln>
                      <a:noFill/>
                    </a:ln>
                    <a:solidFill>
                      <a:srgbClr val="000000"/>
                    </a:solidFill>
                    <a:effectLst/>
                    <a:latin typeface="Calibri" panose="020F0502020204030204" pitchFamily="34" charset="0"/>
                    <a:ea typeface="DengXian" panose="02010600030101010101" pitchFamily="2" charset="-122"/>
                    <a:cs typeface="Arial" panose="020B0604020202020204" pitchFamily="34" charset="0"/>
                  </a:rPr>
                  <a:t> </a:t>
                </a:r>
                <a:r>
                  <a:rPr kumimoji="0" lang="en-GB" altLang="en-US" b="0" u="none" strike="noStrike" cap="none" normalizeH="0" baseline="0" dirty="0">
                    <a:ln>
                      <a:noFill/>
                    </a:ln>
                    <a:solidFill>
                      <a:schemeClr val="tx1"/>
                    </a:solidFill>
                    <a:effectLst/>
                    <a:latin typeface="Cambria Math" panose="02040503050406030204" pitchFamily="18" charset="0"/>
                    <a:ea typeface="DengXian" panose="02010600030101010101" pitchFamily="2" charset="-122"/>
                    <a:cs typeface="Arial" panose="020B0604020202020204" pitchFamily="34" charset="0"/>
                  </a:rPr>
                  <a:t>- 90° </a:t>
                </a:r>
                <a:r>
                  <a:rPr kumimoji="0" lang="en-GB" altLang="en-US" b="0" u="none" strike="noStrike" cap="none" normalizeH="0" baseline="0" dirty="0">
                    <a:ln>
                      <a:noFill/>
                    </a:ln>
                    <a:solidFill>
                      <a:srgbClr val="000000"/>
                    </a:solidFill>
                    <a:effectLst/>
                    <a:latin typeface="Verdana" panose="020B0604030504040204" pitchFamily="34" charset="0"/>
                    <a:ea typeface="DengXian" panose="02010600030101010101" pitchFamily="2" charset="-122"/>
                    <a:cs typeface="Arial" panose="020B0604020202020204" pitchFamily="34" charset="0"/>
                  </a:rPr>
                  <a:t>phase difference with the output of the upper low pass filter.</a:t>
                </a:r>
              </a:p>
              <a:p>
                <a:pPr marL="285750" lvl="0" indent="-285750" eaLnBrk="0" fontAlgn="base" hangingPunct="0">
                  <a:lnSpc>
                    <a:spcPct val="150000"/>
                  </a:lnSpc>
                  <a:spcBef>
                    <a:spcPct val="0"/>
                  </a:spcBef>
                  <a:spcAft>
                    <a:spcPct val="0"/>
                  </a:spcAft>
                  <a:buFont typeface="Arial" panose="020B0604020202020204" pitchFamily="34" charset="0"/>
                  <a:buChar char="•"/>
                </a:pPr>
                <a:r>
                  <a:rPr lang="en-GB" altLang="en-US" dirty="0">
                    <a:solidFill>
                      <a:srgbClr val="000000"/>
                    </a:solidFill>
                    <a:latin typeface="Verdana" panose="020B0604030504040204" pitchFamily="34" charset="0"/>
                    <a:ea typeface="DengXian" panose="02010600030101010101" pitchFamily="2" charset="-122"/>
                    <a:cs typeface="Arial" panose="020B0604020202020204" pitchFamily="34" charset="0"/>
                  </a:rPr>
                  <a:t>If phase shift of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r>
                  <a:rPr kumimoji="0" lang="en-GB" altLang="en-US" b="0" u="none" strike="noStrike" cap="none" normalizeH="0" baseline="0" dirty="0">
                    <a:ln>
                      <a:noFill/>
                    </a:ln>
                    <a:solidFill>
                      <a:schemeClr val="tx1"/>
                    </a:solidFill>
                    <a:effectLst/>
                    <a:latin typeface="Arial" panose="020B0604020202020204" pitchFamily="34" charset="0"/>
                  </a:rPr>
                  <a:t> is given to the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m:t>
                        </m:r>
                        <m:r>
                          <a:rPr lang="en-GB" b="0" i="1" smtClean="0">
                            <a:latin typeface="Cambria Math" panose="02040503050406030204" pitchFamily="18" charset="0"/>
                          </a:rPr>
                          <m:t>1</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b="0" i="1" smtClean="0">
                        <a:latin typeface="Cambria Math" panose="02040503050406030204" pitchFamily="18" charset="0"/>
                      </a:rPr>
                      <m:t> </m:t>
                    </m:r>
                    <m:r>
                      <a:rPr lang="en-GB" b="0" i="1" smtClean="0">
                        <a:latin typeface="Cambria Math" panose="02040503050406030204" pitchFamily="18" charset="0"/>
                      </a:rPr>
                      <m:t>𝑎𝑛𝑑</m:t>
                    </m:r>
                    <m:r>
                      <a:rPr lang="en-GB" b="0" i="1" smtClean="0">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m:t>
                        </m:r>
                        <m:r>
                          <a:rPr lang="en-GB" i="1">
                            <a:latin typeface="Cambria Math" panose="02040503050406030204" pitchFamily="18" charset="0"/>
                          </a:rPr>
                          <m:t>2</m:t>
                        </m:r>
                      </m:sub>
                    </m:sSub>
                    <m:d>
                      <m:dPr>
                        <m:ctrlPr>
                          <a:rPr lang="en-GB" i="1">
                            <a:latin typeface="Cambria Math" panose="02040503050406030204" pitchFamily="18" charset="0"/>
                          </a:rPr>
                        </m:ctrlPr>
                      </m:dPr>
                      <m:e>
                        <m:r>
                          <a:rPr lang="en-GB" i="1">
                            <a:latin typeface="Cambria Math" panose="02040503050406030204" pitchFamily="18" charset="0"/>
                          </a:rPr>
                          <m:t>𝑡</m:t>
                        </m:r>
                      </m:e>
                    </m:d>
                  </m:oMath>
                </a14:m>
                <a:r>
                  <a:rPr kumimoji="0" lang="en-GB" altLang="en-US" b="0" u="none" strike="noStrike" cap="none" normalizeH="0" baseline="0" dirty="0">
                    <a:ln>
                      <a:noFill/>
                    </a:ln>
                    <a:solidFill>
                      <a:schemeClr val="tx1"/>
                    </a:solidFill>
                    <a:effectLst/>
                    <a:latin typeface="Arial" panose="020B0604020202020204" pitchFamily="34" charset="0"/>
                  </a:rPr>
                  <a:t>, then the message</a:t>
                </a:r>
                <a:r>
                  <a:rPr kumimoji="0" lang="en-GB" altLang="en-US" b="0" u="none" strike="noStrike" cap="none" normalizeH="0" dirty="0">
                    <a:ln>
                      <a:noFill/>
                    </a:ln>
                    <a:solidFill>
                      <a:schemeClr val="tx1"/>
                    </a:solidFill>
                    <a:effectLst/>
                    <a:latin typeface="Arial" panose="020B0604020202020204" pitchFamily="34" charset="0"/>
                  </a:rPr>
                  <a:t> signal will be received from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𝑣</m:t>
                        </m:r>
                      </m:e>
                      <m:sub>
                        <m:r>
                          <a:rPr lang="en-GB" i="1">
                            <a:latin typeface="Cambria Math" panose="02040503050406030204" pitchFamily="18" charset="0"/>
                          </a:rPr>
                          <m:t>0</m:t>
                        </m:r>
                        <m:r>
                          <a:rPr lang="en-GB" i="1">
                            <a:latin typeface="Cambria Math" panose="02040503050406030204" pitchFamily="18" charset="0"/>
                          </a:rPr>
                          <m:t>1</m:t>
                        </m:r>
                      </m:sub>
                    </m:sSub>
                    <m:d>
                      <m:dPr>
                        <m:ctrlPr>
                          <a:rPr lang="en-GB" i="1">
                            <a:latin typeface="Cambria Math" panose="02040503050406030204" pitchFamily="18" charset="0"/>
                          </a:rPr>
                        </m:ctrlPr>
                      </m:dPr>
                      <m:e>
                        <m:r>
                          <a:rPr lang="en-GB" i="1">
                            <a:latin typeface="Cambria Math" panose="02040503050406030204" pitchFamily="18" charset="0"/>
                          </a:rPr>
                          <m:t>𝑡</m:t>
                        </m:r>
                      </m:e>
                    </m:d>
                  </m:oMath>
                </a14:m>
                <a:r>
                  <a:rPr kumimoji="0" lang="en-GB" altLang="en-US" b="0" u="none" strike="noStrike" cap="none" normalizeH="0" dirty="0">
                    <a:ln>
                      <a:noFill/>
                    </a:ln>
                    <a:solidFill>
                      <a:schemeClr val="tx1"/>
                    </a:solidFill>
                    <a:effectLst/>
                    <a:latin typeface="Arial" panose="020B0604020202020204" pitchFamily="34" charset="0"/>
                  </a:rPr>
                  <a:t>  </a:t>
                </a:r>
                <a:r>
                  <a:rPr lang="en-GB" altLang="en-US" dirty="0">
                    <a:latin typeface="Arial" panose="020B0604020202020204" pitchFamily="34" charset="0"/>
                  </a:rPr>
                  <a:t>which is shown below</a:t>
                </a:r>
              </a:p>
              <a:p>
                <a:pPr marL="715963" lvl="0" eaLnBrk="0" fontAlgn="base" hangingPunct="0">
                  <a:lnSpc>
                    <a:spcPct val="150000"/>
                  </a:lnSpc>
                  <a:spcBef>
                    <a:spcPct val="0"/>
                  </a:spcBef>
                  <a:spcAft>
                    <a:spcPct val="0"/>
                  </a:spcAft>
                </a:pP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m:t>
                        </m:r>
                        <m:r>
                          <a:rPr lang="en-GB" b="0" i="1" smtClean="0">
                            <a:latin typeface="Cambria Math" panose="02040503050406030204" pitchFamily="18" charset="0"/>
                          </a:rPr>
                          <m:t>2</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func>
                      <m:funcPr>
                        <m:ctrlPr>
                          <a:rPr lang="en-GB" i="1">
                            <a:latin typeface="Cambria Math" panose="02040503050406030204" pitchFamily="18" charset="0"/>
                          </a:rPr>
                        </m:ctrlPr>
                      </m:funcPr>
                      <m:fName>
                        <m:r>
                          <m:rPr>
                            <m:sty m:val="p"/>
                          </m:rPr>
                          <a:rPr lang="en-GB">
                            <a:latin typeface="Cambria Math" panose="02040503050406030204" pitchFamily="18" charset="0"/>
                          </a:rPr>
                          <m:t>sin</m:t>
                        </m:r>
                      </m:fName>
                      <m:e>
                        <m:d>
                          <m:dPr>
                            <m:ctrlPr>
                              <a:rPr lang="en-GB" i="1">
                                <a:latin typeface="Cambria Math" panose="02040503050406030204" pitchFamily="18" charset="0"/>
                              </a:rPr>
                            </m:ctrlPr>
                          </m:dPr>
                          <m:e>
                            <m:sSup>
                              <m:sSupPr>
                                <m:ctrlPr>
                                  <a:rPr lang="en-GB" i="1" kern="100">
                                    <a:latin typeface="Cambria Math" panose="02040503050406030204" pitchFamily="18" charset="0"/>
                                    <a:ea typeface="DengXian" panose="02010600030101010101" pitchFamily="2" charset="-122"/>
                                    <a:cs typeface="Arial" panose="020B0604020202020204" pitchFamily="34" charset="0"/>
                                  </a:rPr>
                                </m:ctrlPr>
                              </m:sSupPr>
                              <m:e>
                                <m:r>
                                  <a:rPr lang="en-GB" i="1" kern="100">
                                    <a:latin typeface="Cambria Math" panose="02040503050406030204" pitchFamily="18" charset="0"/>
                                    <a:ea typeface="DengXian" panose="02010600030101010101" pitchFamily="2" charset="-122"/>
                                    <a:cs typeface="Arial" panose="020B0604020202020204" pitchFamily="34" charset="0"/>
                                  </a:rPr>
                                  <m:t>0</m:t>
                                </m:r>
                              </m:e>
                              <m:sup>
                                <m:r>
                                  <a:rPr lang="en-GB" i="1" kern="100">
                                    <a:latin typeface="Cambria Math" panose="02040503050406030204" pitchFamily="18" charset="0"/>
                                    <a:ea typeface="DengXian" panose="02010600030101010101" pitchFamily="2" charset="-122"/>
                                    <a:cs typeface="Arial" panose="020B0604020202020204" pitchFamily="34" charset="0"/>
                                  </a:rPr>
                                  <m:t>°</m:t>
                                </m:r>
                              </m:sup>
                            </m:sSup>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 0</a:t>
                </a:r>
              </a:p>
              <a:p>
                <a:pPr marL="715963" lvl="0" eaLnBrk="0" fontAlgn="base" hangingPunct="0">
                  <a:lnSpc>
                    <a:spcPct val="150000"/>
                  </a:lnSpc>
                  <a:spcBef>
                    <a:spcPct val="0"/>
                  </a:spcBef>
                  <a:spcAft>
                    <a:spcPct val="0"/>
                  </a:spcAft>
                </a:pP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𝑣</m:t>
                        </m:r>
                      </m:e>
                      <m:sub>
                        <m:r>
                          <a:rPr lang="en-GB" b="0" i="1" smtClean="0">
                            <a:latin typeface="Cambria Math" panose="02040503050406030204" pitchFamily="18" charset="0"/>
                          </a:rPr>
                          <m:t>0</m:t>
                        </m:r>
                        <m:r>
                          <a:rPr lang="en-GB" b="0" i="1" smtClean="0">
                            <a:latin typeface="Cambria Math" panose="02040503050406030204" pitchFamily="18" charset="0"/>
                          </a:rPr>
                          <m:t>1</m:t>
                        </m:r>
                      </m:sub>
                    </m:sSub>
                    <m:d>
                      <m:dPr>
                        <m:ctrlPr>
                          <a:rPr lang="en-GB" i="1">
                            <a:latin typeface="Cambria Math" panose="02040503050406030204" pitchFamily="18" charset="0"/>
                          </a:rPr>
                        </m:ctrlPr>
                      </m:dPr>
                      <m:e>
                        <m:r>
                          <a:rPr lang="en-GB" i="1">
                            <a:latin typeface="Cambria Math" panose="02040503050406030204" pitchFamily="18" charset="0"/>
                          </a:rPr>
                          <m:t>𝑡</m:t>
                        </m:r>
                      </m:e>
                    </m:d>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r>
                      <a:rPr lang="en-GB" i="1" smtClean="0">
                        <a:latin typeface="Cambria Math" panose="02040503050406030204" pitchFamily="18" charset="0"/>
                      </a:rPr>
                      <m:t> </m:t>
                    </m:r>
                    <m:func>
                      <m:funcPr>
                        <m:ctrlPr>
                          <a:rPr lang="en-GB" i="1" smtClean="0">
                            <a:latin typeface="Cambria Math" panose="02040503050406030204" pitchFamily="18" charset="0"/>
                          </a:rPr>
                        </m:ctrlPr>
                      </m:funcPr>
                      <m:fName>
                        <m:r>
                          <m:rPr>
                            <m:sty m:val="p"/>
                          </m:rPr>
                          <a:rPr lang="en-GB" b="0" i="0" smtClean="0">
                            <a:latin typeface="Cambria Math" panose="02040503050406030204" pitchFamily="18" charset="0"/>
                          </a:rPr>
                          <m:t>cos</m:t>
                        </m:r>
                      </m:fName>
                      <m:e>
                        <m:d>
                          <m:dPr>
                            <m:ctrlPr>
                              <a:rPr lang="en-GB" i="1">
                                <a:latin typeface="Cambria Math" panose="02040503050406030204" pitchFamily="18" charset="0"/>
                              </a:rPr>
                            </m:ctrlPr>
                          </m:dPr>
                          <m:e>
                            <m:sSup>
                              <m:sSupPr>
                                <m:ctrlPr>
                                  <a:rPr lang="en-GB" i="1" kern="100">
                                    <a:latin typeface="Cambria Math" panose="02040503050406030204" pitchFamily="18" charset="0"/>
                                    <a:ea typeface="DengXian" panose="02010600030101010101" pitchFamily="2" charset="-122"/>
                                    <a:cs typeface="Arial" panose="020B0604020202020204" pitchFamily="34" charset="0"/>
                                  </a:rPr>
                                </m:ctrlPr>
                              </m:sSupPr>
                              <m:e>
                                <m:r>
                                  <a:rPr lang="en-GB" i="1" kern="100">
                                    <a:latin typeface="Cambria Math" panose="02040503050406030204" pitchFamily="18" charset="0"/>
                                    <a:ea typeface="DengXian" panose="02010600030101010101" pitchFamily="2" charset="-122"/>
                                    <a:cs typeface="Arial" panose="020B0604020202020204" pitchFamily="34" charset="0"/>
                                  </a:rPr>
                                  <m:t>0</m:t>
                                </m:r>
                              </m:e>
                              <m:sup>
                                <m:r>
                                  <a:rPr lang="en-GB" i="1" kern="100">
                                    <a:latin typeface="Cambria Math" panose="02040503050406030204" pitchFamily="18" charset="0"/>
                                    <a:ea typeface="DengXian" panose="02010600030101010101" pitchFamily="2" charset="-122"/>
                                    <a:cs typeface="Arial" panose="020B0604020202020204" pitchFamily="34" charset="0"/>
                                  </a:rPr>
                                  <m:t>°</m:t>
                                </m:r>
                              </m:sup>
                            </m:sSup>
                          </m:e>
                        </m:d>
                      </m:e>
                    </m:func>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 </a:t>
                </a:r>
                <a14:m>
                  <m:oMath xmlns:m="http://schemas.openxmlformats.org/officeDocument/2006/math">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 </m:t>
                        </m:r>
                      </m:num>
                      <m:den>
                        <m:r>
                          <a:rPr lang="en-GB" i="1">
                            <a:latin typeface="Cambria Math" panose="02040503050406030204" pitchFamily="18" charset="0"/>
                          </a:rPr>
                          <m:t>2</m:t>
                        </m:r>
                      </m:den>
                    </m:f>
                    <m:r>
                      <a:rPr lang="en-GB" i="1">
                        <a:latin typeface="Cambria Math" panose="02040503050406030204" pitchFamily="18" charset="0"/>
                      </a:rPr>
                      <m:t> </m:t>
                    </m:r>
                    <m:r>
                      <a:rPr lang="en-GB" i="1">
                        <a:latin typeface="Cambria Math" panose="02040503050406030204" pitchFamily="18" charset="0"/>
                      </a:rPr>
                      <m:t> </m:t>
                    </m:r>
                    <m:r>
                      <a:rPr lang="en-GB" i="1">
                        <a:latin typeface="Cambria Math" panose="02040503050406030204" pitchFamily="18" charset="0"/>
                      </a:rPr>
                      <m:t>𝑚</m:t>
                    </m:r>
                    <m:d>
                      <m:dPr>
                        <m:ctrlPr>
                          <a:rPr lang="en-GB" i="1">
                            <a:latin typeface="Cambria Math" panose="02040503050406030204" pitchFamily="18" charset="0"/>
                          </a:rPr>
                        </m:ctrlPr>
                      </m:dPr>
                      <m:e>
                        <m:r>
                          <a:rPr lang="en-GB" i="1">
                            <a:latin typeface="Cambria Math" panose="02040503050406030204" pitchFamily="18" charset="0"/>
                          </a:rPr>
                          <m:t>𝑡</m:t>
                        </m:r>
                      </m:e>
                    </m:d>
                  </m:oMath>
                </a14:m>
                <a:r>
                  <a:rPr lang="en-GB" altLang="en-US" dirty="0">
                    <a:latin typeface="Arial" panose="020B0604020202020204" pitchFamily="34" charset="0"/>
                  </a:rPr>
                  <a:t> </a:t>
                </a:r>
              </a:p>
              <a:p>
                <a:pPr lvl="0" eaLnBrk="0" fontAlgn="base" hangingPunct="0">
                  <a:lnSpc>
                    <a:spcPct val="150000"/>
                  </a:lnSpc>
                  <a:spcBef>
                    <a:spcPct val="0"/>
                  </a:spcBef>
                  <a:spcAft>
                    <a:spcPct val="0"/>
                  </a:spcAft>
                </a:pPr>
                <a:endParaRPr lang="en-GB" altLang="en-US" dirty="0">
                  <a:latin typeface="Arial" panose="020B0604020202020204" pitchFamily="34" charset="0"/>
                </a:endParaRPr>
              </a:p>
              <a:p>
                <a:pPr lvl="0" eaLnBrk="0" fontAlgn="base" hangingPunct="0">
                  <a:lnSpc>
                    <a:spcPct val="150000"/>
                  </a:lnSpc>
                  <a:spcBef>
                    <a:spcPct val="0"/>
                  </a:spcBef>
                  <a:spcAft>
                    <a:spcPct val="0"/>
                  </a:spcAft>
                </a:pPr>
                <a:endParaRPr kumimoji="0" lang="en-GB" altLang="en-US" b="0" u="none" strike="noStrike" cap="none" normalizeH="0" baseline="0" dirty="0">
                  <a:ln>
                    <a:noFill/>
                  </a:ln>
                  <a:solidFill>
                    <a:schemeClr val="tx1"/>
                  </a:solidFill>
                  <a:effectLst/>
                  <a:latin typeface="Arial" panose="020B0604020202020204" pitchFamily="34" charset="0"/>
                </a:endParaRPr>
              </a:p>
            </p:txBody>
          </p:sp>
        </mc:Choice>
        <mc:Fallback>
          <p:sp>
            <p:nvSpPr>
              <p:cNvPr id="11" name="Rectangle 4">
                <a:extLst>
                  <a:ext uri="{FF2B5EF4-FFF2-40B4-BE49-F238E27FC236}">
                    <a16:creationId xmlns:a16="http://schemas.microsoft.com/office/drawing/2014/main" id="{FB540D9C-2011-142D-1F4A-6AFE544AF640}"/>
                  </a:ext>
                </a:extLst>
              </p:cNvPr>
              <p:cNvSpPr>
                <a:spLocks noRot="1" noChangeAspect="1" noMove="1" noResize="1" noEditPoints="1" noAdjustHandles="1" noChangeArrowheads="1" noChangeShapeType="1" noTextEdit="1"/>
              </p:cNvSpPr>
              <p:nvPr/>
            </p:nvSpPr>
            <p:spPr bwMode="auto">
              <a:xfrm>
                <a:off x="746760" y="3545662"/>
                <a:ext cx="9789160" cy="3723199"/>
              </a:xfrm>
              <a:prstGeom prst="rect">
                <a:avLst/>
              </a:prstGeom>
              <a:blipFill>
                <a:blip r:embed="rId4"/>
                <a:stretch>
                  <a:fillRect l="-436"/>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noFill/>
                  </a:rPr>
                  <a:t> </a:t>
                </a:r>
              </a:p>
            </p:txBody>
          </p:sp>
        </mc:Fallback>
      </mc:AlternateContent>
    </p:spTree>
    <p:extLst>
      <p:ext uri="{BB962C8B-B14F-4D97-AF65-F5344CB8AC3E}">
        <p14:creationId xmlns:p14="http://schemas.microsoft.com/office/powerpoint/2010/main" val="19075560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79" y="1545775"/>
            <a:ext cx="11594969" cy="666205"/>
          </a:xfrm>
        </p:spPr>
        <p:txBody>
          <a:bodyPr>
            <a:normAutofit/>
          </a:bodyPr>
          <a:lstStyle/>
          <a:p>
            <a:r>
              <a:rPr lang="en-GB" sz="3200" b="1" dirty="0"/>
              <a:t>Costas Loop (DSB- SC)</a:t>
            </a:r>
          </a:p>
        </p:txBody>
      </p:sp>
      <p:sp>
        <p:nvSpPr>
          <p:cNvPr id="7" name="TextBox 6">
            <a:extLst>
              <a:ext uri="{FF2B5EF4-FFF2-40B4-BE49-F238E27FC236}">
                <a16:creationId xmlns:a16="http://schemas.microsoft.com/office/drawing/2014/main" id="{1F0B3457-0C29-DB04-0DE4-4310EB75C898}"/>
              </a:ext>
            </a:extLst>
          </p:cNvPr>
          <p:cNvSpPr txBox="1"/>
          <p:nvPr/>
        </p:nvSpPr>
        <p:spPr>
          <a:xfrm>
            <a:off x="516824" y="2481018"/>
            <a:ext cx="10774680" cy="2642198"/>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The outputs of these two low pass filters are applied as inputs of the phase discriminator. Based on the phase difference between these two signals, the phase discriminator produces a DC control signal.</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285750" indent="-285750" algn="just">
              <a:lnSpc>
                <a:spcPct val="150000"/>
              </a:lnSpc>
              <a:spcAft>
                <a:spcPts val="800"/>
              </a:spcAft>
              <a:buFont typeface="Arial" panose="020B0604020202020204" pitchFamily="34" charset="0"/>
              <a:buChar char="•"/>
            </a:pPr>
            <a:r>
              <a:rPr lang="en-GB" kern="100" dirty="0">
                <a:solidFill>
                  <a:srgbClr val="000000"/>
                </a:solidFill>
                <a:effectLst/>
                <a:latin typeface="Verdana" panose="020B0604030504040204" pitchFamily="34" charset="0"/>
                <a:ea typeface="DengXian" panose="02010600030101010101" pitchFamily="2" charset="-122"/>
                <a:cs typeface="Arial" panose="020B0604020202020204" pitchFamily="34" charset="0"/>
              </a:rPr>
              <a:t>This signal is applied as an input of VCO to correct the phase error in VCO output. Therefore, the carrier signal (used for DSBSC modulation) and the locally generated signal (VCO output) are in phase.</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1872695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47040" y="1120479"/>
            <a:ext cx="11594969" cy="666205"/>
          </a:xfrm>
        </p:spPr>
        <p:txBody>
          <a:bodyPr>
            <a:normAutofit/>
          </a:bodyPr>
          <a:lstStyle/>
          <a:p>
            <a:r>
              <a:rPr lang="en-GB" sz="3200" b="1" dirty="0"/>
              <a:t>Amplitude Modulation – SSB SC</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533400" y="1741282"/>
            <a:ext cx="5943600" cy="3697174"/>
          </a:xfrm>
        </p:spPr>
        <p:txBody>
          <a:bodyPr>
            <a:noAutofit/>
          </a:bodyPr>
          <a:lstStyle/>
          <a:p>
            <a:pPr algn="just">
              <a:lnSpc>
                <a:spcPct val="150000"/>
              </a:lnSpc>
            </a:pPr>
            <a:r>
              <a:rPr lang="en-GB" sz="2200" dirty="0"/>
              <a:t>The process of suppressing one of the sidebands along with the carrier and transmitting a single sideband is called as Single Sideband Suppressed Carrier system or simply SSBSC. </a:t>
            </a:r>
          </a:p>
          <a:p>
            <a:pPr algn="just">
              <a:lnSpc>
                <a:spcPct val="150000"/>
              </a:lnSpc>
            </a:pPr>
            <a:r>
              <a:rPr lang="en-GB" sz="2200" dirty="0"/>
              <a:t>SSBSC system, which transmits a single sideband has high power, as the power allotted for both the carrier and the other sideband is utilized in transmitting this Single Sideband.</a:t>
            </a:r>
          </a:p>
        </p:txBody>
      </p:sp>
      <p:pic>
        <p:nvPicPr>
          <p:cNvPr id="5" name="Picture 4">
            <a:extLst>
              <a:ext uri="{FF2B5EF4-FFF2-40B4-BE49-F238E27FC236}">
                <a16:creationId xmlns:a16="http://schemas.microsoft.com/office/drawing/2014/main" id="{62443921-EEFE-F5F3-C036-2CA2A45B4A00}"/>
              </a:ext>
            </a:extLst>
          </p:cNvPr>
          <p:cNvPicPr>
            <a:picLocks noChangeAspect="1"/>
          </p:cNvPicPr>
          <p:nvPr/>
        </p:nvPicPr>
        <p:blipFill>
          <a:blip r:embed="rId3"/>
          <a:stretch>
            <a:fillRect/>
          </a:stretch>
        </p:blipFill>
        <p:spPr>
          <a:xfrm>
            <a:off x="6717015" y="2066448"/>
            <a:ext cx="5396244" cy="2725103"/>
          </a:xfrm>
          <a:prstGeom prst="rect">
            <a:avLst/>
          </a:prstGeom>
        </p:spPr>
      </p:pic>
    </p:spTree>
    <p:extLst>
      <p:ext uri="{BB962C8B-B14F-4D97-AF65-F5344CB8AC3E}">
        <p14:creationId xmlns:p14="http://schemas.microsoft.com/office/powerpoint/2010/main" val="14973305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91440" y="66020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28</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5880" y="983376"/>
            <a:ext cx="11594969" cy="666205"/>
          </a:xfrm>
        </p:spPr>
        <p:txBody>
          <a:bodyPr>
            <a:normAutofit/>
          </a:bodyPr>
          <a:lstStyle/>
          <a:p>
            <a:r>
              <a:rPr lang="en-GB" sz="3200" b="1" dirty="0"/>
              <a:t>Amplitude Modulation – SSB SC</a:t>
            </a:r>
          </a:p>
        </p:txBody>
      </p:sp>
      <mc:AlternateContent xmlns:mc="http://schemas.openxmlformats.org/markup-compatibility/2006">
        <mc:Choice xmlns:a14="http://schemas.microsoft.com/office/drawing/2010/main"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965200" y="1372358"/>
                <a:ext cx="11816080" cy="2827415"/>
              </a:xfrm>
            </p:spPr>
            <p:txBody>
              <a:bodyPr>
                <a:noAutofit/>
              </a:bodyPr>
              <a:lstStyle/>
              <a:p>
                <a:pPr marL="0" indent="0">
                  <a:lnSpc>
                    <a:spcPct val="150000"/>
                  </a:lnSpc>
                  <a:buNone/>
                  <a:tabLst>
                    <a:tab pos="2509838" algn="l"/>
                    <a:tab pos="2778125" algn="l"/>
                  </a:tabLst>
                </a:pPr>
                <a:r>
                  <a:rPr lang="en-GB" sz="2100" dirty="0"/>
                  <a:t>Consider the  signals, </a:t>
                </a:r>
                <a14:m>
                  <m:oMath xmlns:m="http://schemas.openxmlformats.org/officeDocument/2006/math">
                    <m:r>
                      <a:rPr lang="en-GB" sz="2100" i="1" kern="100" smtClean="0">
                        <a:effectLst/>
                        <a:latin typeface="Cambria Math" panose="02040503050406030204" pitchFamily="18" charset="0"/>
                        <a:ea typeface="DengXian" panose="02010600030101010101" pitchFamily="2" charset="-122"/>
                        <a:cs typeface="Arial" panose="020B0604020202020204" pitchFamily="34" charset="0"/>
                      </a:rPr>
                      <m:t>𝑐</m:t>
                    </m:r>
                    <m:d>
                      <m:d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1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𝐴</m:t>
                        </m:r>
                      </m:e>
                      <m:sub>
                        <m:r>
                          <a:rPr lang="en-GB" sz="21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100" i="1" kern="100">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𝜔</m:t>
                        </m:r>
                      </m:e>
                      <m:sub>
                        <m:r>
                          <a:rPr lang="en-GB" sz="21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100" i="1" kern="100">
                        <a:latin typeface="Cambria Math" panose="02040503050406030204" pitchFamily="18" charset="0"/>
                        <a:ea typeface="DengXian" panose="02010600030101010101" pitchFamily="2" charset="-122"/>
                        <a:cs typeface="Arial" panose="020B0604020202020204" pitchFamily="34" charset="0"/>
                      </a:rPr>
                      <m:t>𝑡</m:t>
                    </m:r>
                    <m:r>
                      <a:rPr lang="en-GB" sz="2100" kern="100">
                        <a:latin typeface="Cambria Math" panose="02040503050406030204" pitchFamily="18" charset="0"/>
                        <a:ea typeface="DengXian" panose="02010600030101010101" pitchFamily="2" charset="-122"/>
                        <a:cs typeface="Arial" panose="020B0604020202020204" pitchFamily="34" charset="0"/>
                      </a:rPr>
                      <m:t> </m:t>
                    </m:r>
                    <m:r>
                      <a:rPr lang="en-GB" sz="2100" i="1" kern="100">
                        <a:latin typeface="Cambria Math" panose="02040503050406030204" pitchFamily="18" charset="0"/>
                        <a:ea typeface="DengXian" panose="02010600030101010101" pitchFamily="2" charset="-122"/>
                        <a:cs typeface="Arial" panose="020B0604020202020204" pitchFamily="34" charset="0"/>
                      </a:rPr>
                      <m:t> </m:t>
                    </m:r>
                    <m:r>
                      <a:rPr lang="en-GB" sz="2100" i="1" kern="100">
                        <a:latin typeface="Cambria Math" panose="02040503050406030204" pitchFamily="18" charset="0"/>
                        <a:ea typeface="DengXian" panose="02010600030101010101" pitchFamily="2" charset="-122"/>
                        <a:cs typeface="Arial" panose="020B0604020202020204" pitchFamily="34" charset="0"/>
                      </a:rPr>
                      <m:t>𝑓𝑜𝑟</m:t>
                    </m:r>
                    <m:r>
                      <a:rPr lang="en-GB" sz="2100" i="1" kern="100">
                        <a:latin typeface="Cambria Math" panose="02040503050406030204" pitchFamily="18" charset="0"/>
                        <a:ea typeface="DengXian" panose="02010600030101010101" pitchFamily="2" charset="-122"/>
                        <a:cs typeface="Arial" panose="020B0604020202020204" pitchFamily="34" charset="0"/>
                      </a:rPr>
                      <m:t> </m:t>
                    </m:r>
                    <m:r>
                      <a:rPr lang="en-GB" sz="2100" i="1" kern="100">
                        <a:latin typeface="Cambria Math" panose="02040503050406030204" pitchFamily="18" charset="0"/>
                        <a:ea typeface="DengXian" panose="02010600030101010101" pitchFamily="2" charset="-122"/>
                        <a:cs typeface="Arial" panose="020B0604020202020204" pitchFamily="34" charset="0"/>
                      </a:rPr>
                      <m:t>𝑐𝑎𝑟𝑟𝑖𝑒𝑟</m:t>
                    </m:r>
                    <m:r>
                      <a:rPr lang="en-GB" sz="2100" i="1" kern="100">
                        <a:latin typeface="Cambria Math" panose="02040503050406030204" pitchFamily="18" charset="0"/>
                        <a:ea typeface="DengXian" panose="02010600030101010101" pitchFamily="2" charset="-122"/>
                        <a:cs typeface="Arial" panose="020B0604020202020204" pitchFamily="34" charset="0"/>
                      </a:rPr>
                      <m:t> </m:t>
                    </m:r>
                    <m:r>
                      <a:rPr lang="en-GB" sz="2100" b="0" i="0" kern="100" smtClean="0">
                        <a:latin typeface="Cambria Math" panose="02040503050406030204" pitchFamily="18" charset="0"/>
                        <a:ea typeface="DengXian" panose="02010600030101010101" pitchFamily="2" charset="-122"/>
                        <a:cs typeface="Arial" panose="020B0604020202020204" pitchFamily="34" charset="0"/>
                      </a:rPr>
                      <m:t> </m:t>
                    </m:r>
                  </m:oMath>
                </a14:m>
                <a:r>
                  <a:rPr lang="en-GB" sz="2100" kern="100" dirty="0">
                    <a:effectLst/>
                    <a:latin typeface="Calibri" panose="020F0502020204030204" pitchFamily="34" charset="0"/>
                    <a:ea typeface="DengXian" panose="02010600030101010101" pitchFamily="2" charset="-122"/>
                    <a:cs typeface="Arial" panose="020B0604020202020204" pitchFamily="34" charset="0"/>
                  </a:rPr>
                  <a:t>a</a:t>
                </a:r>
                <a14:m>
                  <m:oMath xmlns:m="http://schemas.openxmlformats.org/officeDocument/2006/math">
                    <m:r>
                      <m:rPr>
                        <m:sty m:val="p"/>
                      </m:rPr>
                      <a:rPr lang="en-GB" sz="2100" b="0" i="0" kern="100" smtClean="0">
                        <a:effectLst/>
                        <a:latin typeface="Cambria Math" panose="02040503050406030204" pitchFamily="18" charset="0"/>
                        <a:ea typeface="DengXian" panose="02010600030101010101" pitchFamily="2" charset="-122"/>
                        <a:cs typeface="Arial" panose="020B0604020202020204" pitchFamily="34" charset="0"/>
                      </a:rPr>
                      <m:t>nd</m:t>
                    </m:r>
                    <m:r>
                      <a:rPr lang="en-GB" sz="2100" b="0" i="0" kern="100" smtClean="0">
                        <a:effectLst/>
                        <a:latin typeface="Cambria Math" panose="02040503050406030204" pitchFamily="18" charset="0"/>
                        <a:ea typeface="DengXian" panose="02010600030101010101" pitchFamily="2" charset="-122"/>
                        <a:cs typeface="Arial" panose="020B0604020202020204" pitchFamily="34" charset="0"/>
                      </a:rPr>
                      <m:t> </m:t>
                    </m:r>
                  </m:oMath>
                </a14:m>
                <a:endParaRPr lang="en-GB" sz="2100" b="0" i="0" kern="100" dirty="0">
                  <a:effectLst/>
                  <a:latin typeface="Cambria Math" panose="02040503050406030204" pitchFamily="18" charset="0"/>
                  <a:ea typeface="DengXian" panose="02010600030101010101" pitchFamily="2" charset="-122"/>
                  <a:cs typeface="Arial" panose="020B0604020202020204" pitchFamily="34" charset="0"/>
                </a:endParaRPr>
              </a:p>
              <a:p>
                <a:pPr marL="0" indent="0">
                  <a:lnSpc>
                    <a:spcPct val="150000"/>
                  </a:lnSpc>
                  <a:buNone/>
                  <a:tabLst>
                    <a:tab pos="2509838" algn="l"/>
                    <a:tab pos="2778125" algn="l"/>
                  </a:tabLst>
                </a:pPr>
                <a:r>
                  <a:rPr lang="en-GB" sz="2100" kern="100" dirty="0">
                    <a:effectLst/>
                    <a:ea typeface="DengXian" panose="02010600030101010101" pitchFamily="2" charset="-122"/>
                    <a:cs typeface="Arial" panose="020B0604020202020204" pitchFamily="34" charset="0"/>
                  </a:rPr>
                  <a:t>	</a:t>
                </a:r>
                <a14:m>
                  <m:oMath xmlns:m="http://schemas.openxmlformats.org/officeDocument/2006/math">
                    <m:r>
                      <a:rPr lang="en-GB" sz="2100" i="1" kern="100" smtClean="0">
                        <a:effectLst/>
                        <a:latin typeface="Cambria Math" panose="02040503050406030204" pitchFamily="18" charset="0"/>
                        <a:ea typeface="DengXian" panose="02010600030101010101" pitchFamily="2" charset="-122"/>
                        <a:cs typeface="Arial" panose="020B0604020202020204" pitchFamily="34" charset="0"/>
                      </a:rPr>
                      <m:t>𝑚</m:t>
                    </m:r>
                    <m:d>
                      <m:d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100" i="1" kern="100">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1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21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2100" i="1" kern="100" smtClean="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100" i="1" kern="100">
                            <a:effectLst/>
                            <a:latin typeface="Cambria Math" panose="02040503050406030204" pitchFamily="18" charset="0"/>
                            <a:ea typeface="DengXian" panose="02010600030101010101" pitchFamily="2" charset="-122"/>
                            <a:cs typeface="Arial" panose="020B0604020202020204" pitchFamily="34" charset="0"/>
                          </a:rPr>
                          <m:t>𝜔</m:t>
                        </m:r>
                      </m:e>
                      <m:sub>
                        <m:r>
                          <a:rPr lang="en-GB" sz="21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oMath>
                </a14:m>
                <a:r>
                  <a:rPr lang="en-GB" sz="2100" kern="100" dirty="0">
                    <a:effectLst/>
                    <a:latin typeface="Calibri" panose="020F0502020204030204" pitchFamily="34" charset="0"/>
                    <a:ea typeface="DengXian" panose="02010600030101010101" pitchFamily="2" charset="-122"/>
                    <a:cs typeface="Arial" panose="020B0604020202020204" pitchFamily="34" charset="0"/>
                  </a:rPr>
                  <a:t> for modulating Signal.</a:t>
                </a:r>
              </a:p>
              <a:p>
                <a:pPr marL="0" indent="0">
                  <a:lnSpc>
                    <a:spcPct val="150000"/>
                  </a:lnSpc>
                  <a:buNone/>
                  <a:tabLst>
                    <a:tab pos="2509838" algn="l"/>
                    <a:tab pos="2778125" algn="l"/>
                  </a:tabLst>
                </a:pPr>
                <a:r>
                  <a:rPr lang="en-GB" sz="2100" kern="100" dirty="0">
                    <a:latin typeface="Calibri" panose="020F0502020204030204" pitchFamily="34" charset="0"/>
                    <a:ea typeface="DengXian" panose="02010600030101010101" pitchFamily="2" charset="-122"/>
                    <a:cs typeface="Arial" panose="020B0604020202020204" pitchFamily="34" charset="0"/>
                  </a:rPr>
                  <a:t>We know that the Modulating Signal of DSB SC can be written as     </a:t>
                </a:r>
              </a:p>
              <a:p>
                <a:pPr marL="0" indent="0">
                  <a:lnSpc>
                    <a:spcPct val="150000"/>
                  </a:lnSpc>
                  <a:buNone/>
                  <a:tabLst>
                    <a:tab pos="2509838" algn="l"/>
                    <a:tab pos="2778125" algn="l"/>
                  </a:tabLst>
                </a:pPr>
                <a:r>
                  <a:rPr lang="en-GB" sz="2100" kern="100" dirty="0">
                    <a:effectLst/>
                    <a:ea typeface="DengXian" panose="02010600030101010101" pitchFamily="2" charset="-122"/>
                    <a:cs typeface="Arial" panose="020B0604020202020204" pitchFamily="34" charset="0"/>
                  </a:rPr>
                  <a:t>	s</a:t>
                </a:r>
                <a14:m>
                  <m:oMath xmlns:m="http://schemas.openxmlformats.org/officeDocument/2006/math">
                    <m:d>
                      <m:d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1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2100" i="1" kern="100">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𝐴</m:t>
                            </m:r>
                          </m:e>
                          <m:sub>
                            <m:r>
                              <a:rPr lang="en-GB" sz="2100" b="0" i="1" kern="100" smtClean="0">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𝐴</m:t>
                            </m:r>
                          </m:e>
                          <m:sub>
                            <m:r>
                              <a:rPr lang="en-GB" sz="21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100" i="1" kern="100">
                            <a:latin typeface="Cambria Math" panose="02040503050406030204" pitchFamily="18" charset="0"/>
                            <a:ea typeface="DengXian" panose="02010600030101010101" pitchFamily="2" charset="-122"/>
                            <a:cs typeface="Arial" panose="020B0604020202020204" pitchFamily="34" charset="0"/>
                          </a:rPr>
                          <m:t>  </m:t>
                        </m:r>
                      </m:num>
                      <m:den>
                        <m:r>
                          <a:rPr lang="en-GB" sz="2100" i="1" kern="100">
                            <a:latin typeface="Cambria Math" panose="02040503050406030204" pitchFamily="18" charset="0"/>
                            <a:ea typeface="DengXian" panose="02010600030101010101" pitchFamily="2" charset="-122"/>
                            <a:cs typeface="Arial" panose="020B0604020202020204" pitchFamily="34" charset="0"/>
                          </a:rPr>
                          <m:t>2</m:t>
                        </m:r>
                      </m:den>
                    </m:f>
                    <m:r>
                      <a:rPr lang="en-GB" sz="2100" i="1" kern="100">
                        <a:latin typeface="Cambria Math" panose="02040503050406030204" pitchFamily="18" charset="0"/>
                        <a:ea typeface="DengXian" panose="02010600030101010101" pitchFamily="2" charset="-122"/>
                        <a:cs typeface="Arial" panose="020B0604020202020204" pitchFamily="34" charset="0"/>
                      </a:rPr>
                      <m:t>[</m:t>
                    </m:r>
                    <m:r>
                      <a:rPr lang="en-GB" sz="2100" i="1" kern="100">
                        <a:latin typeface="Cambria Math" panose="02040503050406030204" pitchFamily="18" charset="0"/>
                        <a:ea typeface="DengXian" panose="02010600030101010101" pitchFamily="2" charset="-122"/>
                        <a:cs typeface="Arial" panose="020B0604020202020204" pitchFamily="34" charset="0"/>
                      </a:rPr>
                      <m:t>𝐶𝑜𝑠</m:t>
                    </m:r>
                    <m:d>
                      <m:dPr>
                        <m:ctrlPr>
                          <a:rPr lang="en-GB" sz="2100" i="1" kern="100">
                            <a:latin typeface="Cambria Math" panose="02040503050406030204" pitchFamily="18" charset="0"/>
                            <a:ea typeface="DengXian" panose="02010600030101010101" pitchFamily="2" charset="-122"/>
                            <a:cs typeface="Arial" panose="020B0604020202020204" pitchFamily="34" charset="0"/>
                          </a:rPr>
                        </m:ctrlPr>
                      </m:dPr>
                      <m:e>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𝜔</m:t>
                            </m:r>
                          </m:e>
                          <m:sub>
                            <m:r>
                              <a:rPr lang="en-GB" sz="2100" i="1" kern="100">
                                <a:latin typeface="Cambria Math" panose="02040503050406030204" pitchFamily="18" charset="0"/>
                                <a:ea typeface="DengXian" panose="02010600030101010101" pitchFamily="2" charset="-122"/>
                                <a:cs typeface="Arial" panose="020B0604020202020204" pitchFamily="34" charset="0"/>
                              </a:rPr>
                              <m:t>𝐶</m:t>
                            </m:r>
                          </m:sub>
                        </m:sSub>
                        <m:r>
                          <a:rPr lang="en-GB" sz="21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𝜔</m:t>
                            </m:r>
                          </m:e>
                          <m:sub>
                            <m:r>
                              <a:rPr lang="en-GB" sz="2100" i="1" kern="100">
                                <a:latin typeface="Cambria Math" panose="02040503050406030204" pitchFamily="18" charset="0"/>
                                <a:ea typeface="DengXian" panose="02010600030101010101" pitchFamily="2" charset="-122"/>
                                <a:cs typeface="Arial" panose="020B0604020202020204" pitchFamily="34" charset="0"/>
                              </a:rPr>
                              <m:t>𝑚</m:t>
                            </m:r>
                          </m:sub>
                        </m:sSub>
                      </m:e>
                    </m:d>
                    <m:r>
                      <a:rPr lang="en-GB" sz="2100" i="1" kern="100">
                        <a:latin typeface="Cambria Math" panose="02040503050406030204" pitchFamily="18" charset="0"/>
                        <a:ea typeface="DengXian" panose="02010600030101010101" pitchFamily="2" charset="-122"/>
                        <a:cs typeface="Arial" panose="020B0604020202020204" pitchFamily="34" charset="0"/>
                      </a:rPr>
                      <m:t>𝑡</m:t>
                    </m:r>
                    <m:r>
                      <a:rPr lang="en-GB" sz="2100" i="1" kern="100">
                        <a:latin typeface="Cambria Math" panose="02040503050406030204" pitchFamily="18" charset="0"/>
                        <a:ea typeface="DengXian" panose="02010600030101010101" pitchFamily="2" charset="-122"/>
                        <a:cs typeface="Arial" panose="020B0604020202020204" pitchFamily="34" charset="0"/>
                      </a:rPr>
                      <m:t>−</m:t>
                    </m:r>
                    <m:r>
                      <a:rPr lang="en-GB" sz="2100" i="1" kern="100">
                        <a:latin typeface="Cambria Math" panose="02040503050406030204" pitchFamily="18" charset="0"/>
                        <a:ea typeface="DengXian" panose="02010600030101010101" pitchFamily="2" charset="-122"/>
                        <a:cs typeface="Arial" panose="020B0604020202020204" pitchFamily="34" charset="0"/>
                      </a:rPr>
                      <m:t>𝐶𝑜𝑠</m:t>
                    </m:r>
                    <m:d>
                      <m:dPr>
                        <m:ctrlPr>
                          <a:rPr lang="en-GB" sz="2100" i="1" kern="100">
                            <a:latin typeface="Cambria Math" panose="02040503050406030204" pitchFamily="18" charset="0"/>
                            <a:ea typeface="DengXian" panose="02010600030101010101" pitchFamily="2" charset="-122"/>
                            <a:cs typeface="Arial" panose="020B0604020202020204" pitchFamily="34" charset="0"/>
                          </a:rPr>
                        </m:ctrlPr>
                      </m:dPr>
                      <m:e>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𝜔</m:t>
                            </m:r>
                          </m:e>
                          <m:sub>
                            <m:r>
                              <a:rPr lang="en-GB" sz="2100" i="1" kern="100">
                                <a:latin typeface="Cambria Math" panose="02040503050406030204" pitchFamily="18" charset="0"/>
                                <a:ea typeface="DengXian" panose="02010600030101010101" pitchFamily="2" charset="-122"/>
                                <a:cs typeface="Arial" panose="020B0604020202020204" pitchFamily="34" charset="0"/>
                              </a:rPr>
                              <m:t>𝐶</m:t>
                            </m:r>
                          </m:sub>
                        </m:sSub>
                        <m:r>
                          <a:rPr lang="en-GB" sz="21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𝜔</m:t>
                            </m:r>
                          </m:e>
                          <m:sub>
                            <m:r>
                              <a:rPr lang="en-GB" sz="2100" i="1" kern="100">
                                <a:latin typeface="Cambria Math" panose="02040503050406030204" pitchFamily="18" charset="0"/>
                                <a:ea typeface="DengXian" panose="02010600030101010101" pitchFamily="2" charset="-122"/>
                                <a:cs typeface="Arial" panose="020B0604020202020204" pitchFamily="34" charset="0"/>
                              </a:rPr>
                              <m:t>𝑚</m:t>
                            </m:r>
                          </m:sub>
                        </m:sSub>
                      </m:e>
                    </m:d>
                    <m:r>
                      <a:rPr lang="en-GB" sz="2100" i="1" kern="100">
                        <a:latin typeface="Cambria Math" panose="02040503050406030204" pitchFamily="18" charset="0"/>
                        <a:ea typeface="DengXian" panose="02010600030101010101" pitchFamily="2" charset="-122"/>
                        <a:cs typeface="Arial" panose="020B0604020202020204" pitchFamily="34" charset="0"/>
                      </a:rPr>
                      <m:t>𝑡</m:t>
                    </m:r>
                    <m:r>
                      <a:rPr lang="en-GB" sz="2100" b="0" i="1" kern="100" smtClean="0">
                        <a:latin typeface="Cambria Math" panose="02040503050406030204" pitchFamily="18" charset="0"/>
                        <a:ea typeface="DengXian" panose="02010600030101010101" pitchFamily="2" charset="-122"/>
                        <a:cs typeface="Arial" panose="020B0604020202020204" pitchFamily="34" charset="0"/>
                      </a:rPr>
                      <m:t>]</m:t>
                    </m:r>
                  </m:oMath>
                </a14:m>
                <a:r>
                  <a:rPr lang="en-GB" sz="2100" kern="100" dirty="0">
                    <a:latin typeface="Calibri" panose="020F0502020204030204" pitchFamily="34" charset="0"/>
                    <a:ea typeface="DengXian" panose="02010600030101010101" pitchFamily="2" charset="-122"/>
                    <a:cs typeface="Arial" panose="020B0604020202020204" pitchFamily="34" charset="0"/>
                  </a:rPr>
                  <a:t>   </a:t>
                </a:r>
              </a:p>
              <a:p>
                <a:pPr marL="0" indent="0">
                  <a:lnSpc>
                    <a:spcPct val="150000"/>
                  </a:lnSpc>
                  <a:buNone/>
                  <a:tabLst>
                    <a:tab pos="2509838" algn="l"/>
                    <a:tab pos="2778125" algn="l"/>
                  </a:tabLst>
                </a:pPr>
                <a:r>
                  <a:rPr lang="en-GB" sz="2100" kern="100" dirty="0">
                    <a:latin typeface="Calibri" panose="020F0502020204030204" pitchFamily="34" charset="0"/>
                    <a:ea typeface="DengXian" panose="02010600030101010101" pitchFamily="2" charset="-122"/>
                    <a:cs typeface="Arial" panose="020B0604020202020204" pitchFamily="34" charset="0"/>
                  </a:rPr>
                  <a:t>Therefore, the expected SSB SC Signal will be </a:t>
                </a:r>
              </a:p>
              <a:p>
                <a:pPr marL="0" indent="0">
                  <a:lnSpc>
                    <a:spcPct val="150000"/>
                  </a:lnSpc>
                  <a:buNone/>
                  <a:tabLst>
                    <a:tab pos="2509838" algn="l"/>
                    <a:tab pos="2778125" algn="l"/>
                  </a:tabLst>
                </a:pPr>
                <a:r>
                  <a:rPr lang="en-GB" sz="2100" kern="100" dirty="0">
                    <a:effectLst/>
                    <a:ea typeface="DengXian" panose="02010600030101010101" pitchFamily="2" charset="-122"/>
                    <a:cs typeface="Arial" panose="020B0604020202020204" pitchFamily="34" charset="0"/>
                  </a:rPr>
                  <a:t>     	s</a:t>
                </a:r>
                <a14:m>
                  <m:oMath xmlns:m="http://schemas.openxmlformats.org/officeDocument/2006/math">
                    <m:d>
                      <m:dPr>
                        <m:ctrlPr>
                          <a:rPr lang="en-GB" sz="21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21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21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2100" i="1" kern="100">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𝐴</m:t>
                            </m:r>
                          </m:e>
                          <m:sub>
                            <m:r>
                              <a:rPr lang="en-GB" sz="2100" b="0" i="1" kern="100" smtClean="0">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𝐴</m:t>
                            </m:r>
                          </m:e>
                          <m:sub>
                            <m:r>
                              <a:rPr lang="en-GB" sz="21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100" i="1" kern="100">
                            <a:latin typeface="Cambria Math" panose="02040503050406030204" pitchFamily="18" charset="0"/>
                            <a:ea typeface="DengXian" panose="02010600030101010101" pitchFamily="2" charset="-122"/>
                            <a:cs typeface="Arial" panose="020B0604020202020204" pitchFamily="34" charset="0"/>
                          </a:rPr>
                          <m:t>  </m:t>
                        </m:r>
                      </m:num>
                      <m:den>
                        <m:r>
                          <a:rPr lang="en-GB" sz="2100" i="1" kern="100">
                            <a:latin typeface="Cambria Math" panose="02040503050406030204" pitchFamily="18" charset="0"/>
                            <a:ea typeface="DengXian" panose="02010600030101010101" pitchFamily="2" charset="-122"/>
                            <a:cs typeface="Arial" panose="020B0604020202020204" pitchFamily="34" charset="0"/>
                          </a:rPr>
                          <m:t>2</m:t>
                        </m:r>
                      </m:den>
                    </m:f>
                    <m:r>
                      <a:rPr lang="en-GB" sz="2100" i="1" kern="100">
                        <a:latin typeface="Cambria Math" panose="02040503050406030204" pitchFamily="18" charset="0"/>
                        <a:ea typeface="DengXian" panose="02010600030101010101" pitchFamily="2" charset="-122"/>
                        <a:cs typeface="Arial" panose="020B0604020202020204" pitchFamily="34" charset="0"/>
                      </a:rPr>
                      <m:t>[</m:t>
                    </m:r>
                    <m:r>
                      <a:rPr lang="en-GB" sz="2100" i="1" kern="100">
                        <a:latin typeface="Cambria Math" panose="02040503050406030204" pitchFamily="18" charset="0"/>
                        <a:ea typeface="DengXian" panose="02010600030101010101" pitchFamily="2" charset="-122"/>
                        <a:cs typeface="Arial" panose="020B0604020202020204" pitchFamily="34" charset="0"/>
                      </a:rPr>
                      <m:t>𝐶𝑜𝑠</m:t>
                    </m:r>
                    <m:d>
                      <m:dPr>
                        <m:ctrlPr>
                          <a:rPr lang="en-GB" sz="2100" i="1" kern="100">
                            <a:latin typeface="Cambria Math" panose="02040503050406030204" pitchFamily="18" charset="0"/>
                            <a:ea typeface="DengXian" panose="02010600030101010101" pitchFamily="2" charset="-122"/>
                            <a:cs typeface="Arial" panose="020B0604020202020204" pitchFamily="34" charset="0"/>
                          </a:rPr>
                        </m:ctrlPr>
                      </m:dPr>
                      <m:e>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𝜔</m:t>
                            </m:r>
                          </m:e>
                          <m:sub>
                            <m:r>
                              <a:rPr lang="en-GB" sz="2100" i="1" kern="100">
                                <a:latin typeface="Cambria Math" panose="02040503050406030204" pitchFamily="18" charset="0"/>
                                <a:ea typeface="DengXian" panose="02010600030101010101" pitchFamily="2" charset="-122"/>
                                <a:cs typeface="Arial" panose="020B0604020202020204" pitchFamily="34" charset="0"/>
                              </a:rPr>
                              <m:t>𝐶</m:t>
                            </m:r>
                          </m:sub>
                        </m:sSub>
                        <m:r>
                          <a:rPr lang="en-GB" sz="21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𝜔</m:t>
                            </m:r>
                          </m:e>
                          <m:sub>
                            <m:r>
                              <a:rPr lang="en-GB" sz="2100" i="1" kern="100">
                                <a:latin typeface="Cambria Math" panose="02040503050406030204" pitchFamily="18" charset="0"/>
                                <a:ea typeface="DengXian" panose="02010600030101010101" pitchFamily="2" charset="-122"/>
                                <a:cs typeface="Arial" panose="020B0604020202020204" pitchFamily="34" charset="0"/>
                              </a:rPr>
                              <m:t>𝑚</m:t>
                            </m:r>
                          </m:sub>
                        </m:sSub>
                      </m:e>
                    </m:d>
                    <m:r>
                      <a:rPr lang="en-GB" sz="2100" i="1" kern="100">
                        <a:latin typeface="Cambria Math" panose="02040503050406030204" pitchFamily="18" charset="0"/>
                        <a:ea typeface="DengXian" panose="02010600030101010101" pitchFamily="2" charset="-122"/>
                        <a:cs typeface="Arial" panose="020B0604020202020204" pitchFamily="34" charset="0"/>
                      </a:rPr>
                      <m:t>𝑡</m:t>
                    </m:r>
                    <m:r>
                      <a:rPr lang="en-GB" sz="2100" b="0" i="1" kern="100" smtClean="0">
                        <a:latin typeface="Cambria Math" panose="02040503050406030204" pitchFamily="18" charset="0"/>
                        <a:ea typeface="DengXian" panose="02010600030101010101" pitchFamily="2" charset="-122"/>
                        <a:cs typeface="Arial" panose="020B0604020202020204" pitchFamily="34" charset="0"/>
                      </a:rPr>
                      <m:t>]</m:t>
                    </m:r>
                  </m:oMath>
                </a14:m>
                <a:r>
                  <a:rPr lang="en-GB" sz="2100" kern="100" dirty="0">
                    <a:latin typeface="Calibri" panose="020F0502020204030204" pitchFamily="34" charset="0"/>
                    <a:ea typeface="DengXian" panose="02010600030101010101" pitchFamily="2" charset="-122"/>
                    <a:cs typeface="Arial" panose="020B0604020202020204" pitchFamily="34" charset="0"/>
                  </a:rPr>
                  <a:t>     or </a:t>
                </a:r>
              </a:p>
              <a:p>
                <a:pPr marL="0" indent="0">
                  <a:lnSpc>
                    <a:spcPct val="150000"/>
                  </a:lnSpc>
                  <a:buNone/>
                  <a:tabLst>
                    <a:tab pos="2509838" algn="l"/>
                    <a:tab pos="2778125" algn="l"/>
                  </a:tabLst>
                </a:pPr>
                <a:r>
                  <a:rPr lang="en-GB" sz="2100" kern="100" dirty="0">
                    <a:latin typeface="Calibri" panose="020F0502020204030204" pitchFamily="34" charset="0"/>
                    <a:ea typeface="DengXian" panose="02010600030101010101" pitchFamily="2" charset="-122"/>
                    <a:cs typeface="Arial" panose="020B0604020202020204" pitchFamily="34" charset="0"/>
                  </a:rPr>
                  <a:t>	</a:t>
                </a:r>
                <a:r>
                  <a:rPr lang="en-GB" sz="2100" kern="100" dirty="0">
                    <a:ea typeface="DengXian" panose="02010600030101010101" pitchFamily="2" charset="-122"/>
                    <a:cs typeface="Arial" panose="020B0604020202020204" pitchFamily="34" charset="0"/>
                  </a:rPr>
                  <a:t>s</a:t>
                </a:r>
                <a14:m>
                  <m:oMath xmlns:m="http://schemas.openxmlformats.org/officeDocument/2006/math">
                    <m:d>
                      <m:dPr>
                        <m:ctrlPr>
                          <a:rPr lang="en-GB" sz="2100" i="1" kern="100">
                            <a:latin typeface="Cambria Math" panose="02040503050406030204" pitchFamily="18" charset="0"/>
                            <a:ea typeface="DengXian" panose="02010600030101010101" pitchFamily="2" charset="-122"/>
                            <a:cs typeface="Arial" panose="020B0604020202020204" pitchFamily="34" charset="0"/>
                          </a:rPr>
                        </m:ctrlPr>
                      </m:dPr>
                      <m:e>
                        <m:r>
                          <a:rPr lang="en-GB" sz="2100" i="1" kern="100">
                            <a:latin typeface="Cambria Math" panose="02040503050406030204" pitchFamily="18" charset="0"/>
                            <a:ea typeface="DengXian" panose="02010600030101010101" pitchFamily="2" charset="-122"/>
                            <a:cs typeface="Arial" panose="020B0604020202020204" pitchFamily="34" charset="0"/>
                          </a:rPr>
                          <m:t>𝑡</m:t>
                        </m:r>
                      </m:e>
                    </m:d>
                    <m:r>
                      <a:rPr lang="en-GB" sz="2100" i="1" kern="100">
                        <a:latin typeface="Cambria Math" panose="02040503050406030204" pitchFamily="18" charset="0"/>
                        <a:ea typeface="DengXian" panose="02010600030101010101" pitchFamily="2" charset="-122"/>
                        <a:cs typeface="Arial" panose="020B0604020202020204" pitchFamily="34" charset="0"/>
                      </a:rPr>
                      <m:t>=</m:t>
                    </m:r>
                    <m:f>
                      <m:fPr>
                        <m:ctrlPr>
                          <a:rPr lang="en-GB" sz="2100" i="1" kern="100">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𝐴</m:t>
                            </m:r>
                          </m:e>
                          <m:sub>
                            <m:r>
                              <a:rPr lang="en-GB" sz="2100" i="1" kern="100">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𝐴</m:t>
                            </m:r>
                          </m:e>
                          <m:sub>
                            <m:r>
                              <a:rPr lang="en-GB" sz="21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100" i="1" kern="100">
                            <a:latin typeface="Cambria Math" panose="02040503050406030204" pitchFamily="18" charset="0"/>
                            <a:ea typeface="DengXian" panose="02010600030101010101" pitchFamily="2" charset="-122"/>
                            <a:cs typeface="Arial" panose="020B0604020202020204" pitchFamily="34" charset="0"/>
                          </a:rPr>
                          <m:t>  </m:t>
                        </m:r>
                      </m:num>
                      <m:den>
                        <m:r>
                          <a:rPr lang="en-GB" sz="2100" i="1" kern="100">
                            <a:latin typeface="Cambria Math" panose="02040503050406030204" pitchFamily="18" charset="0"/>
                            <a:ea typeface="DengXian" panose="02010600030101010101" pitchFamily="2" charset="-122"/>
                            <a:cs typeface="Arial" panose="020B0604020202020204" pitchFamily="34" charset="0"/>
                          </a:rPr>
                          <m:t>2</m:t>
                        </m:r>
                      </m:den>
                    </m:f>
                    <m:d>
                      <m:dPr>
                        <m:begChr m:val="["/>
                        <m:endChr m:val="]"/>
                        <m:ctrlPr>
                          <a:rPr lang="en-GB" sz="2100" i="1" kern="100">
                            <a:latin typeface="Cambria Math" panose="02040503050406030204" pitchFamily="18" charset="0"/>
                            <a:ea typeface="DengXian" panose="02010600030101010101" pitchFamily="2" charset="-122"/>
                            <a:cs typeface="Arial" panose="020B0604020202020204" pitchFamily="34" charset="0"/>
                          </a:rPr>
                        </m:ctrlPr>
                      </m:dPr>
                      <m:e>
                        <m:r>
                          <a:rPr lang="en-GB" sz="2100" i="1" kern="100">
                            <a:latin typeface="Cambria Math" panose="02040503050406030204" pitchFamily="18" charset="0"/>
                            <a:ea typeface="DengXian" panose="02010600030101010101" pitchFamily="2" charset="-122"/>
                            <a:cs typeface="Arial" panose="020B0604020202020204" pitchFamily="34" charset="0"/>
                          </a:rPr>
                          <m:t>𝐶𝑜𝑠</m:t>
                        </m:r>
                        <m:d>
                          <m:dPr>
                            <m:ctrlPr>
                              <a:rPr lang="en-GB" sz="2100" i="1" kern="100">
                                <a:latin typeface="Cambria Math" panose="02040503050406030204" pitchFamily="18" charset="0"/>
                                <a:ea typeface="DengXian" panose="02010600030101010101" pitchFamily="2" charset="-122"/>
                                <a:cs typeface="Arial" panose="020B0604020202020204" pitchFamily="34" charset="0"/>
                              </a:rPr>
                            </m:ctrlPr>
                          </m:dPr>
                          <m:e>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𝜔</m:t>
                                </m:r>
                              </m:e>
                              <m:sub>
                                <m:r>
                                  <a:rPr lang="en-GB" sz="2100" i="1" kern="100">
                                    <a:latin typeface="Cambria Math" panose="02040503050406030204" pitchFamily="18" charset="0"/>
                                    <a:ea typeface="DengXian" panose="02010600030101010101" pitchFamily="2" charset="-122"/>
                                    <a:cs typeface="Arial" panose="020B0604020202020204" pitchFamily="34" charset="0"/>
                                  </a:rPr>
                                  <m:t>𝐶</m:t>
                                </m:r>
                              </m:sub>
                            </m:sSub>
                            <m:r>
                              <a:rPr lang="en-GB" sz="21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2100" i="1" kern="100">
                                    <a:latin typeface="Cambria Math" panose="02040503050406030204" pitchFamily="18" charset="0"/>
                                    <a:ea typeface="DengXian" panose="02010600030101010101" pitchFamily="2" charset="-122"/>
                                    <a:cs typeface="Arial" panose="020B0604020202020204" pitchFamily="34" charset="0"/>
                                  </a:rPr>
                                </m:ctrlPr>
                              </m:sSubPr>
                              <m:e>
                                <m:r>
                                  <a:rPr lang="en-GB" sz="2100" i="1" kern="100">
                                    <a:latin typeface="Cambria Math" panose="02040503050406030204" pitchFamily="18" charset="0"/>
                                    <a:ea typeface="DengXian" panose="02010600030101010101" pitchFamily="2" charset="-122"/>
                                    <a:cs typeface="Arial" panose="020B0604020202020204" pitchFamily="34" charset="0"/>
                                  </a:rPr>
                                  <m:t>𝜔</m:t>
                                </m:r>
                              </m:e>
                              <m:sub>
                                <m:r>
                                  <a:rPr lang="en-GB" sz="2100" i="1" kern="100">
                                    <a:latin typeface="Cambria Math" panose="02040503050406030204" pitchFamily="18" charset="0"/>
                                    <a:ea typeface="DengXian" panose="02010600030101010101" pitchFamily="2" charset="-122"/>
                                    <a:cs typeface="Arial" panose="020B0604020202020204" pitchFamily="34" charset="0"/>
                                  </a:rPr>
                                  <m:t>𝑚</m:t>
                                </m:r>
                              </m:sub>
                            </m:sSub>
                          </m:e>
                        </m:d>
                        <m:r>
                          <a:rPr lang="en-GB" sz="2100" i="1" kern="100">
                            <a:latin typeface="Cambria Math" panose="02040503050406030204" pitchFamily="18" charset="0"/>
                            <a:ea typeface="DengXian" panose="02010600030101010101" pitchFamily="2" charset="-122"/>
                            <a:cs typeface="Arial" panose="020B0604020202020204" pitchFamily="34" charset="0"/>
                          </a:rPr>
                          <m:t>𝑡</m:t>
                        </m:r>
                      </m:e>
                    </m:d>
                  </m:oMath>
                </a14:m>
                <a:endParaRPr lang="en-GB" sz="2100" kern="100" dirty="0">
                  <a:ea typeface="DengXian" panose="02010600030101010101" pitchFamily="2" charset="-122"/>
                  <a:cs typeface="Arial" panose="020B0604020202020204" pitchFamily="34" charset="0"/>
                </a:endParaRPr>
              </a:p>
              <a:p>
                <a:pPr marL="0" indent="0">
                  <a:lnSpc>
                    <a:spcPct val="150000"/>
                  </a:lnSpc>
                  <a:buNone/>
                  <a:tabLst>
                    <a:tab pos="2509838" algn="l"/>
                    <a:tab pos="2778125" algn="l"/>
                  </a:tabLst>
                </a:pPr>
                <a:r>
                  <a:rPr lang="en-GB" sz="2100" kern="100" dirty="0">
                    <a:latin typeface="Calibri" panose="020F0502020204030204" pitchFamily="34" charset="0"/>
                    <a:ea typeface="DengXian" panose="02010600030101010101" pitchFamily="2" charset="-122"/>
                    <a:cs typeface="Arial" panose="020B0604020202020204" pitchFamily="34" charset="0"/>
                  </a:rPr>
                  <a:t>The above equation is written considering a single side band only.                                                      </a:t>
                </a:r>
                <a:endParaRPr lang="en-GB" sz="2100" dirty="0"/>
              </a:p>
            </p:txBody>
          </p:sp>
        </mc:Choice>
        <mc:Fallback>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965200" y="1372358"/>
                <a:ext cx="11816080" cy="2827415"/>
              </a:xfrm>
              <a:blipFill>
                <a:blip r:embed="rId3"/>
                <a:stretch>
                  <a:fillRect l="-619" b="-94397"/>
                </a:stretch>
              </a:blipFill>
            </p:spPr>
            <p:txBody>
              <a:bodyPr/>
              <a:lstStyle/>
              <a:p>
                <a:r>
                  <a:rPr lang="en-GB">
                    <a:noFill/>
                  </a:rPr>
                  <a:t> </a:t>
                </a:r>
              </a:p>
            </p:txBody>
          </p:sp>
        </mc:Fallback>
      </mc:AlternateContent>
    </p:spTree>
    <p:extLst>
      <p:ext uri="{BB962C8B-B14F-4D97-AF65-F5344CB8AC3E}">
        <p14:creationId xmlns:p14="http://schemas.microsoft.com/office/powerpoint/2010/main" val="14787056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91440" y="66020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78740" y="1513215"/>
            <a:ext cx="11594969" cy="666205"/>
          </a:xfrm>
        </p:spPr>
        <p:txBody>
          <a:bodyPr>
            <a:normAutofit/>
          </a:bodyPr>
          <a:lstStyle/>
          <a:p>
            <a:r>
              <a:rPr lang="en-GB" sz="3200" b="1" dirty="0"/>
              <a:t>Amplitude Modulation – SSB SC</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559560" y="2512557"/>
            <a:ext cx="11816080" cy="2827415"/>
          </a:xfrm>
        </p:spPr>
        <p:txBody>
          <a:bodyPr>
            <a:noAutofit/>
          </a:bodyPr>
          <a:lstStyle/>
          <a:p>
            <a:pPr marL="457200" indent="-457200">
              <a:lnSpc>
                <a:spcPct val="150000"/>
              </a:lnSpc>
              <a:buFont typeface="+mj-lt"/>
              <a:buAutoNum type="arabicPeriod"/>
              <a:tabLst>
                <a:tab pos="2509838" algn="l"/>
                <a:tab pos="2778125" algn="l"/>
              </a:tabLst>
            </a:pPr>
            <a:r>
              <a:rPr lang="en-GB" sz="2200" dirty="0"/>
              <a:t>Phase Discrimination method</a:t>
            </a:r>
          </a:p>
          <a:p>
            <a:pPr marL="457200" indent="-457200">
              <a:lnSpc>
                <a:spcPct val="150000"/>
              </a:lnSpc>
              <a:buFont typeface="+mj-lt"/>
              <a:buAutoNum type="arabicPeriod"/>
              <a:tabLst>
                <a:tab pos="2509838" algn="l"/>
                <a:tab pos="2778125" algn="l"/>
              </a:tabLst>
            </a:pPr>
            <a:r>
              <a:rPr lang="en-GB" sz="2200" dirty="0"/>
              <a:t>Frequency discrimination method (Filter method)</a:t>
            </a:r>
          </a:p>
        </p:txBody>
      </p:sp>
    </p:spTree>
    <p:extLst>
      <p:ext uri="{BB962C8B-B14F-4D97-AF65-F5344CB8AC3E}">
        <p14:creationId xmlns:p14="http://schemas.microsoft.com/office/powerpoint/2010/main" val="30217236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91440" y="66020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30</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91440" y="1243975"/>
            <a:ext cx="11594969" cy="666205"/>
          </a:xfrm>
        </p:spPr>
        <p:txBody>
          <a:bodyPr>
            <a:normAutofit/>
          </a:bodyPr>
          <a:lstStyle/>
          <a:p>
            <a:r>
              <a:rPr lang="en-GB" sz="3200" b="1" dirty="0"/>
              <a:t>Phase Discrimination method</a:t>
            </a:r>
          </a:p>
        </p:txBody>
      </p:sp>
      <p:pic>
        <p:nvPicPr>
          <p:cNvPr id="16" name="Picture 15">
            <a:extLst>
              <a:ext uri="{FF2B5EF4-FFF2-40B4-BE49-F238E27FC236}">
                <a16:creationId xmlns:a16="http://schemas.microsoft.com/office/drawing/2014/main" id="{82445D25-3ACF-F842-B218-95917067B8D0}"/>
              </a:ext>
            </a:extLst>
          </p:cNvPr>
          <p:cNvPicPr>
            <a:picLocks noChangeAspect="1"/>
          </p:cNvPicPr>
          <p:nvPr/>
        </p:nvPicPr>
        <p:blipFill>
          <a:blip r:embed="rId3"/>
          <a:stretch>
            <a:fillRect/>
          </a:stretch>
        </p:blipFill>
        <p:spPr>
          <a:xfrm>
            <a:off x="2384425" y="2119143"/>
            <a:ext cx="6610350" cy="3752850"/>
          </a:xfrm>
          <a:prstGeom prst="rect">
            <a:avLst/>
          </a:prstGeom>
        </p:spPr>
      </p:pic>
    </p:spTree>
    <p:extLst>
      <p:ext uri="{BB962C8B-B14F-4D97-AF65-F5344CB8AC3E}">
        <p14:creationId xmlns:p14="http://schemas.microsoft.com/office/powerpoint/2010/main" val="41901816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91440" y="66020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31</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91440" y="1243975"/>
            <a:ext cx="11594969" cy="666205"/>
          </a:xfrm>
        </p:spPr>
        <p:txBody>
          <a:bodyPr>
            <a:normAutofit/>
          </a:bodyPr>
          <a:lstStyle/>
          <a:p>
            <a:r>
              <a:rPr lang="en-GB" sz="3200" b="1" dirty="0"/>
              <a:t>Phase Discrimination method</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406936" y="2174341"/>
                <a:ext cx="10963976" cy="1981100"/>
              </a:xfrm>
            </p:spPr>
            <p:txBody>
              <a:bodyPr>
                <a:noAutofit/>
              </a:bodyPr>
              <a:lstStyle/>
              <a:p>
                <a:pPr algn="just">
                  <a:lnSpc>
                    <a:spcPct val="150000"/>
                  </a:lnSpc>
                  <a:spcAft>
                    <a:spcPts val="800"/>
                  </a:spcAft>
                </a:pPr>
                <a:r>
                  <a:rPr lang="en-GB" sz="2200" dirty="0"/>
                  <a:t>This method of two product modulators, two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r>
                  <a:rPr lang="en-GB" sz="2200" dirty="0"/>
                  <a:t> phase shifters, one local oscillator and one summer block. The product modulator produces an output, which is the product of two inputs. The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r>
                  <a:rPr lang="en-GB" sz="2200" dirty="0"/>
                  <a:t>phase shifter produces an output, which has a phase lag of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oMath>
                </a14:m>
                <a:r>
                  <a:rPr lang="en-GB" sz="2200" dirty="0"/>
                  <a:t>with respect to the input.</a:t>
                </a:r>
              </a:p>
              <a:p>
                <a:pPr algn="just">
                  <a:lnSpc>
                    <a:spcPct val="150000"/>
                  </a:lnSpc>
                  <a:tabLst>
                    <a:tab pos="2509838" algn="l"/>
                    <a:tab pos="2778125" algn="l"/>
                  </a:tabLst>
                </a:pPr>
                <a:r>
                  <a:rPr lang="en-GB" sz="2200" dirty="0"/>
                  <a:t>The local oscillator is used to generate the carrier signal. Summer block produces an output, which is either the sum of two inputs or the difference of two inputs based on the polarity of inputs.</a:t>
                </a:r>
              </a:p>
            </p:txBody>
          </p:sp>
        </mc:Choice>
        <mc:Fallback xmlns="">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406936" y="2174341"/>
                <a:ext cx="10963976" cy="1981100"/>
              </a:xfrm>
              <a:blipFill>
                <a:blip r:embed="rId3"/>
                <a:stretch>
                  <a:fillRect l="-667" r="-723" b="-97231"/>
                </a:stretch>
              </a:blipFill>
            </p:spPr>
            <p:txBody>
              <a:bodyPr/>
              <a:lstStyle/>
              <a:p>
                <a:r>
                  <a:rPr lang="en-GB">
                    <a:noFill/>
                  </a:rPr>
                  <a:t> </a:t>
                </a:r>
              </a:p>
            </p:txBody>
          </p:sp>
        </mc:Fallback>
      </mc:AlternateContent>
    </p:spTree>
    <p:extLst>
      <p:ext uri="{BB962C8B-B14F-4D97-AF65-F5344CB8AC3E}">
        <p14:creationId xmlns:p14="http://schemas.microsoft.com/office/powerpoint/2010/main" val="38927563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91440" y="66020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63631" y="1075077"/>
            <a:ext cx="11594969" cy="666205"/>
          </a:xfrm>
        </p:spPr>
        <p:txBody>
          <a:bodyPr>
            <a:normAutofit/>
          </a:bodyPr>
          <a:lstStyle/>
          <a:p>
            <a:r>
              <a:rPr lang="en-GB" sz="3200" b="1" dirty="0"/>
              <a:t>Phase Discrimination method</a:t>
            </a:r>
          </a:p>
        </p:txBody>
      </p:sp>
      <mc:AlternateContent xmlns:mc="http://schemas.openxmlformats.org/markup-compatibility/2006">
        <mc:Choice xmlns:a14="http://schemas.microsoft.com/office/drawing/2010/main" Requires="a14">
          <p:sp>
            <p:nvSpPr>
              <p:cNvPr id="12" name="Content Placeholder 2">
                <a:extLst>
                  <a:ext uri="{FF2B5EF4-FFF2-40B4-BE49-F238E27FC236}">
                    <a16:creationId xmlns:a16="http://schemas.microsoft.com/office/drawing/2014/main" id="{5EA78560-59D3-4BCA-D6FC-E3041D7B78BF}"/>
                  </a:ext>
                </a:extLst>
              </p:cNvPr>
              <p:cNvSpPr>
                <a:spLocks noGrp="1"/>
              </p:cNvSpPr>
              <p:nvPr>
                <p:ph idx="1"/>
              </p:nvPr>
            </p:nvSpPr>
            <p:spPr>
              <a:xfrm>
                <a:off x="533400" y="1741282"/>
                <a:ext cx="10734040" cy="4390278"/>
              </a:xfrm>
            </p:spPr>
            <p:txBody>
              <a:bodyPr>
                <a:noAutofit/>
              </a:bodyPr>
              <a:lstStyle/>
              <a:p>
                <a:pPr algn="just">
                  <a:lnSpc>
                    <a:spcPct val="150000"/>
                  </a:lnSpc>
                </a:pPr>
                <a:r>
                  <a:rPr lang="en-GB" sz="2200" dirty="0"/>
                  <a:t>The modulating signal</a:t>
                </a:r>
                <a14:m>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𝐴</m:t>
                        </m:r>
                      </m:e>
                      <m:sub>
                        <m:r>
                          <a:rPr lang="en-GB" sz="2400" b="0" i="1" smtClean="0">
                            <a:latin typeface="Cambria Math" panose="02040503050406030204" pitchFamily="18" charset="0"/>
                          </a:rPr>
                          <m:t>𝑚</m:t>
                        </m:r>
                      </m:sub>
                    </m:sSub>
                    <m:r>
                      <a:rPr lang="en-GB" sz="2400" i="1">
                        <a:latin typeface="Cambria Math" panose="02040503050406030204" pitchFamily="18" charset="0"/>
                      </a:rPr>
                      <m:t>𝑠𝑖𝑛</m:t>
                    </m:r>
                    <m:sSub>
                      <m:sSubPr>
                        <m:ctrlPr>
                          <a:rPr lang="en-GB" sz="2400" i="1">
                            <a:latin typeface="Cambria Math" panose="02040503050406030204" pitchFamily="18" charset="0"/>
                          </a:rPr>
                        </m:ctrlPr>
                      </m:sSubPr>
                      <m:e>
                        <m:r>
                          <a:rPr lang="en-GB" sz="2400" i="1">
                            <a:latin typeface="Cambria Math" panose="02040503050406030204" pitchFamily="18" charset="0"/>
                          </a:rPr>
                          <m:t>𝜔</m:t>
                        </m:r>
                      </m:e>
                      <m:sub>
                        <m:r>
                          <a:rPr lang="en-GB" sz="2400" b="0" i="1" smtClean="0">
                            <a:latin typeface="Cambria Math" panose="02040503050406030204" pitchFamily="18" charset="0"/>
                          </a:rPr>
                          <m:t>𝑚</m:t>
                        </m:r>
                      </m:sub>
                    </m:sSub>
                    <m:r>
                      <a:rPr lang="en-GB" sz="2400" i="1">
                        <a:latin typeface="Cambria Math" panose="02040503050406030204" pitchFamily="18" charset="0"/>
                      </a:rPr>
                      <m:t>𝑡</m:t>
                    </m:r>
                  </m:oMath>
                </a14:m>
                <a:r>
                  <a:rPr lang="en-GB" sz="2200" dirty="0"/>
                  <a:t>and the carrier signal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𝐴</m:t>
                        </m:r>
                      </m:e>
                      <m:sub>
                        <m:r>
                          <a:rPr lang="en-GB" i="1">
                            <a:latin typeface="Cambria Math" panose="02040503050406030204" pitchFamily="18" charset="0"/>
                          </a:rPr>
                          <m:t>𝑐</m:t>
                        </m:r>
                      </m:sub>
                    </m:sSub>
                    <m:r>
                      <a:rPr lang="en-GB" i="1">
                        <a:latin typeface="Cambria Math" panose="02040503050406030204" pitchFamily="18" charset="0"/>
                      </a:rPr>
                      <m:t>𝑠𝑖𝑛</m:t>
                    </m:r>
                    <m:sSub>
                      <m:sSubPr>
                        <m:ctrlPr>
                          <a:rPr lang="en-GB" i="1">
                            <a:latin typeface="Cambria Math" panose="02040503050406030204" pitchFamily="18" charset="0"/>
                          </a:rPr>
                        </m:ctrlPr>
                      </m:sSubPr>
                      <m:e>
                        <m:r>
                          <a:rPr lang="en-GB" i="1">
                            <a:latin typeface="Cambria Math" panose="02040503050406030204" pitchFamily="18" charset="0"/>
                          </a:rPr>
                          <m:t>𝜔</m:t>
                        </m:r>
                      </m:e>
                      <m:sub>
                        <m:r>
                          <a:rPr lang="en-GB" i="1">
                            <a:latin typeface="Cambria Math" panose="02040503050406030204" pitchFamily="18" charset="0"/>
                          </a:rPr>
                          <m:t>𝑐</m:t>
                        </m:r>
                      </m:sub>
                    </m:sSub>
                    <m:r>
                      <a:rPr lang="en-GB" i="1">
                        <a:latin typeface="Cambria Math" panose="02040503050406030204" pitchFamily="18" charset="0"/>
                      </a:rPr>
                      <m:t>𝑡</m:t>
                    </m:r>
                  </m:oMath>
                </a14:m>
                <a:r>
                  <a:rPr lang="en-GB" sz="2200" dirty="0"/>
                  <a:t>are directly applied as inputs to the upper product modulator. </a:t>
                </a:r>
              </a:p>
              <a:p>
                <a:pPr algn="just">
                  <a:lnSpc>
                    <a:spcPct val="150000"/>
                  </a:lnSpc>
                </a:pPr>
                <a:r>
                  <a:rPr lang="en-GB" sz="2200" dirty="0"/>
                  <a:t>So, the upper product modulator produces an output, which is the product of these two inputs.</a:t>
                </a:r>
              </a:p>
              <a:p>
                <a:pPr algn="just">
                  <a:lnSpc>
                    <a:spcPct val="150000"/>
                  </a:lnSpc>
                </a:pPr>
                <a:r>
                  <a:rPr lang="en-GB" sz="2200" dirty="0"/>
                  <a:t>The output of upper product modulator is</a:t>
                </a:r>
              </a:p>
              <a:p>
                <a:pPr marL="625475" indent="0">
                  <a:lnSpc>
                    <a:spcPct val="107000"/>
                  </a:lnSpc>
                  <a:spcAft>
                    <a:spcPts val="800"/>
                  </a:spcAft>
                  <a:buNone/>
                </a:pPr>
                <a14:m>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---&gt;(1)</a:t>
                </a:r>
              </a:p>
              <a:p>
                <a:pPr marL="625475" indent="0">
                  <a:lnSpc>
                    <a:spcPct val="107000"/>
                  </a:lnSpc>
                  <a:spcAft>
                    <a:spcPts val="800"/>
                  </a:spcAft>
                  <a:buNone/>
                </a:pP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d>
                      <m:dPr>
                        <m:begChr m:val="{"/>
                        <m:end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func>
                          <m:func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e>
                            </m:d>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func>
                      <m:func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b="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e>
                        </m:d>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---&gt;(2)</a:t>
                </a:r>
              </a:p>
              <a:p>
                <a:pPr marL="1828800" lvl="4" indent="0" algn="just">
                  <a:lnSpc>
                    <a:spcPct val="150000"/>
                  </a:lnSpc>
                  <a:buNone/>
                </a:pPr>
                <a:endParaRPr lang="en-GB" sz="1200" dirty="0"/>
              </a:p>
            </p:txBody>
          </p:sp>
        </mc:Choice>
        <mc:Fallback>
          <p:sp>
            <p:nvSpPr>
              <p:cNvPr id="12" name="Content Placeholder 2">
                <a:extLst>
                  <a:ext uri="{FF2B5EF4-FFF2-40B4-BE49-F238E27FC236}">
                    <a16:creationId xmlns:a16="http://schemas.microsoft.com/office/drawing/2014/main" id="{5EA78560-59D3-4BCA-D6FC-E3041D7B78BF}"/>
                  </a:ext>
                </a:extLst>
              </p:cNvPr>
              <p:cNvSpPr>
                <a:spLocks noGrp="1" noRot="1" noChangeAspect="1" noMove="1" noResize="1" noEditPoints="1" noAdjustHandles="1" noChangeArrowheads="1" noChangeShapeType="1" noTextEdit="1"/>
              </p:cNvSpPr>
              <p:nvPr>
                <p:ph idx="1"/>
              </p:nvPr>
            </p:nvSpPr>
            <p:spPr>
              <a:xfrm>
                <a:off x="533400" y="1741282"/>
                <a:ext cx="10734040" cy="4390278"/>
              </a:xfrm>
              <a:blipFill>
                <a:blip r:embed="rId3"/>
                <a:stretch>
                  <a:fillRect l="-682" r="-739"/>
                </a:stretch>
              </a:blipFill>
            </p:spPr>
            <p:txBody>
              <a:bodyPr/>
              <a:lstStyle/>
              <a:p>
                <a:r>
                  <a:rPr lang="en-GB">
                    <a:noFill/>
                  </a:rPr>
                  <a:t> </a:t>
                </a:r>
              </a:p>
            </p:txBody>
          </p:sp>
        </mc:Fallback>
      </mc:AlternateContent>
    </p:spTree>
    <p:extLst>
      <p:ext uri="{BB962C8B-B14F-4D97-AF65-F5344CB8AC3E}">
        <p14:creationId xmlns:p14="http://schemas.microsoft.com/office/powerpoint/2010/main" val="38882387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91440" y="66020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63631" y="1075077"/>
            <a:ext cx="11594969" cy="666205"/>
          </a:xfrm>
        </p:spPr>
        <p:txBody>
          <a:bodyPr>
            <a:normAutofit/>
          </a:bodyPr>
          <a:lstStyle/>
          <a:p>
            <a:r>
              <a:rPr lang="en-GB" sz="3200" b="1" dirty="0"/>
              <a:t>Phase Discrimination method</a:t>
            </a:r>
          </a:p>
        </p:txBody>
      </p:sp>
      <mc:AlternateContent xmlns:mc="http://schemas.openxmlformats.org/markup-compatibility/2006" xmlns:a14="http://schemas.microsoft.com/office/drawing/2010/main">
        <mc:Choice Requires="a14">
          <p:sp>
            <p:nvSpPr>
              <p:cNvPr id="12" name="Content Placeholder 2">
                <a:extLst>
                  <a:ext uri="{FF2B5EF4-FFF2-40B4-BE49-F238E27FC236}">
                    <a16:creationId xmlns:a16="http://schemas.microsoft.com/office/drawing/2014/main" id="{5EA78560-59D3-4BCA-D6FC-E3041D7B78BF}"/>
                  </a:ext>
                </a:extLst>
              </p:cNvPr>
              <p:cNvSpPr>
                <a:spLocks noGrp="1"/>
              </p:cNvSpPr>
              <p:nvPr>
                <p:ph idx="1"/>
              </p:nvPr>
            </p:nvSpPr>
            <p:spPr>
              <a:xfrm>
                <a:off x="508000" y="1939402"/>
                <a:ext cx="11290572" cy="4390278"/>
              </a:xfrm>
            </p:spPr>
            <p:txBody>
              <a:bodyPr>
                <a:noAutofit/>
              </a:bodyPr>
              <a:lstStyle/>
              <a:p>
                <a:pPr algn="just">
                  <a:lnSpc>
                    <a:spcPct val="150000"/>
                  </a:lnSpc>
                </a:pPr>
                <a:r>
                  <a:rPr lang="en-GB" sz="2200" dirty="0"/>
                  <a:t>The modulating signal </a:t>
                </a:r>
                <a14:m>
                  <m:oMath xmlns:m="http://schemas.openxmlformats.org/officeDocument/2006/math">
                    <m:sSub>
                      <m:sSubPr>
                        <m:ctrlPr>
                          <a:rPr lang="en-GB" sz="2000" i="1" smtClean="0">
                            <a:latin typeface="Cambria Math" panose="02040503050406030204" pitchFamily="18" charset="0"/>
                          </a:rPr>
                        </m:ctrlPr>
                      </m:sSubPr>
                      <m:e>
                        <m:r>
                          <a:rPr lang="en-GB" sz="2000" i="1">
                            <a:latin typeface="Cambria Math" panose="02040503050406030204" pitchFamily="18" charset="0"/>
                          </a:rPr>
                          <m:t>𝐴</m:t>
                        </m:r>
                      </m:e>
                      <m:sub>
                        <m:r>
                          <a:rPr lang="en-GB" sz="2000" b="0" i="1" smtClean="0">
                            <a:latin typeface="Cambria Math" panose="02040503050406030204" pitchFamily="18" charset="0"/>
                          </a:rPr>
                          <m:t>𝑚</m:t>
                        </m:r>
                      </m:sub>
                    </m:sSub>
                    <m:r>
                      <a:rPr lang="en-GB" sz="2000" i="1">
                        <a:latin typeface="Cambria Math" panose="02040503050406030204" pitchFamily="18" charset="0"/>
                      </a:rPr>
                      <m:t>𝑠𝑖𝑛</m:t>
                    </m:r>
                    <m:sSub>
                      <m:sSubPr>
                        <m:ctrlPr>
                          <a:rPr lang="en-GB" sz="2000" i="1">
                            <a:latin typeface="Cambria Math" panose="02040503050406030204" pitchFamily="18" charset="0"/>
                          </a:rPr>
                        </m:ctrlPr>
                      </m:sSubPr>
                      <m:e>
                        <m:r>
                          <a:rPr lang="en-GB" sz="2000" i="1">
                            <a:latin typeface="Cambria Math" panose="02040503050406030204" pitchFamily="18" charset="0"/>
                          </a:rPr>
                          <m:t>𝜔</m:t>
                        </m:r>
                      </m:e>
                      <m:sub>
                        <m:r>
                          <a:rPr lang="en-GB" sz="2000" b="0" i="1" smtClean="0">
                            <a:latin typeface="Cambria Math" panose="02040503050406030204" pitchFamily="18" charset="0"/>
                          </a:rPr>
                          <m:t>𝑚</m:t>
                        </m:r>
                      </m:sub>
                    </m:sSub>
                    <m:r>
                      <a:rPr lang="en-GB" sz="2000" i="1">
                        <a:latin typeface="Cambria Math" panose="02040503050406030204" pitchFamily="18" charset="0"/>
                      </a:rPr>
                      <m:t>𝑡</m:t>
                    </m:r>
                    <m:r>
                      <a:rPr lang="en-GB" sz="2000" i="1">
                        <a:latin typeface="Cambria Math" panose="02040503050406030204" pitchFamily="18" charset="0"/>
                      </a:rPr>
                      <m:t> </m:t>
                    </m:r>
                  </m:oMath>
                </a14:m>
                <a:r>
                  <a:rPr lang="en-GB" sz="2200" dirty="0"/>
                  <a:t>and the carrier signal </a:t>
                </a:r>
                <a14:m>
                  <m:oMath xmlns:m="http://schemas.openxmlformats.org/officeDocument/2006/math">
                    <m:sSub>
                      <m:sSubPr>
                        <m:ctrlPr>
                          <a:rPr lang="en-GB" sz="2400" i="1">
                            <a:latin typeface="Cambria Math" panose="02040503050406030204" pitchFamily="18" charset="0"/>
                          </a:rPr>
                        </m:ctrlPr>
                      </m:sSubPr>
                      <m:e>
                        <m:r>
                          <a:rPr lang="en-GB" sz="2400" i="1">
                            <a:latin typeface="Cambria Math" panose="02040503050406030204" pitchFamily="18" charset="0"/>
                          </a:rPr>
                          <m:t>𝐴</m:t>
                        </m:r>
                      </m:e>
                      <m:sub>
                        <m:r>
                          <a:rPr lang="en-GB" sz="2400" i="1">
                            <a:latin typeface="Cambria Math" panose="02040503050406030204" pitchFamily="18" charset="0"/>
                          </a:rPr>
                          <m:t>𝑐</m:t>
                        </m:r>
                      </m:sub>
                    </m:sSub>
                    <m:r>
                      <a:rPr lang="en-GB" sz="2400" i="1">
                        <a:latin typeface="Cambria Math" panose="02040503050406030204" pitchFamily="18" charset="0"/>
                      </a:rPr>
                      <m:t>𝑠𝑖𝑛</m:t>
                    </m:r>
                    <m:sSub>
                      <m:sSubPr>
                        <m:ctrlPr>
                          <a:rPr lang="en-GB" sz="2400" i="1">
                            <a:latin typeface="Cambria Math" panose="02040503050406030204" pitchFamily="18" charset="0"/>
                          </a:rPr>
                        </m:ctrlPr>
                      </m:sSubPr>
                      <m:e>
                        <m:r>
                          <a:rPr lang="en-GB" sz="2400" i="1">
                            <a:latin typeface="Cambria Math" panose="02040503050406030204" pitchFamily="18" charset="0"/>
                          </a:rPr>
                          <m:t>𝜔</m:t>
                        </m:r>
                      </m:e>
                      <m:sub>
                        <m:r>
                          <a:rPr lang="en-GB" sz="2400" i="1">
                            <a:latin typeface="Cambria Math" panose="02040503050406030204" pitchFamily="18" charset="0"/>
                          </a:rPr>
                          <m:t>𝑐</m:t>
                        </m:r>
                      </m:sub>
                    </m:sSub>
                    <m:r>
                      <a:rPr lang="en-GB" sz="2400" i="1">
                        <a:latin typeface="Cambria Math" panose="02040503050406030204" pitchFamily="18" charset="0"/>
                      </a:rPr>
                      <m:t>𝑡</m:t>
                    </m:r>
                  </m:oMath>
                </a14:m>
                <a:r>
                  <a:rPr lang="en-GB" sz="2200" dirty="0"/>
                  <a:t> are phase shifted by </a:t>
                </a:r>
                <a:r>
                  <a:rPr lang="en-GB" sz="2400" kern="100" dirty="0">
                    <a:ea typeface="DengXian" panose="02010600030101010101" pitchFamily="2" charset="-122"/>
                    <a:cs typeface="Arial" panose="020B0604020202020204" pitchFamily="34" charset="0"/>
                  </a:rPr>
                  <a:t> </a:t>
                </a:r>
                <a14:m>
                  <m:oMath xmlns:m="http://schemas.openxmlformats.org/officeDocument/2006/math">
                    <m:sSup>
                      <m:sSupPr>
                        <m:ctrlPr>
                          <a:rPr lang="en-GB" sz="2400" i="1" kern="100">
                            <a:latin typeface="Cambria Math" panose="02040503050406030204" pitchFamily="18" charset="0"/>
                            <a:ea typeface="DengXian" panose="02010600030101010101" pitchFamily="2" charset="-122"/>
                            <a:cs typeface="Arial" panose="020B0604020202020204" pitchFamily="34" charset="0"/>
                          </a:rPr>
                        </m:ctrlPr>
                      </m:sSupPr>
                      <m:e>
                        <m:r>
                          <a:rPr lang="en-GB" sz="2400" b="0" i="1" kern="100" smtClean="0">
                            <a:latin typeface="Cambria Math" panose="02040503050406030204" pitchFamily="18" charset="0"/>
                            <a:ea typeface="DengXian" panose="02010600030101010101" pitchFamily="2" charset="-122"/>
                            <a:cs typeface="Arial" panose="020B0604020202020204" pitchFamily="34" charset="0"/>
                          </a:rPr>
                          <m:t>−</m:t>
                        </m:r>
                        <m:r>
                          <a:rPr lang="en-GB" sz="2400" i="1" kern="100">
                            <a:latin typeface="Cambria Math" panose="02040503050406030204" pitchFamily="18" charset="0"/>
                            <a:ea typeface="DengXian" panose="02010600030101010101" pitchFamily="2" charset="-122"/>
                            <a:cs typeface="Arial" panose="020B0604020202020204" pitchFamily="34" charset="0"/>
                          </a:rPr>
                          <m:t>90</m:t>
                        </m:r>
                      </m:e>
                      <m:sup>
                        <m:r>
                          <a:rPr lang="en-GB" sz="2400" i="1" kern="100">
                            <a:latin typeface="Cambria Math" panose="02040503050406030204" pitchFamily="18" charset="0"/>
                            <a:ea typeface="DengXian" panose="02010600030101010101" pitchFamily="2" charset="-122"/>
                            <a:cs typeface="Arial" panose="020B0604020202020204" pitchFamily="34" charset="0"/>
                          </a:rPr>
                          <m:t>°</m:t>
                        </m:r>
                      </m:sup>
                    </m:sSup>
                  </m:oMath>
                </a14:m>
                <a:r>
                  <a:rPr lang="en-GB" sz="2200" dirty="0"/>
                  <a:t> before applying as inputs to the lower product modulator. </a:t>
                </a:r>
              </a:p>
              <a:p>
                <a:pPr algn="just">
                  <a:lnSpc>
                    <a:spcPct val="150000"/>
                  </a:lnSpc>
                </a:pPr>
                <a:r>
                  <a:rPr lang="en-GB" sz="2200" dirty="0"/>
                  <a:t>So, the lower product modulator produces an output, which is the product of these two inputs.</a:t>
                </a:r>
              </a:p>
              <a:p>
                <a:pPr algn="just">
                  <a:lnSpc>
                    <a:spcPct val="150000"/>
                  </a:lnSpc>
                </a:pPr>
                <a:r>
                  <a:rPr lang="en-GB" sz="2200" dirty="0"/>
                  <a:t>The output of lower product modulator is</a:t>
                </a:r>
              </a:p>
              <a:p>
                <a:pPr marL="538163" indent="0">
                  <a:lnSpc>
                    <a:spcPct val="107000"/>
                  </a:lnSpc>
                  <a:spcAft>
                    <a:spcPts val="800"/>
                  </a:spcAft>
                  <a:buNone/>
                </a:pPr>
                <a14:m>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p>
                      <m:sSup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𝑠𝑖𝑛</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p>
                      <m:sSup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90</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up>
                    </m:sSup>
                    <m:r>
                      <a:rPr lang="en-GB" sz="18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---&gt;(3)       </a:t>
                </a:r>
              </a:p>
              <a:p>
                <a:pPr marL="538163" indent="0">
                  <a:lnSpc>
                    <a:spcPct val="107000"/>
                  </a:lnSpc>
                  <a:spcAft>
                    <a:spcPts val="800"/>
                  </a:spcAft>
                  <a:buNone/>
                </a:pPr>
                <a:r>
                  <a:rPr lang="en-GB" sz="1800" i="1"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𝐶𝑜𝑠</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---&gt;(4)</a:t>
                </a:r>
              </a:p>
              <a:p>
                <a:pPr marL="538163" indent="0">
                  <a:lnSpc>
                    <a:spcPct val="107000"/>
                  </a:lnSpc>
                  <a:spcAft>
                    <a:spcPts val="800"/>
                  </a:spcAft>
                  <a:buNone/>
                </a:pPr>
                <a:r>
                  <a:rPr lang="en-GB" sz="1800" i="1"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sSub>
                      <m:sSubPr>
                        <m:ctrlPr>
                          <a:rPr lang="en-GB" sz="1800" i="1">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a:effectLst/>
                            <a:latin typeface="Cambria Math" panose="02040503050406030204" pitchFamily="18" charset="0"/>
                          </a:rPr>
                        </m:ctrlPr>
                      </m:dPr>
                      <m:e>
                        <m:r>
                          <a:rPr lang="en-GB" sz="1800" i="1">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a:effectLst/>
                            <a:latin typeface="Cambria Math" panose="02040503050406030204" pitchFamily="18" charset="0"/>
                            <a:ea typeface="DengXian" panose="02010600030101010101" pitchFamily="2" charset="-122"/>
                            <a:cs typeface="Arial" panose="020B0604020202020204" pitchFamily="34" charset="0"/>
                          </a:rPr>
                          <m:t>𝑐</m:t>
                        </m:r>
                      </m:sub>
                    </m:sSub>
                    <m:d>
                      <m:dPr>
                        <m:begChr m:val="["/>
                        <m:ctrlPr>
                          <a:rPr lang="en-GB" sz="1800" i="1">
                            <a:effectLst/>
                            <a:latin typeface="Cambria Math" panose="02040503050406030204" pitchFamily="18" charset="0"/>
                          </a:rPr>
                        </m:ctrlPr>
                      </m:dPr>
                      <m:e>
                        <m:r>
                          <a:rPr lang="en-GB" sz="1800" i="1">
                            <a:effectLst/>
                            <a:latin typeface="Cambria Math" panose="02040503050406030204" pitchFamily="18" charset="0"/>
                            <a:ea typeface="DengXian" panose="02010600030101010101" pitchFamily="2" charset="-122"/>
                            <a:cs typeface="Arial" panose="020B0604020202020204" pitchFamily="34" charset="0"/>
                          </a:rPr>
                          <m:t>𝐶𝑜𝑠</m:t>
                        </m:r>
                        <m:sSub>
                          <m:sSubPr>
                            <m:ctrlPr>
                              <a:rPr lang="en-GB" sz="1800" i="1">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(2</m:t>
                            </m:r>
                            <m:r>
                              <a:rPr lang="en-GB" sz="1800" i="1">
                                <a:effectLst/>
                                <a:latin typeface="Cambria Math" panose="02040503050406030204" pitchFamily="18" charset="0"/>
                                <a:ea typeface="DengXian" panose="02010600030101010101" pitchFamily="2" charset="-122"/>
                                <a:cs typeface="Arial" panose="020B0604020202020204" pitchFamily="34" charset="0"/>
                              </a:rPr>
                              <m:t>𝜋</m:t>
                            </m:r>
                            <m:r>
                              <a:rPr lang="en-GB" sz="1800" i="1">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a:effectLst/>
                                <a:latin typeface="Cambria Math" panose="02040503050406030204" pitchFamily="18" charset="0"/>
                                <a:ea typeface="DengXian" panose="02010600030101010101" pitchFamily="2" charset="-122"/>
                                <a:cs typeface="Arial" panose="020B0604020202020204" pitchFamily="34" charset="0"/>
                              </a:rPr>
                              <m:t>𝑚</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𝑡</m:t>
                        </m:r>
                      </m:e>
                    </m:d>
                    <m:d>
                      <m:dPr>
                        <m:ctrlPr>
                          <a:rPr lang="en-GB" sz="1800" i="1">
                            <a:effectLst/>
                            <a:latin typeface="Cambria Math" panose="02040503050406030204" pitchFamily="18" charset="0"/>
                          </a:rPr>
                        </m:ctrlPr>
                      </m:dPr>
                      <m:e>
                        <m:r>
                          <a:rPr lang="en-GB" sz="1800" i="1">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(2</m:t>
                            </m:r>
                            <m:r>
                              <a:rPr lang="en-GB" sz="1800" i="1">
                                <a:effectLst/>
                                <a:latin typeface="Cambria Math" panose="02040503050406030204" pitchFamily="18" charset="0"/>
                                <a:ea typeface="DengXian" panose="02010600030101010101" pitchFamily="2" charset="-122"/>
                                <a:cs typeface="Arial" panose="020B0604020202020204" pitchFamily="34" charset="0"/>
                              </a:rPr>
                              <m:t>𝜋</m:t>
                            </m:r>
                            <m:r>
                              <a:rPr lang="en-GB" sz="1800" i="1">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800" dirty="0"/>
                  <a:t>---&gt;(5)</a:t>
                </a:r>
              </a:p>
              <a:p>
                <a:pPr marL="538163" indent="0">
                  <a:lnSpc>
                    <a:spcPct val="107000"/>
                  </a:lnSpc>
                  <a:spcAft>
                    <a:spcPts val="800"/>
                  </a:spcAft>
                  <a:buNone/>
                </a:pPr>
                <a:endParaRPr lang="en-GB" sz="1800" dirty="0"/>
              </a:p>
              <a:p>
                <a:pPr marL="1828800" lvl="4" indent="0" algn="just">
                  <a:lnSpc>
                    <a:spcPct val="150000"/>
                  </a:lnSpc>
                  <a:buNone/>
                </a:pPr>
                <a:endParaRPr lang="en-GB" sz="1200" dirty="0"/>
              </a:p>
            </p:txBody>
          </p:sp>
        </mc:Choice>
        <mc:Fallback xmlns="">
          <p:sp>
            <p:nvSpPr>
              <p:cNvPr id="12" name="Content Placeholder 2">
                <a:extLst>
                  <a:ext uri="{FF2B5EF4-FFF2-40B4-BE49-F238E27FC236}">
                    <a16:creationId xmlns:a16="http://schemas.microsoft.com/office/drawing/2014/main" id="{5EA78560-59D3-4BCA-D6FC-E3041D7B78BF}"/>
                  </a:ext>
                </a:extLst>
              </p:cNvPr>
              <p:cNvSpPr>
                <a:spLocks noGrp="1" noRot="1" noChangeAspect="1" noMove="1" noResize="1" noEditPoints="1" noAdjustHandles="1" noChangeArrowheads="1" noChangeShapeType="1" noTextEdit="1"/>
              </p:cNvSpPr>
              <p:nvPr>
                <p:ph idx="1"/>
              </p:nvPr>
            </p:nvSpPr>
            <p:spPr>
              <a:xfrm>
                <a:off x="508000" y="1939402"/>
                <a:ext cx="11290572" cy="4390278"/>
              </a:xfrm>
              <a:blipFill>
                <a:blip r:embed="rId3"/>
                <a:stretch>
                  <a:fillRect l="-594"/>
                </a:stretch>
              </a:blipFill>
            </p:spPr>
            <p:txBody>
              <a:bodyPr/>
              <a:lstStyle/>
              <a:p>
                <a:r>
                  <a:rPr lang="en-GB">
                    <a:noFill/>
                  </a:rPr>
                  <a:t> </a:t>
                </a:r>
              </a:p>
            </p:txBody>
          </p:sp>
        </mc:Fallback>
      </mc:AlternateContent>
    </p:spTree>
    <p:extLst>
      <p:ext uri="{BB962C8B-B14F-4D97-AF65-F5344CB8AC3E}">
        <p14:creationId xmlns:p14="http://schemas.microsoft.com/office/powerpoint/2010/main" val="5231571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91440" y="66020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63631" y="1075077"/>
            <a:ext cx="11594969" cy="666205"/>
          </a:xfrm>
        </p:spPr>
        <p:txBody>
          <a:bodyPr>
            <a:normAutofit/>
          </a:bodyPr>
          <a:lstStyle/>
          <a:p>
            <a:r>
              <a:rPr lang="en-GB" sz="3200" b="1" dirty="0"/>
              <a:t>Phase Discrimination method</a:t>
            </a:r>
          </a:p>
        </p:txBody>
      </p:sp>
      <mc:AlternateContent xmlns:mc="http://schemas.openxmlformats.org/markup-compatibility/2006" xmlns:a14="http://schemas.microsoft.com/office/drawing/2010/main">
        <mc:Choice Requires="a14">
          <p:sp>
            <p:nvSpPr>
              <p:cNvPr id="12" name="Content Placeholder 2">
                <a:extLst>
                  <a:ext uri="{FF2B5EF4-FFF2-40B4-BE49-F238E27FC236}">
                    <a16:creationId xmlns:a16="http://schemas.microsoft.com/office/drawing/2014/main" id="{5EA78560-59D3-4BCA-D6FC-E3041D7B78BF}"/>
                  </a:ext>
                </a:extLst>
              </p:cNvPr>
              <p:cNvSpPr>
                <a:spLocks noGrp="1"/>
              </p:cNvSpPr>
              <p:nvPr>
                <p:ph idx="1"/>
              </p:nvPr>
            </p:nvSpPr>
            <p:spPr>
              <a:xfrm>
                <a:off x="508000" y="1939402"/>
                <a:ext cx="11290572" cy="2378598"/>
              </a:xfrm>
            </p:spPr>
            <p:txBody>
              <a:bodyPr>
                <a:noAutofit/>
              </a:bodyPr>
              <a:lstStyle/>
              <a:p>
                <a:pPr marL="0" indent="0">
                  <a:lnSpc>
                    <a:spcPct val="107000"/>
                  </a:lnSpc>
                  <a:spcAft>
                    <a:spcPts val="800"/>
                  </a:spcAft>
                  <a:buNone/>
                </a:pPr>
                <a14:m>
                  <m:oMath xmlns:m="http://schemas.openxmlformats.org/officeDocument/2006/math">
                    <m:sSub>
                      <m:sSubPr>
                        <m:ctrlPr>
                          <a:rPr lang="en-GB" sz="1800" i="1" kern="100" smtClean="0">
                            <a:latin typeface="Cambria Math" panose="02040503050406030204" pitchFamily="18" charset="0"/>
                            <a:ea typeface="DengXian" panose="02010600030101010101" pitchFamily="2" charset="-122"/>
                            <a:cs typeface="Arial" panose="020B0604020202020204" pitchFamily="34" charset="0"/>
                          </a:rPr>
                        </m:ctrlPr>
                      </m:sSubPr>
                      <m:e>
                        <m:r>
                          <a:rPr lang="en-GB" sz="1800" i="1" kern="100">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latin typeface="Cambria Math" panose="02040503050406030204" pitchFamily="18" charset="0"/>
                            <a:ea typeface="DengXian" panose="02010600030101010101" pitchFamily="2" charset="-122"/>
                            <a:cs typeface="Arial" panose="020B0604020202020204" pitchFamily="34" charset="0"/>
                          </a:rPr>
                        </m:ctrlPr>
                      </m:dPr>
                      <m:e>
                        <m:r>
                          <a:rPr lang="en-GB" sz="1800" i="1" kern="100">
                            <a:latin typeface="Cambria Math" panose="02040503050406030204" pitchFamily="18" charset="0"/>
                            <a:ea typeface="DengXian" panose="02010600030101010101" pitchFamily="2" charset="-122"/>
                            <a:cs typeface="Arial" panose="020B0604020202020204" pitchFamily="34" charset="0"/>
                          </a:rPr>
                          <m:t>𝑡</m:t>
                        </m:r>
                      </m:e>
                    </m:d>
                    <m:r>
                      <a:rPr lang="en-GB" sz="1800" i="1" kern="100">
                        <a:latin typeface="Cambria Math" panose="02040503050406030204" pitchFamily="18" charset="0"/>
                        <a:ea typeface="DengXian" panose="02010600030101010101" pitchFamily="2" charset="-122"/>
                        <a:cs typeface="Arial" panose="020B0604020202020204" pitchFamily="34" charset="0"/>
                      </a:rPr>
                      <m:t>=</m:t>
                    </m:r>
                    <m:f>
                      <m:fPr>
                        <m:ctrlPr>
                          <a:rPr lang="en-GB" sz="1800" i="1" kern="100">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latin typeface="Cambria Math" panose="02040503050406030204" pitchFamily="18" charset="0"/>
                                <a:ea typeface="DengXian" panose="02010600030101010101" pitchFamily="2" charset="-122"/>
                                <a:cs typeface="Arial" panose="020B0604020202020204" pitchFamily="34" charset="0"/>
                              </a:rPr>
                            </m:ctrlPr>
                          </m:sSubPr>
                          <m:e>
                            <m:r>
                              <a:rPr lang="en-GB" sz="1800" i="1" kern="100">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latin typeface="Cambria Math" panose="02040503050406030204" pitchFamily="18" charset="0"/>
                                <a:ea typeface="DengXian" panose="02010600030101010101" pitchFamily="2" charset="-122"/>
                                <a:cs typeface="Arial" panose="020B0604020202020204" pitchFamily="34" charset="0"/>
                              </a:rPr>
                            </m:ctrlPr>
                          </m:sSubPr>
                          <m:e>
                            <m:r>
                              <a:rPr lang="en-GB" sz="1800" i="1" kern="100">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latin typeface="Cambria Math" panose="02040503050406030204" pitchFamily="18" charset="0"/>
                                <a:ea typeface="DengXian" panose="02010600030101010101" pitchFamily="2" charset="-122"/>
                                <a:cs typeface="Arial" panose="020B0604020202020204" pitchFamily="34" charset="0"/>
                              </a:rPr>
                              <m:t>𝑐</m:t>
                            </m:r>
                          </m:sub>
                        </m:sSub>
                      </m:num>
                      <m:den>
                        <m:r>
                          <a:rPr lang="en-GB" sz="1800" i="1" kern="100">
                            <a:latin typeface="Cambria Math" panose="02040503050406030204" pitchFamily="18" charset="0"/>
                            <a:ea typeface="DengXian" panose="02010600030101010101" pitchFamily="2" charset="-122"/>
                            <a:cs typeface="Arial" panose="020B0604020202020204" pitchFamily="34" charset="0"/>
                          </a:rPr>
                          <m:t>2</m:t>
                        </m:r>
                      </m:den>
                    </m:f>
                    <m:d>
                      <m:dPr>
                        <m:begChr m:val="["/>
                        <m:ctrlPr>
                          <a:rPr lang="en-GB" sz="1800" i="1" kern="100">
                            <a:latin typeface="Cambria Math" panose="02040503050406030204" pitchFamily="18" charset="0"/>
                            <a:ea typeface="DengXian" panose="02010600030101010101" pitchFamily="2" charset="-122"/>
                            <a:cs typeface="Arial" panose="020B0604020202020204" pitchFamily="34" charset="0"/>
                          </a:rPr>
                        </m:ctrlPr>
                      </m:dPr>
                      <m:e>
                        <m:r>
                          <a:rPr lang="en-GB" sz="1800" i="1" kern="100">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kern="100">
                                <a:latin typeface="Cambria Math" panose="02040503050406030204" pitchFamily="18" charset="0"/>
                                <a:ea typeface="DengXian" panose="02010600030101010101" pitchFamily="2" charset="-122"/>
                                <a:cs typeface="Arial" panose="020B0604020202020204" pitchFamily="34" charset="0"/>
                              </a:rPr>
                            </m:ctrlPr>
                          </m:sSubPr>
                          <m:e>
                            <m:r>
                              <a:rPr lang="en-GB" sz="1800" i="1" kern="100">
                                <a:latin typeface="Cambria Math" panose="02040503050406030204" pitchFamily="18" charset="0"/>
                                <a:ea typeface="DengXian" panose="02010600030101010101" pitchFamily="2" charset="-122"/>
                                <a:cs typeface="Arial" panose="020B0604020202020204" pitchFamily="34" charset="0"/>
                              </a:rPr>
                              <m:t>2</m:t>
                            </m:r>
                            <m:r>
                              <a:rPr lang="en-GB" sz="1800" i="1" kern="100">
                                <a:latin typeface="Cambria Math" panose="02040503050406030204" pitchFamily="18" charset="0"/>
                                <a:ea typeface="DengXian" panose="02010600030101010101" pitchFamily="2" charset="-122"/>
                                <a:cs typeface="Arial" panose="020B0604020202020204" pitchFamily="34" charset="0"/>
                              </a:rPr>
                              <m:t>𝜋</m:t>
                            </m:r>
                            <m:r>
                              <a:rPr lang="en-GB" sz="1800" i="1" kern="100">
                                <a:latin typeface="Cambria Math" panose="02040503050406030204" pitchFamily="18" charset="0"/>
                                <a:ea typeface="DengXian" panose="02010600030101010101" pitchFamily="2" charset="-122"/>
                                <a:cs typeface="Arial" panose="020B0604020202020204" pitchFamily="34" charset="0"/>
                              </a:rPr>
                              <m:t>(</m:t>
                            </m:r>
                            <m:r>
                              <a:rPr lang="en-GB" sz="1800" i="1" kern="100">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latin typeface="Cambria Math" panose="02040503050406030204" pitchFamily="18" charset="0"/>
                                <a:ea typeface="DengXian" panose="02010600030101010101" pitchFamily="2" charset="-122"/>
                                <a:cs typeface="Arial" panose="020B0604020202020204" pitchFamily="34" charset="0"/>
                              </a:rPr>
                            </m:ctrlPr>
                          </m:sSubPr>
                          <m:e>
                            <m:r>
                              <a:rPr lang="en-GB" sz="1800" i="1" kern="100">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latin typeface="Cambria Math" panose="02040503050406030204" pitchFamily="18" charset="0"/>
                                <a:ea typeface="DengXian" panose="02010600030101010101" pitchFamily="2" charset="-122"/>
                                <a:cs typeface="Arial" panose="020B0604020202020204" pitchFamily="34" charset="0"/>
                              </a:rPr>
                              <m:t>𝑚</m:t>
                            </m:r>
                          </m:sub>
                        </m:sSub>
                      </m:e>
                    </m:d>
                    <m:r>
                      <a:rPr lang="en-GB" sz="1800" i="1" kern="100">
                        <a:latin typeface="Cambria Math" panose="02040503050406030204" pitchFamily="18" charset="0"/>
                        <a:ea typeface="DengXian" panose="02010600030101010101" pitchFamily="2" charset="-122"/>
                        <a:cs typeface="Arial" panose="020B0604020202020204" pitchFamily="34" charset="0"/>
                      </a:rPr>
                      <m:t>𝑡</m:t>
                    </m:r>
                    <m:r>
                      <a:rPr lang="en-GB" sz="1800" i="1" kern="100">
                        <a:latin typeface="Cambria Math" panose="02040503050406030204" pitchFamily="18" charset="0"/>
                        <a:ea typeface="DengXian" panose="02010600030101010101" pitchFamily="2" charset="-122"/>
                        <a:cs typeface="Arial" panose="020B0604020202020204" pitchFamily="34" charset="0"/>
                      </a:rPr>
                      <m:t>+</m:t>
                    </m:r>
                    <m:r>
                      <a:rPr lang="en-GB" sz="1800" i="1" kern="100">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kern="100">
                            <a:latin typeface="Cambria Math" panose="02040503050406030204" pitchFamily="18" charset="0"/>
                            <a:ea typeface="DengXian" panose="02010600030101010101" pitchFamily="2" charset="-122"/>
                            <a:cs typeface="Arial" panose="020B0604020202020204" pitchFamily="34" charset="0"/>
                          </a:rPr>
                        </m:ctrlPr>
                      </m:sSubPr>
                      <m:e>
                        <m:r>
                          <a:rPr lang="en-GB" sz="1800" i="1" kern="100">
                            <a:latin typeface="Cambria Math" panose="02040503050406030204" pitchFamily="18" charset="0"/>
                            <a:ea typeface="DengXian" panose="02010600030101010101" pitchFamily="2" charset="-122"/>
                            <a:cs typeface="Arial" panose="020B0604020202020204" pitchFamily="34" charset="0"/>
                          </a:rPr>
                          <m:t>2</m:t>
                        </m:r>
                        <m:r>
                          <a:rPr lang="en-GB" sz="1800" i="1" kern="100">
                            <a:latin typeface="Cambria Math" panose="02040503050406030204" pitchFamily="18" charset="0"/>
                            <a:ea typeface="DengXian" panose="02010600030101010101" pitchFamily="2" charset="-122"/>
                            <a:cs typeface="Arial" panose="020B0604020202020204" pitchFamily="34" charset="0"/>
                          </a:rPr>
                          <m:t>𝜋</m:t>
                        </m:r>
                        <m:r>
                          <a:rPr lang="en-GB" sz="1800" i="1" kern="100">
                            <a:latin typeface="Cambria Math" panose="02040503050406030204" pitchFamily="18" charset="0"/>
                            <a:ea typeface="DengXian" panose="02010600030101010101" pitchFamily="2" charset="-122"/>
                            <a:cs typeface="Arial" panose="020B0604020202020204" pitchFamily="34" charset="0"/>
                          </a:rPr>
                          <m:t>(</m:t>
                        </m:r>
                        <m:r>
                          <a:rPr lang="en-GB" sz="1800" i="1" kern="100">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latin typeface="Cambria Math" panose="02040503050406030204" pitchFamily="18" charset="0"/>
                            <a:ea typeface="DengXian" panose="02010600030101010101" pitchFamily="2" charset="-122"/>
                            <a:cs typeface="Arial" panose="020B0604020202020204" pitchFamily="34" charset="0"/>
                          </a:rPr>
                        </m:ctrlPr>
                      </m:sSubPr>
                      <m:e>
                        <m:r>
                          <a:rPr lang="en-GB" sz="1800" i="1" kern="100">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latin typeface="Cambria Math" panose="02040503050406030204" pitchFamily="18" charset="0"/>
                            <a:ea typeface="DengXian" panose="02010600030101010101" pitchFamily="2" charset="-122"/>
                            <a:cs typeface="Arial" panose="020B0604020202020204" pitchFamily="34" charset="0"/>
                          </a:rPr>
                          <m:t>𝑚</m:t>
                        </m:r>
                      </m:sub>
                    </m:sSub>
                    <m:r>
                      <a:rPr lang="en-GB" sz="1800" i="1" kern="100">
                        <a:latin typeface="Cambria Math" panose="02040503050406030204" pitchFamily="18" charset="0"/>
                        <a:ea typeface="DengXian" panose="02010600030101010101" pitchFamily="2" charset="-122"/>
                        <a:cs typeface="Arial" panose="020B0604020202020204" pitchFamily="34" charset="0"/>
                      </a:rPr>
                      <m:t>)</m:t>
                    </m:r>
                    <m:r>
                      <a:rPr lang="en-GB" sz="1800" i="1" kern="100">
                        <a:latin typeface="Cambria Math" panose="02040503050406030204" pitchFamily="18" charset="0"/>
                        <a:ea typeface="DengXian" panose="02010600030101010101" pitchFamily="2" charset="-122"/>
                        <a:cs typeface="Arial" panose="020B0604020202020204" pitchFamily="34" charset="0"/>
                      </a:rPr>
                      <m:t>𝑡</m:t>
                    </m:r>
                  </m:oMath>
                </a14:m>
                <a:r>
                  <a:rPr lang="en-GB" sz="1800" kern="100" dirty="0">
                    <a:latin typeface="Calibri" panose="020F0502020204030204" pitchFamily="34" charset="0"/>
                    <a:ea typeface="DengXian" panose="02010600030101010101" pitchFamily="2" charset="-122"/>
                    <a:cs typeface="Arial" panose="020B0604020202020204" pitchFamily="34" charset="0"/>
                  </a:rPr>
                  <a:t>---&gt;(6)</a:t>
                </a:r>
              </a:p>
              <a:p>
                <a:pPr marL="0" indent="0">
                  <a:lnSpc>
                    <a:spcPct val="107000"/>
                  </a:lnSpc>
                  <a:spcAft>
                    <a:spcPts val="800"/>
                  </a:spcAft>
                  <a:buNone/>
                </a:pPr>
                <a:r>
                  <a:rPr lang="en-GB" sz="1800" kern="100" dirty="0">
                    <a:latin typeface="Calibri" panose="020F0502020204030204" pitchFamily="34" charset="0"/>
                    <a:ea typeface="DengXian" panose="02010600030101010101" pitchFamily="2" charset="-122"/>
                    <a:cs typeface="Arial" panose="020B0604020202020204" pitchFamily="34" charset="0"/>
                  </a:rPr>
                  <a:t>When Summing both the modulator we get</a:t>
                </a:r>
              </a:p>
              <a:p>
                <a:pPr marL="0" indent="0">
                  <a:lnSpc>
                    <a:spcPct val="107000"/>
                  </a:lnSpc>
                  <a:spcAft>
                    <a:spcPts val="800"/>
                  </a:spcAft>
                  <a:buNone/>
                </a:pPr>
                <a14:m>
                  <m:oMath xmlns:m="http://schemas.openxmlformats.org/officeDocument/2006/math">
                    <m:sSub>
                      <m:sSubPr>
                        <m:ctrlPr>
                          <a:rPr lang="en-GB" sz="1800" i="1" kern="100">
                            <a:latin typeface="Cambria Math" panose="02040503050406030204" pitchFamily="18" charset="0"/>
                            <a:ea typeface="DengXian" panose="02010600030101010101" pitchFamily="2" charset="-122"/>
                            <a:cs typeface="Arial" panose="020B0604020202020204" pitchFamily="34" charset="0"/>
                          </a:rPr>
                        </m:ctrlPr>
                      </m:sSubPr>
                      <m:e>
                        <m:r>
                          <a:rPr lang="en-GB" sz="1800" i="1" kern="100">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latin typeface="Cambria Math" panose="02040503050406030204" pitchFamily="18" charset="0"/>
                                <a:ea typeface="DengXian" panose="02010600030101010101" pitchFamily="2" charset="-122"/>
                                <a:cs typeface="Arial" panose="020B0604020202020204" pitchFamily="34" charset="0"/>
                              </a:rPr>
                            </m:ctrlPr>
                          </m:dPr>
                          <m:e>
                            <m:r>
                              <a:rPr lang="en-GB" sz="1800" i="1" kern="100">
                                <a:latin typeface="Cambria Math" panose="02040503050406030204" pitchFamily="18" charset="0"/>
                                <a:ea typeface="DengXian" panose="02010600030101010101" pitchFamily="2" charset="-122"/>
                                <a:cs typeface="Arial" panose="020B0604020202020204" pitchFamily="34" charset="0"/>
                              </a:rPr>
                              <m:t>𝑡</m:t>
                            </m:r>
                          </m:e>
                        </m:d>
                        <m:r>
                          <a:rPr lang="en-GB" sz="1800" i="1" kern="100">
                            <a:latin typeface="Cambria Math" panose="02040503050406030204" pitchFamily="18" charset="0"/>
                            <a:ea typeface="DengXian" panose="02010600030101010101" pitchFamily="2" charset="-122"/>
                            <a:cs typeface="Arial" panose="020B0604020202020204" pitchFamily="34" charset="0"/>
                          </a:rPr>
                          <m:t>= </m:t>
                        </m:r>
                        <m:r>
                          <a:rPr lang="en-GB" sz="1800" i="1" kern="100">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latin typeface="Cambria Math" panose="02040503050406030204" pitchFamily="18" charset="0"/>
                            <a:ea typeface="DengXian" panose="02010600030101010101" pitchFamily="2" charset="-122"/>
                            <a:cs typeface="Arial" panose="020B0604020202020204" pitchFamily="34" charset="0"/>
                          </a:rPr>
                        </m:ctrlPr>
                      </m:dPr>
                      <m:e>
                        <m:r>
                          <a:rPr lang="en-GB" sz="1800" i="1" kern="100">
                            <a:latin typeface="Cambria Math" panose="02040503050406030204" pitchFamily="18" charset="0"/>
                            <a:ea typeface="DengXian" panose="02010600030101010101" pitchFamily="2" charset="-122"/>
                            <a:cs typeface="Arial" panose="020B0604020202020204" pitchFamily="34" charset="0"/>
                          </a:rPr>
                          <m:t>𝑡</m:t>
                        </m:r>
                      </m:e>
                    </m:d>
                    <m:r>
                      <a:rPr lang="en-GB" sz="1800" i="1" kern="100">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latin typeface="Cambria Math" panose="02040503050406030204" pitchFamily="18" charset="0"/>
                            <a:ea typeface="DengXian" panose="02010600030101010101" pitchFamily="2" charset="-122"/>
                            <a:cs typeface="Arial" panose="020B0604020202020204" pitchFamily="34" charset="0"/>
                          </a:rPr>
                        </m:ctrlPr>
                      </m:sSubPr>
                      <m:e>
                        <m:r>
                          <a:rPr lang="en-GB" sz="1800" i="1" kern="100">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latin typeface="Cambria Math" panose="02040503050406030204" pitchFamily="18" charset="0"/>
                            <a:ea typeface="DengXian" panose="02010600030101010101" pitchFamily="2" charset="-122"/>
                            <a:cs typeface="Arial" panose="020B0604020202020204" pitchFamily="34" charset="0"/>
                          </a:rPr>
                        </m:ctrlPr>
                      </m:dPr>
                      <m:e>
                        <m:r>
                          <a:rPr lang="en-GB" sz="1800" i="1" kern="100">
                            <a:latin typeface="Cambria Math" panose="02040503050406030204" pitchFamily="18" charset="0"/>
                            <a:ea typeface="DengXian" panose="02010600030101010101" pitchFamily="2" charset="-122"/>
                            <a:cs typeface="Arial" panose="020B0604020202020204" pitchFamily="34" charset="0"/>
                          </a:rPr>
                          <m:t>𝑡</m:t>
                        </m:r>
                      </m:e>
                    </m:d>
                  </m:oMath>
                </a14:m>
                <a:r>
                  <a:rPr lang="en-GB" sz="1800" kern="100" dirty="0">
                    <a:latin typeface="Calibri" panose="020F0502020204030204" pitchFamily="34" charset="0"/>
                    <a:ea typeface="DengXian" panose="02010600030101010101" pitchFamily="2" charset="-122"/>
                    <a:cs typeface="Arial" panose="020B0604020202020204" pitchFamily="34" charset="0"/>
                  </a:rPr>
                  <a:t>---&gt;(7)</a:t>
                </a:r>
              </a:p>
              <a:p>
                <a:pPr marL="0" indent="0">
                  <a:lnSpc>
                    <a:spcPct val="107000"/>
                  </a:lnSpc>
                  <a:spcAft>
                    <a:spcPts val="800"/>
                  </a:spcAft>
                  <a:buNone/>
                </a:pPr>
                <a:r>
                  <a:rPr lang="en-GB" sz="1800" kern="100" dirty="0">
                    <a:latin typeface="Calibri" panose="020F0502020204030204" pitchFamily="34" charset="0"/>
                    <a:ea typeface="DengXian" panose="02010600030101010101" pitchFamily="2" charset="-122"/>
                    <a:cs typeface="Arial" panose="020B0604020202020204" pitchFamily="34" charset="0"/>
                  </a:rPr>
                  <a:t>Therefore, </a:t>
                </a:r>
                <a14:m>
                  <m:oMath xmlns:m="http://schemas.openxmlformats.org/officeDocument/2006/math">
                    <m:r>
                      <a:rPr lang="en-GB" sz="1800" i="1" kern="100" smtClean="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d>
                      <m:dPr>
                        <m:begChr m:val="{"/>
                        <m:end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func>
                          <m:func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e>
                            </m:d>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unc>
                      <m:funcPr>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strike="sngStrike"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𝑚</m:t>
                                </m:r>
                              </m:sub>
                            </m:sSub>
                          </m:e>
                        </m:d>
                      </m:e>
                    </m:func>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oMath>
                </a14:m>
                <a:endParaRPr lang="en-GB" sz="1800" i="1" kern="100" dirty="0">
                  <a:effectLst/>
                  <a:latin typeface="Cambria Math" panose="02040503050406030204" pitchFamily="18"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800" kern="100" dirty="0">
                    <a:latin typeface="Calibri" panose="020F0502020204030204" pitchFamily="34" charset="0"/>
                    <a:ea typeface="DengXian" panose="02010600030101010101" pitchFamily="2" charset="-122"/>
                    <a:cs typeface="Arial" panose="020B0604020202020204" pitchFamily="34" charset="0"/>
                  </a:rPr>
                  <a:t> </a:t>
                </a:r>
                <a14:m>
                  <m:oMath xmlns:m="http://schemas.openxmlformats.org/officeDocument/2006/math">
                    <m:r>
                      <a:rPr lang="en-GB" sz="1800" i="1" kern="100" smtClean="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num>
                      <m:den>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2</m:t>
                        </m:r>
                      </m:den>
                    </m:f>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---&gt;(8)</a:t>
                </a:r>
              </a:p>
              <a:p>
                <a:pPr marL="0" indent="0">
                  <a:lnSpc>
                    <a:spcPct val="107000"/>
                  </a:lnSpc>
                  <a:spcAft>
                    <a:spcPts val="800"/>
                  </a:spcAft>
                  <a:buNone/>
                </a:pPr>
                <a14:m>
                  <m:oMath xmlns:m="http://schemas.openxmlformats.org/officeDocument/2006/math">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func>
                      <m:func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cos</m:t>
                        </m:r>
                      </m:fName>
                      <m:e>
                        <m:r>
                          <a:rPr lang="en-GB" sz="1800" i="1" kern="100">
                            <a:effectLst/>
                            <a:latin typeface="Cambria Math" panose="02040503050406030204" pitchFamily="18" charset="0"/>
                            <a:ea typeface="DengXian" panose="02010600030101010101" pitchFamily="2" charset="-122"/>
                            <a:cs typeface="Arial" panose="020B0604020202020204" pitchFamily="34" charset="0"/>
                          </a:rPr>
                          <m:t>2 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a14:m>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---&gt;(9)</a:t>
                </a:r>
              </a:p>
              <a:p>
                <a:pPr marL="538163" indent="0">
                  <a:lnSpc>
                    <a:spcPct val="107000"/>
                  </a:lnSpc>
                  <a:spcAft>
                    <a:spcPts val="800"/>
                  </a:spcAft>
                  <a:buNone/>
                </a:pPr>
                <a:endParaRPr lang="en-GB" sz="2400" dirty="0"/>
              </a:p>
              <a:p>
                <a:pPr marL="538163" indent="0">
                  <a:lnSpc>
                    <a:spcPct val="107000"/>
                  </a:lnSpc>
                  <a:spcAft>
                    <a:spcPts val="800"/>
                  </a:spcAft>
                  <a:buNone/>
                </a:pPr>
                <a:endParaRPr lang="en-GB" sz="1800" dirty="0"/>
              </a:p>
              <a:p>
                <a:pPr marL="1828800" lvl="4" indent="0" algn="just">
                  <a:lnSpc>
                    <a:spcPct val="150000"/>
                  </a:lnSpc>
                  <a:buNone/>
                </a:pPr>
                <a:endParaRPr lang="en-GB" sz="1200" dirty="0"/>
              </a:p>
            </p:txBody>
          </p:sp>
        </mc:Choice>
        <mc:Fallback xmlns="">
          <p:sp>
            <p:nvSpPr>
              <p:cNvPr id="12" name="Content Placeholder 2">
                <a:extLst>
                  <a:ext uri="{FF2B5EF4-FFF2-40B4-BE49-F238E27FC236}">
                    <a16:creationId xmlns:a16="http://schemas.microsoft.com/office/drawing/2014/main" id="{5EA78560-59D3-4BCA-D6FC-E3041D7B78BF}"/>
                  </a:ext>
                </a:extLst>
              </p:cNvPr>
              <p:cNvSpPr>
                <a:spLocks noGrp="1" noRot="1" noChangeAspect="1" noMove="1" noResize="1" noEditPoints="1" noAdjustHandles="1" noChangeArrowheads="1" noChangeShapeType="1" noTextEdit="1"/>
              </p:cNvSpPr>
              <p:nvPr>
                <p:ph idx="1"/>
              </p:nvPr>
            </p:nvSpPr>
            <p:spPr>
              <a:xfrm>
                <a:off x="508000" y="1939402"/>
                <a:ext cx="11290572" cy="2378598"/>
              </a:xfrm>
              <a:blipFill>
                <a:blip r:embed="rId3"/>
                <a:stretch>
                  <a:fillRect l="-432" b="-45128"/>
                </a:stretch>
              </a:blipFill>
            </p:spPr>
            <p:txBody>
              <a:bodyPr/>
              <a:lstStyle/>
              <a:p>
                <a:r>
                  <a:rPr lang="en-GB">
                    <a:noFill/>
                  </a:rPr>
                  <a:t> </a:t>
                </a:r>
              </a:p>
            </p:txBody>
          </p:sp>
        </mc:Fallback>
      </mc:AlternateContent>
    </p:spTree>
    <p:extLst>
      <p:ext uri="{BB962C8B-B14F-4D97-AF65-F5344CB8AC3E}">
        <p14:creationId xmlns:p14="http://schemas.microsoft.com/office/powerpoint/2010/main" val="17550589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91440" y="66020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63631" y="1075077"/>
            <a:ext cx="11594969" cy="666205"/>
          </a:xfrm>
        </p:spPr>
        <p:txBody>
          <a:bodyPr>
            <a:normAutofit/>
          </a:bodyPr>
          <a:lstStyle/>
          <a:p>
            <a:r>
              <a:rPr lang="en-GB" sz="3200" b="1" dirty="0"/>
              <a:t>Phase Discrimination method</a:t>
            </a:r>
          </a:p>
        </p:txBody>
      </p:sp>
      <mc:AlternateContent xmlns:mc="http://schemas.openxmlformats.org/markup-compatibility/2006">
        <mc:Choice xmlns:a14="http://schemas.microsoft.com/office/drawing/2010/main" Requires="a14">
          <p:sp>
            <p:nvSpPr>
              <p:cNvPr id="12" name="Content Placeholder 2">
                <a:extLst>
                  <a:ext uri="{FF2B5EF4-FFF2-40B4-BE49-F238E27FC236}">
                    <a16:creationId xmlns:a16="http://schemas.microsoft.com/office/drawing/2014/main" id="{5EA78560-59D3-4BCA-D6FC-E3041D7B78BF}"/>
                  </a:ext>
                </a:extLst>
              </p:cNvPr>
              <p:cNvSpPr>
                <a:spLocks noGrp="1"/>
              </p:cNvSpPr>
              <p:nvPr>
                <p:ph idx="1"/>
              </p:nvPr>
            </p:nvSpPr>
            <p:spPr>
              <a:xfrm>
                <a:off x="508000" y="1939402"/>
                <a:ext cx="11290572" cy="2378598"/>
              </a:xfrm>
            </p:spPr>
            <p:txBody>
              <a:bodyPr>
                <a:noAutofit/>
              </a:bodyPr>
              <a:lstStyle/>
              <a:p>
                <a:pPr marL="0" indent="0">
                  <a:lnSpc>
                    <a:spcPct val="107000"/>
                  </a:lnSpc>
                  <a:spcAft>
                    <a:spcPts val="800"/>
                  </a:spcAft>
                  <a:buNone/>
                </a:pPr>
                <a:r>
                  <a:rPr lang="en-GB" sz="1800" kern="100" dirty="0">
                    <a:latin typeface="Calibri" panose="020F0502020204030204" pitchFamily="34" charset="0"/>
                    <a:ea typeface="DengXian" panose="02010600030101010101" pitchFamily="2" charset="-122"/>
                    <a:cs typeface="Arial" panose="020B0604020202020204" pitchFamily="34" charset="0"/>
                  </a:rPr>
                  <a:t>When subtracting both the modulator we get</a:t>
                </a:r>
              </a:p>
              <a:p>
                <a:pPr marL="0" indent="0">
                  <a:lnSpc>
                    <a:spcPct val="107000"/>
                  </a:lnSpc>
                  <a:spcAft>
                    <a:spcPts val="800"/>
                  </a:spcAft>
                  <a:buNone/>
                </a:pPr>
                <a14:m>
                  <m:oMath xmlns:m="http://schemas.openxmlformats.org/officeDocument/2006/math">
                    <m:sSub>
                      <m:sSub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1</m:t>
                        </m:r>
                      </m:sub>
                    </m:sSub>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oMath>
                </a14:m>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---&gt;</a:t>
                </a:r>
              </a:p>
              <a:p>
                <a:pPr marL="0" indent="0">
                  <a:lnSpc>
                    <a:spcPct val="107000"/>
                  </a:lnSpc>
                  <a:spcAft>
                    <a:spcPts val="800"/>
                  </a:spcAft>
                  <a:buNone/>
                </a:pPr>
                <a14:m>
                  <m:oMath xmlns:m="http://schemas.openxmlformats.org/officeDocument/2006/math">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d>
                      <m:dPr>
                        <m:begChr m:val="{"/>
                        <m:end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func>
                          <m:func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e>
                            </m:d>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unc>
                      <m:func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e>
                        </m:d>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 </a:t>
                </a: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---&gt;</a:t>
                </a:r>
              </a:p>
              <a:p>
                <a:pPr marL="0" indent="0">
                  <a:lnSpc>
                    <a:spcPct val="107000"/>
                  </a:lnSpc>
                  <a:spcAft>
                    <a:spcPts val="800"/>
                  </a:spcAft>
                  <a:buNone/>
                </a:pPr>
                <a14:m>
                  <m:oMath xmlns:m="http://schemas.openxmlformats.org/officeDocument/2006/math">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num>
                      <m:den>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den>
                    </m:f>
                    <m:d>
                      <m:dPr>
                        <m:begChr m:val="{"/>
                        <m:end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func>
                          <m:funcPr>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strike="sngStrike"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𝑚</m:t>
                                    </m:r>
                                  </m:sub>
                                </m:sSub>
                              </m:e>
                            </m:d>
                          </m:e>
                        </m:func>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m:t>
                    </m:r>
                    <m:func>
                      <m:func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uncPr>
                      <m:fName>
                        <m:r>
                          <m:rPr>
                            <m:sty m:val="p"/>
                          </m:rPr>
                          <a:rPr lang="en-GB" sz="1800" kern="100">
                            <a:effectLst/>
                            <a:latin typeface="Cambria Math" panose="02040503050406030204" pitchFamily="18" charset="0"/>
                            <a:ea typeface="DengXian" panose="02010600030101010101" pitchFamily="2" charset="-122"/>
                            <a:cs typeface="Arial" panose="020B0604020202020204" pitchFamily="34" charset="0"/>
                          </a:rPr>
                          <m:t>cos</m:t>
                        </m:r>
                      </m:fName>
                      <m:e>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e>
                        </m:d>
                      </m:e>
                    </m:func>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d>
                      <m:dPr>
                        <m:begChr m:val="["/>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m:t>
                            </m:r>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𝑚</m:t>
                            </m:r>
                          </m:sub>
                        </m:sSub>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oMath>
                </a14:m>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---&gt;</a:t>
                </a:r>
              </a:p>
              <a:p>
                <a:pPr marL="0" indent="0">
                  <a:lnSpc>
                    <a:spcPct val="107000"/>
                  </a:lnSpc>
                  <a:spcAft>
                    <a:spcPts val="800"/>
                  </a:spcAft>
                  <a:buNone/>
                </a:pPr>
                <a:r>
                  <a:rPr lang="en-GB" sz="1800" i="1" kern="100" dirty="0">
                    <a:effectLst/>
                    <a:latin typeface="Cambria Math" panose="02040503050406030204" pitchFamily="18" charset="0"/>
                    <a:ea typeface="DengXian" panose="02010600030101010101" pitchFamily="2" charset="-122"/>
                    <a:cs typeface="Arial" panose="020B0604020202020204" pitchFamily="34" charset="0"/>
                  </a:rPr>
                  <a:t> </a:t>
                </a:r>
                <a14:m>
                  <m:oMath xmlns:m="http://schemas.openxmlformats.org/officeDocument/2006/math">
                    <m:r>
                      <a:rPr lang="en-GB" sz="1800" i="1" kern="100">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kern="100">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num>
                      <m:den>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2</m:t>
                        </m:r>
                      </m:den>
                    </m:f>
                    <m:d>
                      <m:dPr>
                        <m:begChr m:val="["/>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dPr>
                      <m:e>
                        <m:r>
                          <a:rPr lang="en-GB" sz="1800" i="1" strike="sngStrike"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𝑐𝑜𝑠</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r>
                              <a:rPr lang="en-GB" sz="1800" i="1" kern="100">
                                <a:effectLst/>
                                <a:latin typeface="Cambria Math" panose="02040503050406030204" pitchFamily="18" charset="0"/>
                                <a:ea typeface="DengXian" panose="02010600030101010101" pitchFamily="2" charset="-122"/>
                                <a:cs typeface="Arial" panose="020B0604020202020204" pitchFamily="34" charset="0"/>
                              </a:rPr>
                              <m:t>𝜋</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𝑐</m:t>
                            </m:r>
                          </m:sub>
                        </m:sSub>
                        <m:r>
                          <a:rPr lang="en-GB" sz="18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kern="100">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kern="100">
                                <a:effectLst/>
                                <a:latin typeface="Cambria Math" panose="02040503050406030204" pitchFamily="18" charset="0"/>
                                <a:ea typeface="DengXian" panose="02010600030101010101" pitchFamily="2" charset="-122"/>
                                <a:cs typeface="Arial" panose="020B0604020202020204" pitchFamily="34" charset="0"/>
                              </a:rPr>
                              <m:t>𝑚</m:t>
                            </m:r>
                          </m:sub>
                        </m:sSub>
                      </m:e>
                    </m:d>
                    <m:r>
                      <a:rPr lang="en-GB" sz="1800" i="1" kern="100">
                        <a:effectLst/>
                        <a:latin typeface="Cambria Math" panose="02040503050406030204" pitchFamily="18" charset="0"/>
                        <a:ea typeface="DengXian" panose="02010600030101010101" pitchFamily="2" charset="-122"/>
                        <a:cs typeface="Arial" panose="020B0604020202020204" pitchFamily="34" charset="0"/>
                      </a:rPr>
                      <m:t>𝑡</m:t>
                    </m:r>
                    <m:r>
                      <a:rPr lang="en-GB" sz="1800" i="1" kern="100">
                        <a:effectLst/>
                        <a:latin typeface="Cambria Math" panose="02040503050406030204" pitchFamily="18" charset="0"/>
                        <a:ea typeface="DengXian" panose="02010600030101010101" pitchFamily="2" charset="-122"/>
                        <a:cs typeface="Arial" panose="020B0604020202020204" pitchFamily="34" charset="0"/>
                      </a:rPr>
                      <m:t>]</m:t>
                    </m:r>
                  </m:oMath>
                </a14:m>
                <a:r>
                  <a:rPr lang="en-GB" sz="1800" kern="100" dirty="0">
                    <a:effectLst/>
                    <a:latin typeface="Calibri" panose="020F0502020204030204" pitchFamily="34" charset="0"/>
                    <a:ea typeface="DengXian" panose="02010600030101010101" pitchFamily="2" charset="-122"/>
                    <a:cs typeface="Arial" panose="020B0604020202020204" pitchFamily="34" charset="0"/>
                  </a:rPr>
                  <a:t> </a:t>
                </a:r>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---&gt;</a:t>
                </a:r>
              </a:p>
              <a:p>
                <a:pPr marL="0" indent="0">
                  <a:buNone/>
                </a:pPr>
                <a14:m>
                  <m:oMath xmlns:m="http://schemas.openxmlformats.org/officeDocument/2006/math">
                    <m:r>
                      <a:rPr lang="en-GB" sz="1800" i="1">
                        <a:effectLst/>
                        <a:latin typeface="Cambria Math" panose="02040503050406030204" pitchFamily="18" charset="0"/>
                        <a:ea typeface="DengXian" panose="02010600030101010101" pitchFamily="2" charset="-122"/>
                        <a:cs typeface="Arial" panose="020B0604020202020204" pitchFamily="34" charset="0"/>
                      </a:rPr>
                      <m:t>𝑠</m:t>
                    </m:r>
                    <m:d>
                      <m:dPr>
                        <m:ctrlPr>
                          <a:rPr lang="en-GB" sz="1800" i="1">
                            <a:effectLst/>
                            <a:latin typeface="Cambria Math" panose="02040503050406030204" pitchFamily="18" charset="0"/>
                          </a:rPr>
                        </m:ctrlPr>
                      </m:dPr>
                      <m:e>
                        <m:r>
                          <a:rPr lang="en-GB" sz="1800" i="1">
                            <a:effectLst/>
                            <a:latin typeface="Cambria Math" panose="02040503050406030204" pitchFamily="18" charset="0"/>
                            <a:ea typeface="DengXian" panose="02010600030101010101" pitchFamily="2" charset="-122"/>
                            <a:cs typeface="Arial" panose="020B0604020202020204" pitchFamily="34" charset="0"/>
                          </a:rPr>
                          <m:t>𝑡</m:t>
                        </m:r>
                      </m:e>
                    </m:d>
                    <m:r>
                      <a:rPr lang="en-GB" sz="18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200" i="1">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a:effectLst/>
                            <a:latin typeface="Cambria Math" panose="02040503050406030204" pitchFamily="18" charset="0"/>
                            <a:ea typeface="DengXian" panose="02010600030101010101" pitchFamily="2" charset="-122"/>
                            <a:cs typeface="Arial" panose="020B0604020202020204" pitchFamily="34" charset="0"/>
                          </a:rPr>
                          <m:t>𝑚</m:t>
                        </m:r>
                      </m:sub>
                    </m:sSub>
                    <m:sSub>
                      <m:sSubPr>
                        <m:ctrlPr>
                          <a:rPr lang="en-GB" sz="1200" i="1">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𝐴</m:t>
                        </m:r>
                      </m:e>
                      <m:sub>
                        <m:r>
                          <a:rPr lang="en-GB" sz="1800" i="1">
                            <a:effectLst/>
                            <a:latin typeface="Cambria Math" panose="02040503050406030204" pitchFamily="18" charset="0"/>
                            <a:ea typeface="DengXian" panose="02010600030101010101" pitchFamily="2" charset="-122"/>
                            <a:cs typeface="Arial" panose="020B0604020202020204" pitchFamily="34" charset="0"/>
                          </a:rPr>
                          <m:t>𝑐</m:t>
                        </m:r>
                      </m:sub>
                    </m:sSub>
                    <m:func>
                      <m:funcPr>
                        <m:ctrlPr>
                          <a:rPr lang="en-GB" sz="1800" i="1">
                            <a:effectLst/>
                            <a:latin typeface="Cambria Math" panose="02040503050406030204" pitchFamily="18" charset="0"/>
                          </a:rPr>
                        </m:ctrlPr>
                      </m:funcPr>
                      <m:fName>
                        <m:r>
                          <m:rPr>
                            <m:sty m:val="p"/>
                          </m:rPr>
                          <a:rPr lang="en-GB" sz="1800">
                            <a:effectLst/>
                            <a:latin typeface="Cambria Math" panose="02040503050406030204" pitchFamily="18" charset="0"/>
                            <a:ea typeface="DengXian" panose="02010600030101010101" pitchFamily="2" charset="-122"/>
                            <a:cs typeface="Arial" panose="020B0604020202020204" pitchFamily="34" charset="0"/>
                          </a:rPr>
                          <m:t>cos</m:t>
                        </m:r>
                      </m:fName>
                      <m:e>
                        <m:r>
                          <a:rPr lang="en-GB" sz="1800" i="1">
                            <a:effectLst/>
                            <a:latin typeface="Cambria Math" panose="02040503050406030204" pitchFamily="18" charset="0"/>
                            <a:ea typeface="DengXian" panose="02010600030101010101" pitchFamily="2" charset="-122"/>
                            <a:cs typeface="Arial" panose="020B0604020202020204" pitchFamily="34" charset="0"/>
                          </a:rPr>
                          <m:t>2 </m:t>
                        </m:r>
                        <m:r>
                          <a:rPr lang="en-GB" sz="1800" i="1">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sz="1800" i="1">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a:effectLst/>
                                <a:latin typeface="Cambria Math" panose="02040503050406030204" pitchFamily="18" charset="0"/>
                                <a:ea typeface="DengXian" panose="02010600030101010101" pitchFamily="2" charset="-122"/>
                                <a:cs typeface="Arial" panose="020B0604020202020204" pitchFamily="34" charset="0"/>
                              </a:rPr>
                              <m:t>𝑐</m:t>
                            </m:r>
                          </m:sub>
                        </m:sSub>
                      </m:e>
                    </m:func>
                    <m:r>
                      <a:rPr lang="en-GB" sz="18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a:effectLst/>
                            <a:latin typeface="Cambria Math" panose="02040503050406030204" pitchFamily="18" charset="0"/>
                          </a:rPr>
                        </m:ctrlPr>
                      </m:sSubPr>
                      <m:e>
                        <m:r>
                          <a:rPr lang="en-GB" sz="1800" i="1">
                            <a:effectLst/>
                            <a:latin typeface="Cambria Math" panose="02040503050406030204" pitchFamily="18" charset="0"/>
                            <a:ea typeface="DengXian" panose="02010600030101010101" pitchFamily="2" charset="-122"/>
                            <a:cs typeface="Arial" panose="020B0604020202020204" pitchFamily="34" charset="0"/>
                          </a:rPr>
                          <m:t>𝑓</m:t>
                        </m:r>
                      </m:e>
                      <m:sub>
                        <m:r>
                          <a:rPr lang="en-GB" sz="1800" i="1">
                            <a:effectLst/>
                            <a:latin typeface="Cambria Math" panose="02040503050406030204" pitchFamily="18" charset="0"/>
                            <a:ea typeface="DengXian" panose="02010600030101010101" pitchFamily="2" charset="-122"/>
                            <a:cs typeface="Arial" panose="020B0604020202020204" pitchFamily="34" charset="0"/>
                          </a:rPr>
                          <m:t>𝑚</m:t>
                        </m:r>
                      </m:sub>
                    </m:sSub>
                    <m:r>
                      <a:rPr lang="en-GB" sz="1800" i="1">
                        <a:effectLst/>
                        <a:latin typeface="Cambria Math" panose="02040503050406030204" pitchFamily="18" charset="0"/>
                        <a:ea typeface="DengXian" panose="02010600030101010101" pitchFamily="2" charset="-122"/>
                        <a:cs typeface="Arial" panose="020B0604020202020204" pitchFamily="34" charset="0"/>
                      </a:rPr>
                      <m:t>)</m:t>
                    </m:r>
                    <m:r>
                      <a:rPr lang="en-GB" sz="1800" i="1">
                        <a:effectLst/>
                        <a:latin typeface="Cambria Math" panose="02040503050406030204" pitchFamily="18" charset="0"/>
                        <a:ea typeface="DengXian" panose="02010600030101010101" pitchFamily="2" charset="-122"/>
                        <a:cs typeface="Arial" panose="020B0604020202020204" pitchFamily="34" charset="0"/>
                      </a:rPr>
                      <m:t>𝑡</m:t>
                    </m:r>
                    <m:r>
                      <a:rPr lang="en-GB" sz="1800" i="1">
                        <a:effectLst/>
                        <a:latin typeface="Cambria Math" panose="02040503050406030204" pitchFamily="18" charset="0"/>
                        <a:ea typeface="DengXian" panose="02010600030101010101" pitchFamily="2" charset="-122"/>
                        <a:cs typeface="Arial" panose="020B0604020202020204" pitchFamily="34" charset="0"/>
                      </a:rPr>
                      <m:t> </m:t>
                    </m:r>
                  </m:oMath>
                </a14:m>
                <a:r>
                  <a:rPr lang="en-GB" sz="18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rPr>
                  <a:t>9</a:t>
                </a:r>
              </a:p>
              <a:p>
                <a:pPr marL="0" indent="0">
                  <a:buNone/>
                </a:pPr>
                <a:r>
                  <a:rPr lang="en-GB" sz="1800" kern="100" dirty="0">
                    <a:effectLst/>
                    <a:latin typeface="Calibri" panose="020F0502020204030204" pitchFamily="34" charset="0"/>
                    <a:ea typeface="DengXian" panose="02010600030101010101" pitchFamily="2" charset="-122"/>
                    <a:cs typeface="Arial" panose="020B0604020202020204" pitchFamily="34" charset="0"/>
                  </a:rPr>
                  <a:t>Hence, by properly choosing the polarities of inputs at summer block, we will get SSBSC wave having a upper sideband or a lower sideband.</a:t>
                </a:r>
              </a:p>
              <a:p>
                <a:pPr marL="538163" indent="0">
                  <a:lnSpc>
                    <a:spcPct val="107000"/>
                  </a:lnSpc>
                  <a:spcAft>
                    <a:spcPts val="800"/>
                  </a:spcAft>
                  <a:buNone/>
                </a:pPr>
                <a:endParaRPr lang="en-GB" sz="2400" dirty="0"/>
              </a:p>
              <a:p>
                <a:pPr marL="538163" indent="0">
                  <a:lnSpc>
                    <a:spcPct val="107000"/>
                  </a:lnSpc>
                  <a:spcAft>
                    <a:spcPts val="800"/>
                  </a:spcAft>
                  <a:buNone/>
                </a:pPr>
                <a:endParaRPr lang="en-GB" sz="1800" dirty="0"/>
              </a:p>
              <a:p>
                <a:pPr marL="1828800" lvl="4" indent="0" algn="just">
                  <a:lnSpc>
                    <a:spcPct val="150000"/>
                  </a:lnSpc>
                  <a:buNone/>
                </a:pPr>
                <a:endParaRPr lang="en-GB" sz="1200" dirty="0"/>
              </a:p>
            </p:txBody>
          </p:sp>
        </mc:Choice>
        <mc:Fallback>
          <p:sp>
            <p:nvSpPr>
              <p:cNvPr id="12" name="Content Placeholder 2">
                <a:extLst>
                  <a:ext uri="{FF2B5EF4-FFF2-40B4-BE49-F238E27FC236}">
                    <a16:creationId xmlns:a16="http://schemas.microsoft.com/office/drawing/2014/main" id="{5EA78560-59D3-4BCA-D6FC-E3041D7B78BF}"/>
                  </a:ext>
                </a:extLst>
              </p:cNvPr>
              <p:cNvSpPr>
                <a:spLocks noGrp="1" noRot="1" noChangeAspect="1" noMove="1" noResize="1" noEditPoints="1" noAdjustHandles="1" noChangeArrowheads="1" noChangeShapeType="1" noTextEdit="1"/>
              </p:cNvSpPr>
              <p:nvPr>
                <p:ph idx="1"/>
              </p:nvPr>
            </p:nvSpPr>
            <p:spPr>
              <a:xfrm>
                <a:off x="508000" y="1939402"/>
                <a:ext cx="11290572" cy="2378598"/>
              </a:xfrm>
              <a:blipFill>
                <a:blip r:embed="rId3"/>
                <a:stretch>
                  <a:fillRect l="-432" t="-1026" b="-69744"/>
                </a:stretch>
              </a:blipFill>
            </p:spPr>
            <p:txBody>
              <a:bodyPr/>
              <a:lstStyle/>
              <a:p>
                <a:r>
                  <a:rPr lang="en-GB">
                    <a:noFill/>
                  </a:rPr>
                  <a:t> </a:t>
                </a:r>
              </a:p>
            </p:txBody>
          </p:sp>
        </mc:Fallback>
      </mc:AlternateContent>
    </p:spTree>
    <p:extLst>
      <p:ext uri="{BB962C8B-B14F-4D97-AF65-F5344CB8AC3E}">
        <p14:creationId xmlns:p14="http://schemas.microsoft.com/office/powerpoint/2010/main" val="17259959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91440" y="66020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91440" y="1366723"/>
            <a:ext cx="11594969" cy="666205"/>
          </a:xfrm>
        </p:spPr>
        <p:txBody>
          <a:bodyPr>
            <a:normAutofit/>
          </a:bodyPr>
          <a:lstStyle/>
          <a:p>
            <a:r>
              <a:rPr lang="en-GB" sz="3200" b="1" dirty="0"/>
              <a:t>Frequency discrimination method (Filter method)</a:t>
            </a:r>
          </a:p>
        </p:txBody>
      </p:sp>
      <p:sp>
        <p:nvSpPr>
          <p:cNvPr id="12" name="TextBox 11">
            <a:extLst>
              <a:ext uri="{FF2B5EF4-FFF2-40B4-BE49-F238E27FC236}">
                <a16:creationId xmlns:a16="http://schemas.microsoft.com/office/drawing/2014/main" id="{80F20BB0-79F5-7C5A-D9C5-3DB3FAB41D2A}"/>
              </a:ext>
            </a:extLst>
          </p:cNvPr>
          <p:cNvSpPr txBox="1"/>
          <p:nvPr/>
        </p:nvSpPr>
        <p:spPr>
          <a:xfrm>
            <a:off x="344717" y="2135351"/>
            <a:ext cx="6076403" cy="4102533"/>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200" dirty="0">
                <a:solidFill>
                  <a:srgbClr val="000000"/>
                </a:solidFill>
                <a:latin typeface="Calibri "/>
              </a:rPr>
              <a:t>First,</a:t>
            </a:r>
            <a:r>
              <a:rPr lang="en-GB" sz="2200" b="0" i="0" dirty="0">
                <a:solidFill>
                  <a:srgbClr val="000000"/>
                </a:solidFill>
                <a:effectLst/>
                <a:latin typeface="Calibri "/>
              </a:rPr>
              <a:t> the DSBSC wave  will be generated with the help of the product modulator. </a:t>
            </a:r>
          </a:p>
          <a:p>
            <a:pPr marL="342900" indent="-342900">
              <a:lnSpc>
                <a:spcPct val="150000"/>
              </a:lnSpc>
              <a:buFont typeface="Arial" panose="020B0604020202020204" pitchFamily="34" charset="0"/>
              <a:buChar char="•"/>
            </a:pPr>
            <a:r>
              <a:rPr lang="en-GB" sz="2200" b="0" i="0" dirty="0">
                <a:solidFill>
                  <a:srgbClr val="000000"/>
                </a:solidFill>
                <a:effectLst/>
                <a:latin typeface="Calibri "/>
              </a:rPr>
              <a:t>Then, apply this DSBSC wave as an input of  filter. This filter produces an output, which is SSBSC wave.</a:t>
            </a:r>
          </a:p>
          <a:p>
            <a:pPr marL="342900" indent="-342900">
              <a:lnSpc>
                <a:spcPct val="150000"/>
              </a:lnSpc>
              <a:buFont typeface="Arial" panose="020B0604020202020204" pitchFamily="34" charset="0"/>
              <a:buChar char="•"/>
            </a:pPr>
            <a:r>
              <a:rPr lang="en-GB" sz="2200" dirty="0">
                <a:latin typeface="Calibri "/>
              </a:rPr>
              <a:t>This means the filter can be tuned to either upper sideband or lower sideband frequencies to get the respective SSBSC wave</a:t>
            </a:r>
          </a:p>
        </p:txBody>
      </p:sp>
      <p:pic>
        <p:nvPicPr>
          <p:cNvPr id="3" name="Picture 2">
            <a:extLst>
              <a:ext uri="{FF2B5EF4-FFF2-40B4-BE49-F238E27FC236}">
                <a16:creationId xmlns:a16="http://schemas.microsoft.com/office/drawing/2014/main" id="{89335FFC-4440-7D96-527E-C396B5DB99C5}"/>
              </a:ext>
            </a:extLst>
          </p:cNvPr>
          <p:cNvPicPr>
            <a:picLocks noChangeAspect="1"/>
          </p:cNvPicPr>
          <p:nvPr/>
        </p:nvPicPr>
        <p:blipFill>
          <a:blip r:embed="rId3"/>
          <a:stretch>
            <a:fillRect/>
          </a:stretch>
        </p:blipFill>
        <p:spPr>
          <a:xfrm>
            <a:off x="6633042" y="2148795"/>
            <a:ext cx="5411638" cy="3342482"/>
          </a:xfrm>
          <a:prstGeom prst="rect">
            <a:avLst/>
          </a:prstGeom>
        </p:spPr>
      </p:pic>
    </p:spTree>
    <p:extLst>
      <p:ext uri="{BB962C8B-B14F-4D97-AF65-F5344CB8AC3E}">
        <p14:creationId xmlns:p14="http://schemas.microsoft.com/office/powerpoint/2010/main" val="42173861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47040" y="1120479"/>
            <a:ext cx="11594969" cy="1325563"/>
          </a:xfrm>
        </p:spPr>
        <p:txBody>
          <a:bodyPr>
            <a:normAutofit/>
          </a:bodyPr>
          <a:lstStyle/>
          <a:p>
            <a:r>
              <a:rPr lang="en-GB" sz="3200" b="1" dirty="0"/>
              <a:t>SSB- SC Demodulation -Coherent Detector</a:t>
            </a:r>
          </a:p>
        </p:txBody>
      </p:sp>
      <mc:AlternateContent xmlns:mc="http://schemas.openxmlformats.org/markup-compatibility/2006">
        <mc:Choice xmlns:a14="http://schemas.microsoft.com/office/drawing/2010/main" Requires="a14">
          <p:sp>
            <p:nvSpPr>
              <p:cNvPr id="8" name="TextBox 7">
                <a:extLst>
                  <a:ext uri="{FF2B5EF4-FFF2-40B4-BE49-F238E27FC236}">
                    <a16:creationId xmlns:a16="http://schemas.microsoft.com/office/drawing/2014/main" id="{F4E5BB67-115F-290D-7162-68B431571A3F}"/>
                  </a:ext>
                </a:extLst>
              </p:cNvPr>
              <p:cNvSpPr txBox="1"/>
              <p:nvPr/>
            </p:nvSpPr>
            <p:spPr>
              <a:xfrm>
                <a:off x="447040" y="2629181"/>
                <a:ext cx="4908003" cy="261943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200" dirty="0">
                    <a:solidFill>
                      <a:srgbClr val="000000"/>
                    </a:solidFill>
                    <a:latin typeface="Calibri "/>
                  </a:rPr>
                  <a:t>Using the given block and previous used expressions for coherent detector for DSB-SC, Detect the Demodulated Signal. Assume the carrier to be </a:t>
                </a:r>
                <a14:m>
                  <m:oMath xmlns:m="http://schemas.openxmlformats.org/officeDocument/2006/math">
                    <m:sSub>
                      <m:sSubPr>
                        <m:ctrlPr>
                          <a:rPr lang="en-GB" sz="2400" i="1" kern="100">
                            <a:latin typeface="Cambria Math" panose="02040503050406030204" pitchFamily="18" charset="0"/>
                            <a:ea typeface="DengXian" panose="02010600030101010101" pitchFamily="2" charset="-122"/>
                            <a:cs typeface="Arial" panose="020B0604020202020204" pitchFamily="34" charset="0"/>
                          </a:rPr>
                        </m:ctrlPr>
                      </m:sSubPr>
                      <m:e>
                        <m:r>
                          <a:rPr lang="en-GB" sz="2400" i="1" kern="100">
                            <a:latin typeface="Cambria Math" panose="02040503050406030204" pitchFamily="18" charset="0"/>
                            <a:ea typeface="DengXian" panose="02010600030101010101" pitchFamily="2" charset="-122"/>
                            <a:cs typeface="Arial" panose="020B0604020202020204" pitchFamily="34" charset="0"/>
                          </a:rPr>
                          <m:t>𝐴</m:t>
                        </m:r>
                      </m:e>
                      <m:sub>
                        <m:r>
                          <a:rPr lang="en-GB" sz="2400" i="1" kern="100">
                            <a:latin typeface="Cambria Math" panose="02040503050406030204" pitchFamily="18" charset="0"/>
                            <a:ea typeface="DengXian" panose="02010600030101010101" pitchFamily="2" charset="-122"/>
                            <a:cs typeface="Arial" panose="020B0604020202020204" pitchFamily="34" charset="0"/>
                          </a:rPr>
                          <m:t>𝑐</m:t>
                        </m:r>
                      </m:sub>
                    </m:sSub>
                    <m:r>
                      <a:rPr lang="en-GB" sz="2400" i="1" kern="100">
                        <a:latin typeface="Cambria Math" panose="02040503050406030204" pitchFamily="18" charset="0"/>
                        <a:ea typeface="DengXian" panose="02010600030101010101" pitchFamily="2" charset="-122"/>
                        <a:cs typeface="Arial" panose="020B0604020202020204" pitchFamily="34" charset="0"/>
                      </a:rPr>
                      <m:t> </m:t>
                    </m:r>
                    <m:func>
                      <m:funcPr>
                        <m:ctrlPr>
                          <a:rPr lang="en-GB" sz="2400" i="1" smtClean="0">
                            <a:effectLst/>
                            <a:latin typeface="Cambria Math" panose="02040503050406030204" pitchFamily="18" charset="0"/>
                          </a:rPr>
                        </m:ctrlPr>
                      </m:funcPr>
                      <m:fName>
                        <m:r>
                          <m:rPr>
                            <m:sty m:val="p"/>
                          </m:rPr>
                          <a:rPr lang="en-GB" sz="2400">
                            <a:effectLst/>
                            <a:latin typeface="Cambria Math" panose="02040503050406030204" pitchFamily="18" charset="0"/>
                            <a:ea typeface="DengXian" panose="02010600030101010101" pitchFamily="2" charset="-122"/>
                            <a:cs typeface="Arial" panose="020B0604020202020204" pitchFamily="34" charset="0"/>
                          </a:rPr>
                          <m:t>cos</m:t>
                        </m:r>
                      </m:fName>
                      <m:e>
                        <m:r>
                          <a:rPr lang="en-GB" sz="2400" i="1">
                            <a:effectLst/>
                            <a:latin typeface="Cambria Math" panose="02040503050406030204" pitchFamily="18" charset="0"/>
                            <a:ea typeface="DengXian" panose="02010600030101010101" pitchFamily="2" charset="-122"/>
                            <a:cs typeface="Arial" panose="020B0604020202020204" pitchFamily="34" charset="0"/>
                          </a:rPr>
                          <m:t>2 </m:t>
                        </m:r>
                        <m:r>
                          <a:rPr lang="en-GB" sz="2400" i="1">
                            <a:effectLst/>
                            <a:latin typeface="Cambria Math" panose="02040503050406030204" pitchFamily="18" charset="0"/>
                            <a:ea typeface="DengXian" panose="02010600030101010101" pitchFamily="2" charset="-122"/>
                            <a:cs typeface="Arial" panose="020B0604020202020204" pitchFamily="34" charset="0"/>
                          </a:rPr>
                          <m:t>𝜋</m:t>
                        </m:r>
                        <m:sSub>
                          <m:sSubPr>
                            <m:ctrlPr>
                              <a:rPr lang="en-GB" sz="2400" i="1">
                                <a:effectLst/>
                                <a:latin typeface="Cambria Math" panose="02040503050406030204" pitchFamily="18"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𝑓</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𝑐</m:t>
                            </m:r>
                          </m:sub>
                        </m:sSub>
                      </m:e>
                    </m:func>
                    <m:r>
                      <a:rPr lang="en-GB" sz="2400" i="1">
                        <a:effectLst/>
                        <a:latin typeface="Cambria Math" panose="02040503050406030204" pitchFamily="18" charset="0"/>
                        <a:ea typeface="DengXian" panose="02010600030101010101" pitchFamily="2" charset="-122"/>
                        <a:cs typeface="Arial" panose="020B0604020202020204" pitchFamily="34" charset="0"/>
                      </a:rPr>
                      <m:t>𝑡</m:t>
                    </m:r>
                    <m:r>
                      <a:rPr lang="en-GB" sz="2400" i="1">
                        <a:effectLst/>
                        <a:latin typeface="Cambria Math" panose="02040503050406030204" pitchFamily="18" charset="0"/>
                        <a:ea typeface="DengXian" panose="02010600030101010101" pitchFamily="2" charset="-122"/>
                        <a:cs typeface="Arial" panose="020B0604020202020204" pitchFamily="34" charset="0"/>
                      </a:rPr>
                      <m:t> </m:t>
                    </m:r>
                  </m:oMath>
                </a14:m>
                <a:endParaRPr lang="en-GB" sz="2200" dirty="0">
                  <a:latin typeface="Calibri "/>
                </a:endParaRPr>
              </a:p>
            </p:txBody>
          </p:sp>
        </mc:Choice>
        <mc:Fallback>
          <p:sp>
            <p:nvSpPr>
              <p:cNvPr id="8" name="TextBox 7">
                <a:extLst>
                  <a:ext uri="{FF2B5EF4-FFF2-40B4-BE49-F238E27FC236}">
                    <a16:creationId xmlns:a16="http://schemas.microsoft.com/office/drawing/2014/main" id="{F4E5BB67-115F-290D-7162-68B431571A3F}"/>
                  </a:ext>
                </a:extLst>
              </p:cNvPr>
              <p:cNvSpPr txBox="1">
                <a:spLocks noRot="1" noChangeAspect="1" noMove="1" noResize="1" noEditPoints="1" noAdjustHandles="1" noChangeArrowheads="1" noChangeShapeType="1" noTextEdit="1"/>
              </p:cNvSpPr>
              <p:nvPr/>
            </p:nvSpPr>
            <p:spPr>
              <a:xfrm>
                <a:off x="447040" y="2629181"/>
                <a:ext cx="4908003" cy="2619435"/>
              </a:xfrm>
              <a:prstGeom prst="rect">
                <a:avLst/>
              </a:prstGeom>
              <a:blipFill>
                <a:blip r:embed="rId3"/>
                <a:stretch>
                  <a:fillRect l="-1366" b="-3721"/>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AD581A0F-AECA-45AA-5A2C-3060096C0C62}"/>
              </a:ext>
            </a:extLst>
          </p:cNvPr>
          <p:cNvPicPr>
            <a:picLocks noChangeAspect="1"/>
          </p:cNvPicPr>
          <p:nvPr/>
        </p:nvPicPr>
        <p:blipFill>
          <a:blip r:embed="rId4"/>
          <a:stretch>
            <a:fillRect/>
          </a:stretch>
        </p:blipFill>
        <p:spPr>
          <a:xfrm>
            <a:off x="5721032" y="2106930"/>
            <a:ext cx="6429375" cy="3314700"/>
          </a:xfrm>
          <a:prstGeom prst="rect">
            <a:avLst/>
          </a:prstGeom>
        </p:spPr>
      </p:pic>
    </p:spTree>
    <p:extLst>
      <p:ext uri="{BB962C8B-B14F-4D97-AF65-F5344CB8AC3E}">
        <p14:creationId xmlns:p14="http://schemas.microsoft.com/office/powerpoint/2010/main" val="32655649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38</a:t>
            </a:fld>
            <a:endParaRPr lang="en-GB"/>
          </a:p>
        </p:txBody>
      </p:sp>
      <p:pic>
        <p:nvPicPr>
          <p:cNvPr id="3" name="Picture 2">
            <a:extLst>
              <a:ext uri="{FF2B5EF4-FFF2-40B4-BE49-F238E27FC236}">
                <a16:creationId xmlns:a16="http://schemas.microsoft.com/office/drawing/2014/main" id="{9ACEEAC4-B819-63FB-3FDE-35D3F684F068}"/>
              </a:ext>
            </a:extLst>
          </p:cNvPr>
          <p:cNvPicPr>
            <a:picLocks noChangeAspect="1"/>
          </p:cNvPicPr>
          <p:nvPr/>
        </p:nvPicPr>
        <p:blipFill>
          <a:blip r:embed="rId3"/>
          <a:stretch>
            <a:fillRect/>
          </a:stretch>
        </p:blipFill>
        <p:spPr>
          <a:xfrm>
            <a:off x="2626360" y="1180079"/>
            <a:ext cx="6670854" cy="5641507"/>
          </a:xfrm>
          <a:prstGeom prst="rect">
            <a:avLst/>
          </a:prstGeom>
        </p:spPr>
      </p:pic>
    </p:spTree>
    <p:extLst>
      <p:ext uri="{BB962C8B-B14F-4D97-AF65-F5344CB8AC3E}">
        <p14:creationId xmlns:p14="http://schemas.microsoft.com/office/powerpoint/2010/main" val="40558832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39</a:t>
            </a:fld>
            <a:endParaRPr lang="en-GB"/>
          </a:p>
        </p:txBody>
      </p:sp>
      <p:pic>
        <p:nvPicPr>
          <p:cNvPr id="4" name="Picture 3">
            <a:extLst>
              <a:ext uri="{FF2B5EF4-FFF2-40B4-BE49-F238E27FC236}">
                <a16:creationId xmlns:a16="http://schemas.microsoft.com/office/drawing/2014/main" id="{5DFB1B34-1AFC-0C0A-3954-538B0EA4F919}"/>
              </a:ext>
            </a:extLst>
          </p:cNvPr>
          <p:cNvPicPr>
            <a:picLocks noChangeAspect="1"/>
          </p:cNvPicPr>
          <p:nvPr/>
        </p:nvPicPr>
        <p:blipFill>
          <a:blip r:embed="rId3"/>
          <a:stretch>
            <a:fillRect/>
          </a:stretch>
        </p:blipFill>
        <p:spPr>
          <a:xfrm>
            <a:off x="619759" y="1188375"/>
            <a:ext cx="5090165" cy="5394781"/>
          </a:xfrm>
          <a:prstGeom prst="rect">
            <a:avLst/>
          </a:prstGeom>
        </p:spPr>
      </p:pic>
      <p:pic>
        <p:nvPicPr>
          <p:cNvPr id="6" name="Picture 5">
            <a:extLst>
              <a:ext uri="{FF2B5EF4-FFF2-40B4-BE49-F238E27FC236}">
                <a16:creationId xmlns:a16="http://schemas.microsoft.com/office/drawing/2014/main" id="{D5C14CC4-4445-725E-31E4-8D39C8504601}"/>
              </a:ext>
            </a:extLst>
          </p:cNvPr>
          <p:cNvPicPr>
            <a:picLocks noChangeAspect="1"/>
          </p:cNvPicPr>
          <p:nvPr/>
        </p:nvPicPr>
        <p:blipFill>
          <a:blip r:embed="rId4"/>
          <a:stretch>
            <a:fillRect/>
          </a:stretch>
        </p:blipFill>
        <p:spPr>
          <a:xfrm>
            <a:off x="6096000" y="2396648"/>
            <a:ext cx="5567362" cy="2176463"/>
          </a:xfrm>
          <a:prstGeom prst="rect">
            <a:avLst/>
          </a:prstGeom>
        </p:spPr>
      </p:pic>
    </p:spTree>
    <p:extLst>
      <p:ext uri="{BB962C8B-B14F-4D97-AF65-F5344CB8AC3E}">
        <p14:creationId xmlns:p14="http://schemas.microsoft.com/office/powerpoint/2010/main" val="20066284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3219</Words>
  <Application>Microsoft Office PowerPoint</Application>
  <PresentationFormat>Widescreen</PresentationFormat>
  <Paragraphs>408</Paragraphs>
  <Slides>40</Slides>
  <Notes>38</Notes>
  <HiddenSlides>0</HiddenSlides>
  <MMClips>0</MMClips>
  <ScaleCrop>false</ScaleCrop>
  <HeadingPairs>
    <vt:vector size="6" baseType="variant">
      <vt:variant>
        <vt:lpstr>Fonts Used</vt:lpstr>
      </vt:variant>
      <vt:variant>
        <vt:i4>8</vt:i4>
      </vt:variant>
      <vt:variant>
        <vt:lpstr>Theme</vt:lpstr>
      </vt:variant>
      <vt:variant>
        <vt:i4>20</vt:i4>
      </vt:variant>
      <vt:variant>
        <vt:lpstr>Slide Titles</vt:lpstr>
      </vt:variant>
      <vt:variant>
        <vt:i4>40</vt:i4>
      </vt:variant>
    </vt:vector>
  </HeadingPairs>
  <TitlesOfParts>
    <vt:vector size="68" baseType="lpstr">
      <vt:lpstr>Calibri </vt:lpstr>
      <vt:lpstr>Arial</vt:lpstr>
      <vt:lpstr>Calibri</vt:lpstr>
      <vt:lpstr>Calibri Light</vt:lpstr>
      <vt:lpstr>Cambria</vt:lpstr>
      <vt:lpstr>Cambria Math</vt:lpstr>
      <vt:lpstr>PT Serif</vt:lpstr>
      <vt:lpstr>Verdana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Amplitude Modulation- DSB- SC</vt:lpstr>
      <vt:lpstr>Amplitude Modulation- DSB- SC</vt:lpstr>
      <vt:lpstr>Amplitude Modulation- DSB- SC</vt:lpstr>
      <vt:lpstr>Methods of Generating the DSB- SC Signal</vt:lpstr>
      <vt:lpstr>Balanced Modulator</vt:lpstr>
      <vt:lpstr>Balanced Modulator</vt:lpstr>
      <vt:lpstr>Balanced Modulator</vt:lpstr>
      <vt:lpstr>Ring Modulator</vt:lpstr>
      <vt:lpstr>Working- Ring Modulator</vt:lpstr>
      <vt:lpstr>Operation- Ring Modulator</vt:lpstr>
      <vt:lpstr>Mode 1 : Carrier Suppression : positive cycle</vt:lpstr>
      <vt:lpstr>Mode 1 : Carrier Suppression : negative cycle</vt:lpstr>
      <vt:lpstr>Mode 2 : Operation in Presence of Modulating Signal positive cycle</vt:lpstr>
      <vt:lpstr>Mode 2 : Operation in Presence of Modulating Signal negative cycle</vt:lpstr>
      <vt:lpstr>DSB- SC- Receiver</vt:lpstr>
      <vt:lpstr>Coherent Detector</vt:lpstr>
      <vt:lpstr>Coherent Detector</vt:lpstr>
      <vt:lpstr>Coherent Detector</vt:lpstr>
      <vt:lpstr>Coherent Detector</vt:lpstr>
      <vt:lpstr>Costas Loop (DSB- SC)</vt:lpstr>
      <vt:lpstr>Costas Loop (DSB- SC)</vt:lpstr>
      <vt:lpstr>Costas Loop (DSB- SC)</vt:lpstr>
      <vt:lpstr>Costas Loop (DSB- SC)</vt:lpstr>
      <vt:lpstr>Costas Loop (DSB- SC)</vt:lpstr>
      <vt:lpstr>Costas Loop (DSB- SC)</vt:lpstr>
      <vt:lpstr>Amplitude Modulation – SSB SC</vt:lpstr>
      <vt:lpstr>Amplitude Modulation – SSB SC</vt:lpstr>
      <vt:lpstr>Amplitude Modulation – SSB SC</vt:lpstr>
      <vt:lpstr>Phase Discrimination method</vt:lpstr>
      <vt:lpstr>Phase Discrimination method</vt:lpstr>
      <vt:lpstr>Phase Discrimination method</vt:lpstr>
      <vt:lpstr>Phase Discrimination method</vt:lpstr>
      <vt:lpstr>Phase Discrimination method</vt:lpstr>
      <vt:lpstr>Phase Discrimination method</vt:lpstr>
      <vt:lpstr>Frequency discrimination method (Filter method)</vt:lpstr>
      <vt:lpstr>SSB- SC Demodulation -Coherent Detector</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11</cp:revision>
  <dcterms:created xsi:type="dcterms:W3CDTF">2021-03-09T15:35:42Z</dcterms:created>
  <dcterms:modified xsi:type="dcterms:W3CDTF">2023-09-28T14:08:04Z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