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Default Extension="png" ContentType="image/png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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</p:sldIdLst>
  <p:sldSz cx="18288000" cy="10287000"/>
  <p:notesSz cx="18288000" cy="10287000"/>
  <p:defaultTextStyle>
    <a:defPPr>
      <a:defRPr kern="0"/>
    </a:def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Relationship Id="rId15" Type="http://schemas.openxmlformats.org/officeDocument/2006/relationships/slide" Target="slides/slide10.xml"/><Relationship Id="rId16" Type="http://schemas.openxmlformats.org/officeDocument/2006/relationships/slide" Target="slides/slide11.xml"/><Relationship Id="rId17" Type="http://schemas.openxmlformats.org/officeDocument/2006/relationships/slide" Target="slides/slide12.xml"/><Relationship Id="rId18" Type="http://schemas.openxmlformats.org/officeDocument/2006/relationships/slide" Target="slides/slide13.xml"/></Relationships>
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229884" y="1884151"/>
            <a:ext cx="11828231" cy="14122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9500" b="0" i="0">
                <a:solidFill>
                  <a:srgbClr val="262565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743200" y="5760720"/>
            <a:ext cx="12801600" cy="25717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9500" b="0" i="0">
                <a:solidFill>
                  <a:srgbClr val="262565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9500" b="0" i="0">
                <a:solidFill>
                  <a:srgbClr val="262565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9500" b="0" i="0">
                <a:solidFill>
                  <a:srgbClr val="262565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9500" b="0" i="0">
                <a:solidFill>
                  <a:srgbClr val="262565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91440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941832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9500" b="0" i="0">
                <a:solidFill>
                  <a:srgbClr val="262565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/Relationships>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E6E3E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4620195" y="412935"/>
            <a:ext cx="9047609" cy="2852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9500" b="0" i="0">
                <a:solidFill>
                  <a:srgbClr val="262565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345078" y="3627182"/>
            <a:ext cx="11597843" cy="26257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9500" b="0" i="0">
                <a:solidFill>
                  <a:srgbClr val="262565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6217920" y="9566910"/>
            <a:ext cx="585216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914400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13167361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Relationship Id="rId3" Type="http://schemas.openxmlformats.org/officeDocument/2006/relationships/image" Target="../media/image2.png"/></Relationships>
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3.png"/></Relationships>
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
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Relationship Id="rId3" Type="http://schemas.openxmlformats.org/officeDocument/2006/relationships/image" Target="../media/image5.png"/></Relationships>
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
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
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
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Relationship Id="rId3" Type="http://schemas.openxmlformats.org/officeDocument/2006/relationships/image" Target="../media/image2.png"/></Relationships>
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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/>
          <p:nvPr/>
        </p:nvSpPr>
        <p:spPr>
          <a:xfrm>
            <a:off x="9960431" y="1790131"/>
            <a:ext cx="7019925" cy="6705600"/>
          </a:xfrm>
          <a:custGeom>
            <a:avLst/>
            <a:gdLst/>
            <a:ahLst/>
            <a:cxnLst/>
            <a:rect l="l" t="t" r="r" b="b"/>
            <a:pathLst>
              <a:path w="7019925" h="6705600">
                <a:moveTo>
                  <a:pt x="7019924" y="6705595"/>
                </a:moveTo>
                <a:lnTo>
                  <a:pt x="0" y="6705595"/>
                </a:lnTo>
                <a:lnTo>
                  <a:pt x="0" y="0"/>
                </a:lnTo>
                <a:lnTo>
                  <a:pt x="7019924" y="0"/>
                </a:lnTo>
                <a:lnTo>
                  <a:pt x="7019924" y="6705595"/>
                </a:lnTo>
                <a:close/>
              </a:path>
            </a:pathLst>
          </a:custGeom>
          <a:solidFill>
            <a:srgbClr val="262565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 descr=""/>
          <p:cNvGrpSpPr/>
          <p:nvPr/>
        </p:nvGrpSpPr>
        <p:grpSpPr>
          <a:xfrm>
            <a:off x="1209777" y="608041"/>
            <a:ext cx="923925" cy="838200"/>
            <a:chOff x="1209777" y="608041"/>
            <a:chExt cx="923925" cy="838200"/>
          </a:xfrm>
        </p:grpSpPr>
        <p:pic>
          <p:nvPicPr>
            <p:cNvPr id="4" name="object 4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209777" y="608041"/>
              <a:ext cx="923924" cy="792871"/>
            </a:xfrm>
            <a:prstGeom prst="rect">
              <a:avLst/>
            </a:prstGeom>
          </p:spPr>
        </p:pic>
        <p:pic>
          <p:nvPicPr>
            <p:cNvPr id="5" name="object 5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612940" y="1322318"/>
              <a:ext cx="124388" cy="123893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1197077" y="2546216"/>
            <a:ext cx="8060055" cy="4213225"/>
          </a:xfrm>
          <a:prstGeom prst="rect"/>
        </p:spPr>
        <p:txBody>
          <a:bodyPr wrap="square" lIns="0" tIns="342265" rIns="0" bIns="0" rtlCol="0" vert="horz">
            <a:spAutoFit/>
          </a:bodyPr>
          <a:lstStyle/>
          <a:p>
            <a:pPr marL="12700" marR="5080">
              <a:lnSpc>
                <a:spcPct val="79600"/>
              </a:lnSpc>
              <a:spcBef>
                <a:spcPts val="2695"/>
              </a:spcBef>
            </a:pPr>
            <a:r>
              <a:rPr dirty="0" sz="10600" spc="-720"/>
              <a:t>C</a:t>
            </a:r>
            <a:r>
              <a:rPr dirty="0" sz="10600" spc="-819"/>
              <a:t>om</a:t>
            </a:r>
            <a:r>
              <a:rPr dirty="0" sz="10600" spc="-800"/>
              <a:t>p</a:t>
            </a:r>
            <a:r>
              <a:rPr dirty="0" sz="10600" spc="-875"/>
              <a:t>r</a:t>
            </a:r>
            <a:r>
              <a:rPr dirty="0" sz="10600" spc="-830"/>
              <a:t>e</a:t>
            </a:r>
            <a:r>
              <a:rPr dirty="0" sz="10600" spc="-810"/>
              <a:t>h</a:t>
            </a:r>
            <a:r>
              <a:rPr dirty="0" sz="10600" spc="-830"/>
              <a:t>e</a:t>
            </a:r>
            <a:r>
              <a:rPr dirty="0" sz="10600" spc="-810"/>
              <a:t>n</a:t>
            </a:r>
            <a:r>
              <a:rPr dirty="0" sz="10600" spc="-635"/>
              <a:t>s</a:t>
            </a:r>
            <a:r>
              <a:rPr dirty="0" sz="10600" spc="-969"/>
              <a:t>i</a:t>
            </a:r>
            <a:r>
              <a:rPr dirty="0" sz="10600" spc="-840"/>
              <a:t>v</a:t>
            </a:r>
            <a:r>
              <a:rPr dirty="0" sz="10600" spc="245"/>
              <a:t>e</a:t>
            </a:r>
            <a:r>
              <a:rPr dirty="0" sz="10600" spc="-735"/>
              <a:t> </a:t>
            </a:r>
            <a:r>
              <a:rPr dirty="0" sz="10600" spc="-600"/>
              <a:t>R</a:t>
            </a:r>
            <a:r>
              <a:rPr dirty="0" sz="10600" spc="-720"/>
              <a:t>e</a:t>
            </a:r>
            <a:r>
              <a:rPr dirty="0" sz="10600" spc="-525"/>
              <a:t>s</a:t>
            </a:r>
            <a:r>
              <a:rPr dirty="0" sz="10600" spc="-720"/>
              <a:t>e</a:t>
            </a:r>
            <a:r>
              <a:rPr dirty="0" sz="10600" spc="-680"/>
              <a:t>a</a:t>
            </a:r>
            <a:r>
              <a:rPr dirty="0" sz="10600" spc="-765"/>
              <a:t>r</a:t>
            </a:r>
            <a:r>
              <a:rPr dirty="0" sz="10600" spc="-670"/>
              <a:t>c</a:t>
            </a:r>
            <a:r>
              <a:rPr dirty="0" sz="10600" spc="355"/>
              <a:t>h</a:t>
            </a:r>
            <a:r>
              <a:rPr dirty="0" sz="10600" spc="-545"/>
              <a:t> </a:t>
            </a:r>
            <a:r>
              <a:rPr dirty="0" sz="10600" spc="-660"/>
              <a:t>P</a:t>
            </a:r>
            <a:r>
              <a:rPr dirty="0" sz="10600" spc="-810"/>
              <a:t>r</a:t>
            </a:r>
            <a:r>
              <a:rPr dirty="0" sz="10600" spc="-755"/>
              <a:t>o</a:t>
            </a:r>
            <a:r>
              <a:rPr dirty="0" sz="10600" spc="-735"/>
              <a:t>p</a:t>
            </a:r>
            <a:r>
              <a:rPr dirty="0" sz="10600" spc="-755"/>
              <a:t>o</a:t>
            </a:r>
            <a:r>
              <a:rPr dirty="0" sz="10600" spc="-570"/>
              <a:t>s</a:t>
            </a:r>
            <a:r>
              <a:rPr dirty="0" sz="10600" spc="-725"/>
              <a:t>a</a:t>
            </a:r>
            <a:r>
              <a:rPr dirty="0" sz="10600" spc="310"/>
              <a:t>l</a:t>
            </a:r>
            <a:endParaRPr sz="10600"/>
          </a:p>
        </p:txBody>
      </p:sp>
      <p:sp>
        <p:nvSpPr>
          <p:cNvPr id="7" name="object 7" descr=""/>
          <p:cNvSpPr txBox="1"/>
          <p:nvPr/>
        </p:nvSpPr>
        <p:spPr>
          <a:xfrm>
            <a:off x="1197077" y="8864299"/>
            <a:ext cx="3973195" cy="4064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500" spc="-60">
                <a:solidFill>
                  <a:srgbClr val="262565"/>
                </a:solidFill>
                <a:latin typeface="Trebuchet MS"/>
                <a:cs typeface="Trebuchet MS"/>
              </a:rPr>
              <a:t>PresentedbyMalgorzataSzpila</a:t>
            </a:r>
            <a:endParaRPr sz="25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 txBox="1">
            <a:spLocks noGrp="1"/>
          </p:cNvSpPr>
          <p:nvPr>
            <p:ph type="body" idx="1"/>
          </p:nvPr>
        </p:nvSpPr>
        <p:spPr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algn="ctr">
              <a:lnSpc>
                <a:spcPts val="10235"/>
              </a:lnSpc>
              <a:spcBef>
                <a:spcPts val="100"/>
              </a:spcBef>
            </a:pPr>
            <a:r>
              <a:rPr dirty="0" spc="-495"/>
              <a:t>E</a:t>
            </a:r>
            <a:r>
              <a:rPr dirty="0" spc="-565"/>
              <a:t>mo</a:t>
            </a:r>
            <a:r>
              <a:rPr dirty="0" spc="-590"/>
              <a:t>t</a:t>
            </a:r>
            <a:r>
              <a:rPr dirty="0" spc="-675"/>
              <a:t>i</a:t>
            </a:r>
            <a:r>
              <a:rPr dirty="0" spc="-565"/>
              <a:t>o</a:t>
            </a:r>
            <a:r>
              <a:rPr dirty="0" spc="-560"/>
              <a:t>n</a:t>
            </a:r>
            <a:r>
              <a:rPr dirty="0" spc="-545"/>
              <a:t>a</a:t>
            </a:r>
            <a:r>
              <a:rPr dirty="0" spc="185"/>
              <a:t>l</a:t>
            </a:r>
            <a:r>
              <a:rPr dirty="0" spc="-2220"/>
              <a:t> </a:t>
            </a:r>
            <a:r>
              <a:rPr dirty="0" spc="-630"/>
              <a:t>I</a:t>
            </a:r>
            <a:r>
              <a:rPr dirty="0" spc="-600"/>
              <a:t>n</a:t>
            </a:r>
            <a:r>
              <a:rPr dirty="0" spc="-630"/>
              <a:t>t</a:t>
            </a:r>
            <a:r>
              <a:rPr dirty="0" spc="-615"/>
              <a:t>e</a:t>
            </a:r>
            <a:r>
              <a:rPr dirty="0" spc="-635"/>
              <a:t>ll</a:t>
            </a:r>
            <a:r>
              <a:rPr dirty="0" spc="-715"/>
              <a:t>i</a:t>
            </a:r>
            <a:r>
              <a:rPr dirty="0" spc="-490"/>
              <a:t>g</a:t>
            </a:r>
            <a:r>
              <a:rPr dirty="0" spc="-615"/>
              <a:t>e</a:t>
            </a:r>
            <a:r>
              <a:rPr dirty="0" spc="-600"/>
              <a:t>n</a:t>
            </a:r>
            <a:r>
              <a:rPr dirty="0" spc="-575"/>
              <a:t>c</a:t>
            </a:r>
            <a:r>
              <a:rPr dirty="0" spc="775"/>
              <a:t>e</a:t>
            </a:r>
            <a:r>
              <a:rPr dirty="0" spc="-715"/>
              <a:t>i</a:t>
            </a:r>
            <a:r>
              <a:rPr dirty="0" spc="145"/>
              <a:t>n</a:t>
            </a:r>
          </a:p>
          <a:p>
            <a:pPr algn="ctr" marR="171450">
              <a:lnSpc>
                <a:spcPts val="10235"/>
              </a:lnSpc>
            </a:pPr>
            <a:r>
              <a:rPr dirty="0" spc="-50"/>
              <a:t>B</a:t>
            </a:r>
            <a:r>
              <a:rPr dirty="0" spc="-135"/>
              <a:t>u</a:t>
            </a:r>
            <a:r>
              <a:rPr dirty="0" spc="-5"/>
              <a:t>s</a:t>
            </a:r>
            <a:r>
              <a:rPr dirty="0" spc="-245"/>
              <a:t>i</a:t>
            </a:r>
            <a:r>
              <a:rPr dirty="0" spc="-130"/>
              <a:t>n</a:t>
            </a:r>
            <a:r>
              <a:rPr dirty="0" spc="-145"/>
              <a:t>e</a:t>
            </a:r>
            <a:r>
              <a:rPr dirty="0" spc="-5"/>
              <a:t>s</a:t>
            </a:r>
            <a:r>
              <a:rPr dirty="0" spc="615"/>
              <a:t>s</a:t>
            </a:r>
          </a:p>
        </p:txBody>
      </p:sp>
      <p:sp>
        <p:nvSpPr>
          <p:cNvPr id="3" name="object 3" descr=""/>
          <p:cNvSpPr/>
          <p:nvPr/>
        </p:nvSpPr>
        <p:spPr>
          <a:xfrm>
            <a:off x="7617153" y="2454734"/>
            <a:ext cx="3053715" cy="721995"/>
          </a:xfrm>
          <a:custGeom>
            <a:avLst/>
            <a:gdLst/>
            <a:ahLst/>
            <a:cxnLst/>
            <a:rect l="l" t="t" r="r" b="b"/>
            <a:pathLst>
              <a:path w="3053715" h="721994">
                <a:moveTo>
                  <a:pt x="3003027" y="721995"/>
                </a:moveTo>
                <a:lnTo>
                  <a:pt x="50539" y="721995"/>
                </a:lnTo>
                <a:lnTo>
                  <a:pt x="30867" y="718024"/>
                </a:lnTo>
                <a:lnTo>
                  <a:pt x="14802" y="707193"/>
                </a:lnTo>
                <a:lnTo>
                  <a:pt x="3971" y="691128"/>
                </a:lnTo>
                <a:lnTo>
                  <a:pt x="0" y="671456"/>
                </a:lnTo>
                <a:lnTo>
                  <a:pt x="0" y="50539"/>
                </a:lnTo>
                <a:lnTo>
                  <a:pt x="3971" y="30867"/>
                </a:lnTo>
                <a:lnTo>
                  <a:pt x="14802" y="14802"/>
                </a:lnTo>
                <a:lnTo>
                  <a:pt x="30867" y="3971"/>
                </a:lnTo>
                <a:lnTo>
                  <a:pt x="50539" y="0"/>
                </a:lnTo>
                <a:lnTo>
                  <a:pt x="3003027" y="0"/>
                </a:lnTo>
                <a:lnTo>
                  <a:pt x="3038764" y="14802"/>
                </a:lnTo>
                <a:lnTo>
                  <a:pt x="3053567" y="50539"/>
                </a:lnTo>
                <a:lnTo>
                  <a:pt x="3053567" y="671456"/>
                </a:lnTo>
                <a:lnTo>
                  <a:pt x="3038764" y="707193"/>
                </a:lnTo>
                <a:lnTo>
                  <a:pt x="3003027" y="721995"/>
                </a:lnTo>
                <a:close/>
              </a:path>
            </a:pathLst>
          </a:custGeom>
          <a:solidFill>
            <a:srgbClr val="AB9DE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080565" rIns="0" bIns="0" rtlCol="0" vert="horz">
            <a:spAutoFit/>
          </a:bodyPr>
          <a:lstStyle/>
          <a:p>
            <a:pPr marL="3097530">
              <a:lnSpc>
                <a:spcPct val="100000"/>
              </a:lnSpc>
              <a:spcBef>
                <a:spcPts val="100"/>
              </a:spcBef>
            </a:pPr>
            <a:r>
              <a:rPr dirty="0" sz="4000" spc="-160">
                <a:solidFill>
                  <a:srgbClr val="FFFFFF"/>
                </a:solidFill>
              </a:rPr>
              <a:t>R</a:t>
            </a:r>
            <a:r>
              <a:rPr dirty="0" sz="4000" spc="-200">
                <a:solidFill>
                  <a:srgbClr val="FFFFFF"/>
                </a:solidFill>
              </a:rPr>
              <a:t>e</a:t>
            </a:r>
            <a:r>
              <a:rPr dirty="0" sz="4000" spc="-140">
                <a:solidFill>
                  <a:srgbClr val="FFFFFF"/>
                </a:solidFill>
              </a:rPr>
              <a:t>s</a:t>
            </a:r>
            <a:r>
              <a:rPr dirty="0" sz="4000" spc="-200">
                <a:solidFill>
                  <a:srgbClr val="FFFFFF"/>
                </a:solidFill>
              </a:rPr>
              <a:t>e</a:t>
            </a:r>
            <a:r>
              <a:rPr dirty="0" sz="4000" spc="-185">
                <a:solidFill>
                  <a:srgbClr val="FFFFFF"/>
                </a:solidFill>
              </a:rPr>
              <a:t>a</a:t>
            </a:r>
            <a:r>
              <a:rPr dirty="0" sz="4000" spc="-204">
                <a:solidFill>
                  <a:srgbClr val="FFFFFF"/>
                </a:solidFill>
              </a:rPr>
              <a:t>r</a:t>
            </a:r>
            <a:r>
              <a:rPr dirty="0" sz="4000" spc="-180">
                <a:solidFill>
                  <a:srgbClr val="FFFFFF"/>
                </a:solidFill>
              </a:rPr>
              <a:t>c</a:t>
            </a:r>
            <a:r>
              <a:rPr dirty="0" sz="4000" spc="390">
                <a:solidFill>
                  <a:srgbClr val="FFFFFF"/>
                </a:solidFill>
              </a:rPr>
              <a:t>h</a:t>
            </a:r>
            <a:r>
              <a:rPr dirty="0" sz="4000" spc="-235">
                <a:solidFill>
                  <a:srgbClr val="FFFFFF"/>
                </a:solidFill>
              </a:rPr>
              <a:t>i</a:t>
            </a:r>
            <a:r>
              <a:rPr dirty="0" sz="4000" spc="-190">
                <a:solidFill>
                  <a:srgbClr val="FFFFFF"/>
                </a:solidFill>
              </a:rPr>
              <a:t>d</a:t>
            </a:r>
            <a:r>
              <a:rPr dirty="0" sz="4000" spc="-200">
                <a:solidFill>
                  <a:srgbClr val="FFFFFF"/>
                </a:solidFill>
              </a:rPr>
              <a:t>e</a:t>
            </a:r>
            <a:r>
              <a:rPr dirty="0" sz="4000" spc="125">
                <a:solidFill>
                  <a:srgbClr val="FFFFFF"/>
                </a:solidFill>
              </a:rPr>
              <a:t>a</a:t>
            </a:r>
            <a:endParaRPr sz="40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1209777" y="608041"/>
            <a:ext cx="923925" cy="838200"/>
            <a:chOff x="1209777" y="608041"/>
            <a:chExt cx="923925" cy="838200"/>
          </a:xfrm>
        </p:grpSpPr>
        <p:pic>
          <p:nvPicPr>
            <p:cNvPr id="3" name="object 3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209777" y="608041"/>
              <a:ext cx="923924" cy="792871"/>
            </a:xfrm>
            <a:prstGeom prst="rect">
              <a:avLst/>
            </a:prstGeom>
          </p:spPr>
        </p:pic>
        <p:pic>
          <p:nvPicPr>
            <p:cNvPr id="4" name="object 4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612940" y="1322318"/>
              <a:ext cx="124388" cy="123893"/>
            </a:xfrm>
            <a:prstGeom prst="rect">
              <a:avLst/>
            </a:prstGeom>
          </p:spPr>
        </p:pic>
      </p:grpSp>
      <p:pic>
        <p:nvPicPr>
          <p:cNvPr id="5" name="object 5" descr="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4764408" y="7221184"/>
            <a:ext cx="1541212" cy="2037005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1840383" y="1735255"/>
            <a:ext cx="3894454" cy="246380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dirty="0" sz="8000" spc="-265"/>
              <a:t>R</a:t>
            </a:r>
            <a:r>
              <a:rPr dirty="0" sz="8000" spc="-340"/>
              <a:t>e</a:t>
            </a:r>
            <a:r>
              <a:rPr dirty="0" sz="8000" spc="-220"/>
              <a:t>s</a:t>
            </a:r>
            <a:r>
              <a:rPr dirty="0" sz="8000" spc="-340"/>
              <a:t>e</a:t>
            </a:r>
            <a:r>
              <a:rPr dirty="0" sz="8000" spc="-315"/>
              <a:t>a</a:t>
            </a:r>
            <a:r>
              <a:rPr dirty="0" sz="8000" spc="-365"/>
              <a:t>r</a:t>
            </a:r>
            <a:r>
              <a:rPr dirty="0" sz="8000" spc="-310"/>
              <a:t>c</a:t>
            </a:r>
            <a:r>
              <a:rPr dirty="0" sz="8000" spc="305"/>
              <a:t>h</a:t>
            </a:r>
            <a:r>
              <a:rPr dirty="0" sz="8000" spc="-235"/>
              <a:t> </a:t>
            </a:r>
            <a:r>
              <a:rPr dirty="0" sz="8000" spc="-320"/>
              <a:t>P</a:t>
            </a:r>
            <a:r>
              <a:rPr dirty="0" sz="8000" spc="-375"/>
              <a:t>u</a:t>
            </a:r>
            <a:r>
              <a:rPr dirty="0" sz="8000" spc="-409"/>
              <a:t>r</a:t>
            </a:r>
            <a:r>
              <a:rPr dirty="0" sz="8000" spc="-365"/>
              <a:t>p</a:t>
            </a:r>
            <a:r>
              <a:rPr dirty="0" sz="8000" spc="-375"/>
              <a:t>o</a:t>
            </a:r>
            <a:r>
              <a:rPr dirty="0" sz="8000" spc="-265"/>
              <a:t>s</a:t>
            </a:r>
            <a:r>
              <a:rPr dirty="0" sz="8000" spc="260"/>
              <a:t>e</a:t>
            </a:r>
            <a:endParaRPr sz="8000"/>
          </a:p>
        </p:txBody>
      </p:sp>
      <p:sp>
        <p:nvSpPr>
          <p:cNvPr id="7" name="object 7" descr=""/>
          <p:cNvSpPr txBox="1"/>
          <p:nvPr/>
        </p:nvSpPr>
        <p:spPr>
          <a:xfrm>
            <a:off x="8446721" y="2614299"/>
            <a:ext cx="8387080" cy="183324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170180">
              <a:lnSpc>
                <a:spcPct val="125000"/>
              </a:lnSpc>
              <a:spcBef>
                <a:spcPts val="100"/>
              </a:spcBef>
            </a:pPr>
            <a:r>
              <a:rPr dirty="0" sz="2100" spc="-70">
                <a:solidFill>
                  <a:srgbClr val="262565"/>
                </a:solidFill>
                <a:latin typeface="Trebuchet MS"/>
                <a:cs typeface="Trebuchet MS"/>
              </a:rPr>
              <a:t>Whilethereisconsiderableresearchonemotionalintelligenceanditsgeneral </a:t>
            </a:r>
            <a:r>
              <a:rPr dirty="0" sz="2100" spc="-90">
                <a:solidFill>
                  <a:srgbClr val="262565"/>
                </a:solidFill>
                <a:latin typeface="Trebuchet MS"/>
                <a:cs typeface="Trebuchet MS"/>
              </a:rPr>
              <a:t>impactonworkoutcomes,</a:t>
            </a:r>
            <a:r>
              <a:rPr dirty="0" sz="2100" spc="-30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2100" spc="-40">
                <a:solidFill>
                  <a:srgbClr val="262565"/>
                </a:solidFill>
                <a:latin typeface="Trebuchet MS"/>
                <a:cs typeface="Trebuchet MS"/>
              </a:rPr>
              <a:t>studiesspecificallyfocusingonhowEIinfluences </a:t>
            </a:r>
            <a:r>
              <a:rPr dirty="0" sz="2100" spc="-145">
                <a:solidFill>
                  <a:srgbClr val="262565"/>
                </a:solidFill>
                <a:latin typeface="Trebuchet MS"/>
                <a:cs typeface="Trebuchet MS"/>
              </a:rPr>
              <a:t>leaders’</a:t>
            </a:r>
            <a:r>
              <a:rPr dirty="0" sz="2100" spc="-32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2100" spc="-105">
                <a:solidFill>
                  <a:srgbClr val="262565"/>
                </a:solidFill>
                <a:latin typeface="Trebuchet MS"/>
                <a:cs typeface="Trebuchet MS"/>
              </a:rPr>
              <a:t>jobsatisfactionandeffectivenessarelimited.</a:t>
            </a:r>
            <a:r>
              <a:rPr dirty="0" sz="2100" spc="-32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2100" spc="-30">
                <a:solidFill>
                  <a:srgbClr val="262565"/>
                </a:solidFill>
                <a:latin typeface="Trebuchet MS"/>
                <a:cs typeface="Trebuchet MS"/>
              </a:rPr>
              <a:t>Thisresearchwillfillthat </a:t>
            </a:r>
            <a:r>
              <a:rPr dirty="0" sz="2100" spc="-105">
                <a:solidFill>
                  <a:srgbClr val="262565"/>
                </a:solidFill>
                <a:latin typeface="Trebuchet MS"/>
                <a:cs typeface="Trebuchet MS"/>
              </a:rPr>
              <a:t>gap,</a:t>
            </a:r>
            <a:r>
              <a:rPr dirty="0" sz="2100" spc="-47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2100" spc="-65">
                <a:solidFill>
                  <a:srgbClr val="262565"/>
                </a:solidFill>
                <a:latin typeface="Trebuchet MS"/>
                <a:cs typeface="Trebuchet MS"/>
              </a:rPr>
              <a:t>providingadeeperunderstandingofthespecificeffectsofEIonleadership</a:t>
            </a:r>
            <a:endParaRPr sz="2100">
              <a:latin typeface="Trebuchet MS"/>
              <a:cs typeface="Trebuchet MS"/>
            </a:endParaRPr>
          </a:p>
          <a:p>
            <a:pPr algn="r" marR="5080">
              <a:lnSpc>
                <a:spcPct val="100000"/>
              </a:lnSpc>
              <a:spcBef>
                <a:spcPts val="555"/>
              </a:spcBef>
            </a:pPr>
            <a:r>
              <a:rPr dirty="0" sz="900" spc="-30">
                <a:solidFill>
                  <a:srgbClr val="262565"/>
                </a:solidFill>
                <a:latin typeface="Trebuchet MS"/>
                <a:cs typeface="Trebuchet MS"/>
              </a:rPr>
              <a:t>(Mayer2004;</a:t>
            </a:r>
            <a:r>
              <a:rPr dirty="0" sz="900" spc="-16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900" spc="-60">
                <a:solidFill>
                  <a:srgbClr val="262565"/>
                </a:solidFill>
                <a:latin typeface="Trebuchet MS"/>
                <a:cs typeface="Trebuchet MS"/>
              </a:rPr>
              <a:t>Humprey,</a:t>
            </a:r>
            <a:r>
              <a:rPr dirty="0" sz="900" spc="-15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900" spc="-10">
                <a:solidFill>
                  <a:srgbClr val="262565"/>
                </a:solidFill>
                <a:latin typeface="Trebuchet MS"/>
                <a:cs typeface="Trebuchet MS"/>
              </a:rPr>
              <a:t>2011;)</a:t>
            </a:r>
            <a:endParaRPr sz="900">
              <a:latin typeface="Trebuchet MS"/>
              <a:cs typeface="Trebuchet MS"/>
            </a:endParaRPr>
          </a:p>
        </p:txBody>
      </p:sp>
      <p:sp>
        <p:nvSpPr>
          <p:cNvPr id="8" name="object 8" descr=""/>
          <p:cNvSpPr txBox="1"/>
          <p:nvPr/>
        </p:nvSpPr>
        <p:spPr>
          <a:xfrm>
            <a:off x="8446721" y="5069408"/>
            <a:ext cx="8390890" cy="16256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5080">
              <a:lnSpc>
                <a:spcPct val="125000"/>
              </a:lnSpc>
              <a:spcBef>
                <a:spcPts val="100"/>
              </a:spcBef>
            </a:pPr>
            <a:r>
              <a:rPr dirty="0" sz="2100" spc="-65">
                <a:solidFill>
                  <a:srgbClr val="262565"/>
                </a:solidFill>
                <a:latin typeface="Trebuchet MS"/>
                <a:cs typeface="Trebuchet MS"/>
              </a:rPr>
              <a:t>MoststudiesonEIhavebeenconductedinbroadercontexts,</a:t>
            </a:r>
            <a:r>
              <a:rPr dirty="0" sz="2100" spc="-14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2100" spc="-10">
                <a:solidFill>
                  <a:srgbClr val="262565"/>
                </a:solidFill>
                <a:latin typeface="Trebuchet MS"/>
                <a:cs typeface="Trebuchet MS"/>
              </a:rPr>
              <a:t>focusingon </a:t>
            </a:r>
            <a:r>
              <a:rPr dirty="0" sz="2100" spc="-90">
                <a:solidFill>
                  <a:srgbClr val="262565"/>
                </a:solidFill>
                <a:latin typeface="Trebuchet MS"/>
                <a:cs typeface="Trebuchet MS"/>
              </a:rPr>
              <a:t>somethingotherthanleadersindiversebusinessenvironments.</a:t>
            </a:r>
            <a:r>
              <a:rPr dirty="0" sz="2100" spc="-8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2100" spc="-50">
                <a:solidFill>
                  <a:srgbClr val="262565"/>
                </a:solidFill>
                <a:latin typeface="Trebuchet MS"/>
                <a:cs typeface="Trebuchet MS"/>
              </a:rPr>
              <a:t>Thisresearchwill </a:t>
            </a:r>
            <a:r>
              <a:rPr dirty="0" sz="2100" spc="-125">
                <a:solidFill>
                  <a:srgbClr val="262565"/>
                </a:solidFill>
                <a:latin typeface="Trebuchet MS"/>
                <a:cs typeface="Trebuchet MS"/>
              </a:rPr>
              <a:t>providecontext-</a:t>
            </a:r>
            <a:r>
              <a:rPr dirty="0" sz="2100" spc="-100">
                <a:solidFill>
                  <a:srgbClr val="262565"/>
                </a:solidFill>
                <a:latin typeface="Trebuchet MS"/>
                <a:cs typeface="Trebuchet MS"/>
              </a:rPr>
              <a:t>specificinsights,</a:t>
            </a:r>
            <a:r>
              <a:rPr dirty="0" sz="2100" spc="-28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2100" spc="-35">
                <a:solidFill>
                  <a:srgbClr val="262565"/>
                </a:solidFill>
                <a:latin typeface="Trebuchet MS"/>
                <a:cs typeface="Trebuchet MS"/>
              </a:rPr>
              <a:t>makingthefindingsmoreapplicableand </a:t>
            </a:r>
            <a:r>
              <a:rPr dirty="0" sz="2100" spc="-70">
                <a:solidFill>
                  <a:srgbClr val="262565"/>
                </a:solidFill>
                <a:latin typeface="Trebuchet MS"/>
                <a:cs typeface="Trebuchet MS"/>
              </a:rPr>
              <a:t>actionablefororganisations.</a:t>
            </a:r>
            <a:endParaRPr sz="21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 txBox="1"/>
          <p:nvPr/>
        </p:nvSpPr>
        <p:spPr>
          <a:xfrm>
            <a:off x="851163" y="3630381"/>
            <a:ext cx="16853535" cy="3363595"/>
          </a:xfrm>
          <a:prstGeom prst="rect">
            <a:avLst/>
          </a:prstGeom>
        </p:spPr>
        <p:txBody>
          <a:bodyPr wrap="square" lIns="0" tIns="48260" rIns="0" bIns="0" rtlCol="0" vert="horz">
            <a:spAutoFit/>
          </a:bodyPr>
          <a:lstStyle/>
          <a:p>
            <a:pPr algn="ctr" marL="12700" marR="5080">
              <a:lnSpc>
                <a:spcPts val="8700"/>
              </a:lnSpc>
              <a:spcBef>
                <a:spcPts val="380"/>
              </a:spcBef>
            </a:pPr>
            <a:r>
              <a:rPr dirty="0" sz="7400" spc="90">
                <a:solidFill>
                  <a:srgbClr val="262565"/>
                </a:solidFill>
                <a:latin typeface="Trebuchet MS"/>
                <a:cs typeface="Trebuchet MS"/>
              </a:rPr>
              <a:t>How</a:t>
            </a:r>
            <a:r>
              <a:rPr dirty="0" sz="7400" spc="-146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7400" spc="-50">
                <a:solidFill>
                  <a:srgbClr val="262565"/>
                </a:solidFill>
                <a:latin typeface="Trebuchet MS"/>
                <a:cs typeface="Trebuchet MS"/>
              </a:rPr>
              <a:t>does</a:t>
            </a:r>
            <a:r>
              <a:rPr dirty="0" sz="7400" spc="-146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7400" spc="-285">
                <a:solidFill>
                  <a:srgbClr val="262565"/>
                </a:solidFill>
                <a:latin typeface="Trebuchet MS"/>
                <a:cs typeface="Trebuchet MS"/>
              </a:rPr>
              <a:t>E</a:t>
            </a:r>
            <a:r>
              <a:rPr dirty="0" sz="7400" spc="-330">
                <a:solidFill>
                  <a:srgbClr val="262565"/>
                </a:solidFill>
                <a:latin typeface="Trebuchet MS"/>
                <a:cs typeface="Trebuchet MS"/>
              </a:rPr>
              <a:t>mo</a:t>
            </a:r>
            <a:r>
              <a:rPr dirty="0" sz="7400" spc="-345">
                <a:solidFill>
                  <a:srgbClr val="262565"/>
                </a:solidFill>
                <a:latin typeface="Trebuchet MS"/>
                <a:cs typeface="Trebuchet MS"/>
              </a:rPr>
              <a:t>t</a:t>
            </a:r>
            <a:r>
              <a:rPr dirty="0" sz="7400" spc="-395">
                <a:solidFill>
                  <a:srgbClr val="262565"/>
                </a:solidFill>
                <a:latin typeface="Trebuchet MS"/>
                <a:cs typeface="Trebuchet MS"/>
              </a:rPr>
              <a:t>i</a:t>
            </a:r>
            <a:r>
              <a:rPr dirty="0" sz="7400" spc="-330">
                <a:solidFill>
                  <a:srgbClr val="262565"/>
                </a:solidFill>
                <a:latin typeface="Trebuchet MS"/>
                <a:cs typeface="Trebuchet MS"/>
              </a:rPr>
              <a:t>o</a:t>
            </a:r>
            <a:r>
              <a:rPr dirty="0" sz="7400" spc="-325">
                <a:solidFill>
                  <a:srgbClr val="262565"/>
                </a:solidFill>
                <a:latin typeface="Trebuchet MS"/>
                <a:cs typeface="Trebuchet MS"/>
              </a:rPr>
              <a:t>n</a:t>
            </a:r>
            <a:r>
              <a:rPr dirty="0" sz="7400" spc="-315">
                <a:solidFill>
                  <a:srgbClr val="262565"/>
                </a:solidFill>
                <a:latin typeface="Trebuchet MS"/>
                <a:cs typeface="Trebuchet MS"/>
              </a:rPr>
              <a:t>a</a:t>
            </a:r>
            <a:r>
              <a:rPr dirty="0" sz="7400" spc="145">
                <a:solidFill>
                  <a:srgbClr val="262565"/>
                </a:solidFill>
                <a:latin typeface="Trebuchet MS"/>
                <a:cs typeface="Trebuchet MS"/>
              </a:rPr>
              <a:t>l</a:t>
            </a:r>
            <a:r>
              <a:rPr dirty="0" sz="7400" spc="-145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7400" spc="-360">
                <a:solidFill>
                  <a:srgbClr val="262565"/>
                </a:solidFill>
                <a:latin typeface="Trebuchet MS"/>
                <a:cs typeface="Trebuchet MS"/>
              </a:rPr>
              <a:t>I</a:t>
            </a:r>
            <a:r>
              <a:rPr dirty="0" sz="7400" spc="-340">
                <a:solidFill>
                  <a:srgbClr val="262565"/>
                </a:solidFill>
                <a:latin typeface="Trebuchet MS"/>
                <a:cs typeface="Trebuchet MS"/>
              </a:rPr>
              <a:t>n</a:t>
            </a:r>
            <a:r>
              <a:rPr dirty="0" sz="7400" spc="-360">
                <a:solidFill>
                  <a:srgbClr val="262565"/>
                </a:solidFill>
                <a:latin typeface="Trebuchet MS"/>
                <a:cs typeface="Trebuchet MS"/>
              </a:rPr>
              <a:t>t</a:t>
            </a:r>
            <a:r>
              <a:rPr dirty="0" sz="7400" spc="-350">
                <a:solidFill>
                  <a:srgbClr val="262565"/>
                </a:solidFill>
                <a:latin typeface="Trebuchet MS"/>
                <a:cs typeface="Trebuchet MS"/>
              </a:rPr>
              <a:t>e</a:t>
            </a:r>
            <a:r>
              <a:rPr dirty="0" sz="7400" spc="-360">
                <a:solidFill>
                  <a:srgbClr val="262565"/>
                </a:solidFill>
                <a:latin typeface="Trebuchet MS"/>
                <a:cs typeface="Trebuchet MS"/>
              </a:rPr>
              <a:t>ll</a:t>
            </a:r>
            <a:r>
              <a:rPr dirty="0" sz="7400" spc="-409">
                <a:solidFill>
                  <a:srgbClr val="262565"/>
                </a:solidFill>
                <a:latin typeface="Trebuchet MS"/>
                <a:cs typeface="Trebuchet MS"/>
              </a:rPr>
              <a:t>i</a:t>
            </a:r>
            <a:r>
              <a:rPr dirty="0" sz="7400" spc="-270">
                <a:solidFill>
                  <a:srgbClr val="262565"/>
                </a:solidFill>
                <a:latin typeface="Trebuchet MS"/>
                <a:cs typeface="Trebuchet MS"/>
              </a:rPr>
              <a:t>g</a:t>
            </a:r>
            <a:r>
              <a:rPr dirty="0" sz="7400" spc="-350">
                <a:solidFill>
                  <a:srgbClr val="262565"/>
                </a:solidFill>
                <a:latin typeface="Trebuchet MS"/>
                <a:cs typeface="Trebuchet MS"/>
              </a:rPr>
              <a:t>e</a:t>
            </a:r>
            <a:r>
              <a:rPr dirty="0" sz="7400" spc="-340">
                <a:solidFill>
                  <a:srgbClr val="262565"/>
                </a:solidFill>
                <a:latin typeface="Trebuchet MS"/>
                <a:cs typeface="Trebuchet MS"/>
              </a:rPr>
              <a:t>n</a:t>
            </a:r>
            <a:r>
              <a:rPr dirty="0" sz="7400" spc="-320">
                <a:solidFill>
                  <a:srgbClr val="262565"/>
                </a:solidFill>
                <a:latin typeface="Trebuchet MS"/>
                <a:cs typeface="Trebuchet MS"/>
              </a:rPr>
              <a:t>c</a:t>
            </a:r>
            <a:r>
              <a:rPr dirty="0" sz="7400" spc="130">
                <a:solidFill>
                  <a:srgbClr val="262565"/>
                </a:solidFill>
                <a:latin typeface="Trebuchet MS"/>
                <a:cs typeface="Trebuchet MS"/>
              </a:rPr>
              <a:t>e</a:t>
            </a:r>
            <a:r>
              <a:rPr dirty="0" sz="7400" spc="-145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7400" spc="-420">
                <a:solidFill>
                  <a:srgbClr val="262565"/>
                </a:solidFill>
                <a:latin typeface="Trebuchet MS"/>
                <a:cs typeface="Trebuchet MS"/>
              </a:rPr>
              <a:t>i</a:t>
            </a:r>
            <a:r>
              <a:rPr dirty="0" sz="7400" spc="-350">
                <a:solidFill>
                  <a:srgbClr val="262565"/>
                </a:solidFill>
                <a:latin typeface="Trebuchet MS"/>
                <a:cs typeface="Trebuchet MS"/>
              </a:rPr>
              <a:t>n</a:t>
            </a:r>
            <a:r>
              <a:rPr dirty="0" sz="7400" spc="-330">
                <a:solidFill>
                  <a:srgbClr val="262565"/>
                </a:solidFill>
                <a:latin typeface="Trebuchet MS"/>
                <a:cs typeface="Trebuchet MS"/>
              </a:rPr>
              <a:t>f</a:t>
            </a:r>
            <a:r>
              <a:rPr dirty="0" sz="7400" spc="-370">
                <a:solidFill>
                  <a:srgbClr val="262565"/>
                </a:solidFill>
                <a:latin typeface="Trebuchet MS"/>
                <a:cs typeface="Trebuchet MS"/>
              </a:rPr>
              <a:t>l</a:t>
            </a:r>
            <a:r>
              <a:rPr dirty="0" sz="7400" spc="-355">
                <a:solidFill>
                  <a:srgbClr val="262565"/>
                </a:solidFill>
                <a:latin typeface="Trebuchet MS"/>
                <a:cs typeface="Trebuchet MS"/>
              </a:rPr>
              <a:t>u</a:t>
            </a:r>
            <a:r>
              <a:rPr dirty="0" sz="7400" spc="-360">
                <a:solidFill>
                  <a:srgbClr val="262565"/>
                </a:solidFill>
                <a:latin typeface="Trebuchet MS"/>
                <a:cs typeface="Trebuchet MS"/>
              </a:rPr>
              <a:t>e</a:t>
            </a:r>
            <a:r>
              <a:rPr dirty="0" sz="7400" spc="-350">
                <a:solidFill>
                  <a:srgbClr val="262565"/>
                </a:solidFill>
                <a:latin typeface="Trebuchet MS"/>
                <a:cs typeface="Trebuchet MS"/>
              </a:rPr>
              <a:t>n</a:t>
            </a:r>
            <a:r>
              <a:rPr dirty="0" sz="7400" spc="-330">
                <a:solidFill>
                  <a:srgbClr val="262565"/>
                </a:solidFill>
                <a:latin typeface="Trebuchet MS"/>
                <a:cs typeface="Trebuchet MS"/>
              </a:rPr>
              <a:t>c</a:t>
            </a:r>
            <a:r>
              <a:rPr dirty="0" sz="7400" spc="120">
                <a:solidFill>
                  <a:srgbClr val="262565"/>
                </a:solidFill>
                <a:latin typeface="Trebuchet MS"/>
                <a:cs typeface="Trebuchet MS"/>
              </a:rPr>
              <a:t>e</a:t>
            </a:r>
            <a:r>
              <a:rPr dirty="0" sz="7400" spc="-146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7400" spc="220">
                <a:solidFill>
                  <a:srgbClr val="262565"/>
                </a:solidFill>
                <a:latin typeface="Trebuchet MS"/>
                <a:cs typeface="Trebuchet MS"/>
              </a:rPr>
              <a:t>a </a:t>
            </a:r>
            <a:r>
              <a:rPr dirty="0" sz="7400" spc="-165">
                <a:solidFill>
                  <a:srgbClr val="262565"/>
                </a:solidFill>
                <a:latin typeface="Trebuchet MS"/>
                <a:cs typeface="Trebuchet MS"/>
              </a:rPr>
              <a:t>leader's</a:t>
            </a:r>
            <a:r>
              <a:rPr dirty="0" sz="7400" spc="-147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7400" spc="-190">
                <a:solidFill>
                  <a:srgbClr val="262565"/>
                </a:solidFill>
                <a:latin typeface="Trebuchet MS"/>
                <a:cs typeface="Trebuchet MS"/>
              </a:rPr>
              <a:t>s</a:t>
            </a:r>
            <a:r>
              <a:rPr dirty="0" sz="7400" spc="-260">
                <a:solidFill>
                  <a:srgbClr val="262565"/>
                </a:solidFill>
                <a:latin typeface="Trebuchet MS"/>
                <a:cs typeface="Trebuchet MS"/>
              </a:rPr>
              <a:t>a</a:t>
            </a:r>
            <a:r>
              <a:rPr dirty="0" sz="7400" spc="-290">
                <a:solidFill>
                  <a:srgbClr val="262565"/>
                </a:solidFill>
                <a:latin typeface="Trebuchet MS"/>
                <a:cs typeface="Trebuchet MS"/>
              </a:rPr>
              <a:t>t</a:t>
            </a:r>
            <a:r>
              <a:rPr dirty="0" sz="7400" spc="-340">
                <a:solidFill>
                  <a:srgbClr val="262565"/>
                </a:solidFill>
                <a:latin typeface="Trebuchet MS"/>
                <a:cs typeface="Trebuchet MS"/>
              </a:rPr>
              <a:t>i</a:t>
            </a:r>
            <a:r>
              <a:rPr dirty="0" sz="7400" spc="-190">
                <a:solidFill>
                  <a:srgbClr val="262565"/>
                </a:solidFill>
                <a:latin typeface="Trebuchet MS"/>
                <a:cs typeface="Trebuchet MS"/>
              </a:rPr>
              <a:t>s</a:t>
            </a:r>
            <a:r>
              <a:rPr dirty="0" sz="7400" spc="-250">
                <a:solidFill>
                  <a:srgbClr val="262565"/>
                </a:solidFill>
                <a:latin typeface="Trebuchet MS"/>
                <a:cs typeface="Trebuchet MS"/>
              </a:rPr>
              <a:t>f</a:t>
            </a:r>
            <a:r>
              <a:rPr dirty="0" sz="7400" spc="-260">
                <a:solidFill>
                  <a:srgbClr val="262565"/>
                </a:solidFill>
                <a:latin typeface="Trebuchet MS"/>
                <a:cs typeface="Trebuchet MS"/>
              </a:rPr>
              <a:t>a</a:t>
            </a:r>
            <a:r>
              <a:rPr dirty="0" sz="7400" spc="-250">
                <a:solidFill>
                  <a:srgbClr val="262565"/>
                </a:solidFill>
                <a:latin typeface="Trebuchet MS"/>
                <a:cs typeface="Trebuchet MS"/>
              </a:rPr>
              <a:t>c</a:t>
            </a:r>
            <a:r>
              <a:rPr dirty="0" sz="7400" spc="-290">
                <a:solidFill>
                  <a:srgbClr val="262565"/>
                </a:solidFill>
                <a:latin typeface="Trebuchet MS"/>
                <a:cs typeface="Trebuchet MS"/>
              </a:rPr>
              <a:t>t</a:t>
            </a:r>
            <a:r>
              <a:rPr dirty="0" sz="7400" spc="-340">
                <a:solidFill>
                  <a:srgbClr val="262565"/>
                </a:solidFill>
                <a:latin typeface="Trebuchet MS"/>
                <a:cs typeface="Trebuchet MS"/>
              </a:rPr>
              <a:t>i</a:t>
            </a:r>
            <a:r>
              <a:rPr dirty="0" sz="7400" spc="-275">
                <a:solidFill>
                  <a:srgbClr val="262565"/>
                </a:solidFill>
                <a:latin typeface="Trebuchet MS"/>
                <a:cs typeface="Trebuchet MS"/>
              </a:rPr>
              <a:t>o</a:t>
            </a:r>
            <a:r>
              <a:rPr dirty="0" sz="7400" spc="200">
                <a:solidFill>
                  <a:srgbClr val="262565"/>
                </a:solidFill>
                <a:latin typeface="Trebuchet MS"/>
                <a:cs typeface="Trebuchet MS"/>
              </a:rPr>
              <a:t>n</a:t>
            </a:r>
            <a:r>
              <a:rPr dirty="0" sz="7400" spc="-147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7400" spc="-385">
                <a:solidFill>
                  <a:srgbClr val="262565"/>
                </a:solidFill>
                <a:latin typeface="Trebuchet MS"/>
                <a:cs typeface="Trebuchet MS"/>
              </a:rPr>
              <a:t>w</a:t>
            </a:r>
            <a:r>
              <a:rPr dirty="0" sz="7400" spc="-455">
                <a:solidFill>
                  <a:srgbClr val="262565"/>
                </a:solidFill>
                <a:latin typeface="Trebuchet MS"/>
                <a:cs typeface="Trebuchet MS"/>
              </a:rPr>
              <a:t>i</a:t>
            </a:r>
            <a:r>
              <a:rPr dirty="0" sz="7400" spc="-405">
                <a:solidFill>
                  <a:srgbClr val="262565"/>
                </a:solidFill>
                <a:latin typeface="Trebuchet MS"/>
                <a:cs typeface="Trebuchet MS"/>
              </a:rPr>
              <a:t>t</a:t>
            </a:r>
            <a:r>
              <a:rPr dirty="0" sz="7400" spc="85">
                <a:solidFill>
                  <a:srgbClr val="262565"/>
                </a:solidFill>
                <a:latin typeface="Trebuchet MS"/>
                <a:cs typeface="Trebuchet MS"/>
              </a:rPr>
              <a:t>h</a:t>
            </a:r>
            <a:r>
              <a:rPr dirty="0" sz="7400" spc="-147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7400" spc="-170">
                <a:solidFill>
                  <a:srgbClr val="262565"/>
                </a:solidFill>
                <a:latin typeface="Trebuchet MS"/>
                <a:cs typeface="Trebuchet MS"/>
              </a:rPr>
              <a:t>work</a:t>
            </a:r>
            <a:r>
              <a:rPr dirty="0" sz="7400" spc="-147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7400" spc="-25">
                <a:solidFill>
                  <a:srgbClr val="262565"/>
                </a:solidFill>
                <a:latin typeface="Trebuchet MS"/>
                <a:cs typeface="Trebuchet MS"/>
              </a:rPr>
              <a:t>and </a:t>
            </a:r>
            <a:r>
              <a:rPr dirty="0" sz="7400" spc="-275">
                <a:solidFill>
                  <a:srgbClr val="262565"/>
                </a:solidFill>
                <a:latin typeface="Trebuchet MS"/>
                <a:cs typeface="Trebuchet MS"/>
              </a:rPr>
              <a:t>e</a:t>
            </a:r>
            <a:r>
              <a:rPr dirty="0" sz="7400" spc="-245">
                <a:solidFill>
                  <a:srgbClr val="262565"/>
                </a:solidFill>
                <a:latin typeface="Trebuchet MS"/>
                <a:cs typeface="Trebuchet MS"/>
              </a:rPr>
              <a:t>ff</a:t>
            </a:r>
            <a:r>
              <a:rPr dirty="0" sz="7400" spc="-275">
                <a:solidFill>
                  <a:srgbClr val="262565"/>
                </a:solidFill>
                <a:latin typeface="Trebuchet MS"/>
                <a:cs typeface="Trebuchet MS"/>
              </a:rPr>
              <a:t>e</a:t>
            </a:r>
            <a:r>
              <a:rPr dirty="0" sz="7400" spc="-245">
                <a:solidFill>
                  <a:srgbClr val="262565"/>
                </a:solidFill>
                <a:latin typeface="Trebuchet MS"/>
                <a:cs typeface="Trebuchet MS"/>
              </a:rPr>
              <a:t>c</a:t>
            </a:r>
            <a:r>
              <a:rPr dirty="0" sz="7400" spc="-285">
                <a:solidFill>
                  <a:srgbClr val="262565"/>
                </a:solidFill>
                <a:latin typeface="Trebuchet MS"/>
                <a:cs typeface="Trebuchet MS"/>
              </a:rPr>
              <a:t>t</a:t>
            </a:r>
            <a:r>
              <a:rPr dirty="0" sz="7400" spc="-335">
                <a:solidFill>
                  <a:srgbClr val="262565"/>
                </a:solidFill>
                <a:latin typeface="Trebuchet MS"/>
                <a:cs typeface="Trebuchet MS"/>
              </a:rPr>
              <a:t>i</a:t>
            </a:r>
            <a:r>
              <a:rPr dirty="0" sz="7400" spc="-280">
                <a:solidFill>
                  <a:srgbClr val="262565"/>
                </a:solidFill>
                <a:latin typeface="Trebuchet MS"/>
                <a:cs typeface="Trebuchet MS"/>
              </a:rPr>
              <a:t>v</a:t>
            </a:r>
            <a:r>
              <a:rPr dirty="0" sz="7400" spc="-275">
                <a:solidFill>
                  <a:srgbClr val="262565"/>
                </a:solidFill>
                <a:latin typeface="Trebuchet MS"/>
                <a:cs typeface="Trebuchet MS"/>
              </a:rPr>
              <a:t>e</a:t>
            </a:r>
            <a:r>
              <a:rPr dirty="0" sz="7400" spc="-265">
                <a:solidFill>
                  <a:srgbClr val="262565"/>
                </a:solidFill>
                <a:latin typeface="Trebuchet MS"/>
                <a:cs typeface="Trebuchet MS"/>
              </a:rPr>
              <a:t>n</a:t>
            </a:r>
            <a:r>
              <a:rPr dirty="0" sz="7400" spc="-275">
                <a:solidFill>
                  <a:srgbClr val="262565"/>
                </a:solidFill>
                <a:latin typeface="Trebuchet MS"/>
                <a:cs typeface="Trebuchet MS"/>
              </a:rPr>
              <a:t>e</a:t>
            </a:r>
            <a:r>
              <a:rPr dirty="0" sz="7400" spc="-185">
                <a:solidFill>
                  <a:srgbClr val="262565"/>
                </a:solidFill>
                <a:latin typeface="Trebuchet MS"/>
                <a:cs typeface="Trebuchet MS"/>
              </a:rPr>
              <a:t>s</a:t>
            </a:r>
            <a:r>
              <a:rPr dirty="0" sz="7400" spc="204">
                <a:solidFill>
                  <a:srgbClr val="262565"/>
                </a:solidFill>
                <a:latin typeface="Trebuchet MS"/>
                <a:cs typeface="Trebuchet MS"/>
              </a:rPr>
              <a:t>s</a:t>
            </a:r>
            <a:r>
              <a:rPr dirty="0" sz="7400" spc="-146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7400" spc="-515">
                <a:solidFill>
                  <a:srgbClr val="262565"/>
                </a:solidFill>
                <a:latin typeface="Trebuchet MS"/>
                <a:cs typeface="Trebuchet MS"/>
              </a:rPr>
              <a:t>i</a:t>
            </a:r>
            <a:r>
              <a:rPr dirty="0" sz="7400" spc="25">
                <a:solidFill>
                  <a:srgbClr val="262565"/>
                </a:solidFill>
                <a:latin typeface="Trebuchet MS"/>
                <a:cs typeface="Trebuchet MS"/>
              </a:rPr>
              <a:t>n</a:t>
            </a:r>
            <a:r>
              <a:rPr dirty="0" sz="7400" spc="-145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7400" spc="-140">
                <a:solidFill>
                  <a:srgbClr val="262565"/>
                </a:solidFill>
                <a:latin typeface="Trebuchet MS"/>
                <a:cs typeface="Trebuchet MS"/>
              </a:rPr>
              <a:t>b</a:t>
            </a:r>
            <a:r>
              <a:rPr dirty="0" sz="7400" spc="-150">
                <a:solidFill>
                  <a:srgbClr val="262565"/>
                </a:solidFill>
                <a:latin typeface="Trebuchet MS"/>
                <a:cs typeface="Trebuchet MS"/>
              </a:rPr>
              <a:t>u</a:t>
            </a:r>
            <a:r>
              <a:rPr dirty="0" sz="7400" spc="-65">
                <a:solidFill>
                  <a:srgbClr val="262565"/>
                </a:solidFill>
                <a:latin typeface="Trebuchet MS"/>
                <a:cs typeface="Trebuchet MS"/>
              </a:rPr>
              <a:t>s</a:t>
            </a:r>
            <a:r>
              <a:rPr dirty="0" sz="7400" spc="-215">
                <a:solidFill>
                  <a:srgbClr val="262565"/>
                </a:solidFill>
                <a:latin typeface="Trebuchet MS"/>
                <a:cs typeface="Trebuchet MS"/>
              </a:rPr>
              <a:t>i</a:t>
            </a:r>
            <a:r>
              <a:rPr dirty="0" sz="7400" spc="-145">
                <a:solidFill>
                  <a:srgbClr val="262565"/>
                </a:solidFill>
                <a:latin typeface="Trebuchet MS"/>
                <a:cs typeface="Trebuchet MS"/>
              </a:rPr>
              <a:t>n</a:t>
            </a:r>
            <a:r>
              <a:rPr dirty="0" sz="7400" spc="-155">
                <a:solidFill>
                  <a:srgbClr val="262565"/>
                </a:solidFill>
                <a:latin typeface="Trebuchet MS"/>
                <a:cs typeface="Trebuchet MS"/>
              </a:rPr>
              <a:t>e</a:t>
            </a:r>
            <a:r>
              <a:rPr dirty="0" sz="7400" spc="-65">
                <a:solidFill>
                  <a:srgbClr val="262565"/>
                </a:solidFill>
                <a:latin typeface="Trebuchet MS"/>
                <a:cs typeface="Trebuchet MS"/>
              </a:rPr>
              <a:t>s</a:t>
            </a:r>
            <a:r>
              <a:rPr dirty="0" sz="7400" spc="325">
                <a:solidFill>
                  <a:srgbClr val="262565"/>
                </a:solidFill>
                <a:latin typeface="Trebuchet MS"/>
                <a:cs typeface="Trebuchet MS"/>
              </a:rPr>
              <a:t>s</a:t>
            </a:r>
            <a:r>
              <a:rPr dirty="0" sz="7400" spc="-145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7400" spc="-150">
                <a:solidFill>
                  <a:srgbClr val="262565"/>
                </a:solidFill>
                <a:latin typeface="Trebuchet MS"/>
                <a:cs typeface="Trebuchet MS"/>
              </a:rPr>
              <a:t>e</a:t>
            </a:r>
            <a:r>
              <a:rPr dirty="0" sz="7400" spc="-140">
                <a:solidFill>
                  <a:srgbClr val="262565"/>
                </a:solidFill>
                <a:latin typeface="Trebuchet MS"/>
                <a:cs typeface="Trebuchet MS"/>
              </a:rPr>
              <a:t>n</a:t>
            </a:r>
            <a:r>
              <a:rPr dirty="0" sz="7400" spc="-155">
                <a:solidFill>
                  <a:srgbClr val="262565"/>
                </a:solidFill>
                <a:latin typeface="Trebuchet MS"/>
                <a:cs typeface="Trebuchet MS"/>
              </a:rPr>
              <a:t>v</a:t>
            </a:r>
            <a:r>
              <a:rPr dirty="0" sz="7400" spc="-210">
                <a:solidFill>
                  <a:srgbClr val="262565"/>
                </a:solidFill>
                <a:latin typeface="Trebuchet MS"/>
                <a:cs typeface="Trebuchet MS"/>
              </a:rPr>
              <a:t>i</a:t>
            </a:r>
            <a:r>
              <a:rPr dirty="0" sz="7400" spc="-165">
                <a:solidFill>
                  <a:srgbClr val="262565"/>
                </a:solidFill>
                <a:latin typeface="Trebuchet MS"/>
                <a:cs typeface="Trebuchet MS"/>
              </a:rPr>
              <a:t>r</a:t>
            </a:r>
            <a:r>
              <a:rPr dirty="0" sz="7400" spc="-145">
                <a:solidFill>
                  <a:srgbClr val="262565"/>
                </a:solidFill>
                <a:latin typeface="Trebuchet MS"/>
                <a:cs typeface="Trebuchet MS"/>
              </a:rPr>
              <a:t>o</a:t>
            </a:r>
            <a:r>
              <a:rPr dirty="0" sz="7400" spc="-140">
                <a:solidFill>
                  <a:srgbClr val="262565"/>
                </a:solidFill>
                <a:latin typeface="Trebuchet MS"/>
                <a:cs typeface="Trebuchet MS"/>
              </a:rPr>
              <a:t>n</a:t>
            </a:r>
            <a:r>
              <a:rPr dirty="0" sz="7400" spc="-145">
                <a:solidFill>
                  <a:srgbClr val="262565"/>
                </a:solidFill>
                <a:latin typeface="Trebuchet MS"/>
                <a:cs typeface="Trebuchet MS"/>
              </a:rPr>
              <a:t>m</a:t>
            </a:r>
            <a:r>
              <a:rPr dirty="0" sz="7400" spc="-150">
                <a:solidFill>
                  <a:srgbClr val="262565"/>
                </a:solidFill>
                <a:latin typeface="Trebuchet MS"/>
                <a:cs typeface="Trebuchet MS"/>
              </a:rPr>
              <a:t>e</a:t>
            </a:r>
            <a:r>
              <a:rPr dirty="0" sz="7400" spc="-140">
                <a:solidFill>
                  <a:srgbClr val="262565"/>
                </a:solidFill>
                <a:latin typeface="Trebuchet MS"/>
                <a:cs typeface="Trebuchet MS"/>
              </a:rPr>
              <a:t>n</a:t>
            </a:r>
            <a:r>
              <a:rPr dirty="0" sz="7400" spc="-160">
                <a:solidFill>
                  <a:srgbClr val="262565"/>
                </a:solidFill>
                <a:latin typeface="Trebuchet MS"/>
                <a:cs typeface="Trebuchet MS"/>
              </a:rPr>
              <a:t>t</a:t>
            </a:r>
            <a:r>
              <a:rPr dirty="0" sz="7400" spc="-60">
                <a:solidFill>
                  <a:srgbClr val="262565"/>
                </a:solidFill>
                <a:latin typeface="Trebuchet MS"/>
                <a:cs typeface="Trebuchet MS"/>
              </a:rPr>
              <a:t>s</a:t>
            </a:r>
            <a:r>
              <a:rPr dirty="0" sz="7400" spc="330">
                <a:solidFill>
                  <a:srgbClr val="262565"/>
                </a:solidFill>
                <a:latin typeface="Trebuchet MS"/>
                <a:cs typeface="Trebuchet MS"/>
              </a:rPr>
              <a:t>?</a:t>
            </a:r>
            <a:endParaRPr sz="7400">
              <a:latin typeface="Trebuchet MS"/>
              <a:cs typeface="Trebuchet MS"/>
            </a:endParaRPr>
          </a:p>
        </p:txBody>
      </p:sp>
      <p:sp>
        <p:nvSpPr>
          <p:cNvPr id="3" name="object 3" descr=""/>
          <p:cNvSpPr/>
          <p:nvPr/>
        </p:nvSpPr>
        <p:spPr>
          <a:xfrm>
            <a:off x="5830918" y="2392114"/>
            <a:ext cx="6626225" cy="721995"/>
          </a:xfrm>
          <a:custGeom>
            <a:avLst/>
            <a:gdLst/>
            <a:ahLst/>
            <a:cxnLst/>
            <a:rect l="l" t="t" r="r" b="b"/>
            <a:pathLst>
              <a:path w="6626225" h="721994">
                <a:moveTo>
                  <a:pt x="6575349" y="721995"/>
                </a:moveTo>
                <a:lnTo>
                  <a:pt x="50539" y="721995"/>
                </a:lnTo>
                <a:lnTo>
                  <a:pt x="40633" y="721015"/>
                </a:lnTo>
                <a:lnTo>
                  <a:pt x="8491" y="699495"/>
                </a:lnTo>
                <a:lnTo>
                  <a:pt x="0" y="671456"/>
                </a:lnTo>
                <a:lnTo>
                  <a:pt x="0" y="50539"/>
                </a:lnTo>
                <a:lnTo>
                  <a:pt x="14802" y="14802"/>
                </a:lnTo>
                <a:lnTo>
                  <a:pt x="50539" y="0"/>
                </a:lnTo>
                <a:lnTo>
                  <a:pt x="6575349" y="0"/>
                </a:lnTo>
                <a:lnTo>
                  <a:pt x="6611085" y="14802"/>
                </a:lnTo>
                <a:lnTo>
                  <a:pt x="6625889" y="50539"/>
                </a:lnTo>
                <a:lnTo>
                  <a:pt x="6625889" y="671456"/>
                </a:lnTo>
                <a:lnTo>
                  <a:pt x="6611085" y="707193"/>
                </a:lnTo>
                <a:lnTo>
                  <a:pt x="6575349" y="721995"/>
                </a:lnTo>
                <a:close/>
              </a:path>
            </a:pathLst>
          </a:custGeom>
          <a:solidFill>
            <a:srgbClr val="AB9DE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ctrTitle"/>
          </p:nvPr>
        </p:nvSpPr>
        <p:spPr>
          <a:prstGeom prst="rect"/>
        </p:spPr>
        <p:txBody>
          <a:bodyPr wrap="square" lIns="0" tIns="546730" rIns="0" bIns="0" rtlCol="0" vert="horz">
            <a:spAutoFit/>
          </a:bodyPr>
          <a:lstStyle/>
          <a:p>
            <a:pPr marL="2701925">
              <a:lnSpc>
                <a:spcPct val="100000"/>
              </a:lnSpc>
              <a:spcBef>
                <a:spcPts val="100"/>
              </a:spcBef>
            </a:pPr>
            <a:r>
              <a:rPr dirty="0" sz="4000" spc="-200">
                <a:solidFill>
                  <a:srgbClr val="FFFFFF"/>
                </a:solidFill>
              </a:rPr>
              <a:t>G</a:t>
            </a:r>
            <a:r>
              <a:rPr dirty="0" sz="4000" spc="-215">
                <a:solidFill>
                  <a:srgbClr val="FFFFFF"/>
                </a:solidFill>
              </a:rPr>
              <a:t>e</a:t>
            </a:r>
            <a:r>
              <a:rPr dirty="0" sz="4000" spc="-204">
                <a:solidFill>
                  <a:srgbClr val="FFFFFF"/>
                </a:solidFill>
              </a:rPr>
              <a:t>n</a:t>
            </a:r>
            <a:r>
              <a:rPr dirty="0" sz="4000" spc="-215">
                <a:solidFill>
                  <a:srgbClr val="FFFFFF"/>
                </a:solidFill>
              </a:rPr>
              <a:t>e</a:t>
            </a:r>
            <a:r>
              <a:rPr dirty="0" sz="4000" spc="-220">
                <a:solidFill>
                  <a:srgbClr val="FFFFFF"/>
                </a:solidFill>
              </a:rPr>
              <a:t>r</a:t>
            </a:r>
            <a:r>
              <a:rPr dirty="0" sz="4000" spc="-200">
                <a:solidFill>
                  <a:srgbClr val="FFFFFF"/>
                </a:solidFill>
              </a:rPr>
              <a:t>a</a:t>
            </a:r>
            <a:r>
              <a:rPr dirty="0" sz="4000" spc="375">
                <a:solidFill>
                  <a:srgbClr val="FFFFFF"/>
                </a:solidFill>
              </a:rPr>
              <a:t>l</a:t>
            </a:r>
            <a:r>
              <a:rPr dirty="0" sz="4000" spc="-190">
                <a:solidFill>
                  <a:srgbClr val="FFFFFF"/>
                </a:solidFill>
              </a:rPr>
              <a:t>f</a:t>
            </a:r>
            <a:r>
              <a:rPr dirty="0" sz="4000" spc="-210">
                <a:solidFill>
                  <a:srgbClr val="FFFFFF"/>
                </a:solidFill>
              </a:rPr>
              <a:t>o</a:t>
            </a:r>
            <a:r>
              <a:rPr dirty="0" sz="4000" spc="-195">
                <a:solidFill>
                  <a:srgbClr val="FFFFFF"/>
                </a:solidFill>
              </a:rPr>
              <a:t>c</a:t>
            </a:r>
            <a:r>
              <a:rPr dirty="0" sz="4000" spc="-210">
                <a:solidFill>
                  <a:srgbClr val="FFFFFF"/>
                </a:solidFill>
              </a:rPr>
              <a:t>u</a:t>
            </a:r>
            <a:r>
              <a:rPr dirty="0" sz="4000" spc="375">
                <a:solidFill>
                  <a:srgbClr val="FFFFFF"/>
                </a:solidFill>
              </a:rPr>
              <a:t>s</a:t>
            </a:r>
            <a:r>
              <a:rPr dirty="0" sz="4000" spc="-220">
                <a:solidFill>
                  <a:srgbClr val="FFFFFF"/>
                </a:solidFill>
              </a:rPr>
              <a:t>r</a:t>
            </a:r>
            <a:r>
              <a:rPr dirty="0" sz="4000" spc="-215">
                <a:solidFill>
                  <a:srgbClr val="FFFFFF"/>
                </a:solidFill>
              </a:rPr>
              <a:t>e</a:t>
            </a:r>
            <a:r>
              <a:rPr dirty="0" sz="4000" spc="-155">
                <a:solidFill>
                  <a:srgbClr val="FFFFFF"/>
                </a:solidFill>
              </a:rPr>
              <a:t>s</a:t>
            </a:r>
            <a:r>
              <a:rPr dirty="0" sz="4000" spc="-215">
                <a:solidFill>
                  <a:srgbClr val="FFFFFF"/>
                </a:solidFill>
              </a:rPr>
              <a:t>e</a:t>
            </a:r>
            <a:r>
              <a:rPr dirty="0" sz="4000" spc="-200">
                <a:solidFill>
                  <a:srgbClr val="FFFFFF"/>
                </a:solidFill>
              </a:rPr>
              <a:t>a</a:t>
            </a:r>
            <a:r>
              <a:rPr dirty="0" sz="4000" spc="-220">
                <a:solidFill>
                  <a:srgbClr val="FFFFFF"/>
                </a:solidFill>
              </a:rPr>
              <a:t>r</a:t>
            </a:r>
            <a:r>
              <a:rPr dirty="0" sz="4000" spc="-195">
                <a:solidFill>
                  <a:srgbClr val="FFFFFF"/>
                </a:solidFill>
              </a:rPr>
              <a:t>c</a:t>
            </a:r>
            <a:r>
              <a:rPr dirty="0" sz="4000" spc="375">
                <a:solidFill>
                  <a:srgbClr val="FFFFFF"/>
                </a:solidFill>
              </a:rPr>
              <a:t>h</a:t>
            </a:r>
            <a:r>
              <a:rPr dirty="0" sz="4000" spc="-204">
                <a:solidFill>
                  <a:srgbClr val="FFFFFF"/>
                </a:solidFill>
              </a:rPr>
              <a:t>q</a:t>
            </a:r>
            <a:r>
              <a:rPr dirty="0" sz="4000" spc="-210">
                <a:solidFill>
                  <a:srgbClr val="FFFFFF"/>
                </a:solidFill>
              </a:rPr>
              <a:t>u</a:t>
            </a:r>
            <a:r>
              <a:rPr dirty="0" sz="4000" spc="-215">
                <a:solidFill>
                  <a:srgbClr val="FFFFFF"/>
                </a:solidFill>
              </a:rPr>
              <a:t>e</a:t>
            </a:r>
            <a:r>
              <a:rPr dirty="0" sz="4000" spc="-155">
                <a:solidFill>
                  <a:srgbClr val="FFFFFF"/>
                </a:solidFill>
              </a:rPr>
              <a:t>s</a:t>
            </a:r>
            <a:r>
              <a:rPr dirty="0" sz="4000" spc="-220">
                <a:solidFill>
                  <a:srgbClr val="FFFFFF"/>
                </a:solidFill>
              </a:rPr>
              <a:t>t</a:t>
            </a:r>
            <a:r>
              <a:rPr dirty="0" sz="4000" spc="-250">
                <a:solidFill>
                  <a:srgbClr val="FFFFFF"/>
                </a:solidFill>
              </a:rPr>
              <a:t>i</a:t>
            </a:r>
            <a:r>
              <a:rPr dirty="0" sz="4000" spc="-210">
                <a:solidFill>
                  <a:srgbClr val="FFFFFF"/>
                </a:solidFill>
              </a:rPr>
              <a:t>o</a:t>
            </a:r>
            <a:r>
              <a:rPr dirty="0" sz="4000" spc="110">
                <a:solidFill>
                  <a:srgbClr val="FFFFFF"/>
                </a:solidFill>
              </a:rPr>
              <a:t>n</a:t>
            </a:r>
            <a:endParaRPr sz="40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465274" y="1153245"/>
            <a:ext cx="7357745" cy="147320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459"/>
              <a:t>G</a:t>
            </a:r>
            <a:r>
              <a:rPr dirty="0" spc="-484"/>
              <a:t>o</a:t>
            </a:r>
            <a:r>
              <a:rPr dirty="0" spc="-515"/>
              <a:t>l</a:t>
            </a:r>
            <a:r>
              <a:rPr dirty="0" spc="-475"/>
              <a:t>d</a:t>
            </a:r>
            <a:r>
              <a:rPr dirty="0" spc="-595"/>
              <a:t>i</a:t>
            </a:r>
            <a:r>
              <a:rPr dirty="0" spc="-515"/>
              <a:t>l</a:t>
            </a:r>
            <a:r>
              <a:rPr dirty="0" spc="-484"/>
              <a:t>o</a:t>
            </a:r>
            <a:r>
              <a:rPr dirty="0" spc="-455"/>
              <a:t>c</a:t>
            </a:r>
            <a:r>
              <a:rPr dirty="0" spc="-440"/>
              <a:t>k</a:t>
            </a:r>
            <a:r>
              <a:rPr dirty="0" spc="894"/>
              <a:t>s</a:t>
            </a:r>
            <a:r>
              <a:rPr dirty="0" spc="-500"/>
              <a:t>T</a:t>
            </a:r>
            <a:r>
              <a:rPr dirty="0" spc="-495"/>
              <a:t>e</a:t>
            </a:r>
            <a:r>
              <a:rPr dirty="0" spc="-355"/>
              <a:t>s</a:t>
            </a:r>
            <a:r>
              <a:rPr dirty="0" spc="265"/>
              <a:t>t</a:t>
            </a:r>
          </a:p>
        </p:txBody>
      </p:sp>
      <p:sp>
        <p:nvSpPr>
          <p:cNvPr id="3" name="object 3" descr=""/>
          <p:cNvSpPr/>
          <p:nvPr/>
        </p:nvSpPr>
        <p:spPr>
          <a:xfrm>
            <a:off x="4192796" y="2821061"/>
            <a:ext cx="9902190" cy="752475"/>
          </a:xfrm>
          <a:custGeom>
            <a:avLst/>
            <a:gdLst/>
            <a:ahLst/>
            <a:cxnLst/>
            <a:rect l="l" t="t" r="r" b="b"/>
            <a:pathLst>
              <a:path w="9902190" h="752475">
                <a:moveTo>
                  <a:pt x="7492499" y="752476"/>
                </a:moveTo>
                <a:lnTo>
                  <a:pt x="2418093" y="752476"/>
                </a:lnTo>
                <a:lnTo>
                  <a:pt x="2405895" y="750014"/>
                </a:lnTo>
                <a:lnTo>
                  <a:pt x="2395934" y="743298"/>
                </a:lnTo>
                <a:lnTo>
                  <a:pt x="2389219" y="733337"/>
                </a:lnTo>
                <a:lnTo>
                  <a:pt x="2386756" y="721139"/>
                </a:lnTo>
                <a:lnTo>
                  <a:pt x="2386756" y="479014"/>
                </a:lnTo>
                <a:lnTo>
                  <a:pt x="2384293" y="466816"/>
                </a:lnTo>
                <a:lnTo>
                  <a:pt x="2377577" y="456855"/>
                </a:lnTo>
                <a:lnTo>
                  <a:pt x="2367616" y="450139"/>
                </a:lnTo>
                <a:lnTo>
                  <a:pt x="2355419" y="447676"/>
                </a:lnTo>
                <a:lnTo>
                  <a:pt x="23026" y="447676"/>
                </a:lnTo>
                <a:lnTo>
                  <a:pt x="15055" y="444375"/>
                </a:lnTo>
                <a:lnTo>
                  <a:pt x="3301" y="432621"/>
                </a:lnTo>
                <a:lnTo>
                  <a:pt x="0" y="424650"/>
                </a:lnTo>
                <a:lnTo>
                  <a:pt x="0" y="23026"/>
                </a:lnTo>
                <a:lnTo>
                  <a:pt x="3301" y="15055"/>
                </a:lnTo>
                <a:lnTo>
                  <a:pt x="15055" y="3301"/>
                </a:lnTo>
                <a:lnTo>
                  <a:pt x="23026" y="0"/>
                </a:lnTo>
                <a:lnTo>
                  <a:pt x="9870796" y="0"/>
                </a:lnTo>
                <a:lnTo>
                  <a:pt x="9882994" y="2462"/>
                </a:lnTo>
                <a:lnTo>
                  <a:pt x="9892955" y="9178"/>
                </a:lnTo>
                <a:lnTo>
                  <a:pt x="9899671" y="19139"/>
                </a:lnTo>
                <a:lnTo>
                  <a:pt x="9902134" y="31337"/>
                </a:lnTo>
                <a:lnTo>
                  <a:pt x="9902134" y="416339"/>
                </a:lnTo>
                <a:lnTo>
                  <a:pt x="9899671" y="428537"/>
                </a:lnTo>
                <a:lnTo>
                  <a:pt x="9892955" y="438498"/>
                </a:lnTo>
                <a:lnTo>
                  <a:pt x="9882994" y="445214"/>
                </a:lnTo>
                <a:lnTo>
                  <a:pt x="9870796" y="447676"/>
                </a:lnTo>
                <a:lnTo>
                  <a:pt x="7538552" y="447676"/>
                </a:lnTo>
                <a:lnTo>
                  <a:pt x="7530581" y="450978"/>
                </a:lnTo>
                <a:lnTo>
                  <a:pt x="7518827" y="462732"/>
                </a:lnTo>
                <a:lnTo>
                  <a:pt x="7515525" y="470703"/>
                </a:lnTo>
                <a:lnTo>
                  <a:pt x="7515525" y="729450"/>
                </a:lnTo>
                <a:lnTo>
                  <a:pt x="7512224" y="737421"/>
                </a:lnTo>
                <a:lnTo>
                  <a:pt x="7500470" y="749175"/>
                </a:lnTo>
                <a:lnTo>
                  <a:pt x="7492499" y="752476"/>
                </a:lnTo>
                <a:close/>
              </a:path>
            </a:pathLst>
          </a:custGeom>
          <a:solidFill>
            <a:srgbClr val="AB9DE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 descr=""/>
          <p:cNvSpPr txBox="1"/>
          <p:nvPr/>
        </p:nvSpPr>
        <p:spPr>
          <a:xfrm>
            <a:off x="4243280" y="2824268"/>
            <a:ext cx="9801225" cy="711200"/>
          </a:xfrm>
          <a:prstGeom prst="rect">
            <a:avLst/>
          </a:prstGeom>
        </p:spPr>
        <p:txBody>
          <a:bodyPr wrap="square" lIns="0" tIns="86360" rIns="0" bIns="0" rtlCol="0" vert="horz">
            <a:spAutoFit/>
          </a:bodyPr>
          <a:lstStyle/>
          <a:p>
            <a:pPr marL="2399030" marR="5080" indent="-2386965">
              <a:lnSpc>
                <a:spcPts val="2400"/>
              </a:lnSpc>
              <a:spcBef>
                <a:spcPts val="680"/>
              </a:spcBef>
            </a:pPr>
            <a:r>
              <a:rPr dirty="0" sz="2500" spc="-70">
                <a:solidFill>
                  <a:srgbClr val="FFFFFF"/>
                </a:solidFill>
                <a:latin typeface="Trebuchet MS"/>
                <a:cs typeface="Trebuchet MS"/>
              </a:rPr>
              <a:t>HowdoesEmotional</a:t>
            </a:r>
            <a:r>
              <a:rPr dirty="0" sz="2500" spc="-4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500" spc="-85">
                <a:solidFill>
                  <a:srgbClr val="FFFFFF"/>
                </a:solidFill>
                <a:latin typeface="Trebuchet MS"/>
                <a:cs typeface="Trebuchet MS"/>
              </a:rPr>
              <a:t>Intelligenceinfluencealeader'ssatisfactionwithworkand </a:t>
            </a:r>
            <a:r>
              <a:rPr dirty="0" sz="2500" spc="-65">
                <a:solidFill>
                  <a:srgbClr val="FFFFFF"/>
                </a:solidFill>
                <a:latin typeface="Trebuchet MS"/>
                <a:cs typeface="Trebuchet MS"/>
              </a:rPr>
              <a:t>effectivenessinbusinessenvironments?</a:t>
            </a:r>
            <a:endParaRPr sz="2500">
              <a:latin typeface="Trebuchet MS"/>
              <a:cs typeface="Trebuchet MS"/>
            </a:endParaRPr>
          </a:p>
        </p:txBody>
      </p:sp>
      <p:sp>
        <p:nvSpPr>
          <p:cNvPr id="5" name="object 5" descr=""/>
          <p:cNvSpPr/>
          <p:nvPr/>
        </p:nvSpPr>
        <p:spPr>
          <a:xfrm>
            <a:off x="6222249" y="4009823"/>
            <a:ext cx="166370" cy="5090160"/>
          </a:xfrm>
          <a:custGeom>
            <a:avLst/>
            <a:gdLst/>
            <a:ahLst/>
            <a:cxnLst/>
            <a:rect l="l" t="t" r="r" b="b"/>
            <a:pathLst>
              <a:path w="166370" h="5090159">
                <a:moveTo>
                  <a:pt x="40162" y="0"/>
                </a:moveTo>
                <a:lnTo>
                  <a:pt x="81117" y="17283"/>
                </a:lnTo>
                <a:lnTo>
                  <a:pt x="115815" y="44091"/>
                </a:lnTo>
                <a:lnTo>
                  <a:pt x="142623" y="78789"/>
                </a:lnTo>
                <a:lnTo>
                  <a:pt x="159907" y="119744"/>
                </a:lnTo>
                <a:lnTo>
                  <a:pt x="166031" y="165322"/>
                </a:lnTo>
                <a:lnTo>
                  <a:pt x="166031" y="4919015"/>
                </a:lnTo>
                <a:lnTo>
                  <a:pt x="159907" y="4964593"/>
                </a:lnTo>
                <a:lnTo>
                  <a:pt x="142623" y="5005548"/>
                </a:lnTo>
                <a:lnTo>
                  <a:pt x="115815" y="5040246"/>
                </a:lnTo>
                <a:lnTo>
                  <a:pt x="81117" y="5067054"/>
                </a:lnTo>
                <a:lnTo>
                  <a:pt x="40162" y="5084338"/>
                </a:lnTo>
                <a:lnTo>
                  <a:pt x="0" y="5089734"/>
                </a:lnTo>
              </a:path>
            </a:pathLst>
          </a:custGeom>
          <a:ln w="114300">
            <a:solidFill>
              <a:srgbClr val="AB9DE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 descr=""/>
          <p:cNvSpPr/>
          <p:nvPr/>
        </p:nvSpPr>
        <p:spPr>
          <a:xfrm>
            <a:off x="1711350" y="9067955"/>
            <a:ext cx="92710" cy="31750"/>
          </a:xfrm>
          <a:custGeom>
            <a:avLst/>
            <a:gdLst/>
            <a:ahLst/>
            <a:cxnLst/>
            <a:rect l="l" t="t" r="r" b="b"/>
            <a:pathLst>
              <a:path w="92710" h="31750">
                <a:moveTo>
                  <a:pt x="92665" y="31602"/>
                </a:moveTo>
                <a:lnTo>
                  <a:pt x="52503" y="26205"/>
                </a:lnTo>
                <a:lnTo>
                  <a:pt x="11548" y="8922"/>
                </a:lnTo>
                <a:lnTo>
                  <a:pt x="0" y="0"/>
                </a:lnTo>
              </a:path>
            </a:pathLst>
          </a:custGeom>
          <a:ln w="114300">
            <a:solidFill>
              <a:srgbClr val="AB9DE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 descr=""/>
          <p:cNvSpPr txBox="1"/>
          <p:nvPr/>
        </p:nvSpPr>
        <p:spPr>
          <a:xfrm>
            <a:off x="2243405" y="4784741"/>
            <a:ext cx="3539490" cy="2940685"/>
          </a:xfrm>
          <a:prstGeom prst="rect">
            <a:avLst/>
          </a:prstGeom>
        </p:spPr>
        <p:txBody>
          <a:bodyPr wrap="square" lIns="0" tIns="142240" rIns="0" bIns="0" rtlCol="0" vert="horz">
            <a:spAutoFit/>
          </a:bodyPr>
          <a:lstStyle/>
          <a:p>
            <a:pPr algn="ctr" marL="251460" marR="243840">
              <a:lnSpc>
                <a:spcPct val="79700"/>
              </a:lnSpc>
              <a:spcBef>
                <a:spcPts val="1120"/>
              </a:spcBef>
            </a:pPr>
            <a:r>
              <a:rPr dirty="0" sz="4200" spc="-235">
                <a:solidFill>
                  <a:srgbClr val="262565"/>
                </a:solidFill>
                <a:latin typeface="Trebuchet MS"/>
                <a:cs typeface="Trebuchet MS"/>
              </a:rPr>
              <a:t>I</a:t>
            </a:r>
            <a:r>
              <a:rPr dirty="0" sz="4200" spc="385">
                <a:solidFill>
                  <a:srgbClr val="262565"/>
                </a:solidFill>
                <a:latin typeface="Trebuchet MS"/>
                <a:cs typeface="Trebuchet MS"/>
              </a:rPr>
              <a:t>s</a:t>
            </a:r>
            <a:r>
              <a:rPr dirty="0" sz="4200" spc="-235">
                <a:solidFill>
                  <a:srgbClr val="262565"/>
                </a:solidFill>
                <a:latin typeface="Trebuchet MS"/>
                <a:cs typeface="Trebuchet MS"/>
              </a:rPr>
              <a:t>t</a:t>
            </a:r>
            <a:r>
              <a:rPr dirty="0" sz="4200" spc="-220">
                <a:solidFill>
                  <a:srgbClr val="262565"/>
                </a:solidFill>
                <a:latin typeface="Trebuchet MS"/>
                <a:cs typeface="Trebuchet MS"/>
              </a:rPr>
              <a:t>h</a:t>
            </a:r>
            <a:r>
              <a:rPr dirty="0" sz="4200" spc="385">
                <a:solidFill>
                  <a:srgbClr val="262565"/>
                </a:solidFill>
                <a:latin typeface="Trebuchet MS"/>
                <a:cs typeface="Trebuchet MS"/>
              </a:rPr>
              <a:t>e</a:t>
            </a:r>
            <a:r>
              <a:rPr dirty="0" sz="4200" spc="-220">
                <a:solidFill>
                  <a:srgbClr val="262565"/>
                </a:solidFill>
                <a:latin typeface="Trebuchet MS"/>
                <a:cs typeface="Trebuchet MS"/>
              </a:rPr>
              <a:t>q</a:t>
            </a:r>
            <a:r>
              <a:rPr dirty="0" sz="4200" spc="-225">
                <a:solidFill>
                  <a:srgbClr val="262565"/>
                </a:solidFill>
                <a:latin typeface="Trebuchet MS"/>
                <a:cs typeface="Trebuchet MS"/>
              </a:rPr>
              <a:t>ue</a:t>
            </a:r>
            <a:r>
              <a:rPr dirty="0" sz="4200" spc="-165">
                <a:solidFill>
                  <a:srgbClr val="262565"/>
                </a:solidFill>
                <a:latin typeface="Trebuchet MS"/>
                <a:cs typeface="Trebuchet MS"/>
              </a:rPr>
              <a:t>s</a:t>
            </a:r>
            <a:r>
              <a:rPr dirty="0" sz="4200" spc="-235">
                <a:solidFill>
                  <a:srgbClr val="262565"/>
                </a:solidFill>
                <a:latin typeface="Trebuchet MS"/>
                <a:cs typeface="Trebuchet MS"/>
              </a:rPr>
              <a:t>t</a:t>
            </a:r>
            <a:r>
              <a:rPr dirty="0" sz="4200" spc="-270">
                <a:solidFill>
                  <a:srgbClr val="262565"/>
                </a:solidFill>
                <a:latin typeface="Trebuchet MS"/>
                <a:cs typeface="Trebuchet MS"/>
              </a:rPr>
              <a:t>i</a:t>
            </a:r>
            <a:r>
              <a:rPr dirty="0" sz="4200" spc="-225">
                <a:solidFill>
                  <a:srgbClr val="262565"/>
                </a:solidFill>
                <a:latin typeface="Trebuchet MS"/>
                <a:cs typeface="Trebuchet MS"/>
              </a:rPr>
              <a:t>o</a:t>
            </a:r>
            <a:r>
              <a:rPr dirty="0" sz="4200" spc="110">
                <a:solidFill>
                  <a:srgbClr val="262565"/>
                </a:solidFill>
                <a:latin typeface="Trebuchet MS"/>
                <a:cs typeface="Trebuchet MS"/>
              </a:rPr>
              <a:t>n</a:t>
            </a:r>
            <a:r>
              <a:rPr dirty="0" sz="4200" spc="-11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4200" spc="-10">
                <a:solidFill>
                  <a:srgbClr val="262565"/>
                </a:solidFill>
                <a:latin typeface="Trebuchet MS"/>
                <a:cs typeface="Trebuchet MS"/>
              </a:rPr>
              <a:t>clear?</a:t>
            </a:r>
            <a:endParaRPr sz="4200">
              <a:latin typeface="Trebuchet MS"/>
              <a:cs typeface="Trebuchet MS"/>
            </a:endParaRPr>
          </a:p>
          <a:p>
            <a:pPr algn="ctr" marL="12700" marR="5080" indent="-635">
              <a:lnSpc>
                <a:spcPct val="117400"/>
              </a:lnSpc>
              <a:spcBef>
                <a:spcPts val="2270"/>
              </a:spcBef>
            </a:pPr>
            <a:r>
              <a:rPr dirty="0" sz="1650" spc="10">
                <a:solidFill>
                  <a:srgbClr val="262565"/>
                </a:solidFill>
                <a:latin typeface="Trebuchet MS"/>
                <a:cs typeface="Trebuchet MS"/>
              </a:rPr>
              <a:t>The</a:t>
            </a:r>
            <a:r>
              <a:rPr dirty="0" sz="1650" spc="-4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10">
                <a:solidFill>
                  <a:srgbClr val="262565"/>
                </a:solidFill>
                <a:latin typeface="Trebuchet MS"/>
                <a:cs typeface="Trebuchet MS"/>
              </a:rPr>
              <a:t>question</a:t>
            </a:r>
            <a:r>
              <a:rPr dirty="0" sz="1650" spc="-3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10">
                <a:solidFill>
                  <a:srgbClr val="262565"/>
                </a:solidFill>
                <a:latin typeface="Trebuchet MS"/>
                <a:cs typeface="Trebuchet MS"/>
              </a:rPr>
              <a:t>specifies</a:t>
            </a:r>
            <a:r>
              <a:rPr dirty="0" sz="1650" spc="-3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10">
                <a:solidFill>
                  <a:srgbClr val="262565"/>
                </a:solidFill>
                <a:latin typeface="Trebuchet MS"/>
                <a:cs typeface="Trebuchet MS"/>
              </a:rPr>
              <a:t>the</a:t>
            </a:r>
            <a:r>
              <a:rPr dirty="0" sz="1650" spc="-3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-10">
                <a:solidFill>
                  <a:srgbClr val="262565"/>
                </a:solidFill>
                <a:latin typeface="Trebuchet MS"/>
                <a:cs typeface="Trebuchet MS"/>
              </a:rPr>
              <a:t>concept</a:t>
            </a:r>
            <a:r>
              <a:rPr dirty="0" sz="1650" spc="50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>
                <a:solidFill>
                  <a:srgbClr val="262565"/>
                </a:solidFill>
                <a:latin typeface="Trebuchet MS"/>
                <a:cs typeface="Trebuchet MS"/>
              </a:rPr>
              <a:t>of</a:t>
            </a:r>
            <a:r>
              <a:rPr dirty="0" sz="1650" spc="-7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>
                <a:solidFill>
                  <a:srgbClr val="262565"/>
                </a:solidFill>
                <a:latin typeface="Trebuchet MS"/>
                <a:cs typeface="Trebuchet MS"/>
              </a:rPr>
              <a:t>emotional</a:t>
            </a:r>
            <a:r>
              <a:rPr dirty="0" sz="1650" spc="-7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>
                <a:solidFill>
                  <a:srgbClr val="262565"/>
                </a:solidFill>
                <a:latin typeface="Trebuchet MS"/>
                <a:cs typeface="Trebuchet MS"/>
              </a:rPr>
              <a:t>intelligence</a:t>
            </a:r>
            <a:r>
              <a:rPr dirty="0" sz="1650" spc="-7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50">
                <a:solidFill>
                  <a:srgbClr val="262565"/>
                </a:solidFill>
                <a:latin typeface="Trebuchet MS"/>
                <a:cs typeface="Trebuchet MS"/>
              </a:rPr>
              <a:t>and</a:t>
            </a:r>
            <a:r>
              <a:rPr dirty="0" sz="1650" spc="-6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-25">
                <a:solidFill>
                  <a:srgbClr val="262565"/>
                </a:solidFill>
                <a:latin typeface="Trebuchet MS"/>
                <a:cs typeface="Trebuchet MS"/>
              </a:rPr>
              <a:t>its </a:t>
            </a:r>
            <a:r>
              <a:rPr dirty="0" sz="1650" spc="10">
                <a:solidFill>
                  <a:srgbClr val="262565"/>
                </a:solidFill>
                <a:latin typeface="Trebuchet MS"/>
                <a:cs typeface="Trebuchet MS"/>
              </a:rPr>
              <a:t>impact</a:t>
            </a:r>
            <a:r>
              <a:rPr dirty="0" sz="1650" spc="-7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10">
                <a:solidFill>
                  <a:srgbClr val="262565"/>
                </a:solidFill>
                <a:latin typeface="Trebuchet MS"/>
                <a:cs typeface="Trebuchet MS"/>
              </a:rPr>
              <a:t>on</a:t>
            </a:r>
            <a:r>
              <a:rPr dirty="0" sz="1650" spc="-7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75">
                <a:solidFill>
                  <a:srgbClr val="262565"/>
                </a:solidFill>
                <a:latin typeface="Trebuchet MS"/>
                <a:cs typeface="Trebuchet MS"/>
              </a:rPr>
              <a:t>a</a:t>
            </a:r>
            <a:r>
              <a:rPr dirty="0" sz="1650" spc="-7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>
                <a:solidFill>
                  <a:srgbClr val="262565"/>
                </a:solidFill>
                <a:latin typeface="Trebuchet MS"/>
                <a:cs typeface="Trebuchet MS"/>
              </a:rPr>
              <a:t>leader’s</a:t>
            </a:r>
            <a:r>
              <a:rPr dirty="0" sz="1650" spc="-7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10">
                <a:solidFill>
                  <a:srgbClr val="262565"/>
                </a:solidFill>
                <a:latin typeface="Trebuchet MS"/>
                <a:cs typeface="Trebuchet MS"/>
              </a:rPr>
              <a:t>satisfaction</a:t>
            </a:r>
            <a:r>
              <a:rPr dirty="0" sz="1650" spc="-7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25">
                <a:solidFill>
                  <a:srgbClr val="262565"/>
                </a:solidFill>
                <a:latin typeface="Trebuchet MS"/>
                <a:cs typeface="Trebuchet MS"/>
              </a:rPr>
              <a:t>and </a:t>
            </a:r>
            <a:r>
              <a:rPr dirty="0" sz="1650">
                <a:solidFill>
                  <a:srgbClr val="262565"/>
                </a:solidFill>
                <a:latin typeface="Trebuchet MS"/>
                <a:cs typeface="Trebuchet MS"/>
              </a:rPr>
              <a:t>effectiveness</a:t>
            </a:r>
            <a:r>
              <a:rPr dirty="0" sz="1650" spc="8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-10">
                <a:solidFill>
                  <a:srgbClr val="262565"/>
                </a:solidFill>
                <a:latin typeface="Trebuchet MS"/>
                <a:cs typeface="Trebuchet MS"/>
              </a:rPr>
              <a:t>in</a:t>
            </a:r>
            <a:r>
              <a:rPr dirty="0" sz="1650" spc="8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60">
                <a:solidFill>
                  <a:srgbClr val="262565"/>
                </a:solidFill>
                <a:latin typeface="Trebuchet MS"/>
                <a:cs typeface="Trebuchet MS"/>
              </a:rPr>
              <a:t>business </a:t>
            </a:r>
            <a:r>
              <a:rPr dirty="0" sz="1650" spc="-10">
                <a:solidFill>
                  <a:srgbClr val="262565"/>
                </a:solidFill>
                <a:latin typeface="Trebuchet MS"/>
                <a:cs typeface="Trebuchet MS"/>
              </a:rPr>
              <a:t>environments.</a:t>
            </a:r>
            <a:endParaRPr sz="1650">
              <a:latin typeface="Trebuchet MS"/>
              <a:cs typeface="Trebuchet MS"/>
            </a:endParaRPr>
          </a:p>
        </p:txBody>
      </p:sp>
      <p:sp>
        <p:nvSpPr>
          <p:cNvPr id="8" name="object 8" descr=""/>
          <p:cNvSpPr/>
          <p:nvPr/>
        </p:nvSpPr>
        <p:spPr>
          <a:xfrm>
            <a:off x="11353577" y="4009823"/>
            <a:ext cx="166370" cy="5090160"/>
          </a:xfrm>
          <a:custGeom>
            <a:avLst/>
            <a:gdLst/>
            <a:ahLst/>
            <a:cxnLst/>
            <a:rect l="l" t="t" r="r" b="b"/>
            <a:pathLst>
              <a:path w="166370" h="5090159">
                <a:moveTo>
                  <a:pt x="40162" y="0"/>
                </a:moveTo>
                <a:lnTo>
                  <a:pt x="81117" y="17283"/>
                </a:lnTo>
                <a:lnTo>
                  <a:pt x="115815" y="44091"/>
                </a:lnTo>
                <a:lnTo>
                  <a:pt x="142623" y="78789"/>
                </a:lnTo>
                <a:lnTo>
                  <a:pt x="159907" y="119744"/>
                </a:lnTo>
                <a:lnTo>
                  <a:pt x="166031" y="165322"/>
                </a:lnTo>
                <a:lnTo>
                  <a:pt x="166031" y="4919015"/>
                </a:lnTo>
                <a:lnTo>
                  <a:pt x="159907" y="4964593"/>
                </a:lnTo>
                <a:lnTo>
                  <a:pt x="142623" y="5005548"/>
                </a:lnTo>
                <a:lnTo>
                  <a:pt x="115815" y="5040246"/>
                </a:lnTo>
                <a:lnTo>
                  <a:pt x="81117" y="5067055"/>
                </a:lnTo>
                <a:lnTo>
                  <a:pt x="40162" y="5084338"/>
                </a:lnTo>
                <a:lnTo>
                  <a:pt x="0" y="5089734"/>
                </a:lnTo>
              </a:path>
            </a:pathLst>
          </a:custGeom>
          <a:ln w="114300">
            <a:solidFill>
              <a:srgbClr val="AB9DE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 descr=""/>
          <p:cNvSpPr/>
          <p:nvPr/>
        </p:nvSpPr>
        <p:spPr>
          <a:xfrm>
            <a:off x="6810130" y="9037907"/>
            <a:ext cx="125730" cy="62230"/>
          </a:xfrm>
          <a:custGeom>
            <a:avLst/>
            <a:gdLst/>
            <a:ahLst/>
            <a:cxnLst/>
            <a:rect l="l" t="t" r="r" b="b"/>
            <a:pathLst>
              <a:path w="125729" h="62229">
                <a:moveTo>
                  <a:pt x="125212" y="61651"/>
                </a:moveTo>
                <a:lnTo>
                  <a:pt x="85050" y="56254"/>
                </a:lnTo>
                <a:lnTo>
                  <a:pt x="44095" y="38971"/>
                </a:lnTo>
                <a:lnTo>
                  <a:pt x="9397" y="12163"/>
                </a:lnTo>
                <a:lnTo>
                  <a:pt x="0" y="0"/>
                </a:lnTo>
              </a:path>
            </a:pathLst>
          </a:custGeom>
          <a:ln w="114299">
            <a:solidFill>
              <a:srgbClr val="AB9DE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 descr=""/>
          <p:cNvSpPr/>
          <p:nvPr/>
        </p:nvSpPr>
        <p:spPr>
          <a:xfrm>
            <a:off x="6815052" y="4009823"/>
            <a:ext cx="80645" cy="50165"/>
          </a:xfrm>
          <a:custGeom>
            <a:avLst/>
            <a:gdLst/>
            <a:ahLst/>
            <a:cxnLst/>
            <a:rect l="l" t="t" r="r" b="b"/>
            <a:pathLst>
              <a:path w="80645" h="50164">
                <a:moveTo>
                  <a:pt x="0" y="49884"/>
                </a:moveTo>
                <a:lnTo>
                  <a:pt x="4475" y="44091"/>
                </a:lnTo>
                <a:lnTo>
                  <a:pt x="39174" y="17283"/>
                </a:lnTo>
                <a:lnTo>
                  <a:pt x="80129" y="0"/>
                </a:lnTo>
              </a:path>
            </a:pathLst>
          </a:custGeom>
          <a:ln w="114300">
            <a:solidFill>
              <a:srgbClr val="AB9DE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 descr=""/>
          <p:cNvSpPr txBox="1"/>
          <p:nvPr/>
        </p:nvSpPr>
        <p:spPr>
          <a:xfrm>
            <a:off x="7509423" y="4784741"/>
            <a:ext cx="3270250" cy="2940685"/>
          </a:xfrm>
          <a:prstGeom prst="rect">
            <a:avLst/>
          </a:prstGeom>
        </p:spPr>
        <p:txBody>
          <a:bodyPr wrap="square" lIns="0" tIns="142240" rIns="0" bIns="0" rtlCol="0" vert="horz">
            <a:spAutoFit/>
          </a:bodyPr>
          <a:lstStyle/>
          <a:p>
            <a:pPr algn="ctr" marL="116839" marR="109220">
              <a:lnSpc>
                <a:spcPct val="79700"/>
              </a:lnSpc>
              <a:spcBef>
                <a:spcPts val="1120"/>
              </a:spcBef>
            </a:pPr>
            <a:r>
              <a:rPr dirty="0" sz="4200" spc="-235">
                <a:solidFill>
                  <a:srgbClr val="262565"/>
                </a:solidFill>
                <a:latin typeface="Trebuchet MS"/>
                <a:cs typeface="Trebuchet MS"/>
              </a:rPr>
              <a:t>I</a:t>
            </a:r>
            <a:r>
              <a:rPr dirty="0" sz="4200" spc="385">
                <a:solidFill>
                  <a:srgbClr val="262565"/>
                </a:solidFill>
                <a:latin typeface="Trebuchet MS"/>
                <a:cs typeface="Trebuchet MS"/>
              </a:rPr>
              <a:t>s</a:t>
            </a:r>
            <a:r>
              <a:rPr dirty="0" sz="4200" spc="-235">
                <a:solidFill>
                  <a:srgbClr val="262565"/>
                </a:solidFill>
                <a:latin typeface="Trebuchet MS"/>
                <a:cs typeface="Trebuchet MS"/>
              </a:rPr>
              <a:t>t</a:t>
            </a:r>
            <a:r>
              <a:rPr dirty="0" sz="4200" spc="-220">
                <a:solidFill>
                  <a:srgbClr val="262565"/>
                </a:solidFill>
                <a:latin typeface="Trebuchet MS"/>
                <a:cs typeface="Trebuchet MS"/>
              </a:rPr>
              <a:t>h</a:t>
            </a:r>
            <a:r>
              <a:rPr dirty="0" sz="4200" spc="385">
                <a:solidFill>
                  <a:srgbClr val="262565"/>
                </a:solidFill>
                <a:latin typeface="Trebuchet MS"/>
                <a:cs typeface="Trebuchet MS"/>
              </a:rPr>
              <a:t>e</a:t>
            </a:r>
            <a:r>
              <a:rPr dirty="0" sz="4200" spc="-220">
                <a:solidFill>
                  <a:srgbClr val="262565"/>
                </a:solidFill>
                <a:latin typeface="Trebuchet MS"/>
                <a:cs typeface="Trebuchet MS"/>
              </a:rPr>
              <a:t>q</a:t>
            </a:r>
            <a:r>
              <a:rPr dirty="0" sz="4200" spc="-225">
                <a:solidFill>
                  <a:srgbClr val="262565"/>
                </a:solidFill>
                <a:latin typeface="Trebuchet MS"/>
                <a:cs typeface="Trebuchet MS"/>
              </a:rPr>
              <a:t>ue</a:t>
            </a:r>
            <a:r>
              <a:rPr dirty="0" sz="4200" spc="-165">
                <a:solidFill>
                  <a:srgbClr val="262565"/>
                </a:solidFill>
                <a:latin typeface="Trebuchet MS"/>
                <a:cs typeface="Trebuchet MS"/>
              </a:rPr>
              <a:t>s</a:t>
            </a:r>
            <a:r>
              <a:rPr dirty="0" sz="4200" spc="-235">
                <a:solidFill>
                  <a:srgbClr val="262565"/>
                </a:solidFill>
                <a:latin typeface="Trebuchet MS"/>
                <a:cs typeface="Trebuchet MS"/>
              </a:rPr>
              <a:t>t</a:t>
            </a:r>
            <a:r>
              <a:rPr dirty="0" sz="4200" spc="-270">
                <a:solidFill>
                  <a:srgbClr val="262565"/>
                </a:solidFill>
                <a:latin typeface="Trebuchet MS"/>
                <a:cs typeface="Trebuchet MS"/>
              </a:rPr>
              <a:t>i</a:t>
            </a:r>
            <a:r>
              <a:rPr dirty="0" sz="4200" spc="-225">
                <a:solidFill>
                  <a:srgbClr val="262565"/>
                </a:solidFill>
                <a:latin typeface="Trebuchet MS"/>
                <a:cs typeface="Trebuchet MS"/>
              </a:rPr>
              <a:t>o</a:t>
            </a:r>
            <a:r>
              <a:rPr dirty="0" sz="4200" spc="110">
                <a:solidFill>
                  <a:srgbClr val="262565"/>
                </a:solidFill>
                <a:latin typeface="Trebuchet MS"/>
                <a:cs typeface="Trebuchet MS"/>
              </a:rPr>
              <a:t>n</a:t>
            </a:r>
            <a:r>
              <a:rPr dirty="0" sz="4200" spc="-11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4200" spc="-10">
                <a:solidFill>
                  <a:srgbClr val="262565"/>
                </a:solidFill>
                <a:latin typeface="Trebuchet MS"/>
                <a:cs typeface="Trebuchet MS"/>
              </a:rPr>
              <a:t>focused?</a:t>
            </a:r>
            <a:endParaRPr sz="4200">
              <a:latin typeface="Trebuchet MS"/>
              <a:cs typeface="Trebuchet MS"/>
            </a:endParaRPr>
          </a:p>
          <a:p>
            <a:pPr algn="ctr" marL="12065" marR="5080" indent="-635">
              <a:lnSpc>
                <a:spcPct val="117400"/>
              </a:lnSpc>
              <a:spcBef>
                <a:spcPts val="2270"/>
              </a:spcBef>
            </a:pPr>
            <a:r>
              <a:rPr dirty="0" sz="1650">
                <a:solidFill>
                  <a:srgbClr val="262565"/>
                </a:solidFill>
                <a:latin typeface="Trebuchet MS"/>
                <a:cs typeface="Trebuchet MS"/>
              </a:rPr>
              <a:t>The</a:t>
            </a:r>
            <a:r>
              <a:rPr dirty="0" sz="1650" spc="-6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>
                <a:solidFill>
                  <a:srgbClr val="262565"/>
                </a:solidFill>
                <a:latin typeface="Trebuchet MS"/>
                <a:cs typeface="Trebuchet MS"/>
              </a:rPr>
              <a:t>question</a:t>
            </a:r>
            <a:r>
              <a:rPr dirty="0" sz="1650" spc="-6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70">
                <a:solidFill>
                  <a:srgbClr val="262565"/>
                </a:solidFill>
                <a:latin typeface="Trebuchet MS"/>
                <a:cs typeface="Trebuchet MS"/>
              </a:rPr>
              <a:t>focuses</a:t>
            </a:r>
            <a:r>
              <a:rPr dirty="0" sz="1650" spc="-6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>
                <a:solidFill>
                  <a:srgbClr val="262565"/>
                </a:solidFill>
                <a:latin typeface="Trebuchet MS"/>
                <a:cs typeface="Trebuchet MS"/>
              </a:rPr>
              <a:t>on</a:t>
            </a:r>
            <a:r>
              <a:rPr dirty="0" sz="1650" spc="-6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-25">
                <a:solidFill>
                  <a:srgbClr val="262565"/>
                </a:solidFill>
                <a:latin typeface="Trebuchet MS"/>
                <a:cs typeface="Trebuchet MS"/>
              </a:rPr>
              <a:t>the </a:t>
            </a:r>
            <a:r>
              <a:rPr dirty="0" sz="1650">
                <a:solidFill>
                  <a:srgbClr val="262565"/>
                </a:solidFill>
                <a:latin typeface="Trebuchet MS"/>
                <a:cs typeface="Trebuchet MS"/>
              </a:rPr>
              <a:t>relationship</a:t>
            </a:r>
            <a:r>
              <a:rPr dirty="0" sz="1650" spc="2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>
                <a:solidFill>
                  <a:srgbClr val="262565"/>
                </a:solidFill>
                <a:latin typeface="Trebuchet MS"/>
                <a:cs typeface="Trebuchet MS"/>
              </a:rPr>
              <a:t>between</a:t>
            </a:r>
            <a:r>
              <a:rPr dirty="0" sz="1650" spc="2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-10">
                <a:solidFill>
                  <a:srgbClr val="262565"/>
                </a:solidFill>
                <a:latin typeface="Trebuchet MS"/>
                <a:cs typeface="Trebuchet MS"/>
              </a:rPr>
              <a:t>emotional </a:t>
            </a:r>
            <a:r>
              <a:rPr dirty="0" sz="1650">
                <a:solidFill>
                  <a:srgbClr val="262565"/>
                </a:solidFill>
                <a:latin typeface="Trebuchet MS"/>
                <a:cs typeface="Trebuchet MS"/>
              </a:rPr>
              <a:t>intelligence</a:t>
            </a:r>
            <a:r>
              <a:rPr dirty="0" sz="1650" spc="-7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50">
                <a:solidFill>
                  <a:srgbClr val="262565"/>
                </a:solidFill>
                <a:latin typeface="Trebuchet MS"/>
                <a:cs typeface="Trebuchet MS"/>
              </a:rPr>
              <a:t>and</a:t>
            </a:r>
            <a:r>
              <a:rPr dirty="0" sz="1650" spc="-7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>
                <a:solidFill>
                  <a:srgbClr val="262565"/>
                </a:solidFill>
                <a:latin typeface="Trebuchet MS"/>
                <a:cs typeface="Trebuchet MS"/>
              </a:rPr>
              <a:t>two</a:t>
            </a:r>
            <a:r>
              <a:rPr dirty="0" sz="1650" spc="-7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-10">
                <a:solidFill>
                  <a:srgbClr val="262565"/>
                </a:solidFill>
                <a:latin typeface="Trebuchet MS"/>
                <a:cs typeface="Trebuchet MS"/>
              </a:rPr>
              <a:t>specific </a:t>
            </a:r>
            <a:r>
              <a:rPr dirty="0" sz="1650" spc="10">
                <a:solidFill>
                  <a:srgbClr val="262565"/>
                </a:solidFill>
                <a:latin typeface="Trebuchet MS"/>
                <a:cs typeface="Trebuchet MS"/>
              </a:rPr>
              <a:t>outcomes:</a:t>
            </a:r>
            <a:r>
              <a:rPr dirty="0" sz="1650" spc="-4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10">
                <a:solidFill>
                  <a:srgbClr val="262565"/>
                </a:solidFill>
                <a:latin typeface="Trebuchet MS"/>
                <a:cs typeface="Trebuchet MS"/>
              </a:rPr>
              <a:t>leader</a:t>
            </a:r>
            <a:r>
              <a:rPr dirty="0" sz="1650" spc="-3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10">
                <a:solidFill>
                  <a:srgbClr val="262565"/>
                </a:solidFill>
                <a:latin typeface="Trebuchet MS"/>
                <a:cs typeface="Trebuchet MS"/>
              </a:rPr>
              <a:t>satisfaction</a:t>
            </a:r>
            <a:r>
              <a:rPr dirty="0" sz="1650" spc="-3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25">
                <a:solidFill>
                  <a:srgbClr val="262565"/>
                </a:solidFill>
                <a:latin typeface="Trebuchet MS"/>
                <a:cs typeface="Trebuchet MS"/>
              </a:rPr>
              <a:t>and </a:t>
            </a:r>
            <a:r>
              <a:rPr dirty="0" sz="1650">
                <a:solidFill>
                  <a:srgbClr val="262565"/>
                </a:solidFill>
                <a:latin typeface="Trebuchet MS"/>
                <a:cs typeface="Trebuchet MS"/>
              </a:rPr>
              <a:t>overall</a:t>
            </a:r>
            <a:r>
              <a:rPr dirty="0" sz="1650" spc="-12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-10">
                <a:solidFill>
                  <a:srgbClr val="262565"/>
                </a:solidFill>
                <a:latin typeface="Trebuchet MS"/>
                <a:cs typeface="Trebuchet MS"/>
              </a:rPr>
              <a:t>effectiveness.</a:t>
            </a:r>
            <a:endParaRPr sz="1650">
              <a:latin typeface="Trebuchet MS"/>
              <a:cs typeface="Trebuchet MS"/>
            </a:endParaRPr>
          </a:p>
        </p:txBody>
      </p:sp>
      <p:sp>
        <p:nvSpPr>
          <p:cNvPr id="12" name="object 12" descr=""/>
          <p:cNvSpPr/>
          <p:nvPr/>
        </p:nvSpPr>
        <p:spPr>
          <a:xfrm>
            <a:off x="16483886" y="4009823"/>
            <a:ext cx="166370" cy="5090160"/>
          </a:xfrm>
          <a:custGeom>
            <a:avLst/>
            <a:gdLst/>
            <a:ahLst/>
            <a:cxnLst/>
            <a:rect l="l" t="t" r="r" b="b"/>
            <a:pathLst>
              <a:path w="166369" h="5090159">
                <a:moveTo>
                  <a:pt x="40162" y="0"/>
                </a:moveTo>
                <a:lnTo>
                  <a:pt x="81117" y="17283"/>
                </a:lnTo>
                <a:lnTo>
                  <a:pt x="115815" y="44091"/>
                </a:lnTo>
                <a:lnTo>
                  <a:pt x="142623" y="78789"/>
                </a:lnTo>
                <a:lnTo>
                  <a:pt x="159907" y="119744"/>
                </a:lnTo>
                <a:lnTo>
                  <a:pt x="166031" y="165322"/>
                </a:lnTo>
                <a:lnTo>
                  <a:pt x="166031" y="4919015"/>
                </a:lnTo>
                <a:lnTo>
                  <a:pt x="159907" y="4964593"/>
                </a:lnTo>
                <a:lnTo>
                  <a:pt x="142623" y="5005548"/>
                </a:lnTo>
                <a:lnTo>
                  <a:pt x="115815" y="5040246"/>
                </a:lnTo>
                <a:lnTo>
                  <a:pt x="81117" y="5067055"/>
                </a:lnTo>
                <a:lnTo>
                  <a:pt x="40162" y="5084338"/>
                </a:lnTo>
                <a:lnTo>
                  <a:pt x="0" y="5089734"/>
                </a:lnTo>
              </a:path>
            </a:pathLst>
          </a:custGeom>
          <a:ln w="114299">
            <a:solidFill>
              <a:srgbClr val="AB9DE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 descr=""/>
          <p:cNvSpPr/>
          <p:nvPr/>
        </p:nvSpPr>
        <p:spPr>
          <a:xfrm>
            <a:off x="12025490" y="9094161"/>
            <a:ext cx="40640" cy="5715"/>
          </a:xfrm>
          <a:custGeom>
            <a:avLst/>
            <a:gdLst/>
            <a:ahLst/>
            <a:cxnLst/>
            <a:rect l="l" t="t" r="r" b="b"/>
            <a:pathLst>
              <a:path w="40640" h="5715">
                <a:moveTo>
                  <a:pt x="40161" y="5396"/>
                </a:moveTo>
                <a:lnTo>
                  <a:pt x="0" y="0"/>
                </a:lnTo>
              </a:path>
            </a:pathLst>
          </a:custGeom>
          <a:ln w="114300">
            <a:solidFill>
              <a:srgbClr val="AB9DE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 descr=""/>
          <p:cNvSpPr txBox="1"/>
          <p:nvPr/>
        </p:nvSpPr>
        <p:spPr>
          <a:xfrm>
            <a:off x="12500876" y="4784741"/>
            <a:ext cx="3547745" cy="2940685"/>
          </a:xfrm>
          <a:prstGeom prst="rect">
            <a:avLst/>
          </a:prstGeom>
        </p:spPr>
        <p:txBody>
          <a:bodyPr wrap="square" lIns="0" tIns="142240" rIns="0" bIns="0" rtlCol="0" vert="horz">
            <a:spAutoFit/>
          </a:bodyPr>
          <a:lstStyle/>
          <a:p>
            <a:pPr algn="ctr" marL="255270" marR="247650">
              <a:lnSpc>
                <a:spcPct val="79700"/>
              </a:lnSpc>
              <a:spcBef>
                <a:spcPts val="1120"/>
              </a:spcBef>
            </a:pPr>
            <a:r>
              <a:rPr dirty="0" sz="4200" spc="-235">
                <a:solidFill>
                  <a:srgbClr val="262565"/>
                </a:solidFill>
                <a:latin typeface="Trebuchet MS"/>
                <a:cs typeface="Trebuchet MS"/>
              </a:rPr>
              <a:t>I</a:t>
            </a:r>
            <a:r>
              <a:rPr dirty="0" sz="4200" spc="385">
                <a:solidFill>
                  <a:srgbClr val="262565"/>
                </a:solidFill>
                <a:latin typeface="Trebuchet MS"/>
                <a:cs typeface="Trebuchet MS"/>
              </a:rPr>
              <a:t>s</a:t>
            </a:r>
            <a:r>
              <a:rPr dirty="0" sz="4200" spc="-235">
                <a:solidFill>
                  <a:srgbClr val="262565"/>
                </a:solidFill>
                <a:latin typeface="Trebuchet MS"/>
                <a:cs typeface="Trebuchet MS"/>
              </a:rPr>
              <a:t>t</a:t>
            </a:r>
            <a:r>
              <a:rPr dirty="0" sz="4200" spc="-220">
                <a:solidFill>
                  <a:srgbClr val="262565"/>
                </a:solidFill>
                <a:latin typeface="Trebuchet MS"/>
                <a:cs typeface="Trebuchet MS"/>
              </a:rPr>
              <a:t>h</a:t>
            </a:r>
            <a:r>
              <a:rPr dirty="0" sz="4200" spc="385">
                <a:solidFill>
                  <a:srgbClr val="262565"/>
                </a:solidFill>
                <a:latin typeface="Trebuchet MS"/>
                <a:cs typeface="Trebuchet MS"/>
              </a:rPr>
              <a:t>e</a:t>
            </a:r>
            <a:r>
              <a:rPr dirty="0" sz="4200" spc="-220">
                <a:solidFill>
                  <a:srgbClr val="262565"/>
                </a:solidFill>
                <a:latin typeface="Trebuchet MS"/>
                <a:cs typeface="Trebuchet MS"/>
              </a:rPr>
              <a:t>q</a:t>
            </a:r>
            <a:r>
              <a:rPr dirty="0" sz="4200" spc="-225">
                <a:solidFill>
                  <a:srgbClr val="262565"/>
                </a:solidFill>
                <a:latin typeface="Trebuchet MS"/>
                <a:cs typeface="Trebuchet MS"/>
              </a:rPr>
              <a:t>ue</a:t>
            </a:r>
            <a:r>
              <a:rPr dirty="0" sz="4200" spc="-165">
                <a:solidFill>
                  <a:srgbClr val="262565"/>
                </a:solidFill>
                <a:latin typeface="Trebuchet MS"/>
                <a:cs typeface="Trebuchet MS"/>
              </a:rPr>
              <a:t>s</a:t>
            </a:r>
            <a:r>
              <a:rPr dirty="0" sz="4200" spc="-235">
                <a:solidFill>
                  <a:srgbClr val="262565"/>
                </a:solidFill>
                <a:latin typeface="Trebuchet MS"/>
                <a:cs typeface="Trebuchet MS"/>
              </a:rPr>
              <a:t>t</a:t>
            </a:r>
            <a:r>
              <a:rPr dirty="0" sz="4200" spc="-270">
                <a:solidFill>
                  <a:srgbClr val="262565"/>
                </a:solidFill>
                <a:latin typeface="Trebuchet MS"/>
                <a:cs typeface="Trebuchet MS"/>
              </a:rPr>
              <a:t>i</a:t>
            </a:r>
            <a:r>
              <a:rPr dirty="0" sz="4200" spc="-225">
                <a:solidFill>
                  <a:srgbClr val="262565"/>
                </a:solidFill>
                <a:latin typeface="Trebuchet MS"/>
                <a:cs typeface="Trebuchet MS"/>
              </a:rPr>
              <a:t>o</a:t>
            </a:r>
            <a:r>
              <a:rPr dirty="0" sz="4200" spc="110">
                <a:solidFill>
                  <a:srgbClr val="262565"/>
                </a:solidFill>
                <a:latin typeface="Trebuchet MS"/>
                <a:cs typeface="Trebuchet MS"/>
              </a:rPr>
              <a:t>n</a:t>
            </a:r>
            <a:r>
              <a:rPr dirty="0" sz="4200" spc="-11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4200" spc="-150">
                <a:solidFill>
                  <a:srgbClr val="262565"/>
                </a:solidFill>
                <a:latin typeface="Trebuchet MS"/>
                <a:cs typeface="Trebuchet MS"/>
              </a:rPr>
              <a:t>researchable?</a:t>
            </a:r>
            <a:endParaRPr sz="4200">
              <a:latin typeface="Trebuchet MS"/>
              <a:cs typeface="Trebuchet MS"/>
            </a:endParaRPr>
          </a:p>
          <a:p>
            <a:pPr algn="ctr" marL="12065" marR="5080">
              <a:lnSpc>
                <a:spcPct val="117400"/>
              </a:lnSpc>
              <a:spcBef>
                <a:spcPts val="2270"/>
              </a:spcBef>
            </a:pPr>
            <a:r>
              <a:rPr dirty="0" sz="1650">
                <a:solidFill>
                  <a:srgbClr val="262565"/>
                </a:solidFill>
                <a:latin typeface="Trebuchet MS"/>
                <a:cs typeface="Trebuchet MS"/>
              </a:rPr>
              <a:t>This</a:t>
            </a:r>
            <a:r>
              <a:rPr dirty="0" sz="1650" spc="-5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>
                <a:solidFill>
                  <a:srgbClr val="262565"/>
                </a:solidFill>
                <a:latin typeface="Trebuchet MS"/>
                <a:cs typeface="Trebuchet MS"/>
              </a:rPr>
              <a:t>question</a:t>
            </a:r>
            <a:r>
              <a:rPr dirty="0" sz="1650" spc="-4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55">
                <a:solidFill>
                  <a:srgbClr val="262565"/>
                </a:solidFill>
                <a:latin typeface="Trebuchet MS"/>
                <a:cs typeface="Trebuchet MS"/>
              </a:rPr>
              <a:t>can</a:t>
            </a:r>
            <a:r>
              <a:rPr dirty="0" sz="1650" spc="-4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>
                <a:solidFill>
                  <a:srgbClr val="262565"/>
                </a:solidFill>
                <a:latin typeface="Trebuchet MS"/>
                <a:cs typeface="Trebuchet MS"/>
              </a:rPr>
              <a:t>be</a:t>
            </a:r>
            <a:r>
              <a:rPr dirty="0" sz="1650" spc="-5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-10">
                <a:solidFill>
                  <a:srgbClr val="262565"/>
                </a:solidFill>
                <a:latin typeface="Trebuchet MS"/>
                <a:cs typeface="Trebuchet MS"/>
              </a:rPr>
              <a:t>researched </a:t>
            </a:r>
            <a:r>
              <a:rPr dirty="0" sz="1650" spc="70">
                <a:solidFill>
                  <a:srgbClr val="262565"/>
                </a:solidFill>
                <a:latin typeface="Trebuchet MS"/>
                <a:cs typeface="Trebuchet MS"/>
              </a:rPr>
              <a:t>using</a:t>
            </a:r>
            <a:r>
              <a:rPr dirty="0" sz="1650" spc="-9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>
                <a:solidFill>
                  <a:srgbClr val="262565"/>
                </a:solidFill>
                <a:latin typeface="Trebuchet MS"/>
                <a:cs typeface="Trebuchet MS"/>
              </a:rPr>
              <a:t>various</a:t>
            </a:r>
            <a:r>
              <a:rPr dirty="0" sz="1650" spc="-9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>
                <a:solidFill>
                  <a:srgbClr val="262565"/>
                </a:solidFill>
                <a:latin typeface="Trebuchet MS"/>
                <a:cs typeface="Trebuchet MS"/>
              </a:rPr>
              <a:t>methods,</a:t>
            </a:r>
            <a:r>
              <a:rPr dirty="0" sz="1650" spc="-8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75">
                <a:solidFill>
                  <a:srgbClr val="262565"/>
                </a:solidFill>
                <a:latin typeface="Trebuchet MS"/>
                <a:cs typeface="Trebuchet MS"/>
              </a:rPr>
              <a:t>such</a:t>
            </a:r>
            <a:r>
              <a:rPr dirty="0" sz="1650" spc="-9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90">
                <a:solidFill>
                  <a:srgbClr val="262565"/>
                </a:solidFill>
                <a:latin typeface="Trebuchet MS"/>
                <a:cs typeface="Trebuchet MS"/>
              </a:rPr>
              <a:t>as </a:t>
            </a:r>
            <a:r>
              <a:rPr dirty="0" sz="1650">
                <a:solidFill>
                  <a:srgbClr val="262565"/>
                </a:solidFill>
                <a:latin typeface="Trebuchet MS"/>
                <a:cs typeface="Trebuchet MS"/>
              </a:rPr>
              <a:t>surveys,</a:t>
            </a:r>
            <a:r>
              <a:rPr dirty="0" sz="1650" spc="-114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-10">
                <a:solidFill>
                  <a:srgbClr val="262565"/>
                </a:solidFill>
                <a:latin typeface="Trebuchet MS"/>
                <a:cs typeface="Trebuchet MS"/>
              </a:rPr>
              <a:t>interviews,</a:t>
            </a:r>
            <a:r>
              <a:rPr dirty="0" sz="1650" spc="-11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50">
                <a:solidFill>
                  <a:srgbClr val="262565"/>
                </a:solidFill>
                <a:latin typeface="Trebuchet MS"/>
                <a:cs typeface="Trebuchet MS"/>
              </a:rPr>
              <a:t>and</a:t>
            </a:r>
            <a:r>
              <a:rPr dirty="0" sz="1650" spc="-11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75">
                <a:solidFill>
                  <a:srgbClr val="262565"/>
                </a:solidFill>
                <a:latin typeface="Trebuchet MS"/>
                <a:cs typeface="Trebuchet MS"/>
              </a:rPr>
              <a:t>case</a:t>
            </a:r>
            <a:r>
              <a:rPr dirty="0" sz="1650" spc="-11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40">
                <a:solidFill>
                  <a:srgbClr val="262565"/>
                </a:solidFill>
                <a:latin typeface="Trebuchet MS"/>
                <a:cs typeface="Trebuchet MS"/>
              </a:rPr>
              <a:t>studies </a:t>
            </a:r>
            <a:r>
              <a:rPr dirty="0" sz="1650">
                <a:solidFill>
                  <a:srgbClr val="262565"/>
                </a:solidFill>
                <a:latin typeface="Trebuchet MS"/>
                <a:cs typeface="Trebuchet MS"/>
              </a:rPr>
              <a:t>involving</a:t>
            </a:r>
            <a:r>
              <a:rPr dirty="0" sz="1650" spc="-3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>
                <a:solidFill>
                  <a:srgbClr val="262565"/>
                </a:solidFill>
                <a:latin typeface="Trebuchet MS"/>
                <a:cs typeface="Trebuchet MS"/>
              </a:rPr>
              <a:t>leaders</a:t>
            </a:r>
            <a:r>
              <a:rPr dirty="0" sz="1650" spc="-2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-10">
                <a:solidFill>
                  <a:srgbClr val="262565"/>
                </a:solidFill>
                <a:latin typeface="Trebuchet MS"/>
                <a:cs typeface="Trebuchet MS"/>
              </a:rPr>
              <a:t>in</a:t>
            </a:r>
            <a:r>
              <a:rPr dirty="0" sz="1650" spc="-3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-10">
                <a:solidFill>
                  <a:srgbClr val="262565"/>
                </a:solidFill>
                <a:latin typeface="Trebuchet MS"/>
                <a:cs typeface="Trebuchet MS"/>
              </a:rPr>
              <a:t>different </a:t>
            </a:r>
            <a:r>
              <a:rPr dirty="0" sz="1650" spc="70">
                <a:solidFill>
                  <a:srgbClr val="262565"/>
                </a:solidFill>
                <a:latin typeface="Trebuchet MS"/>
                <a:cs typeface="Trebuchet MS"/>
              </a:rPr>
              <a:t>business</a:t>
            </a:r>
            <a:r>
              <a:rPr dirty="0" sz="1650" spc="-17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-10">
                <a:solidFill>
                  <a:srgbClr val="262565"/>
                </a:solidFill>
                <a:latin typeface="Trebuchet MS"/>
                <a:cs typeface="Trebuchet MS"/>
              </a:rPr>
              <a:t>environments.</a:t>
            </a:r>
            <a:endParaRPr sz="165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465274" y="1153245"/>
            <a:ext cx="7357745" cy="147320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459"/>
              <a:t>G</a:t>
            </a:r>
            <a:r>
              <a:rPr dirty="0" spc="-484"/>
              <a:t>o</a:t>
            </a:r>
            <a:r>
              <a:rPr dirty="0" spc="-515"/>
              <a:t>l</a:t>
            </a:r>
            <a:r>
              <a:rPr dirty="0" spc="-475"/>
              <a:t>d</a:t>
            </a:r>
            <a:r>
              <a:rPr dirty="0" spc="-595"/>
              <a:t>i</a:t>
            </a:r>
            <a:r>
              <a:rPr dirty="0" spc="-515"/>
              <a:t>l</a:t>
            </a:r>
            <a:r>
              <a:rPr dirty="0" spc="-484"/>
              <a:t>o</a:t>
            </a:r>
            <a:r>
              <a:rPr dirty="0" spc="-455"/>
              <a:t>c</a:t>
            </a:r>
            <a:r>
              <a:rPr dirty="0" spc="-440"/>
              <a:t>k</a:t>
            </a:r>
            <a:r>
              <a:rPr dirty="0" spc="894"/>
              <a:t>s</a:t>
            </a:r>
            <a:r>
              <a:rPr dirty="0" spc="-500"/>
              <a:t>T</a:t>
            </a:r>
            <a:r>
              <a:rPr dirty="0" spc="-495"/>
              <a:t>e</a:t>
            </a:r>
            <a:r>
              <a:rPr dirty="0" spc="-355"/>
              <a:t>s</a:t>
            </a:r>
            <a:r>
              <a:rPr dirty="0" spc="265"/>
              <a:t>t</a:t>
            </a:r>
          </a:p>
        </p:txBody>
      </p:sp>
      <p:sp>
        <p:nvSpPr>
          <p:cNvPr id="3" name="object 3" descr=""/>
          <p:cNvSpPr/>
          <p:nvPr/>
        </p:nvSpPr>
        <p:spPr>
          <a:xfrm>
            <a:off x="4192796" y="2821061"/>
            <a:ext cx="9902190" cy="752475"/>
          </a:xfrm>
          <a:custGeom>
            <a:avLst/>
            <a:gdLst/>
            <a:ahLst/>
            <a:cxnLst/>
            <a:rect l="l" t="t" r="r" b="b"/>
            <a:pathLst>
              <a:path w="9902190" h="752475">
                <a:moveTo>
                  <a:pt x="7492499" y="752476"/>
                </a:moveTo>
                <a:lnTo>
                  <a:pt x="2418093" y="752476"/>
                </a:lnTo>
                <a:lnTo>
                  <a:pt x="2405895" y="750014"/>
                </a:lnTo>
                <a:lnTo>
                  <a:pt x="2395934" y="743298"/>
                </a:lnTo>
                <a:lnTo>
                  <a:pt x="2389219" y="733337"/>
                </a:lnTo>
                <a:lnTo>
                  <a:pt x="2386756" y="721139"/>
                </a:lnTo>
                <a:lnTo>
                  <a:pt x="2386756" y="479014"/>
                </a:lnTo>
                <a:lnTo>
                  <a:pt x="2384293" y="466816"/>
                </a:lnTo>
                <a:lnTo>
                  <a:pt x="2377577" y="456855"/>
                </a:lnTo>
                <a:lnTo>
                  <a:pt x="2367616" y="450139"/>
                </a:lnTo>
                <a:lnTo>
                  <a:pt x="2355419" y="447676"/>
                </a:lnTo>
                <a:lnTo>
                  <a:pt x="23026" y="447676"/>
                </a:lnTo>
                <a:lnTo>
                  <a:pt x="15055" y="444375"/>
                </a:lnTo>
                <a:lnTo>
                  <a:pt x="3301" y="432621"/>
                </a:lnTo>
                <a:lnTo>
                  <a:pt x="0" y="424650"/>
                </a:lnTo>
                <a:lnTo>
                  <a:pt x="0" y="23026"/>
                </a:lnTo>
                <a:lnTo>
                  <a:pt x="3301" y="15055"/>
                </a:lnTo>
                <a:lnTo>
                  <a:pt x="15055" y="3301"/>
                </a:lnTo>
                <a:lnTo>
                  <a:pt x="23026" y="0"/>
                </a:lnTo>
                <a:lnTo>
                  <a:pt x="9870796" y="0"/>
                </a:lnTo>
                <a:lnTo>
                  <a:pt x="9882994" y="2462"/>
                </a:lnTo>
                <a:lnTo>
                  <a:pt x="9892955" y="9178"/>
                </a:lnTo>
                <a:lnTo>
                  <a:pt x="9899671" y="19139"/>
                </a:lnTo>
                <a:lnTo>
                  <a:pt x="9902134" y="31337"/>
                </a:lnTo>
                <a:lnTo>
                  <a:pt x="9902134" y="416339"/>
                </a:lnTo>
                <a:lnTo>
                  <a:pt x="9899671" y="428537"/>
                </a:lnTo>
                <a:lnTo>
                  <a:pt x="9892955" y="438498"/>
                </a:lnTo>
                <a:lnTo>
                  <a:pt x="9882994" y="445214"/>
                </a:lnTo>
                <a:lnTo>
                  <a:pt x="9870796" y="447676"/>
                </a:lnTo>
                <a:lnTo>
                  <a:pt x="7538552" y="447676"/>
                </a:lnTo>
                <a:lnTo>
                  <a:pt x="7530581" y="450978"/>
                </a:lnTo>
                <a:lnTo>
                  <a:pt x="7518827" y="462732"/>
                </a:lnTo>
                <a:lnTo>
                  <a:pt x="7515525" y="470703"/>
                </a:lnTo>
                <a:lnTo>
                  <a:pt x="7515525" y="729450"/>
                </a:lnTo>
                <a:lnTo>
                  <a:pt x="7512224" y="737421"/>
                </a:lnTo>
                <a:lnTo>
                  <a:pt x="7500470" y="749175"/>
                </a:lnTo>
                <a:lnTo>
                  <a:pt x="7492499" y="752476"/>
                </a:lnTo>
                <a:close/>
              </a:path>
            </a:pathLst>
          </a:custGeom>
          <a:solidFill>
            <a:srgbClr val="AB9DE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 descr=""/>
          <p:cNvSpPr txBox="1"/>
          <p:nvPr/>
        </p:nvSpPr>
        <p:spPr>
          <a:xfrm>
            <a:off x="4243280" y="2824268"/>
            <a:ext cx="9801225" cy="711200"/>
          </a:xfrm>
          <a:prstGeom prst="rect">
            <a:avLst/>
          </a:prstGeom>
        </p:spPr>
        <p:txBody>
          <a:bodyPr wrap="square" lIns="0" tIns="86360" rIns="0" bIns="0" rtlCol="0" vert="horz">
            <a:spAutoFit/>
          </a:bodyPr>
          <a:lstStyle/>
          <a:p>
            <a:pPr marL="2399030" marR="5080" indent="-2386965">
              <a:lnSpc>
                <a:spcPts val="2400"/>
              </a:lnSpc>
              <a:spcBef>
                <a:spcPts val="680"/>
              </a:spcBef>
            </a:pPr>
            <a:r>
              <a:rPr dirty="0" sz="2500" spc="-70">
                <a:solidFill>
                  <a:srgbClr val="FFFFFF"/>
                </a:solidFill>
                <a:latin typeface="Trebuchet MS"/>
                <a:cs typeface="Trebuchet MS"/>
              </a:rPr>
              <a:t>HowdoesEmotional</a:t>
            </a:r>
            <a:r>
              <a:rPr dirty="0" sz="2500" spc="-4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500" spc="-85">
                <a:solidFill>
                  <a:srgbClr val="FFFFFF"/>
                </a:solidFill>
                <a:latin typeface="Trebuchet MS"/>
                <a:cs typeface="Trebuchet MS"/>
              </a:rPr>
              <a:t>Intelligenceinfluencealeader'ssatisfactionwithworkand </a:t>
            </a:r>
            <a:r>
              <a:rPr dirty="0" sz="2500" spc="-65">
                <a:solidFill>
                  <a:srgbClr val="FFFFFF"/>
                </a:solidFill>
                <a:latin typeface="Trebuchet MS"/>
                <a:cs typeface="Trebuchet MS"/>
              </a:rPr>
              <a:t>effectivenessinbusinessenvironments?</a:t>
            </a:r>
            <a:endParaRPr sz="2500">
              <a:latin typeface="Trebuchet MS"/>
              <a:cs typeface="Trebuchet MS"/>
            </a:endParaRPr>
          </a:p>
        </p:txBody>
      </p:sp>
      <p:sp>
        <p:nvSpPr>
          <p:cNvPr id="5" name="object 5" descr=""/>
          <p:cNvSpPr/>
          <p:nvPr/>
        </p:nvSpPr>
        <p:spPr>
          <a:xfrm>
            <a:off x="8239623" y="3758211"/>
            <a:ext cx="126364" cy="5067300"/>
          </a:xfrm>
          <a:custGeom>
            <a:avLst/>
            <a:gdLst/>
            <a:ahLst/>
            <a:cxnLst/>
            <a:rect l="l" t="t" r="r" b="b"/>
            <a:pathLst>
              <a:path w="126365" h="5067300">
                <a:moveTo>
                  <a:pt x="0" y="0"/>
                </a:moveTo>
                <a:lnTo>
                  <a:pt x="40955" y="17283"/>
                </a:lnTo>
                <a:lnTo>
                  <a:pt x="75653" y="44091"/>
                </a:lnTo>
                <a:lnTo>
                  <a:pt x="102461" y="78789"/>
                </a:lnTo>
                <a:lnTo>
                  <a:pt x="119745" y="119744"/>
                </a:lnTo>
                <a:lnTo>
                  <a:pt x="125869" y="165322"/>
                </a:lnTo>
                <a:lnTo>
                  <a:pt x="125869" y="4919015"/>
                </a:lnTo>
                <a:lnTo>
                  <a:pt x="119745" y="4964593"/>
                </a:lnTo>
                <a:lnTo>
                  <a:pt x="102461" y="5005548"/>
                </a:lnTo>
                <a:lnTo>
                  <a:pt x="75653" y="5040246"/>
                </a:lnTo>
                <a:lnTo>
                  <a:pt x="40955" y="5067054"/>
                </a:lnTo>
              </a:path>
            </a:pathLst>
          </a:custGeom>
          <a:ln w="114299">
            <a:solidFill>
              <a:srgbClr val="AB9DE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 descr=""/>
          <p:cNvSpPr txBox="1"/>
          <p:nvPr/>
        </p:nvSpPr>
        <p:spPr>
          <a:xfrm>
            <a:off x="4317207" y="4533130"/>
            <a:ext cx="3346450" cy="2940685"/>
          </a:xfrm>
          <a:prstGeom prst="rect">
            <a:avLst/>
          </a:prstGeom>
        </p:spPr>
        <p:txBody>
          <a:bodyPr wrap="square" lIns="0" tIns="142240" rIns="0" bIns="0" rtlCol="0" vert="horz">
            <a:spAutoFit/>
          </a:bodyPr>
          <a:lstStyle/>
          <a:p>
            <a:pPr algn="ctr" marL="154940" marR="146685">
              <a:lnSpc>
                <a:spcPct val="79700"/>
              </a:lnSpc>
              <a:spcBef>
                <a:spcPts val="1120"/>
              </a:spcBef>
            </a:pPr>
            <a:r>
              <a:rPr dirty="0" sz="4200" spc="-235">
                <a:solidFill>
                  <a:srgbClr val="262565"/>
                </a:solidFill>
                <a:latin typeface="Trebuchet MS"/>
                <a:cs typeface="Trebuchet MS"/>
              </a:rPr>
              <a:t>I</a:t>
            </a:r>
            <a:r>
              <a:rPr dirty="0" sz="4200" spc="385">
                <a:solidFill>
                  <a:srgbClr val="262565"/>
                </a:solidFill>
                <a:latin typeface="Trebuchet MS"/>
                <a:cs typeface="Trebuchet MS"/>
              </a:rPr>
              <a:t>s</a:t>
            </a:r>
            <a:r>
              <a:rPr dirty="0" sz="4200" spc="-235">
                <a:solidFill>
                  <a:srgbClr val="262565"/>
                </a:solidFill>
                <a:latin typeface="Trebuchet MS"/>
                <a:cs typeface="Trebuchet MS"/>
              </a:rPr>
              <a:t>t</a:t>
            </a:r>
            <a:r>
              <a:rPr dirty="0" sz="4200" spc="-220">
                <a:solidFill>
                  <a:srgbClr val="262565"/>
                </a:solidFill>
                <a:latin typeface="Trebuchet MS"/>
                <a:cs typeface="Trebuchet MS"/>
              </a:rPr>
              <a:t>h</a:t>
            </a:r>
            <a:r>
              <a:rPr dirty="0" sz="4200" spc="385">
                <a:solidFill>
                  <a:srgbClr val="262565"/>
                </a:solidFill>
                <a:latin typeface="Trebuchet MS"/>
                <a:cs typeface="Trebuchet MS"/>
              </a:rPr>
              <a:t>e</a:t>
            </a:r>
            <a:r>
              <a:rPr dirty="0" sz="4200" spc="-220">
                <a:solidFill>
                  <a:srgbClr val="262565"/>
                </a:solidFill>
                <a:latin typeface="Trebuchet MS"/>
                <a:cs typeface="Trebuchet MS"/>
              </a:rPr>
              <a:t>q</a:t>
            </a:r>
            <a:r>
              <a:rPr dirty="0" sz="4200" spc="-225">
                <a:solidFill>
                  <a:srgbClr val="262565"/>
                </a:solidFill>
                <a:latin typeface="Trebuchet MS"/>
                <a:cs typeface="Trebuchet MS"/>
              </a:rPr>
              <a:t>ue</a:t>
            </a:r>
            <a:r>
              <a:rPr dirty="0" sz="4200" spc="-165">
                <a:solidFill>
                  <a:srgbClr val="262565"/>
                </a:solidFill>
                <a:latin typeface="Trebuchet MS"/>
                <a:cs typeface="Trebuchet MS"/>
              </a:rPr>
              <a:t>s</a:t>
            </a:r>
            <a:r>
              <a:rPr dirty="0" sz="4200" spc="-235">
                <a:solidFill>
                  <a:srgbClr val="262565"/>
                </a:solidFill>
                <a:latin typeface="Trebuchet MS"/>
                <a:cs typeface="Trebuchet MS"/>
              </a:rPr>
              <a:t>t</a:t>
            </a:r>
            <a:r>
              <a:rPr dirty="0" sz="4200" spc="-270">
                <a:solidFill>
                  <a:srgbClr val="262565"/>
                </a:solidFill>
                <a:latin typeface="Trebuchet MS"/>
                <a:cs typeface="Trebuchet MS"/>
              </a:rPr>
              <a:t>i</a:t>
            </a:r>
            <a:r>
              <a:rPr dirty="0" sz="4200" spc="-225">
                <a:solidFill>
                  <a:srgbClr val="262565"/>
                </a:solidFill>
                <a:latin typeface="Trebuchet MS"/>
                <a:cs typeface="Trebuchet MS"/>
              </a:rPr>
              <a:t>o</a:t>
            </a:r>
            <a:r>
              <a:rPr dirty="0" sz="4200" spc="110">
                <a:solidFill>
                  <a:srgbClr val="262565"/>
                </a:solidFill>
                <a:latin typeface="Trebuchet MS"/>
                <a:cs typeface="Trebuchet MS"/>
              </a:rPr>
              <a:t>n</a:t>
            </a:r>
            <a:r>
              <a:rPr dirty="0" sz="4200" spc="-11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4200" spc="-10">
                <a:solidFill>
                  <a:srgbClr val="262565"/>
                </a:solidFill>
                <a:latin typeface="Trebuchet MS"/>
                <a:cs typeface="Trebuchet MS"/>
              </a:rPr>
              <a:t>complex?</a:t>
            </a:r>
            <a:endParaRPr sz="4200">
              <a:latin typeface="Trebuchet MS"/>
              <a:cs typeface="Trebuchet MS"/>
            </a:endParaRPr>
          </a:p>
          <a:p>
            <a:pPr algn="ctr" marL="12700" marR="5080">
              <a:lnSpc>
                <a:spcPct val="117400"/>
              </a:lnSpc>
              <a:spcBef>
                <a:spcPts val="2270"/>
              </a:spcBef>
            </a:pPr>
            <a:r>
              <a:rPr dirty="0" sz="1650">
                <a:solidFill>
                  <a:srgbClr val="262565"/>
                </a:solidFill>
                <a:latin typeface="Trebuchet MS"/>
                <a:cs typeface="Trebuchet MS"/>
              </a:rPr>
              <a:t>The</a:t>
            </a:r>
            <a:r>
              <a:rPr dirty="0" sz="1650" spc="-5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>
                <a:solidFill>
                  <a:srgbClr val="262565"/>
                </a:solidFill>
                <a:latin typeface="Trebuchet MS"/>
                <a:cs typeface="Trebuchet MS"/>
              </a:rPr>
              <a:t>question</a:t>
            </a:r>
            <a:r>
              <a:rPr dirty="0" sz="1650" spc="-5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60">
                <a:solidFill>
                  <a:srgbClr val="262565"/>
                </a:solidFill>
                <a:latin typeface="Trebuchet MS"/>
                <a:cs typeface="Trebuchet MS"/>
              </a:rPr>
              <a:t>is</a:t>
            </a:r>
            <a:r>
              <a:rPr dirty="0" sz="1650" spc="-5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>
                <a:solidFill>
                  <a:srgbClr val="262565"/>
                </a:solidFill>
                <a:latin typeface="Trebuchet MS"/>
                <a:cs typeface="Trebuchet MS"/>
              </a:rPr>
              <a:t>complex</a:t>
            </a:r>
            <a:r>
              <a:rPr dirty="0" sz="1650" spc="-5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55">
                <a:solidFill>
                  <a:srgbClr val="262565"/>
                </a:solidFill>
                <a:latin typeface="Trebuchet MS"/>
                <a:cs typeface="Trebuchet MS"/>
              </a:rPr>
              <a:t>enough</a:t>
            </a:r>
            <a:r>
              <a:rPr dirty="0" sz="1650" spc="-5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-25">
                <a:solidFill>
                  <a:srgbClr val="262565"/>
                </a:solidFill>
                <a:latin typeface="Trebuchet MS"/>
                <a:cs typeface="Trebuchet MS"/>
              </a:rPr>
              <a:t>to </a:t>
            </a:r>
            <a:r>
              <a:rPr dirty="0" sz="1650">
                <a:solidFill>
                  <a:srgbClr val="262565"/>
                </a:solidFill>
                <a:latin typeface="Trebuchet MS"/>
                <a:cs typeface="Trebuchet MS"/>
              </a:rPr>
              <a:t>allow</a:t>
            </a:r>
            <a:r>
              <a:rPr dirty="0" sz="1650" spc="-5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>
                <a:solidFill>
                  <a:srgbClr val="262565"/>
                </a:solidFill>
                <a:latin typeface="Trebuchet MS"/>
                <a:cs typeface="Trebuchet MS"/>
              </a:rPr>
              <a:t>for</a:t>
            </a:r>
            <a:r>
              <a:rPr dirty="0" sz="1650" spc="-5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-20">
                <a:solidFill>
                  <a:srgbClr val="262565"/>
                </a:solidFill>
                <a:latin typeface="Trebuchet MS"/>
                <a:cs typeface="Trebuchet MS"/>
              </a:rPr>
              <a:t>in-</a:t>
            </a:r>
            <a:r>
              <a:rPr dirty="0" sz="1650">
                <a:solidFill>
                  <a:srgbClr val="262565"/>
                </a:solidFill>
                <a:latin typeface="Trebuchet MS"/>
                <a:cs typeface="Trebuchet MS"/>
              </a:rPr>
              <a:t>depth</a:t>
            </a:r>
            <a:r>
              <a:rPr dirty="0" sz="1650" spc="-5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-10">
                <a:solidFill>
                  <a:srgbClr val="262565"/>
                </a:solidFill>
                <a:latin typeface="Trebuchet MS"/>
                <a:cs typeface="Trebuchet MS"/>
              </a:rPr>
              <a:t>analysis, </a:t>
            </a:r>
            <a:r>
              <a:rPr dirty="0" sz="1650">
                <a:solidFill>
                  <a:srgbClr val="262565"/>
                </a:solidFill>
                <a:latin typeface="Trebuchet MS"/>
                <a:cs typeface="Trebuchet MS"/>
              </a:rPr>
              <a:t>considering</a:t>
            </a:r>
            <a:r>
              <a:rPr dirty="0" sz="1650" spc="9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-30">
                <a:solidFill>
                  <a:srgbClr val="262565"/>
                </a:solidFill>
                <a:latin typeface="Trebuchet MS"/>
                <a:cs typeface="Trebuchet MS"/>
              </a:rPr>
              <a:t>it</a:t>
            </a:r>
            <a:r>
              <a:rPr dirty="0" sz="1650" spc="9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>
                <a:solidFill>
                  <a:srgbClr val="262565"/>
                </a:solidFill>
                <a:latin typeface="Trebuchet MS"/>
                <a:cs typeface="Trebuchet MS"/>
              </a:rPr>
              <a:t>examines</a:t>
            </a:r>
            <a:r>
              <a:rPr dirty="0" sz="1650" spc="10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-10">
                <a:solidFill>
                  <a:srgbClr val="262565"/>
                </a:solidFill>
                <a:latin typeface="Trebuchet MS"/>
                <a:cs typeface="Trebuchet MS"/>
              </a:rPr>
              <a:t>emotional </a:t>
            </a:r>
            <a:r>
              <a:rPr dirty="0" sz="1650" spc="20">
                <a:solidFill>
                  <a:srgbClr val="262565"/>
                </a:solidFill>
                <a:latin typeface="Trebuchet MS"/>
                <a:cs typeface="Trebuchet MS"/>
              </a:rPr>
              <a:t>intelligence's</a:t>
            </a:r>
            <a:r>
              <a:rPr dirty="0" sz="1650" spc="-3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10">
                <a:solidFill>
                  <a:srgbClr val="262565"/>
                </a:solidFill>
                <a:latin typeface="Trebuchet MS"/>
                <a:cs typeface="Trebuchet MS"/>
              </a:rPr>
              <a:t>influence</a:t>
            </a:r>
            <a:r>
              <a:rPr dirty="0" sz="1650" spc="-3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-25">
                <a:solidFill>
                  <a:srgbClr val="262565"/>
                </a:solidFill>
                <a:latin typeface="Trebuchet MS"/>
                <a:cs typeface="Trebuchet MS"/>
              </a:rPr>
              <a:t>on </a:t>
            </a:r>
            <a:r>
              <a:rPr dirty="0" sz="1650" spc="10">
                <a:solidFill>
                  <a:srgbClr val="262565"/>
                </a:solidFill>
                <a:latin typeface="Trebuchet MS"/>
                <a:cs typeface="Trebuchet MS"/>
              </a:rPr>
              <a:t>satisfaction</a:t>
            </a:r>
            <a:r>
              <a:rPr dirty="0" sz="1650" spc="-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50">
                <a:solidFill>
                  <a:srgbClr val="262565"/>
                </a:solidFill>
                <a:latin typeface="Trebuchet MS"/>
                <a:cs typeface="Trebuchet MS"/>
              </a:rPr>
              <a:t>and</a:t>
            </a:r>
            <a:r>
              <a:rPr dirty="0" sz="1650" spc="-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-10">
                <a:solidFill>
                  <a:srgbClr val="262565"/>
                </a:solidFill>
                <a:latin typeface="Trebuchet MS"/>
                <a:cs typeface="Trebuchet MS"/>
              </a:rPr>
              <a:t>effectiveness.</a:t>
            </a:r>
            <a:endParaRPr sz="1650">
              <a:latin typeface="Trebuchet MS"/>
              <a:cs typeface="Trebuchet MS"/>
            </a:endParaRPr>
          </a:p>
        </p:txBody>
      </p:sp>
      <p:sp>
        <p:nvSpPr>
          <p:cNvPr id="7" name="object 7" descr=""/>
          <p:cNvSpPr/>
          <p:nvPr/>
        </p:nvSpPr>
        <p:spPr>
          <a:xfrm>
            <a:off x="14501260" y="3752087"/>
            <a:ext cx="171450" cy="5090795"/>
          </a:xfrm>
          <a:custGeom>
            <a:avLst/>
            <a:gdLst/>
            <a:ahLst/>
            <a:cxnLst/>
            <a:rect l="l" t="t" r="r" b="b"/>
            <a:pathLst>
              <a:path w="171450" h="5090795">
                <a:moveTo>
                  <a:pt x="0" y="0"/>
                </a:moveTo>
                <a:lnTo>
                  <a:pt x="5327" y="715"/>
                </a:lnTo>
                <a:lnTo>
                  <a:pt x="45576" y="6124"/>
                </a:lnTo>
                <a:lnTo>
                  <a:pt x="86531" y="23407"/>
                </a:lnTo>
                <a:lnTo>
                  <a:pt x="121230" y="50215"/>
                </a:lnTo>
                <a:lnTo>
                  <a:pt x="148038" y="84914"/>
                </a:lnTo>
                <a:lnTo>
                  <a:pt x="165321" y="125869"/>
                </a:lnTo>
                <a:lnTo>
                  <a:pt x="171446" y="171446"/>
                </a:lnTo>
                <a:lnTo>
                  <a:pt x="171446" y="4925140"/>
                </a:lnTo>
                <a:lnTo>
                  <a:pt x="165321" y="4970717"/>
                </a:lnTo>
                <a:lnTo>
                  <a:pt x="148038" y="5011672"/>
                </a:lnTo>
                <a:lnTo>
                  <a:pt x="121230" y="5046371"/>
                </a:lnTo>
                <a:lnTo>
                  <a:pt x="86531" y="5073179"/>
                </a:lnTo>
                <a:lnTo>
                  <a:pt x="45577" y="5090462"/>
                </a:lnTo>
              </a:path>
            </a:pathLst>
          </a:custGeom>
          <a:ln w="114299">
            <a:solidFill>
              <a:srgbClr val="AB9DE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 descr=""/>
          <p:cNvSpPr txBox="1"/>
          <p:nvPr/>
        </p:nvSpPr>
        <p:spPr>
          <a:xfrm>
            <a:off x="10559681" y="4533130"/>
            <a:ext cx="3475990" cy="3826510"/>
          </a:xfrm>
          <a:prstGeom prst="rect">
            <a:avLst/>
          </a:prstGeom>
        </p:spPr>
        <p:txBody>
          <a:bodyPr wrap="square" lIns="0" tIns="142240" rIns="0" bIns="0" rtlCol="0" vert="horz">
            <a:spAutoFit/>
          </a:bodyPr>
          <a:lstStyle/>
          <a:p>
            <a:pPr algn="ctr" marL="219710" marR="212090">
              <a:lnSpc>
                <a:spcPct val="79700"/>
              </a:lnSpc>
              <a:spcBef>
                <a:spcPts val="1120"/>
              </a:spcBef>
            </a:pPr>
            <a:r>
              <a:rPr dirty="0" sz="4200" spc="-235">
                <a:solidFill>
                  <a:srgbClr val="262565"/>
                </a:solidFill>
                <a:latin typeface="Trebuchet MS"/>
                <a:cs typeface="Trebuchet MS"/>
              </a:rPr>
              <a:t>I</a:t>
            </a:r>
            <a:r>
              <a:rPr dirty="0" sz="4200" spc="385">
                <a:solidFill>
                  <a:srgbClr val="262565"/>
                </a:solidFill>
                <a:latin typeface="Trebuchet MS"/>
                <a:cs typeface="Trebuchet MS"/>
              </a:rPr>
              <a:t>s</a:t>
            </a:r>
            <a:r>
              <a:rPr dirty="0" sz="4200" spc="-235">
                <a:solidFill>
                  <a:srgbClr val="262565"/>
                </a:solidFill>
                <a:latin typeface="Trebuchet MS"/>
                <a:cs typeface="Trebuchet MS"/>
              </a:rPr>
              <a:t>t</a:t>
            </a:r>
            <a:r>
              <a:rPr dirty="0" sz="4200" spc="-220">
                <a:solidFill>
                  <a:srgbClr val="262565"/>
                </a:solidFill>
                <a:latin typeface="Trebuchet MS"/>
                <a:cs typeface="Trebuchet MS"/>
              </a:rPr>
              <a:t>h</a:t>
            </a:r>
            <a:r>
              <a:rPr dirty="0" sz="4200" spc="385">
                <a:solidFill>
                  <a:srgbClr val="262565"/>
                </a:solidFill>
                <a:latin typeface="Trebuchet MS"/>
                <a:cs typeface="Trebuchet MS"/>
              </a:rPr>
              <a:t>e</a:t>
            </a:r>
            <a:r>
              <a:rPr dirty="0" sz="4200" spc="-220">
                <a:solidFill>
                  <a:srgbClr val="262565"/>
                </a:solidFill>
                <a:latin typeface="Trebuchet MS"/>
                <a:cs typeface="Trebuchet MS"/>
              </a:rPr>
              <a:t>q</a:t>
            </a:r>
            <a:r>
              <a:rPr dirty="0" sz="4200" spc="-225">
                <a:solidFill>
                  <a:srgbClr val="262565"/>
                </a:solidFill>
                <a:latin typeface="Trebuchet MS"/>
                <a:cs typeface="Trebuchet MS"/>
              </a:rPr>
              <a:t>ue</a:t>
            </a:r>
            <a:r>
              <a:rPr dirty="0" sz="4200" spc="-165">
                <a:solidFill>
                  <a:srgbClr val="262565"/>
                </a:solidFill>
                <a:latin typeface="Trebuchet MS"/>
                <a:cs typeface="Trebuchet MS"/>
              </a:rPr>
              <a:t>s</a:t>
            </a:r>
            <a:r>
              <a:rPr dirty="0" sz="4200" spc="-235">
                <a:solidFill>
                  <a:srgbClr val="262565"/>
                </a:solidFill>
                <a:latin typeface="Trebuchet MS"/>
                <a:cs typeface="Trebuchet MS"/>
              </a:rPr>
              <a:t>t</a:t>
            </a:r>
            <a:r>
              <a:rPr dirty="0" sz="4200" spc="-270">
                <a:solidFill>
                  <a:srgbClr val="262565"/>
                </a:solidFill>
                <a:latin typeface="Trebuchet MS"/>
                <a:cs typeface="Trebuchet MS"/>
              </a:rPr>
              <a:t>i</a:t>
            </a:r>
            <a:r>
              <a:rPr dirty="0" sz="4200" spc="-225">
                <a:solidFill>
                  <a:srgbClr val="262565"/>
                </a:solidFill>
                <a:latin typeface="Trebuchet MS"/>
                <a:cs typeface="Trebuchet MS"/>
              </a:rPr>
              <a:t>o</a:t>
            </a:r>
            <a:r>
              <a:rPr dirty="0" sz="4200" spc="110">
                <a:solidFill>
                  <a:srgbClr val="262565"/>
                </a:solidFill>
                <a:latin typeface="Trebuchet MS"/>
                <a:cs typeface="Trebuchet MS"/>
              </a:rPr>
              <a:t>n</a:t>
            </a:r>
            <a:r>
              <a:rPr dirty="0" sz="4200" spc="-11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4200" spc="-30">
                <a:solidFill>
                  <a:srgbClr val="262565"/>
                </a:solidFill>
                <a:latin typeface="Trebuchet MS"/>
                <a:cs typeface="Trebuchet MS"/>
              </a:rPr>
              <a:t>feasible?</a:t>
            </a:r>
            <a:endParaRPr sz="4200">
              <a:latin typeface="Trebuchet MS"/>
              <a:cs typeface="Trebuchet MS"/>
            </a:endParaRPr>
          </a:p>
          <a:p>
            <a:pPr algn="ctr" marL="12700" marR="5080" indent="-635">
              <a:lnSpc>
                <a:spcPct val="117400"/>
              </a:lnSpc>
              <a:spcBef>
                <a:spcPts val="2270"/>
              </a:spcBef>
            </a:pPr>
            <a:r>
              <a:rPr dirty="0" sz="1650" spc="45">
                <a:solidFill>
                  <a:srgbClr val="262565"/>
                </a:solidFill>
                <a:latin typeface="Trebuchet MS"/>
                <a:cs typeface="Trebuchet MS"/>
              </a:rPr>
              <a:t>Conducting</a:t>
            </a:r>
            <a:r>
              <a:rPr dirty="0" sz="1650" spc="-4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>
                <a:solidFill>
                  <a:srgbClr val="262565"/>
                </a:solidFill>
                <a:latin typeface="Trebuchet MS"/>
                <a:cs typeface="Trebuchet MS"/>
              </a:rPr>
              <a:t>research</a:t>
            </a:r>
            <a:r>
              <a:rPr dirty="0" sz="1650" spc="-3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>
                <a:solidFill>
                  <a:srgbClr val="262565"/>
                </a:solidFill>
                <a:latin typeface="Trebuchet MS"/>
                <a:cs typeface="Trebuchet MS"/>
              </a:rPr>
              <a:t>on</a:t>
            </a:r>
            <a:r>
              <a:rPr dirty="0" sz="1650" spc="-3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>
                <a:solidFill>
                  <a:srgbClr val="262565"/>
                </a:solidFill>
                <a:latin typeface="Trebuchet MS"/>
                <a:cs typeface="Trebuchet MS"/>
              </a:rPr>
              <a:t>this</a:t>
            </a:r>
            <a:r>
              <a:rPr dirty="0" sz="1650" spc="-3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>
                <a:solidFill>
                  <a:srgbClr val="262565"/>
                </a:solidFill>
                <a:latin typeface="Trebuchet MS"/>
                <a:cs typeface="Trebuchet MS"/>
              </a:rPr>
              <a:t>topic</a:t>
            </a:r>
            <a:r>
              <a:rPr dirty="0" sz="1650" spc="-4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35">
                <a:solidFill>
                  <a:srgbClr val="262565"/>
                </a:solidFill>
                <a:latin typeface="Trebuchet MS"/>
                <a:cs typeface="Trebuchet MS"/>
              </a:rPr>
              <a:t>is </a:t>
            </a:r>
            <a:r>
              <a:rPr dirty="0" sz="1650">
                <a:solidFill>
                  <a:srgbClr val="262565"/>
                </a:solidFill>
                <a:latin typeface="Trebuchet MS"/>
                <a:cs typeface="Trebuchet MS"/>
              </a:rPr>
              <a:t>feasible,</a:t>
            </a:r>
            <a:r>
              <a:rPr dirty="0" sz="1650" spc="-12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114">
                <a:solidFill>
                  <a:srgbClr val="262565"/>
                </a:solidFill>
                <a:latin typeface="Trebuchet MS"/>
                <a:cs typeface="Trebuchet MS"/>
              </a:rPr>
              <a:t>as</a:t>
            </a:r>
            <a:r>
              <a:rPr dirty="0" sz="1650" spc="-12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>
                <a:solidFill>
                  <a:srgbClr val="262565"/>
                </a:solidFill>
                <a:latin typeface="Trebuchet MS"/>
                <a:cs typeface="Trebuchet MS"/>
              </a:rPr>
              <a:t>there</a:t>
            </a:r>
            <a:r>
              <a:rPr dirty="0" sz="1650" spc="-12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>
                <a:solidFill>
                  <a:srgbClr val="262565"/>
                </a:solidFill>
                <a:latin typeface="Trebuchet MS"/>
                <a:cs typeface="Trebuchet MS"/>
              </a:rPr>
              <a:t>are</a:t>
            </a:r>
            <a:r>
              <a:rPr dirty="0" sz="1650" spc="-12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35">
                <a:solidFill>
                  <a:srgbClr val="262565"/>
                </a:solidFill>
                <a:latin typeface="Trebuchet MS"/>
                <a:cs typeface="Trebuchet MS"/>
              </a:rPr>
              <a:t>existing </a:t>
            </a:r>
            <a:r>
              <a:rPr dirty="0" sz="1650" spc="55">
                <a:solidFill>
                  <a:srgbClr val="262565"/>
                </a:solidFill>
                <a:latin typeface="Trebuchet MS"/>
                <a:cs typeface="Trebuchet MS"/>
              </a:rPr>
              <a:t>measures</a:t>
            </a:r>
            <a:r>
              <a:rPr dirty="0" sz="1650" spc="-10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>
                <a:solidFill>
                  <a:srgbClr val="262565"/>
                </a:solidFill>
                <a:latin typeface="Trebuchet MS"/>
                <a:cs typeface="Trebuchet MS"/>
              </a:rPr>
              <a:t>for</a:t>
            </a:r>
            <a:r>
              <a:rPr dirty="0" sz="1650" spc="-9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>
                <a:solidFill>
                  <a:srgbClr val="262565"/>
                </a:solidFill>
                <a:latin typeface="Trebuchet MS"/>
                <a:cs typeface="Trebuchet MS"/>
              </a:rPr>
              <a:t>emotional</a:t>
            </a:r>
            <a:r>
              <a:rPr dirty="0" sz="1650" spc="-9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-10">
                <a:solidFill>
                  <a:srgbClr val="262565"/>
                </a:solidFill>
                <a:latin typeface="Trebuchet MS"/>
                <a:cs typeface="Trebuchet MS"/>
              </a:rPr>
              <a:t>intelligence </a:t>
            </a:r>
            <a:r>
              <a:rPr dirty="0" sz="1650" spc="50">
                <a:solidFill>
                  <a:srgbClr val="262565"/>
                </a:solidFill>
                <a:latin typeface="Trebuchet MS"/>
                <a:cs typeface="Trebuchet MS"/>
              </a:rPr>
              <a:t>and</a:t>
            </a:r>
            <a:r>
              <a:rPr dirty="0" sz="1650" spc="-17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-10">
                <a:solidFill>
                  <a:srgbClr val="262565"/>
                </a:solidFill>
                <a:latin typeface="Trebuchet MS"/>
                <a:cs typeface="Trebuchet MS"/>
              </a:rPr>
              <a:t>leader </a:t>
            </a:r>
            <a:r>
              <a:rPr dirty="0" sz="1650" spc="20">
                <a:solidFill>
                  <a:srgbClr val="262565"/>
                </a:solidFill>
                <a:latin typeface="Trebuchet MS"/>
                <a:cs typeface="Trebuchet MS"/>
              </a:rPr>
              <a:t>satisfaction/effectiveness</a:t>
            </a:r>
            <a:r>
              <a:rPr dirty="0" sz="1650" spc="-12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50">
                <a:solidFill>
                  <a:srgbClr val="262565"/>
                </a:solidFill>
                <a:latin typeface="Trebuchet MS"/>
                <a:cs typeface="Trebuchet MS"/>
              </a:rPr>
              <a:t>and</a:t>
            </a:r>
            <a:r>
              <a:rPr dirty="0" sz="1650" spc="-12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25">
                <a:solidFill>
                  <a:srgbClr val="262565"/>
                </a:solidFill>
                <a:latin typeface="Trebuchet MS"/>
                <a:cs typeface="Trebuchet MS"/>
              </a:rPr>
              <a:t>a </a:t>
            </a:r>
            <a:r>
              <a:rPr dirty="0" sz="1650">
                <a:solidFill>
                  <a:srgbClr val="262565"/>
                </a:solidFill>
                <a:latin typeface="Trebuchet MS"/>
                <a:cs typeface="Trebuchet MS"/>
              </a:rPr>
              <a:t>substantial</a:t>
            </a:r>
            <a:r>
              <a:rPr dirty="0" sz="1650" spc="3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>
                <a:solidFill>
                  <a:srgbClr val="262565"/>
                </a:solidFill>
                <a:latin typeface="Trebuchet MS"/>
                <a:cs typeface="Trebuchet MS"/>
              </a:rPr>
              <a:t>body</a:t>
            </a:r>
            <a:r>
              <a:rPr dirty="0" sz="1650" spc="3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>
                <a:solidFill>
                  <a:srgbClr val="262565"/>
                </a:solidFill>
                <a:latin typeface="Trebuchet MS"/>
                <a:cs typeface="Trebuchet MS"/>
              </a:rPr>
              <a:t>of</a:t>
            </a:r>
            <a:r>
              <a:rPr dirty="0" sz="1650" spc="3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-10">
                <a:solidFill>
                  <a:srgbClr val="262565"/>
                </a:solidFill>
                <a:latin typeface="Trebuchet MS"/>
                <a:cs typeface="Trebuchet MS"/>
              </a:rPr>
              <a:t>literature</a:t>
            </a:r>
            <a:r>
              <a:rPr dirty="0" sz="1650" spc="3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-25">
                <a:solidFill>
                  <a:srgbClr val="262565"/>
                </a:solidFill>
                <a:latin typeface="Trebuchet MS"/>
                <a:cs typeface="Trebuchet MS"/>
              </a:rPr>
              <a:t>on </a:t>
            </a:r>
            <a:r>
              <a:rPr dirty="0" sz="1650">
                <a:solidFill>
                  <a:srgbClr val="262565"/>
                </a:solidFill>
                <a:latin typeface="Trebuchet MS"/>
                <a:cs typeface="Trebuchet MS"/>
              </a:rPr>
              <a:t>leadership</a:t>
            </a:r>
            <a:r>
              <a:rPr dirty="0" sz="1650" spc="-3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50">
                <a:solidFill>
                  <a:srgbClr val="262565"/>
                </a:solidFill>
                <a:latin typeface="Trebuchet MS"/>
                <a:cs typeface="Trebuchet MS"/>
              </a:rPr>
              <a:t>and</a:t>
            </a:r>
            <a:r>
              <a:rPr dirty="0" sz="1650" spc="-3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650" spc="-10">
                <a:solidFill>
                  <a:srgbClr val="262565"/>
                </a:solidFill>
                <a:latin typeface="Trebuchet MS"/>
                <a:cs typeface="Trebuchet MS"/>
              </a:rPr>
              <a:t>organisational behaviour.</a:t>
            </a:r>
            <a:endParaRPr sz="165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1028699" y="4003683"/>
            <a:ext cx="16230600" cy="4856480"/>
            <a:chOff x="1028699" y="4003683"/>
            <a:chExt cx="16230600" cy="4856480"/>
          </a:xfrm>
        </p:grpSpPr>
        <p:sp>
          <p:nvSpPr>
            <p:cNvPr id="3" name="object 3" descr=""/>
            <p:cNvSpPr/>
            <p:nvPr/>
          </p:nvSpPr>
          <p:spPr>
            <a:xfrm>
              <a:off x="3389435" y="4664636"/>
              <a:ext cx="11509375" cy="0"/>
            </a:xfrm>
            <a:custGeom>
              <a:avLst/>
              <a:gdLst/>
              <a:ahLst/>
              <a:cxnLst/>
              <a:rect l="l" t="t" r="r" b="b"/>
              <a:pathLst>
                <a:path w="11509375" h="0">
                  <a:moveTo>
                    <a:pt x="0" y="0"/>
                  </a:moveTo>
                  <a:lnTo>
                    <a:pt x="11509128" y="0"/>
                  </a:lnTo>
                </a:path>
              </a:pathLst>
            </a:custGeom>
            <a:ln w="76199">
              <a:solidFill>
                <a:srgbClr val="AB9DE2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 descr=""/>
            <p:cNvSpPr/>
            <p:nvPr/>
          </p:nvSpPr>
          <p:spPr>
            <a:xfrm>
              <a:off x="1028687" y="4003687"/>
              <a:ext cx="16230600" cy="4856480"/>
            </a:xfrm>
            <a:custGeom>
              <a:avLst/>
              <a:gdLst/>
              <a:ahLst/>
              <a:cxnLst/>
              <a:rect l="l" t="t" r="r" b="b"/>
              <a:pathLst>
                <a:path w="16230600" h="4856480">
                  <a:moveTo>
                    <a:pt x="3683736" y="178435"/>
                  </a:moveTo>
                  <a:lnTo>
                    <a:pt x="3670681" y="112826"/>
                  </a:lnTo>
                  <a:lnTo>
                    <a:pt x="3633520" y="57200"/>
                  </a:lnTo>
                  <a:lnTo>
                    <a:pt x="3577894" y="20040"/>
                  </a:lnTo>
                  <a:lnTo>
                    <a:pt x="3512286" y="6985"/>
                  </a:lnTo>
                  <a:lnTo>
                    <a:pt x="171450" y="6985"/>
                  </a:lnTo>
                  <a:lnTo>
                    <a:pt x="105841" y="20040"/>
                  </a:lnTo>
                  <a:lnTo>
                    <a:pt x="50228" y="57200"/>
                  </a:lnTo>
                  <a:lnTo>
                    <a:pt x="13055" y="112826"/>
                  </a:lnTo>
                  <a:lnTo>
                    <a:pt x="0" y="178435"/>
                  </a:lnTo>
                  <a:lnTo>
                    <a:pt x="0" y="4691189"/>
                  </a:lnTo>
                  <a:lnTo>
                    <a:pt x="13055" y="4756797"/>
                  </a:lnTo>
                  <a:lnTo>
                    <a:pt x="50228" y="4812423"/>
                  </a:lnTo>
                  <a:lnTo>
                    <a:pt x="105841" y="4849584"/>
                  </a:lnTo>
                  <a:lnTo>
                    <a:pt x="127850" y="4856277"/>
                  </a:lnTo>
                  <a:lnTo>
                    <a:pt x="3555898" y="4856277"/>
                  </a:lnTo>
                  <a:lnTo>
                    <a:pt x="3607409" y="4833823"/>
                  </a:lnTo>
                  <a:lnTo>
                    <a:pt x="3654933" y="4786300"/>
                  </a:lnTo>
                  <a:lnTo>
                    <a:pt x="3680409" y="4724793"/>
                  </a:lnTo>
                  <a:lnTo>
                    <a:pt x="3683736" y="4691189"/>
                  </a:lnTo>
                  <a:lnTo>
                    <a:pt x="3683736" y="178435"/>
                  </a:lnTo>
                  <a:close/>
                </a:path>
                <a:path w="16230600" h="4856480">
                  <a:moveTo>
                    <a:pt x="7868005" y="171450"/>
                  </a:moveTo>
                  <a:lnTo>
                    <a:pt x="7854950" y="105841"/>
                  </a:lnTo>
                  <a:lnTo>
                    <a:pt x="7817790" y="50215"/>
                  </a:lnTo>
                  <a:lnTo>
                    <a:pt x="7762164" y="13055"/>
                  </a:lnTo>
                  <a:lnTo>
                    <a:pt x="7696555" y="0"/>
                  </a:lnTo>
                  <a:lnTo>
                    <a:pt x="4355719" y="0"/>
                  </a:lnTo>
                  <a:lnTo>
                    <a:pt x="4290111" y="13055"/>
                  </a:lnTo>
                  <a:lnTo>
                    <a:pt x="4234485" y="50215"/>
                  </a:lnTo>
                  <a:lnTo>
                    <a:pt x="4197324" y="105841"/>
                  </a:lnTo>
                  <a:lnTo>
                    <a:pt x="4184269" y="171450"/>
                  </a:lnTo>
                  <a:lnTo>
                    <a:pt x="4184269" y="4684204"/>
                  </a:lnTo>
                  <a:lnTo>
                    <a:pt x="4197324" y="4749812"/>
                  </a:lnTo>
                  <a:lnTo>
                    <a:pt x="4234485" y="4805438"/>
                  </a:lnTo>
                  <a:lnTo>
                    <a:pt x="4290111" y="4842599"/>
                  </a:lnTo>
                  <a:lnTo>
                    <a:pt x="4312120" y="4849292"/>
                  </a:lnTo>
                  <a:lnTo>
                    <a:pt x="7740155" y="4849292"/>
                  </a:lnTo>
                  <a:lnTo>
                    <a:pt x="7791678" y="4826851"/>
                  </a:lnTo>
                  <a:lnTo>
                    <a:pt x="7839202" y="4779315"/>
                  </a:lnTo>
                  <a:lnTo>
                    <a:pt x="7864678" y="4717808"/>
                  </a:lnTo>
                  <a:lnTo>
                    <a:pt x="7868005" y="4684204"/>
                  </a:lnTo>
                  <a:lnTo>
                    <a:pt x="7868005" y="171450"/>
                  </a:lnTo>
                  <a:close/>
                </a:path>
                <a:path w="16230600" h="4856480">
                  <a:moveTo>
                    <a:pt x="12049303" y="171450"/>
                  </a:moveTo>
                  <a:lnTo>
                    <a:pt x="12036247" y="105841"/>
                  </a:lnTo>
                  <a:lnTo>
                    <a:pt x="11999087" y="50215"/>
                  </a:lnTo>
                  <a:lnTo>
                    <a:pt x="11943461" y="13055"/>
                  </a:lnTo>
                  <a:lnTo>
                    <a:pt x="11877853" y="0"/>
                  </a:lnTo>
                  <a:lnTo>
                    <a:pt x="8537029" y="0"/>
                  </a:lnTo>
                  <a:lnTo>
                    <a:pt x="8471421" y="13055"/>
                  </a:lnTo>
                  <a:lnTo>
                    <a:pt x="8415795" y="50215"/>
                  </a:lnTo>
                  <a:lnTo>
                    <a:pt x="8378622" y="105841"/>
                  </a:lnTo>
                  <a:lnTo>
                    <a:pt x="8365579" y="171450"/>
                  </a:lnTo>
                  <a:lnTo>
                    <a:pt x="8365579" y="4684204"/>
                  </a:lnTo>
                  <a:lnTo>
                    <a:pt x="8378622" y="4749812"/>
                  </a:lnTo>
                  <a:lnTo>
                    <a:pt x="8415795" y="4805438"/>
                  </a:lnTo>
                  <a:lnTo>
                    <a:pt x="8471421" y="4842599"/>
                  </a:lnTo>
                  <a:lnTo>
                    <a:pt x="8493417" y="4849292"/>
                  </a:lnTo>
                  <a:lnTo>
                    <a:pt x="11921465" y="4849292"/>
                  </a:lnTo>
                  <a:lnTo>
                    <a:pt x="11972976" y="4826851"/>
                  </a:lnTo>
                  <a:lnTo>
                    <a:pt x="12020499" y="4779315"/>
                  </a:lnTo>
                  <a:lnTo>
                    <a:pt x="12045975" y="4717808"/>
                  </a:lnTo>
                  <a:lnTo>
                    <a:pt x="12049303" y="4684204"/>
                  </a:lnTo>
                  <a:lnTo>
                    <a:pt x="12049303" y="171450"/>
                  </a:lnTo>
                  <a:close/>
                </a:path>
                <a:path w="16230600" h="4856480">
                  <a:moveTo>
                    <a:pt x="16230600" y="178435"/>
                  </a:moveTo>
                  <a:lnTo>
                    <a:pt x="16217557" y="112826"/>
                  </a:lnTo>
                  <a:lnTo>
                    <a:pt x="16180384" y="57200"/>
                  </a:lnTo>
                  <a:lnTo>
                    <a:pt x="16124771" y="20040"/>
                  </a:lnTo>
                  <a:lnTo>
                    <a:pt x="16059150" y="6985"/>
                  </a:lnTo>
                  <a:lnTo>
                    <a:pt x="12718326" y="6985"/>
                  </a:lnTo>
                  <a:lnTo>
                    <a:pt x="12652718" y="20040"/>
                  </a:lnTo>
                  <a:lnTo>
                    <a:pt x="12597092" y="57200"/>
                  </a:lnTo>
                  <a:lnTo>
                    <a:pt x="12559932" y="112826"/>
                  </a:lnTo>
                  <a:lnTo>
                    <a:pt x="12546876" y="178435"/>
                  </a:lnTo>
                  <a:lnTo>
                    <a:pt x="12546876" y="4691189"/>
                  </a:lnTo>
                  <a:lnTo>
                    <a:pt x="12559932" y="4756797"/>
                  </a:lnTo>
                  <a:lnTo>
                    <a:pt x="12597092" y="4812423"/>
                  </a:lnTo>
                  <a:lnTo>
                    <a:pt x="12652718" y="4849584"/>
                  </a:lnTo>
                  <a:lnTo>
                    <a:pt x="12674714" y="4856277"/>
                  </a:lnTo>
                  <a:lnTo>
                    <a:pt x="16102762" y="4856277"/>
                  </a:lnTo>
                  <a:lnTo>
                    <a:pt x="16154273" y="4833823"/>
                  </a:lnTo>
                  <a:lnTo>
                    <a:pt x="16201797" y="4786300"/>
                  </a:lnTo>
                  <a:lnTo>
                    <a:pt x="16227286" y="4724793"/>
                  </a:lnTo>
                  <a:lnTo>
                    <a:pt x="16230600" y="4691189"/>
                  </a:lnTo>
                  <a:lnTo>
                    <a:pt x="16230600" y="178435"/>
                  </a:lnTo>
                  <a:close/>
                </a:path>
              </a:pathLst>
            </a:custGeom>
            <a:solidFill>
              <a:srgbClr val="AB9DE2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365444" y="1153245"/>
            <a:ext cx="9557385" cy="147320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455"/>
              <a:t>R</a:t>
            </a:r>
            <a:r>
              <a:rPr dirty="0" spc="-540"/>
              <a:t>e</a:t>
            </a:r>
            <a:r>
              <a:rPr dirty="0" spc="-400"/>
              <a:t>s</a:t>
            </a:r>
            <a:r>
              <a:rPr dirty="0" spc="-540"/>
              <a:t>e</a:t>
            </a:r>
            <a:r>
              <a:rPr dirty="0" spc="-509"/>
              <a:t>a</a:t>
            </a:r>
            <a:r>
              <a:rPr dirty="0" spc="-570"/>
              <a:t>r</a:t>
            </a:r>
            <a:r>
              <a:rPr dirty="0" spc="-500"/>
              <a:t>c</a:t>
            </a:r>
            <a:r>
              <a:rPr dirty="0" spc="850"/>
              <a:t>h</a:t>
            </a:r>
            <a:r>
              <a:rPr dirty="0" spc="-530"/>
              <a:t>o</a:t>
            </a:r>
            <a:r>
              <a:rPr dirty="0" spc="-520"/>
              <a:t>b</a:t>
            </a:r>
            <a:r>
              <a:rPr dirty="0" spc="-880"/>
              <a:t>j</a:t>
            </a:r>
            <a:r>
              <a:rPr dirty="0" spc="-540"/>
              <a:t>e</a:t>
            </a:r>
            <a:r>
              <a:rPr dirty="0" spc="-500"/>
              <a:t>c</a:t>
            </a:r>
            <a:r>
              <a:rPr dirty="0" spc="-555"/>
              <a:t>t</a:t>
            </a:r>
            <a:r>
              <a:rPr dirty="0" spc="-640"/>
              <a:t>i</a:t>
            </a:r>
            <a:r>
              <a:rPr dirty="0" spc="-545"/>
              <a:t>v</a:t>
            </a:r>
            <a:r>
              <a:rPr dirty="0" spc="-540"/>
              <a:t>e</a:t>
            </a:r>
            <a:r>
              <a:rPr dirty="0" spc="220"/>
              <a:t>s</a:t>
            </a:r>
          </a:p>
        </p:txBody>
      </p:sp>
      <p:sp>
        <p:nvSpPr>
          <p:cNvPr id="6" name="object 6" descr=""/>
          <p:cNvSpPr txBox="1"/>
          <p:nvPr/>
        </p:nvSpPr>
        <p:spPr>
          <a:xfrm>
            <a:off x="2351991" y="4286768"/>
            <a:ext cx="1036955" cy="13208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8500" spc="-835">
                <a:solidFill>
                  <a:srgbClr val="FFFFFF"/>
                </a:solidFill>
                <a:latin typeface="Trebuchet MS"/>
                <a:cs typeface="Trebuchet MS"/>
              </a:rPr>
              <a:t>0</a:t>
            </a:r>
            <a:r>
              <a:rPr dirty="0" sz="8500" spc="-229">
                <a:solidFill>
                  <a:srgbClr val="FFFFFF"/>
                </a:solidFill>
                <a:latin typeface="Trebuchet MS"/>
                <a:cs typeface="Trebuchet MS"/>
              </a:rPr>
              <a:t>1</a:t>
            </a:r>
            <a:endParaRPr sz="8500">
              <a:latin typeface="Trebuchet MS"/>
              <a:cs typeface="Trebuchet MS"/>
            </a:endParaRPr>
          </a:p>
        </p:txBody>
      </p:sp>
      <p:sp>
        <p:nvSpPr>
          <p:cNvPr id="7" name="object 7" descr=""/>
          <p:cNvSpPr txBox="1"/>
          <p:nvPr/>
        </p:nvSpPr>
        <p:spPr>
          <a:xfrm>
            <a:off x="6434310" y="4286768"/>
            <a:ext cx="5440680" cy="13208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175125" algn="l"/>
              </a:tabLst>
            </a:pPr>
            <a:r>
              <a:rPr dirty="0" sz="8500" spc="-30">
                <a:solidFill>
                  <a:srgbClr val="FFFFFF"/>
                </a:solidFill>
                <a:latin typeface="Trebuchet MS"/>
                <a:cs typeface="Trebuchet MS"/>
              </a:rPr>
              <a:t>0</a:t>
            </a:r>
            <a:r>
              <a:rPr dirty="0" sz="8500" spc="575">
                <a:solidFill>
                  <a:srgbClr val="FFFFFF"/>
                </a:solidFill>
                <a:latin typeface="Trebuchet MS"/>
                <a:cs typeface="Trebuchet MS"/>
              </a:rPr>
              <a:t>2</a:t>
            </a:r>
            <a:r>
              <a:rPr dirty="0" sz="85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8500" spc="125">
                <a:solidFill>
                  <a:srgbClr val="FFFFFF"/>
                </a:solidFill>
                <a:latin typeface="Trebuchet MS"/>
                <a:cs typeface="Trebuchet MS"/>
              </a:rPr>
              <a:t>0</a:t>
            </a:r>
            <a:r>
              <a:rPr dirty="0" sz="8500" spc="730">
                <a:solidFill>
                  <a:srgbClr val="FFFFFF"/>
                </a:solidFill>
                <a:latin typeface="Trebuchet MS"/>
                <a:cs typeface="Trebuchet MS"/>
              </a:rPr>
              <a:t>3</a:t>
            </a:r>
            <a:endParaRPr sz="8500">
              <a:latin typeface="Trebuchet MS"/>
              <a:cs typeface="Trebuchet MS"/>
            </a:endParaRPr>
          </a:p>
        </p:txBody>
      </p:sp>
      <p:sp>
        <p:nvSpPr>
          <p:cNvPr id="8" name="object 8" descr=""/>
          <p:cNvSpPr txBox="1"/>
          <p:nvPr/>
        </p:nvSpPr>
        <p:spPr>
          <a:xfrm>
            <a:off x="14779353" y="4286768"/>
            <a:ext cx="1276350" cy="13208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8500" spc="105">
                <a:solidFill>
                  <a:srgbClr val="FFFFFF"/>
                </a:solidFill>
                <a:latin typeface="Trebuchet MS"/>
                <a:cs typeface="Trebuchet MS"/>
              </a:rPr>
              <a:t>0</a:t>
            </a:r>
            <a:r>
              <a:rPr dirty="0" sz="8500" spc="710">
                <a:solidFill>
                  <a:srgbClr val="FFFFFF"/>
                </a:solidFill>
                <a:latin typeface="Trebuchet MS"/>
                <a:cs typeface="Trebuchet MS"/>
              </a:rPr>
              <a:t>4</a:t>
            </a:r>
            <a:endParaRPr sz="8500">
              <a:latin typeface="Trebuchet MS"/>
              <a:cs typeface="Trebuchet MS"/>
            </a:endParaRPr>
          </a:p>
        </p:txBody>
      </p:sp>
      <p:sp>
        <p:nvSpPr>
          <p:cNvPr id="9" name="object 9" descr=""/>
          <p:cNvSpPr txBox="1"/>
          <p:nvPr/>
        </p:nvSpPr>
        <p:spPr>
          <a:xfrm>
            <a:off x="1498502" y="5911376"/>
            <a:ext cx="2745740" cy="11303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ctr" marL="12700" marR="5080">
              <a:lnSpc>
                <a:spcPct val="113300"/>
              </a:lnSpc>
              <a:spcBef>
                <a:spcPts val="100"/>
              </a:spcBef>
            </a:pPr>
            <a:r>
              <a:rPr dirty="0" sz="16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16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>
                <a:solidFill>
                  <a:srgbClr val="FFFFFF"/>
                </a:solidFill>
                <a:latin typeface="Trebuchet MS"/>
                <a:cs typeface="Trebuchet MS"/>
              </a:rPr>
              <a:t>examine</a:t>
            </a:r>
            <a:r>
              <a:rPr dirty="0" sz="16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6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10">
                <a:solidFill>
                  <a:srgbClr val="FFFFFF"/>
                </a:solidFill>
                <a:latin typeface="Trebuchet MS"/>
                <a:cs typeface="Trebuchet MS"/>
              </a:rPr>
              <a:t>relationship </a:t>
            </a:r>
            <a:r>
              <a:rPr dirty="0" sz="1600">
                <a:solidFill>
                  <a:srgbClr val="FFFFFF"/>
                </a:solidFill>
                <a:latin typeface="Trebuchet MS"/>
                <a:cs typeface="Trebuchet MS"/>
              </a:rPr>
              <a:t>between</a:t>
            </a:r>
            <a:r>
              <a:rPr dirty="0" sz="16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10">
                <a:solidFill>
                  <a:srgbClr val="FFFFFF"/>
                </a:solidFill>
                <a:latin typeface="Trebuchet MS"/>
                <a:cs typeface="Trebuchet MS"/>
              </a:rPr>
              <a:t>emotional intelligence</a:t>
            </a:r>
            <a:r>
              <a:rPr dirty="0" sz="16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16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55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16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>
                <a:solidFill>
                  <a:srgbClr val="FFFFFF"/>
                </a:solidFill>
                <a:latin typeface="Trebuchet MS"/>
                <a:cs typeface="Trebuchet MS"/>
              </a:rPr>
              <a:t>leader's</a:t>
            </a:r>
            <a:r>
              <a:rPr dirty="0" sz="16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25">
                <a:solidFill>
                  <a:srgbClr val="FFFFFF"/>
                </a:solidFill>
                <a:latin typeface="Trebuchet MS"/>
                <a:cs typeface="Trebuchet MS"/>
              </a:rPr>
              <a:t>job </a:t>
            </a:r>
            <a:r>
              <a:rPr dirty="0" sz="1600" spc="-10">
                <a:solidFill>
                  <a:srgbClr val="FFFFFF"/>
                </a:solidFill>
                <a:latin typeface="Trebuchet MS"/>
                <a:cs typeface="Trebuchet MS"/>
              </a:rPr>
              <a:t>satisfaction.</a:t>
            </a:r>
            <a:endParaRPr sz="1600">
              <a:latin typeface="Trebuchet MS"/>
              <a:cs typeface="Trebuchet MS"/>
            </a:endParaRPr>
          </a:p>
        </p:txBody>
      </p:sp>
      <p:sp>
        <p:nvSpPr>
          <p:cNvPr id="10" name="object 10" descr=""/>
          <p:cNvSpPr txBox="1"/>
          <p:nvPr/>
        </p:nvSpPr>
        <p:spPr>
          <a:xfrm>
            <a:off x="5834215" y="5911376"/>
            <a:ext cx="2441575" cy="168275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ctr" marL="12700" marR="5080" indent="-635">
              <a:lnSpc>
                <a:spcPct val="113300"/>
              </a:lnSpc>
              <a:spcBef>
                <a:spcPts val="100"/>
              </a:spcBef>
            </a:pPr>
            <a:r>
              <a:rPr dirty="0" sz="16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16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10">
                <a:solidFill>
                  <a:srgbClr val="FFFFFF"/>
                </a:solidFill>
                <a:latin typeface="Trebuchet MS"/>
                <a:cs typeface="Trebuchet MS"/>
              </a:rPr>
              <a:t>identify</a:t>
            </a:r>
            <a:r>
              <a:rPr dirty="0" sz="16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>
                <a:solidFill>
                  <a:srgbClr val="FFFFFF"/>
                </a:solidFill>
                <a:latin typeface="Trebuchet MS"/>
                <a:cs typeface="Trebuchet MS"/>
              </a:rPr>
              <a:t>key</a:t>
            </a:r>
            <a:r>
              <a:rPr dirty="0" sz="16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10">
                <a:solidFill>
                  <a:srgbClr val="FFFFFF"/>
                </a:solidFill>
                <a:latin typeface="Trebuchet MS"/>
                <a:cs typeface="Trebuchet MS"/>
              </a:rPr>
              <a:t>emotional intelligence</a:t>
            </a:r>
            <a:r>
              <a:rPr dirty="0" sz="16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10">
                <a:solidFill>
                  <a:srgbClr val="FFFFFF"/>
                </a:solidFill>
                <a:latin typeface="Trebuchet MS"/>
                <a:cs typeface="Trebuchet MS"/>
              </a:rPr>
              <a:t>competencies </a:t>
            </a:r>
            <a:r>
              <a:rPr dirty="0" sz="1600">
                <a:solidFill>
                  <a:srgbClr val="FFFFFF"/>
                </a:solidFill>
                <a:latin typeface="Trebuchet MS"/>
                <a:cs typeface="Trebuchet MS"/>
              </a:rPr>
              <a:t>that</a:t>
            </a:r>
            <a:r>
              <a:rPr dirty="0" sz="16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10">
                <a:solidFill>
                  <a:srgbClr val="FFFFFF"/>
                </a:solidFill>
                <a:latin typeface="Trebuchet MS"/>
                <a:cs typeface="Trebuchet MS"/>
              </a:rPr>
              <a:t>contribute</a:t>
            </a:r>
            <a:r>
              <a:rPr dirty="0" sz="16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20">
                <a:solidFill>
                  <a:srgbClr val="FFFFFF"/>
                </a:solidFill>
                <a:latin typeface="Trebuchet MS"/>
                <a:cs typeface="Trebuchet MS"/>
              </a:rPr>
              <a:t>most </a:t>
            </a:r>
            <a:r>
              <a:rPr dirty="0" sz="1600">
                <a:solidFill>
                  <a:srgbClr val="FFFFFF"/>
                </a:solidFill>
                <a:latin typeface="Trebuchet MS"/>
                <a:cs typeface="Trebuchet MS"/>
              </a:rPr>
              <a:t>significantly</a:t>
            </a:r>
            <a:r>
              <a:rPr dirty="0" sz="16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16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10">
                <a:solidFill>
                  <a:srgbClr val="FFFFFF"/>
                </a:solidFill>
                <a:latin typeface="Trebuchet MS"/>
                <a:cs typeface="Trebuchet MS"/>
              </a:rPr>
              <a:t>leader </a:t>
            </a:r>
            <a:r>
              <a:rPr dirty="0" sz="1600">
                <a:solidFill>
                  <a:srgbClr val="FFFFFF"/>
                </a:solidFill>
                <a:latin typeface="Trebuchet MS"/>
                <a:cs typeface="Trebuchet MS"/>
              </a:rPr>
              <a:t>satisfaction</a:t>
            </a:r>
            <a:r>
              <a:rPr dirty="0" sz="1600" spc="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25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dirty="0" sz="1600" spc="-10">
                <a:solidFill>
                  <a:srgbClr val="FFFFFF"/>
                </a:solidFill>
                <a:latin typeface="Trebuchet MS"/>
                <a:cs typeface="Trebuchet MS"/>
              </a:rPr>
              <a:t>effectiveness.</a:t>
            </a:r>
            <a:endParaRPr sz="1600">
              <a:latin typeface="Trebuchet MS"/>
              <a:cs typeface="Trebuchet MS"/>
            </a:endParaRPr>
          </a:p>
        </p:txBody>
      </p:sp>
      <p:sp>
        <p:nvSpPr>
          <p:cNvPr id="11" name="object 11" descr=""/>
          <p:cNvSpPr txBox="1"/>
          <p:nvPr/>
        </p:nvSpPr>
        <p:spPr>
          <a:xfrm>
            <a:off x="10107569" y="5911376"/>
            <a:ext cx="2261870" cy="11303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ctr" marL="12700" marR="5080">
              <a:lnSpc>
                <a:spcPct val="113300"/>
              </a:lnSpc>
              <a:spcBef>
                <a:spcPts val="100"/>
              </a:spcBef>
            </a:pPr>
            <a:r>
              <a:rPr dirty="0" sz="16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16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>
                <a:solidFill>
                  <a:srgbClr val="FFFFFF"/>
                </a:solidFill>
                <a:latin typeface="Trebuchet MS"/>
                <a:cs typeface="Trebuchet MS"/>
              </a:rPr>
              <a:t>compare</a:t>
            </a:r>
            <a:r>
              <a:rPr dirty="0" sz="16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6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>
                <a:solidFill>
                  <a:srgbClr val="FFFFFF"/>
                </a:solidFill>
                <a:latin typeface="Trebuchet MS"/>
                <a:cs typeface="Trebuchet MS"/>
              </a:rPr>
              <a:t>levels</a:t>
            </a:r>
            <a:r>
              <a:rPr dirty="0" sz="16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25">
                <a:solidFill>
                  <a:srgbClr val="FFFFFF"/>
                </a:solidFill>
                <a:latin typeface="Trebuchet MS"/>
                <a:cs typeface="Trebuchet MS"/>
              </a:rPr>
              <a:t>of </a:t>
            </a:r>
            <a:r>
              <a:rPr dirty="0" sz="1600" spc="-10">
                <a:solidFill>
                  <a:srgbClr val="FFFFFF"/>
                </a:solidFill>
                <a:latin typeface="Trebuchet MS"/>
                <a:cs typeface="Trebuchet MS"/>
              </a:rPr>
              <a:t>emotional</a:t>
            </a:r>
            <a:r>
              <a:rPr dirty="0" sz="16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10">
                <a:solidFill>
                  <a:srgbClr val="FFFFFF"/>
                </a:solidFill>
                <a:latin typeface="Trebuchet MS"/>
                <a:cs typeface="Trebuchet MS"/>
              </a:rPr>
              <a:t>intelligence </a:t>
            </a:r>
            <a:r>
              <a:rPr dirty="0" sz="1600">
                <a:solidFill>
                  <a:srgbClr val="FFFFFF"/>
                </a:solidFill>
                <a:latin typeface="Trebuchet MS"/>
                <a:cs typeface="Trebuchet MS"/>
              </a:rPr>
              <a:t>between</a:t>
            </a:r>
            <a:r>
              <a:rPr dirty="0" sz="16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>
                <a:solidFill>
                  <a:srgbClr val="FFFFFF"/>
                </a:solidFill>
                <a:latin typeface="Trebuchet MS"/>
                <a:cs typeface="Trebuchet MS"/>
              </a:rPr>
              <a:t>satisfied</a:t>
            </a:r>
            <a:r>
              <a:rPr dirty="0" sz="16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25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dirty="0" sz="1600">
                <a:solidFill>
                  <a:srgbClr val="FFFFFF"/>
                </a:solidFill>
                <a:latin typeface="Trebuchet MS"/>
                <a:cs typeface="Trebuchet MS"/>
              </a:rPr>
              <a:t>dissatisfied</a:t>
            </a:r>
            <a:r>
              <a:rPr dirty="0" sz="1600" spc="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10">
                <a:solidFill>
                  <a:srgbClr val="FFFFFF"/>
                </a:solidFill>
                <a:latin typeface="Trebuchet MS"/>
                <a:cs typeface="Trebuchet MS"/>
              </a:rPr>
              <a:t>leaders.</a:t>
            </a:r>
            <a:endParaRPr sz="1600">
              <a:latin typeface="Trebuchet MS"/>
              <a:cs typeface="Trebuchet MS"/>
            </a:endParaRPr>
          </a:p>
        </p:txBody>
      </p:sp>
      <p:sp>
        <p:nvSpPr>
          <p:cNvPr id="12" name="object 12" descr=""/>
          <p:cNvSpPr txBox="1"/>
          <p:nvPr/>
        </p:nvSpPr>
        <p:spPr>
          <a:xfrm>
            <a:off x="14059526" y="5911376"/>
            <a:ext cx="2720975" cy="140652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ctr" marL="12700" marR="5080">
              <a:lnSpc>
                <a:spcPct val="113300"/>
              </a:lnSpc>
              <a:spcBef>
                <a:spcPts val="100"/>
              </a:spcBef>
            </a:pPr>
            <a:r>
              <a:rPr dirty="0" sz="16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16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>
                <a:solidFill>
                  <a:srgbClr val="FFFFFF"/>
                </a:solidFill>
                <a:latin typeface="Trebuchet MS"/>
                <a:cs typeface="Trebuchet MS"/>
              </a:rPr>
              <a:t>develop</a:t>
            </a:r>
            <a:r>
              <a:rPr dirty="0" sz="16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10">
                <a:solidFill>
                  <a:srgbClr val="FFFFFF"/>
                </a:solidFill>
                <a:latin typeface="Trebuchet MS"/>
                <a:cs typeface="Trebuchet MS"/>
              </a:rPr>
              <a:t>recommendations </a:t>
            </a:r>
            <a:r>
              <a:rPr dirty="0" sz="1600">
                <a:solidFill>
                  <a:srgbClr val="FFFFFF"/>
                </a:solidFill>
                <a:latin typeface="Trebuchet MS"/>
                <a:cs typeface="Trebuchet MS"/>
              </a:rPr>
              <a:t>for</a:t>
            </a:r>
            <a:r>
              <a:rPr dirty="0" sz="16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>
                <a:solidFill>
                  <a:srgbClr val="FFFFFF"/>
                </a:solidFill>
                <a:latin typeface="Trebuchet MS"/>
                <a:cs typeface="Trebuchet MS"/>
              </a:rPr>
              <a:t>enhancing</a:t>
            </a:r>
            <a:r>
              <a:rPr dirty="0" sz="16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10">
                <a:solidFill>
                  <a:srgbClr val="FFFFFF"/>
                </a:solidFill>
                <a:latin typeface="Trebuchet MS"/>
                <a:cs typeface="Trebuchet MS"/>
              </a:rPr>
              <a:t>leader </a:t>
            </a:r>
            <a:r>
              <a:rPr dirty="0" sz="1600">
                <a:solidFill>
                  <a:srgbClr val="FFFFFF"/>
                </a:solidFill>
                <a:latin typeface="Trebuchet MS"/>
                <a:cs typeface="Trebuchet MS"/>
              </a:rPr>
              <a:t>satisfaction</a:t>
            </a:r>
            <a:r>
              <a:rPr dirty="0" sz="1600" spc="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10">
                <a:solidFill>
                  <a:srgbClr val="FFFFFF"/>
                </a:solidFill>
                <a:latin typeface="Trebuchet MS"/>
                <a:cs typeface="Trebuchet MS"/>
              </a:rPr>
              <a:t>through emotional</a:t>
            </a:r>
            <a:r>
              <a:rPr dirty="0" sz="16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10">
                <a:solidFill>
                  <a:srgbClr val="FFFFFF"/>
                </a:solidFill>
                <a:latin typeface="Trebuchet MS"/>
                <a:cs typeface="Trebuchet MS"/>
              </a:rPr>
              <a:t>intelligence </a:t>
            </a:r>
            <a:r>
              <a:rPr dirty="0" sz="1600">
                <a:solidFill>
                  <a:srgbClr val="FFFFFF"/>
                </a:solidFill>
                <a:latin typeface="Trebuchet MS"/>
                <a:cs typeface="Trebuchet MS"/>
              </a:rPr>
              <a:t>training</a:t>
            </a:r>
            <a:r>
              <a:rPr dirty="0" sz="16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16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10">
                <a:solidFill>
                  <a:srgbClr val="FFFFFF"/>
                </a:solidFill>
                <a:latin typeface="Trebuchet MS"/>
                <a:cs typeface="Trebuchet MS"/>
              </a:rPr>
              <a:t>development.</a:t>
            </a:r>
            <a:endParaRPr sz="16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359841" y="1714842"/>
            <a:ext cx="3381374" cy="419099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314719" y="1640612"/>
            <a:ext cx="4897755" cy="2625725"/>
          </a:xfrm>
          <a:prstGeom prst="rect"/>
        </p:spPr>
        <p:txBody>
          <a:bodyPr wrap="square" lIns="0" tIns="307975" rIns="0" bIns="0" rtlCol="0" vert="horz">
            <a:spAutoFit/>
          </a:bodyPr>
          <a:lstStyle/>
          <a:p>
            <a:pPr marL="12700" marR="5080">
              <a:lnSpc>
                <a:spcPct val="79600"/>
              </a:lnSpc>
              <a:spcBef>
                <a:spcPts val="2425"/>
              </a:spcBef>
            </a:pPr>
            <a:r>
              <a:rPr dirty="0" spc="-509"/>
              <a:t>D</a:t>
            </a:r>
            <a:r>
              <a:rPr dirty="0" spc="-575"/>
              <a:t>e</a:t>
            </a:r>
            <a:r>
              <a:rPr dirty="0" spc="-555"/>
              <a:t>d</a:t>
            </a:r>
            <a:r>
              <a:rPr dirty="0" spc="-565"/>
              <a:t>u</a:t>
            </a:r>
            <a:r>
              <a:rPr dirty="0" spc="-535"/>
              <a:t>c</a:t>
            </a:r>
            <a:r>
              <a:rPr dirty="0" spc="-590"/>
              <a:t>t</a:t>
            </a:r>
            <a:r>
              <a:rPr dirty="0" spc="-675"/>
              <a:t>i</a:t>
            </a:r>
            <a:r>
              <a:rPr dirty="0" spc="-580"/>
              <a:t>v</a:t>
            </a:r>
            <a:r>
              <a:rPr dirty="0" spc="185"/>
              <a:t>e</a:t>
            </a:r>
            <a:r>
              <a:rPr dirty="0" spc="-490"/>
              <a:t> </a:t>
            </a:r>
            <a:r>
              <a:rPr dirty="0" spc="-335"/>
              <a:t>A</a:t>
            </a:r>
            <a:r>
              <a:rPr dirty="0" spc="-425"/>
              <a:t>pp</a:t>
            </a:r>
            <a:r>
              <a:rPr dirty="0" spc="-475"/>
              <a:t>r</a:t>
            </a:r>
            <a:r>
              <a:rPr dirty="0" spc="-434"/>
              <a:t>o</a:t>
            </a:r>
            <a:r>
              <a:rPr dirty="0" spc="-415"/>
              <a:t>a</a:t>
            </a:r>
            <a:r>
              <a:rPr dirty="0" spc="-405"/>
              <a:t>c</a:t>
            </a:r>
            <a:r>
              <a:rPr dirty="0" spc="315"/>
              <a:t>h</a:t>
            </a:r>
          </a:p>
        </p:txBody>
      </p:sp>
      <p:pic>
        <p:nvPicPr>
          <p:cNvPr id="4" name="object 4" descr="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19199" y="5525538"/>
            <a:ext cx="66675" cy="66674"/>
          </a:xfrm>
          <a:prstGeom prst="rect">
            <a:avLst/>
          </a:prstGeom>
        </p:spPr>
      </p:pic>
      <p:pic>
        <p:nvPicPr>
          <p:cNvPr id="5" name="object 5" descr="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19199" y="6468513"/>
            <a:ext cx="66675" cy="66674"/>
          </a:xfrm>
          <a:prstGeom prst="rect">
            <a:avLst/>
          </a:prstGeom>
        </p:spPr>
      </p:pic>
      <p:pic>
        <p:nvPicPr>
          <p:cNvPr id="6" name="object 6" descr="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19199" y="7725812"/>
            <a:ext cx="66675" cy="66674"/>
          </a:xfrm>
          <a:prstGeom prst="rect">
            <a:avLst/>
          </a:prstGeom>
        </p:spPr>
      </p:pic>
      <p:sp>
        <p:nvSpPr>
          <p:cNvPr id="7" name="object 7" descr=""/>
          <p:cNvSpPr txBox="1"/>
          <p:nvPr/>
        </p:nvSpPr>
        <p:spPr>
          <a:xfrm>
            <a:off x="1404590" y="5339483"/>
            <a:ext cx="10904855" cy="285432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705485">
              <a:lnSpc>
                <a:spcPct val="114599"/>
              </a:lnSpc>
              <a:spcBef>
                <a:spcPts val="100"/>
              </a:spcBef>
            </a:pP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Theory-Drive</a:t>
            </a:r>
            <a:r>
              <a:rPr dirty="0" sz="1800" spc="-7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-</a:t>
            </a:r>
            <a:r>
              <a:rPr dirty="0" sz="1800" spc="-7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262565"/>
                </a:solidFill>
                <a:latin typeface="Trebuchet MS"/>
                <a:cs typeface="Trebuchet MS"/>
              </a:rPr>
              <a:t>There</a:t>
            </a:r>
            <a:r>
              <a:rPr dirty="0" sz="1800" spc="-7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are</a:t>
            </a:r>
            <a:r>
              <a:rPr dirty="0" sz="1800" spc="-7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established</a:t>
            </a:r>
            <a:r>
              <a:rPr dirty="0" sz="1800" spc="-7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theories</a:t>
            </a:r>
            <a:r>
              <a:rPr dirty="0" sz="1800" spc="-7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linking</a:t>
            </a:r>
            <a:r>
              <a:rPr dirty="0" sz="1800" spc="-7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emotional</a:t>
            </a:r>
            <a:r>
              <a:rPr dirty="0" sz="1800" spc="-7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intelligence</a:t>
            </a:r>
            <a:r>
              <a:rPr dirty="0" sz="1800" spc="-7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 spc="-45">
                <a:solidFill>
                  <a:srgbClr val="262565"/>
                </a:solidFill>
                <a:latin typeface="Trebuchet MS"/>
                <a:cs typeface="Trebuchet MS"/>
              </a:rPr>
              <a:t>(EI)</a:t>
            </a:r>
            <a:r>
              <a:rPr dirty="0" sz="1800" spc="-7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and</a:t>
            </a:r>
            <a:r>
              <a:rPr dirty="0" sz="1800" spc="-7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262565"/>
                </a:solidFill>
                <a:latin typeface="Trebuchet MS"/>
                <a:cs typeface="Trebuchet MS"/>
              </a:rPr>
              <a:t>leadership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effectiveness.</a:t>
            </a:r>
            <a:r>
              <a:rPr dirty="0" sz="1800" spc="-11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262565"/>
                </a:solidFill>
                <a:latin typeface="Trebuchet MS"/>
                <a:cs typeface="Trebuchet MS"/>
              </a:rPr>
              <a:t>However,</a:t>
            </a:r>
            <a:r>
              <a:rPr dirty="0" sz="1800" spc="-11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few</a:t>
            </a:r>
            <a:r>
              <a:rPr dirty="0" sz="1800" spc="-11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 spc="45">
                <a:solidFill>
                  <a:srgbClr val="262565"/>
                </a:solidFill>
                <a:latin typeface="Trebuchet MS"/>
                <a:cs typeface="Trebuchet MS"/>
              </a:rPr>
              <a:t>studies</a:t>
            </a:r>
            <a:r>
              <a:rPr dirty="0" sz="1800" spc="-11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have</a:t>
            </a:r>
            <a:r>
              <a:rPr dirty="0" sz="1800" spc="-11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explored</a:t>
            </a:r>
            <a:r>
              <a:rPr dirty="0" sz="1800" spc="-11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the</a:t>
            </a:r>
            <a:r>
              <a:rPr dirty="0" sz="1800" spc="-10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correlation</a:t>
            </a:r>
            <a:r>
              <a:rPr dirty="0" sz="1800" spc="-11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between</a:t>
            </a:r>
            <a:r>
              <a:rPr dirty="0" sz="1800" spc="-11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 spc="65">
                <a:solidFill>
                  <a:srgbClr val="262565"/>
                </a:solidFill>
                <a:latin typeface="Trebuchet MS"/>
                <a:cs typeface="Trebuchet MS"/>
              </a:rPr>
              <a:t>EI</a:t>
            </a:r>
            <a:r>
              <a:rPr dirty="0" sz="1800" spc="-11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and</a:t>
            </a:r>
            <a:r>
              <a:rPr dirty="0" sz="1800" spc="-11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 spc="-50">
                <a:solidFill>
                  <a:srgbClr val="262565"/>
                </a:solidFill>
                <a:latin typeface="Trebuchet MS"/>
                <a:cs typeface="Trebuchet MS"/>
              </a:rPr>
              <a:t>job</a:t>
            </a:r>
            <a:r>
              <a:rPr dirty="0" sz="1800" spc="-11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262565"/>
                </a:solidFill>
                <a:latin typeface="Trebuchet MS"/>
                <a:cs typeface="Trebuchet MS"/>
              </a:rPr>
              <a:t>satisfaction.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380"/>
              </a:spcBef>
            </a:pPr>
            <a:endParaRPr sz="1800">
              <a:latin typeface="Trebuchet MS"/>
              <a:cs typeface="Trebuchet MS"/>
            </a:endParaRPr>
          </a:p>
          <a:p>
            <a:pPr marL="12700" marR="166370">
              <a:lnSpc>
                <a:spcPct val="114599"/>
              </a:lnSpc>
              <a:spcBef>
                <a:spcPts val="5"/>
              </a:spcBef>
            </a:pPr>
            <a:r>
              <a:rPr dirty="0" sz="1800" spc="55">
                <a:solidFill>
                  <a:srgbClr val="262565"/>
                </a:solidFill>
                <a:latin typeface="Trebuchet MS"/>
                <a:cs typeface="Trebuchet MS"/>
              </a:rPr>
              <a:t>Hypothesis</a:t>
            </a:r>
            <a:r>
              <a:rPr dirty="0" sz="1800" spc="-13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Testing:</a:t>
            </a:r>
            <a:r>
              <a:rPr dirty="0" sz="1800" spc="-12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 spc="45">
                <a:solidFill>
                  <a:srgbClr val="262565"/>
                </a:solidFill>
                <a:latin typeface="Trebuchet MS"/>
                <a:cs typeface="Trebuchet MS"/>
              </a:rPr>
              <a:t>hypotheses</a:t>
            </a:r>
            <a:r>
              <a:rPr dirty="0" sz="1800" spc="-12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 spc="60">
                <a:solidFill>
                  <a:srgbClr val="262565"/>
                </a:solidFill>
                <a:latin typeface="Trebuchet MS"/>
                <a:cs typeface="Trebuchet MS"/>
              </a:rPr>
              <a:t>based</a:t>
            </a:r>
            <a:r>
              <a:rPr dirty="0" sz="1800" spc="-12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on</a:t>
            </a:r>
            <a:r>
              <a:rPr dirty="0" sz="1800" spc="-12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these</a:t>
            </a:r>
            <a:r>
              <a:rPr dirty="0" sz="1800" spc="-12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 spc="-25">
                <a:solidFill>
                  <a:srgbClr val="262565"/>
                </a:solidFill>
                <a:latin typeface="Trebuchet MS"/>
                <a:cs typeface="Trebuchet MS"/>
              </a:rPr>
              <a:t>theories,</a:t>
            </a:r>
            <a:r>
              <a:rPr dirty="0" sz="1800" spc="-12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 spc="70">
                <a:solidFill>
                  <a:srgbClr val="262565"/>
                </a:solidFill>
                <a:latin typeface="Trebuchet MS"/>
                <a:cs typeface="Trebuchet MS"/>
              </a:rPr>
              <a:t>such</a:t>
            </a:r>
            <a:r>
              <a:rPr dirty="0" sz="1800" spc="-12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 spc="110">
                <a:solidFill>
                  <a:srgbClr val="262565"/>
                </a:solidFill>
                <a:latin typeface="Trebuchet MS"/>
                <a:cs typeface="Trebuchet MS"/>
              </a:rPr>
              <a:t>as</a:t>
            </a:r>
            <a:r>
              <a:rPr dirty="0" sz="1800" spc="-12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 spc="55">
                <a:solidFill>
                  <a:srgbClr val="262565"/>
                </a:solidFill>
                <a:latin typeface="Trebuchet MS"/>
                <a:cs typeface="Trebuchet MS"/>
              </a:rPr>
              <a:t>"Leaders</a:t>
            </a:r>
            <a:r>
              <a:rPr dirty="0" sz="1800" spc="-12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with</a:t>
            </a:r>
            <a:r>
              <a:rPr dirty="0" sz="1800" spc="-12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higher</a:t>
            </a:r>
            <a:r>
              <a:rPr dirty="0" sz="1800" spc="-12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262565"/>
                </a:solidFill>
                <a:latin typeface="Trebuchet MS"/>
                <a:cs typeface="Trebuchet MS"/>
              </a:rPr>
              <a:t>emotional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intelligence</a:t>
            </a:r>
            <a:r>
              <a:rPr dirty="0" sz="1800" spc="-2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262565"/>
                </a:solidFill>
                <a:latin typeface="Trebuchet MS"/>
                <a:cs typeface="Trebuchet MS"/>
              </a:rPr>
              <a:t>will</a:t>
            </a:r>
            <a:r>
              <a:rPr dirty="0" sz="1800" spc="-1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262565"/>
                </a:solidFill>
                <a:latin typeface="Trebuchet MS"/>
                <a:cs typeface="Trebuchet MS"/>
              </a:rPr>
              <a:t>report</a:t>
            </a:r>
            <a:r>
              <a:rPr dirty="0" sz="1800" spc="-1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greater</a:t>
            </a:r>
            <a:r>
              <a:rPr dirty="0" sz="1800" spc="-1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 spc="-50">
                <a:solidFill>
                  <a:srgbClr val="262565"/>
                </a:solidFill>
                <a:latin typeface="Trebuchet MS"/>
                <a:cs typeface="Trebuchet MS"/>
              </a:rPr>
              <a:t>job</a:t>
            </a:r>
            <a:r>
              <a:rPr dirty="0" sz="1800" spc="-1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satisfaction"</a:t>
            </a:r>
            <a:r>
              <a:rPr dirty="0" sz="1800" spc="-2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or</a:t>
            </a:r>
            <a:r>
              <a:rPr dirty="0" sz="1800" spc="-1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"Emotional</a:t>
            </a:r>
            <a:r>
              <a:rPr dirty="0" sz="1800" spc="-1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intelligence</a:t>
            </a:r>
            <a:r>
              <a:rPr dirty="0" sz="1800" spc="-1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positively</a:t>
            </a:r>
            <a:r>
              <a:rPr dirty="0" sz="1800" spc="-1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impacts</a:t>
            </a:r>
            <a:r>
              <a:rPr dirty="0" sz="1800" spc="-1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262565"/>
                </a:solidFill>
                <a:latin typeface="Trebuchet MS"/>
                <a:cs typeface="Trebuchet MS"/>
              </a:rPr>
              <a:t>leadership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effectiveness."</a:t>
            </a:r>
            <a:r>
              <a:rPr dirty="0" sz="1800" spc="3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(Görgens-Ekermans,</a:t>
            </a:r>
            <a:r>
              <a:rPr dirty="0" sz="1800" spc="3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 spc="-45">
                <a:solidFill>
                  <a:srgbClr val="262565"/>
                </a:solidFill>
                <a:latin typeface="Trebuchet MS"/>
                <a:cs typeface="Trebuchet MS"/>
              </a:rPr>
              <a:t>2021;</a:t>
            </a:r>
            <a:r>
              <a:rPr dirty="0" sz="1800" spc="3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262565"/>
                </a:solidFill>
                <a:latin typeface="Trebuchet MS"/>
                <a:cs typeface="Trebuchet MS"/>
              </a:rPr>
              <a:t>Fakhra,</a:t>
            </a:r>
            <a:r>
              <a:rPr dirty="0" sz="1800" spc="3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262565"/>
                </a:solidFill>
                <a:latin typeface="Trebuchet MS"/>
                <a:cs typeface="Trebuchet MS"/>
              </a:rPr>
              <a:t>2013)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380"/>
              </a:spcBef>
            </a:pPr>
            <a:endParaRPr sz="1800">
              <a:latin typeface="Trebuchet MS"/>
              <a:cs typeface="Trebuchet MS"/>
            </a:endParaRPr>
          </a:p>
          <a:p>
            <a:pPr marL="12700" marR="5080">
              <a:lnSpc>
                <a:spcPct val="114599"/>
              </a:lnSpc>
            </a:pP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Data</a:t>
            </a:r>
            <a:r>
              <a:rPr dirty="0" sz="1800" spc="-8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Collection</a:t>
            </a:r>
            <a:r>
              <a:rPr dirty="0" sz="1800" spc="-8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and</a:t>
            </a:r>
            <a:r>
              <a:rPr dirty="0" sz="1800" spc="-8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Analysis:</a:t>
            </a:r>
            <a:r>
              <a:rPr dirty="0" sz="1800" spc="-8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Data</a:t>
            </a:r>
            <a:r>
              <a:rPr dirty="0" sz="1800" spc="-8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 spc="60">
                <a:solidFill>
                  <a:srgbClr val="262565"/>
                </a:solidFill>
                <a:latin typeface="Trebuchet MS"/>
                <a:cs typeface="Trebuchet MS"/>
              </a:rPr>
              <a:t>is</a:t>
            </a:r>
            <a:r>
              <a:rPr dirty="0" sz="1800" spc="-8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then</a:t>
            </a:r>
            <a:r>
              <a:rPr dirty="0" sz="1800" spc="-8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collected</a:t>
            </a:r>
            <a:r>
              <a:rPr dirty="0" sz="1800" spc="-7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to</a:t>
            </a:r>
            <a:r>
              <a:rPr dirty="0" sz="1800" spc="-8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test</a:t>
            </a:r>
            <a:r>
              <a:rPr dirty="0" sz="1800" spc="-8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these</a:t>
            </a:r>
            <a:r>
              <a:rPr dirty="0" sz="1800" spc="-8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hypotheses.</a:t>
            </a:r>
            <a:r>
              <a:rPr dirty="0" sz="1800" spc="-8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The</a:t>
            </a:r>
            <a:r>
              <a:rPr dirty="0" sz="1800" spc="-8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aim</a:t>
            </a:r>
            <a:r>
              <a:rPr dirty="0" sz="1800" spc="-8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 spc="60">
                <a:solidFill>
                  <a:srgbClr val="262565"/>
                </a:solidFill>
                <a:latin typeface="Trebuchet MS"/>
                <a:cs typeface="Trebuchet MS"/>
              </a:rPr>
              <a:t>is</a:t>
            </a:r>
            <a:r>
              <a:rPr dirty="0" sz="1800" spc="-7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to</a:t>
            </a:r>
            <a:r>
              <a:rPr dirty="0" sz="1800" spc="-8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 spc="55">
                <a:solidFill>
                  <a:srgbClr val="262565"/>
                </a:solidFill>
                <a:latin typeface="Trebuchet MS"/>
                <a:cs typeface="Trebuchet MS"/>
              </a:rPr>
              <a:t>see</a:t>
            </a:r>
            <a:r>
              <a:rPr dirty="0" sz="1800" spc="-8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if</a:t>
            </a:r>
            <a:r>
              <a:rPr dirty="0" sz="1800" spc="-8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the</a:t>
            </a:r>
            <a:r>
              <a:rPr dirty="0" sz="1800" spc="-8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 spc="-20">
                <a:solidFill>
                  <a:srgbClr val="262565"/>
                </a:solidFill>
                <a:latin typeface="Trebuchet MS"/>
                <a:cs typeface="Trebuchet MS"/>
              </a:rPr>
              <a:t>data </a:t>
            </a:r>
            <a:r>
              <a:rPr dirty="0" sz="1800" spc="50">
                <a:solidFill>
                  <a:srgbClr val="262565"/>
                </a:solidFill>
                <a:latin typeface="Trebuchet MS"/>
                <a:cs typeface="Trebuchet MS"/>
              </a:rPr>
              <a:t>supports</a:t>
            </a:r>
            <a:r>
              <a:rPr dirty="0" sz="1800" spc="-12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or</a:t>
            </a:r>
            <a:r>
              <a:rPr dirty="0" sz="1800" spc="-114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refutes</a:t>
            </a:r>
            <a:r>
              <a:rPr dirty="0" sz="1800" spc="-114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262565"/>
                </a:solidFill>
                <a:latin typeface="Trebuchet MS"/>
                <a:cs typeface="Trebuchet MS"/>
              </a:rPr>
              <a:t>the</a:t>
            </a:r>
            <a:r>
              <a:rPr dirty="0" sz="1800" spc="-114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 spc="-30">
                <a:solidFill>
                  <a:srgbClr val="262565"/>
                </a:solidFill>
                <a:latin typeface="Trebuchet MS"/>
                <a:cs typeface="Trebuchet MS"/>
              </a:rPr>
              <a:t>initial</a:t>
            </a:r>
            <a:r>
              <a:rPr dirty="0" sz="1800" spc="-114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262565"/>
                </a:solidFill>
                <a:latin typeface="Trebuchet MS"/>
                <a:cs typeface="Trebuchet MS"/>
              </a:rPr>
              <a:t>hypotheses.</a:t>
            </a:r>
            <a:endParaRPr sz="18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5551112" y="7032972"/>
            <a:ext cx="11710035" cy="3254375"/>
            <a:chOff x="5551112" y="7032972"/>
            <a:chExt cx="11710035" cy="3254375"/>
          </a:xfrm>
        </p:grpSpPr>
        <p:sp>
          <p:nvSpPr>
            <p:cNvPr id="3" name="object 3" descr=""/>
            <p:cNvSpPr/>
            <p:nvPr/>
          </p:nvSpPr>
          <p:spPr>
            <a:xfrm>
              <a:off x="5551112" y="7032972"/>
              <a:ext cx="7139940" cy="3254375"/>
            </a:xfrm>
            <a:custGeom>
              <a:avLst/>
              <a:gdLst/>
              <a:ahLst/>
              <a:cxnLst/>
              <a:rect l="l" t="t" r="r" b="b"/>
              <a:pathLst>
                <a:path w="7139940" h="3254375">
                  <a:moveTo>
                    <a:pt x="0" y="0"/>
                  </a:moveTo>
                  <a:lnTo>
                    <a:pt x="7139658" y="0"/>
                  </a:lnTo>
                  <a:lnTo>
                    <a:pt x="7139658" y="3254026"/>
                  </a:lnTo>
                  <a:lnTo>
                    <a:pt x="0" y="325402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C8F4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 descr=""/>
            <p:cNvSpPr/>
            <p:nvPr/>
          </p:nvSpPr>
          <p:spPr>
            <a:xfrm>
              <a:off x="8938933" y="7032979"/>
              <a:ext cx="1268730" cy="3254375"/>
            </a:xfrm>
            <a:custGeom>
              <a:avLst/>
              <a:gdLst/>
              <a:ahLst/>
              <a:cxnLst/>
              <a:rect l="l" t="t" r="r" b="b"/>
              <a:pathLst>
                <a:path w="1268729" h="3254375">
                  <a:moveTo>
                    <a:pt x="1268476" y="0"/>
                  </a:moveTo>
                  <a:lnTo>
                    <a:pt x="63741" y="0"/>
                  </a:lnTo>
                  <a:lnTo>
                    <a:pt x="182003" y="1779498"/>
                  </a:lnTo>
                  <a:lnTo>
                    <a:pt x="0" y="3254019"/>
                  </a:lnTo>
                  <a:lnTo>
                    <a:pt x="1069746" y="3254019"/>
                  </a:lnTo>
                  <a:lnTo>
                    <a:pt x="1268476" y="0"/>
                  </a:lnTo>
                  <a:close/>
                </a:path>
              </a:pathLst>
            </a:custGeom>
            <a:solidFill>
              <a:srgbClr val="5D1207">
                <a:alpha val="5000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 descr=""/>
            <p:cNvSpPr/>
            <p:nvPr/>
          </p:nvSpPr>
          <p:spPr>
            <a:xfrm>
              <a:off x="5835002" y="7032979"/>
              <a:ext cx="1979295" cy="3254375"/>
            </a:xfrm>
            <a:custGeom>
              <a:avLst/>
              <a:gdLst/>
              <a:ahLst/>
              <a:cxnLst/>
              <a:rect l="l" t="t" r="r" b="b"/>
              <a:pathLst>
                <a:path w="1979295" h="3254375">
                  <a:moveTo>
                    <a:pt x="1979244" y="3254019"/>
                  </a:moveTo>
                  <a:lnTo>
                    <a:pt x="1642973" y="1779498"/>
                  </a:lnTo>
                  <a:lnTo>
                    <a:pt x="1524711" y="0"/>
                  </a:lnTo>
                  <a:lnTo>
                    <a:pt x="0" y="51714"/>
                  </a:lnTo>
                  <a:lnTo>
                    <a:pt x="560984" y="3254019"/>
                  </a:lnTo>
                  <a:lnTo>
                    <a:pt x="1979244" y="3254019"/>
                  </a:lnTo>
                  <a:close/>
                </a:path>
              </a:pathLst>
            </a:custGeom>
            <a:solidFill>
              <a:srgbClr val="5D1207">
                <a:alpha val="1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 descr=""/>
            <p:cNvSpPr/>
            <p:nvPr/>
          </p:nvSpPr>
          <p:spPr>
            <a:xfrm>
              <a:off x="7611440" y="7032979"/>
              <a:ext cx="1725930" cy="3254375"/>
            </a:xfrm>
            <a:custGeom>
              <a:avLst/>
              <a:gdLst/>
              <a:ahLst/>
              <a:cxnLst/>
              <a:rect l="l" t="t" r="r" b="b"/>
              <a:pathLst>
                <a:path w="1725929" h="3254375">
                  <a:moveTo>
                    <a:pt x="1725866" y="3254019"/>
                  </a:moveTo>
                  <a:lnTo>
                    <a:pt x="1475955" y="1353477"/>
                  </a:lnTo>
                  <a:lnTo>
                    <a:pt x="1248638" y="1346682"/>
                  </a:lnTo>
                  <a:lnTo>
                    <a:pt x="1297978" y="0"/>
                  </a:lnTo>
                  <a:lnTo>
                    <a:pt x="70434" y="0"/>
                  </a:lnTo>
                  <a:lnTo>
                    <a:pt x="0" y="2057400"/>
                  </a:lnTo>
                  <a:lnTo>
                    <a:pt x="259448" y="3254019"/>
                  </a:lnTo>
                  <a:lnTo>
                    <a:pt x="1725866" y="3254019"/>
                  </a:lnTo>
                  <a:close/>
                </a:path>
              </a:pathLst>
            </a:custGeom>
            <a:solidFill>
              <a:srgbClr val="FFF1E3">
                <a:alpha val="5000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 descr=""/>
            <p:cNvSpPr/>
            <p:nvPr/>
          </p:nvSpPr>
          <p:spPr>
            <a:xfrm>
              <a:off x="11438217" y="7032979"/>
              <a:ext cx="1302385" cy="3160395"/>
            </a:xfrm>
            <a:custGeom>
              <a:avLst/>
              <a:gdLst/>
              <a:ahLst/>
              <a:cxnLst/>
              <a:rect l="l" t="t" r="r" b="b"/>
              <a:pathLst>
                <a:path w="1302384" h="3160395">
                  <a:moveTo>
                    <a:pt x="1301889" y="0"/>
                  </a:moveTo>
                  <a:lnTo>
                    <a:pt x="0" y="0"/>
                  </a:lnTo>
                  <a:lnTo>
                    <a:pt x="246075" y="1042492"/>
                  </a:lnTo>
                  <a:lnTo>
                    <a:pt x="181940" y="1173149"/>
                  </a:lnTo>
                  <a:lnTo>
                    <a:pt x="1252550" y="3160090"/>
                  </a:lnTo>
                  <a:lnTo>
                    <a:pt x="1252550" y="1346682"/>
                  </a:lnTo>
                  <a:lnTo>
                    <a:pt x="1301889" y="0"/>
                  </a:lnTo>
                  <a:close/>
                </a:path>
              </a:pathLst>
            </a:custGeom>
            <a:solidFill>
              <a:srgbClr val="FFF1E3">
                <a:alpha val="2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 descr=""/>
            <p:cNvSpPr/>
            <p:nvPr/>
          </p:nvSpPr>
          <p:spPr>
            <a:xfrm>
              <a:off x="5551112" y="7032972"/>
              <a:ext cx="7139940" cy="3254375"/>
            </a:xfrm>
            <a:custGeom>
              <a:avLst/>
              <a:gdLst/>
              <a:ahLst/>
              <a:cxnLst/>
              <a:rect l="l" t="t" r="r" b="b"/>
              <a:pathLst>
                <a:path w="7139940" h="3254375">
                  <a:moveTo>
                    <a:pt x="0" y="0"/>
                  </a:moveTo>
                  <a:lnTo>
                    <a:pt x="7139658" y="0"/>
                  </a:lnTo>
                  <a:lnTo>
                    <a:pt x="7139658" y="3254026"/>
                  </a:lnTo>
                  <a:lnTo>
                    <a:pt x="0" y="325402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D120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 descr=""/>
            <p:cNvSpPr/>
            <p:nvPr/>
          </p:nvSpPr>
          <p:spPr>
            <a:xfrm>
              <a:off x="12784003" y="7032987"/>
              <a:ext cx="4476750" cy="3254375"/>
            </a:xfrm>
            <a:custGeom>
              <a:avLst/>
              <a:gdLst/>
              <a:ahLst/>
              <a:cxnLst/>
              <a:rect l="l" t="t" r="r" b="b"/>
              <a:pathLst>
                <a:path w="4476750" h="3254375">
                  <a:moveTo>
                    <a:pt x="4476749" y="3254011"/>
                  </a:moveTo>
                  <a:lnTo>
                    <a:pt x="0" y="3254011"/>
                  </a:lnTo>
                  <a:lnTo>
                    <a:pt x="0" y="0"/>
                  </a:lnTo>
                  <a:lnTo>
                    <a:pt x="4476749" y="0"/>
                  </a:lnTo>
                  <a:lnTo>
                    <a:pt x="4476749" y="3254011"/>
                  </a:lnTo>
                  <a:close/>
                </a:path>
              </a:pathLst>
            </a:custGeom>
            <a:solidFill>
              <a:srgbClr val="2D2932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 descr=""/>
          <p:cNvSpPr/>
          <p:nvPr/>
        </p:nvSpPr>
        <p:spPr>
          <a:xfrm>
            <a:off x="1387588" y="7032973"/>
            <a:ext cx="4114800" cy="3254375"/>
          </a:xfrm>
          <a:custGeom>
            <a:avLst/>
            <a:gdLst/>
            <a:ahLst/>
            <a:cxnLst/>
            <a:rect l="l" t="t" r="r" b="b"/>
            <a:pathLst>
              <a:path w="4114800" h="3254375">
                <a:moveTo>
                  <a:pt x="0" y="0"/>
                </a:moveTo>
                <a:lnTo>
                  <a:pt x="4114799" y="0"/>
                </a:lnTo>
                <a:lnTo>
                  <a:pt x="4114799" y="3254026"/>
                </a:lnTo>
                <a:lnTo>
                  <a:pt x="0" y="3254026"/>
                </a:lnTo>
                <a:lnTo>
                  <a:pt x="0" y="0"/>
                </a:lnTo>
                <a:close/>
              </a:path>
            </a:pathLst>
          </a:custGeom>
          <a:solidFill>
            <a:srgbClr val="26256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>
            <a:spLocks noGrp="1"/>
          </p:cNvSpPr>
          <p:nvPr>
            <p:ph type="ctrTitle"/>
          </p:nvPr>
        </p:nvSpPr>
        <p:spPr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9100" spc="-355"/>
              <a:t>Mixed-</a:t>
            </a:r>
            <a:r>
              <a:rPr dirty="0" sz="9100" spc="-475"/>
              <a:t>m</a:t>
            </a:r>
            <a:r>
              <a:rPr dirty="0" sz="9100" spc="-480"/>
              <a:t>e</a:t>
            </a:r>
            <a:r>
              <a:rPr dirty="0" sz="9100" spc="-495"/>
              <a:t>t</a:t>
            </a:r>
            <a:r>
              <a:rPr dirty="0" sz="9100" spc="-465"/>
              <a:t>h</a:t>
            </a:r>
            <a:r>
              <a:rPr dirty="0" sz="9100" spc="-475"/>
              <a:t>o</a:t>
            </a:r>
            <a:r>
              <a:rPr dirty="0" sz="9100" spc="-459"/>
              <a:t>d</a:t>
            </a:r>
            <a:r>
              <a:rPr dirty="0" sz="9100" spc="855"/>
              <a:t>s</a:t>
            </a:r>
            <a:r>
              <a:rPr dirty="0" sz="9100" spc="-455"/>
              <a:t>a</a:t>
            </a:r>
            <a:r>
              <a:rPr dirty="0" sz="9100" spc="-459"/>
              <a:t>pp</a:t>
            </a:r>
            <a:r>
              <a:rPr dirty="0" sz="9100" spc="-509"/>
              <a:t>r</a:t>
            </a:r>
            <a:r>
              <a:rPr dirty="0" sz="9100" spc="-475"/>
              <a:t>o</a:t>
            </a:r>
            <a:r>
              <a:rPr dirty="0" sz="9100" spc="-455"/>
              <a:t>a</a:t>
            </a:r>
            <a:r>
              <a:rPr dirty="0" sz="9100" spc="-440"/>
              <a:t>c</a:t>
            </a:r>
            <a:r>
              <a:rPr dirty="0" sz="9100" spc="250"/>
              <a:t>h</a:t>
            </a:r>
            <a:endParaRPr sz="9100"/>
          </a:p>
        </p:txBody>
      </p:sp>
      <p:sp>
        <p:nvSpPr>
          <p:cNvPr id="12" name="object 12" descr=""/>
          <p:cNvSpPr/>
          <p:nvPr/>
        </p:nvSpPr>
        <p:spPr>
          <a:xfrm>
            <a:off x="6261627" y="4417487"/>
            <a:ext cx="5764530" cy="721995"/>
          </a:xfrm>
          <a:custGeom>
            <a:avLst/>
            <a:gdLst/>
            <a:ahLst/>
            <a:cxnLst/>
            <a:rect l="l" t="t" r="r" b="b"/>
            <a:pathLst>
              <a:path w="5764530" h="721995">
                <a:moveTo>
                  <a:pt x="5713931" y="721995"/>
                </a:moveTo>
                <a:lnTo>
                  <a:pt x="50539" y="721995"/>
                </a:lnTo>
                <a:lnTo>
                  <a:pt x="30867" y="718024"/>
                </a:lnTo>
                <a:lnTo>
                  <a:pt x="14802" y="707193"/>
                </a:lnTo>
                <a:lnTo>
                  <a:pt x="3971" y="691128"/>
                </a:lnTo>
                <a:lnTo>
                  <a:pt x="0" y="671456"/>
                </a:lnTo>
                <a:lnTo>
                  <a:pt x="0" y="50539"/>
                </a:lnTo>
                <a:lnTo>
                  <a:pt x="3971" y="30867"/>
                </a:lnTo>
                <a:lnTo>
                  <a:pt x="14802" y="14802"/>
                </a:lnTo>
                <a:lnTo>
                  <a:pt x="30867" y="3971"/>
                </a:lnTo>
                <a:lnTo>
                  <a:pt x="50539" y="0"/>
                </a:lnTo>
                <a:lnTo>
                  <a:pt x="5713931" y="0"/>
                </a:lnTo>
                <a:lnTo>
                  <a:pt x="5749668" y="14802"/>
                </a:lnTo>
                <a:lnTo>
                  <a:pt x="5764471" y="50539"/>
                </a:lnTo>
                <a:lnTo>
                  <a:pt x="5764471" y="671456"/>
                </a:lnTo>
                <a:lnTo>
                  <a:pt x="5749668" y="707193"/>
                </a:lnTo>
                <a:lnTo>
                  <a:pt x="5713931" y="721995"/>
                </a:lnTo>
                <a:close/>
              </a:path>
            </a:pathLst>
          </a:custGeom>
          <a:solidFill>
            <a:srgbClr val="AB9DE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 descr=""/>
          <p:cNvSpPr txBox="1"/>
          <p:nvPr/>
        </p:nvSpPr>
        <p:spPr>
          <a:xfrm>
            <a:off x="6350020" y="4443555"/>
            <a:ext cx="5588000" cy="6350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4000" spc="-229">
                <a:solidFill>
                  <a:srgbClr val="FFFFFF"/>
                </a:solidFill>
                <a:latin typeface="Trebuchet MS"/>
                <a:cs typeface="Trebuchet MS"/>
              </a:rPr>
              <a:t>Q</a:t>
            </a:r>
            <a:r>
              <a:rPr dirty="0" sz="4000" spc="-250">
                <a:solidFill>
                  <a:srgbClr val="FFFFFF"/>
                </a:solidFill>
                <a:latin typeface="Trebuchet MS"/>
                <a:cs typeface="Trebuchet MS"/>
              </a:rPr>
              <a:t>u</a:t>
            </a:r>
            <a:r>
              <a:rPr dirty="0" sz="4000" spc="-24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4000" spc="-260">
                <a:solidFill>
                  <a:srgbClr val="FFFFFF"/>
                </a:solidFill>
                <a:latin typeface="Trebuchet MS"/>
                <a:cs typeface="Trebuchet MS"/>
              </a:rPr>
              <a:t>l</a:t>
            </a:r>
            <a:r>
              <a:rPr dirty="0" sz="4000" spc="-290">
                <a:solidFill>
                  <a:srgbClr val="FFFFFF"/>
                </a:solidFill>
                <a:latin typeface="Trebuchet MS"/>
                <a:cs typeface="Trebuchet MS"/>
              </a:rPr>
              <a:t>i</a:t>
            </a:r>
            <a:r>
              <a:rPr dirty="0" sz="4000" spc="-260">
                <a:solidFill>
                  <a:srgbClr val="FFFFFF"/>
                </a:solidFill>
                <a:latin typeface="Trebuchet MS"/>
                <a:cs typeface="Trebuchet MS"/>
              </a:rPr>
              <a:t>t</a:t>
            </a:r>
            <a:r>
              <a:rPr dirty="0" sz="4000" spc="-24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4000" spc="-260">
                <a:solidFill>
                  <a:srgbClr val="FFFFFF"/>
                </a:solidFill>
                <a:latin typeface="Trebuchet MS"/>
                <a:cs typeface="Trebuchet MS"/>
              </a:rPr>
              <a:t>t</a:t>
            </a:r>
            <a:r>
              <a:rPr dirty="0" sz="4000" spc="-290">
                <a:solidFill>
                  <a:srgbClr val="FFFFFF"/>
                </a:solidFill>
                <a:latin typeface="Trebuchet MS"/>
                <a:cs typeface="Trebuchet MS"/>
              </a:rPr>
              <a:t>i</a:t>
            </a:r>
            <a:r>
              <a:rPr dirty="0" sz="4000" spc="-254">
                <a:solidFill>
                  <a:srgbClr val="FFFFFF"/>
                </a:solidFill>
                <a:latin typeface="Trebuchet MS"/>
                <a:cs typeface="Trebuchet MS"/>
              </a:rPr>
              <a:t>v</a:t>
            </a:r>
            <a:r>
              <a:rPr dirty="0" sz="4000" spc="335">
                <a:solidFill>
                  <a:srgbClr val="FFFFFF"/>
                </a:solidFill>
                <a:latin typeface="Trebuchet MS"/>
                <a:cs typeface="Trebuchet MS"/>
              </a:rPr>
              <a:t>e</a:t>
            </a:r>
            <a:r>
              <a:rPr dirty="0" sz="4000" spc="-24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4000" spc="-245">
                <a:solidFill>
                  <a:srgbClr val="FFFFFF"/>
                </a:solidFill>
                <a:latin typeface="Trebuchet MS"/>
                <a:cs typeface="Trebuchet MS"/>
              </a:rPr>
              <a:t>n</a:t>
            </a:r>
            <a:r>
              <a:rPr dirty="0" sz="4000" spc="335">
                <a:solidFill>
                  <a:srgbClr val="FFFFFF"/>
                </a:solidFill>
                <a:latin typeface="Trebuchet MS"/>
                <a:cs typeface="Trebuchet MS"/>
              </a:rPr>
              <a:t>d</a:t>
            </a:r>
            <a:r>
              <a:rPr dirty="0" sz="4000" spc="-229">
                <a:solidFill>
                  <a:srgbClr val="FFFFFF"/>
                </a:solidFill>
                <a:latin typeface="Trebuchet MS"/>
                <a:cs typeface="Trebuchet MS"/>
              </a:rPr>
              <a:t>Q</a:t>
            </a:r>
            <a:r>
              <a:rPr dirty="0" sz="4000" spc="-250">
                <a:solidFill>
                  <a:srgbClr val="FFFFFF"/>
                </a:solidFill>
                <a:latin typeface="Trebuchet MS"/>
                <a:cs typeface="Trebuchet MS"/>
              </a:rPr>
              <a:t>u</a:t>
            </a:r>
            <a:r>
              <a:rPr dirty="0" sz="4000" spc="-24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4000" spc="-245">
                <a:solidFill>
                  <a:srgbClr val="FFFFFF"/>
                </a:solidFill>
                <a:latin typeface="Trebuchet MS"/>
                <a:cs typeface="Trebuchet MS"/>
              </a:rPr>
              <a:t>n</a:t>
            </a:r>
            <a:r>
              <a:rPr dirty="0" sz="4000" spc="-260">
                <a:solidFill>
                  <a:srgbClr val="FFFFFF"/>
                </a:solidFill>
                <a:latin typeface="Trebuchet MS"/>
                <a:cs typeface="Trebuchet MS"/>
              </a:rPr>
              <a:t>t</a:t>
            </a:r>
            <a:r>
              <a:rPr dirty="0" sz="4000" spc="-290">
                <a:solidFill>
                  <a:srgbClr val="FFFFFF"/>
                </a:solidFill>
                <a:latin typeface="Trebuchet MS"/>
                <a:cs typeface="Trebuchet MS"/>
              </a:rPr>
              <a:t>i</a:t>
            </a:r>
            <a:r>
              <a:rPr dirty="0" sz="4000" spc="-260">
                <a:solidFill>
                  <a:srgbClr val="FFFFFF"/>
                </a:solidFill>
                <a:latin typeface="Trebuchet MS"/>
                <a:cs typeface="Trebuchet MS"/>
              </a:rPr>
              <a:t>t</a:t>
            </a:r>
            <a:r>
              <a:rPr dirty="0" sz="4000" spc="-24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4000" spc="-260">
                <a:solidFill>
                  <a:srgbClr val="FFFFFF"/>
                </a:solidFill>
                <a:latin typeface="Trebuchet MS"/>
                <a:cs typeface="Trebuchet MS"/>
              </a:rPr>
              <a:t>t</a:t>
            </a:r>
            <a:r>
              <a:rPr dirty="0" sz="4000" spc="-290">
                <a:solidFill>
                  <a:srgbClr val="FFFFFF"/>
                </a:solidFill>
                <a:latin typeface="Trebuchet MS"/>
                <a:cs typeface="Trebuchet MS"/>
              </a:rPr>
              <a:t>i</a:t>
            </a:r>
            <a:r>
              <a:rPr dirty="0" sz="4000" spc="-254">
                <a:solidFill>
                  <a:srgbClr val="FFFFFF"/>
                </a:solidFill>
                <a:latin typeface="Trebuchet MS"/>
                <a:cs typeface="Trebuchet MS"/>
              </a:rPr>
              <a:t>v</a:t>
            </a:r>
            <a:r>
              <a:rPr dirty="0" sz="4000" spc="70">
                <a:solidFill>
                  <a:srgbClr val="FFFFFF"/>
                </a:solidFill>
                <a:latin typeface="Trebuchet MS"/>
                <a:cs typeface="Trebuchet MS"/>
              </a:rPr>
              <a:t>e</a:t>
            </a:r>
            <a:endParaRPr sz="4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4674825"/>
            <a:ext cx="18287999" cy="3930624"/>
          </a:xfrm>
          <a:prstGeom prst="rect">
            <a:avLst/>
          </a:prstGeom>
        </p:spPr>
      </p:pic>
      <p:sp>
        <p:nvSpPr>
          <p:cNvPr id="3" name="object 3" descr=""/>
          <p:cNvSpPr txBox="1"/>
          <p:nvPr/>
        </p:nvSpPr>
        <p:spPr>
          <a:xfrm>
            <a:off x="2291045" y="5238808"/>
            <a:ext cx="882015" cy="3302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000" spc="-65" b="1">
                <a:latin typeface="Trebuchet MS"/>
                <a:cs typeface="Trebuchet MS"/>
              </a:rPr>
              <a:t>Surveys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4" name="object 4" descr=""/>
          <p:cNvSpPr/>
          <p:nvPr/>
        </p:nvSpPr>
        <p:spPr>
          <a:xfrm>
            <a:off x="6449002" y="2604138"/>
            <a:ext cx="5389880" cy="721995"/>
          </a:xfrm>
          <a:custGeom>
            <a:avLst/>
            <a:gdLst/>
            <a:ahLst/>
            <a:cxnLst/>
            <a:rect l="l" t="t" r="r" b="b"/>
            <a:pathLst>
              <a:path w="5389880" h="721995">
                <a:moveTo>
                  <a:pt x="5339331" y="721995"/>
                </a:moveTo>
                <a:lnTo>
                  <a:pt x="50539" y="721995"/>
                </a:lnTo>
                <a:lnTo>
                  <a:pt x="30867" y="718024"/>
                </a:lnTo>
                <a:lnTo>
                  <a:pt x="14802" y="707193"/>
                </a:lnTo>
                <a:lnTo>
                  <a:pt x="3971" y="691128"/>
                </a:lnTo>
                <a:lnTo>
                  <a:pt x="0" y="671456"/>
                </a:lnTo>
                <a:lnTo>
                  <a:pt x="0" y="50539"/>
                </a:lnTo>
                <a:lnTo>
                  <a:pt x="3971" y="30867"/>
                </a:lnTo>
                <a:lnTo>
                  <a:pt x="14802" y="14802"/>
                </a:lnTo>
                <a:lnTo>
                  <a:pt x="30867" y="3971"/>
                </a:lnTo>
                <a:lnTo>
                  <a:pt x="50539" y="0"/>
                </a:lnTo>
                <a:lnTo>
                  <a:pt x="5339331" y="0"/>
                </a:lnTo>
                <a:lnTo>
                  <a:pt x="5375068" y="14802"/>
                </a:lnTo>
                <a:lnTo>
                  <a:pt x="5389871" y="50539"/>
                </a:lnTo>
                <a:lnTo>
                  <a:pt x="5389871" y="671456"/>
                </a:lnTo>
                <a:lnTo>
                  <a:pt x="5375068" y="707193"/>
                </a:lnTo>
                <a:lnTo>
                  <a:pt x="5339331" y="721995"/>
                </a:lnTo>
                <a:close/>
              </a:path>
            </a:pathLst>
          </a:custGeom>
          <a:solidFill>
            <a:srgbClr val="AB9DE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553720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4360"/>
              </a:spcBef>
            </a:pPr>
            <a:r>
              <a:rPr dirty="0" spc="-245"/>
              <a:t>R</a:t>
            </a:r>
            <a:r>
              <a:rPr dirty="0" spc="-330"/>
              <a:t>e</a:t>
            </a:r>
            <a:r>
              <a:rPr dirty="0" spc="-190"/>
              <a:t>s</a:t>
            </a:r>
            <a:r>
              <a:rPr dirty="0" spc="-330"/>
              <a:t>e</a:t>
            </a:r>
            <a:r>
              <a:rPr dirty="0" spc="-300"/>
              <a:t>a</a:t>
            </a:r>
            <a:r>
              <a:rPr dirty="0" spc="-360"/>
              <a:t>r</a:t>
            </a:r>
            <a:r>
              <a:rPr dirty="0" spc="-290"/>
              <a:t>c</a:t>
            </a:r>
            <a:r>
              <a:rPr dirty="0" spc="1060"/>
              <a:t>h</a:t>
            </a:r>
            <a:r>
              <a:rPr dirty="0" spc="-200"/>
              <a:t>M</a:t>
            </a:r>
            <a:r>
              <a:rPr dirty="0" spc="-330"/>
              <a:t>e</a:t>
            </a:r>
            <a:r>
              <a:rPr dirty="0" spc="-345"/>
              <a:t>t</a:t>
            </a:r>
            <a:r>
              <a:rPr dirty="0" spc="-315"/>
              <a:t>h</a:t>
            </a:r>
            <a:r>
              <a:rPr dirty="0" spc="-320"/>
              <a:t>o</a:t>
            </a:r>
            <a:r>
              <a:rPr dirty="0" spc="-310"/>
              <a:t>d</a:t>
            </a:r>
            <a:r>
              <a:rPr dirty="0" spc="430"/>
              <a:t>s</a:t>
            </a:r>
          </a:p>
          <a:p>
            <a:pPr algn="ctr">
              <a:lnSpc>
                <a:spcPct val="100000"/>
              </a:lnSpc>
              <a:spcBef>
                <a:spcPts val="1795"/>
              </a:spcBef>
            </a:pPr>
            <a:r>
              <a:rPr dirty="0" sz="4000" spc="-165">
                <a:solidFill>
                  <a:srgbClr val="FFFFFF"/>
                </a:solidFill>
              </a:rPr>
              <a:t>Mixed-</a:t>
            </a:r>
            <a:r>
              <a:rPr dirty="0" sz="4000" spc="-135">
                <a:solidFill>
                  <a:srgbClr val="FFFFFF"/>
                </a:solidFill>
              </a:rPr>
              <a:t>m</a:t>
            </a:r>
            <a:r>
              <a:rPr dirty="0" sz="4000" spc="-140">
                <a:solidFill>
                  <a:srgbClr val="FFFFFF"/>
                </a:solidFill>
              </a:rPr>
              <a:t>e</a:t>
            </a:r>
            <a:r>
              <a:rPr dirty="0" sz="4000" spc="-145">
                <a:solidFill>
                  <a:srgbClr val="FFFFFF"/>
                </a:solidFill>
              </a:rPr>
              <a:t>t</a:t>
            </a:r>
            <a:r>
              <a:rPr dirty="0" sz="4000" spc="-130">
                <a:solidFill>
                  <a:srgbClr val="FFFFFF"/>
                </a:solidFill>
              </a:rPr>
              <a:t>h</a:t>
            </a:r>
            <a:r>
              <a:rPr dirty="0" sz="4000" spc="-135">
                <a:solidFill>
                  <a:srgbClr val="FFFFFF"/>
                </a:solidFill>
              </a:rPr>
              <a:t>o</a:t>
            </a:r>
            <a:r>
              <a:rPr dirty="0" sz="4000" spc="-130">
                <a:solidFill>
                  <a:srgbClr val="FFFFFF"/>
                </a:solidFill>
              </a:rPr>
              <a:t>d</a:t>
            </a:r>
            <a:r>
              <a:rPr dirty="0" sz="4000" spc="450">
                <a:solidFill>
                  <a:srgbClr val="FFFFFF"/>
                </a:solidFill>
              </a:rPr>
              <a:t>s</a:t>
            </a:r>
            <a:r>
              <a:rPr dirty="0" sz="4000" spc="-125">
                <a:solidFill>
                  <a:srgbClr val="FFFFFF"/>
                </a:solidFill>
              </a:rPr>
              <a:t>a</a:t>
            </a:r>
            <a:r>
              <a:rPr dirty="0" sz="4000" spc="-130">
                <a:solidFill>
                  <a:srgbClr val="FFFFFF"/>
                </a:solidFill>
              </a:rPr>
              <a:t>pp</a:t>
            </a:r>
            <a:r>
              <a:rPr dirty="0" sz="4000" spc="-145">
                <a:solidFill>
                  <a:srgbClr val="FFFFFF"/>
                </a:solidFill>
              </a:rPr>
              <a:t>r</a:t>
            </a:r>
            <a:r>
              <a:rPr dirty="0" sz="4000" spc="-135">
                <a:solidFill>
                  <a:srgbClr val="FFFFFF"/>
                </a:solidFill>
              </a:rPr>
              <a:t>o</a:t>
            </a:r>
            <a:r>
              <a:rPr dirty="0" sz="4000" spc="-125">
                <a:solidFill>
                  <a:srgbClr val="FFFFFF"/>
                </a:solidFill>
              </a:rPr>
              <a:t>a</a:t>
            </a:r>
            <a:r>
              <a:rPr dirty="0" sz="4000" spc="-120">
                <a:solidFill>
                  <a:srgbClr val="FFFFFF"/>
                </a:solidFill>
              </a:rPr>
              <a:t>c</a:t>
            </a:r>
            <a:r>
              <a:rPr dirty="0" sz="4000" spc="185">
                <a:solidFill>
                  <a:srgbClr val="FFFFFF"/>
                </a:solidFill>
              </a:rPr>
              <a:t>h</a:t>
            </a:r>
            <a:endParaRPr sz="4000"/>
          </a:p>
        </p:txBody>
      </p:sp>
      <p:sp>
        <p:nvSpPr>
          <p:cNvPr id="6" name="object 6" descr=""/>
          <p:cNvSpPr txBox="1"/>
          <p:nvPr/>
        </p:nvSpPr>
        <p:spPr>
          <a:xfrm>
            <a:off x="5206561" y="7430173"/>
            <a:ext cx="1356360" cy="882650"/>
          </a:xfrm>
          <a:prstGeom prst="rect">
            <a:avLst/>
          </a:prstGeom>
        </p:spPr>
        <p:txBody>
          <a:bodyPr wrap="square" lIns="0" tIns="45085" rIns="0" bIns="0" rtlCol="0" vert="horz">
            <a:spAutoFit/>
          </a:bodyPr>
          <a:lstStyle/>
          <a:p>
            <a:pPr algn="ctr" marL="12065" marR="5080">
              <a:lnSpc>
                <a:spcPts val="2180"/>
              </a:lnSpc>
              <a:spcBef>
                <a:spcPts val="355"/>
              </a:spcBef>
            </a:pPr>
            <a:r>
              <a:rPr dirty="0" sz="2000" spc="60" b="1">
                <a:latin typeface="Trebuchet MS"/>
                <a:cs typeface="Trebuchet MS"/>
              </a:rPr>
              <a:t>Semi- </a:t>
            </a:r>
            <a:r>
              <a:rPr dirty="0" sz="2000" spc="-10" b="1">
                <a:latin typeface="Trebuchet MS"/>
                <a:cs typeface="Trebuchet MS"/>
              </a:rPr>
              <a:t>Structured Interviews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7" name="object 7" descr=""/>
          <p:cNvSpPr txBox="1"/>
          <p:nvPr/>
        </p:nvSpPr>
        <p:spPr>
          <a:xfrm>
            <a:off x="8724107" y="4808162"/>
            <a:ext cx="901700" cy="67310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 marR="5080" indent="78105">
              <a:lnSpc>
                <a:spcPct val="106300"/>
              </a:lnSpc>
              <a:spcBef>
                <a:spcPts val="95"/>
              </a:spcBef>
            </a:pPr>
            <a:r>
              <a:rPr dirty="0" sz="2000" spc="40" b="1">
                <a:latin typeface="Trebuchet MS"/>
                <a:cs typeface="Trebuchet MS"/>
              </a:rPr>
              <a:t>Focus Groups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8" name="object 8" descr=""/>
          <p:cNvSpPr txBox="1"/>
          <p:nvPr/>
        </p:nvSpPr>
        <p:spPr>
          <a:xfrm>
            <a:off x="11799536" y="7708426"/>
            <a:ext cx="1327785" cy="7112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5080" indent="186055">
              <a:lnSpc>
                <a:spcPct val="112500"/>
              </a:lnSpc>
              <a:spcBef>
                <a:spcPts val="100"/>
              </a:spcBef>
            </a:pPr>
            <a:r>
              <a:rPr dirty="0" sz="2000" spc="75" b="1">
                <a:latin typeface="Trebuchet MS"/>
                <a:cs typeface="Trebuchet MS"/>
              </a:rPr>
              <a:t>Sample </a:t>
            </a:r>
            <a:r>
              <a:rPr dirty="0" sz="2000" spc="-10" b="1">
                <a:latin typeface="Trebuchet MS"/>
                <a:cs typeface="Trebuchet MS"/>
              </a:rPr>
              <a:t>population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9" name="object 9" descr=""/>
          <p:cNvSpPr txBox="1"/>
          <p:nvPr/>
        </p:nvSpPr>
        <p:spPr>
          <a:xfrm>
            <a:off x="15028226" y="4867690"/>
            <a:ext cx="1068705" cy="7112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5080" indent="230504">
              <a:lnSpc>
                <a:spcPct val="112500"/>
              </a:lnSpc>
              <a:spcBef>
                <a:spcPts val="100"/>
              </a:spcBef>
            </a:pPr>
            <a:r>
              <a:rPr dirty="0" sz="2000" spc="60" b="1">
                <a:latin typeface="Trebuchet MS"/>
                <a:cs typeface="Trebuchet MS"/>
              </a:rPr>
              <a:t>Data </a:t>
            </a:r>
            <a:r>
              <a:rPr dirty="0" sz="2000" spc="70" b="1">
                <a:latin typeface="Trebuchet MS"/>
                <a:cs typeface="Trebuchet MS"/>
              </a:rPr>
              <a:t>Analysis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10" name="object 10" descr=""/>
          <p:cNvSpPr txBox="1"/>
          <p:nvPr/>
        </p:nvSpPr>
        <p:spPr>
          <a:xfrm>
            <a:off x="8235022" y="6904637"/>
            <a:ext cx="1880235" cy="23876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400" b="1">
                <a:solidFill>
                  <a:srgbClr val="262565"/>
                </a:solidFill>
                <a:latin typeface="Trebuchet MS"/>
                <a:cs typeface="Trebuchet MS"/>
              </a:rPr>
              <a:t>Emotional</a:t>
            </a:r>
            <a:r>
              <a:rPr dirty="0" sz="1400" spc="-120" b="1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10" b="1">
                <a:solidFill>
                  <a:srgbClr val="262565"/>
                </a:solidFill>
                <a:latin typeface="Trebuchet MS"/>
                <a:cs typeface="Trebuchet MS"/>
              </a:rPr>
              <a:t>Intelligence</a:t>
            </a:r>
            <a:endParaRPr sz="1400">
              <a:latin typeface="Trebuchet MS"/>
              <a:cs typeface="Trebuchet MS"/>
            </a:endParaRPr>
          </a:p>
        </p:txBody>
      </p:sp>
      <p:sp>
        <p:nvSpPr>
          <p:cNvPr id="11" name="object 11" descr=""/>
          <p:cNvSpPr txBox="1"/>
          <p:nvPr/>
        </p:nvSpPr>
        <p:spPr>
          <a:xfrm>
            <a:off x="6999599" y="7117921"/>
            <a:ext cx="4351020" cy="76835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ctr" marL="12700" marR="5080">
              <a:lnSpc>
                <a:spcPct val="116100"/>
              </a:lnSpc>
              <a:spcBef>
                <a:spcPts val="100"/>
              </a:spcBef>
            </a:pP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EI</a:t>
            </a:r>
            <a:r>
              <a:rPr dirty="0" sz="1400" spc="-11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55">
                <a:solidFill>
                  <a:srgbClr val="262565"/>
                </a:solidFill>
                <a:latin typeface="Trebuchet MS"/>
                <a:cs typeface="Trebuchet MS"/>
              </a:rPr>
              <a:t>assessment</a:t>
            </a:r>
            <a:r>
              <a:rPr dirty="0" sz="1400" spc="-11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50">
                <a:solidFill>
                  <a:srgbClr val="262565"/>
                </a:solidFill>
                <a:latin typeface="Trebuchet MS"/>
                <a:cs typeface="Trebuchet MS"/>
              </a:rPr>
              <a:t>tool,</a:t>
            </a:r>
            <a:r>
              <a:rPr dirty="0" sz="1400" spc="-10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50">
                <a:solidFill>
                  <a:srgbClr val="262565"/>
                </a:solidFill>
                <a:latin typeface="Trebuchet MS"/>
                <a:cs typeface="Trebuchet MS"/>
              </a:rPr>
              <a:t>such</a:t>
            </a:r>
            <a:r>
              <a:rPr dirty="0" sz="1400" spc="-11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85">
                <a:solidFill>
                  <a:srgbClr val="262565"/>
                </a:solidFill>
                <a:latin typeface="Trebuchet MS"/>
                <a:cs typeface="Trebuchet MS"/>
              </a:rPr>
              <a:t>as</a:t>
            </a:r>
            <a:r>
              <a:rPr dirty="0" sz="1400" spc="-11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the</a:t>
            </a:r>
            <a:r>
              <a:rPr dirty="0" sz="1400" spc="-10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Emotional</a:t>
            </a:r>
            <a:r>
              <a:rPr dirty="0" sz="1400" spc="-11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262565"/>
                </a:solidFill>
                <a:latin typeface="Trebuchet MS"/>
                <a:cs typeface="Trebuchet MS"/>
              </a:rPr>
              <a:t>Intelligence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Appraisal</a:t>
            </a:r>
            <a:r>
              <a:rPr dirty="0" sz="1400" spc="19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254">
                <a:solidFill>
                  <a:srgbClr val="262565"/>
                </a:solidFill>
                <a:latin typeface="Trebuchet MS"/>
                <a:cs typeface="Trebuchet MS"/>
              </a:rPr>
              <a:t>/</a:t>
            </a:r>
            <a:r>
              <a:rPr dirty="0" sz="1400" spc="19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Mayer-Salovey-Caruso</a:t>
            </a:r>
            <a:r>
              <a:rPr dirty="0" sz="1400" spc="19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262565"/>
                </a:solidFill>
                <a:latin typeface="Trebuchet MS"/>
                <a:cs typeface="Trebuchet MS"/>
              </a:rPr>
              <a:t>Emotional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Intelligence</a:t>
            </a:r>
            <a:r>
              <a:rPr dirty="0" sz="1400" spc="-5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Test</a:t>
            </a:r>
            <a:r>
              <a:rPr dirty="0" sz="1400" spc="-4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262565"/>
                </a:solidFill>
                <a:latin typeface="Trebuchet MS"/>
                <a:cs typeface="Trebuchet MS"/>
              </a:rPr>
              <a:t>(MSCEIT).</a:t>
            </a:r>
            <a:endParaRPr sz="1400">
              <a:latin typeface="Trebuchet MS"/>
              <a:cs typeface="Trebuchet MS"/>
            </a:endParaRPr>
          </a:p>
        </p:txBody>
      </p:sp>
      <p:sp>
        <p:nvSpPr>
          <p:cNvPr id="12" name="object 12" descr=""/>
          <p:cNvSpPr txBox="1"/>
          <p:nvPr/>
        </p:nvSpPr>
        <p:spPr>
          <a:xfrm>
            <a:off x="8001361" y="8108521"/>
            <a:ext cx="2385060" cy="520700"/>
          </a:xfrm>
          <a:prstGeom prst="rect">
            <a:avLst/>
          </a:prstGeom>
        </p:spPr>
        <p:txBody>
          <a:bodyPr wrap="square" lIns="0" tIns="46990" rIns="0" bIns="0" rtlCol="0" vert="horz">
            <a:spAutoFit/>
          </a:bodyPr>
          <a:lstStyle/>
          <a:p>
            <a:pPr algn="ctr" marR="29845">
              <a:lnSpc>
                <a:spcPct val="100000"/>
              </a:lnSpc>
              <a:spcBef>
                <a:spcPts val="370"/>
              </a:spcBef>
            </a:pPr>
            <a:r>
              <a:rPr dirty="0" sz="1400" spc="-75" b="1">
                <a:solidFill>
                  <a:srgbClr val="262565"/>
                </a:solidFill>
                <a:latin typeface="Trebuchet MS"/>
                <a:cs typeface="Trebuchet MS"/>
              </a:rPr>
              <a:t>Job</a:t>
            </a:r>
            <a:r>
              <a:rPr dirty="0" sz="1400" spc="-150" b="1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10" b="1">
                <a:solidFill>
                  <a:srgbClr val="262565"/>
                </a:solidFill>
                <a:latin typeface="Trebuchet MS"/>
                <a:cs typeface="Trebuchet MS"/>
              </a:rPr>
              <a:t>Satisfaction</a:t>
            </a:r>
            <a:endParaRPr sz="1400">
              <a:latin typeface="Trebuchet MS"/>
              <a:cs typeface="Trebuchet MS"/>
            </a:endParaRPr>
          </a:p>
          <a:p>
            <a:pPr algn="ctr">
              <a:lnSpc>
                <a:spcPct val="100000"/>
              </a:lnSpc>
              <a:spcBef>
                <a:spcPts val="270"/>
              </a:spcBef>
            </a:pPr>
            <a:r>
              <a:rPr dirty="0" sz="1400" spc="-35">
                <a:solidFill>
                  <a:srgbClr val="262565"/>
                </a:solidFill>
                <a:latin typeface="Trebuchet MS"/>
                <a:cs typeface="Trebuchet MS"/>
              </a:rPr>
              <a:t>Job</a:t>
            </a:r>
            <a:r>
              <a:rPr dirty="0" sz="1400" spc="6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Satisfaction</a:t>
            </a:r>
            <a:r>
              <a:rPr dirty="0" sz="1400" spc="6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Survey</a:t>
            </a:r>
            <a:r>
              <a:rPr dirty="0" sz="1400" spc="7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262565"/>
                </a:solidFill>
                <a:latin typeface="Trebuchet MS"/>
                <a:cs typeface="Trebuchet MS"/>
              </a:rPr>
              <a:t>(JSS).</a:t>
            </a:r>
            <a:endParaRPr sz="1400">
              <a:latin typeface="Trebuchet MS"/>
              <a:cs typeface="Trebuchet MS"/>
            </a:endParaRPr>
          </a:p>
        </p:txBody>
      </p:sp>
      <p:sp>
        <p:nvSpPr>
          <p:cNvPr id="13" name="object 13" descr=""/>
          <p:cNvSpPr txBox="1"/>
          <p:nvPr/>
        </p:nvSpPr>
        <p:spPr>
          <a:xfrm>
            <a:off x="7086961" y="8851471"/>
            <a:ext cx="4176395" cy="1016000"/>
          </a:xfrm>
          <a:prstGeom prst="rect">
            <a:avLst/>
          </a:prstGeom>
        </p:spPr>
        <p:txBody>
          <a:bodyPr wrap="square" lIns="0" tIns="46990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370"/>
              </a:spcBef>
            </a:pPr>
            <a:r>
              <a:rPr dirty="0" sz="1400" spc="-10" b="1">
                <a:solidFill>
                  <a:srgbClr val="262565"/>
                </a:solidFill>
                <a:latin typeface="Trebuchet MS"/>
                <a:cs typeface="Trebuchet MS"/>
              </a:rPr>
              <a:t>Leadership</a:t>
            </a:r>
            <a:r>
              <a:rPr dirty="0" sz="1400" spc="-105" b="1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10" b="1">
                <a:solidFill>
                  <a:srgbClr val="262565"/>
                </a:solidFill>
                <a:latin typeface="Trebuchet MS"/>
                <a:cs typeface="Trebuchet MS"/>
              </a:rPr>
              <a:t>Effectiveness</a:t>
            </a:r>
            <a:endParaRPr sz="1400">
              <a:latin typeface="Trebuchet MS"/>
              <a:cs typeface="Trebuchet MS"/>
            </a:endParaRPr>
          </a:p>
          <a:p>
            <a:pPr algn="ctr" marL="12700" marR="5080" indent="-635">
              <a:lnSpc>
                <a:spcPct val="116100"/>
              </a:lnSpc>
            </a:pP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Implement</a:t>
            </a:r>
            <a:r>
              <a:rPr dirty="0" sz="1400" spc="-6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50">
                <a:solidFill>
                  <a:srgbClr val="262565"/>
                </a:solidFill>
                <a:latin typeface="Trebuchet MS"/>
                <a:cs typeface="Trebuchet MS"/>
              </a:rPr>
              <a:t>a</a:t>
            </a:r>
            <a:r>
              <a:rPr dirty="0" sz="1400" spc="-6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scale</a:t>
            </a:r>
            <a:r>
              <a:rPr dirty="0" sz="1400" spc="-6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to</a:t>
            </a:r>
            <a:r>
              <a:rPr dirty="0" sz="1400" spc="-6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measure</a:t>
            </a:r>
            <a:r>
              <a:rPr dirty="0" sz="1400" spc="-6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262565"/>
                </a:solidFill>
                <a:latin typeface="Trebuchet MS"/>
                <a:cs typeface="Trebuchet MS"/>
              </a:rPr>
              <a:t>leadership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effectiveness,</a:t>
            </a:r>
            <a:r>
              <a:rPr dirty="0" sz="1400" spc="-8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50">
                <a:solidFill>
                  <a:srgbClr val="262565"/>
                </a:solidFill>
                <a:latin typeface="Trebuchet MS"/>
                <a:cs typeface="Trebuchet MS"/>
              </a:rPr>
              <a:t>such</a:t>
            </a:r>
            <a:r>
              <a:rPr dirty="0" sz="1400" spc="-8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85">
                <a:solidFill>
                  <a:srgbClr val="262565"/>
                </a:solidFill>
                <a:latin typeface="Trebuchet MS"/>
                <a:cs typeface="Trebuchet MS"/>
              </a:rPr>
              <a:t>as</a:t>
            </a:r>
            <a:r>
              <a:rPr dirty="0" sz="1400" spc="-8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the</a:t>
            </a:r>
            <a:r>
              <a:rPr dirty="0" sz="1400" spc="-8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Leadership</a:t>
            </a:r>
            <a:r>
              <a:rPr dirty="0" sz="1400" spc="-8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262565"/>
                </a:solidFill>
                <a:latin typeface="Trebuchet MS"/>
                <a:cs typeface="Trebuchet MS"/>
              </a:rPr>
              <a:t>Effectiveness Assessment.</a:t>
            </a:r>
            <a:endParaRPr sz="1400">
              <a:latin typeface="Trebuchet MS"/>
              <a:cs typeface="Trebuchet MS"/>
            </a:endParaRPr>
          </a:p>
        </p:txBody>
      </p:sp>
      <p:sp>
        <p:nvSpPr>
          <p:cNvPr id="14" name="object 14" descr=""/>
          <p:cNvSpPr/>
          <p:nvPr/>
        </p:nvSpPr>
        <p:spPr>
          <a:xfrm>
            <a:off x="3708666" y="4257675"/>
            <a:ext cx="57150" cy="57150"/>
          </a:xfrm>
          <a:custGeom>
            <a:avLst/>
            <a:gdLst/>
            <a:ahLst/>
            <a:cxnLst/>
            <a:rect l="l" t="t" r="r" b="b"/>
            <a:pathLst>
              <a:path w="57150" h="57150">
                <a:moveTo>
                  <a:pt x="32364" y="57149"/>
                </a:moveTo>
                <a:lnTo>
                  <a:pt x="24785" y="57149"/>
                </a:lnTo>
                <a:lnTo>
                  <a:pt x="21140" y="56424"/>
                </a:lnTo>
                <a:lnTo>
                  <a:pt x="0" y="32364"/>
                </a:lnTo>
                <a:lnTo>
                  <a:pt x="0" y="24785"/>
                </a:lnTo>
                <a:lnTo>
                  <a:pt x="24785" y="0"/>
                </a:lnTo>
                <a:lnTo>
                  <a:pt x="32364" y="0"/>
                </a:lnTo>
                <a:lnTo>
                  <a:pt x="57150" y="28574"/>
                </a:lnTo>
                <a:lnTo>
                  <a:pt x="57149" y="32364"/>
                </a:lnTo>
                <a:lnTo>
                  <a:pt x="32364" y="57149"/>
                </a:lnTo>
                <a:close/>
              </a:path>
            </a:pathLst>
          </a:custGeom>
          <a:solidFill>
            <a:srgbClr val="26256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 descr=""/>
          <p:cNvSpPr txBox="1"/>
          <p:nvPr/>
        </p:nvSpPr>
        <p:spPr>
          <a:xfrm>
            <a:off x="3879471" y="3861422"/>
            <a:ext cx="4312920" cy="2254250"/>
          </a:xfrm>
          <a:prstGeom prst="rect">
            <a:avLst/>
          </a:prstGeom>
        </p:spPr>
        <p:txBody>
          <a:bodyPr wrap="square" lIns="0" tIns="46990" rIns="0" bIns="0" rtlCol="0" vert="horz">
            <a:spAutoFit/>
          </a:bodyPr>
          <a:lstStyle/>
          <a:p>
            <a:pPr algn="ctr" marR="294005">
              <a:lnSpc>
                <a:spcPct val="100000"/>
              </a:lnSpc>
              <a:spcBef>
                <a:spcPts val="370"/>
              </a:spcBef>
            </a:pPr>
            <a:r>
              <a:rPr dirty="0" sz="1400" spc="10" b="1">
                <a:solidFill>
                  <a:srgbClr val="262565"/>
                </a:solidFill>
                <a:latin typeface="Trebuchet MS"/>
                <a:cs typeface="Trebuchet MS"/>
              </a:rPr>
              <a:t>Sample</a:t>
            </a:r>
            <a:r>
              <a:rPr dirty="0" sz="1400" spc="50" b="1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10" b="1">
                <a:solidFill>
                  <a:srgbClr val="262565"/>
                </a:solidFill>
                <a:latin typeface="Trebuchet MS"/>
                <a:cs typeface="Trebuchet MS"/>
              </a:rPr>
              <a:t>Questions</a:t>
            </a:r>
            <a:endParaRPr sz="1400">
              <a:latin typeface="Trebuchet MS"/>
              <a:cs typeface="Trebuchet MS"/>
            </a:endParaRPr>
          </a:p>
          <a:p>
            <a:pPr algn="ctr" marL="58419" marR="50800">
              <a:lnSpc>
                <a:spcPct val="116100"/>
              </a:lnSpc>
            </a:pP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Emotional</a:t>
            </a:r>
            <a:r>
              <a:rPr dirty="0" sz="1400" spc="-8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20">
                <a:solidFill>
                  <a:srgbClr val="262565"/>
                </a:solidFill>
                <a:latin typeface="Trebuchet MS"/>
                <a:cs typeface="Trebuchet MS"/>
              </a:rPr>
              <a:t>Intelligence:</a:t>
            </a:r>
            <a:r>
              <a:rPr dirty="0" sz="1400" spc="-8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70">
                <a:solidFill>
                  <a:srgbClr val="262565"/>
                </a:solidFill>
                <a:latin typeface="Trebuchet MS"/>
                <a:cs typeface="Trebuchet MS"/>
              </a:rPr>
              <a:t>"Can</a:t>
            </a:r>
            <a:r>
              <a:rPr dirty="0" sz="1400" spc="-8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you</a:t>
            </a:r>
            <a:r>
              <a:rPr dirty="0" sz="1400" spc="-8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describe</a:t>
            </a:r>
            <a:r>
              <a:rPr dirty="0" sz="1400" spc="-7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50">
                <a:solidFill>
                  <a:srgbClr val="262565"/>
                </a:solidFill>
                <a:latin typeface="Trebuchet MS"/>
                <a:cs typeface="Trebuchet MS"/>
              </a:rPr>
              <a:t>a</a:t>
            </a:r>
            <a:r>
              <a:rPr dirty="0" sz="1400" spc="-8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262565"/>
                </a:solidFill>
                <a:latin typeface="Trebuchet MS"/>
                <a:cs typeface="Trebuchet MS"/>
              </a:rPr>
              <a:t>situation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where</a:t>
            </a:r>
            <a:r>
              <a:rPr dirty="0" sz="1400" spc="-5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your</a:t>
            </a:r>
            <a:r>
              <a:rPr dirty="0" sz="1400" spc="-5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262565"/>
                </a:solidFill>
                <a:latin typeface="Trebuchet MS"/>
                <a:cs typeface="Trebuchet MS"/>
              </a:rPr>
              <a:t>ability</a:t>
            </a:r>
            <a:r>
              <a:rPr dirty="0" sz="1400" spc="-5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to</a:t>
            </a:r>
            <a:r>
              <a:rPr dirty="0" sz="1400" spc="-5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understand</a:t>
            </a:r>
            <a:r>
              <a:rPr dirty="0" sz="1400" spc="-5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and</a:t>
            </a:r>
            <a:r>
              <a:rPr dirty="0" sz="1400" spc="-5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manage</a:t>
            </a:r>
            <a:r>
              <a:rPr dirty="0" sz="1400" spc="-5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20">
                <a:solidFill>
                  <a:srgbClr val="262565"/>
                </a:solidFill>
                <a:latin typeface="Trebuchet MS"/>
                <a:cs typeface="Trebuchet MS"/>
              </a:rPr>
              <a:t>your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emotions</a:t>
            </a:r>
            <a:r>
              <a:rPr dirty="0" sz="1400" spc="-3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significantly</a:t>
            </a:r>
            <a:r>
              <a:rPr dirty="0" sz="1400" spc="-3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impacted</a:t>
            </a:r>
            <a:r>
              <a:rPr dirty="0" sz="1400" spc="-3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your</a:t>
            </a:r>
            <a:r>
              <a:rPr dirty="0" sz="1400" spc="-3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50">
                <a:solidFill>
                  <a:srgbClr val="262565"/>
                </a:solidFill>
                <a:latin typeface="Trebuchet MS"/>
                <a:cs typeface="Trebuchet MS"/>
              </a:rPr>
              <a:t>work?"</a:t>
            </a:r>
            <a:endParaRPr sz="1400">
              <a:latin typeface="Trebuchet MS"/>
              <a:cs typeface="Trebuchet MS"/>
            </a:endParaRPr>
          </a:p>
          <a:p>
            <a:pPr algn="ctr" marL="12700" marR="5080">
              <a:lnSpc>
                <a:spcPct val="116100"/>
              </a:lnSpc>
            </a:pPr>
            <a:r>
              <a:rPr dirty="0" sz="1400" spc="-35">
                <a:solidFill>
                  <a:srgbClr val="262565"/>
                </a:solidFill>
                <a:latin typeface="Trebuchet MS"/>
                <a:cs typeface="Trebuchet MS"/>
              </a:rPr>
              <a:t>Job</a:t>
            </a:r>
            <a:r>
              <a:rPr dirty="0" sz="1400" spc="-11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Satisfaction:</a:t>
            </a:r>
            <a:r>
              <a:rPr dirty="0" sz="1400" spc="-10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55">
                <a:solidFill>
                  <a:srgbClr val="262565"/>
                </a:solidFill>
                <a:latin typeface="Trebuchet MS"/>
                <a:cs typeface="Trebuchet MS"/>
              </a:rPr>
              <a:t>"What</a:t>
            </a:r>
            <a:r>
              <a:rPr dirty="0" sz="1400" spc="-11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50">
                <a:solidFill>
                  <a:srgbClr val="262565"/>
                </a:solidFill>
                <a:latin typeface="Trebuchet MS"/>
                <a:cs typeface="Trebuchet MS"/>
              </a:rPr>
              <a:t>aspects</a:t>
            </a:r>
            <a:r>
              <a:rPr dirty="0" sz="1400" spc="-10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of</a:t>
            </a:r>
            <a:r>
              <a:rPr dirty="0" sz="1400" spc="-10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your</a:t>
            </a:r>
            <a:r>
              <a:rPr dirty="0" sz="1400" spc="-11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45">
                <a:solidFill>
                  <a:srgbClr val="262565"/>
                </a:solidFill>
                <a:latin typeface="Trebuchet MS"/>
                <a:cs typeface="Trebuchet MS"/>
              </a:rPr>
              <a:t>job</a:t>
            </a:r>
            <a:r>
              <a:rPr dirty="0" sz="1400" spc="-10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262565"/>
                </a:solidFill>
                <a:latin typeface="Trebuchet MS"/>
                <a:cs typeface="Trebuchet MS"/>
              </a:rPr>
              <a:t>contribute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most</a:t>
            </a:r>
            <a:r>
              <a:rPr dirty="0" sz="1400" spc="-7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to</a:t>
            </a:r>
            <a:r>
              <a:rPr dirty="0" sz="1400" spc="-7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your</a:t>
            </a:r>
            <a:r>
              <a:rPr dirty="0" sz="1400" spc="-6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satisfaction</a:t>
            </a:r>
            <a:r>
              <a:rPr dirty="0" sz="1400" spc="-7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85">
                <a:solidFill>
                  <a:srgbClr val="262565"/>
                </a:solidFill>
                <a:latin typeface="Trebuchet MS"/>
                <a:cs typeface="Trebuchet MS"/>
              </a:rPr>
              <a:t>as</a:t>
            </a:r>
            <a:r>
              <a:rPr dirty="0" sz="1400" spc="-7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50">
                <a:solidFill>
                  <a:srgbClr val="262565"/>
                </a:solidFill>
                <a:latin typeface="Trebuchet MS"/>
                <a:cs typeface="Trebuchet MS"/>
              </a:rPr>
              <a:t>a</a:t>
            </a:r>
            <a:r>
              <a:rPr dirty="0" sz="1400" spc="-6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262565"/>
                </a:solidFill>
                <a:latin typeface="Trebuchet MS"/>
                <a:cs typeface="Trebuchet MS"/>
              </a:rPr>
              <a:t>leader?"</a:t>
            </a:r>
            <a:endParaRPr sz="1400">
              <a:latin typeface="Trebuchet MS"/>
              <a:cs typeface="Trebuchet MS"/>
            </a:endParaRPr>
          </a:p>
          <a:p>
            <a:pPr algn="ctr" marL="40640" marR="33020">
              <a:lnSpc>
                <a:spcPct val="116100"/>
              </a:lnSpc>
            </a:pP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Leadership</a:t>
            </a:r>
            <a:r>
              <a:rPr dirty="0" sz="1400" spc="-5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Effectiveness:</a:t>
            </a:r>
            <a:r>
              <a:rPr dirty="0" sz="1400" spc="-4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"In</a:t>
            </a:r>
            <a:r>
              <a:rPr dirty="0" sz="1400" spc="-4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what</a:t>
            </a:r>
            <a:r>
              <a:rPr dirty="0" sz="1400" spc="-4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55">
                <a:solidFill>
                  <a:srgbClr val="262565"/>
                </a:solidFill>
                <a:latin typeface="Trebuchet MS"/>
                <a:cs typeface="Trebuchet MS"/>
              </a:rPr>
              <a:t>ways</a:t>
            </a:r>
            <a:r>
              <a:rPr dirty="0" sz="1400" spc="-4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do</a:t>
            </a:r>
            <a:r>
              <a:rPr dirty="0" sz="1400" spc="-4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you</a:t>
            </a:r>
            <a:r>
              <a:rPr dirty="0" sz="1400" spc="-4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262565"/>
                </a:solidFill>
                <a:latin typeface="Trebuchet MS"/>
                <a:cs typeface="Trebuchet MS"/>
              </a:rPr>
              <a:t>think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your</a:t>
            </a:r>
            <a:r>
              <a:rPr dirty="0" sz="1400" spc="-5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262565"/>
                </a:solidFill>
                <a:latin typeface="Trebuchet MS"/>
                <a:cs typeface="Trebuchet MS"/>
              </a:rPr>
              <a:t>emotional</a:t>
            </a:r>
            <a:r>
              <a:rPr dirty="0" sz="1400" spc="-4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intelligence</a:t>
            </a:r>
            <a:r>
              <a:rPr dirty="0" sz="1400" spc="-5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affects</a:t>
            </a:r>
            <a:r>
              <a:rPr dirty="0" sz="1400" spc="-4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20">
                <a:solidFill>
                  <a:srgbClr val="262565"/>
                </a:solidFill>
                <a:latin typeface="Trebuchet MS"/>
                <a:cs typeface="Trebuchet MS"/>
              </a:rPr>
              <a:t>your </a:t>
            </a:r>
            <a:r>
              <a:rPr dirty="0" sz="1400" spc="10">
                <a:solidFill>
                  <a:srgbClr val="262565"/>
                </a:solidFill>
                <a:latin typeface="Trebuchet MS"/>
                <a:cs typeface="Trebuchet MS"/>
              </a:rPr>
              <a:t>effectiveness</a:t>
            </a:r>
            <a:r>
              <a:rPr dirty="0" sz="1400" spc="-9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85">
                <a:solidFill>
                  <a:srgbClr val="262565"/>
                </a:solidFill>
                <a:latin typeface="Trebuchet MS"/>
                <a:cs typeface="Trebuchet MS"/>
              </a:rPr>
              <a:t>as</a:t>
            </a:r>
            <a:r>
              <a:rPr dirty="0" sz="1400" spc="-9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50">
                <a:solidFill>
                  <a:srgbClr val="262565"/>
                </a:solidFill>
                <a:latin typeface="Trebuchet MS"/>
                <a:cs typeface="Trebuchet MS"/>
              </a:rPr>
              <a:t>a</a:t>
            </a:r>
            <a:r>
              <a:rPr dirty="0" sz="1400" spc="-9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262565"/>
                </a:solidFill>
                <a:latin typeface="Trebuchet MS"/>
                <a:cs typeface="Trebuchet MS"/>
              </a:rPr>
              <a:t>leader?"</a:t>
            </a:r>
            <a:endParaRPr sz="1400">
              <a:latin typeface="Trebuchet MS"/>
              <a:cs typeface="Trebuchet MS"/>
            </a:endParaRPr>
          </a:p>
        </p:txBody>
      </p:sp>
      <p:sp>
        <p:nvSpPr>
          <p:cNvPr id="16" name="object 16" descr=""/>
          <p:cNvSpPr txBox="1"/>
          <p:nvPr/>
        </p:nvSpPr>
        <p:spPr>
          <a:xfrm>
            <a:off x="10434359" y="3987338"/>
            <a:ext cx="4058285" cy="5207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667510" marR="5080" indent="-1655445">
              <a:lnSpc>
                <a:spcPct val="116100"/>
              </a:lnSpc>
              <a:spcBef>
                <a:spcPts val="100"/>
              </a:spcBef>
            </a:pP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Target</a:t>
            </a:r>
            <a:r>
              <a:rPr dirty="0" sz="1400" spc="-12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population:</a:t>
            </a:r>
            <a:r>
              <a:rPr dirty="0" sz="1400" spc="22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60">
                <a:solidFill>
                  <a:srgbClr val="262565"/>
                </a:solidFill>
                <a:latin typeface="Trebuchet MS"/>
                <a:cs typeface="Trebuchet MS"/>
              </a:rPr>
              <a:t>Businesses</a:t>
            </a:r>
            <a:r>
              <a:rPr dirty="0" sz="1400" spc="-114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based</a:t>
            </a:r>
            <a:r>
              <a:rPr dirty="0" sz="1400" spc="-114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20">
                <a:solidFill>
                  <a:srgbClr val="262565"/>
                </a:solidFill>
                <a:latin typeface="Trebuchet MS"/>
                <a:cs typeface="Trebuchet MS"/>
              </a:rPr>
              <a:t>in</a:t>
            </a:r>
            <a:r>
              <a:rPr dirty="0" sz="1400" spc="-114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the</a:t>
            </a:r>
            <a:r>
              <a:rPr dirty="0" sz="1400" spc="-114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262565"/>
                </a:solidFill>
                <a:latin typeface="Trebuchet MS"/>
                <a:cs typeface="Trebuchet MS"/>
              </a:rPr>
              <a:t>United Kingdom</a:t>
            </a:r>
            <a:endParaRPr sz="1400">
              <a:latin typeface="Trebuchet MS"/>
              <a:cs typeface="Trebuchet MS"/>
            </a:endParaRPr>
          </a:p>
        </p:txBody>
      </p:sp>
      <p:sp>
        <p:nvSpPr>
          <p:cNvPr id="17" name="object 17" descr=""/>
          <p:cNvSpPr txBox="1"/>
          <p:nvPr/>
        </p:nvSpPr>
        <p:spPr>
          <a:xfrm>
            <a:off x="10444480" y="4730288"/>
            <a:ext cx="4037329" cy="1263650"/>
          </a:xfrm>
          <a:prstGeom prst="rect">
            <a:avLst/>
          </a:prstGeom>
        </p:spPr>
        <p:txBody>
          <a:bodyPr wrap="square" lIns="0" tIns="46990" rIns="0" bIns="0" rtlCol="0" vert="horz">
            <a:spAutoFit/>
          </a:bodyPr>
          <a:lstStyle/>
          <a:p>
            <a:pPr algn="ctr" marR="29845">
              <a:lnSpc>
                <a:spcPct val="100000"/>
              </a:lnSpc>
              <a:spcBef>
                <a:spcPts val="370"/>
              </a:spcBef>
            </a:pP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Random</a:t>
            </a:r>
            <a:r>
              <a:rPr dirty="0" sz="1400" spc="7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262565"/>
                </a:solidFill>
                <a:latin typeface="Trebuchet MS"/>
                <a:cs typeface="Trebuchet MS"/>
              </a:rPr>
              <a:t>Sampling:</a:t>
            </a:r>
            <a:endParaRPr sz="1400">
              <a:latin typeface="Trebuchet MS"/>
              <a:cs typeface="Trebuchet MS"/>
            </a:endParaRPr>
          </a:p>
          <a:p>
            <a:pPr algn="ctr" marL="12700" marR="5080">
              <a:lnSpc>
                <a:spcPct val="116100"/>
              </a:lnSpc>
            </a:pP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Randomly</a:t>
            </a:r>
            <a:r>
              <a:rPr dirty="0" sz="1400" spc="-5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select</a:t>
            </a:r>
            <a:r>
              <a:rPr dirty="0" sz="1400" spc="-5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participants</a:t>
            </a:r>
            <a:r>
              <a:rPr dirty="0" sz="1400" spc="-5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from</a:t>
            </a:r>
            <a:r>
              <a:rPr dirty="0" sz="1400" spc="-5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50">
                <a:solidFill>
                  <a:srgbClr val="262565"/>
                </a:solidFill>
                <a:latin typeface="Trebuchet MS"/>
                <a:cs typeface="Trebuchet MS"/>
              </a:rPr>
              <a:t>a</a:t>
            </a:r>
            <a:r>
              <a:rPr dirty="0" sz="1400" spc="-5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larger</a:t>
            </a:r>
            <a:r>
              <a:rPr dirty="0" sz="1400" spc="-5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pool</a:t>
            </a:r>
            <a:r>
              <a:rPr dirty="0" sz="1400" spc="-5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25">
                <a:solidFill>
                  <a:srgbClr val="262565"/>
                </a:solidFill>
                <a:latin typeface="Trebuchet MS"/>
                <a:cs typeface="Trebuchet MS"/>
              </a:rPr>
              <a:t>to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avoid</a:t>
            </a:r>
            <a:r>
              <a:rPr dirty="0" sz="1400" spc="-14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20">
                <a:solidFill>
                  <a:srgbClr val="262565"/>
                </a:solidFill>
                <a:latin typeface="Trebuchet MS"/>
                <a:cs typeface="Trebuchet MS"/>
              </a:rPr>
              <a:t>bias</a:t>
            </a:r>
            <a:endParaRPr sz="1400">
              <a:latin typeface="Trebuchet MS"/>
              <a:cs typeface="Trebuchet MS"/>
            </a:endParaRPr>
          </a:p>
          <a:p>
            <a:pPr algn="ctr">
              <a:lnSpc>
                <a:spcPct val="100000"/>
              </a:lnSpc>
              <a:spcBef>
                <a:spcPts val="270"/>
              </a:spcBef>
            </a:pP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Purposeful</a:t>
            </a:r>
            <a:r>
              <a:rPr dirty="0" sz="1400" spc="10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262565"/>
                </a:solidFill>
                <a:latin typeface="Trebuchet MS"/>
                <a:cs typeface="Trebuchet MS"/>
              </a:rPr>
              <a:t>sampling:</a:t>
            </a:r>
            <a:endParaRPr sz="1400">
              <a:latin typeface="Trebuchet MS"/>
              <a:cs typeface="Trebuchet MS"/>
            </a:endParaRPr>
          </a:p>
          <a:p>
            <a:pPr algn="ctr">
              <a:lnSpc>
                <a:spcPct val="100000"/>
              </a:lnSpc>
              <a:spcBef>
                <a:spcPts val="270"/>
              </a:spcBef>
            </a:pP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Leaders</a:t>
            </a:r>
            <a:r>
              <a:rPr dirty="0" sz="1400" spc="-9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262565"/>
                </a:solidFill>
                <a:latin typeface="Trebuchet MS"/>
                <a:cs typeface="Trebuchet MS"/>
              </a:rPr>
              <a:t>with</a:t>
            </a:r>
            <a:r>
              <a:rPr dirty="0" sz="1400" spc="-9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50">
                <a:solidFill>
                  <a:srgbClr val="262565"/>
                </a:solidFill>
                <a:latin typeface="Trebuchet MS"/>
                <a:cs typeface="Trebuchet MS"/>
              </a:rPr>
              <a:t>a</a:t>
            </a:r>
            <a:r>
              <a:rPr dirty="0" sz="1400" spc="-8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262565"/>
                </a:solidFill>
                <a:latin typeface="Trebuchet MS"/>
                <a:cs typeface="Trebuchet MS"/>
              </a:rPr>
              <a:t>minimum</a:t>
            </a:r>
            <a:r>
              <a:rPr dirty="0" sz="1400" spc="-9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175">
                <a:solidFill>
                  <a:srgbClr val="262565"/>
                </a:solidFill>
                <a:latin typeface="Trebuchet MS"/>
                <a:cs typeface="Trebuchet MS"/>
              </a:rPr>
              <a:t>1</a:t>
            </a:r>
            <a:r>
              <a:rPr dirty="0" sz="1400" spc="-8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year</a:t>
            </a:r>
            <a:r>
              <a:rPr dirty="0" sz="1400" spc="-9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of</a:t>
            </a:r>
            <a:r>
              <a:rPr dirty="0" sz="1400" spc="-8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262565"/>
                </a:solidFill>
                <a:latin typeface="Trebuchet MS"/>
                <a:cs typeface="Trebuchet MS"/>
              </a:rPr>
              <a:t>experience</a:t>
            </a:r>
            <a:endParaRPr sz="1400">
              <a:latin typeface="Trebuchet MS"/>
              <a:cs typeface="Trebuchet MS"/>
            </a:endParaRPr>
          </a:p>
        </p:txBody>
      </p:sp>
      <p:sp>
        <p:nvSpPr>
          <p:cNvPr id="18" name="object 18" descr=""/>
          <p:cNvSpPr txBox="1"/>
          <p:nvPr/>
        </p:nvSpPr>
        <p:spPr>
          <a:xfrm>
            <a:off x="10515620" y="6216188"/>
            <a:ext cx="3895090" cy="768350"/>
          </a:xfrm>
          <a:prstGeom prst="rect">
            <a:avLst/>
          </a:prstGeom>
        </p:spPr>
        <p:txBody>
          <a:bodyPr wrap="square" lIns="0" tIns="46990" rIns="0" bIns="0" rtlCol="0" vert="horz">
            <a:spAutoFit/>
          </a:bodyPr>
          <a:lstStyle/>
          <a:p>
            <a:pPr algn="ctr" marR="29845">
              <a:lnSpc>
                <a:spcPct val="100000"/>
              </a:lnSpc>
              <a:spcBef>
                <a:spcPts val="370"/>
              </a:spcBef>
            </a:pPr>
            <a:r>
              <a:rPr dirty="0" sz="1400" spc="10">
                <a:solidFill>
                  <a:srgbClr val="262565"/>
                </a:solidFill>
                <a:latin typeface="Trebuchet MS"/>
                <a:cs typeface="Trebuchet MS"/>
              </a:rPr>
              <a:t>Exclusion</a:t>
            </a:r>
            <a:r>
              <a:rPr dirty="0" sz="1400" spc="4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262565"/>
                </a:solidFill>
                <a:latin typeface="Trebuchet MS"/>
                <a:cs typeface="Trebuchet MS"/>
              </a:rPr>
              <a:t>Criteria:</a:t>
            </a:r>
            <a:endParaRPr sz="1400">
              <a:latin typeface="Trebuchet MS"/>
              <a:cs typeface="Trebuchet MS"/>
            </a:endParaRPr>
          </a:p>
          <a:p>
            <a:pPr algn="ctr" marL="12065" marR="5080">
              <a:lnSpc>
                <a:spcPct val="116100"/>
              </a:lnSpc>
            </a:pP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Leaders</a:t>
            </a:r>
            <a:r>
              <a:rPr dirty="0" sz="1400" spc="-6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20">
                <a:solidFill>
                  <a:srgbClr val="262565"/>
                </a:solidFill>
                <a:latin typeface="Trebuchet MS"/>
                <a:cs typeface="Trebuchet MS"/>
              </a:rPr>
              <a:t>in</a:t>
            </a:r>
            <a:r>
              <a:rPr dirty="0" sz="1400" spc="-6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non-</a:t>
            </a:r>
            <a:r>
              <a:rPr dirty="0" sz="1400" spc="45">
                <a:solidFill>
                  <a:srgbClr val="262565"/>
                </a:solidFill>
                <a:latin typeface="Trebuchet MS"/>
                <a:cs typeface="Trebuchet MS"/>
              </a:rPr>
              <a:t>business</a:t>
            </a:r>
            <a:r>
              <a:rPr dirty="0" sz="1400" spc="-6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environments</a:t>
            </a:r>
            <a:r>
              <a:rPr dirty="0" sz="1400" spc="-5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110">
                <a:solidFill>
                  <a:srgbClr val="262565"/>
                </a:solidFill>
                <a:latin typeface="Trebuchet MS"/>
                <a:cs typeface="Trebuchet MS"/>
              </a:rPr>
              <a:t>(e.g.,</a:t>
            </a:r>
            <a:r>
              <a:rPr dirty="0" sz="1400" spc="-6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20">
                <a:solidFill>
                  <a:srgbClr val="262565"/>
                </a:solidFill>
                <a:latin typeface="Trebuchet MS"/>
                <a:cs typeface="Trebuchet MS"/>
              </a:rPr>
              <a:t>non- profits,</a:t>
            </a:r>
            <a:r>
              <a:rPr dirty="0" sz="1400" spc="-9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262565"/>
                </a:solidFill>
                <a:latin typeface="Trebuchet MS"/>
                <a:cs typeface="Trebuchet MS"/>
              </a:rPr>
              <a:t>government)</a:t>
            </a:r>
            <a:endParaRPr sz="1400">
              <a:latin typeface="Trebuchet MS"/>
              <a:cs typeface="Trebuchet MS"/>
            </a:endParaRPr>
          </a:p>
        </p:txBody>
      </p:sp>
      <p:sp>
        <p:nvSpPr>
          <p:cNvPr id="19" name="object 19" descr=""/>
          <p:cNvSpPr/>
          <p:nvPr/>
        </p:nvSpPr>
        <p:spPr>
          <a:xfrm>
            <a:off x="889324" y="8680425"/>
            <a:ext cx="57150" cy="57150"/>
          </a:xfrm>
          <a:custGeom>
            <a:avLst/>
            <a:gdLst/>
            <a:ahLst/>
            <a:cxnLst/>
            <a:rect l="l" t="t" r="r" b="b"/>
            <a:pathLst>
              <a:path w="57150" h="57150">
                <a:moveTo>
                  <a:pt x="32364" y="57149"/>
                </a:moveTo>
                <a:lnTo>
                  <a:pt x="24785" y="57149"/>
                </a:lnTo>
                <a:lnTo>
                  <a:pt x="21140" y="56424"/>
                </a:lnTo>
                <a:lnTo>
                  <a:pt x="0" y="32364"/>
                </a:lnTo>
                <a:lnTo>
                  <a:pt x="0" y="24785"/>
                </a:lnTo>
                <a:lnTo>
                  <a:pt x="24785" y="0"/>
                </a:lnTo>
                <a:lnTo>
                  <a:pt x="32364" y="0"/>
                </a:lnTo>
                <a:lnTo>
                  <a:pt x="57150" y="28574"/>
                </a:lnTo>
                <a:lnTo>
                  <a:pt x="57149" y="32364"/>
                </a:lnTo>
                <a:lnTo>
                  <a:pt x="32364" y="57149"/>
                </a:lnTo>
                <a:close/>
              </a:path>
            </a:pathLst>
          </a:custGeom>
          <a:solidFill>
            <a:srgbClr val="26256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 descr=""/>
          <p:cNvSpPr txBox="1"/>
          <p:nvPr/>
        </p:nvSpPr>
        <p:spPr>
          <a:xfrm>
            <a:off x="1073077" y="7045922"/>
            <a:ext cx="3860165" cy="225425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ctr" marL="12700" marR="5080" indent="-635">
              <a:lnSpc>
                <a:spcPct val="116100"/>
              </a:lnSpc>
              <a:spcBef>
                <a:spcPts val="100"/>
              </a:spcBef>
            </a:pP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Emotional</a:t>
            </a:r>
            <a:r>
              <a:rPr dirty="0" sz="1400" spc="-9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20">
                <a:solidFill>
                  <a:srgbClr val="262565"/>
                </a:solidFill>
                <a:latin typeface="Trebuchet MS"/>
                <a:cs typeface="Trebuchet MS"/>
              </a:rPr>
              <a:t>Intelligence:</a:t>
            </a:r>
            <a:r>
              <a:rPr dirty="0" sz="1400" spc="-9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70">
                <a:solidFill>
                  <a:srgbClr val="262565"/>
                </a:solidFill>
                <a:latin typeface="Trebuchet MS"/>
                <a:cs typeface="Trebuchet MS"/>
              </a:rPr>
              <a:t>"On</a:t>
            </a:r>
            <a:r>
              <a:rPr dirty="0" sz="1400" spc="-9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50">
                <a:solidFill>
                  <a:srgbClr val="262565"/>
                </a:solidFill>
                <a:latin typeface="Trebuchet MS"/>
                <a:cs typeface="Trebuchet MS"/>
              </a:rPr>
              <a:t>a</a:t>
            </a:r>
            <a:r>
              <a:rPr dirty="0" sz="1400" spc="-9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scale</a:t>
            </a:r>
            <a:r>
              <a:rPr dirty="0" sz="1400" spc="-9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from</a:t>
            </a:r>
            <a:r>
              <a:rPr dirty="0" sz="1400" spc="-9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175">
                <a:solidFill>
                  <a:srgbClr val="262565"/>
                </a:solidFill>
                <a:latin typeface="Trebuchet MS"/>
                <a:cs typeface="Trebuchet MS"/>
              </a:rPr>
              <a:t>1</a:t>
            </a:r>
            <a:r>
              <a:rPr dirty="0" sz="1400" spc="-9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to</a:t>
            </a:r>
            <a:r>
              <a:rPr dirty="0" sz="1400" spc="-9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25">
                <a:solidFill>
                  <a:srgbClr val="262565"/>
                </a:solidFill>
                <a:latin typeface="Trebuchet MS"/>
                <a:cs typeface="Trebuchet MS"/>
              </a:rPr>
              <a:t>5, </a:t>
            </a:r>
            <a:r>
              <a:rPr dirty="0" sz="1400" spc="-10">
                <a:solidFill>
                  <a:srgbClr val="262565"/>
                </a:solidFill>
                <a:latin typeface="Trebuchet MS"/>
                <a:cs typeface="Trebuchet MS"/>
              </a:rPr>
              <a:t>rate</a:t>
            </a:r>
            <a:r>
              <a:rPr dirty="0" sz="1400" spc="-5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your</a:t>
            </a:r>
            <a:r>
              <a:rPr dirty="0" sz="1400" spc="-5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262565"/>
                </a:solidFill>
                <a:latin typeface="Trebuchet MS"/>
                <a:cs typeface="Trebuchet MS"/>
              </a:rPr>
              <a:t>ability</a:t>
            </a:r>
            <a:r>
              <a:rPr dirty="0" sz="1400" spc="-5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to</a:t>
            </a:r>
            <a:r>
              <a:rPr dirty="0" sz="1400" spc="-5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understand</a:t>
            </a:r>
            <a:r>
              <a:rPr dirty="0" sz="1400" spc="-5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and</a:t>
            </a:r>
            <a:r>
              <a:rPr dirty="0" sz="1400" spc="-5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manage</a:t>
            </a:r>
            <a:r>
              <a:rPr dirty="0" sz="1400" spc="-5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20">
                <a:solidFill>
                  <a:srgbClr val="262565"/>
                </a:solidFill>
                <a:latin typeface="Trebuchet MS"/>
                <a:cs typeface="Trebuchet MS"/>
              </a:rPr>
              <a:t>your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own</a:t>
            </a:r>
            <a:r>
              <a:rPr dirty="0" sz="1400" spc="-8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262565"/>
                </a:solidFill>
                <a:latin typeface="Trebuchet MS"/>
                <a:cs typeface="Trebuchet MS"/>
              </a:rPr>
              <a:t>emotions."</a:t>
            </a:r>
            <a:endParaRPr sz="1400">
              <a:latin typeface="Trebuchet MS"/>
              <a:cs typeface="Trebuchet MS"/>
            </a:endParaRPr>
          </a:p>
          <a:p>
            <a:pPr algn="ctr" marL="154305" marR="146685">
              <a:lnSpc>
                <a:spcPct val="116100"/>
              </a:lnSpc>
            </a:pPr>
            <a:r>
              <a:rPr dirty="0" sz="1400" spc="-35">
                <a:solidFill>
                  <a:srgbClr val="262565"/>
                </a:solidFill>
                <a:latin typeface="Trebuchet MS"/>
                <a:cs typeface="Trebuchet MS"/>
              </a:rPr>
              <a:t>Job</a:t>
            </a:r>
            <a:r>
              <a:rPr dirty="0" sz="1400" spc="-10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Satisfaction:</a:t>
            </a:r>
            <a:r>
              <a:rPr dirty="0" sz="1400" spc="-10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70">
                <a:solidFill>
                  <a:srgbClr val="262565"/>
                </a:solidFill>
                <a:latin typeface="Trebuchet MS"/>
                <a:cs typeface="Trebuchet MS"/>
              </a:rPr>
              <a:t>"On</a:t>
            </a:r>
            <a:r>
              <a:rPr dirty="0" sz="1400" spc="-10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50">
                <a:solidFill>
                  <a:srgbClr val="262565"/>
                </a:solidFill>
                <a:latin typeface="Trebuchet MS"/>
                <a:cs typeface="Trebuchet MS"/>
              </a:rPr>
              <a:t>a</a:t>
            </a:r>
            <a:r>
              <a:rPr dirty="0" sz="1400" spc="-10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scale</a:t>
            </a:r>
            <a:r>
              <a:rPr dirty="0" sz="1400" spc="-10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from</a:t>
            </a:r>
            <a:r>
              <a:rPr dirty="0" sz="1400" spc="-10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175">
                <a:solidFill>
                  <a:srgbClr val="262565"/>
                </a:solidFill>
                <a:latin typeface="Trebuchet MS"/>
                <a:cs typeface="Trebuchet MS"/>
              </a:rPr>
              <a:t>1</a:t>
            </a:r>
            <a:r>
              <a:rPr dirty="0" sz="1400" spc="-10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to</a:t>
            </a:r>
            <a:r>
              <a:rPr dirty="0" sz="1400" spc="-10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30">
                <a:solidFill>
                  <a:srgbClr val="262565"/>
                </a:solidFill>
                <a:latin typeface="Trebuchet MS"/>
                <a:cs typeface="Trebuchet MS"/>
              </a:rPr>
              <a:t>5,</a:t>
            </a:r>
            <a:r>
              <a:rPr dirty="0" sz="1400" spc="-10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25">
                <a:solidFill>
                  <a:srgbClr val="262565"/>
                </a:solidFill>
                <a:latin typeface="Trebuchet MS"/>
                <a:cs typeface="Trebuchet MS"/>
              </a:rPr>
              <a:t>how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satisfied</a:t>
            </a:r>
            <a:r>
              <a:rPr dirty="0" sz="1400" spc="-10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are</a:t>
            </a:r>
            <a:r>
              <a:rPr dirty="0" sz="1400" spc="-9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you</a:t>
            </a:r>
            <a:r>
              <a:rPr dirty="0" sz="1400" spc="-9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262565"/>
                </a:solidFill>
                <a:latin typeface="Trebuchet MS"/>
                <a:cs typeface="Trebuchet MS"/>
              </a:rPr>
              <a:t>with</a:t>
            </a:r>
            <a:r>
              <a:rPr dirty="0" sz="1400" spc="-9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your</a:t>
            </a:r>
            <a:r>
              <a:rPr dirty="0" sz="1400" spc="-9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current</a:t>
            </a:r>
            <a:r>
              <a:rPr dirty="0" sz="1400" spc="-9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262565"/>
                </a:solidFill>
                <a:latin typeface="Trebuchet MS"/>
                <a:cs typeface="Trebuchet MS"/>
              </a:rPr>
              <a:t>role</a:t>
            </a:r>
            <a:r>
              <a:rPr dirty="0" sz="1400" spc="-9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25">
                <a:solidFill>
                  <a:srgbClr val="262565"/>
                </a:solidFill>
                <a:latin typeface="Trebuchet MS"/>
                <a:cs typeface="Trebuchet MS"/>
              </a:rPr>
              <a:t>and </a:t>
            </a:r>
            <a:r>
              <a:rPr dirty="0" sz="1400" spc="-10">
                <a:solidFill>
                  <a:srgbClr val="262565"/>
                </a:solidFill>
                <a:latin typeface="Trebuchet MS"/>
                <a:cs typeface="Trebuchet MS"/>
              </a:rPr>
              <a:t>responsibilities?"</a:t>
            </a:r>
            <a:endParaRPr sz="1400">
              <a:latin typeface="Trebuchet MS"/>
              <a:cs typeface="Trebuchet MS"/>
            </a:endParaRPr>
          </a:p>
          <a:p>
            <a:pPr algn="ctr" marL="26670" marR="19050">
              <a:lnSpc>
                <a:spcPct val="116100"/>
              </a:lnSpc>
            </a:pP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Leadership</a:t>
            </a:r>
            <a:r>
              <a:rPr dirty="0" sz="1400" spc="-6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Effectiveness:</a:t>
            </a:r>
            <a:r>
              <a:rPr dirty="0" sz="1400" spc="-6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70">
                <a:solidFill>
                  <a:srgbClr val="262565"/>
                </a:solidFill>
                <a:latin typeface="Trebuchet MS"/>
                <a:cs typeface="Trebuchet MS"/>
              </a:rPr>
              <a:t>"On</a:t>
            </a:r>
            <a:r>
              <a:rPr dirty="0" sz="1400" spc="-6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50">
                <a:solidFill>
                  <a:srgbClr val="262565"/>
                </a:solidFill>
                <a:latin typeface="Trebuchet MS"/>
                <a:cs typeface="Trebuchet MS"/>
              </a:rPr>
              <a:t>a</a:t>
            </a:r>
            <a:r>
              <a:rPr dirty="0" sz="1400" spc="-6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scale</a:t>
            </a:r>
            <a:r>
              <a:rPr dirty="0" sz="1400" spc="-6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from</a:t>
            </a:r>
            <a:r>
              <a:rPr dirty="0" sz="1400" spc="-6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175">
                <a:solidFill>
                  <a:srgbClr val="262565"/>
                </a:solidFill>
                <a:latin typeface="Trebuchet MS"/>
                <a:cs typeface="Trebuchet MS"/>
              </a:rPr>
              <a:t>1</a:t>
            </a:r>
            <a:r>
              <a:rPr dirty="0" sz="1400" spc="-6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25">
                <a:solidFill>
                  <a:srgbClr val="262565"/>
                </a:solidFill>
                <a:latin typeface="Trebuchet MS"/>
                <a:cs typeface="Trebuchet MS"/>
              </a:rPr>
              <a:t>to </a:t>
            </a:r>
            <a:r>
              <a:rPr dirty="0" sz="1400" spc="-30">
                <a:solidFill>
                  <a:srgbClr val="262565"/>
                </a:solidFill>
                <a:latin typeface="Trebuchet MS"/>
                <a:cs typeface="Trebuchet MS"/>
              </a:rPr>
              <a:t>5,</a:t>
            </a:r>
            <a:r>
              <a:rPr dirty="0" sz="1400" spc="-11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how</a:t>
            </a:r>
            <a:r>
              <a:rPr dirty="0" sz="1400" spc="-11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effective</a:t>
            </a:r>
            <a:r>
              <a:rPr dirty="0" sz="1400" spc="-11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do</a:t>
            </a:r>
            <a:r>
              <a:rPr dirty="0" sz="1400" spc="-11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you</a:t>
            </a:r>
            <a:r>
              <a:rPr dirty="0" sz="1400" spc="-11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feel</a:t>
            </a:r>
            <a:r>
              <a:rPr dirty="0" sz="1400" spc="-11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you</a:t>
            </a:r>
            <a:r>
              <a:rPr dirty="0" sz="1400" spc="-11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are</a:t>
            </a:r>
            <a:r>
              <a:rPr dirty="0" sz="1400" spc="-11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20">
                <a:solidFill>
                  <a:srgbClr val="262565"/>
                </a:solidFill>
                <a:latin typeface="Trebuchet MS"/>
                <a:cs typeface="Trebuchet MS"/>
              </a:rPr>
              <a:t>in</a:t>
            </a:r>
            <a:r>
              <a:rPr dirty="0" sz="1400" spc="-11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262565"/>
                </a:solidFill>
                <a:latin typeface="Trebuchet MS"/>
                <a:cs typeface="Trebuchet MS"/>
              </a:rPr>
              <a:t>achieving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your</a:t>
            </a:r>
            <a:r>
              <a:rPr dirty="0" sz="1400" spc="-2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organisational</a:t>
            </a:r>
            <a:r>
              <a:rPr dirty="0" sz="1400" spc="-2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75">
                <a:solidFill>
                  <a:srgbClr val="262565"/>
                </a:solidFill>
                <a:latin typeface="Trebuchet MS"/>
                <a:cs typeface="Trebuchet MS"/>
              </a:rPr>
              <a:t>goals?"</a:t>
            </a:r>
            <a:endParaRPr sz="1400">
              <a:latin typeface="Trebuchet MS"/>
              <a:cs typeface="Trebuchet MS"/>
            </a:endParaRPr>
          </a:p>
        </p:txBody>
      </p:sp>
      <p:sp>
        <p:nvSpPr>
          <p:cNvPr id="21" name="object 21" descr=""/>
          <p:cNvSpPr txBox="1"/>
          <p:nvPr/>
        </p:nvSpPr>
        <p:spPr>
          <a:xfrm>
            <a:off x="14098647" y="7065367"/>
            <a:ext cx="3035935" cy="1758950"/>
          </a:xfrm>
          <a:prstGeom prst="rect">
            <a:avLst/>
          </a:prstGeom>
        </p:spPr>
        <p:txBody>
          <a:bodyPr wrap="square" lIns="0" tIns="46990" rIns="0" bIns="0" rtlCol="0" vert="horz">
            <a:spAutoFit/>
          </a:bodyPr>
          <a:lstStyle/>
          <a:p>
            <a:pPr marL="1101090">
              <a:lnSpc>
                <a:spcPct val="100000"/>
              </a:lnSpc>
              <a:spcBef>
                <a:spcPts val="370"/>
              </a:spcBef>
            </a:pPr>
            <a:r>
              <a:rPr dirty="0" sz="1400" spc="-10">
                <a:solidFill>
                  <a:srgbClr val="262565"/>
                </a:solidFill>
                <a:latin typeface="Trebuchet MS"/>
                <a:cs typeface="Trebuchet MS"/>
              </a:rPr>
              <a:t>Quantitive</a:t>
            </a:r>
            <a:endParaRPr sz="1400">
              <a:latin typeface="Trebuchet MS"/>
              <a:cs typeface="Trebuchet MS"/>
            </a:endParaRPr>
          </a:p>
          <a:p>
            <a:pPr marL="327025" indent="-281305">
              <a:lnSpc>
                <a:spcPct val="100000"/>
              </a:lnSpc>
              <a:spcBef>
                <a:spcPts val="270"/>
              </a:spcBef>
              <a:buAutoNum type="arabicPeriod"/>
              <a:tabLst>
                <a:tab pos="327025" algn="l"/>
              </a:tabLst>
            </a:pP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Preparation</a:t>
            </a:r>
            <a:r>
              <a:rPr dirty="0" sz="1400" spc="-7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of</a:t>
            </a:r>
            <a:r>
              <a:rPr dirty="0" sz="1400" spc="-7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Data</a:t>
            </a:r>
            <a:r>
              <a:rPr dirty="0" sz="1400" spc="-7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(cleaning</a:t>
            </a:r>
            <a:r>
              <a:rPr dirty="0" sz="1400" spc="-7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25">
                <a:solidFill>
                  <a:srgbClr val="262565"/>
                </a:solidFill>
                <a:latin typeface="Trebuchet MS"/>
                <a:cs typeface="Trebuchet MS"/>
              </a:rPr>
              <a:t>and</a:t>
            </a:r>
            <a:endParaRPr sz="1400">
              <a:latin typeface="Trebuchet MS"/>
              <a:cs typeface="Trebuchet MS"/>
            </a:endParaRPr>
          </a:p>
          <a:p>
            <a:pPr marL="1370965">
              <a:lnSpc>
                <a:spcPct val="100000"/>
              </a:lnSpc>
              <a:spcBef>
                <a:spcPts val="270"/>
              </a:spcBef>
            </a:pPr>
            <a:r>
              <a:rPr dirty="0" sz="1400" spc="-10">
                <a:solidFill>
                  <a:srgbClr val="262565"/>
                </a:solidFill>
                <a:latin typeface="Trebuchet MS"/>
                <a:cs typeface="Trebuchet MS"/>
              </a:rPr>
              <a:t>coding)</a:t>
            </a:r>
            <a:endParaRPr sz="1400">
              <a:latin typeface="Trebuchet MS"/>
              <a:cs typeface="Trebuchet MS"/>
            </a:endParaRPr>
          </a:p>
          <a:p>
            <a:pPr marL="317500" marR="5080" indent="-305435">
              <a:lnSpc>
                <a:spcPct val="116100"/>
              </a:lnSpc>
              <a:buAutoNum type="arabicPeriod" startAt="2"/>
              <a:tabLst>
                <a:tab pos="317500" algn="l"/>
                <a:tab pos="504190" algn="l"/>
              </a:tabLst>
            </a:pP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	Summarising,</a:t>
            </a:r>
            <a:r>
              <a:rPr dirty="0" sz="1400" spc="5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organising,</a:t>
            </a:r>
            <a:r>
              <a:rPr dirty="0" sz="1400" spc="5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25">
                <a:solidFill>
                  <a:srgbClr val="262565"/>
                </a:solidFill>
                <a:latin typeface="Trebuchet MS"/>
                <a:cs typeface="Trebuchet MS"/>
              </a:rPr>
              <a:t>and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presenting</a:t>
            </a:r>
            <a:r>
              <a:rPr dirty="0" sz="1400" spc="2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data</a:t>
            </a:r>
            <a:r>
              <a:rPr dirty="0" sz="1400" spc="2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meaningfully</a:t>
            </a:r>
            <a:r>
              <a:rPr dirty="0" sz="1400" spc="2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25">
                <a:solidFill>
                  <a:srgbClr val="262565"/>
                </a:solidFill>
                <a:latin typeface="Trebuchet MS"/>
                <a:cs typeface="Trebuchet MS"/>
              </a:rPr>
              <a:t>and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concisely</a:t>
            </a:r>
            <a:r>
              <a:rPr dirty="0" sz="1400" spc="-3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262565"/>
                </a:solidFill>
                <a:latin typeface="Trebuchet MS"/>
                <a:cs typeface="Trebuchet MS"/>
              </a:rPr>
              <a:t>(descriptive</a:t>
            </a:r>
            <a:r>
              <a:rPr dirty="0" sz="1400" spc="-2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262565"/>
                </a:solidFill>
                <a:latin typeface="Trebuchet MS"/>
                <a:cs typeface="Trebuchet MS"/>
              </a:rPr>
              <a:t>statistics)</a:t>
            </a:r>
            <a:endParaRPr sz="1400">
              <a:latin typeface="Trebuchet MS"/>
              <a:cs typeface="Trebuchet MS"/>
            </a:endParaRPr>
          </a:p>
          <a:p>
            <a:pPr marL="858519">
              <a:lnSpc>
                <a:spcPct val="100000"/>
              </a:lnSpc>
              <a:spcBef>
                <a:spcPts val="270"/>
              </a:spcBef>
            </a:pP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Correlation</a:t>
            </a:r>
            <a:r>
              <a:rPr dirty="0" sz="1400" spc="-15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40">
                <a:solidFill>
                  <a:srgbClr val="262565"/>
                </a:solidFill>
                <a:latin typeface="Trebuchet MS"/>
                <a:cs typeface="Trebuchet MS"/>
              </a:rPr>
              <a:t>Analysis</a:t>
            </a:r>
            <a:endParaRPr sz="1400">
              <a:latin typeface="Trebuchet MS"/>
              <a:cs typeface="Trebuchet MS"/>
            </a:endParaRPr>
          </a:p>
        </p:txBody>
      </p:sp>
      <p:sp>
        <p:nvSpPr>
          <p:cNvPr id="22" name="object 22" descr=""/>
          <p:cNvSpPr txBox="1"/>
          <p:nvPr/>
        </p:nvSpPr>
        <p:spPr>
          <a:xfrm>
            <a:off x="14092694" y="8585633"/>
            <a:ext cx="174625" cy="23876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400" spc="-25">
                <a:solidFill>
                  <a:srgbClr val="262565"/>
                </a:solidFill>
                <a:latin typeface="Trebuchet MS"/>
                <a:cs typeface="Trebuchet MS"/>
              </a:rPr>
              <a:t>3.</a:t>
            </a:r>
            <a:endParaRPr sz="14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4513802"/>
            <a:ext cx="18287999" cy="3489727"/>
          </a:xfrm>
          <a:prstGeom prst="rect">
            <a:avLst/>
          </a:prstGeom>
        </p:spPr>
      </p:pic>
      <p:sp>
        <p:nvSpPr>
          <p:cNvPr id="3" name="object 3" descr=""/>
          <p:cNvSpPr/>
          <p:nvPr/>
        </p:nvSpPr>
        <p:spPr>
          <a:xfrm>
            <a:off x="6449002" y="2604138"/>
            <a:ext cx="5389880" cy="721995"/>
          </a:xfrm>
          <a:custGeom>
            <a:avLst/>
            <a:gdLst/>
            <a:ahLst/>
            <a:cxnLst/>
            <a:rect l="l" t="t" r="r" b="b"/>
            <a:pathLst>
              <a:path w="5389880" h="721995">
                <a:moveTo>
                  <a:pt x="5339331" y="721995"/>
                </a:moveTo>
                <a:lnTo>
                  <a:pt x="50539" y="721995"/>
                </a:lnTo>
                <a:lnTo>
                  <a:pt x="30867" y="718024"/>
                </a:lnTo>
                <a:lnTo>
                  <a:pt x="14802" y="707193"/>
                </a:lnTo>
                <a:lnTo>
                  <a:pt x="3971" y="691128"/>
                </a:lnTo>
                <a:lnTo>
                  <a:pt x="0" y="671456"/>
                </a:lnTo>
                <a:lnTo>
                  <a:pt x="0" y="50539"/>
                </a:lnTo>
                <a:lnTo>
                  <a:pt x="3971" y="30867"/>
                </a:lnTo>
                <a:lnTo>
                  <a:pt x="14802" y="14802"/>
                </a:lnTo>
                <a:lnTo>
                  <a:pt x="30867" y="3971"/>
                </a:lnTo>
                <a:lnTo>
                  <a:pt x="50539" y="0"/>
                </a:lnTo>
                <a:lnTo>
                  <a:pt x="5339331" y="0"/>
                </a:lnTo>
                <a:lnTo>
                  <a:pt x="5375068" y="14802"/>
                </a:lnTo>
                <a:lnTo>
                  <a:pt x="5389871" y="50539"/>
                </a:lnTo>
                <a:lnTo>
                  <a:pt x="5389871" y="671456"/>
                </a:lnTo>
                <a:lnTo>
                  <a:pt x="5375068" y="707193"/>
                </a:lnTo>
                <a:lnTo>
                  <a:pt x="5339331" y="721995"/>
                </a:lnTo>
                <a:close/>
              </a:path>
            </a:pathLst>
          </a:custGeom>
          <a:solidFill>
            <a:srgbClr val="AB9DE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553720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4360"/>
              </a:spcBef>
            </a:pPr>
            <a:r>
              <a:rPr dirty="0" spc="-245"/>
              <a:t>R</a:t>
            </a:r>
            <a:r>
              <a:rPr dirty="0" spc="-330"/>
              <a:t>e</a:t>
            </a:r>
            <a:r>
              <a:rPr dirty="0" spc="-190"/>
              <a:t>s</a:t>
            </a:r>
            <a:r>
              <a:rPr dirty="0" spc="-330"/>
              <a:t>e</a:t>
            </a:r>
            <a:r>
              <a:rPr dirty="0" spc="-300"/>
              <a:t>a</a:t>
            </a:r>
            <a:r>
              <a:rPr dirty="0" spc="-360"/>
              <a:t>r</a:t>
            </a:r>
            <a:r>
              <a:rPr dirty="0" spc="-290"/>
              <a:t>c</a:t>
            </a:r>
            <a:r>
              <a:rPr dirty="0" spc="1060"/>
              <a:t>h</a:t>
            </a:r>
            <a:r>
              <a:rPr dirty="0" spc="-200"/>
              <a:t>M</a:t>
            </a:r>
            <a:r>
              <a:rPr dirty="0" spc="-330"/>
              <a:t>e</a:t>
            </a:r>
            <a:r>
              <a:rPr dirty="0" spc="-345"/>
              <a:t>t</a:t>
            </a:r>
            <a:r>
              <a:rPr dirty="0" spc="-315"/>
              <a:t>h</a:t>
            </a:r>
            <a:r>
              <a:rPr dirty="0" spc="-320"/>
              <a:t>o</a:t>
            </a:r>
            <a:r>
              <a:rPr dirty="0" spc="-310"/>
              <a:t>d</a:t>
            </a:r>
            <a:r>
              <a:rPr dirty="0" spc="430"/>
              <a:t>s</a:t>
            </a:r>
          </a:p>
          <a:p>
            <a:pPr algn="ctr">
              <a:lnSpc>
                <a:spcPct val="100000"/>
              </a:lnSpc>
              <a:spcBef>
                <a:spcPts val="1795"/>
              </a:spcBef>
            </a:pPr>
            <a:r>
              <a:rPr dirty="0" sz="4000" spc="-165">
                <a:solidFill>
                  <a:srgbClr val="FFFFFF"/>
                </a:solidFill>
              </a:rPr>
              <a:t>Mixed-</a:t>
            </a:r>
            <a:r>
              <a:rPr dirty="0" sz="4000" spc="-135">
                <a:solidFill>
                  <a:srgbClr val="FFFFFF"/>
                </a:solidFill>
              </a:rPr>
              <a:t>m</a:t>
            </a:r>
            <a:r>
              <a:rPr dirty="0" sz="4000" spc="-140">
                <a:solidFill>
                  <a:srgbClr val="FFFFFF"/>
                </a:solidFill>
              </a:rPr>
              <a:t>e</a:t>
            </a:r>
            <a:r>
              <a:rPr dirty="0" sz="4000" spc="-145">
                <a:solidFill>
                  <a:srgbClr val="FFFFFF"/>
                </a:solidFill>
              </a:rPr>
              <a:t>t</a:t>
            </a:r>
            <a:r>
              <a:rPr dirty="0" sz="4000" spc="-130">
                <a:solidFill>
                  <a:srgbClr val="FFFFFF"/>
                </a:solidFill>
              </a:rPr>
              <a:t>h</a:t>
            </a:r>
            <a:r>
              <a:rPr dirty="0" sz="4000" spc="-135">
                <a:solidFill>
                  <a:srgbClr val="FFFFFF"/>
                </a:solidFill>
              </a:rPr>
              <a:t>o</a:t>
            </a:r>
            <a:r>
              <a:rPr dirty="0" sz="4000" spc="-130">
                <a:solidFill>
                  <a:srgbClr val="FFFFFF"/>
                </a:solidFill>
              </a:rPr>
              <a:t>d</a:t>
            </a:r>
            <a:r>
              <a:rPr dirty="0" sz="4000" spc="450">
                <a:solidFill>
                  <a:srgbClr val="FFFFFF"/>
                </a:solidFill>
              </a:rPr>
              <a:t>s</a:t>
            </a:r>
            <a:r>
              <a:rPr dirty="0" sz="4000" spc="-125">
                <a:solidFill>
                  <a:srgbClr val="FFFFFF"/>
                </a:solidFill>
              </a:rPr>
              <a:t>a</a:t>
            </a:r>
            <a:r>
              <a:rPr dirty="0" sz="4000" spc="-130">
                <a:solidFill>
                  <a:srgbClr val="FFFFFF"/>
                </a:solidFill>
              </a:rPr>
              <a:t>pp</a:t>
            </a:r>
            <a:r>
              <a:rPr dirty="0" sz="4000" spc="-145">
                <a:solidFill>
                  <a:srgbClr val="FFFFFF"/>
                </a:solidFill>
              </a:rPr>
              <a:t>r</a:t>
            </a:r>
            <a:r>
              <a:rPr dirty="0" sz="4000" spc="-135">
                <a:solidFill>
                  <a:srgbClr val="FFFFFF"/>
                </a:solidFill>
              </a:rPr>
              <a:t>o</a:t>
            </a:r>
            <a:r>
              <a:rPr dirty="0" sz="4000" spc="-125">
                <a:solidFill>
                  <a:srgbClr val="FFFFFF"/>
                </a:solidFill>
              </a:rPr>
              <a:t>a</a:t>
            </a:r>
            <a:r>
              <a:rPr dirty="0" sz="4000" spc="-120">
                <a:solidFill>
                  <a:srgbClr val="FFFFFF"/>
                </a:solidFill>
              </a:rPr>
              <a:t>c</a:t>
            </a:r>
            <a:r>
              <a:rPr dirty="0" sz="4000" spc="185">
                <a:solidFill>
                  <a:srgbClr val="FFFFFF"/>
                </a:solidFill>
              </a:rPr>
              <a:t>h</a:t>
            </a:r>
            <a:endParaRPr sz="4000"/>
          </a:p>
        </p:txBody>
      </p:sp>
      <p:sp>
        <p:nvSpPr>
          <p:cNvPr id="5" name="object 5" descr=""/>
          <p:cNvSpPr txBox="1"/>
          <p:nvPr/>
        </p:nvSpPr>
        <p:spPr>
          <a:xfrm>
            <a:off x="2197466" y="4628089"/>
            <a:ext cx="1068705" cy="7112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5080" indent="230504">
              <a:lnSpc>
                <a:spcPct val="112500"/>
              </a:lnSpc>
              <a:spcBef>
                <a:spcPts val="100"/>
              </a:spcBef>
            </a:pPr>
            <a:r>
              <a:rPr dirty="0" sz="2000" spc="60" b="1">
                <a:latin typeface="Trebuchet MS"/>
                <a:cs typeface="Trebuchet MS"/>
              </a:rPr>
              <a:t>Data </a:t>
            </a:r>
            <a:r>
              <a:rPr dirty="0" sz="2000" spc="70" b="1">
                <a:latin typeface="Trebuchet MS"/>
                <a:cs typeface="Trebuchet MS"/>
              </a:rPr>
              <a:t>Analysis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6" name="object 6" descr=""/>
          <p:cNvSpPr txBox="1"/>
          <p:nvPr/>
        </p:nvSpPr>
        <p:spPr>
          <a:xfrm>
            <a:off x="2945875" y="8241761"/>
            <a:ext cx="2221230" cy="23876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111885" algn="l"/>
              </a:tabLst>
            </a:pPr>
            <a:r>
              <a:rPr dirty="0" sz="1400" spc="-10">
                <a:solidFill>
                  <a:srgbClr val="262565"/>
                </a:solidFill>
                <a:latin typeface="Trebuchet MS"/>
                <a:cs typeface="Trebuchet MS"/>
              </a:rPr>
              <a:t>leadership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	</a:t>
            </a:r>
            <a:r>
              <a:rPr dirty="0" sz="1400" spc="-10">
                <a:solidFill>
                  <a:srgbClr val="262565"/>
                </a:solidFill>
                <a:latin typeface="Trebuchet MS"/>
                <a:cs typeface="Trebuchet MS"/>
              </a:rPr>
              <a:t>effectiveness</a:t>
            </a:r>
            <a:endParaRPr sz="1400">
              <a:latin typeface="Trebuchet MS"/>
              <a:cs typeface="Trebuchet MS"/>
            </a:endParaRPr>
          </a:p>
        </p:txBody>
      </p:sp>
      <p:sp>
        <p:nvSpPr>
          <p:cNvPr id="7" name="object 7" descr=""/>
          <p:cNvSpPr txBox="1"/>
          <p:nvPr/>
        </p:nvSpPr>
        <p:spPr>
          <a:xfrm>
            <a:off x="878113" y="6969145"/>
            <a:ext cx="4289425" cy="1263650"/>
          </a:xfrm>
          <a:prstGeom prst="rect">
            <a:avLst/>
          </a:prstGeom>
        </p:spPr>
        <p:txBody>
          <a:bodyPr wrap="square" lIns="0" tIns="4699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370"/>
              </a:spcBef>
            </a:pPr>
            <a:r>
              <a:rPr dirty="0" sz="1400" spc="-10">
                <a:solidFill>
                  <a:srgbClr val="262565"/>
                </a:solidFill>
                <a:latin typeface="Trebuchet MS"/>
                <a:cs typeface="Trebuchet MS"/>
              </a:rPr>
              <a:t>Qualitative</a:t>
            </a:r>
            <a:endParaRPr sz="1400">
              <a:latin typeface="Trebuchet MS"/>
              <a:cs typeface="Trebuchet MS"/>
            </a:endParaRPr>
          </a:p>
          <a:p>
            <a:pPr marL="352425" indent="-171450">
              <a:lnSpc>
                <a:spcPct val="100000"/>
              </a:lnSpc>
              <a:spcBef>
                <a:spcPts val="270"/>
              </a:spcBef>
              <a:buAutoNum type="arabicPeriod"/>
              <a:tabLst>
                <a:tab pos="352425" algn="l"/>
              </a:tabLst>
            </a:pP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Transcription</a:t>
            </a:r>
            <a:r>
              <a:rPr dirty="0" sz="1400" spc="-10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of</a:t>
            </a:r>
            <a:r>
              <a:rPr dirty="0" sz="1400" spc="-10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audio</a:t>
            </a:r>
            <a:r>
              <a:rPr dirty="0" sz="1400" spc="-10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262565"/>
                </a:solidFill>
                <a:latin typeface="Trebuchet MS"/>
                <a:cs typeface="Trebuchet MS"/>
              </a:rPr>
              <a:t>recording</a:t>
            </a:r>
            <a:endParaRPr sz="1400">
              <a:latin typeface="Trebuchet MS"/>
              <a:cs typeface="Trebuchet MS"/>
            </a:endParaRPr>
          </a:p>
          <a:p>
            <a:pPr marL="352425" indent="-195580">
              <a:lnSpc>
                <a:spcPct val="100000"/>
              </a:lnSpc>
              <a:spcBef>
                <a:spcPts val="270"/>
              </a:spcBef>
              <a:buAutoNum type="arabicPeriod"/>
              <a:tabLst>
                <a:tab pos="352425" algn="l"/>
              </a:tabLst>
            </a:pPr>
            <a:r>
              <a:rPr dirty="0" sz="1400" spc="-10">
                <a:solidFill>
                  <a:srgbClr val="262565"/>
                </a:solidFill>
                <a:latin typeface="Trebuchet MS"/>
                <a:cs typeface="Trebuchet MS"/>
              </a:rPr>
              <a:t>Coding</a:t>
            </a:r>
            <a:endParaRPr sz="1400">
              <a:latin typeface="Trebuchet MS"/>
              <a:cs typeface="Trebuchet MS"/>
            </a:endParaRPr>
          </a:p>
          <a:p>
            <a:pPr marL="314325" marR="5080" indent="-163830">
              <a:lnSpc>
                <a:spcPct val="116100"/>
              </a:lnSpc>
              <a:buAutoNum type="arabicPeriod"/>
              <a:tabLst>
                <a:tab pos="314325" algn="l"/>
                <a:tab pos="402590" algn="l"/>
                <a:tab pos="873125" algn="l"/>
                <a:tab pos="1864995" algn="l"/>
                <a:tab pos="3002280" algn="l"/>
                <a:tab pos="4029710" algn="l"/>
              </a:tabLst>
            </a:pP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	</a:t>
            </a:r>
            <a:r>
              <a:rPr dirty="0" sz="1400" spc="65">
                <a:solidFill>
                  <a:srgbClr val="262565"/>
                </a:solidFill>
                <a:latin typeface="Trebuchet MS"/>
                <a:cs typeface="Trebuchet MS"/>
              </a:rPr>
              <a:t>Case</a:t>
            </a:r>
            <a:r>
              <a:rPr dirty="0" sz="1400" spc="37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studies</a:t>
            </a:r>
            <a:r>
              <a:rPr dirty="0" sz="1400" spc="37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based</a:t>
            </a:r>
            <a:r>
              <a:rPr dirty="0" sz="1400" spc="37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on</a:t>
            </a:r>
            <a:r>
              <a:rPr dirty="0" sz="1400" spc="37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the</a:t>
            </a:r>
            <a:r>
              <a:rPr dirty="0" sz="1400" spc="37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themes</a:t>
            </a:r>
            <a:r>
              <a:rPr dirty="0" sz="1400" spc="370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30">
                <a:solidFill>
                  <a:srgbClr val="262565"/>
                </a:solidFill>
                <a:latin typeface="Trebuchet MS"/>
                <a:cs typeface="Trebuchet MS"/>
              </a:rPr>
              <a:t>identified. </a:t>
            </a:r>
            <a:r>
              <a:rPr dirty="0" sz="1400" spc="35">
                <a:solidFill>
                  <a:srgbClr val="262565"/>
                </a:solidFill>
                <a:latin typeface="Trebuchet MS"/>
                <a:cs typeface="Trebuchet MS"/>
              </a:rPr>
              <a:t>How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	</a:t>
            </a:r>
            <a:r>
              <a:rPr dirty="0" sz="1400" spc="-10">
                <a:solidFill>
                  <a:srgbClr val="262565"/>
                </a:solidFill>
                <a:latin typeface="Trebuchet MS"/>
                <a:cs typeface="Trebuchet MS"/>
              </a:rPr>
              <a:t>emotional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	</a:t>
            </a:r>
            <a:r>
              <a:rPr dirty="0" sz="1400" spc="-10">
                <a:solidFill>
                  <a:srgbClr val="262565"/>
                </a:solidFill>
                <a:latin typeface="Trebuchet MS"/>
                <a:cs typeface="Trebuchet MS"/>
              </a:rPr>
              <a:t>intelligence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	</a:t>
            </a:r>
            <a:r>
              <a:rPr dirty="0" sz="1400" spc="-10">
                <a:solidFill>
                  <a:srgbClr val="262565"/>
                </a:solidFill>
                <a:latin typeface="Trebuchet MS"/>
                <a:cs typeface="Trebuchet MS"/>
              </a:rPr>
              <a:t>influences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	</a:t>
            </a:r>
            <a:r>
              <a:rPr dirty="0" sz="1400" spc="-50">
                <a:solidFill>
                  <a:srgbClr val="262565"/>
                </a:solidFill>
                <a:latin typeface="Trebuchet MS"/>
                <a:cs typeface="Trebuchet MS"/>
              </a:rPr>
              <a:t>job</a:t>
            </a:r>
            <a:endParaRPr sz="1400">
              <a:latin typeface="Trebuchet MS"/>
              <a:cs typeface="Trebuchet MS"/>
            </a:endParaRPr>
          </a:p>
        </p:txBody>
      </p:sp>
      <p:sp>
        <p:nvSpPr>
          <p:cNvPr id="8" name="object 8" descr=""/>
          <p:cNvSpPr txBox="1"/>
          <p:nvPr/>
        </p:nvSpPr>
        <p:spPr>
          <a:xfrm>
            <a:off x="1016672" y="8207395"/>
            <a:ext cx="1938655" cy="76835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75895" marR="5080">
              <a:lnSpc>
                <a:spcPct val="116100"/>
              </a:lnSpc>
              <a:spcBef>
                <a:spcPts val="100"/>
              </a:spcBef>
              <a:tabLst>
                <a:tab pos="1385570" algn="l"/>
              </a:tabLst>
            </a:pPr>
            <a:r>
              <a:rPr dirty="0" sz="1400" spc="-10">
                <a:solidFill>
                  <a:srgbClr val="262565"/>
                </a:solidFill>
                <a:latin typeface="Trebuchet MS"/>
                <a:cs typeface="Trebuchet MS"/>
              </a:rPr>
              <a:t>satisfaction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	</a:t>
            </a:r>
            <a:r>
              <a:rPr dirty="0" sz="1400" spc="-25">
                <a:solidFill>
                  <a:srgbClr val="262565"/>
                </a:solidFill>
                <a:latin typeface="Trebuchet MS"/>
                <a:cs typeface="Trebuchet MS"/>
              </a:rPr>
              <a:t>and </a:t>
            </a: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through these</a:t>
            </a:r>
            <a:r>
              <a:rPr dirty="0" sz="1400" spc="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262565"/>
                </a:solidFill>
                <a:latin typeface="Trebuchet MS"/>
                <a:cs typeface="Trebuchet MS"/>
              </a:rPr>
              <a:t>stories.</a:t>
            </a:r>
            <a:endParaRPr sz="14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270"/>
              </a:spcBef>
            </a:pPr>
            <a:r>
              <a:rPr dirty="0" sz="1400">
                <a:solidFill>
                  <a:srgbClr val="262565"/>
                </a:solidFill>
                <a:latin typeface="Trebuchet MS"/>
                <a:cs typeface="Trebuchet MS"/>
              </a:rPr>
              <a:t>4.</a:t>
            </a:r>
            <a:r>
              <a:rPr dirty="0" sz="1400" spc="-95">
                <a:solidFill>
                  <a:srgbClr val="262565"/>
                </a:solidFill>
                <a:latin typeface="Trebuchet MS"/>
                <a:cs typeface="Trebuchet MS"/>
              </a:rPr>
              <a:t> </a:t>
            </a:r>
            <a:r>
              <a:rPr dirty="0" sz="1400" spc="-10">
                <a:solidFill>
                  <a:srgbClr val="262565"/>
                </a:solidFill>
                <a:latin typeface="Trebuchet MS"/>
                <a:cs typeface="Trebuchet MS"/>
              </a:rPr>
              <a:t>Validation</a:t>
            </a:r>
            <a:endParaRPr sz="14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1209777" y="608041"/>
            <a:ext cx="923925" cy="838200"/>
            <a:chOff x="1209777" y="608041"/>
            <a:chExt cx="923925" cy="838200"/>
          </a:xfrm>
        </p:grpSpPr>
        <p:pic>
          <p:nvPicPr>
            <p:cNvPr id="3" name="object 3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209777" y="608041"/>
              <a:ext cx="923924" cy="792871"/>
            </a:xfrm>
            <a:prstGeom prst="rect">
              <a:avLst/>
            </a:prstGeom>
          </p:spPr>
        </p:pic>
        <p:pic>
          <p:nvPicPr>
            <p:cNvPr id="4" name="object 4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612940" y="1322318"/>
              <a:ext cx="124388" cy="123893"/>
            </a:xfrm>
            <a:prstGeom prst="rect">
              <a:avLst/>
            </a:prstGeom>
          </p:spPr>
        </p:pic>
      </p:grpSp>
      <p:sp>
        <p:nvSpPr>
          <p:cNvPr id="5" name="object 5" descr=""/>
          <p:cNvSpPr/>
          <p:nvPr/>
        </p:nvSpPr>
        <p:spPr>
          <a:xfrm>
            <a:off x="10288069" y="1122374"/>
            <a:ext cx="5829300" cy="8039100"/>
          </a:xfrm>
          <a:custGeom>
            <a:avLst/>
            <a:gdLst/>
            <a:ahLst/>
            <a:cxnLst/>
            <a:rect l="l" t="t" r="r" b="b"/>
            <a:pathLst>
              <a:path w="5829300" h="8039100">
                <a:moveTo>
                  <a:pt x="5829299" y="8039076"/>
                </a:moveTo>
                <a:lnTo>
                  <a:pt x="0" y="8039076"/>
                </a:lnTo>
                <a:lnTo>
                  <a:pt x="0" y="0"/>
                </a:lnTo>
                <a:lnTo>
                  <a:pt x="5829299" y="0"/>
                </a:lnTo>
                <a:lnTo>
                  <a:pt x="5829299" y="8039076"/>
                </a:lnTo>
                <a:close/>
              </a:path>
            </a:pathLst>
          </a:custGeom>
          <a:solidFill>
            <a:srgbClr val="26256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1121575" y="2093944"/>
            <a:ext cx="7608570" cy="223520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4500" spc="-785"/>
              <a:t>T</a:t>
            </a:r>
            <a:r>
              <a:rPr dirty="0" sz="14500" spc="-750"/>
              <a:t>h</a:t>
            </a:r>
            <a:r>
              <a:rPr dirty="0" sz="14500" spc="-730"/>
              <a:t>a</a:t>
            </a:r>
            <a:r>
              <a:rPr dirty="0" sz="14500" spc="-750"/>
              <a:t>n</a:t>
            </a:r>
            <a:r>
              <a:rPr dirty="0" sz="14500" spc="1345"/>
              <a:t>k</a:t>
            </a:r>
            <a:r>
              <a:rPr dirty="0" sz="14500" spc="-720"/>
              <a:t>y</a:t>
            </a:r>
            <a:r>
              <a:rPr dirty="0" sz="14500" spc="-760"/>
              <a:t>o</a:t>
            </a:r>
            <a:r>
              <a:rPr dirty="0" sz="14500" spc="385"/>
              <a:t>u</a:t>
            </a:r>
            <a:endParaRPr sz="14500"/>
          </a:p>
        </p:txBody>
      </p:sp>
      <p:sp>
        <p:nvSpPr>
          <p:cNvPr id="7" name="object 7" descr=""/>
          <p:cNvSpPr txBox="1"/>
          <p:nvPr/>
        </p:nvSpPr>
        <p:spPr>
          <a:xfrm>
            <a:off x="1197077" y="8864299"/>
            <a:ext cx="3973195" cy="4064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500" spc="-60">
                <a:solidFill>
                  <a:srgbClr val="262565"/>
                </a:solidFill>
                <a:latin typeface="Trebuchet MS"/>
                <a:cs typeface="Trebuchet MS"/>
              </a:rPr>
              <a:t>PresentedbyMalgorzataSzpila</a:t>
            </a:r>
            <a:endParaRPr sz="25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 txBox="1"/>
          <p:nvPr/>
        </p:nvSpPr>
        <p:spPr>
          <a:xfrm>
            <a:off x="593638" y="694335"/>
            <a:ext cx="15210155" cy="8642985"/>
          </a:xfrm>
          <a:prstGeom prst="rect">
            <a:avLst/>
          </a:prstGeom>
        </p:spPr>
        <p:txBody>
          <a:bodyPr wrap="square" lIns="0" tIns="13589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70"/>
              </a:spcBef>
            </a:pPr>
            <a:r>
              <a:rPr dirty="0" sz="2000" spc="55">
                <a:latin typeface="Trebuchet MS"/>
                <a:cs typeface="Trebuchet MS"/>
              </a:rPr>
              <a:t>Reference</a:t>
            </a:r>
            <a:r>
              <a:rPr dirty="0" sz="2000" spc="-140">
                <a:latin typeface="Trebuchet MS"/>
                <a:cs typeface="Trebuchet MS"/>
              </a:rPr>
              <a:t> </a:t>
            </a:r>
            <a:r>
              <a:rPr dirty="0" sz="2000" spc="50">
                <a:latin typeface="Trebuchet MS"/>
                <a:cs typeface="Trebuchet MS"/>
              </a:rPr>
              <a:t>List</a:t>
            </a:r>
            <a:endParaRPr sz="2000">
              <a:latin typeface="Trebuchet MS"/>
              <a:cs typeface="Trebuchet MS"/>
            </a:endParaRPr>
          </a:p>
          <a:p>
            <a:pPr marL="12700" marR="5680710">
              <a:lnSpc>
                <a:spcPts val="3229"/>
              </a:lnSpc>
              <a:spcBef>
                <a:spcPts val="244"/>
              </a:spcBef>
            </a:pPr>
            <a:r>
              <a:rPr dirty="0" sz="1900">
                <a:latin typeface="Trebuchet MS"/>
                <a:cs typeface="Trebuchet MS"/>
              </a:rPr>
              <a:t>Clough,</a:t>
            </a:r>
            <a:r>
              <a:rPr dirty="0" sz="1900" spc="-65">
                <a:latin typeface="Trebuchet MS"/>
                <a:cs typeface="Trebuchet MS"/>
              </a:rPr>
              <a:t> </a:t>
            </a:r>
            <a:r>
              <a:rPr dirty="0" sz="1900" spc="-75">
                <a:latin typeface="Trebuchet MS"/>
                <a:cs typeface="Trebuchet MS"/>
              </a:rPr>
              <a:t>P.</a:t>
            </a:r>
            <a:r>
              <a:rPr dirty="0" sz="1900" spc="-65">
                <a:latin typeface="Trebuchet MS"/>
                <a:cs typeface="Trebuchet MS"/>
              </a:rPr>
              <a:t> </a:t>
            </a:r>
            <a:r>
              <a:rPr dirty="0" sz="1900" spc="55">
                <a:latin typeface="Trebuchet MS"/>
                <a:cs typeface="Trebuchet MS"/>
              </a:rPr>
              <a:t>and</a:t>
            </a:r>
            <a:r>
              <a:rPr dirty="0" sz="1900" spc="-60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Nutbrown,</a:t>
            </a:r>
            <a:r>
              <a:rPr dirty="0" sz="1900" spc="-65">
                <a:latin typeface="Trebuchet MS"/>
                <a:cs typeface="Trebuchet MS"/>
              </a:rPr>
              <a:t> </a:t>
            </a:r>
            <a:r>
              <a:rPr dirty="0" sz="1900" spc="-55">
                <a:latin typeface="Trebuchet MS"/>
                <a:cs typeface="Trebuchet MS"/>
              </a:rPr>
              <a:t>C.</a:t>
            </a:r>
            <a:r>
              <a:rPr dirty="0" sz="1900" spc="-65">
                <a:latin typeface="Trebuchet MS"/>
                <a:cs typeface="Trebuchet MS"/>
              </a:rPr>
              <a:t> </a:t>
            </a:r>
            <a:r>
              <a:rPr dirty="0" sz="1900" spc="50">
                <a:latin typeface="Trebuchet MS"/>
                <a:cs typeface="Trebuchet MS"/>
              </a:rPr>
              <a:t>(2002)</a:t>
            </a:r>
            <a:r>
              <a:rPr dirty="0" sz="1900" spc="-60">
                <a:latin typeface="Trebuchet MS"/>
                <a:cs typeface="Trebuchet MS"/>
              </a:rPr>
              <a:t> </a:t>
            </a:r>
            <a:r>
              <a:rPr dirty="0" sz="1900" spc="210">
                <a:latin typeface="Trebuchet MS"/>
                <a:cs typeface="Trebuchet MS"/>
              </a:rPr>
              <a:t>A</a:t>
            </a:r>
            <a:r>
              <a:rPr dirty="0" sz="1900" spc="-65">
                <a:latin typeface="Trebuchet MS"/>
                <a:cs typeface="Trebuchet MS"/>
              </a:rPr>
              <a:t> </a:t>
            </a:r>
            <a:r>
              <a:rPr dirty="0" sz="1900" spc="50">
                <a:latin typeface="Trebuchet MS"/>
                <a:cs typeface="Trebuchet MS"/>
              </a:rPr>
              <a:t>Student’s</a:t>
            </a:r>
            <a:r>
              <a:rPr dirty="0" sz="1900" spc="-65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Guide</a:t>
            </a:r>
            <a:r>
              <a:rPr dirty="0" sz="1900" spc="-60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to</a:t>
            </a:r>
            <a:r>
              <a:rPr dirty="0" sz="1900" spc="-65">
                <a:latin typeface="Trebuchet MS"/>
                <a:cs typeface="Trebuchet MS"/>
              </a:rPr>
              <a:t> </a:t>
            </a:r>
            <a:r>
              <a:rPr dirty="0" sz="1900" spc="50">
                <a:latin typeface="Trebuchet MS"/>
                <a:cs typeface="Trebuchet MS"/>
              </a:rPr>
              <a:t>Methodology,</a:t>
            </a:r>
            <a:r>
              <a:rPr dirty="0" sz="1900" spc="-65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London,</a:t>
            </a:r>
            <a:r>
              <a:rPr dirty="0" sz="1900" spc="-60">
                <a:latin typeface="Trebuchet MS"/>
                <a:cs typeface="Trebuchet MS"/>
              </a:rPr>
              <a:t> </a:t>
            </a:r>
            <a:r>
              <a:rPr dirty="0" sz="1900" spc="60">
                <a:latin typeface="Trebuchet MS"/>
                <a:cs typeface="Trebuchet MS"/>
              </a:rPr>
              <a:t>Sage. </a:t>
            </a:r>
            <a:r>
              <a:rPr dirty="0" sz="1900" spc="-10">
                <a:latin typeface="Trebuchet MS"/>
                <a:cs typeface="Trebuchet MS"/>
              </a:rPr>
              <a:t>Denzin,</a:t>
            </a:r>
            <a:r>
              <a:rPr dirty="0" sz="1900" spc="-120">
                <a:latin typeface="Trebuchet MS"/>
                <a:cs typeface="Trebuchet MS"/>
              </a:rPr>
              <a:t> </a:t>
            </a:r>
            <a:r>
              <a:rPr dirty="0" sz="1900" spc="-35">
                <a:latin typeface="Trebuchet MS"/>
                <a:cs typeface="Trebuchet MS"/>
              </a:rPr>
              <a:t>N.</a:t>
            </a:r>
            <a:r>
              <a:rPr dirty="0" sz="1900" spc="-120">
                <a:latin typeface="Trebuchet MS"/>
                <a:cs typeface="Trebuchet MS"/>
              </a:rPr>
              <a:t> </a:t>
            </a:r>
            <a:r>
              <a:rPr dirty="0" sz="1900" spc="60">
                <a:latin typeface="Trebuchet MS"/>
                <a:cs typeface="Trebuchet MS"/>
              </a:rPr>
              <a:t>(2006)</a:t>
            </a:r>
            <a:r>
              <a:rPr dirty="0" sz="1900" spc="-114">
                <a:latin typeface="Trebuchet MS"/>
                <a:cs typeface="Trebuchet MS"/>
              </a:rPr>
              <a:t> </a:t>
            </a:r>
            <a:r>
              <a:rPr dirty="0" sz="1900" spc="65">
                <a:latin typeface="Trebuchet MS"/>
                <a:cs typeface="Trebuchet MS"/>
              </a:rPr>
              <a:t>Sociological</a:t>
            </a:r>
            <a:r>
              <a:rPr dirty="0" sz="1900" spc="-120">
                <a:latin typeface="Trebuchet MS"/>
                <a:cs typeface="Trebuchet MS"/>
              </a:rPr>
              <a:t> </a:t>
            </a:r>
            <a:r>
              <a:rPr dirty="0" sz="1900" spc="50">
                <a:latin typeface="Trebuchet MS"/>
                <a:cs typeface="Trebuchet MS"/>
              </a:rPr>
              <a:t>Methods:</a:t>
            </a:r>
            <a:r>
              <a:rPr dirty="0" sz="1900" spc="-120">
                <a:latin typeface="Trebuchet MS"/>
                <a:cs typeface="Trebuchet MS"/>
              </a:rPr>
              <a:t> </a:t>
            </a:r>
            <a:r>
              <a:rPr dirty="0" sz="1900" spc="210">
                <a:latin typeface="Trebuchet MS"/>
                <a:cs typeface="Trebuchet MS"/>
              </a:rPr>
              <a:t>A</a:t>
            </a:r>
            <a:r>
              <a:rPr dirty="0" sz="1900" spc="-114">
                <a:latin typeface="Trebuchet MS"/>
                <a:cs typeface="Trebuchet MS"/>
              </a:rPr>
              <a:t> </a:t>
            </a:r>
            <a:r>
              <a:rPr dirty="0" sz="1900" spc="45">
                <a:latin typeface="Trebuchet MS"/>
                <a:cs typeface="Trebuchet MS"/>
              </a:rPr>
              <a:t>Sourcebook,</a:t>
            </a:r>
            <a:r>
              <a:rPr dirty="0" sz="1900" spc="-120">
                <a:latin typeface="Trebuchet MS"/>
                <a:cs typeface="Trebuchet MS"/>
              </a:rPr>
              <a:t> </a:t>
            </a:r>
            <a:r>
              <a:rPr dirty="0" sz="1900" spc="50">
                <a:latin typeface="Trebuchet MS"/>
                <a:cs typeface="Trebuchet MS"/>
              </a:rPr>
              <a:t>Aldine</a:t>
            </a:r>
            <a:r>
              <a:rPr dirty="0" sz="1900" spc="-114">
                <a:latin typeface="Trebuchet MS"/>
                <a:cs typeface="Trebuchet MS"/>
              </a:rPr>
              <a:t> </a:t>
            </a:r>
            <a:r>
              <a:rPr dirty="0" sz="1900" spc="-10">
                <a:latin typeface="Trebuchet MS"/>
                <a:cs typeface="Trebuchet MS"/>
              </a:rPr>
              <a:t>Transaction.</a:t>
            </a:r>
            <a:endParaRPr sz="19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670"/>
              </a:spcBef>
            </a:pPr>
            <a:r>
              <a:rPr dirty="0" sz="1900">
                <a:latin typeface="Trebuchet MS"/>
                <a:cs typeface="Trebuchet MS"/>
              </a:rPr>
              <a:t>Fakhra,</a:t>
            </a:r>
            <a:r>
              <a:rPr dirty="0" sz="1900" spc="-75">
                <a:latin typeface="Trebuchet MS"/>
                <a:cs typeface="Trebuchet MS"/>
              </a:rPr>
              <a:t> </a:t>
            </a:r>
            <a:r>
              <a:rPr dirty="0" sz="1900" spc="-45">
                <a:latin typeface="Trebuchet MS"/>
                <a:cs typeface="Trebuchet MS"/>
              </a:rPr>
              <a:t>B.</a:t>
            </a:r>
            <a:r>
              <a:rPr dirty="0" sz="1900" spc="-70">
                <a:latin typeface="Trebuchet MS"/>
                <a:cs typeface="Trebuchet MS"/>
              </a:rPr>
              <a:t> </a:t>
            </a:r>
            <a:r>
              <a:rPr dirty="0" sz="1900" spc="-10">
                <a:latin typeface="Trebuchet MS"/>
                <a:cs typeface="Trebuchet MS"/>
              </a:rPr>
              <a:t>(2013)</a:t>
            </a:r>
            <a:r>
              <a:rPr dirty="0" sz="1900" spc="-75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‘Emotional</a:t>
            </a:r>
            <a:r>
              <a:rPr dirty="0" sz="1900" spc="-70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Intelligence</a:t>
            </a:r>
            <a:r>
              <a:rPr dirty="0" sz="1900" spc="-75">
                <a:latin typeface="Trebuchet MS"/>
                <a:cs typeface="Trebuchet MS"/>
              </a:rPr>
              <a:t> </a:t>
            </a:r>
            <a:r>
              <a:rPr dirty="0" sz="1900" spc="55">
                <a:latin typeface="Trebuchet MS"/>
                <a:cs typeface="Trebuchet MS"/>
              </a:rPr>
              <a:t>and</a:t>
            </a:r>
            <a:r>
              <a:rPr dirty="0" sz="1900" spc="-70">
                <a:latin typeface="Trebuchet MS"/>
                <a:cs typeface="Trebuchet MS"/>
              </a:rPr>
              <a:t> </a:t>
            </a:r>
            <a:r>
              <a:rPr dirty="0" sz="1900" spc="45">
                <a:latin typeface="Trebuchet MS"/>
                <a:cs typeface="Trebuchet MS"/>
              </a:rPr>
              <a:t>Effective</a:t>
            </a:r>
            <a:r>
              <a:rPr dirty="0" sz="1900" spc="-70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Leadership’,</a:t>
            </a:r>
            <a:r>
              <a:rPr dirty="0" sz="1900" spc="-75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Journal</a:t>
            </a:r>
            <a:r>
              <a:rPr dirty="0" sz="1900" spc="-70">
                <a:latin typeface="Trebuchet MS"/>
                <a:cs typeface="Trebuchet MS"/>
              </a:rPr>
              <a:t> </a:t>
            </a:r>
            <a:r>
              <a:rPr dirty="0" sz="1900" spc="50">
                <a:latin typeface="Trebuchet MS"/>
                <a:cs typeface="Trebuchet MS"/>
              </a:rPr>
              <a:t>of</a:t>
            </a:r>
            <a:r>
              <a:rPr dirty="0" sz="1900" spc="-75">
                <a:latin typeface="Trebuchet MS"/>
                <a:cs typeface="Trebuchet MS"/>
              </a:rPr>
              <a:t> </a:t>
            </a:r>
            <a:r>
              <a:rPr dirty="0" sz="1900" spc="100">
                <a:latin typeface="Trebuchet MS"/>
                <a:cs typeface="Trebuchet MS"/>
              </a:rPr>
              <a:t>Business</a:t>
            </a:r>
            <a:r>
              <a:rPr dirty="0" sz="1900" spc="-70">
                <a:latin typeface="Trebuchet MS"/>
                <a:cs typeface="Trebuchet MS"/>
              </a:rPr>
              <a:t> </a:t>
            </a:r>
            <a:r>
              <a:rPr dirty="0" sz="1900" spc="90">
                <a:latin typeface="Trebuchet MS"/>
                <a:cs typeface="Trebuchet MS"/>
              </a:rPr>
              <a:t>Studies</a:t>
            </a:r>
            <a:r>
              <a:rPr dirty="0" sz="1900" spc="-75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Quarterly,</a:t>
            </a:r>
            <a:r>
              <a:rPr dirty="0" sz="1900" spc="-70">
                <a:latin typeface="Trebuchet MS"/>
                <a:cs typeface="Trebuchet MS"/>
              </a:rPr>
              <a:t> </a:t>
            </a:r>
            <a:r>
              <a:rPr dirty="0" sz="1900" spc="-30">
                <a:latin typeface="Trebuchet MS"/>
                <a:cs typeface="Trebuchet MS"/>
              </a:rPr>
              <a:t>4(3),</a:t>
            </a:r>
            <a:r>
              <a:rPr dirty="0" sz="1900" spc="-70">
                <a:latin typeface="Trebuchet MS"/>
                <a:cs typeface="Trebuchet MS"/>
              </a:rPr>
              <a:t> </a:t>
            </a:r>
            <a:r>
              <a:rPr dirty="0" sz="1900" spc="-55">
                <a:latin typeface="Trebuchet MS"/>
                <a:cs typeface="Trebuchet MS"/>
              </a:rPr>
              <a:t>pp.</a:t>
            </a:r>
            <a:r>
              <a:rPr dirty="0" sz="1900" spc="-75">
                <a:latin typeface="Trebuchet MS"/>
                <a:cs typeface="Trebuchet MS"/>
              </a:rPr>
              <a:t> </a:t>
            </a:r>
            <a:r>
              <a:rPr dirty="0" sz="1900" spc="135">
                <a:latin typeface="Trebuchet MS"/>
                <a:cs typeface="Trebuchet MS"/>
              </a:rPr>
              <a:t>84-</a:t>
            </a:r>
            <a:r>
              <a:rPr dirty="0" sz="1900" spc="-25">
                <a:latin typeface="Trebuchet MS"/>
                <a:cs typeface="Trebuchet MS"/>
              </a:rPr>
              <a:t>90.</a:t>
            </a:r>
            <a:endParaRPr sz="1900">
              <a:latin typeface="Trebuchet MS"/>
              <a:cs typeface="Trebuchet MS"/>
            </a:endParaRPr>
          </a:p>
          <a:p>
            <a:pPr marL="12700" marR="647065">
              <a:lnSpc>
                <a:spcPct val="141400"/>
              </a:lnSpc>
              <a:spcBef>
                <a:spcPts val="5"/>
              </a:spcBef>
            </a:pPr>
            <a:r>
              <a:rPr dirty="0" sz="1900" spc="75">
                <a:latin typeface="Trebuchet MS"/>
                <a:cs typeface="Trebuchet MS"/>
              </a:rPr>
              <a:t>Görgens-</a:t>
            </a:r>
            <a:r>
              <a:rPr dirty="0" sz="1900">
                <a:latin typeface="Trebuchet MS"/>
                <a:cs typeface="Trebuchet MS"/>
              </a:rPr>
              <a:t>Ekermans,</a:t>
            </a:r>
            <a:r>
              <a:rPr dirty="0" sz="1900" spc="65">
                <a:latin typeface="Trebuchet MS"/>
                <a:cs typeface="Trebuchet MS"/>
              </a:rPr>
              <a:t> </a:t>
            </a:r>
            <a:r>
              <a:rPr dirty="0" sz="1900" spc="-90">
                <a:latin typeface="Trebuchet MS"/>
                <a:cs typeface="Trebuchet MS"/>
              </a:rPr>
              <a:t>G.</a:t>
            </a:r>
            <a:r>
              <a:rPr dirty="0" sz="1900" spc="65">
                <a:latin typeface="Trebuchet MS"/>
                <a:cs typeface="Trebuchet MS"/>
              </a:rPr>
              <a:t> </a:t>
            </a:r>
            <a:r>
              <a:rPr dirty="0" sz="1900" spc="-20">
                <a:latin typeface="Trebuchet MS"/>
                <a:cs typeface="Trebuchet MS"/>
              </a:rPr>
              <a:t>(2021)</a:t>
            </a:r>
            <a:r>
              <a:rPr dirty="0" sz="1900" spc="65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‘Revisiting</a:t>
            </a:r>
            <a:r>
              <a:rPr dirty="0" sz="1900" spc="70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the</a:t>
            </a:r>
            <a:r>
              <a:rPr dirty="0" sz="1900" spc="65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emotional</a:t>
            </a:r>
            <a:r>
              <a:rPr dirty="0" sz="1900" spc="65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intelligence</a:t>
            </a:r>
            <a:r>
              <a:rPr dirty="0" sz="1900" spc="65">
                <a:latin typeface="Trebuchet MS"/>
                <a:cs typeface="Trebuchet MS"/>
              </a:rPr>
              <a:t> </a:t>
            </a:r>
            <a:r>
              <a:rPr dirty="0" sz="1900" spc="55">
                <a:latin typeface="Trebuchet MS"/>
                <a:cs typeface="Trebuchet MS"/>
              </a:rPr>
              <a:t>and</a:t>
            </a:r>
            <a:r>
              <a:rPr dirty="0" sz="1900" spc="70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transformational</a:t>
            </a:r>
            <a:r>
              <a:rPr dirty="0" sz="1900" spc="65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leadership</a:t>
            </a:r>
            <a:r>
              <a:rPr dirty="0" sz="1900" spc="65">
                <a:latin typeface="Trebuchet MS"/>
                <a:cs typeface="Trebuchet MS"/>
              </a:rPr>
              <a:t> </a:t>
            </a:r>
            <a:r>
              <a:rPr dirty="0" sz="1900" spc="-10">
                <a:latin typeface="Trebuchet MS"/>
                <a:cs typeface="Trebuchet MS"/>
              </a:rPr>
              <a:t>debate:</a:t>
            </a:r>
            <a:r>
              <a:rPr dirty="0" sz="1900" spc="70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(How)</a:t>
            </a:r>
            <a:r>
              <a:rPr dirty="0" sz="1900" spc="65">
                <a:latin typeface="Trebuchet MS"/>
                <a:cs typeface="Trebuchet MS"/>
              </a:rPr>
              <a:t> </a:t>
            </a:r>
            <a:r>
              <a:rPr dirty="0" sz="1900" spc="75">
                <a:latin typeface="Trebuchet MS"/>
                <a:cs typeface="Trebuchet MS"/>
              </a:rPr>
              <a:t>does</a:t>
            </a:r>
            <a:r>
              <a:rPr dirty="0" sz="1900" spc="65">
                <a:latin typeface="Trebuchet MS"/>
                <a:cs typeface="Trebuchet MS"/>
              </a:rPr>
              <a:t> </a:t>
            </a:r>
            <a:r>
              <a:rPr dirty="0" sz="1900" spc="-10">
                <a:latin typeface="Trebuchet MS"/>
                <a:cs typeface="Trebuchet MS"/>
              </a:rPr>
              <a:t>emotional </a:t>
            </a:r>
            <a:r>
              <a:rPr dirty="0" sz="1900">
                <a:latin typeface="Trebuchet MS"/>
                <a:cs typeface="Trebuchet MS"/>
              </a:rPr>
              <a:t>intelligence</a:t>
            </a:r>
            <a:r>
              <a:rPr dirty="0" sz="1900" spc="-45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matter</a:t>
            </a:r>
            <a:r>
              <a:rPr dirty="0" sz="1900" spc="-45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to</a:t>
            </a:r>
            <a:r>
              <a:rPr dirty="0" sz="1900" spc="-45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effective</a:t>
            </a:r>
            <a:r>
              <a:rPr dirty="0" sz="1900" spc="-45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leadership?’,</a:t>
            </a:r>
            <a:r>
              <a:rPr dirty="0" sz="1900" spc="-45">
                <a:latin typeface="Trebuchet MS"/>
                <a:cs typeface="Trebuchet MS"/>
              </a:rPr>
              <a:t> </a:t>
            </a:r>
            <a:r>
              <a:rPr dirty="0" sz="1900" spc="285">
                <a:latin typeface="Trebuchet MS"/>
                <a:cs typeface="Trebuchet MS"/>
              </a:rPr>
              <a:t>SA</a:t>
            </a:r>
            <a:r>
              <a:rPr dirty="0" sz="1900" spc="-45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Journal</a:t>
            </a:r>
            <a:r>
              <a:rPr dirty="0" sz="1900" spc="-45">
                <a:latin typeface="Trebuchet MS"/>
                <a:cs typeface="Trebuchet MS"/>
              </a:rPr>
              <a:t> </a:t>
            </a:r>
            <a:r>
              <a:rPr dirty="0" sz="1900" spc="50">
                <a:latin typeface="Trebuchet MS"/>
                <a:cs typeface="Trebuchet MS"/>
              </a:rPr>
              <a:t>of</a:t>
            </a:r>
            <a:r>
              <a:rPr dirty="0" sz="1900" spc="-45">
                <a:latin typeface="Trebuchet MS"/>
                <a:cs typeface="Trebuchet MS"/>
              </a:rPr>
              <a:t> </a:t>
            </a:r>
            <a:r>
              <a:rPr dirty="0" sz="1900" spc="80">
                <a:latin typeface="Trebuchet MS"/>
                <a:cs typeface="Trebuchet MS"/>
              </a:rPr>
              <a:t>Human</a:t>
            </a:r>
            <a:r>
              <a:rPr dirty="0" sz="1900" spc="-45">
                <a:latin typeface="Trebuchet MS"/>
                <a:cs typeface="Trebuchet MS"/>
              </a:rPr>
              <a:t> </a:t>
            </a:r>
            <a:r>
              <a:rPr dirty="0" sz="1900" spc="65">
                <a:latin typeface="Trebuchet MS"/>
                <a:cs typeface="Trebuchet MS"/>
              </a:rPr>
              <a:t>Resource</a:t>
            </a:r>
            <a:r>
              <a:rPr dirty="0" sz="1900" spc="-45">
                <a:latin typeface="Trebuchet MS"/>
                <a:cs typeface="Trebuchet MS"/>
              </a:rPr>
              <a:t> </a:t>
            </a:r>
            <a:r>
              <a:rPr dirty="0" sz="1900" spc="55">
                <a:latin typeface="Trebuchet MS"/>
                <a:cs typeface="Trebuchet MS"/>
              </a:rPr>
              <a:t>Management,</a:t>
            </a:r>
            <a:r>
              <a:rPr dirty="0" sz="1900" spc="-45">
                <a:latin typeface="Trebuchet MS"/>
                <a:cs typeface="Trebuchet MS"/>
              </a:rPr>
              <a:t> </a:t>
            </a:r>
            <a:r>
              <a:rPr dirty="0" sz="1900" spc="70">
                <a:latin typeface="Trebuchet MS"/>
                <a:cs typeface="Trebuchet MS"/>
              </a:rPr>
              <a:t>1683-</a:t>
            </a:r>
            <a:r>
              <a:rPr dirty="0" sz="1900" spc="100">
                <a:latin typeface="Trebuchet MS"/>
                <a:cs typeface="Trebuchet MS"/>
              </a:rPr>
              <a:t>7584,</a:t>
            </a:r>
            <a:r>
              <a:rPr dirty="0" sz="1900" spc="-45">
                <a:latin typeface="Trebuchet MS"/>
                <a:cs typeface="Trebuchet MS"/>
              </a:rPr>
              <a:t> </a:t>
            </a:r>
            <a:r>
              <a:rPr dirty="0" sz="1900" spc="-55">
                <a:latin typeface="Trebuchet MS"/>
                <a:cs typeface="Trebuchet MS"/>
              </a:rPr>
              <a:t>pp.</a:t>
            </a:r>
            <a:r>
              <a:rPr dirty="0" sz="1900" spc="-45">
                <a:latin typeface="Trebuchet MS"/>
                <a:cs typeface="Trebuchet MS"/>
              </a:rPr>
              <a:t> </a:t>
            </a:r>
            <a:r>
              <a:rPr dirty="0" sz="1900" spc="-120">
                <a:latin typeface="Trebuchet MS"/>
                <a:cs typeface="Trebuchet MS"/>
              </a:rPr>
              <a:t>1-</a:t>
            </a:r>
            <a:r>
              <a:rPr dirty="0" sz="1900" spc="-25">
                <a:latin typeface="Trebuchet MS"/>
                <a:cs typeface="Trebuchet MS"/>
              </a:rPr>
              <a:t>13.</a:t>
            </a:r>
            <a:endParaRPr sz="1900">
              <a:latin typeface="Trebuchet MS"/>
              <a:cs typeface="Trebuchet MS"/>
            </a:endParaRPr>
          </a:p>
          <a:p>
            <a:pPr marL="12700" marR="247015">
              <a:lnSpc>
                <a:spcPct val="141400"/>
              </a:lnSpc>
            </a:pPr>
            <a:r>
              <a:rPr dirty="0" sz="1900">
                <a:latin typeface="Trebuchet MS"/>
                <a:cs typeface="Trebuchet MS"/>
              </a:rPr>
              <a:t>Humphrey,</a:t>
            </a:r>
            <a:r>
              <a:rPr dirty="0" sz="1900" spc="-30">
                <a:latin typeface="Trebuchet MS"/>
                <a:cs typeface="Trebuchet MS"/>
              </a:rPr>
              <a:t> </a:t>
            </a:r>
            <a:r>
              <a:rPr dirty="0" sz="1900" spc="-55">
                <a:latin typeface="Trebuchet MS"/>
                <a:cs typeface="Trebuchet MS"/>
              </a:rPr>
              <a:t>R.</a:t>
            </a:r>
            <a:r>
              <a:rPr dirty="0" sz="1900" spc="-25">
                <a:latin typeface="Trebuchet MS"/>
                <a:cs typeface="Trebuchet MS"/>
              </a:rPr>
              <a:t> </a:t>
            </a:r>
            <a:r>
              <a:rPr dirty="0" sz="1900" spc="-35">
                <a:latin typeface="Trebuchet MS"/>
                <a:cs typeface="Trebuchet MS"/>
              </a:rPr>
              <a:t>H.</a:t>
            </a:r>
            <a:r>
              <a:rPr dirty="0" sz="1900" spc="-25">
                <a:latin typeface="Trebuchet MS"/>
                <a:cs typeface="Trebuchet MS"/>
              </a:rPr>
              <a:t> </a:t>
            </a:r>
            <a:r>
              <a:rPr dirty="0" sz="1900" spc="60">
                <a:latin typeface="Trebuchet MS"/>
                <a:cs typeface="Trebuchet MS"/>
              </a:rPr>
              <a:t>(2004)</a:t>
            </a:r>
            <a:r>
              <a:rPr dirty="0" sz="1900" spc="-25">
                <a:latin typeface="Trebuchet MS"/>
                <a:cs typeface="Trebuchet MS"/>
              </a:rPr>
              <a:t> </a:t>
            </a:r>
            <a:r>
              <a:rPr dirty="0" sz="1900" spc="-45">
                <a:latin typeface="Trebuchet MS"/>
                <a:cs typeface="Trebuchet MS"/>
              </a:rPr>
              <a:t>‘The</a:t>
            </a:r>
            <a:r>
              <a:rPr dirty="0" sz="1900" spc="-30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relation</a:t>
            </a:r>
            <a:r>
              <a:rPr dirty="0" sz="1900" spc="-25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between</a:t>
            </a:r>
            <a:r>
              <a:rPr dirty="0" sz="1900" spc="-25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emotional</a:t>
            </a:r>
            <a:r>
              <a:rPr dirty="0" sz="1900" spc="-25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intelligence</a:t>
            </a:r>
            <a:r>
              <a:rPr dirty="0" sz="1900" spc="-25">
                <a:latin typeface="Trebuchet MS"/>
                <a:cs typeface="Trebuchet MS"/>
              </a:rPr>
              <a:t> </a:t>
            </a:r>
            <a:r>
              <a:rPr dirty="0" sz="1900" spc="55">
                <a:latin typeface="Trebuchet MS"/>
                <a:cs typeface="Trebuchet MS"/>
              </a:rPr>
              <a:t>and</a:t>
            </a:r>
            <a:r>
              <a:rPr dirty="0" sz="1900" spc="-30">
                <a:latin typeface="Trebuchet MS"/>
                <a:cs typeface="Trebuchet MS"/>
              </a:rPr>
              <a:t> </a:t>
            </a:r>
            <a:r>
              <a:rPr dirty="0" sz="1900" spc="-40">
                <a:latin typeface="Trebuchet MS"/>
                <a:cs typeface="Trebuchet MS"/>
              </a:rPr>
              <a:t>job</a:t>
            </a:r>
            <a:r>
              <a:rPr dirty="0" sz="1900" spc="-25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performance:</a:t>
            </a:r>
            <a:r>
              <a:rPr dirty="0" sz="1900" spc="-25">
                <a:latin typeface="Trebuchet MS"/>
                <a:cs typeface="Trebuchet MS"/>
              </a:rPr>
              <a:t> </a:t>
            </a:r>
            <a:r>
              <a:rPr dirty="0" sz="1900" spc="210">
                <a:latin typeface="Trebuchet MS"/>
                <a:cs typeface="Trebuchet MS"/>
              </a:rPr>
              <a:t>A</a:t>
            </a:r>
            <a:r>
              <a:rPr dirty="0" sz="1900" spc="-25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meta-analysis’,</a:t>
            </a:r>
            <a:r>
              <a:rPr dirty="0" sz="1900" spc="-25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Journal</a:t>
            </a:r>
            <a:r>
              <a:rPr dirty="0" sz="1900" spc="-30">
                <a:latin typeface="Trebuchet MS"/>
                <a:cs typeface="Trebuchet MS"/>
              </a:rPr>
              <a:t> </a:t>
            </a:r>
            <a:r>
              <a:rPr dirty="0" sz="1900" spc="50">
                <a:latin typeface="Trebuchet MS"/>
                <a:cs typeface="Trebuchet MS"/>
              </a:rPr>
              <a:t>of</a:t>
            </a:r>
            <a:r>
              <a:rPr dirty="0" sz="1900" spc="-25">
                <a:latin typeface="Trebuchet MS"/>
                <a:cs typeface="Trebuchet MS"/>
              </a:rPr>
              <a:t> </a:t>
            </a:r>
            <a:r>
              <a:rPr dirty="0" sz="1900" spc="40">
                <a:latin typeface="Trebuchet MS"/>
                <a:cs typeface="Trebuchet MS"/>
              </a:rPr>
              <a:t>Organisational </a:t>
            </a:r>
            <a:r>
              <a:rPr dirty="0" sz="1900">
                <a:latin typeface="Trebuchet MS"/>
                <a:cs typeface="Trebuchet MS"/>
              </a:rPr>
              <a:t>Behaviour,</a:t>
            </a:r>
            <a:r>
              <a:rPr dirty="0" sz="1900" spc="-80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32(5),</a:t>
            </a:r>
            <a:r>
              <a:rPr dirty="0" sz="1900" spc="-80">
                <a:latin typeface="Trebuchet MS"/>
                <a:cs typeface="Trebuchet MS"/>
              </a:rPr>
              <a:t> </a:t>
            </a:r>
            <a:r>
              <a:rPr dirty="0" sz="1900" spc="-55">
                <a:latin typeface="Trebuchet MS"/>
                <a:cs typeface="Trebuchet MS"/>
              </a:rPr>
              <a:t>pp.</a:t>
            </a:r>
            <a:r>
              <a:rPr dirty="0" sz="1900" spc="-80">
                <a:latin typeface="Trebuchet MS"/>
                <a:cs typeface="Trebuchet MS"/>
              </a:rPr>
              <a:t> </a:t>
            </a:r>
            <a:r>
              <a:rPr dirty="0" sz="1900" spc="145">
                <a:latin typeface="Trebuchet MS"/>
                <a:cs typeface="Trebuchet MS"/>
              </a:rPr>
              <a:t>788-</a:t>
            </a:r>
            <a:r>
              <a:rPr dirty="0" sz="1900" spc="-20">
                <a:latin typeface="Trebuchet MS"/>
                <a:cs typeface="Trebuchet MS"/>
              </a:rPr>
              <a:t>818.</a:t>
            </a:r>
            <a:endParaRPr sz="1900">
              <a:latin typeface="Trebuchet MS"/>
              <a:cs typeface="Trebuchet MS"/>
            </a:endParaRPr>
          </a:p>
          <a:p>
            <a:pPr marL="12700" marR="520065">
              <a:lnSpc>
                <a:spcPct val="141400"/>
              </a:lnSpc>
            </a:pPr>
            <a:r>
              <a:rPr dirty="0" sz="1900" spc="-35">
                <a:latin typeface="Trebuchet MS"/>
                <a:cs typeface="Trebuchet MS"/>
              </a:rPr>
              <a:t>K, </a:t>
            </a:r>
            <a:r>
              <a:rPr dirty="0" sz="1900">
                <a:latin typeface="Trebuchet MS"/>
                <a:cs typeface="Trebuchet MS"/>
              </a:rPr>
              <a:t>S.</a:t>
            </a:r>
            <a:r>
              <a:rPr dirty="0" sz="1900" spc="-30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Cameron,</a:t>
            </a:r>
            <a:r>
              <a:rPr dirty="0" sz="1900" spc="-30">
                <a:latin typeface="Trebuchet MS"/>
                <a:cs typeface="Trebuchet MS"/>
              </a:rPr>
              <a:t> </a:t>
            </a:r>
            <a:r>
              <a:rPr dirty="0" sz="1900" spc="-225">
                <a:latin typeface="Trebuchet MS"/>
                <a:cs typeface="Trebuchet MS"/>
              </a:rPr>
              <a:t>J.</a:t>
            </a:r>
            <a:r>
              <a:rPr dirty="0" sz="1900" spc="-35">
                <a:latin typeface="Trebuchet MS"/>
                <a:cs typeface="Trebuchet MS"/>
              </a:rPr>
              <a:t> </a:t>
            </a:r>
            <a:r>
              <a:rPr dirty="0" sz="1900" spc="-60">
                <a:latin typeface="Trebuchet MS"/>
                <a:cs typeface="Trebuchet MS"/>
              </a:rPr>
              <a:t>E.</a:t>
            </a:r>
            <a:r>
              <a:rPr dirty="0" sz="1900" spc="-30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Dutton,</a:t>
            </a:r>
            <a:r>
              <a:rPr dirty="0" sz="1900" spc="-30">
                <a:latin typeface="Trebuchet MS"/>
                <a:cs typeface="Trebuchet MS"/>
              </a:rPr>
              <a:t> </a:t>
            </a:r>
            <a:r>
              <a:rPr dirty="0" sz="1900" spc="-55">
                <a:latin typeface="Trebuchet MS"/>
                <a:cs typeface="Trebuchet MS"/>
              </a:rPr>
              <a:t>R.</a:t>
            </a:r>
            <a:r>
              <a:rPr dirty="0" sz="1900" spc="-30">
                <a:latin typeface="Trebuchet MS"/>
                <a:cs typeface="Trebuchet MS"/>
              </a:rPr>
              <a:t> </a:t>
            </a:r>
            <a:r>
              <a:rPr dirty="0" sz="1900" spc="-60">
                <a:latin typeface="Trebuchet MS"/>
                <a:cs typeface="Trebuchet MS"/>
              </a:rPr>
              <a:t>E.</a:t>
            </a:r>
            <a:r>
              <a:rPr dirty="0" sz="1900" spc="-35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Quinn</a:t>
            </a:r>
            <a:r>
              <a:rPr dirty="0" sz="1900" spc="-30">
                <a:latin typeface="Trebuchet MS"/>
                <a:cs typeface="Trebuchet MS"/>
              </a:rPr>
              <a:t> </a:t>
            </a:r>
            <a:r>
              <a:rPr dirty="0" sz="1900" spc="60">
                <a:latin typeface="Trebuchet MS"/>
                <a:cs typeface="Trebuchet MS"/>
              </a:rPr>
              <a:t>(2006)</a:t>
            </a:r>
            <a:r>
              <a:rPr dirty="0" sz="1900" spc="-30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Positive</a:t>
            </a:r>
            <a:r>
              <a:rPr dirty="0" sz="1900" spc="-30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Organizational</a:t>
            </a:r>
            <a:r>
              <a:rPr dirty="0" sz="1900" spc="-35">
                <a:latin typeface="Trebuchet MS"/>
                <a:cs typeface="Trebuchet MS"/>
              </a:rPr>
              <a:t> </a:t>
            </a:r>
            <a:r>
              <a:rPr dirty="0" sz="1900" spc="45">
                <a:latin typeface="Trebuchet MS"/>
                <a:cs typeface="Trebuchet MS"/>
              </a:rPr>
              <a:t>Scholarship:</a:t>
            </a:r>
            <a:r>
              <a:rPr dirty="0" sz="1900" spc="-30">
                <a:latin typeface="Trebuchet MS"/>
                <a:cs typeface="Trebuchet MS"/>
              </a:rPr>
              <a:t> </a:t>
            </a:r>
            <a:r>
              <a:rPr dirty="0" sz="1900" spc="50">
                <a:latin typeface="Trebuchet MS"/>
                <a:cs typeface="Trebuchet MS"/>
              </a:rPr>
              <a:t>Foundations</a:t>
            </a:r>
            <a:r>
              <a:rPr dirty="0" sz="1900" spc="-30">
                <a:latin typeface="Trebuchet MS"/>
                <a:cs typeface="Trebuchet MS"/>
              </a:rPr>
              <a:t> </a:t>
            </a:r>
            <a:r>
              <a:rPr dirty="0" sz="1900" spc="50">
                <a:latin typeface="Trebuchet MS"/>
                <a:cs typeface="Trebuchet MS"/>
              </a:rPr>
              <a:t>of</a:t>
            </a:r>
            <a:r>
              <a:rPr dirty="0" sz="1900" spc="-30">
                <a:latin typeface="Trebuchet MS"/>
                <a:cs typeface="Trebuchet MS"/>
              </a:rPr>
              <a:t> </a:t>
            </a:r>
            <a:r>
              <a:rPr dirty="0" sz="1900" spc="70">
                <a:latin typeface="Trebuchet MS"/>
                <a:cs typeface="Trebuchet MS"/>
              </a:rPr>
              <a:t>a</a:t>
            </a:r>
            <a:r>
              <a:rPr dirty="0" sz="1900" spc="-35">
                <a:latin typeface="Trebuchet MS"/>
                <a:cs typeface="Trebuchet MS"/>
              </a:rPr>
              <a:t> </a:t>
            </a:r>
            <a:r>
              <a:rPr dirty="0" sz="1900" spc="100">
                <a:latin typeface="Trebuchet MS"/>
                <a:cs typeface="Trebuchet MS"/>
              </a:rPr>
              <a:t>New</a:t>
            </a:r>
            <a:r>
              <a:rPr dirty="0" sz="1900" spc="-30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Discipline,</a:t>
            </a:r>
            <a:r>
              <a:rPr dirty="0" sz="1900" spc="-30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Berrett-</a:t>
            </a:r>
            <a:r>
              <a:rPr dirty="0" sz="1900" spc="-10">
                <a:latin typeface="Trebuchet MS"/>
                <a:cs typeface="Trebuchet MS"/>
              </a:rPr>
              <a:t>Koehler </a:t>
            </a:r>
            <a:r>
              <a:rPr dirty="0" sz="1900">
                <a:latin typeface="Trebuchet MS"/>
                <a:cs typeface="Trebuchet MS"/>
              </a:rPr>
              <a:t>Publisher,</a:t>
            </a:r>
            <a:r>
              <a:rPr dirty="0" sz="1900" spc="50">
                <a:latin typeface="Trebuchet MS"/>
                <a:cs typeface="Trebuchet MS"/>
              </a:rPr>
              <a:t> </a:t>
            </a:r>
            <a:r>
              <a:rPr dirty="0" sz="1900" spc="-10">
                <a:latin typeface="Trebuchet MS"/>
                <a:cs typeface="Trebuchet MS"/>
              </a:rPr>
              <a:t>California.</a:t>
            </a:r>
            <a:endParaRPr sz="19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944"/>
              </a:spcBef>
            </a:pPr>
            <a:r>
              <a:rPr dirty="0" sz="1900">
                <a:latin typeface="Trebuchet MS"/>
                <a:cs typeface="Trebuchet MS"/>
              </a:rPr>
              <a:t>Maylor,</a:t>
            </a:r>
            <a:r>
              <a:rPr dirty="0" sz="1900" spc="-75">
                <a:latin typeface="Trebuchet MS"/>
                <a:cs typeface="Trebuchet MS"/>
              </a:rPr>
              <a:t> </a:t>
            </a:r>
            <a:r>
              <a:rPr dirty="0" sz="1900" spc="-35">
                <a:latin typeface="Trebuchet MS"/>
                <a:cs typeface="Trebuchet MS"/>
              </a:rPr>
              <a:t>H.</a:t>
            </a:r>
            <a:r>
              <a:rPr dirty="0" sz="1900" spc="-70">
                <a:latin typeface="Trebuchet MS"/>
                <a:cs typeface="Trebuchet MS"/>
              </a:rPr>
              <a:t> </a:t>
            </a:r>
            <a:r>
              <a:rPr dirty="0" sz="1900" spc="55">
                <a:latin typeface="Trebuchet MS"/>
                <a:cs typeface="Trebuchet MS"/>
              </a:rPr>
              <a:t>and</a:t>
            </a:r>
            <a:r>
              <a:rPr dirty="0" sz="1900" spc="-70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Blackmon,</a:t>
            </a:r>
            <a:r>
              <a:rPr dirty="0" sz="1900" spc="-70">
                <a:latin typeface="Trebuchet MS"/>
                <a:cs typeface="Trebuchet MS"/>
              </a:rPr>
              <a:t> </a:t>
            </a:r>
            <a:r>
              <a:rPr dirty="0" sz="1900" spc="-50">
                <a:latin typeface="Trebuchet MS"/>
                <a:cs typeface="Trebuchet MS"/>
              </a:rPr>
              <a:t>K.</a:t>
            </a:r>
            <a:r>
              <a:rPr dirty="0" sz="1900" spc="-70">
                <a:latin typeface="Trebuchet MS"/>
                <a:cs typeface="Trebuchet MS"/>
              </a:rPr>
              <a:t> </a:t>
            </a:r>
            <a:r>
              <a:rPr dirty="0" sz="1900" spc="65">
                <a:latin typeface="Trebuchet MS"/>
                <a:cs typeface="Trebuchet MS"/>
              </a:rPr>
              <a:t>(2005)</a:t>
            </a:r>
            <a:r>
              <a:rPr dirty="0" sz="1900" spc="-70">
                <a:latin typeface="Trebuchet MS"/>
                <a:cs typeface="Trebuchet MS"/>
              </a:rPr>
              <a:t> </a:t>
            </a:r>
            <a:r>
              <a:rPr dirty="0" sz="1900" spc="70">
                <a:latin typeface="Trebuchet MS"/>
                <a:cs typeface="Trebuchet MS"/>
              </a:rPr>
              <a:t>Researching</a:t>
            </a:r>
            <a:r>
              <a:rPr dirty="0" sz="1900" spc="-70">
                <a:latin typeface="Trebuchet MS"/>
                <a:cs typeface="Trebuchet MS"/>
              </a:rPr>
              <a:t> </a:t>
            </a:r>
            <a:r>
              <a:rPr dirty="0" sz="1900" spc="100">
                <a:latin typeface="Trebuchet MS"/>
                <a:cs typeface="Trebuchet MS"/>
              </a:rPr>
              <a:t>Business</a:t>
            </a:r>
            <a:r>
              <a:rPr dirty="0" sz="1900" spc="-70">
                <a:latin typeface="Trebuchet MS"/>
                <a:cs typeface="Trebuchet MS"/>
              </a:rPr>
              <a:t> </a:t>
            </a:r>
            <a:r>
              <a:rPr dirty="0" sz="1900" spc="55">
                <a:latin typeface="Trebuchet MS"/>
                <a:cs typeface="Trebuchet MS"/>
              </a:rPr>
              <a:t>and</a:t>
            </a:r>
            <a:r>
              <a:rPr dirty="0" sz="1900" spc="-70">
                <a:latin typeface="Trebuchet MS"/>
                <a:cs typeface="Trebuchet MS"/>
              </a:rPr>
              <a:t> </a:t>
            </a:r>
            <a:r>
              <a:rPr dirty="0" sz="1900" spc="55">
                <a:latin typeface="Trebuchet MS"/>
                <a:cs typeface="Trebuchet MS"/>
              </a:rPr>
              <a:t>Management,</a:t>
            </a:r>
            <a:r>
              <a:rPr dirty="0" sz="1900" spc="-75">
                <a:latin typeface="Trebuchet MS"/>
                <a:cs typeface="Trebuchet MS"/>
              </a:rPr>
              <a:t> </a:t>
            </a:r>
            <a:r>
              <a:rPr dirty="0" sz="1900" spc="60">
                <a:latin typeface="Trebuchet MS"/>
                <a:cs typeface="Trebuchet MS"/>
              </a:rPr>
              <a:t>Basingstoke,</a:t>
            </a:r>
            <a:r>
              <a:rPr dirty="0" sz="1900" spc="-70">
                <a:latin typeface="Trebuchet MS"/>
                <a:cs typeface="Trebuchet MS"/>
              </a:rPr>
              <a:t> </a:t>
            </a:r>
            <a:r>
              <a:rPr dirty="0" sz="1900" spc="65">
                <a:latin typeface="Trebuchet MS"/>
                <a:cs typeface="Trebuchet MS"/>
              </a:rPr>
              <a:t>Palgrave</a:t>
            </a:r>
            <a:r>
              <a:rPr dirty="0" sz="1900" spc="-70">
                <a:latin typeface="Trebuchet MS"/>
                <a:cs typeface="Trebuchet MS"/>
              </a:rPr>
              <a:t> </a:t>
            </a:r>
            <a:r>
              <a:rPr dirty="0" sz="1900" spc="-10">
                <a:latin typeface="Trebuchet MS"/>
                <a:cs typeface="Trebuchet MS"/>
              </a:rPr>
              <a:t>Macmillan.</a:t>
            </a:r>
            <a:endParaRPr sz="1900">
              <a:latin typeface="Trebuchet MS"/>
              <a:cs typeface="Trebuchet MS"/>
            </a:endParaRPr>
          </a:p>
          <a:p>
            <a:pPr marL="12700" marR="93980">
              <a:lnSpc>
                <a:spcPct val="141400"/>
              </a:lnSpc>
            </a:pPr>
            <a:r>
              <a:rPr dirty="0" sz="1900">
                <a:latin typeface="Trebuchet MS"/>
                <a:cs typeface="Trebuchet MS"/>
              </a:rPr>
              <a:t>Mayer,</a:t>
            </a:r>
            <a:r>
              <a:rPr dirty="0" sz="1900" spc="-40">
                <a:latin typeface="Trebuchet MS"/>
                <a:cs typeface="Trebuchet MS"/>
              </a:rPr>
              <a:t> </a:t>
            </a:r>
            <a:r>
              <a:rPr dirty="0" sz="1900" spc="-225">
                <a:latin typeface="Trebuchet MS"/>
                <a:cs typeface="Trebuchet MS"/>
              </a:rPr>
              <a:t>J.</a:t>
            </a:r>
            <a:r>
              <a:rPr dirty="0" sz="1900" spc="-35">
                <a:latin typeface="Trebuchet MS"/>
                <a:cs typeface="Trebuchet MS"/>
              </a:rPr>
              <a:t> </a:t>
            </a:r>
            <a:r>
              <a:rPr dirty="0" sz="1900" spc="-130">
                <a:latin typeface="Trebuchet MS"/>
                <a:cs typeface="Trebuchet MS"/>
              </a:rPr>
              <a:t>D.,</a:t>
            </a:r>
            <a:r>
              <a:rPr dirty="0" sz="1900" spc="-35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Salovey,</a:t>
            </a:r>
            <a:r>
              <a:rPr dirty="0" sz="1900" spc="-35">
                <a:latin typeface="Trebuchet MS"/>
                <a:cs typeface="Trebuchet MS"/>
              </a:rPr>
              <a:t> </a:t>
            </a:r>
            <a:r>
              <a:rPr dirty="0" sz="1900" spc="-135">
                <a:latin typeface="Trebuchet MS"/>
                <a:cs typeface="Trebuchet MS"/>
              </a:rPr>
              <a:t>P.,</a:t>
            </a:r>
            <a:r>
              <a:rPr dirty="0" sz="1900" spc="-35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&amp;</a:t>
            </a:r>
            <a:r>
              <a:rPr dirty="0" sz="1900" spc="-35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Caruso,</a:t>
            </a:r>
            <a:r>
              <a:rPr dirty="0" sz="1900" spc="-40">
                <a:latin typeface="Trebuchet MS"/>
                <a:cs typeface="Trebuchet MS"/>
              </a:rPr>
              <a:t> </a:t>
            </a:r>
            <a:r>
              <a:rPr dirty="0" sz="1900" spc="-65">
                <a:latin typeface="Trebuchet MS"/>
                <a:cs typeface="Trebuchet MS"/>
              </a:rPr>
              <a:t>D.</a:t>
            </a:r>
            <a:r>
              <a:rPr dirty="0" sz="1900" spc="-35">
                <a:latin typeface="Trebuchet MS"/>
                <a:cs typeface="Trebuchet MS"/>
              </a:rPr>
              <a:t> </a:t>
            </a:r>
            <a:r>
              <a:rPr dirty="0" sz="1900" spc="-55">
                <a:latin typeface="Trebuchet MS"/>
                <a:cs typeface="Trebuchet MS"/>
              </a:rPr>
              <a:t>R.</a:t>
            </a:r>
            <a:r>
              <a:rPr dirty="0" sz="1900" spc="-35">
                <a:latin typeface="Trebuchet MS"/>
                <a:cs typeface="Trebuchet MS"/>
              </a:rPr>
              <a:t> </a:t>
            </a:r>
            <a:r>
              <a:rPr dirty="0" sz="1900" spc="60">
                <a:latin typeface="Trebuchet MS"/>
                <a:cs typeface="Trebuchet MS"/>
              </a:rPr>
              <a:t>(2004)</a:t>
            </a:r>
            <a:r>
              <a:rPr dirty="0" sz="1900" spc="-35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Emotional</a:t>
            </a:r>
            <a:r>
              <a:rPr dirty="0" sz="1900" spc="-35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intelligence:</a:t>
            </a:r>
            <a:r>
              <a:rPr dirty="0" sz="1900" spc="-35">
                <a:latin typeface="Trebuchet MS"/>
                <a:cs typeface="Trebuchet MS"/>
              </a:rPr>
              <a:t> </a:t>
            </a:r>
            <a:r>
              <a:rPr dirty="0" sz="1900" spc="-10">
                <a:latin typeface="Trebuchet MS"/>
                <a:cs typeface="Trebuchet MS"/>
              </a:rPr>
              <a:t>Theory,</a:t>
            </a:r>
            <a:r>
              <a:rPr dirty="0" sz="1900" spc="-35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findings,</a:t>
            </a:r>
            <a:r>
              <a:rPr dirty="0" sz="1900" spc="-40">
                <a:latin typeface="Trebuchet MS"/>
                <a:cs typeface="Trebuchet MS"/>
              </a:rPr>
              <a:t> </a:t>
            </a:r>
            <a:r>
              <a:rPr dirty="0" sz="1900" spc="55">
                <a:latin typeface="Trebuchet MS"/>
                <a:cs typeface="Trebuchet MS"/>
              </a:rPr>
              <a:t>and</a:t>
            </a:r>
            <a:r>
              <a:rPr dirty="0" sz="1900" spc="-35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implications.</a:t>
            </a:r>
            <a:r>
              <a:rPr dirty="0" sz="1900" spc="-35">
                <a:latin typeface="Trebuchet MS"/>
                <a:cs typeface="Trebuchet MS"/>
              </a:rPr>
              <a:t> </a:t>
            </a:r>
            <a:r>
              <a:rPr dirty="0" sz="1900" spc="70">
                <a:latin typeface="Trebuchet MS"/>
                <a:cs typeface="Trebuchet MS"/>
              </a:rPr>
              <a:t>Psychological</a:t>
            </a:r>
            <a:r>
              <a:rPr dirty="0" sz="1900" spc="-35">
                <a:latin typeface="Trebuchet MS"/>
                <a:cs typeface="Trebuchet MS"/>
              </a:rPr>
              <a:t> </a:t>
            </a:r>
            <a:r>
              <a:rPr dirty="0" sz="1900" spc="-10">
                <a:latin typeface="Trebuchet MS"/>
                <a:cs typeface="Trebuchet MS"/>
              </a:rPr>
              <a:t>Inquiry,</a:t>
            </a:r>
            <a:r>
              <a:rPr dirty="0" sz="1900" spc="-35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60,</a:t>
            </a:r>
            <a:r>
              <a:rPr dirty="0" sz="1900" spc="-35">
                <a:latin typeface="Trebuchet MS"/>
                <a:cs typeface="Trebuchet MS"/>
              </a:rPr>
              <a:t> </a:t>
            </a:r>
            <a:r>
              <a:rPr dirty="0" sz="1900" spc="-20">
                <a:latin typeface="Trebuchet MS"/>
                <a:cs typeface="Trebuchet MS"/>
              </a:rPr>
              <a:t>197- 215.</a:t>
            </a:r>
            <a:endParaRPr sz="1900">
              <a:latin typeface="Trebuchet MS"/>
              <a:cs typeface="Trebuchet MS"/>
            </a:endParaRPr>
          </a:p>
          <a:p>
            <a:pPr marL="12700" marR="5080">
              <a:lnSpc>
                <a:spcPct val="141400"/>
              </a:lnSpc>
            </a:pPr>
            <a:r>
              <a:rPr dirty="0" sz="1900">
                <a:latin typeface="Trebuchet MS"/>
                <a:cs typeface="Trebuchet MS"/>
              </a:rPr>
              <a:t>Mayer,</a:t>
            </a:r>
            <a:r>
              <a:rPr dirty="0" sz="1900" spc="-55">
                <a:latin typeface="Trebuchet MS"/>
                <a:cs typeface="Trebuchet MS"/>
              </a:rPr>
              <a:t> </a:t>
            </a:r>
            <a:r>
              <a:rPr dirty="0" sz="1900" spc="-225">
                <a:latin typeface="Trebuchet MS"/>
                <a:cs typeface="Trebuchet MS"/>
              </a:rPr>
              <a:t>J.</a:t>
            </a:r>
            <a:r>
              <a:rPr dirty="0" sz="1900" spc="-50">
                <a:latin typeface="Trebuchet MS"/>
                <a:cs typeface="Trebuchet MS"/>
              </a:rPr>
              <a:t> </a:t>
            </a:r>
            <a:r>
              <a:rPr dirty="0" sz="1900" spc="-130">
                <a:latin typeface="Trebuchet MS"/>
                <a:cs typeface="Trebuchet MS"/>
              </a:rPr>
              <a:t>D.,</a:t>
            </a:r>
            <a:r>
              <a:rPr dirty="0" sz="1900" spc="-55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Salovey,</a:t>
            </a:r>
            <a:r>
              <a:rPr dirty="0" sz="1900" spc="-50">
                <a:latin typeface="Trebuchet MS"/>
                <a:cs typeface="Trebuchet MS"/>
              </a:rPr>
              <a:t> </a:t>
            </a:r>
            <a:r>
              <a:rPr dirty="0" sz="1900" spc="-135">
                <a:latin typeface="Trebuchet MS"/>
                <a:cs typeface="Trebuchet MS"/>
              </a:rPr>
              <a:t>P.,</a:t>
            </a:r>
            <a:r>
              <a:rPr dirty="0" sz="1900" spc="-55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Caruso,</a:t>
            </a:r>
            <a:r>
              <a:rPr dirty="0" sz="1900" spc="-50">
                <a:latin typeface="Trebuchet MS"/>
                <a:cs typeface="Trebuchet MS"/>
              </a:rPr>
              <a:t> </a:t>
            </a:r>
            <a:r>
              <a:rPr dirty="0" sz="1900" spc="-65">
                <a:latin typeface="Trebuchet MS"/>
                <a:cs typeface="Trebuchet MS"/>
              </a:rPr>
              <a:t>D.</a:t>
            </a:r>
            <a:r>
              <a:rPr dirty="0" sz="1900" spc="-55">
                <a:latin typeface="Trebuchet MS"/>
                <a:cs typeface="Trebuchet MS"/>
              </a:rPr>
              <a:t> R.</a:t>
            </a:r>
            <a:r>
              <a:rPr dirty="0" sz="1900" spc="-50">
                <a:latin typeface="Trebuchet MS"/>
                <a:cs typeface="Trebuchet MS"/>
              </a:rPr>
              <a:t> </a:t>
            </a:r>
            <a:r>
              <a:rPr dirty="0" sz="1900" spc="55">
                <a:latin typeface="Trebuchet MS"/>
                <a:cs typeface="Trebuchet MS"/>
              </a:rPr>
              <a:t>(2000)</a:t>
            </a:r>
            <a:r>
              <a:rPr dirty="0" sz="1900" spc="-55">
                <a:latin typeface="Trebuchet MS"/>
                <a:cs typeface="Trebuchet MS"/>
              </a:rPr>
              <a:t> </a:t>
            </a:r>
            <a:r>
              <a:rPr dirty="0" sz="1900" spc="105">
                <a:latin typeface="Trebuchet MS"/>
                <a:cs typeface="Trebuchet MS"/>
              </a:rPr>
              <a:t>Models</a:t>
            </a:r>
            <a:r>
              <a:rPr dirty="0" sz="1900" spc="-50">
                <a:latin typeface="Trebuchet MS"/>
                <a:cs typeface="Trebuchet MS"/>
              </a:rPr>
              <a:t> </a:t>
            </a:r>
            <a:r>
              <a:rPr dirty="0" sz="1900" spc="50">
                <a:latin typeface="Trebuchet MS"/>
                <a:cs typeface="Trebuchet MS"/>
              </a:rPr>
              <a:t>of</a:t>
            </a:r>
            <a:r>
              <a:rPr dirty="0" sz="1900" spc="-55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emotional</a:t>
            </a:r>
            <a:r>
              <a:rPr dirty="0" sz="1900" spc="-50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intelligence.</a:t>
            </a:r>
            <a:r>
              <a:rPr dirty="0" sz="1900" spc="-55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In</a:t>
            </a:r>
            <a:r>
              <a:rPr dirty="0" sz="1900" spc="-50">
                <a:latin typeface="Trebuchet MS"/>
                <a:cs typeface="Trebuchet MS"/>
              </a:rPr>
              <a:t> </a:t>
            </a:r>
            <a:r>
              <a:rPr dirty="0" sz="1900" spc="-55">
                <a:latin typeface="Trebuchet MS"/>
                <a:cs typeface="Trebuchet MS"/>
              </a:rPr>
              <a:t>R. </a:t>
            </a:r>
            <a:r>
              <a:rPr dirty="0" sz="1900" spc="-225">
                <a:latin typeface="Trebuchet MS"/>
                <a:cs typeface="Trebuchet MS"/>
              </a:rPr>
              <a:t>J.</a:t>
            </a:r>
            <a:r>
              <a:rPr dirty="0" sz="1900" spc="-50">
                <a:latin typeface="Trebuchet MS"/>
                <a:cs typeface="Trebuchet MS"/>
              </a:rPr>
              <a:t> </a:t>
            </a:r>
            <a:r>
              <a:rPr dirty="0" sz="1900" spc="80">
                <a:latin typeface="Trebuchet MS"/>
                <a:cs typeface="Trebuchet MS"/>
              </a:rPr>
              <a:t>Sternberg</a:t>
            </a:r>
            <a:r>
              <a:rPr dirty="0" sz="1900" spc="-55">
                <a:latin typeface="Trebuchet MS"/>
                <a:cs typeface="Trebuchet MS"/>
              </a:rPr>
              <a:t> </a:t>
            </a:r>
            <a:r>
              <a:rPr dirty="0" sz="1900" spc="-100">
                <a:latin typeface="Trebuchet MS"/>
                <a:cs typeface="Trebuchet MS"/>
              </a:rPr>
              <a:t>(Ed.).</a:t>
            </a:r>
            <a:r>
              <a:rPr dirty="0" sz="1900" spc="-50">
                <a:latin typeface="Trebuchet MS"/>
                <a:cs typeface="Trebuchet MS"/>
              </a:rPr>
              <a:t> </a:t>
            </a:r>
            <a:r>
              <a:rPr dirty="0" sz="1900" spc="75">
                <a:latin typeface="Trebuchet MS"/>
                <a:cs typeface="Trebuchet MS"/>
              </a:rPr>
              <a:t>Handbook</a:t>
            </a:r>
            <a:r>
              <a:rPr dirty="0" sz="1900" spc="-55">
                <a:latin typeface="Trebuchet MS"/>
                <a:cs typeface="Trebuchet MS"/>
              </a:rPr>
              <a:t> </a:t>
            </a:r>
            <a:r>
              <a:rPr dirty="0" sz="1900" spc="50">
                <a:latin typeface="Trebuchet MS"/>
                <a:cs typeface="Trebuchet MS"/>
              </a:rPr>
              <a:t>of</a:t>
            </a:r>
            <a:r>
              <a:rPr dirty="0" sz="1900" spc="-50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Intelligence</a:t>
            </a:r>
            <a:r>
              <a:rPr dirty="0" sz="1900" spc="-55">
                <a:latin typeface="Trebuchet MS"/>
                <a:cs typeface="Trebuchet MS"/>
              </a:rPr>
              <a:t> </a:t>
            </a:r>
            <a:r>
              <a:rPr dirty="0" sz="1900" spc="-75">
                <a:latin typeface="Trebuchet MS"/>
                <a:cs typeface="Trebuchet MS"/>
              </a:rPr>
              <a:t>(pp.</a:t>
            </a:r>
            <a:r>
              <a:rPr dirty="0" sz="1900" spc="-50">
                <a:latin typeface="Trebuchet MS"/>
                <a:cs typeface="Trebuchet MS"/>
              </a:rPr>
              <a:t> </a:t>
            </a:r>
            <a:r>
              <a:rPr dirty="0" sz="1900" spc="114">
                <a:latin typeface="Trebuchet MS"/>
                <a:cs typeface="Trebuchet MS"/>
              </a:rPr>
              <a:t>396- </a:t>
            </a:r>
            <a:r>
              <a:rPr dirty="0" sz="1900">
                <a:latin typeface="Trebuchet MS"/>
                <a:cs typeface="Trebuchet MS"/>
              </a:rPr>
              <a:t>420).</a:t>
            </a:r>
            <a:r>
              <a:rPr dirty="0" sz="1900" spc="85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Cambridge,</a:t>
            </a:r>
            <a:r>
              <a:rPr dirty="0" sz="1900" spc="90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England:</a:t>
            </a:r>
            <a:r>
              <a:rPr dirty="0" sz="1900" spc="90">
                <a:latin typeface="Trebuchet MS"/>
                <a:cs typeface="Trebuchet MS"/>
              </a:rPr>
              <a:t> </a:t>
            </a:r>
            <a:r>
              <a:rPr dirty="0" sz="1900" spc="65">
                <a:latin typeface="Trebuchet MS"/>
                <a:cs typeface="Trebuchet MS"/>
              </a:rPr>
              <a:t>Cambridge</a:t>
            </a:r>
            <a:r>
              <a:rPr dirty="0" sz="1900" spc="85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University</a:t>
            </a:r>
            <a:r>
              <a:rPr dirty="0" sz="1900" spc="90">
                <a:latin typeface="Trebuchet MS"/>
                <a:cs typeface="Trebuchet MS"/>
              </a:rPr>
              <a:t> </a:t>
            </a:r>
            <a:r>
              <a:rPr dirty="0" sz="1900" spc="-10">
                <a:latin typeface="Trebuchet MS"/>
                <a:cs typeface="Trebuchet MS"/>
              </a:rPr>
              <a:t>Press.</a:t>
            </a:r>
            <a:endParaRPr sz="1900">
              <a:latin typeface="Trebuchet MS"/>
              <a:cs typeface="Trebuchet MS"/>
            </a:endParaRPr>
          </a:p>
          <a:p>
            <a:pPr marL="12700" marR="720725">
              <a:lnSpc>
                <a:spcPct val="141400"/>
              </a:lnSpc>
              <a:spcBef>
                <a:spcPts val="5"/>
              </a:spcBef>
            </a:pPr>
            <a:r>
              <a:rPr dirty="0" sz="1900">
                <a:latin typeface="Trebuchet MS"/>
                <a:cs typeface="Trebuchet MS"/>
              </a:rPr>
              <a:t>Mayer,</a:t>
            </a:r>
            <a:r>
              <a:rPr dirty="0" sz="1900" spc="-60">
                <a:latin typeface="Trebuchet MS"/>
                <a:cs typeface="Trebuchet MS"/>
              </a:rPr>
              <a:t> </a:t>
            </a:r>
            <a:r>
              <a:rPr dirty="0" sz="1900" spc="-225">
                <a:latin typeface="Trebuchet MS"/>
                <a:cs typeface="Trebuchet MS"/>
              </a:rPr>
              <a:t>J.</a:t>
            </a:r>
            <a:r>
              <a:rPr dirty="0" sz="1900" spc="-60">
                <a:latin typeface="Trebuchet MS"/>
                <a:cs typeface="Trebuchet MS"/>
              </a:rPr>
              <a:t> </a:t>
            </a:r>
            <a:r>
              <a:rPr dirty="0" sz="1900" spc="-65">
                <a:latin typeface="Trebuchet MS"/>
                <a:cs typeface="Trebuchet MS"/>
              </a:rPr>
              <a:t>D.</a:t>
            </a:r>
            <a:r>
              <a:rPr dirty="0" sz="1900" spc="-55">
                <a:latin typeface="Trebuchet MS"/>
                <a:cs typeface="Trebuchet MS"/>
              </a:rPr>
              <a:t> </a:t>
            </a:r>
            <a:r>
              <a:rPr dirty="0" sz="1900" spc="60">
                <a:latin typeface="Trebuchet MS"/>
                <a:cs typeface="Trebuchet MS"/>
              </a:rPr>
              <a:t>(2004)</a:t>
            </a:r>
            <a:r>
              <a:rPr dirty="0" sz="1900" spc="-60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‘What</a:t>
            </a:r>
            <a:r>
              <a:rPr dirty="0" sz="1900" spc="-60">
                <a:latin typeface="Trebuchet MS"/>
                <a:cs typeface="Trebuchet MS"/>
              </a:rPr>
              <a:t> </a:t>
            </a:r>
            <a:r>
              <a:rPr dirty="0" sz="1900" spc="75">
                <a:latin typeface="Trebuchet MS"/>
                <a:cs typeface="Trebuchet MS"/>
              </a:rPr>
              <a:t>is</a:t>
            </a:r>
            <a:r>
              <a:rPr dirty="0" sz="1900" spc="-55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Emotional</a:t>
            </a:r>
            <a:r>
              <a:rPr dirty="0" sz="1900" spc="-60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Intelligence?’,</a:t>
            </a:r>
            <a:r>
              <a:rPr dirty="0" sz="1900" spc="-60">
                <a:latin typeface="Trebuchet MS"/>
                <a:cs typeface="Trebuchet MS"/>
              </a:rPr>
              <a:t> </a:t>
            </a:r>
            <a:r>
              <a:rPr dirty="0" sz="1900" spc="165">
                <a:latin typeface="Trebuchet MS"/>
                <a:cs typeface="Trebuchet MS"/>
              </a:rPr>
              <a:t>UNH</a:t>
            </a:r>
            <a:r>
              <a:rPr dirty="0" sz="1900" spc="-55">
                <a:latin typeface="Trebuchet MS"/>
                <a:cs typeface="Trebuchet MS"/>
              </a:rPr>
              <a:t> </a:t>
            </a:r>
            <a:r>
              <a:rPr dirty="0" sz="1900" spc="45">
                <a:latin typeface="Trebuchet MS"/>
                <a:cs typeface="Trebuchet MS"/>
              </a:rPr>
              <a:t>Personality</a:t>
            </a:r>
            <a:r>
              <a:rPr dirty="0" sz="1900" spc="-60">
                <a:latin typeface="Trebuchet MS"/>
                <a:cs typeface="Trebuchet MS"/>
              </a:rPr>
              <a:t> </a:t>
            </a:r>
            <a:r>
              <a:rPr dirty="0" sz="1900" spc="-10">
                <a:latin typeface="Trebuchet MS"/>
                <a:cs typeface="Trebuchet MS"/>
              </a:rPr>
              <a:t>Lab.</a:t>
            </a:r>
            <a:r>
              <a:rPr dirty="0" sz="1900" spc="-55">
                <a:latin typeface="Trebuchet MS"/>
                <a:cs typeface="Trebuchet MS"/>
              </a:rPr>
              <a:t> </a:t>
            </a:r>
            <a:r>
              <a:rPr dirty="0" sz="1900" spc="-25">
                <a:latin typeface="Trebuchet MS"/>
                <a:cs typeface="Trebuchet MS"/>
              </a:rPr>
              <a:t>8.</a:t>
            </a:r>
            <a:r>
              <a:rPr dirty="0" sz="1900" spc="-60">
                <a:latin typeface="Trebuchet MS"/>
                <a:cs typeface="Trebuchet MS"/>
              </a:rPr>
              <a:t> </a:t>
            </a:r>
            <a:r>
              <a:rPr dirty="0" sz="1900" spc="-10">
                <a:latin typeface="Trebuchet MS"/>
                <a:cs typeface="Trebuchet MS"/>
              </a:rPr>
              <a:t>https://scholars.unh.edu/personality_lab/8. </a:t>
            </a:r>
            <a:r>
              <a:rPr dirty="0" sz="1900" spc="55">
                <a:latin typeface="Trebuchet MS"/>
                <a:cs typeface="Trebuchet MS"/>
              </a:rPr>
              <a:t>Saunders,</a:t>
            </a:r>
            <a:r>
              <a:rPr dirty="0" sz="1900" spc="-85">
                <a:latin typeface="Trebuchet MS"/>
                <a:cs typeface="Trebuchet MS"/>
              </a:rPr>
              <a:t> </a:t>
            </a:r>
            <a:r>
              <a:rPr dirty="0" sz="1900" spc="-70">
                <a:latin typeface="Trebuchet MS"/>
                <a:cs typeface="Trebuchet MS"/>
              </a:rPr>
              <a:t>M.,</a:t>
            </a:r>
            <a:r>
              <a:rPr dirty="0" sz="1900" spc="-85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Lewis,</a:t>
            </a:r>
            <a:r>
              <a:rPr dirty="0" sz="1900" spc="-85">
                <a:latin typeface="Trebuchet MS"/>
                <a:cs typeface="Trebuchet MS"/>
              </a:rPr>
              <a:t> </a:t>
            </a:r>
            <a:r>
              <a:rPr dirty="0" sz="1900" spc="-75">
                <a:latin typeface="Trebuchet MS"/>
                <a:cs typeface="Trebuchet MS"/>
              </a:rPr>
              <a:t>P.</a:t>
            </a:r>
            <a:r>
              <a:rPr dirty="0" sz="1900" spc="-85">
                <a:latin typeface="Trebuchet MS"/>
                <a:cs typeface="Trebuchet MS"/>
              </a:rPr>
              <a:t> </a:t>
            </a:r>
            <a:r>
              <a:rPr dirty="0" sz="1900" spc="55">
                <a:latin typeface="Trebuchet MS"/>
                <a:cs typeface="Trebuchet MS"/>
              </a:rPr>
              <a:t>and</a:t>
            </a:r>
            <a:r>
              <a:rPr dirty="0" sz="1900" spc="-80">
                <a:latin typeface="Trebuchet MS"/>
                <a:cs typeface="Trebuchet MS"/>
              </a:rPr>
              <a:t> </a:t>
            </a:r>
            <a:r>
              <a:rPr dirty="0" sz="1900" spc="-20">
                <a:latin typeface="Trebuchet MS"/>
                <a:cs typeface="Trebuchet MS"/>
              </a:rPr>
              <a:t>Thornhill,</a:t>
            </a:r>
            <a:r>
              <a:rPr dirty="0" sz="1900" spc="-85">
                <a:latin typeface="Trebuchet MS"/>
                <a:cs typeface="Trebuchet MS"/>
              </a:rPr>
              <a:t> </a:t>
            </a:r>
            <a:r>
              <a:rPr dirty="0" sz="1900" spc="-35">
                <a:latin typeface="Trebuchet MS"/>
                <a:cs typeface="Trebuchet MS"/>
              </a:rPr>
              <a:t>A.</a:t>
            </a:r>
            <a:r>
              <a:rPr dirty="0" sz="1900" spc="-85">
                <a:latin typeface="Trebuchet MS"/>
                <a:cs typeface="Trebuchet MS"/>
              </a:rPr>
              <a:t> </a:t>
            </a:r>
            <a:r>
              <a:rPr dirty="0" sz="1900" spc="50">
                <a:latin typeface="Trebuchet MS"/>
                <a:cs typeface="Trebuchet MS"/>
              </a:rPr>
              <a:t>(2007)</a:t>
            </a:r>
            <a:r>
              <a:rPr dirty="0" sz="1900" spc="-85">
                <a:latin typeface="Trebuchet MS"/>
                <a:cs typeface="Trebuchet MS"/>
              </a:rPr>
              <a:t> </a:t>
            </a:r>
            <a:r>
              <a:rPr dirty="0" sz="1900" spc="70">
                <a:latin typeface="Trebuchet MS"/>
                <a:cs typeface="Trebuchet MS"/>
              </a:rPr>
              <a:t>Research</a:t>
            </a:r>
            <a:r>
              <a:rPr dirty="0" sz="1900" spc="-85">
                <a:latin typeface="Trebuchet MS"/>
                <a:cs typeface="Trebuchet MS"/>
              </a:rPr>
              <a:t> </a:t>
            </a:r>
            <a:r>
              <a:rPr dirty="0" sz="1900" spc="95">
                <a:latin typeface="Trebuchet MS"/>
                <a:cs typeface="Trebuchet MS"/>
              </a:rPr>
              <a:t>Methods</a:t>
            </a:r>
            <a:r>
              <a:rPr dirty="0" sz="1900" spc="-80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for</a:t>
            </a:r>
            <a:r>
              <a:rPr dirty="0" sz="1900" spc="-85">
                <a:latin typeface="Trebuchet MS"/>
                <a:cs typeface="Trebuchet MS"/>
              </a:rPr>
              <a:t> </a:t>
            </a:r>
            <a:r>
              <a:rPr dirty="0" sz="1900" spc="60">
                <a:latin typeface="Trebuchet MS"/>
                <a:cs typeface="Trebuchet MS"/>
              </a:rPr>
              <a:t>Business,</a:t>
            </a:r>
            <a:r>
              <a:rPr dirty="0" sz="1900" spc="-85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Fourth</a:t>
            </a:r>
            <a:r>
              <a:rPr dirty="0" sz="1900" spc="-85">
                <a:latin typeface="Trebuchet MS"/>
                <a:cs typeface="Trebuchet MS"/>
              </a:rPr>
              <a:t> </a:t>
            </a:r>
            <a:r>
              <a:rPr dirty="0" sz="1900" spc="-10">
                <a:latin typeface="Trebuchet MS"/>
                <a:cs typeface="Trebuchet MS"/>
              </a:rPr>
              <a:t>Edition,</a:t>
            </a:r>
            <a:r>
              <a:rPr dirty="0" sz="1900" spc="-85">
                <a:latin typeface="Trebuchet MS"/>
                <a:cs typeface="Trebuchet MS"/>
              </a:rPr>
              <a:t> </a:t>
            </a:r>
            <a:r>
              <a:rPr dirty="0" sz="1900" spc="65">
                <a:latin typeface="Trebuchet MS"/>
                <a:cs typeface="Trebuchet MS"/>
              </a:rPr>
              <a:t>Pearson</a:t>
            </a:r>
            <a:r>
              <a:rPr dirty="0" sz="1900" spc="-80">
                <a:latin typeface="Trebuchet MS"/>
                <a:cs typeface="Trebuchet MS"/>
              </a:rPr>
              <a:t> </a:t>
            </a:r>
            <a:r>
              <a:rPr dirty="0" sz="1900" spc="45">
                <a:latin typeface="Trebuchet MS"/>
                <a:cs typeface="Trebuchet MS"/>
              </a:rPr>
              <a:t>Education</a:t>
            </a:r>
            <a:r>
              <a:rPr dirty="0" sz="1900" spc="-85">
                <a:latin typeface="Trebuchet MS"/>
                <a:cs typeface="Trebuchet MS"/>
              </a:rPr>
              <a:t> </a:t>
            </a:r>
            <a:r>
              <a:rPr dirty="0" sz="1900" spc="-10">
                <a:latin typeface="Trebuchet MS"/>
                <a:cs typeface="Trebuchet MS"/>
              </a:rPr>
              <a:t>Limited,</a:t>
            </a:r>
            <a:r>
              <a:rPr dirty="0" sz="1900" spc="-85">
                <a:latin typeface="Trebuchet MS"/>
                <a:cs typeface="Trebuchet MS"/>
              </a:rPr>
              <a:t> </a:t>
            </a:r>
            <a:r>
              <a:rPr dirty="0" sz="1900" spc="55">
                <a:latin typeface="Trebuchet MS"/>
                <a:cs typeface="Trebuchet MS"/>
              </a:rPr>
              <a:t>Essex.</a:t>
            </a:r>
            <a:endParaRPr sz="1900">
              <a:latin typeface="Trebuchet MS"/>
              <a:cs typeface="Trebuchet MS"/>
            </a:endParaRPr>
          </a:p>
          <a:p>
            <a:pPr marL="12700" marR="67310">
              <a:lnSpc>
                <a:spcPct val="141400"/>
              </a:lnSpc>
            </a:pPr>
            <a:r>
              <a:rPr dirty="0" sz="1900" spc="60">
                <a:latin typeface="Trebuchet MS"/>
                <a:cs typeface="Trebuchet MS"/>
              </a:rPr>
              <a:t>Sypniewska,</a:t>
            </a:r>
            <a:r>
              <a:rPr dirty="0" sz="1900" spc="-70">
                <a:latin typeface="Trebuchet MS"/>
                <a:cs typeface="Trebuchet MS"/>
              </a:rPr>
              <a:t> </a:t>
            </a:r>
            <a:r>
              <a:rPr dirty="0" sz="1900" spc="-45">
                <a:latin typeface="Trebuchet MS"/>
                <a:cs typeface="Trebuchet MS"/>
              </a:rPr>
              <a:t>B.</a:t>
            </a:r>
            <a:r>
              <a:rPr dirty="0" sz="1900" spc="-70">
                <a:latin typeface="Trebuchet MS"/>
                <a:cs typeface="Trebuchet MS"/>
              </a:rPr>
              <a:t> </a:t>
            </a:r>
            <a:r>
              <a:rPr dirty="0" sz="1900" spc="-10">
                <a:latin typeface="Trebuchet MS"/>
                <a:cs typeface="Trebuchet MS"/>
              </a:rPr>
              <a:t>(2014)</a:t>
            </a:r>
            <a:r>
              <a:rPr dirty="0" sz="1900" spc="-65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‘Evaluation</a:t>
            </a:r>
            <a:r>
              <a:rPr dirty="0" sz="1900" spc="-70">
                <a:latin typeface="Trebuchet MS"/>
                <a:cs typeface="Trebuchet MS"/>
              </a:rPr>
              <a:t> </a:t>
            </a:r>
            <a:r>
              <a:rPr dirty="0" sz="1900" spc="50">
                <a:latin typeface="Trebuchet MS"/>
                <a:cs typeface="Trebuchet MS"/>
              </a:rPr>
              <a:t>of</a:t>
            </a:r>
            <a:r>
              <a:rPr dirty="0" sz="1900" spc="-65">
                <a:latin typeface="Trebuchet MS"/>
                <a:cs typeface="Trebuchet MS"/>
              </a:rPr>
              <a:t> </a:t>
            </a:r>
            <a:r>
              <a:rPr dirty="0" sz="1900" spc="65">
                <a:latin typeface="Trebuchet MS"/>
                <a:cs typeface="Trebuchet MS"/>
              </a:rPr>
              <a:t>Factors</a:t>
            </a:r>
            <a:r>
              <a:rPr dirty="0" sz="1900" spc="-70">
                <a:latin typeface="Trebuchet MS"/>
                <a:cs typeface="Trebuchet MS"/>
              </a:rPr>
              <a:t> </a:t>
            </a:r>
            <a:r>
              <a:rPr dirty="0" sz="1900" spc="45">
                <a:latin typeface="Trebuchet MS"/>
                <a:cs typeface="Trebuchet MS"/>
              </a:rPr>
              <a:t>Influencing</a:t>
            </a:r>
            <a:r>
              <a:rPr dirty="0" sz="1900" spc="-65">
                <a:latin typeface="Trebuchet MS"/>
                <a:cs typeface="Trebuchet MS"/>
              </a:rPr>
              <a:t> </a:t>
            </a:r>
            <a:r>
              <a:rPr dirty="0" sz="1900" spc="-25">
                <a:latin typeface="Trebuchet MS"/>
                <a:cs typeface="Trebuchet MS"/>
              </a:rPr>
              <a:t>Job</a:t>
            </a:r>
            <a:r>
              <a:rPr dirty="0" sz="1900" spc="-70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Satisfaction’,</a:t>
            </a:r>
            <a:r>
              <a:rPr dirty="0" sz="1900" spc="-65">
                <a:latin typeface="Trebuchet MS"/>
                <a:cs typeface="Trebuchet MS"/>
              </a:rPr>
              <a:t> </a:t>
            </a:r>
            <a:r>
              <a:rPr dirty="0" sz="1900" spc="45">
                <a:latin typeface="Trebuchet MS"/>
                <a:cs typeface="Trebuchet MS"/>
              </a:rPr>
              <a:t>Contemporary</a:t>
            </a:r>
            <a:r>
              <a:rPr dirty="0" sz="1900" spc="-70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Economics,</a:t>
            </a:r>
            <a:r>
              <a:rPr dirty="0" sz="1900" spc="-65">
                <a:latin typeface="Trebuchet MS"/>
                <a:cs typeface="Trebuchet MS"/>
              </a:rPr>
              <a:t> </a:t>
            </a:r>
            <a:r>
              <a:rPr dirty="0" sz="1900" spc="235">
                <a:latin typeface="Trebuchet MS"/>
                <a:cs typeface="Trebuchet MS"/>
              </a:rPr>
              <a:t>ISSN</a:t>
            </a:r>
            <a:r>
              <a:rPr dirty="0" sz="1900" spc="-70">
                <a:latin typeface="Trebuchet MS"/>
                <a:cs typeface="Trebuchet MS"/>
              </a:rPr>
              <a:t> </a:t>
            </a:r>
            <a:r>
              <a:rPr dirty="0" sz="1900" spc="135">
                <a:latin typeface="Trebuchet MS"/>
                <a:cs typeface="Trebuchet MS"/>
              </a:rPr>
              <a:t>2084-</a:t>
            </a:r>
            <a:r>
              <a:rPr dirty="0" sz="1900" spc="105">
                <a:latin typeface="Trebuchet MS"/>
                <a:cs typeface="Trebuchet MS"/>
              </a:rPr>
              <a:t>0845,</a:t>
            </a:r>
            <a:r>
              <a:rPr dirty="0" sz="1900" spc="-65">
                <a:latin typeface="Trebuchet MS"/>
                <a:cs typeface="Trebuchet MS"/>
              </a:rPr>
              <a:t> </a:t>
            </a:r>
            <a:r>
              <a:rPr dirty="0" sz="1900" spc="-10">
                <a:latin typeface="Trebuchet MS"/>
                <a:cs typeface="Trebuchet MS"/>
              </a:rPr>
              <a:t>Vizja</a:t>
            </a:r>
            <a:r>
              <a:rPr dirty="0" sz="1900" spc="-70">
                <a:latin typeface="Trebuchet MS"/>
                <a:cs typeface="Trebuchet MS"/>
              </a:rPr>
              <a:t> </a:t>
            </a:r>
            <a:r>
              <a:rPr dirty="0" sz="1900" spc="105">
                <a:latin typeface="Trebuchet MS"/>
                <a:cs typeface="Trebuchet MS"/>
              </a:rPr>
              <a:t>Press</a:t>
            </a:r>
            <a:r>
              <a:rPr dirty="0" sz="1900" spc="-65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&amp;</a:t>
            </a:r>
            <a:r>
              <a:rPr dirty="0" sz="1900" spc="-70">
                <a:latin typeface="Trebuchet MS"/>
                <a:cs typeface="Trebuchet MS"/>
              </a:rPr>
              <a:t> </a:t>
            </a:r>
            <a:r>
              <a:rPr dirty="0" sz="1900" spc="-25">
                <a:latin typeface="Trebuchet MS"/>
                <a:cs typeface="Trebuchet MS"/>
              </a:rPr>
              <a:t>IT, </a:t>
            </a:r>
            <a:r>
              <a:rPr dirty="0" sz="1900">
                <a:latin typeface="Trebuchet MS"/>
                <a:cs typeface="Trebuchet MS"/>
              </a:rPr>
              <a:t>Warsaw,</a:t>
            </a:r>
            <a:r>
              <a:rPr dirty="0" sz="1900" spc="-30">
                <a:latin typeface="Trebuchet MS"/>
                <a:cs typeface="Trebuchet MS"/>
              </a:rPr>
              <a:t> Vol. </a:t>
            </a:r>
            <a:r>
              <a:rPr dirty="0" sz="1900" spc="-10">
                <a:latin typeface="Trebuchet MS"/>
                <a:cs typeface="Trebuchet MS"/>
              </a:rPr>
              <a:t>8,</a:t>
            </a:r>
            <a:r>
              <a:rPr dirty="0" sz="1900" spc="-25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Iss.</a:t>
            </a:r>
            <a:r>
              <a:rPr dirty="0" sz="1900" spc="-30">
                <a:latin typeface="Trebuchet MS"/>
                <a:cs typeface="Trebuchet MS"/>
              </a:rPr>
              <a:t> </a:t>
            </a:r>
            <a:r>
              <a:rPr dirty="0" sz="1900" spc="-245">
                <a:latin typeface="Trebuchet MS"/>
                <a:cs typeface="Trebuchet MS"/>
              </a:rPr>
              <a:t>1,</a:t>
            </a:r>
            <a:r>
              <a:rPr dirty="0" sz="1900" spc="-30">
                <a:latin typeface="Trebuchet MS"/>
                <a:cs typeface="Trebuchet MS"/>
              </a:rPr>
              <a:t> </a:t>
            </a:r>
            <a:r>
              <a:rPr dirty="0" sz="1900" spc="-55">
                <a:latin typeface="Trebuchet MS"/>
                <a:cs typeface="Trebuchet MS"/>
              </a:rPr>
              <a:t>pp.</a:t>
            </a:r>
            <a:r>
              <a:rPr dirty="0" sz="1900" spc="-25">
                <a:latin typeface="Trebuchet MS"/>
                <a:cs typeface="Trebuchet MS"/>
              </a:rPr>
              <a:t> </a:t>
            </a:r>
            <a:r>
              <a:rPr dirty="0" sz="1900" spc="114">
                <a:latin typeface="Trebuchet MS"/>
                <a:cs typeface="Trebuchet MS"/>
              </a:rPr>
              <a:t>57-</a:t>
            </a:r>
            <a:r>
              <a:rPr dirty="0" sz="1900">
                <a:latin typeface="Trebuchet MS"/>
                <a:cs typeface="Trebuchet MS"/>
              </a:rPr>
              <a:t>72,</a:t>
            </a:r>
            <a:r>
              <a:rPr dirty="0" sz="1900" spc="-30">
                <a:latin typeface="Trebuchet MS"/>
                <a:cs typeface="Trebuchet MS"/>
              </a:rPr>
              <a:t> </a:t>
            </a:r>
            <a:r>
              <a:rPr dirty="0" sz="1900" spc="-35">
                <a:latin typeface="Trebuchet MS"/>
                <a:cs typeface="Trebuchet MS"/>
              </a:rPr>
              <a:t>https://doi.org/10.5709/ce.1897-</a:t>
            </a:r>
            <a:r>
              <a:rPr dirty="0" sz="1900" spc="-10">
                <a:latin typeface="Trebuchet MS"/>
                <a:cs typeface="Trebuchet MS"/>
              </a:rPr>
              <a:t>9254.131.</a:t>
            </a:r>
            <a:endParaRPr sz="1900">
              <a:latin typeface="Trebuchet MS"/>
              <a:cs typeface="Trebuchet MS"/>
            </a:endParaRPr>
          </a:p>
          <a:p>
            <a:pPr marL="12700" marR="2078989">
              <a:lnSpc>
                <a:spcPct val="141400"/>
              </a:lnSpc>
            </a:pPr>
            <a:r>
              <a:rPr dirty="0" sz="1900">
                <a:latin typeface="Trebuchet MS"/>
                <a:cs typeface="Trebuchet MS"/>
              </a:rPr>
              <a:t>The</a:t>
            </a:r>
            <a:r>
              <a:rPr dirty="0" sz="1900" spc="-70">
                <a:latin typeface="Trebuchet MS"/>
                <a:cs typeface="Trebuchet MS"/>
              </a:rPr>
              <a:t> </a:t>
            </a:r>
            <a:r>
              <a:rPr dirty="0" sz="1900" spc="45">
                <a:latin typeface="Trebuchet MS"/>
                <a:cs typeface="Trebuchet MS"/>
              </a:rPr>
              <a:t>British</a:t>
            </a:r>
            <a:r>
              <a:rPr dirty="0" sz="1900" spc="-65">
                <a:latin typeface="Trebuchet MS"/>
                <a:cs typeface="Trebuchet MS"/>
              </a:rPr>
              <a:t> </a:t>
            </a:r>
            <a:r>
              <a:rPr dirty="0" sz="1900" spc="70">
                <a:latin typeface="Trebuchet MS"/>
                <a:cs typeface="Trebuchet MS"/>
              </a:rPr>
              <a:t>Psychological</a:t>
            </a:r>
            <a:r>
              <a:rPr dirty="0" sz="1900" spc="-65">
                <a:latin typeface="Trebuchet MS"/>
                <a:cs typeface="Trebuchet MS"/>
              </a:rPr>
              <a:t> </a:t>
            </a:r>
            <a:r>
              <a:rPr dirty="0" sz="1900" spc="75">
                <a:latin typeface="Trebuchet MS"/>
                <a:cs typeface="Trebuchet MS"/>
              </a:rPr>
              <a:t>Society</a:t>
            </a:r>
            <a:r>
              <a:rPr dirty="0" sz="1900" spc="-65">
                <a:latin typeface="Trebuchet MS"/>
                <a:cs typeface="Trebuchet MS"/>
              </a:rPr>
              <a:t> </a:t>
            </a:r>
            <a:r>
              <a:rPr dirty="0" sz="1900" spc="-10">
                <a:latin typeface="Trebuchet MS"/>
                <a:cs typeface="Trebuchet MS"/>
              </a:rPr>
              <a:t>(2016)</a:t>
            </a:r>
            <a:r>
              <a:rPr dirty="0" sz="1900" spc="-65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‘Leadership</a:t>
            </a:r>
            <a:r>
              <a:rPr dirty="0" sz="1900" spc="-65">
                <a:latin typeface="Trebuchet MS"/>
                <a:cs typeface="Trebuchet MS"/>
              </a:rPr>
              <a:t> </a:t>
            </a:r>
            <a:r>
              <a:rPr dirty="0" sz="1900" spc="65">
                <a:latin typeface="Trebuchet MS"/>
                <a:cs typeface="Trebuchet MS"/>
              </a:rPr>
              <a:t>Effectiveness</a:t>
            </a:r>
            <a:r>
              <a:rPr dirty="0" sz="1900" spc="-65">
                <a:latin typeface="Trebuchet MS"/>
                <a:cs typeface="Trebuchet MS"/>
              </a:rPr>
              <a:t> </a:t>
            </a:r>
            <a:r>
              <a:rPr dirty="0" sz="1900" spc="90">
                <a:latin typeface="Trebuchet MS"/>
                <a:cs typeface="Trebuchet MS"/>
              </a:rPr>
              <a:t>Analysis</a:t>
            </a:r>
            <a:r>
              <a:rPr dirty="0" sz="1900" spc="-65">
                <a:latin typeface="Trebuchet MS"/>
                <a:cs typeface="Trebuchet MS"/>
              </a:rPr>
              <a:t> </a:t>
            </a:r>
            <a:r>
              <a:rPr dirty="0" sz="1900" spc="-45">
                <a:latin typeface="Trebuchet MS"/>
                <a:cs typeface="Trebuchet MS"/>
              </a:rPr>
              <a:t>(LEA)’,</a:t>
            </a:r>
            <a:r>
              <a:rPr dirty="0" sz="1900" spc="-65">
                <a:latin typeface="Trebuchet MS"/>
                <a:cs typeface="Trebuchet MS"/>
              </a:rPr>
              <a:t> </a:t>
            </a:r>
            <a:r>
              <a:rPr dirty="0" sz="1900" spc="85">
                <a:latin typeface="Trebuchet MS"/>
                <a:cs typeface="Trebuchet MS"/>
              </a:rPr>
              <a:t>Management</a:t>
            </a:r>
            <a:r>
              <a:rPr dirty="0" sz="1900" spc="-65">
                <a:latin typeface="Trebuchet MS"/>
                <a:cs typeface="Trebuchet MS"/>
              </a:rPr>
              <a:t> </a:t>
            </a:r>
            <a:r>
              <a:rPr dirty="0" sz="1900" spc="70">
                <a:latin typeface="Trebuchet MS"/>
                <a:cs typeface="Trebuchet MS"/>
              </a:rPr>
              <a:t>Research</a:t>
            </a:r>
            <a:r>
              <a:rPr dirty="0" sz="1900" spc="-65">
                <a:latin typeface="Trebuchet MS"/>
                <a:cs typeface="Trebuchet MS"/>
              </a:rPr>
              <a:t> </a:t>
            </a:r>
            <a:r>
              <a:rPr dirty="0" sz="1900">
                <a:latin typeface="Trebuchet MS"/>
                <a:cs typeface="Trebuchet MS"/>
              </a:rPr>
              <a:t>Group</a:t>
            </a:r>
            <a:r>
              <a:rPr dirty="0" sz="1900" spc="-65">
                <a:latin typeface="Trebuchet MS"/>
                <a:cs typeface="Trebuchet MS"/>
              </a:rPr>
              <a:t> </a:t>
            </a:r>
            <a:r>
              <a:rPr dirty="0" sz="1900" spc="-20">
                <a:latin typeface="Trebuchet MS"/>
                <a:cs typeface="Trebuchet MS"/>
              </a:rPr>
              <a:t>Inc, </a:t>
            </a:r>
            <a:r>
              <a:rPr dirty="0" sz="1900" spc="-10">
                <a:latin typeface="Trebuchet MS"/>
                <a:cs typeface="Trebuchet MS"/>
              </a:rPr>
              <a:t>https://doi.org/10.53841/bpstest.2016.lea.</a:t>
            </a:r>
            <a:endParaRPr sz="19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Malgorzata Szpila</dc:creator>
  <cp:keywords>DAGHouoEOeI,BAFEOiL3A00</cp:keywords>
  <dc:title>Research idea</dc:title>
  <dcterms:created xsi:type="dcterms:W3CDTF">2024-06-13T12:15:55Z</dcterms:created>
  <dcterms:modified xsi:type="dcterms:W3CDTF">2024-06-13T12:15:55Z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2024-06-09T00:00:00Z</vt:filetime>
  </property>
  <property fmtid="{D5CDD505-2E9C-101B-9397-08002B2CF9AE}" pid="3" name="Creator">
    <vt:lpwstr>Canva</vt:lpwstr>
  </property>
  <property fmtid="{D5CDD505-2E9C-101B-9397-08002B2CF9AE}" pid="4" name="LastSaved">
    <vt:filetime>2024-06-13T00:00:00Z</vt:filetime>
  </property>
  <property fmtid="{D5CDD505-2E9C-101B-9397-08002B2CF9AE}" pid="5" name="Producer">
    <vt:lpwstr>Canva</vt:lpwstr>
  </property>
</Properties>
</file>