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59" r:id="rId6"/>
    <p:sldId id="260" r:id="rId7"/>
    <p:sldId id="261" r:id="rId8"/>
    <p:sldId id="262" r:id="rId9"/>
    <p:sldId id="263"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A05E8-89F1-459F-84E9-12B1F2270585}"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FA6B1F85-8194-4224-B383-7A7A5B4A98F6}">
      <dgm:prSet/>
      <dgm:spPr/>
      <dgm:t>
        <a:bodyPr/>
        <a:lstStyle/>
        <a:p>
          <a:pPr rtl="0"/>
          <a:r>
            <a:rPr lang="en-US"/>
            <a:t>It requires you to use your ability to reason. It is about being an active learner rather than a passive recipient of information.</a:t>
          </a:r>
        </a:p>
      </dgm:t>
    </dgm:pt>
    <dgm:pt modelId="{E0D3C503-9B95-43F9-B242-8BC5011129F2}" type="parTrans" cxnId="{72C78DCD-6DD5-40D5-BDAE-4E96CAC763B1}">
      <dgm:prSet/>
      <dgm:spPr/>
      <dgm:t>
        <a:bodyPr/>
        <a:lstStyle/>
        <a:p>
          <a:endParaRPr lang="en-US"/>
        </a:p>
      </dgm:t>
    </dgm:pt>
    <dgm:pt modelId="{B205D99D-E8CB-4C9C-96AB-06A82F66CDD2}" type="sibTrans" cxnId="{72C78DCD-6DD5-40D5-BDAE-4E96CAC763B1}">
      <dgm:prSet/>
      <dgm:spPr/>
      <dgm:t>
        <a:bodyPr/>
        <a:lstStyle/>
        <a:p>
          <a:endParaRPr lang="en-US"/>
        </a:p>
      </dgm:t>
    </dgm:pt>
    <dgm:pt modelId="{068BD872-DE28-452A-BC87-9BC7D1E461EA}" type="pres">
      <dgm:prSet presAssocID="{1DEA05E8-89F1-459F-84E9-12B1F2270585}" presName="CompostProcess" presStyleCnt="0">
        <dgm:presLayoutVars>
          <dgm:dir/>
          <dgm:resizeHandles val="exact"/>
        </dgm:presLayoutVars>
      </dgm:prSet>
      <dgm:spPr/>
    </dgm:pt>
    <dgm:pt modelId="{09A498DA-EBEA-4903-82C7-ACD9D073E1B6}" type="pres">
      <dgm:prSet presAssocID="{1DEA05E8-89F1-459F-84E9-12B1F2270585}" presName="arrow" presStyleLbl="bgShp" presStyleIdx="0" presStyleCnt="1" custLinFactNeighborX="17603"/>
      <dgm:spPr/>
    </dgm:pt>
    <dgm:pt modelId="{26A511A3-4B88-47A5-9FE8-389F8A4FE759}" type="pres">
      <dgm:prSet presAssocID="{1DEA05E8-89F1-459F-84E9-12B1F2270585}" presName="linearProcess" presStyleCnt="0"/>
      <dgm:spPr/>
    </dgm:pt>
    <dgm:pt modelId="{A1221250-3730-4A54-8760-84995B95494D}" type="pres">
      <dgm:prSet presAssocID="{FA6B1F85-8194-4224-B383-7A7A5B4A98F6}" presName="textNode" presStyleLbl="node1" presStyleIdx="0" presStyleCnt="1">
        <dgm:presLayoutVars>
          <dgm:bulletEnabled val="1"/>
        </dgm:presLayoutVars>
      </dgm:prSet>
      <dgm:spPr/>
    </dgm:pt>
  </dgm:ptLst>
  <dgm:cxnLst>
    <dgm:cxn modelId="{6C6C9B97-774D-43F3-989E-39BDDDF03F47}" type="presOf" srcId="{FA6B1F85-8194-4224-B383-7A7A5B4A98F6}" destId="{A1221250-3730-4A54-8760-84995B95494D}" srcOrd="0" destOrd="0" presId="urn:microsoft.com/office/officeart/2005/8/layout/hProcess9"/>
    <dgm:cxn modelId="{F1507DB8-63FB-401D-9707-B68AA5AA1978}" type="presOf" srcId="{1DEA05E8-89F1-459F-84E9-12B1F2270585}" destId="{068BD872-DE28-452A-BC87-9BC7D1E461EA}" srcOrd="0" destOrd="0" presId="urn:microsoft.com/office/officeart/2005/8/layout/hProcess9"/>
    <dgm:cxn modelId="{72C78DCD-6DD5-40D5-BDAE-4E96CAC763B1}" srcId="{1DEA05E8-89F1-459F-84E9-12B1F2270585}" destId="{FA6B1F85-8194-4224-B383-7A7A5B4A98F6}" srcOrd="0" destOrd="0" parTransId="{E0D3C503-9B95-43F9-B242-8BC5011129F2}" sibTransId="{B205D99D-E8CB-4C9C-96AB-06A82F66CDD2}"/>
    <dgm:cxn modelId="{11343CFE-86E8-4076-86C8-DD5AFB166733}" type="presParOf" srcId="{068BD872-DE28-452A-BC87-9BC7D1E461EA}" destId="{09A498DA-EBEA-4903-82C7-ACD9D073E1B6}" srcOrd="0" destOrd="0" presId="urn:microsoft.com/office/officeart/2005/8/layout/hProcess9"/>
    <dgm:cxn modelId="{B2DC834F-7C5F-4C01-A756-AAF9F16515AA}" type="presParOf" srcId="{068BD872-DE28-452A-BC87-9BC7D1E461EA}" destId="{26A511A3-4B88-47A5-9FE8-389F8A4FE759}" srcOrd="1" destOrd="0" presId="urn:microsoft.com/office/officeart/2005/8/layout/hProcess9"/>
    <dgm:cxn modelId="{52594999-B68A-410B-B299-58A8C600D0FB}" type="presParOf" srcId="{26A511A3-4B88-47A5-9FE8-389F8A4FE759}" destId="{A1221250-3730-4A54-8760-84995B95494D}" srcOrd="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615DC-703B-403A-9863-0569933017B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8FBBF1B4-9D3B-4C98-A320-1F6FCD563366}">
      <dgm:prSet/>
      <dgm:spPr/>
      <dgm:t>
        <a:bodyPr/>
        <a:lstStyle/>
        <a:p>
          <a:pPr rtl="0"/>
          <a:r>
            <a:rPr lang="en-US" dirty="0">
              <a:solidFill>
                <a:schemeClr val="bg2"/>
              </a:solidFill>
            </a:rPr>
            <a:t>Critical thinkers rigorously question ideas and assumptions rather than accepting them at face value</a:t>
          </a:r>
          <a:r>
            <a:rPr lang="en-US" dirty="0"/>
            <a:t>. </a:t>
          </a:r>
        </a:p>
      </dgm:t>
    </dgm:pt>
    <dgm:pt modelId="{5F022EA6-1FF6-4459-9B2C-08555B4476D8}" type="parTrans" cxnId="{484E25EB-D4F2-4F31-8504-88AE341816A7}">
      <dgm:prSet/>
      <dgm:spPr/>
      <dgm:t>
        <a:bodyPr/>
        <a:lstStyle/>
        <a:p>
          <a:endParaRPr lang="en-US"/>
        </a:p>
      </dgm:t>
    </dgm:pt>
    <dgm:pt modelId="{AC7230F7-72D5-453E-AFBA-1C1B8D7F1A77}" type="sibTrans" cxnId="{484E25EB-D4F2-4F31-8504-88AE341816A7}">
      <dgm:prSet/>
      <dgm:spPr/>
      <dgm:t>
        <a:bodyPr/>
        <a:lstStyle/>
        <a:p>
          <a:endParaRPr lang="en-US"/>
        </a:p>
      </dgm:t>
    </dgm:pt>
    <dgm:pt modelId="{F0ED8DCC-81EC-4AA2-B6E5-D0792BB9A05D}" type="pres">
      <dgm:prSet presAssocID="{B99615DC-703B-403A-9863-0569933017BF}" presName="Name0" presStyleCnt="0">
        <dgm:presLayoutVars>
          <dgm:chMax val="11"/>
          <dgm:chPref val="11"/>
          <dgm:dir/>
          <dgm:resizeHandles/>
        </dgm:presLayoutVars>
      </dgm:prSet>
      <dgm:spPr/>
    </dgm:pt>
    <dgm:pt modelId="{6F564C12-BFC9-41FC-B613-8667CAB9A70A}" type="pres">
      <dgm:prSet presAssocID="{8FBBF1B4-9D3B-4C98-A320-1F6FCD563366}" presName="Accent1" presStyleCnt="0"/>
      <dgm:spPr/>
    </dgm:pt>
    <dgm:pt modelId="{177B5503-CCBF-4B76-BB09-36F9AC831E06}" type="pres">
      <dgm:prSet presAssocID="{8FBBF1B4-9D3B-4C98-A320-1F6FCD563366}" presName="Accent" presStyleLbl="node1" presStyleIdx="0" presStyleCnt="1" custScaleX="106437" custScaleY="81538"/>
      <dgm:spPr/>
    </dgm:pt>
    <dgm:pt modelId="{4BEE43E9-F0C5-48F4-901D-E3F0FA192D13}" type="pres">
      <dgm:prSet presAssocID="{8FBBF1B4-9D3B-4C98-A320-1F6FCD563366}" presName="ParentBackground1" presStyleCnt="0"/>
      <dgm:spPr/>
    </dgm:pt>
    <dgm:pt modelId="{88D944CC-6589-40DC-8AB6-5B1C1E50A23F}" type="pres">
      <dgm:prSet presAssocID="{8FBBF1B4-9D3B-4C98-A320-1F6FCD563366}" presName="ParentBackground" presStyleLbl="fgAcc1" presStyleIdx="0" presStyleCnt="1" custScaleX="107147" custScaleY="51590"/>
      <dgm:spPr/>
    </dgm:pt>
    <dgm:pt modelId="{98BE3DB0-6EF5-432D-98E0-7CE46C60DA15}" type="pres">
      <dgm:prSet presAssocID="{8FBBF1B4-9D3B-4C98-A320-1F6FCD563366}" presName="Parent1" presStyleLbl="revTx" presStyleIdx="0" presStyleCnt="0">
        <dgm:presLayoutVars>
          <dgm:chMax val="1"/>
          <dgm:chPref val="1"/>
          <dgm:bulletEnabled val="1"/>
        </dgm:presLayoutVars>
      </dgm:prSet>
      <dgm:spPr/>
    </dgm:pt>
  </dgm:ptLst>
  <dgm:cxnLst>
    <dgm:cxn modelId="{F867B901-5FDA-4E1B-93B4-B4C7D95B1FB7}" type="presOf" srcId="{8FBBF1B4-9D3B-4C98-A320-1F6FCD563366}" destId="{98BE3DB0-6EF5-432D-98E0-7CE46C60DA15}" srcOrd="1" destOrd="0" presId="urn:microsoft.com/office/officeart/2011/layout/CircleProcess"/>
    <dgm:cxn modelId="{F18E9AB8-EE84-40FD-A940-A9B6E7CA2157}" type="presOf" srcId="{B99615DC-703B-403A-9863-0569933017BF}" destId="{F0ED8DCC-81EC-4AA2-B6E5-D0792BB9A05D}" srcOrd="0" destOrd="0" presId="urn:microsoft.com/office/officeart/2011/layout/CircleProcess"/>
    <dgm:cxn modelId="{68F008E3-DF30-41CA-B921-6B92704493BF}" type="presOf" srcId="{8FBBF1B4-9D3B-4C98-A320-1F6FCD563366}" destId="{88D944CC-6589-40DC-8AB6-5B1C1E50A23F}" srcOrd="0" destOrd="0" presId="urn:microsoft.com/office/officeart/2011/layout/CircleProcess"/>
    <dgm:cxn modelId="{484E25EB-D4F2-4F31-8504-88AE341816A7}" srcId="{B99615DC-703B-403A-9863-0569933017BF}" destId="{8FBBF1B4-9D3B-4C98-A320-1F6FCD563366}" srcOrd="0" destOrd="0" parTransId="{5F022EA6-1FF6-4459-9B2C-08555B4476D8}" sibTransId="{AC7230F7-72D5-453E-AFBA-1C1B8D7F1A77}"/>
    <dgm:cxn modelId="{7CB65CF0-2530-4A2F-87EA-EA0ABF7193BD}" type="presParOf" srcId="{F0ED8DCC-81EC-4AA2-B6E5-D0792BB9A05D}" destId="{6F564C12-BFC9-41FC-B613-8667CAB9A70A}" srcOrd="0" destOrd="0" presId="urn:microsoft.com/office/officeart/2011/layout/CircleProcess"/>
    <dgm:cxn modelId="{6FD7A6F2-5CF1-498A-853E-538210A7F7F3}" type="presParOf" srcId="{6F564C12-BFC9-41FC-B613-8667CAB9A70A}" destId="{177B5503-CCBF-4B76-BB09-36F9AC831E06}" srcOrd="0" destOrd="0" presId="urn:microsoft.com/office/officeart/2011/layout/CircleProcess"/>
    <dgm:cxn modelId="{5CDAD3C7-B8E6-475F-8BB5-B1E1FA2A4579}" type="presParOf" srcId="{F0ED8DCC-81EC-4AA2-B6E5-D0792BB9A05D}" destId="{4BEE43E9-F0C5-48F4-901D-E3F0FA192D13}" srcOrd="1" destOrd="0" presId="urn:microsoft.com/office/officeart/2011/layout/CircleProcess"/>
    <dgm:cxn modelId="{578C8288-F3A8-4460-9692-477F4C5300C2}" type="presParOf" srcId="{4BEE43E9-F0C5-48F4-901D-E3F0FA192D13}" destId="{88D944CC-6589-40DC-8AB6-5B1C1E50A23F}" srcOrd="0" destOrd="0" presId="urn:microsoft.com/office/officeart/2011/layout/CircleProcess"/>
    <dgm:cxn modelId="{AFF477B9-181D-4C22-B370-2935EE2617E7}" type="presParOf" srcId="{F0ED8DCC-81EC-4AA2-B6E5-D0792BB9A05D}" destId="{98BE3DB0-6EF5-432D-98E0-7CE46C60DA15}" srcOrd="2"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E7D2E9-4106-4AEF-8F06-0488ADB5FB1C}"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US"/>
        </a:p>
      </dgm:t>
    </dgm:pt>
    <dgm:pt modelId="{2A89727A-E967-4F5F-8BA9-CBB68CB2E477}">
      <dgm:prSet/>
      <dgm:spPr/>
      <dgm:t>
        <a:bodyPr/>
        <a:lstStyle/>
        <a:p>
          <a:pPr rtl="0"/>
          <a:r>
            <a:rPr lang="en-US" baseline="0"/>
            <a:t>Think about a topic or issue in an objective and critical way.</a:t>
          </a:r>
          <a:endParaRPr lang="en-US"/>
        </a:p>
      </dgm:t>
    </dgm:pt>
    <dgm:pt modelId="{7CCB9B96-746D-49B3-824F-3FAA2AC7A928}" type="parTrans" cxnId="{99F9AFD2-3BE9-4091-AFE0-8D6F341C8EF7}">
      <dgm:prSet/>
      <dgm:spPr/>
      <dgm:t>
        <a:bodyPr/>
        <a:lstStyle/>
        <a:p>
          <a:endParaRPr lang="en-US"/>
        </a:p>
      </dgm:t>
    </dgm:pt>
    <dgm:pt modelId="{B9C4B1B2-26F1-4281-8FFB-5ABCE35DF2CD}" type="sibTrans" cxnId="{99F9AFD2-3BE9-4091-AFE0-8D6F341C8EF7}">
      <dgm:prSet/>
      <dgm:spPr/>
      <dgm:t>
        <a:bodyPr/>
        <a:lstStyle/>
        <a:p>
          <a:endParaRPr lang="en-US"/>
        </a:p>
      </dgm:t>
    </dgm:pt>
    <dgm:pt modelId="{A63BBC10-40A5-488A-9DA5-B038ACCB573E}">
      <dgm:prSet/>
      <dgm:spPr/>
      <dgm:t>
        <a:bodyPr/>
        <a:lstStyle/>
        <a:p>
          <a:pPr rtl="0"/>
          <a:r>
            <a:rPr lang="en-US" baseline="0"/>
            <a:t>Identify the different arguments there are in relation to a particular issue.</a:t>
          </a:r>
          <a:endParaRPr lang="en-US"/>
        </a:p>
      </dgm:t>
    </dgm:pt>
    <dgm:pt modelId="{07A051EB-453E-4CB2-8EF2-5EF88DFB9D36}" type="parTrans" cxnId="{2DAC5113-3591-4CB4-8738-BA38E2D2BEA9}">
      <dgm:prSet/>
      <dgm:spPr/>
      <dgm:t>
        <a:bodyPr/>
        <a:lstStyle/>
        <a:p>
          <a:endParaRPr lang="en-US"/>
        </a:p>
      </dgm:t>
    </dgm:pt>
    <dgm:pt modelId="{C87982BF-0548-4416-B965-E413FC5E7AC9}" type="sibTrans" cxnId="{2DAC5113-3591-4CB4-8738-BA38E2D2BEA9}">
      <dgm:prSet/>
      <dgm:spPr/>
      <dgm:t>
        <a:bodyPr/>
        <a:lstStyle/>
        <a:p>
          <a:endParaRPr lang="en-US"/>
        </a:p>
      </dgm:t>
    </dgm:pt>
    <dgm:pt modelId="{9D65C907-F305-4F49-B5F8-60FA36C0BDA0}">
      <dgm:prSet/>
      <dgm:spPr/>
      <dgm:t>
        <a:bodyPr/>
        <a:lstStyle/>
        <a:p>
          <a:pPr rtl="0"/>
          <a:r>
            <a:rPr lang="en-US" baseline="0"/>
            <a:t>Evaluate a point of view to determine how strong or valid it is.</a:t>
          </a:r>
          <a:endParaRPr lang="en-US"/>
        </a:p>
      </dgm:t>
    </dgm:pt>
    <dgm:pt modelId="{37645F2D-39A0-4F9E-9F7A-6F2ACAF7DA3D}" type="parTrans" cxnId="{8913A006-749C-4FB6-9207-F16937F26F65}">
      <dgm:prSet/>
      <dgm:spPr/>
      <dgm:t>
        <a:bodyPr/>
        <a:lstStyle/>
        <a:p>
          <a:endParaRPr lang="en-US"/>
        </a:p>
      </dgm:t>
    </dgm:pt>
    <dgm:pt modelId="{63618B28-3035-474F-8597-BDF6AEA00B94}" type="sibTrans" cxnId="{8913A006-749C-4FB6-9207-F16937F26F65}">
      <dgm:prSet/>
      <dgm:spPr/>
      <dgm:t>
        <a:bodyPr/>
        <a:lstStyle/>
        <a:p>
          <a:endParaRPr lang="en-US"/>
        </a:p>
      </dgm:t>
    </dgm:pt>
    <dgm:pt modelId="{35A120A4-A49F-4691-8902-86807AB95269}">
      <dgm:prSet/>
      <dgm:spPr/>
      <dgm:t>
        <a:bodyPr/>
        <a:lstStyle/>
        <a:p>
          <a:pPr rtl="0"/>
          <a:r>
            <a:rPr lang="en-US" baseline="0"/>
            <a:t>Recognise any weaknesses or negative points that there are in the evidence or argument.</a:t>
          </a:r>
          <a:endParaRPr lang="en-US"/>
        </a:p>
      </dgm:t>
    </dgm:pt>
    <dgm:pt modelId="{ED49CEA1-9C75-4C03-9092-BD36D828C9E0}" type="parTrans" cxnId="{932DAD94-4927-4A18-AE00-C21BC628E9CA}">
      <dgm:prSet/>
      <dgm:spPr/>
      <dgm:t>
        <a:bodyPr/>
        <a:lstStyle/>
        <a:p>
          <a:endParaRPr lang="en-US"/>
        </a:p>
      </dgm:t>
    </dgm:pt>
    <dgm:pt modelId="{FC7BC526-944C-40BF-B0CD-2E5DFA4D35AA}" type="sibTrans" cxnId="{932DAD94-4927-4A18-AE00-C21BC628E9CA}">
      <dgm:prSet/>
      <dgm:spPr/>
      <dgm:t>
        <a:bodyPr/>
        <a:lstStyle/>
        <a:p>
          <a:endParaRPr lang="en-US"/>
        </a:p>
      </dgm:t>
    </dgm:pt>
    <dgm:pt modelId="{66128BD4-9829-4762-BC30-34C8A7280A13}">
      <dgm:prSet/>
      <dgm:spPr/>
      <dgm:t>
        <a:bodyPr/>
        <a:lstStyle/>
        <a:p>
          <a:pPr rtl="0"/>
          <a:r>
            <a:rPr lang="en-US" baseline="0"/>
            <a:t>Notice what implications there might be behind a statement or argument.</a:t>
          </a:r>
          <a:endParaRPr lang="en-US"/>
        </a:p>
      </dgm:t>
    </dgm:pt>
    <dgm:pt modelId="{5AC2FE1E-84D3-471D-9A9E-D05E72689F30}" type="parTrans" cxnId="{3B8A0263-6A02-4B5A-868E-3E1AC6071F6B}">
      <dgm:prSet/>
      <dgm:spPr/>
      <dgm:t>
        <a:bodyPr/>
        <a:lstStyle/>
        <a:p>
          <a:endParaRPr lang="en-US"/>
        </a:p>
      </dgm:t>
    </dgm:pt>
    <dgm:pt modelId="{1AAEC9FB-503D-4832-8DE0-08D0CDC6D52E}" type="sibTrans" cxnId="{3B8A0263-6A02-4B5A-868E-3E1AC6071F6B}">
      <dgm:prSet/>
      <dgm:spPr/>
      <dgm:t>
        <a:bodyPr/>
        <a:lstStyle/>
        <a:p>
          <a:endParaRPr lang="en-US"/>
        </a:p>
      </dgm:t>
    </dgm:pt>
    <dgm:pt modelId="{AB8D46D6-460F-4077-9A75-52CBAD9C51A5}">
      <dgm:prSet/>
      <dgm:spPr/>
      <dgm:t>
        <a:bodyPr/>
        <a:lstStyle/>
        <a:p>
          <a:pPr rtl="0"/>
          <a:r>
            <a:rPr lang="en-US" baseline="0"/>
            <a:t>Provide structured reasoning and support for an argument that we wish to make.</a:t>
          </a:r>
          <a:endParaRPr lang="en-US"/>
        </a:p>
      </dgm:t>
    </dgm:pt>
    <dgm:pt modelId="{51C3AF4A-232D-4409-869C-20EF2FEF7114}" type="parTrans" cxnId="{8CA4B726-F29C-4D75-B92B-6BD6487BC4C7}">
      <dgm:prSet/>
      <dgm:spPr/>
      <dgm:t>
        <a:bodyPr/>
        <a:lstStyle/>
        <a:p>
          <a:endParaRPr lang="en-US"/>
        </a:p>
      </dgm:t>
    </dgm:pt>
    <dgm:pt modelId="{3DCC8820-7838-42FF-8B15-DA5B14FA1DA9}" type="sibTrans" cxnId="{8CA4B726-F29C-4D75-B92B-6BD6487BC4C7}">
      <dgm:prSet/>
      <dgm:spPr/>
      <dgm:t>
        <a:bodyPr/>
        <a:lstStyle/>
        <a:p>
          <a:endParaRPr lang="en-US"/>
        </a:p>
      </dgm:t>
    </dgm:pt>
    <dgm:pt modelId="{0F1725E9-E4CC-4FEE-ADD2-7EB26FC3E1BA}" type="pres">
      <dgm:prSet presAssocID="{53E7D2E9-4106-4AEF-8F06-0488ADB5FB1C}" presName="rootnode" presStyleCnt="0">
        <dgm:presLayoutVars>
          <dgm:chMax/>
          <dgm:chPref/>
          <dgm:dir/>
          <dgm:animLvl val="lvl"/>
        </dgm:presLayoutVars>
      </dgm:prSet>
      <dgm:spPr/>
    </dgm:pt>
    <dgm:pt modelId="{41D457C0-ADA7-4887-A36F-9FC8337F65C9}" type="pres">
      <dgm:prSet presAssocID="{2A89727A-E967-4F5F-8BA9-CBB68CB2E477}" presName="composite" presStyleCnt="0"/>
      <dgm:spPr/>
    </dgm:pt>
    <dgm:pt modelId="{DA4A9193-DB44-410C-9F82-CD0122877479}" type="pres">
      <dgm:prSet presAssocID="{2A89727A-E967-4F5F-8BA9-CBB68CB2E477}" presName="LShape" presStyleLbl="alignNode1" presStyleIdx="0" presStyleCnt="11"/>
      <dgm:spPr/>
    </dgm:pt>
    <dgm:pt modelId="{9DA74D92-C20B-430D-9A8F-1687894DDE22}" type="pres">
      <dgm:prSet presAssocID="{2A89727A-E967-4F5F-8BA9-CBB68CB2E477}" presName="ParentText" presStyleLbl="revTx" presStyleIdx="0" presStyleCnt="6">
        <dgm:presLayoutVars>
          <dgm:chMax val="0"/>
          <dgm:chPref val="0"/>
          <dgm:bulletEnabled val="1"/>
        </dgm:presLayoutVars>
      </dgm:prSet>
      <dgm:spPr/>
    </dgm:pt>
    <dgm:pt modelId="{BB94EE0F-225F-46EB-86EE-495BA1471A86}" type="pres">
      <dgm:prSet presAssocID="{2A89727A-E967-4F5F-8BA9-CBB68CB2E477}" presName="Triangle" presStyleLbl="alignNode1" presStyleIdx="1" presStyleCnt="11"/>
      <dgm:spPr/>
    </dgm:pt>
    <dgm:pt modelId="{C9959FB0-6F8F-4DBB-8D7A-A78C4769024D}" type="pres">
      <dgm:prSet presAssocID="{B9C4B1B2-26F1-4281-8FFB-5ABCE35DF2CD}" presName="sibTrans" presStyleCnt="0"/>
      <dgm:spPr/>
    </dgm:pt>
    <dgm:pt modelId="{F7082DDA-053A-40F7-A755-03D5BCA55D92}" type="pres">
      <dgm:prSet presAssocID="{B9C4B1B2-26F1-4281-8FFB-5ABCE35DF2CD}" presName="space" presStyleCnt="0"/>
      <dgm:spPr/>
    </dgm:pt>
    <dgm:pt modelId="{830D2915-006F-4A0A-BB8D-94AC839D122B}" type="pres">
      <dgm:prSet presAssocID="{A63BBC10-40A5-488A-9DA5-B038ACCB573E}" presName="composite" presStyleCnt="0"/>
      <dgm:spPr/>
    </dgm:pt>
    <dgm:pt modelId="{6C0F8451-D461-43D5-AADE-F6425AAF51DF}" type="pres">
      <dgm:prSet presAssocID="{A63BBC10-40A5-488A-9DA5-B038ACCB573E}" presName="LShape" presStyleLbl="alignNode1" presStyleIdx="2" presStyleCnt="11"/>
      <dgm:spPr/>
    </dgm:pt>
    <dgm:pt modelId="{84B01626-7282-40E7-8DBE-8C6C0ABF63D0}" type="pres">
      <dgm:prSet presAssocID="{A63BBC10-40A5-488A-9DA5-B038ACCB573E}" presName="ParentText" presStyleLbl="revTx" presStyleIdx="1" presStyleCnt="6">
        <dgm:presLayoutVars>
          <dgm:chMax val="0"/>
          <dgm:chPref val="0"/>
          <dgm:bulletEnabled val="1"/>
        </dgm:presLayoutVars>
      </dgm:prSet>
      <dgm:spPr/>
    </dgm:pt>
    <dgm:pt modelId="{65E0172B-734C-4A0A-AB4C-E226EB9D68E5}" type="pres">
      <dgm:prSet presAssocID="{A63BBC10-40A5-488A-9DA5-B038ACCB573E}" presName="Triangle" presStyleLbl="alignNode1" presStyleIdx="3" presStyleCnt="11"/>
      <dgm:spPr/>
    </dgm:pt>
    <dgm:pt modelId="{21C3411A-986A-4BCC-9E16-3D9F81D20FB9}" type="pres">
      <dgm:prSet presAssocID="{C87982BF-0548-4416-B965-E413FC5E7AC9}" presName="sibTrans" presStyleCnt="0"/>
      <dgm:spPr/>
    </dgm:pt>
    <dgm:pt modelId="{D0FFC538-4AA1-4594-8CFF-7EFB6292FBAA}" type="pres">
      <dgm:prSet presAssocID="{C87982BF-0548-4416-B965-E413FC5E7AC9}" presName="space" presStyleCnt="0"/>
      <dgm:spPr/>
    </dgm:pt>
    <dgm:pt modelId="{12076EDE-1B47-4415-94CC-CB48A02CEAC7}" type="pres">
      <dgm:prSet presAssocID="{9D65C907-F305-4F49-B5F8-60FA36C0BDA0}" presName="composite" presStyleCnt="0"/>
      <dgm:spPr/>
    </dgm:pt>
    <dgm:pt modelId="{306615BF-C002-4ECD-9B55-5E8C59FBDF1A}" type="pres">
      <dgm:prSet presAssocID="{9D65C907-F305-4F49-B5F8-60FA36C0BDA0}" presName="LShape" presStyleLbl="alignNode1" presStyleIdx="4" presStyleCnt="11"/>
      <dgm:spPr/>
    </dgm:pt>
    <dgm:pt modelId="{49572DAD-AE95-4306-8774-13DE984D9C09}" type="pres">
      <dgm:prSet presAssocID="{9D65C907-F305-4F49-B5F8-60FA36C0BDA0}" presName="ParentText" presStyleLbl="revTx" presStyleIdx="2" presStyleCnt="6">
        <dgm:presLayoutVars>
          <dgm:chMax val="0"/>
          <dgm:chPref val="0"/>
          <dgm:bulletEnabled val="1"/>
        </dgm:presLayoutVars>
      </dgm:prSet>
      <dgm:spPr/>
    </dgm:pt>
    <dgm:pt modelId="{8B08AB7A-F135-4A39-A74E-64DC2FD0DC92}" type="pres">
      <dgm:prSet presAssocID="{9D65C907-F305-4F49-B5F8-60FA36C0BDA0}" presName="Triangle" presStyleLbl="alignNode1" presStyleIdx="5" presStyleCnt="11"/>
      <dgm:spPr/>
    </dgm:pt>
    <dgm:pt modelId="{F8464E28-1474-41A0-9FA0-600DDCC1B4A0}" type="pres">
      <dgm:prSet presAssocID="{63618B28-3035-474F-8597-BDF6AEA00B94}" presName="sibTrans" presStyleCnt="0"/>
      <dgm:spPr/>
    </dgm:pt>
    <dgm:pt modelId="{68C00E4C-4220-4765-BB8E-FF521B59C3E9}" type="pres">
      <dgm:prSet presAssocID="{63618B28-3035-474F-8597-BDF6AEA00B94}" presName="space" presStyleCnt="0"/>
      <dgm:spPr/>
    </dgm:pt>
    <dgm:pt modelId="{6AD22AE0-BBFF-4EBE-A81E-229172734F66}" type="pres">
      <dgm:prSet presAssocID="{35A120A4-A49F-4691-8902-86807AB95269}" presName="composite" presStyleCnt="0"/>
      <dgm:spPr/>
    </dgm:pt>
    <dgm:pt modelId="{B7952E97-04A4-4583-BBF5-9F16C82C65E3}" type="pres">
      <dgm:prSet presAssocID="{35A120A4-A49F-4691-8902-86807AB95269}" presName="LShape" presStyleLbl="alignNode1" presStyleIdx="6" presStyleCnt="11"/>
      <dgm:spPr/>
    </dgm:pt>
    <dgm:pt modelId="{1B079CA0-A2C1-49DC-8FA6-D11117D9E0D4}" type="pres">
      <dgm:prSet presAssocID="{35A120A4-A49F-4691-8902-86807AB95269}" presName="ParentText" presStyleLbl="revTx" presStyleIdx="3" presStyleCnt="6">
        <dgm:presLayoutVars>
          <dgm:chMax val="0"/>
          <dgm:chPref val="0"/>
          <dgm:bulletEnabled val="1"/>
        </dgm:presLayoutVars>
      </dgm:prSet>
      <dgm:spPr/>
    </dgm:pt>
    <dgm:pt modelId="{8270E34B-14EC-4179-828A-25942066151C}" type="pres">
      <dgm:prSet presAssocID="{35A120A4-A49F-4691-8902-86807AB95269}" presName="Triangle" presStyleLbl="alignNode1" presStyleIdx="7" presStyleCnt="11"/>
      <dgm:spPr/>
    </dgm:pt>
    <dgm:pt modelId="{454F2257-8519-4150-AD1A-754D7808963F}" type="pres">
      <dgm:prSet presAssocID="{FC7BC526-944C-40BF-B0CD-2E5DFA4D35AA}" presName="sibTrans" presStyleCnt="0"/>
      <dgm:spPr/>
    </dgm:pt>
    <dgm:pt modelId="{AC99D058-E616-4B10-9A02-6A95C0634FAC}" type="pres">
      <dgm:prSet presAssocID="{FC7BC526-944C-40BF-B0CD-2E5DFA4D35AA}" presName="space" presStyleCnt="0"/>
      <dgm:spPr/>
    </dgm:pt>
    <dgm:pt modelId="{E0526487-8E39-43EC-87C0-FFE75C16F3B0}" type="pres">
      <dgm:prSet presAssocID="{66128BD4-9829-4762-BC30-34C8A7280A13}" presName="composite" presStyleCnt="0"/>
      <dgm:spPr/>
    </dgm:pt>
    <dgm:pt modelId="{C81D4E0B-E0BB-429E-AB24-A95128A617E6}" type="pres">
      <dgm:prSet presAssocID="{66128BD4-9829-4762-BC30-34C8A7280A13}" presName="LShape" presStyleLbl="alignNode1" presStyleIdx="8" presStyleCnt="11"/>
      <dgm:spPr/>
    </dgm:pt>
    <dgm:pt modelId="{67413443-B977-4C57-A567-658EC5FD5109}" type="pres">
      <dgm:prSet presAssocID="{66128BD4-9829-4762-BC30-34C8A7280A13}" presName="ParentText" presStyleLbl="revTx" presStyleIdx="4" presStyleCnt="6">
        <dgm:presLayoutVars>
          <dgm:chMax val="0"/>
          <dgm:chPref val="0"/>
          <dgm:bulletEnabled val="1"/>
        </dgm:presLayoutVars>
      </dgm:prSet>
      <dgm:spPr/>
    </dgm:pt>
    <dgm:pt modelId="{D67D2818-3AA9-4624-8947-F9A4EAD510D0}" type="pres">
      <dgm:prSet presAssocID="{66128BD4-9829-4762-BC30-34C8A7280A13}" presName="Triangle" presStyleLbl="alignNode1" presStyleIdx="9" presStyleCnt="11"/>
      <dgm:spPr/>
    </dgm:pt>
    <dgm:pt modelId="{0B7B161E-4030-4280-9AE8-2646B155C5EE}" type="pres">
      <dgm:prSet presAssocID="{1AAEC9FB-503D-4832-8DE0-08D0CDC6D52E}" presName="sibTrans" presStyleCnt="0"/>
      <dgm:spPr/>
    </dgm:pt>
    <dgm:pt modelId="{FF684BF3-F0B4-45D2-8599-F0056908E803}" type="pres">
      <dgm:prSet presAssocID="{1AAEC9FB-503D-4832-8DE0-08D0CDC6D52E}" presName="space" presStyleCnt="0"/>
      <dgm:spPr/>
    </dgm:pt>
    <dgm:pt modelId="{44B0A8E7-C901-4347-9F59-CC0CCC434E79}" type="pres">
      <dgm:prSet presAssocID="{AB8D46D6-460F-4077-9A75-52CBAD9C51A5}" presName="composite" presStyleCnt="0"/>
      <dgm:spPr/>
    </dgm:pt>
    <dgm:pt modelId="{225475DE-A5CB-4D23-AE9C-525B3C9E8D9B}" type="pres">
      <dgm:prSet presAssocID="{AB8D46D6-460F-4077-9A75-52CBAD9C51A5}" presName="LShape" presStyleLbl="alignNode1" presStyleIdx="10" presStyleCnt="11"/>
      <dgm:spPr/>
    </dgm:pt>
    <dgm:pt modelId="{8E9C6026-F3F8-4F1F-95EE-C36C72EC8D8A}" type="pres">
      <dgm:prSet presAssocID="{AB8D46D6-460F-4077-9A75-52CBAD9C51A5}" presName="ParentText" presStyleLbl="revTx" presStyleIdx="5" presStyleCnt="6">
        <dgm:presLayoutVars>
          <dgm:chMax val="0"/>
          <dgm:chPref val="0"/>
          <dgm:bulletEnabled val="1"/>
        </dgm:presLayoutVars>
      </dgm:prSet>
      <dgm:spPr/>
    </dgm:pt>
  </dgm:ptLst>
  <dgm:cxnLst>
    <dgm:cxn modelId="{E44D0600-6F3E-4025-A8C8-6F87EC4CD63B}" type="presOf" srcId="{A63BBC10-40A5-488A-9DA5-B038ACCB573E}" destId="{84B01626-7282-40E7-8DBE-8C6C0ABF63D0}" srcOrd="0" destOrd="0" presId="urn:microsoft.com/office/officeart/2009/3/layout/StepUpProcess"/>
    <dgm:cxn modelId="{8913A006-749C-4FB6-9207-F16937F26F65}" srcId="{53E7D2E9-4106-4AEF-8F06-0488ADB5FB1C}" destId="{9D65C907-F305-4F49-B5F8-60FA36C0BDA0}" srcOrd="2" destOrd="0" parTransId="{37645F2D-39A0-4F9E-9F7A-6F2ACAF7DA3D}" sibTransId="{63618B28-3035-474F-8597-BDF6AEA00B94}"/>
    <dgm:cxn modelId="{2DAC5113-3591-4CB4-8738-BA38E2D2BEA9}" srcId="{53E7D2E9-4106-4AEF-8F06-0488ADB5FB1C}" destId="{A63BBC10-40A5-488A-9DA5-B038ACCB573E}" srcOrd="1" destOrd="0" parTransId="{07A051EB-453E-4CB2-8EF2-5EF88DFB9D36}" sibTransId="{C87982BF-0548-4416-B965-E413FC5E7AC9}"/>
    <dgm:cxn modelId="{8CA4B726-F29C-4D75-B92B-6BD6487BC4C7}" srcId="{53E7D2E9-4106-4AEF-8F06-0488ADB5FB1C}" destId="{AB8D46D6-460F-4077-9A75-52CBAD9C51A5}" srcOrd="5" destOrd="0" parTransId="{51C3AF4A-232D-4409-869C-20EF2FEF7114}" sibTransId="{3DCC8820-7838-42FF-8B15-DA5B14FA1DA9}"/>
    <dgm:cxn modelId="{3B8A0263-6A02-4B5A-868E-3E1AC6071F6B}" srcId="{53E7D2E9-4106-4AEF-8F06-0488ADB5FB1C}" destId="{66128BD4-9829-4762-BC30-34C8A7280A13}" srcOrd="4" destOrd="0" parTransId="{5AC2FE1E-84D3-471D-9A9E-D05E72689F30}" sibTransId="{1AAEC9FB-503D-4832-8DE0-08D0CDC6D52E}"/>
    <dgm:cxn modelId="{F15D6146-D8F2-4B25-95DC-F5ED14A7DFE2}" type="presOf" srcId="{9D65C907-F305-4F49-B5F8-60FA36C0BDA0}" destId="{49572DAD-AE95-4306-8774-13DE984D9C09}" srcOrd="0" destOrd="0" presId="urn:microsoft.com/office/officeart/2009/3/layout/StepUpProcess"/>
    <dgm:cxn modelId="{076A0E86-1246-45CD-B8D8-988261BF03D9}" type="presOf" srcId="{53E7D2E9-4106-4AEF-8F06-0488ADB5FB1C}" destId="{0F1725E9-E4CC-4FEE-ADD2-7EB26FC3E1BA}" srcOrd="0" destOrd="0" presId="urn:microsoft.com/office/officeart/2009/3/layout/StepUpProcess"/>
    <dgm:cxn modelId="{D5975D91-76EA-4CE4-8603-A103EB172D2C}" type="presOf" srcId="{2A89727A-E967-4F5F-8BA9-CBB68CB2E477}" destId="{9DA74D92-C20B-430D-9A8F-1687894DDE22}" srcOrd="0" destOrd="0" presId="urn:microsoft.com/office/officeart/2009/3/layout/StepUpProcess"/>
    <dgm:cxn modelId="{932DAD94-4927-4A18-AE00-C21BC628E9CA}" srcId="{53E7D2E9-4106-4AEF-8F06-0488ADB5FB1C}" destId="{35A120A4-A49F-4691-8902-86807AB95269}" srcOrd="3" destOrd="0" parTransId="{ED49CEA1-9C75-4C03-9092-BD36D828C9E0}" sibTransId="{FC7BC526-944C-40BF-B0CD-2E5DFA4D35AA}"/>
    <dgm:cxn modelId="{A32D03A1-4305-4AF2-8724-7F24E1B267C7}" type="presOf" srcId="{66128BD4-9829-4762-BC30-34C8A7280A13}" destId="{67413443-B977-4C57-A567-658EC5FD5109}" srcOrd="0" destOrd="0" presId="urn:microsoft.com/office/officeart/2009/3/layout/StepUpProcess"/>
    <dgm:cxn modelId="{826534AF-FB69-48D5-BD5C-241D90A8D9D3}" type="presOf" srcId="{AB8D46D6-460F-4077-9A75-52CBAD9C51A5}" destId="{8E9C6026-F3F8-4F1F-95EE-C36C72EC8D8A}" srcOrd="0" destOrd="0" presId="urn:microsoft.com/office/officeart/2009/3/layout/StepUpProcess"/>
    <dgm:cxn modelId="{99F9AFD2-3BE9-4091-AFE0-8D6F341C8EF7}" srcId="{53E7D2E9-4106-4AEF-8F06-0488ADB5FB1C}" destId="{2A89727A-E967-4F5F-8BA9-CBB68CB2E477}" srcOrd="0" destOrd="0" parTransId="{7CCB9B96-746D-49B3-824F-3FAA2AC7A928}" sibTransId="{B9C4B1B2-26F1-4281-8FFB-5ABCE35DF2CD}"/>
    <dgm:cxn modelId="{800E55E5-6316-41DF-91BE-ED110879A2E0}" type="presOf" srcId="{35A120A4-A49F-4691-8902-86807AB95269}" destId="{1B079CA0-A2C1-49DC-8FA6-D11117D9E0D4}" srcOrd="0" destOrd="0" presId="urn:microsoft.com/office/officeart/2009/3/layout/StepUpProcess"/>
    <dgm:cxn modelId="{473FF6FF-8152-40E6-94A3-70034C37087B}" type="presParOf" srcId="{0F1725E9-E4CC-4FEE-ADD2-7EB26FC3E1BA}" destId="{41D457C0-ADA7-4887-A36F-9FC8337F65C9}" srcOrd="0" destOrd="0" presId="urn:microsoft.com/office/officeart/2009/3/layout/StepUpProcess"/>
    <dgm:cxn modelId="{0F056829-D66C-4A61-8D25-321BB48E7802}" type="presParOf" srcId="{41D457C0-ADA7-4887-A36F-9FC8337F65C9}" destId="{DA4A9193-DB44-410C-9F82-CD0122877479}" srcOrd="0" destOrd="0" presId="urn:microsoft.com/office/officeart/2009/3/layout/StepUpProcess"/>
    <dgm:cxn modelId="{EE5AB49B-F7F1-421E-AB35-0F858678B6DF}" type="presParOf" srcId="{41D457C0-ADA7-4887-A36F-9FC8337F65C9}" destId="{9DA74D92-C20B-430D-9A8F-1687894DDE22}" srcOrd="1" destOrd="0" presId="urn:microsoft.com/office/officeart/2009/3/layout/StepUpProcess"/>
    <dgm:cxn modelId="{5FD35E13-3878-41A2-8D62-136DEB04FD3D}" type="presParOf" srcId="{41D457C0-ADA7-4887-A36F-9FC8337F65C9}" destId="{BB94EE0F-225F-46EB-86EE-495BA1471A86}" srcOrd="2" destOrd="0" presId="urn:microsoft.com/office/officeart/2009/3/layout/StepUpProcess"/>
    <dgm:cxn modelId="{EC2550DA-F87F-4412-9BD1-053D44215F5A}" type="presParOf" srcId="{0F1725E9-E4CC-4FEE-ADD2-7EB26FC3E1BA}" destId="{C9959FB0-6F8F-4DBB-8D7A-A78C4769024D}" srcOrd="1" destOrd="0" presId="urn:microsoft.com/office/officeart/2009/3/layout/StepUpProcess"/>
    <dgm:cxn modelId="{1170C381-3CD8-4438-AEE2-8F5965B79736}" type="presParOf" srcId="{C9959FB0-6F8F-4DBB-8D7A-A78C4769024D}" destId="{F7082DDA-053A-40F7-A755-03D5BCA55D92}" srcOrd="0" destOrd="0" presId="urn:microsoft.com/office/officeart/2009/3/layout/StepUpProcess"/>
    <dgm:cxn modelId="{EDEE7EF1-F56A-478A-B44A-B7CBBC6E7183}" type="presParOf" srcId="{0F1725E9-E4CC-4FEE-ADD2-7EB26FC3E1BA}" destId="{830D2915-006F-4A0A-BB8D-94AC839D122B}" srcOrd="2" destOrd="0" presId="urn:microsoft.com/office/officeart/2009/3/layout/StepUpProcess"/>
    <dgm:cxn modelId="{689ECCE2-D171-4E1B-8FFF-80392A422FF2}" type="presParOf" srcId="{830D2915-006F-4A0A-BB8D-94AC839D122B}" destId="{6C0F8451-D461-43D5-AADE-F6425AAF51DF}" srcOrd="0" destOrd="0" presId="urn:microsoft.com/office/officeart/2009/3/layout/StepUpProcess"/>
    <dgm:cxn modelId="{E5CE5FD9-B469-4339-A4DC-B79927672DD7}" type="presParOf" srcId="{830D2915-006F-4A0A-BB8D-94AC839D122B}" destId="{84B01626-7282-40E7-8DBE-8C6C0ABF63D0}" srcOrd="1" destOrd="0" presId="urn:microsoft.com/office/officeart/2009/3/layout/StepUpProcess"/>
    <dgm:cxn modelId="{A76D7045-E7A9-4434-84AA-F5F015FEE0D7}" type="presParOf" srcId="{830D2915-006F-4A0A-BB8D-94AC839D122B}" destId="{65E0172B-734C-4A0A-AB4C-E226EB9D68E5}" srcOrd="2" destOrd="0" presId="urn:microsoft.com/office/officeart/2009/3/layout/StepUpProcess"/>
    <dgm:cxn modelId="{226EF9D8-D1B3-4057-9310-BBFE63EB3020}" type="presParOf" srcId="{0F1725E9-E4CC-4FEE-ADD2-7EB26FC3E1BA}" destId="{21C3411A-986A-4BCC-9E16-3D9F81D20FB9}" srcOrd="3" destOrd="0" presId="urn:microsoft.com/office/officeart/2009/3/layout/StepUpProcess"/>
    <dgm:cxn modelId="{8B38F009-D01C-4392-B591-1C46DA87CDAE}" type="presParOf" srcId="{21C3411A-986A-4BCC-9E16-3D9F81D20FB9}" destId="{D0FFC538-4AA1-4594-8CFF-7EFB6292FBAA}" srcOrd="0" destOrd="0" presId="urn:microsoft.com/office/officeart/2009/3/layout/StepUpProcess"/>
    <dgm:cxn modelId="{52513365-C712-403B-A756-6F868F06F6CE}" type="presParOf" srcId="{0F1725E9-E4CC-4FEE-ADD2-7EB26FC3E1BA}" destId="{12076EDE-1B47-4415-94CC-CB48A02CEAC7}" srcOrd="4" destOrd="0" presId="urn:microsoft.com/office/officeart/2009/3/layout/StepUpProcess"/>
    <dgm:cxn modelId="{34202113-1DE4-4708-88BA-BCAFBDDF64B6}" type="presParOf" srcId="{12076EDE-1B47-4415-94CC-CB48A02CEAC7}" destId="{306615BF-C002-4ECD-9B55-5E8C59FBDF1A}" srcOrd="0" destOrd="0" presId="urn:microsoft.com/office/officeart/2009/3/layout/StepUpProcess"/>
    <dgm:cxn modelId="{C0552233-301E-4867-A983-F3F158B7B502}" type="presParOf" srcId="{12076EDE-1B47-4415-94CC-CB48A02CEAC7}" destId="{49572DAD-AE95-4306-8774-13DE984D9C09}" srcOrd="1" destOrd="0" presId="urn:microsoft.com/office/officeart/2009/3/layout/StepUpProcess"/>
    <dgm:cxn modelId="{62301124-D350-4383-9860-24FCCC61C34A}" type="presParOf" srcId="{12076EDE-1B47-4415-94CC-CB48A02CEAC7}" destId="{8B08AB7A-F135-4A39-A74E-64DC2FD0DC92}" srcOrd="2" destOrd="0" presId="urn:microsoft.com/office/officeart/2009/3/layout/StepUpProcess"/>
    <dgm:cxn modelId="{F0D23CB4-A24E-4777-BB85-4FF7A3D03C8D}" type="presParOf" srcId="{0F1725E9-E4CC-4FEE-ADD2-7EB26FC3E1BA}" destId="{F8464E28-1474-41A0-9FA0-600DDCC1B4A0}" srcOrd="5" destOrd="0" presId="urn:microsoft.com/office/officeart/2009/3/layout/StepUpProcess"/>
    <dgm:cxn modelId="{B5BEE36A-5AB2-440E-87B5-3FEE4DA0913D}" type="presParOf" srcId="{F8464E28-1474-41A0-9FA0-600DDCC1B4A0}" destId="{68C00E4C-4220-4765-BB8E-FF521B59C3E9}" srcOrd="0" destOrd="0" presId="urn:microsoft.com/office/officeart/2009/3/layout/StepUpProcess"/>
    <dgm:cxn modelId="{D61E4CDF-FE6F-4784-A13D-4982E3A61F93}" type="presParOf" srcId="{0F1725E9-E4CC-4FEE-ADD2-7EB26FC3E1BA}" destId="{6AD22AE0-BBFF-4EBE-A81E-229172734F66}" srcOrd="6" destOrd="0" presId="urn:microsoft.com/office/officeart/2009/3/layout/StepUpProcess"/>
    <dgm:cxn modelId="{86F01EF6-9DD1-4B53-8F4F-CE0F516F8233}" type="presParOf" srcId="{6AD22AE0-BBFF-4EBE-A81E-229172734F66}" destId="{B7952E97-04A4-4583-BBF5-9F16C82C65E3}" srcOrd="0" destOrd="0" presId="urn:microsoft.com/office/officeart/2009/3/layout/StepUpProcess"/>
    <dgm:cxn modelId="{B319CD5F-8772-4944-90AB-885C0B63F6E4}" type="presParOf" srcId="{6AD22AE0-BBFF-4EBE-A81E-229172734F66}" destId="{1B079CA0-A2C1-49DC-8FA6-D11117D9E0D4}" srcOrd="1" destOrd="0" presId="urn:microsoft.com/office/officeart/2009/3/layout/StepUpProcess"/>
    <dgm:cxn modelId="{84EE15E0-35CD-405F-9544-A4B800219D05}" type="presParOf" srcId="{6AD22AE0-BBFF-4EBE-A81E-229172734F66}" destId="{8270E34B-14EC-4179-828A-25942066151C}" srcOrd="2" destOrd="0" presId="urn:microsoft.com/office/officeart/2009/3/layout/StepUpProcess"/>
    <dgm:cxn modelId="{3AA76ECC-7A10-48A9-801D-4526FB39AED2}" type="presParOf" srcId="{0F1725E9-E4CC-4FEE-ADD2-7EB26FC3E1BA}" destId="{454F2257-8519-4150-AD1A-754D7808963F}" srcOrd="7" destOrd="0" presId="urn:microsoft.com/office/officeart/2009/3/layout/StepUpProcess"/>
    <dgm:cxn modelId="{B66EDD45-63A1-47FA-8CA9-CB6CE6714747}" type="presParOf" srcId="{454F2257-8519-4150-AD1A-754D7808963F}" destId="{AC99D058-E616-4B10-9A02-6A95C0634FAC}" srcOrd="0" destOrd="0" presId="urn:microsoft.com/office/officeart/2009/3/layout/StepUpProcess"/>
    <dgm:cxn modelId="{7AE47E19-1104-4944-A905-ADB8AB152BBC}" type="presParOf" srcId="{0F1725E9-E4CC-4FEE-ADD2-7EB26FC3E1BA}" destId="{E0526487-8E39-43EC-87C0-FFE75C16F3B0}" srcOrd="8" destOrd="0" presId="urn:microsoft.com/office/officeart/2009/3/layout/StepUpProcess"/>
    <dgm:cxn modelId="{B4610C6B-DE88-42E0-9ED0-51E4CA2A6A8D}" type="presParOf" srcId="{E0526487-8E39-43EC-87C0-FFE75C16F3B0}" destId="{C81D4E0B-E0BB-429E-AB24-A95128A617E6}" srcOrd="0" destOrd="0" presId="urn:microsoft.com/office/officeart/2009/3/layout/StepUpProcess"/>
    <dgm:cxn modelId="{F536A486-7C3C-4A4F-A120-2DE7E59E7DF9}" type="presParOf" srcId="{E0526487-8E39-43EC-87C0-FFE75C16F3B0}" destId="{67413443-B977-4C57-A567-658EC5FD5109}" srcOrd="1" destOrd="0" presId="urn:microsoft.com/office/officeart/2009/3/layout/StepUpProcess"/>
    <dgm:cxn modelId="{1959ED29-7E14-4F63-B562-E31FDB136FD2}" type="presParOf" srcId="{E0526487-8E39-43EC-87C0-FFE75C16F3B0}" destId="{D67D2818-3AA9-4624-8947-F9A4EAD510D0}" srcOrd="2" destOrd="0" presId="urn:microsoft.com/office/officeart/2009/3/layout/StepUpProcess"/>
    <dgm:cxn modelId="{6AFAF185-2F5E-4784-81B6-95D9D2DAAB6E}" type="presParOf" srcId="{0F1725E9-E4CC-4FEE-ADD2-7EB26FC3E1BA}" destId="{0B7B161E-4030-4280-9AE8-2646B155C5EE}" srcOrd="9" destOrd="0" presId="urn:microsoft.com/office/officeart/2009/3/layout/StepUpProcess"/>
    <dgm:cxn modelId="{7A573232-AC76-478D-B137-E0AE17B5B494}" type="presParOf" srcId="{0B7B161E-4030-4280-9AE8-2646B155C5EE}" destId="{FF684BF3-F0B4-45D2-8599-F0056908E803}" srcOrd="0" destOrd="0" presId="urn:microsoft.com/office/officeart/2009/3/layout/StepUpProcess"/>
    <dgm:cxn modelId="{43EF309E-D36B-4AF7-BBCD-A84686AB7B59}" type="presParOf" srcId="{0F1725E9-E4CC-4FEE-ADD2-7EB26FC3E1BA}" destId="{44B0A8E7-C901-4347-9F59-CC0CCC434E79}" srcOrd="10" destOrd="0" presId="urn:microsoft.com/office/officeart/2009/3/layout/StepUpProcess"/>
    <dgm:cxn modelId="{B219F41C-F1BC-438F-827F-F5AED2E90BFA}" type="presParOf" srcId="{44B0A8E7-C901-4347-9F59-CC0CCC434E79}" destId="{225475DE-A5CB-4D23-AE9C-525B3C9E8D9B}" srcOrd="0" destOrd="0" presId="urn:microsoft.com/office/officeart/2009/3/layout/StepUpProcess"/>
    <dgm:cxn modelId="{5F49A5EB-1973-49BD-BCD5-365DE0E19206}" type="presParOf" srcId="{44B0A8E7-C901-4347-9F59-CC0CCC434E79}" destId="{8E9C6026-F3F8-4F1F-95EE-C36C72EC8D8A}"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75EFF-7E0A-4A14-A5D8-228FBB17FB0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6A66B6A-284B-48C2-B10E-AC4C95C977F7}">
      <dgm:prSet/>
      <dgm:spPr/>
      <dgm:t>
        <a:bodyPr/>
        <a:lstStyle/>
        <a:p>
          <a:pPr algn="ctr" rtl="0"/>
          <a:r>
            <a:rPr lang="en-US"/>
            <a:t>observation, analysis, interpretation, reflection, evaluation, inference, explanation, problem solving, and decision making.</a:t>
          </a:r>
        </a:p>
      </dgm:t>
    </dgm:pt>
    <dgm:pt modelId="{A364111C-B281-418A-A7F9-672C3F85DBDC}" type="parTrans" cxnId="{F4364F45-87E1-476C-B1DA-11364EFDB0FB}">
      <dgm:prSet/>
      <dgm:spPr/>
      <dgm:t>
        <a:bodyPr/>
        <a:lstStyle/>
        <a:p>
          <a:endParaRPr lang="en-US"/>
        </a:p>
      </dgm:t>
    </dgm:pt>
    <dgm:pt modelId="{5A21BDB6-CBE7-4DB6-B7DD-3E241205427E}" type="sibTrans" cxnId="{F4364F45-87E1-476C-B1DA-11364EFDB0FB}">
      <dgm:prSet/>
      <dgm:spPr/>
      <dgm:t>
        <a:bodyPr/>
        <a:lstStyle/>
        <a:p>
          <a:endParaRPr lang="en-US"/>
        </a:p>
      </dgm:t>
    </dgm:pt>
    <dgm:pt modelId="{46906145-FA3F-40B3-8F7D-143637BCD0E7}" type="pres">
      <dgm:prSet presAssocID="{1CD75EFF-7E0A-4A14-A5D8-228FBB17FB0B}" presName="linear" presStyleCnt="0">
        <dgm:presLayoutVars>
          <dgm:animLvl val="lvl"/>
          <dgm:resizeHandles val="exact"/>
        </dgm:presLayoutVars>
      </dgm:prSet>
      <dgm:spPr/>
    </dgm:pt>
    <dgm:pt modelId="{4BC859E9-AADF-4202-92E8-008AFD6E3A90}" type="pres">
      <dgm:prSet presAssocID="{86A66B6A-284B-48C2-B10E-AC4C95C977F7}" presName="parentText" presStyleLbl="node1" presStyleIdx="0" presStyleCnt="1" custLinFactNeighborY="-24874">
        <dgm:presLayoutVars>
          <dgm:chMax val="0"/>
          <dgm:bulletEnabled val="1"/>
        </dgm:presLayoutVars>
      </dgm:prSet>
      <dgm:spPr/>
    </dgm:pt>
  </dgm:ptLst>
  <dgm:cxnLst>
    <dgm:cxn modelId="{4D13C620-EE55-47BA-8ACC-3354AD84EFCE}" type="presOf" srcId="{86A66B6A-284B-48C2-B10E-AC4C95C977F7}" destId="{4BC859E9-AADF-4202-92E8-008AFD6E3A90}" srcOrd="0" destOrd="0" presId="urn:microsoft.com/office/officeart/2005/8/layout/vList2"/>
    <dgm:cxn modelId="{F7F6EA44-749B-484C-BD03-A7C2BF5363C7}" type="presOf" srcId="{1CD75EFF-7E0A-4A14-A5D8-228FBB17FB0B}" destId="{46906145-FA3F-40B3-8F7D-143637BCD0E7}" srcOrd="0" destOrd="0" presId="urn:microsoft.com/office/officeart/2005/8/layout/vList2"/>
    <dgm:cxn modelId="{F4364F45-87E1-476C-B1DA-11364EFDB0FB}" srcId="{1CD75EFF-7E0A-4A14-A5D8-228FBB17FB0B}" destId="{86A66B6A-284B-48C2-B10E-AC4C95C977F7}" srcOrd="0" destOrd="0" parTransId="{A364111C-B281-418A-A7F9-672C3F85DBDC}" sibTransId="{5A21BDB6-CBE7-4DB6-B7DD-3E241205427E}"/>
    <dgm:cxn modelId="{6A220AF5-E9CA-4033-B4E8-9A61EE3144B5}" type="presParOf" srcId="{46906145-FA3F-40B3-8F7D-143637BCD0E7}" destId="{4BC859E9-AADF-4202-92E8-008AFD6E3A9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498DA-EBEA-4903-82C7-ACD9D073E1B6}">
      <dsp:nvSpPr>
        <dsp:cNvPr id="0" name=""/>
        <dsp:cNvSpPr/>
      </dsp:nvSpPr>
      <dsp:spPr>
        <a:xfrm>
          <a:off x="765809" y="0"/>
          <a:ext cx="4339590" cy="21336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21250-3730-4A54-8760-84995B95494D}">
      <dsp:nvSpPr>
        <dsp:cNvPr id="0" name=""/>
        <dsp:cNvSpPr/>
      </dsp:nvSpPr>
      <dsp:spPr>
        <a:xfrm>
          <a:off x="446722" y="640080"/>
          <a:ext cx="4211954" cy="853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It requires you to use your ability to reason. It is about being an active learner rather than a passive recipient of information.</a:t>
          </a:r>
        </a:p>
      </dsp:txBody>
      <dsp:txXfrm>
        <a:off x="488384" y="681742"/>
        <a:ext cx="4128630" cy="770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5503-CCBF-4B76-BB09-36F9AC831E06}">
      <dsp:nvSpPr>
        <dsp:cNvPr id="0" name=""/>
        <dsp:cNvSpPr/>
      </dsp:nvSpPr>
      <dsp:spPr>
        <a:xfrm>
          <a:off x="380910" y="1371592"/>
          <a:ext cx="3886379" cy="297723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D944CC-6589-40DC-8AB6-5B1C1E50A23F}">
      <dsp:nvSpPr>
        <dsp:cNvPr id="0" name=""/>
        <dsp:cNvSpPr/>
      </dsp:nvSpPr>
      <dsp:spPr>
        <a:xfrm>
          <a:off x="498240" y="1981204"/>
          <a:ext cx="3651352" cy="1758007"/>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bg2"/>
              </a:solidFill>
            </a:rPr>
            <a:t>Critical thinkers rigorously question ideas and assumptions rather than accepting them at face value</a:t>
          </a:r>
          <a:r>
            <a:rPr lang="en-US" sz="1700" kern="1200" dirty="0"/>
            <a:t>. </a:t>
          </a:r>
        </a:p>
      </dsp:txBody>
      <dsp:txXfrm>
        <a:off x="1020142" y="2232348"/>
        <a:ext cx="2608332" cy="1255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A9193-DB44-410C-9F82-CD0122877479}">
      <dsp:nvSpPr>
        <dsp:cNvPr id="0" name=""/>
        <dsp:cNvSpPr/>
      </dsp:nvSpPr>
      <dsp:spPr>
        <a:xfrm rot="5400000">
          <a:off x="272374" y="2560640"/>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A74D92-C20B-430D-9A8F-1687894DDE22}">
      <dsp:nvSpPr>
        <dsp:cNvPr id="0" name=""/>
        <dsp:cNvSpPr/>
      </dsp:nvSpPr>
      <dsp:spPr>
        <a:xfrm>
          <a:off x="137862" y="296127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Think about a topic or issue in an objective and critical way.</a:t>
          </a:r>
          <a:endParaRPr lang="en-US" sz="1000" kern="1200"/>
        </a:p>
      </dsp:txBody>
      <dsp:txXfrm>
        <a:off x="137862" y="2961273"/>
        <a:ext cx="1210548" cy="1061116"/>
      </dsp:txXfrm>
    </dsp:sp>
    <dsp:sp modelId="{BB94EE0F-225F-46EB-86EE-495BA1471A86}">
      <dsp:nvSpPr>
        <dsp:cNvPr id="0" name=""/>
        <dsp:cNvSpPr/>
      </dsp:nvSpPr>
      <dsp:spPr>
        <a:xfrm>
          <a:off x="1120005" y="2461924"/>
          <a:ext cx="228405" cy="228405"/>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F8451-D461-43D5-AADE-F6425AAF51DF}">
      <dsp:nvSpPr>
        <dsp:cNvPr id="0" name=""/>
        <dsp:cNvSpPr/>
      </dsp:nvSpPr>
      <dsp:spPr>
        <a:xfrm rot="5400000">
          <a:off x="1754322" y="2193931"/>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01626-7282-40E7-8DBE-8C6C0ABF63D0}">
      <dsp:nvSpPr>
        <dsp:cNvPr id="0" name=""/>
        <dsp:cNvSpPr/>
      </dsp:nvSpPr>
      <dsp:spPr>
        <a:xfrm>
          <a:off x="1619810" y="259456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Identify the different arguments there are in relation to a particular issue.</a:t>
          </a:r>
          <a:endParaRPr lang="en-US" sz="1000" kern="1200"/>
        </a:p>
      </dsp:txBody>
      <dsp:txXfrm>
        <a:off x="1619810" y="2594563"/>
        <a:ext cx="1210548" cy="1061116"/>
      </dsp:txXfrm>
    </dsp:sp>
    <dsp:sp modelId="{65E0172B-734C-4A0A-AB4C-E226EB9D68E5}">
      <dsp:nvSpPr>
        <dsp:cNvPr id="0" name=""/>
        <dsp:cNvSpPr/>
      </dsp:nvSpPr>
      <dsp:spPr>
        <a:xfrm>
          <a:off x="2601953" y="2095214"/>
          <a:ext cx="228405" cy="228405"/>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615BF-C002-4ECD-9B55-5E8C59FBDF1A}">
      <dsp:nvSpPr>
        <dsp:cNvPr id="0" name=""/>
        <dsp:cNvSpPr/>
      </dsp:nvSpPr>
      <dsp:spPr>
        <a:xfrm rot="5400000">
          <a:off x="3236270" y="1827221"/>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72DAD-AE95-4306-8774-13DE984D9C09}">
      <dsp:nvSpPr>
        <dsp:cNvPr id="0" name=""/>
        <dsp:cNvSpPr/>
      </dsp:nvSpPr>
      <dsp:spPr>
        <a:xfrm>
          <a:off x="3101758" y="222785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Evaluate a point of view to determine how strong or valid it is.</a:t>
          </a:r>
          <a:endParaRPr lang="en-US" sz="1000" kern="1200"/>
        </a:p>
      </dsp:txBody>
      <dsp:txXfrm>
        <a:off x="3101758" y="2227854"/>
        <a:ext cx="1210548" cy="1061116"/>
      </dsp:txXfrm>
    </dsp:sp>
    <dsp:sp modelId="{8B08AB7A-F135-4A39-A74E-64DC2FD0DC92}">
      <dsp:nvSpPr>
        <dsp:cNvPr id="0" name=""/>
        <dsp:cNvSpPr/>
      </dsp:nvSpPr>
      <dsp:spPr>
        <a:xfrm>
          <a:off x="4083901" y="1728505"/>
          <a:ext cx="228405" cy="228405"/>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52E97-04A4-4583-BBF5-9F16C82C65E3}">
      <dsp:nvSpPr>
        <dsp:cNvPr id="0" name=""/>
        <dsp:cNvSpPr/>
      </dsp:nvSpPr>
      <dsp:spPr>
        <a:xfrm rot="5400000">
          <a:off x="4718218" y="1460512"/>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79CA0-A2C1-49DC-8FA6-D11117D9E0D4}">
      <dsp:nvSpPr>
        <dsp:cNvPr id="0" name=""/>
        <dsp:cNvSpPr/>
      </dsp:nvSpPr>
      <dsp:spPr>
        <a:xfrm>
          <a:off x="4583706" y="186114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Recognise any weaknesses or negative points that there are in the evidence or argument.</a:t>
          </a:r>
          <a:endParaRPr lang="en-US" sz="1000" kern="1200"/>
        </a:p>
      </dsp:txBody>
      <dsp:txXfrm>
        <a:off x="4583706" y="1861144"/>
        <a:ext cx="1210548" cy="1061116"/>
      </dsp:txXfrm>
    </dsp:sp>
    <dsp:sp modelId="{8270E34B-14EC-4179-828A-25942066151C}">
      <dsp:nvSpPr>
        <dsp:cNvPr id="0" name=""/>
        <dsp:cNvSpPr/>
      </dsp:nvSpPr>
      <dsp:spPr>
        <a:xfrm>
          <a:off x="5565849" y="1361795"/>
          <a:ext cx="228405" cy="228405"/>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1D4E0B-E0BB-429E-AB24-A95128A617E6}">
      <dsp:nvSpPr>
        <dsp:cNvPr id="0" name=""/>
        <dsp:cNvSpPr/>
      </dsp:nvSpPr>
      <dsp:spPr>
        <a:xfrm rot="5400000">
          <a:off x="6200166" y="1093802"/>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413443-B977-4C57-A567-658EC5FD5109}">
      <dsp:nvSpPr>
        <dsp:cNvPr id="0" name=""/>
        <dsp:cNvSpPr/>
      </dsp:nvSpPr>
      <dsp:spPr>
        <a:xfrm>
          <a:off x="6065654" y="149443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Notice what implications there might be behind a statement or argument.</a:t>
          </a:r>
          <a:endParaRPr lang="en-US" sz="1000" kern="1200"/>
        </a:p>
      </dsp:txBody>
      <dsp:txXfrm>
        <a:off x="6065654" y="1494435"/>
        <a:ext cx="1210548" cy="1061116"/>
      </dsp:txXfrm>
    </dsp:sp>
    <dsp:sp modelId="{D67D2818-3AA9-4624-8947-F9A4EAD510D0}">
      <dsp:nvSpPr>
        <dsp:cNvPr id="0" name=""/>
        <dsp:cNvSpPr/>
      </dsp:nvSpPr>
      <dsp:spPr>
        <a:xfrm>
          <a:off x="7047797" y="995086"/>
          <a:ext cx="228405" cy="228405"/>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5475DE-A5CB-4D23-AE9C-525B3C9E8D9B}">
      <dsp:nvSpPr>
        <dsp:cNvPr id="0" name=""/>
        <dsp:cNvSpPr/>
      </dsp:nvSpPr>
      <dsp:spPr>
        <a:xfrm rot="5400000">
          <a:off x="7682114" y="727093"/>
          <a:ext cx="805824" cy="1340873"/>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9C6026-F3F8-4F1F-95EE-C36C72EC8D8A}">
      <dsp:nvSpPr>
        <dsp:cNvPr id="0" name=""/>
        <dsp:cNvSpPr/>
      </dsp:nvSpPr>
      <dsp:spPr>
        <a:xfrm>
          <a:off x="7547602" y="112772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baseline="0"/>
            <a:t>Provide structured reasoning and support for an argument that we wish to make.</a:t>
          </a:r>
          <a:endParaRPr lang="en-US" sz="1000" kern="1200"/>
        </a:p>
      </dsp:txBody>
      <dsp:txXfrm>
        <a:off x="7547602" y="1127725"/>
        <a:ext cx="1210548" cy="106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859E9-AADF-4202-92E8-008AFD6E3A90}">
      <dsp:nvSpPr>
        <dsp:cNvPr id="0" name=""/>
        <dsp:cNvSpPr/>
      </dsp:nvSpPr>
      <dsp:spPr>
        <a:xfrm>
          <a:off x="0" y="0"/>
          <a:ext cx="8458200" cy="7956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observation, analysis, interpretation, reflection, evaluation, inference, explanation, problem solving, and decision making.</a:t>
          </a:r>
        </a:p>
      </dsp:txBody>
      <dsp:txXfrm>
        <a:off x="38838" y="38838"/>
        <a:ext cx="8380524"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2982421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1722601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20064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9F21DC-7B58-4BE5-978E-45FAF30F52D4}"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872338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9F21DC-7B58-4BE5-978E-45FAF30F52D4}"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3581693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2277755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848357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97248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9F21DC-7B58-4BE5-978E-45FAF30F52D4}"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4176500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9F21DC-7B58-4BE5-978E-45FAF30F52D4}"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1399138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3393631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33861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26390315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147393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2205735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1011858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9F21DC-7B58-4BE5-978E-45FAF30F52D4}"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D8350-7D31-4A75-AF23-7CF451A8DB15}" type="slidenum">
              <a:rPr lang="en-GB" smtClean="0"/>
              <a:t>‹#›</a:t>
            </a:fld>
            <a:endParaRPr lang="en-GB"/>
          </a:p>
        </p:txBody>
      </p:sp>
    </p:spTree>
    <p:extLst>
      <p:ext uri="{BB962C8B-B14F-4D97-AF65-F5344CB8AC3E}">
        <p14:creationId xmlns:p14="http://schemas.microsoft.com/office/powerpoint/2010/main" val="327854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89F21DC-7B58-4BE5-978E-45FAF30F52D4}" type="datetimeFigureOut">
              <a:rPr lang="en-GB" smtClean="0"/>
              <a:t>05/12/2022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64D8350-7D31-4A75-AF23-7CF451A8DB15}" type="slidenum">
              <a:rPr lang="en-GB" smtClean="0"/>
              <a:t>‹#›</a:t>
            </a:fld>
            <a:endParaRPr lang="en-GB"/>
          </a:p>
        </p:txBody>
      </p:sp>
    </p:spTree>
    <p:extLst>
      <p:ext uri="{BB962C8B-B14F-4D97-AF65-F5344CB8AC3E}">
        <p14:creationId xmlns:p14="http://schemas.microsoft.com/office/powerpoint/2010/main" val="6308244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F967E-E44D-87B6-2715-EA1B3B13CAF7}"/>
              </a:ext>
            </a:extLst>
          </p:cNvPr>
          <p:cNvSpPr>
            <a:spLocks noGrp="1"/>
          </p:cNvSpPr>
          <p:nvPr>
            <p:ph type="ctrTitle"/>
          </p:nvPr>
        </p:nvSpPr>
        <p:spPr/>
        <p:txBody>
          <a:bodyPr/>
          <a:lstStyle/>
          <a:p>
            <a:r>
              <a:rPr lang="en-GB" dirty="0"/>
              <a:t>Writing an article summary. </a:t>
            </a:r>
          </a:p>
        </p:txBody>
      </p:sp>
      <p:sp>
        <p:nvSpPr>
          <p:cNvPr id="3" name="Subtitle 2">
            <a:extLst>
              <a:ext uri="{FF2B5EF4-FFF2-40B4-BE49-F238E27FC236}">
                <a16:creationId xmlns:a16="http://schemas.microsoft.com/office/drawing/2014/main" id="{39F3481C-00D6-3A8F-4109-53CB757CB56E}"/>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2616198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2C9B-3260-507C-95E6-B69E4B372B8F}"/>
              </a:ext>
            </a:extLst>
          </p:cNvPr>
          <p:cNvSpPr>
            <a:spLocks noGrp="1"/>
          </p:cNvSpPr>
          <p:nvPr>
            <p:ph type="title"/>
          </p:nvPr>
        </p:nvSpPr>
        <p:spPr/>
        <p:txBody>
          <a:bodyPr/>
          <a:lstStyle/>
          <a:p>
            <a:r>
              <a:rPr lang="en-GB" dirty="0"/>
              <a:t>Aims of the Session…. </a:t>
            </a:r>
          </a:p>
        </p:txBody>
      </p:sp>
      <p:sp>
        <p:nvSpPr>
          <p:cNvPr id="3" name="Content Placeholder 2">
            <a:extLst>
              <a:ext uri="{FF2B5EF4-FFF2-40B4-BE49-F238E27FC236}">
                <a16:creationId xmlns:a16="http://schemas.microsoft.com/office/drawing/2014/main" id="{68472CA9-2D0D-1A42-51B8-4A77D413C672}"/>
              </a:ext>
            </a:extLst>
          </p:cNvPr>
          <p:cNvSpPr>
            <a:spLocks noGrp="1"/>
          </p:cNvSpPr>
          <p:nvPr>
            <p:ph idx="1"/>
          </p:nvPr>
        </p:nvSpPr>
        <p:spPr/>
        <p:txBody>
          <a:bodyPr/>
          <a:lstStyle/>
          <a:p>
            <a:r>
              <a:rPr lang="en-GB" dirty="0"/>
              <a:t>To discuss what is an article summary</a:t>
            </a:r>
          </a:p>
          <a:p>
            <a:endParaRPr lang="en-GB" dirty="0"/>
          </a:p>
          <a:p>
            <a:r>
              <a:rPr lang="en-GB" dirty="0"/>
              <a:t>To provide generic guidelines for an article summary</a:t>
            </a:r>
          </a:p>
          <a:p>
            <a:endParaRPr lang="en-GB" dirty="0"/>
          </a:p>
          <a:p>
            <a:r>
              <a:rPr lang="en-GB" dirty="0"/>
              <a:t>To consider what your summary should include</a:t>
            </a:r>
          </a:p>
          <a:p>
            <a:endParaRPr lang="en-GB" dirty="0"/>
          </a:p>
          <a:p>
            <a:r>
              <a:rPr lang="en-GB" dirty="0"/>
              <a:t>To consider the 5 step process of writing an article summary</a:t>
            </a:r>
          </a:p>
          <a:p>
            <a:endParaRPr lang="en-GB" dirty="0"/>
          </a:p>
          <a:p>
            <a:r>
              <a:rPr lang="en-GB" dirty="0"/>
              <a:t>To consider critical thinking </a:t>
            </a:r>
            <a:r>
              <a:rPr lang="en-GB"/>
              <a:t>/ writing. </a:t>
            </a:r>
            <a:endParaRPr lang="en-GB" dirty="0"/>
          </a:p>
          <a:p>
            <a:endParaRPr lang="en-GB" dirty="0"/>
          </a:p>
          <a:p>
            <a:endParaRPr lang="en-GB" dirty="0"/>
          </a:p>
        </p:txBody>
      </p:sp>
    </p:spTree>
    <p:extLst>
      <p:ext uri="{BB962C8B-B14F-4D97-AF65-F5344CB8AC3E}">
        <p14:creationId xmlns:p14="http://schemas.microsoft.com/office/powerpoint/2010/main" val="664333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7D574-3D05-C24B-D1B4-5A96B6C7784F}"/>
              </a:ext>
            </a:extLst>
          </p:cNvPr>
          <p:cNvSpPr>
            <a:spLocks noGrp="1"/>
          </p:cNvSpPr>
          <p:nvPr>
            <p:ph type="title"/>
          </p:nvPr>
        </p:nvSpPr>
        <p:spPr/>
        <p:txBody>
          <a:bodyPr/>
          <a:lstStyle/>
          <a:p>
            <a:r>
              <a:rPr lang="en-GB" dirty="0"/>
              <a:t>Article Summary. </a:t>
            </a:r>
          </a:p>
        </p:txBody>
      </p:sp>
      <p:sp>
        <p:nvSpPr>
          <p:cNvPr id="3" name="Content Placeholder 2">
            <a:extLst>
              <a:ext uri="{FF2B5EF4-FFF2-40B4-BE49-F238E27FC236}">
                <a16:creationId xmlns:a16="http://schemas.microsoft.com/office/drawing/2014/main" id="{001398FB-E5ED-C213-CFC6-2876E3E8141E}"/>
              </a:ext>
            </a:extLst>
          </p:cNvPr>
          <p:cNvSpPr>
            <a:spLocks noGrp="1"/>
          </p:cNvSpPr>
          <p:nvPr>
            <p:ph idx="1"/>
          </p:nvPr>
        </p:nvSpPr>
        <p:spPr/>
        <p:txBody>
          <a:bodyPr/>
          <a:lstStyle/>
          <a:p>
            <a:r>
              <a:rPr lang="en-GB" dirty="0"/>
              <a:t>The goal of an article summary is to compose a concise and objective overview of the original article.</a:t>
            </a:r>
          </a:p>
          <a:p>
            <a:endParaRPr lang="en-GB" dirty="0"/>
          </a:p>
          <a:p>
            <a:r>
              <a:rPr lang="en-GB" dirty="0"/>
              <a:t>The summary should focus on the article's main ideas and important details that support those ideas.</a:t>
            </a:r>
          </a:p>
          <a:p>
            <a:endParaRPr lang="en-GB" dirty="0"/>
          </a:p>
          <a:p>
            <a:endParaRPr lang="en-GB" dirty="0"/>
          </a:p>
        </p:txBody>
      </p:sp>
    </p:spTree>
    <p:extLst>
      <p:ext uri="{BB962C8B-B14F-4D97-AF65-F5344CB8AC3E}">
        <p14:creationId xmlns:p14="http://schemas.microsoft.com/office/powerpoint/2010/main" val="1357133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CCE9-BAFA-DC71-4256-D75E9C46C9ED}"/>
              </a:ext>
            </a:extLst>
          </p:cNvPr>
          <p:cNvSpPr>
            <a:spLocks noGrp="1"/>
          </p:cNvSpPr>
          <p:nvPr>
            <p:ph type="title"/>
          </p:nvPr>
        </p:nvSpPr>
        <p:spPr/>
        <p:txBody>
          <a:bodyPr/>
          <a:lstStyle/>
          <a:p>
            <a:r>
              <a:rPr lang="en-GB" dirty="0"/>
              <a:t>What is an Article Summary. </a:t>
            </a:r>
          </a:p>
        </p:txBody>
      </p:sp>
      <p:sp>
        <p:nvSpPr>
          <p:cNvPr id="3" name="Content Placeholder 2">
            <a:extLst>
              <a:ext uri="{FF2B5EF4-FFF2-40B4-BE49-F238E27FC236}">
                <a16:creationId xmlns:a16="http://schemas.microsoft.com/office/drawing/2014/main" id="{AFFE48FD-74AD-BA3D-D2A1-E8C855B35F36}"/>
              </a:ext>
            </a:extLst>
          </p:cNvPr>
          <p:cNvSpPr>
            <a:spLocks noGrp="1"/>
          </p:cNvSpPr>
          <p:nvPr>
            <p:ph idx="1"/>
          </p:nvPr>
        </p:nvSpPr>
        <p:spPr/>
        <p:txBody>
          <a:bodyPr/>
          <a:lstStyle/>
          <a:p>
            <a:r>
              <a:rPr lang="en-GB" dirty="0"/>
              <a:t>A summary is a short objective overview of the main ideas of a larger work. It includes only the broader points or purpose of a work rather than the details or smaller plot points. You can think of a summary as how you might boil down the main points of a book or film to describe it to other people.</a:t>
            </a:r>
          </a:p>
          <a:p>
            <a:endParaRPr lang="en-GB" dirty="0"/>
          </a:p>
          <a:p>
            <a:r>
              <a:rPr lang="en-GB" dirty="0"/>
              <a:t>Often, a summary is a paragraph in length, but it can span several paragraphs for longer works. Always follow the guidelines of the assignment or project, including citing the original source.</a:t>
            </a:r>
          </a:p>
          <a:p>
            <a:endParaRPr lang="en-GB" dirty="0"/>
          </a:p>
        </p:txBody>
      </p:sp>
    </p:spTree>
    <p:extLst>
      <p:ext uri="{BB962C8B-B14F-4D97-AF65-F5344CB8AC3E}">
        <p14:creationId xmlns:p14="http://schemas.microsoft.com/office/powerpoint/2010/main" val="170403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D2B3A-E7F5-9E4B-6A8E-F3E7F66D2692}"/>
              </a:ext>
            </a:extLst>
          </p:cNvPr>
          <p:cNvSpPr>
            <a:spLocks noGrp="1"/>
          </p:cNvSpPr>
          <p:nvPr>
            <p:ph type="title"/>
          </p:nvPr>
        </p:nvSpPr>
        <p:spPr/>
        <p:txBody>
          <a:bodyPr/>
          <a:lstStyle/>
          <a:p>
            <a:r>
              <a:rPr lang="en-GB" dirty="0"/>
              <a:t>Guidelines for an Article Summary. </a:t>
            </a:r>
          </a:p>
        </p:txBody>
      </p:sp>
      <p:sp>
        <p:nvSpPr>
          <p:cNvPr id="3" name="Content Placeholder 2">
            <a:extLst>
              <a:ext uri="{FF2B5EF4-FFF2-40B4-BE49-F238E27FC236}">
                <a16:creationId xmlns:a16="http://schemas.microsoft.com/office/drawing/2014/main" id="{6FE0DCBE-FFB0-F6C0-7EE0-7E327A99091A}"/>
              </a:ext>
            </a:extLst>
          </p:cNvPr>
          <p:cNvSpPr>
            <a:spLocks noGrp="1"/>
          </p:cNvSpPr>
          <p:nvPr>
            <p:ph idx="1"/>
          </p:nvPr>
        </p:nvSpPr>
        <p:spPr/>
        <p:txBody>
          <a:bodyPr>
            <a:normAutofit/>
          </a:bodyPr>
          <a:lstStyle/>
          <a:p>
            <a:r>
              <a:rPr lang="en-GB" dirty="0"/>
              <a:t>State the main ideas.</a:t>
            </a:r>
          </a:p>
          <a:p>
            <a:r>
              <a:rPr lang="en-GB" dirty="0"/>
              <a:t>Identify the most important details that support the main ideas.</a:t>
            </a:r>
          </a:p>
          <a:p>
            <a:r>
              <a:rPr lang="en-GB" b="1" dirty="0"/>
              <a:t>Summarise in your own words.</a:t>
            </a:r>
          </a:p>
          <a:p>
            <a:r>
              <a:rPr lang="en-GB" dirty="0"/>
              <a:t>Do not copy phrases or sentences unless they are being used as direct quotations.</a:t>
            </a:r>
          </a:p>
          <a:p>
            <a:r>
              <a:rPr lang="en-GB" dirty="0"/>
              <a:t>Express the underlying meaning of the article. </a:t>
            </a:r>
          </a:p>
          <a:p>
            <a:r>
              <a:rPr lang="en-GB" dirty="0"/>
              <a:t>For Psychology understanding of the article is essential, providing a critical evaluation of the article is also important.  </a:t>
            </a:r>
          </a:p>
          <a:p>
            <a:endParaRPr lang="en-GB" dirty="0"/>
          </a:p>
          <a:p>
            <a:r>
              <a:rPr lang="en-GB" dirty="0"/>
              <a:t>Adhere to the word count guidelines. </a:t>
            </a:r>
          </a:p>
        </p:txBody>
      </p:sp>
    </p:spTree>
    <p:extLst>
      <p:ext uri="{BB962C8B-B14F-4D97-AF65-F5344CB8AC3E}">
        <p14:creationId xmlns:p14="http://schemas.microsoft.com/office/powerpoint/2010/main" val="2679112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FEB8-C2F7-0EE9-407C-2D0C6ACFFB02}"/>
              </a:ext>
            </a:extLst>
          </p:cNvPr>
          <p:cNvSpPr>
            <a:spLocks noGrp="1"/>
          </p:cNvSpPr>
          <p:nvPr>
            <p:ph type="title"/>
          </p:nvPr>
        </p:nvSpPr>
        <p:spPr/>
        <p:txBody>
          <a:bodyPr/>
          <a:lstStyle/>
          <a:p>
            <a:r>
              <a:rPr lang="en-GB" dirty="0"/>
              <a:t>Your summary should include:</a:t>
            </a:r>
          </a:p>
        </p:txBody>
      </p:sp>
      <p:sp>
        <p:nvSpPr>
          <p:cNvPr id="3" name="Content Placeholder 2">
            <a:extLst>
              <a:ext uri="{FF2B5EF4-FFF2-40B4-BE49-F238E27FC236}">
                <a16:creationId xmlns:a16="http://schemas.microsoft.com/office/drawing/2014/main" id="{176EDEC5-E78A-A95F-FE2F-0AC0168E3507}"/>
              </a:ext>
            </a:extLst>
          </p:cNvPr>
          <p:cNvSpPr>
            <a:spLocks noGrp="1"/>
          </p:cNvSpPr>
          <p:nvPr>
            <p:ph idx="1"/>
          </p:nvPr>
        </p:nvSpPr>
        <p:spPr/>
        <p:txBody>
          <a:bodyPr/>
          <a:lstStyle/>
          <a:p>
            <a:r>
              <a:rPr lang="en-GB" dirty="0"/>
              <a:t>Introduction (Do not use a subheading). </a:t>
            </a:r>
          </a:p>
          <a:p>
            <a:endParaRPr lang="en-GB" dirty="0"/>
          </a:p>
          <a:p>
            <a:r>
              <a:rPr lang="en-GB" dirty="0"/>
              <a:t>Give an overview of the article, including the title and the name of the author/s.</a:t>
            </a:r>
          </a:p>
          <a:p>
            <a:endParaRPr lang="en-GB" dirty="0"/>
          </a:p>
          <a:p>
            <a:r>
              <a:rPr lang="en-GB" dirty="0"/>
              <a:t>Provide a statement that states the main idea of the article – What is the article about and what the article covers (briefly) – SIGNPOST. </a:t>
            </a:r>
          </a:p>
        </p:txBody>
      </p:sp>
    </p:spTree>
    <p:extLst>
      <p:ext uri="{BB962C8B-B14F-4D97-AF65-F5344CB8AC3E}">
        <p14:creationId xmlns:p14="http://schemas.microsoft.com/office/powerpoint/2010/main" val="376243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75DD-BC20-A7E8-3E81-23260E8F8F71}"/>
              </a:ext>
            </a:extLst>
          </p:cNvPr>
          <p:cNvSpPr>
            <a:spLocks noGrp="1"/>
          </p:cNvSpPr>
          <p:nvPr>
            <p:ph type="title"/>
          </p:nvPr>
        </p:nvSpPr>
        <p:spPr/>
        <p:txBody>
          <a:bodyPr/>
          <a:lstStyle/>
          <a:p>
            <a:r>
              <a:rPr lang="en-GB" dirty="0"/>
              <a:t>Main Body of Article. </a:t>
            </a:r>
          </a:p>
        </p:txBody>
      </p:sp>
      <p:sp>
        <p:nvSpPr>
          <p:cNvPr id="3" name="Content Placeholder 2">
            <a:extLst>
              <a:ext uri="{FF2B5EF4-FFF2-40B4-BE49-F238E27FC236}">
                <a16:creationId xmlns:a16="http://schemas.microsoft.com/office/drawing/2014/main" id="{36C9C422-31E3-BDB7-987C-BF2883A5DF6F}"/>
              </a:ext>
            </a:extLst>
          </p:cNvPr>
          <p:cNvSpPr>
            <a:spLocks noGrp="1"/>
          </p:cNvSpPr>
          <p:nvPr>
            <p:ph idx="1"/>
          </p:nvPr>
        </p:nvSpPr>
        <p:spPr/>
        <p:txBody>
          <a:bodyPr>
            <a:normAutofit lnSpcReduction="10000"/>
          </a:bodyPr>
          <a:lstStyle/>
          <a:p>
            <a:r>
              <a:rPr lang="en-GB" dirty="0"/>
              <a:t>Use the body paragraphs to explain finer details of the article and what it is covering. </a:t>
            </a:r>
          </a:p>
          <a:p>
            <a:endParaRPr lang="en-GB" dirty="0"/>
          </a:p>
          <a:p>
            <a:r>
              <a:rPr lang="en-GB" dirty="0"/>
              <a:t>The number of paragraphs will depend on the length of the original article and also the wordcount. </a:t>
            </a:r>
          </a:p>
          <a:p>
            <a:r>
              <a:rPr lang="en-GB" dirty="0"/>
              <a:t>One-paragraph summary - one sentence per supporting detail, providing 1-2 examples for each.</a:t>
            </a:r>
          </a:p>
          <a:p>
            <a:r>
              <a:rPr lang="en-GB" dirty="0"/>
              <a:t>Multi-paragraph summary - one paragraph per supporting detail, providing 2-3 examples for each.</a:t>
            </a:r>
          </a:p>
          <a:p>
            <a:endParaRPr lang="en-GB" dirty="0"/>
          </a:p>
          <a:p>
            <a:r>
              <a:rPr lang="en-GB" dirty="0"/>
              <a:t>Use transitional words and phrases to connect ideas.</a:t>
            </a:r>
          </a:p>
        </p:txBody>
      </p:sp>
    </p:spTree>
    <p:extLst>
      <p:ext uri="{BB962C8B-B14F-4D97-AF65-F5344CB8AC3E}">
        <p14:creationId xmlns:p14="http://schemas.microsoft.com/office/powerpoint/2010/main" val="2822093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99B29-A7FD-1B50-B19C-2BA60713772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A7A0CB1-DFBC-FBFD-8F17-A97DFC6D41F9}"/>
              </a:ext>
            </a:extLst>
          </p:cNvPr>
          <p:cNvSpPr>
            <a:spLocks noGrp="1"/>
          </p:cNvSpPr>
          <p:nvPr>
            <p:ph idx="1"/>
          </p:nvPr>
        </p:nvSpPr>
        <p:spPr/>
        <p:txBody>
          <a:bodyPr/>
          <a:lstStyle/>
          <a:p>
            <a:r>
              <a:rPr lang="en-GB" dirty="0"/>
              <a:t>You should conclude your summary with an overall summing up and stating the underlying meaning of the article. </a:t>
            </a:r>
          </a:p>
        </p:txBody>
      </p:sp>
    </p:spTree>
    <p:extLst>
      <p:ext uri="{BB962C8B-B14F-4D97-AF65-F5344CB8AC3E}">
        <p14:creationId xmlns:p14="http://schemas.microsoft.com/office/powerpoint/2010/main" val="2437866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9C20C-9D34-8D43-E81B-BD1D3668D5B1}"/>
              </a:ext>
            </a:extLst>
          </p:cNvPr>
          <p:cNvSpPr>
            <a:spLocks noGrp="1"/>
          </p:cNvSpPr>
          <p:nvPr>
            <p:ph type="title"/>
          </p:nvPr>
        </p:nvSpPr>
        <p:spPr/>
        <p:txBody>
          <a:bodyPr/>
          <a:lstStyle/>
          <a:p>
            <a:r>
              <a:rPr lang="en-GB" dirty="0"/>
              <a:t>Article Summary Checklist. </a:t>
            </a:r>
          </a:p>
        </p:txBody>
      </p:sp>
      <p:sp>
        <p:nvSpPr>
          <p:cNvPr id="3" name="Content Placeholder 2">
            <a:extLst>
              <a:ext uri="{FF2B5EF4-FFF2-40B4-BE49-F238E27FC236}">
                <a16:creationId xmlns:a16="http://schemas.microsoft.com/office/drawing/2014/main" id="{7B6BF9B5-A90C-BBD5-41DD-282AA2AE311B}"/>
              </a:ext>
            </a:extLst>
          </p:cNvPr>
          <p:cNvSpPr>
            <a:spLocks noGrp="1"/>
          </p:cNvSpPr>
          <p:nvPr>
            <p:ph idx="1"/>
          </p:nvPr>
        </p:nvSpPr>
        <p:spPr>
          <a:xfrm>
            <a:off x="414068" y="1385978"/>
            <a:ext cx="10581736" cy="5313872"/>
          </a:xfrm>
        </p:spPr>
        <p:txBody>
          <a:bodyPr>
            <a:normAutofit fontScale="92500" lnSpcReduction="20000"/>
          </a:bodyPr>
          <a:lstStyle/>
          <a:p>
            <a:r>
              <a:rPr lang="en-GB" dirty="0"/>
              <a:t>Include an opening line listing the author’s name, title of the work, and a broad overview of the work, such as the genre or overall idea of the work.</a:t>
            </a:r>
          </a:p>
          <a:p>
            <a:endParaRPr lang="en-GB" dirty="0"/>
          </a:p>
          <a:p>
            <a:r>
              <a:rPr lang="en-GB" dirty="0"/>
              <a:t>A summary should include all of the main points or ideas in the work but avoid smaller details or ideas. You don’t want to provide every aspect of the plot or smaller points in your summary.</a:t>
            </a:r>
          </a:p>
          <a:p>
            <a:endParaRPr lang="en-GB" dirty="0"/>
          </a:p>
          <a:p>
            <a:r>
              <a:rPr lang="en-GB" dirty="0"/>
              <a:t>Your summary should be written using your own words.</a:t>
            </a:r>
          </a:p>
          <a:p>
            <a:endParaRPr lang="en-GB" dirty="0"/>
          </a:p>
          <a:p>
            <a:r>
              <a:rPr lang="en-GB" dirty="0"/>
              <a:t>Present the main ideas objectively, avoiding your own opinion and thoughts about the work.</a:t>
            </a:r>
          </a:p>
          <a:p>
            <a:endParaRPr lang="en-GB" dirty="0"/>
          </a:p>
          <a:p>
            <a:r>
              <a:rPr lang="en-GB" dirty="0"/>
              <a:t>Avoid including direct quotes from the work within your summary. Rather, present the main points in your own words.</a:t>
            </a:r>
          </a:p>
          <a:p>
            <a:endParaRPr lang="en-GB" dirty="0"/>
          </a:p>
          <a:p>
            <a:r>
              <a:rPr lang="en-GB" dirty="0"/>
              <a:t>Close your summary by restating an overview of the work in one sentence.</a:t>
            </a:r>
          </a:p>
        </p:txBody>
      </p:sp>
    </p:spTree>
    <p:extLst>
      <p:ext uri="{BB962C8B-B14F-4D97-AF65-F5344CB8AC3E}">
        <p14:creationId xmlns:p14="http://schemas.microsoft.com/office/powerpoint/2010/main" val="141407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A152E-3744-BF0C-B12B-727F3972D80F}"/>
              </a:ext>
            </a:extLst>
          </p:cNvPr>
          <p:cNvSpPr>
            <a:spLocks noGrp="1"/>
          </p:cNvSpPr>
          <p:nvPr>
            <p:ph type="title"/>
          </p:nvPr>
        </p:nvSpPr>
        <p:spPr/>
        <p:txBody>
          <a:bodyPr/>
          <a:lstStyle/>
          <a:p>
            <a:r>
              <a:rPr lang="en-GB" dirty="0"/>
              <a:t>When to write a summary</a:t>
            </a:r>
          </a:p>
        </p:txBody>
      </p:sp>
      <p:sp>
        <p:nvSpPr>
          <p:cNvPr id="3" name="Content Placeholder 2">
            <a:extLst>
              <a:ext uri="{FF2B5EF4-FFF2-40B4-BE49-F238E27FC236}">
                <a16:creationId xmlns:a16="http://schemas.microsoft.com/office/drawing/2014/main" id="{415D7429-48EF-122C-25AC-4CFDDBC9A539}"/>
              </a:ext>
            </a:extLst>
          </p:cNvPr>
          <p:cNvSpPr>
            <a:spLocks noGrp="1"/>
          </p:cNvSpPr>
          <p:nvPr>
            <p:ph idx="1"/>
          </p:nvPr>
        </p:nvSpPr>
        <p:spPr/>
        <p:txBody>
          <a:bodyPr/>
          <a:lstStyle/>
          <a:p>
            <a:r>
              <a:rPr lang="en-GB" dirty="0"/>
              <a:t>There are many situations in which you might have to summarise an article or other source:</a:t>
            </a:r>
          </a:p>
          <a:p>
            <a:endParaRPr lang="en-GB" dirty="0"/>
          </a:p>
          <a:p>
            <a:pPr lvl="1"/>
            <a:r>
              <a:rPr lang="en-GB" dirty="0"/>
              <a:t>As a stand-alone assignment to show you’ve understood the material</a:t>
            </a:r>
          </a:p>
          <a:p>
            <a:pPr lvl="1"/>
            <a:endParaRPr lang="en-GB" dirty="0"/>
          </a:p>
          <a:p>
            <a:pPr lvl="1"/>
            <a:r>
              <a:rPr lang="en-GB" dirty="0"/>
              <a:t>To keep notes that will help you remember what you’ve read</a:t>
            </a:r>
          </a:p>
          <a:p>
            <a:pPr lvl="1"/>
            <a:endParaRPr lang="en-GB" dirty="0"/>
          </a:p>
          <a:p>
            <a:pPr lvl="1"/>
            <a:r>
              <a:rPr lang="en-GB" dirty="0"/>
              <a:t>To give an overview of other researchers’ work in a literature review</a:t>
            </a:r>
          </a:p>
        </p:txBody>
      </p:sp>
    </p:spTree>
    <p:extLst>
      <p:ext uri="{BB962C8B-B14F-4D97-AF65-F5344CB8AC3E}">
        <p14:creationId xmlns:p14="http://schemas.microsoft.com/office/powerpoint/2010/main" val="1614529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8ED86-19BE-CA2F-6A36-64FE7BABE3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CDA97E-7B7B-F5A3-6EBF-7C25AEFAE9ED}"/>
              </a:ext>
            </a:extLst>
          </p:cNvPr>
          <p:cNvSpPr>
            <a:spLocks noGrp="1"/>
          </p:cNvSpPr>
          <p:nvPr>
            <p:ph idx="1"/>
          </p:nvPr>
        </p:nvSpPr>
        <p:spPr/>
        <p:txBody>
          <a:bodyPr>
            <a:normAutofit lnSpcReduction="10000"/>
          </a:bodyPr>
          <a:lstStyle/>
          <a:p>
            <a:r>
              <a:rPr lang="en-GB" dirty="0"/>
              <a:t>When you’re writing an academic text like an essay or article summary, you’ll integrate sources in a variety of ways. You might use a brief quote to support your point, or paraphrase a few sentences or paragraphs.</a:t>
            </a:r>
          </a:p>
          <a:p>
            <a:endParaRPr lang="en-GB" dirty="0"/>
          </a:p>
          <a:p>
            <a:r>
              <a:rPr lang="en-GB" dirty="0"/>
              <a:t>But it’s often appropriate to summarise a whole article or chapter if it is especially relevant to your own research, or to provide an overview of a source before you analyse or critique it.</a:t>
            </a:r>
          </a:p>
          <a:p>
            <a:endParaRPr lang="en-GB" dirty="0"/>
          </a:p>
          <a:p>
            <a:r>
              <a:rPr lang="en-GB" dirty="0"/>
              <a:t>In any case, the goal of summarising is to give your reader a clear understanding of the original source. Follow the five steps outlined below to write a good summary.</a:t>
            </a:r>
          </a:p>
        </p:txBody>
      </p:sp>
    </p:spTree>
    <p:extLst>
      <p:ext uri="{BB962C8B-B14F-4D97-AF65-F5344CB8AC3E}">
        <p14:creationId xmlns:p14="http://schemas.microsoft.com/office/powerpoint/2010/main" val="2014376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1F35-8CB1-3310-1BDE-303C791CA4DC}"/>
              </a:ext>
            </a:extLst>
          </p:cNvPr>
          <p:cNvSpPr>
            <a:spLocks noGrp="1"/>
          </p:cNvSpPr>
          <p:nvPr>
            <p:ph type="title"/>
          </p:nvPr>
        </p:nvSpPr>
        <p:spPr/>
        <p:txBody>
          <a:bodyPr/>
          <a:lstStyle/>
          <a:p>
            <a:r>
              <a:rPr lang="en-GB" dirty="0"/>
              <a:t>Step 1: Read the text</a:t>
            </a:r>
          </a:p>
        </p:txBody>
      </p:sp>
      <p:sp>
        <p:nvSpPr>
          <p:cNvPr id="3" name="Content Placeholder 2">
            <a:extLst>
              <a:ext uri="{FF2B5EF4-FFF2-40B4-BE49-F238E27FC236}">
                <a16:creationId xmlns:a16="http://schemas.microsoft.com/office/drawing/2014/main" id="{6992BF5C-9E04-BEF6-1FE9-4C02E941092E}"/>
              </a:ext>
            </a:extLst>
          </p:cNvPr>
          <p:cNvSpPr>
            <a:spLocks noGrp="1"/>
          </p:cNvSpPr>
          <p:nvPr>
            <p:ph idx="1"/>
          </p:nvPr>
        </p:nvSpPr>
        <p:spPr/>
        <p:txBody>
          <a:bodyPr/>
          <a:lstStyle/>
          <a:p>
            <a:r>
              <a:rPr lang="en-GB" dirty="0"/>
              <a:t>You should read the article more than once to make sure you’ve thoroughly understood it. It’s often effective to read in three stages:</a:t>
            </a:r>
          </a:p>
          <a:p>
            <a:endParaRPr lang="en-GB" dirty="0"/>
          </a:p>
          <a:p>
            <a:pPr lvl="1"/>
            <a:r>
              <a:rPr lang="en-GB" dirty="0"/>
              <a:t>1. Scan the article quickly to get a sense of its topic and overall shape.</a:t>
            </a:r>
          </a:p>
          <a:p>
            <a:pPr lvl="1"/>
            <a:endParaRPr lang="en-GB" dirty="0"/>
          </a:p>
          <a:p>
            <a:pPr lvl="1"/>
            <a:r>
              <a:rPr lang="en-GB" dirty="0"/>
              <a:t>2. Read the article carefully, highlighting important points and taking notes as you read.</a:t>
            </a:r>
          </a:p>
          <a:p>
            <a:pPr lvl="1"/>
            <a:endParaRPr lang="en-GB" dirty="0"/>
          </a:p>
          <a:p>
            <a:pPr lvl="1"/>
            <a:r>
              <a:rPr lang="en-GB" dirty="0"/>
              <a:t>3. Skim the article again to confirm you’ve understood the key points, and reread any particularly important or difficult passages.</a:t>
            </a:r>
          </a:p>
        </p:txBody>
      </p:sp>
    </p:spTree>
    <p:extLst>
      <p:ext uri="{BB962C8B-B14F-4D97-AF65-F5344CB8AC3E}">
        <p14:creationId xmlns:p14="http://schemas.microsoft.com/office/powerpoint/2010/main" val="1185982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D79F-6AD4-3873-A75D-4A61E06CBF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9E2F4B-55D3-1C08-C7AD-7CAF41093EB8}"/>
              </a:ext>
            </a:extLst>
          </p:cNvPr>
          <p:cNvSpPr>
            <a:spLocks noGrp="1"/>
          </p:cNvSpPr>
          <p:nvPr>
            <p:ph idx="1"/>
          </p:nvPr>
        </p:nvSpPr>
        <p:spPr/>
        <p:txBody>
          <a:bodyPr>
            <a:normAutofit/>
          </a:bodyPr>
          <a:lstStyle/>
          <a:p>
            <a:r>
              <a:rPr lang="en-GB" dirty="0"/>
              <a:t>There are some tricks you can use to identify the key points as you read:</a:t>
            </a:r>
          </a:p>
          <a:p>
            <a:endParaRPr lang="en-GB" dirty="0"/>
          </a:p>
          <a:p>
            <a:pPr lvl="1"/>
            <a:r>
              <a:rPr lang="en-GB" dirty="0"/>
              <a:t>Start by reading the abstract. This already contains the author’s own summary of their work, and it tells you what to expect from the article.</a:t>
            </a:r>
          </a:p>
          <a:p>
            <a:pPr lvl="1"/>
            <a:endParaRPr lang="en-GB" dirty="0"/>
          </a:p>
          <a:p>
            <a:pPr lvl="1"/>
            <a:r>
              <a:rPr lang="en-GB" dirty="0"/>
              <a:t>Pay attention to headings and subheadings. These should give you a good sense of what each part is about.</a:t>
            </a:r>
          </a:p>
          <a:p>
            <a:pPr lvl="1"/>
            <a:endParaRPr lang="en-GB" dirty="0"/>
          </a:p>
          <a:p>
            <a:pPr lvl="1"/>
            <a:r>
              <a:rPr lang="en-GB" dirty="0"/>
              <a:t>Read the introduction and the conclusion together and compare them: What did the author set out to do, and what was the outcome?</a:t>
            </a:r>
          </a:p>
        </p:txBody>
      </p:sp>
    </p:spTree>
    <p:extLst>
      <p:ext uri="{BB962C8B-B14F-4D97-AF65-F5344CB8AC3E}">
        <p14:creationId xmlns:p14="http://schemas.microsoft.com/office/powerpoint/2010/main" val="3345588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775D0-B131-3272-7065-DF554381BDB9}"/>
              </a:ext>
            </a:extLst>
          </p:cNvPr>
          <p:cNvSpPr>
            <a:spLocks noGrp="1"/>
          </p:cNvSpPr>
          <p:nvPr>
            <p:ph type="title"/>
          </p:nvPr>
        </p:nvSpPr>
        <p:spPr/>
        <p:txBody>
          <a:bodyPr/>
          <a:lstStyle/>
          <a:p>
            <a:r>
              <a:rPr lang="en-GB" dirty="0"/>
              <a:t>Step 2: Break the text down into sections</a:t>
            </a:r>
          </a:p>
        </p:txBody>
      </p:sp>
      <p:sp>
        <p:nvSpPr>
          <p:cNvPr id="3" name="Content Placeholder 2">
            <a:extLst>
              <a:ext uri="{FF2B5EF4-FFF2-40B4-BE49-F238E27FC236}">
                <a16:creationId xmlns:a16="http://schemas.microsoft.com/office/drawing/2014/main" id="{157609CF-D651-29B5-31DF-130DEEFA8C85}"/>
              </a:ext>
            </a:extLst>
          </p:cNvPr>
          <p:cNvSpPr>
            <a:spLocks noGrp="1"/>
          </p:cNvSpPr>
          <p:nvPr>
            <p:ph idx="1"/>
          </p:nvPr>
        </p:nvSpPr>
        <p:spPr/>
        <p:txBody>
          <a:bodyPr>
            <a:normAutofit/>
          </a:bodyPr>
          <a:lstStyle/>
          <a:p>
            <a:r>
              <a:rPr lang="en-GB" dirty="0"/>
              <a:t>To make the text more manageable and understand its sub-points, break it down into smaller sections.</a:t>
            </a:r>
          </a:p>
          <a:p>
            <a:endParaRPr lang="en-GB" dirty="0"/>
          </a:p>
          <a:p>
            <a:r>
              <a:rPr lang="en-GB" dirty="0"/>
              <a:t>If the text is a scientific paper that follows a standard empirical structure, it is probably already organised into clearly marked sections, usually including an introduction, methods, results, and discussion.</a:t>
            </a:r>
          </a:p>
          <a:p>
            <a:endParaRPr lang="en-GB" dirty="0"/>
          </a:p>
          <a:p>
            <a:r>
              <a:rPr lang="en-GB" dirty="0"/>
              <a:t>Other types of articles may not be explicitly divided into sections. But most articles and essays will be structured around a series of sub-points or themes.</a:t>
            </a:r>
          </a:p>
        </p:txBody>
      </p:sp>
    </p:spTree>
    <p:extLst>
      <p:ext uri="{BB962C8B-B14F-4D97-AF65-F5344CB8AC3E}">
        <p14:creationId xmlns:p14="http://schemas.microsoft.com/office/powerpoint/2010/main" val="1160880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656CB-CA16-6ACA-78B9-140F9D9A4AEA}"/>
              </a:ext>
            </a:extLst>
          </p:cNvPr>
          <p:cNvSpPr>
            <a:spLocks noGrp="1"/>
          </p:cNvSpPr>
          <p:nvPr>
            <p:ph type="title"/>
          </p:nvPr>
        </p:nvSpPr>
        <p:spPr/>
        <p:txBody>
          <a:bodyPr/>
          <a:lstStyle/>
          <a:p>
            <a:r>
              <a:rPr lang="en-GB" dirty="0"/>
              <a:t>Step 3: Identify the key points in each section</a:t>
            </a:r>
          </a:p>
        </p:txBody>
      </p:sp>
      <p:sp>
        <p:nvSpPr>
          <p:cNvPr id="3" name="Content Placeholder 2">
            <a:extLst>
              <a:ext uri="{FF2B5EF4-FFF2-40B4-BE49-F238E27FC236}">
                <a16:creationId xmlns:a16="http://schemas.microsoft.com/office/drawing/2014/main" id="{F397008D-F958-867A-83B0-E9F03F1EE2D0}"/>
              </a:ext>
            </a:extLst>
          </p:cNvPr>
          <p:cNvSpPr>
            <a:spLocks noGrp="1"/>
          </p:cNvSpPr>
          <p:nvPr>
            <p:ph idx="1"/>
          </p:nvPr>
        </p:nvSpPr>
        <p:spPr/>
        <p:txBody>
          <a:bodyPr>
            <a:normAutofit/>
          </a:bodyPr>
          <a:lstStyle/>
          <a:p>
            <a:r>
              <a:rPr lang="en-GB" dirty="0"/>
              <a:t>Now it’s time go through each section and pick out its most important points. What does your reader need to know to understand the overall argument or conclusion of the article?</a:t>
            </a:r>
          </a:p>
          <a:p>
            <a:endParaRPr lang="en-GB" dirty="0"/>
          </a:p>
          <a:p>
            <a:r>
              <a:rPr lang="en-GB" dirty="0"/>
              <a:t>Keep in mind that a summary does not involve paraphrasing every single paragraph of the article. Your goal is to extract the essential points, leaving out anything that can be considered background information or supplementary detail.</a:t>
            </a:r>
          </a:p>
          <a:p>
            <a:endParaRPr lang="en-GB" dirty="0"/>
          </a:p>
          <a:p>
            <a:r>
              <a:rPr lang="en-GB" dirty="0"/>
              <a:t>In a scientific article, there are some easy questions you can ask to identify the key points in each part.</a:t>
            </a:r>
          </a:p>
        </p:txBody>
      </p:sp>
    </p:spTree>
    <p:extLst>
      <p:ext uri="{BB962C8B-B14F-4D97-AF65-F5344CB8AC3E}">
        <p14:creationId xmlns:p14="http://schemas.microsoft.com/office/powerpoint/2010/main" val="1416223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916-1E7E-B5DC-5439-93385EE22DD3}"/>
              </a:ext>
            </a:extLst>
          </p:cNvPr>
          <p:cNvSpPr>
            <a:spLocks noGrp="1"/>
          </p:cNvSpPr>
          <p:nvPr>
            <p:ph type="title"/>
          </p:nvPr>
        </p:nvSpPr>
        <p:spPr/>
        <p:txBody>
          <a:bodyPr/>
          <a:lstStyle/>
          <a:p>
            <a:r>
              <a:rPr lang="en-GB" dirty="0"/>
              <a:t>Key points to a scientific article – based on empirical research. </a:t>
            </a:r>
          </a:p>
        </p:txBody>
      </p:sp>
      <p:sp>
        <p:nvSpPr>
          <p:cNvPr id="3" name="Content Placeholder 2">
            <a:extLst>
              <a:ext uri="{FF2B5EF4-FFF2-40B4-BE49-F238E27FC236}">
                <a16:creationId xmlns:a16="http://schemas.microsoft.com/office/drawing/2014/main" id="{9D226222-B714-3099-E959-47FDCF443679}"/>
              </a:ext>
            </a:extLst>
          </p:cNvPr>
          <p:cNvSpPr>
            <a:spLocks noGrp="1"/>
          </p:cNvSpPr>
          <p:nvPr>
            <p:ph sz="half" idx="1"/>
          </p:nvPr>
        </p:nvSpPr>
        <p:spPr/>
        <p:txBody>
          <a:bodyPr>
            <a:normAutofit/>
          </a:bodyPr>
          <a:lstStyle/>
          <a:p>
            <a:r>
              <a:rPr lang="en-GB" dirty="0"/>
              <a:t>Introduction</a:t>
            </a:r>
          </a:p>
          <a:p>
            <a:pPr lvl="1"/>
            <a:r>
              <a:rPr lang="en-GB" dirty="0"/>
              <a:t>What research question or problem was addressed?</a:t>
            </a:r>
          </a:p>
          <a:p>
            <a:pPr lvl="1"/>
            <a:r>
              <a:rPr lang="en-GB" dirty="0"/>
              <a:t>Are any hypotheses formulated?</a:t>
            </a:r>
          </a:p>
          <a:p>
            <a:pPr lvl="1"/>
            <a:endParaRPr lang="en-GB" dirty="0"/>
          </a:p>
          <a:p>
            <a:r>
              <a:rPr lang="en-GB" dirty="0"/>
              <a:t>Methods</a:t>
            </a:r>
          </a:p>
          <a:p>
            <a:pPr lvl="1"/>
            <a:r>
              <a:rPr lang="en-GB" dirty="0"/>
              <a:t>What type of research was done?</a:t>
            </a:r>
          </a:p>
          <a:p>
            <a:pPr lvl="1"/>
            <a:r>
              <a:rPr lang="en-GB" dirty="0"/>
              <a:t>How were data collected and analysed?</a:t>
            </a:r>
          </a:p>
          <a:p>
            <a:endParaRPr lang="en-GB" dirty="0"/>
          </a:p>
        </p:txBody>
      </p:sp>
      <p:sp>
        <p:nvSpPr>
          <p:cNvPr id="4" name="Content Placeholder 3">
            <a:extLst>
              <a:ext uri="{FF2B5EF4-FFF2-40B4-BE49-F238E27FC236}">
                <a16:creationId xmlns:a16="http://schemas.microsoft.com/office/drawing/2014/main" id="{33DF71FE-2358-17B0-C2A7-C3D863B2B9E7}"/>
              </a:ext>
            </a:extLst>
          </p:cNvPr>
          <p:cNvSpPr>
            <a:spLocks noGrp="1"/>
          </p:cNvSpPr>
          <p:nvPr>
            <p:ph sz="half" idx="2"/>
          </p:nvPr>
        </p:nvSpPr>
        <p:spPr>
          <a:xfrm>
            <a:off x="6172200" y="1825624"/>
            <a:ext cx="5181600" cy="4718949"/>
          </a:xfrm>
        </p:spPr>
        <p:txBody>
          <a:bodyPr>
            <a:normAutofit/>
          </a:bodyPr>
          <a:lstStyle/>
          <a:p>
            <a:r>
              <a:rPr lang="en-GB" dirty="0"/>
              <a:t>Results</a:t>
            </a:r>
          </a:p>
          <a:p>
            <a:pPr lvl="1"/>
            <a:r>
              <a:rPr lang="en-GB" dirty="0"/>
              <a:t>What were the most important findings?</a:t>
            </a:r>
          </a:p>
          <a:p>
            <a:pPr lvl="1"/>
            <a:r>
              <a:rPr lang="en-GB" dirty="0"/>
              <a:t>Were the hypotheses supported?</a:t>
            </a:r>
          </a:p>
          <a:p>
            <a:endParaRPr lang="en-GB" dirty="0"/>
          </a:p>
          <a:p>
            <a:r>
              <a:rPr lang="en-GB" dirty="0"/>
              <a:t>Discussion. </a:t>
            </a:r>
          </a:p>
          <a:p>
            <a:pPr lvl="1"/>
            <a:r>
              <a:rPr lang="en-GB" dirty="0"/>
              <a:t>What is the overall answer to the research question?</a:t>
            </a:r>
          </a:p>
          <a:p>
            <a:pPr lvl="1"/>
            <a:r>
              <a:rPr lang="en-GB" dirty="0"/>
              <a:t>How does the author explain these results?</a:t>
            </a:r>
          </a:p>
          <a:p>
            <a:pPr lvl="1"/>
            <a:r>
              <a:rPr lang="en-GB" dirty="0"/>
              <a:t>What are the implications of the results?</a:t>
            </a:r>
          </a:p>
          <a:p>
            <a:pPr lvl="1"/>
            <a:r>
              <a:rPr lang="en-GB" dirty="0"/>
              <a:t>Are there any important limitations?</a:t>
            </a:r>
          </a:p>
          <a:p>
            <a:pPr lvl="1"/>
            <a:r>
              <a:rPr lang="en-GB" dirty="0"/>
              <a:t>Are there any key recommendations?</a:t>
            </a:r>
          </a:p>
          <a:p>
            <a:endParaRPr lang="en-GB" dirty="0"/>
          </a:p>
        </p:txBody>
      </p:sp>
    </p:spTree>
    <p:extLst>
      <p:ext uri="{BB962C8B-B14F-4D97-AF65-F5344CB8AC3E}">
        <p14:creationId xmlns:p14="http://schemas.microsoft.com/office/powerpoint/2010/main" val="4061509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763CE6C-ECE6-6C2D-6B4B-1240DF1E6D5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C869EDF7-235D-6E64-ECD7-921638B93067}"/>
              </a:ext>
            </a:extLst>
          </p:cNvPr>
          <p:cNvSpPr>
            <a:spLocks noGrp="1"/>
          </p:cNvSpPr>
          <p:nvPr>
            <p:ph idx="1"/>
          </p:nvPr>
        </p:nvSpPr>
        <p:spPr/>
        <p:txBody>
          <a:bodyPr/>
          <a:lstStyle/>
          <a:p>
            <a:r>
              <a:rPr lang="en-GB" dirty="0"/>
              <a:t>If the article takes a different form, you might have to think more carefully about what points are most important for the reader to understand its argument.</a:t>
            </a:r>
          </a:p>
          <a:p>
            <a:endParaRPr lang="en-GB" dirty="0"/>
          </a:p>
          <a:p>
            <a:r>
              <a:rPr lang="en-GB" dirty="0"/>
              <a:t>In that case, pay particular attention to the central claim that the author wants us to accept, which usually appears in the introduction—and the topic sentences that signal the main idea of each paragraph.</a:t>
            </a:r>
          </a:p>
        </p:txBody>
      </p:sp>
    </p:spTree>
    <p:extLst>
      <p:ext uri="{BB962C8B-B14F-4D97-AF65-F5344CB8AC3E}">
        <p14:creationId xmlns:p14="http://schemas.microsoft.com/office/powerpoint/2010/main" val="1168464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3607E-2C22-5742-4B19-75BBF114D035}"/>
              </a:ext>
            </a:extLst>
          </p:cNvPr>
          <p:cNvSpPr>
            <a:spLocks noGrp="1"/>
          </p:cNvSpPr>
          <p:nvPr>
            <p:ph type="title"/>
          </p:nvPr>
        </p:nvSpPr>
        <p:spPr/>
        <p:txBody>
          <a:bodyPr/>
          <a:lstStyle/>
          <a:p>
            <a:r>
              <a:rPr lang="en-GB" dirty="0"/>
              <a:t>Step 4: Write the summary</a:t>
            </a:r>
          </a:p>
        </p:txBody>
      </p:sp>
      <p:sp>
        <p:nvSpPr>
          <p:cNvPr id="3" name="Content Placeholder 2">
            <a:extLst>
              <a:ext uri="{FF2B5EF4-FFF2-40B4-BE49-F238E27FC236}">
                <a16:creationId xmlns:a16="http://schemas.microsoft.com/office/drawing/2014/main" id="{1FC57249-9F25-4815-8E46-5037EE5AFB05}"/>
              </a:ext>
            </a:extLst>
          </p:cNvPr>
          <p:cNvSpPr>
            <a:spLocks noGrp="1"/>
          </p:cNvSpPr>
          <p:nvPr>
            <p:ph idx="1"/>
          </p:nvPr>
        </p:nvSpPr>
        <p:spPr/>
        <p:txBody>
          <a:bodyPr/>
          <a:lstStyle/>
          <a:p>
            <a:r>
              <a:rPr lang="en-GB" dirty="0"/>
              <a:t>Now that you know the key points that the article aims to communicate, you need to put them in your own words.</a:t>
            </a:r>
          </a:p>
          <a:p>
            <a:endParaRPr lang="en-GB" dirty="0"/>
          </a:p>
          <a:p>
            <a:r>
              <a:rPr lang="en-GB" dirty="0"/>
              <a:t>To avoid plagiarism and show you’ve understood the article, it’s essential to properly paraphrase the author’s ideas. Do not copy and paste parts of the article, not even just a sentence or two.</a:t>
            </a:r>
          </a:p>
          <a:p>
            <a:endParaRPr lang="en-GB" dirty="0"/>
          </a:p>
          <a:p>
            <a:r>
              <a:rPr lang="en-GB" dirty="0"/>
              <a:t>The best way to do this is to put the article aside and write out your own understanding of the author’s key points.</a:t>
            </a:r>
          </a:p>
        </p:txBody>
      </p:sp>
    </p:spTree>
    <p:extLst>
      <p:ext uri="{BB962C8B-B14F-4D97-AF65-F5344CB8AC3E}">
        <p14:creationId xmlns:p14="http://schemas.microsoft.com/office/powerpoint/2010/main" val="284798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C332-3C00-F0CA-55C7-DC70D54425B0}"/>
              </a:ext>
            </a:extLst>
          </p:cNvPr>
          <p:cNvSpPr>
            <a:spLocks noGrp="1"/>
          </p:cNvSpPr>
          <p:nvPr>
            <p:ph type="title"/>
          </p:nvPr>
        </p:nvSpPr>
        <p:spPr/>
        <p:txBody>
          <a:bodyPr>
            <a:normAutofit fontScale="90000"/>
          </a:bodyPr>
          <a:lstStyle/>
          <a:p>
            <a:r>
              <a:rPr lang="en-GB" dirty="0"/>
              <a:t>Step 5: Check your summary against the article</a:t>
            </a:r>
            <a:br>
              <a:rPr lang="en-GB" dirty="0"/>
            </a:br>
            <a:endParaRPr lang="en-GB" dirty="0"/>
          </a:p>
        </p:txBody>
      </p:sp>
      <p:sp>
        <p:nvSpPr>
          <p:cNvPr id="3" name="Content Placeholder 2">
            <a:extLst>
              <a:ext uri="{FF2B5EF4-FFF2-40B4-BE49-F238E27FC236}">
                <a16:creationId xmlns:a16="http://schemas.microsoft.com/office/drawing/2014/main" id="{B889604C-A7AE-955C-60C7-A2C64C46DA73}"/>
              </a:ext>
            </a:extLst>
          </p:cNvPr>
          <p:cNvSpPr>
            <a:spLocks noGrp="1"/>
          </p:cNvSpPr>
          <p:nvPr>
            <p:ph sz="half" idx="1"/>
          </p:nvPr>
        </p:nvSpPr>
        <p:spPr/>
        <p:txBody>
          <a:bodyPr>
            <a:normAutofit/>
          </a:bodyPr>
          <a:lstStyle/>
          <a:p>
            <a:r>
              <a:rPr lang="en-GB" dirty="0"/>
              <a:t>Finally, read through the article once more to ensure that:</a:t>
            </a:r>
          </a:p>
          <a:p>
            <a:endParaRPr lang="en-GB" dirty="0"/>
          </a:p>
          <a:p>
            <a:pPr lvl="1"/>
            <a:r>
              <a:rPr lang="en-GB" dirty="0"/>
              <a:t>You’ve accurately represented the author’s work</a:t>
            </a:r>
          </a:p>
          <a:p>
            <a:pPr lvl="1"/>
            <a:endParaRPr lang="en-GB" dirty="0"/>
          </a:p>
          <a:p>
            <a:pPr lvl="1"/>
            <a:r>
              <a:rPr lang="en-GB" dirty="0"/>
              <a:t>You haven’t missed any essential information</a:t>
            </a:r>
          </a:p>
          <a:p>
            <a:pPr lvl="1"/>
            <a:endParaRPr lang="en-GB" dirty="0"/>
          </a:p>
          <a:p>
            <a:pPr lvl="1"/>
            <a:r>
              <a:rPr lang="en-GB" dirty="0"/>
              <a:t>The phrasing is not too similar to any sentences in the original.</a:t>
            </a:r>
          </a:p>
        </p:txBody>
      </p:sp>
      <p:pic>
        <p:nvPicPr>
          <p:cNvPr id="5" name="Content Placeholder 4">
            <a:extLst>
              <a:ext uri="{FF2B5EF4-FFF2-40B4-BE49-F238E27FC236}">
                <a16:creationId xmlns:a16="http://schemas.microsoft.com/office/drawing/2014/main" id="{9FFF765F-6172-7F82-F111-D759855C3271}"/>
              </a:ext>
            </a:extLst>
          </p:cNvPr>
          <p:cNvPicPr>
            <a:picLocks noGrp="1" noChangeAspect="1"/>
          </p:cNvPicPr>
          <p:nvPr>
            <p:ph sz="half" idx="2"/>
          </p:nvPr>
        </p:nvPicPr>
        <p:blipFill>
          <a:blip r:embed="rId2"/>
          <a:stretch>
            <a:fillRect/>
          </a:stretch>
        </p:blipFill>
        <p:spPr>
          <a:xfrm>
            <a:off x="5654675" y="2919760"/>
            <a:ext cx="4395788" cy="2472630"/>
          </a:xfrm>
          <a:prstGeom prst="rect">
            <a:avLst/>
          </a:prstGeom>
        </p:spPr>
      </p:pic>
    </p:spTree>
    <p:extLst>
      <p:ext uri="{BB962C8B-B14F-4D97-AF65-F5344CB8AC3E}">
        <p14:creationId xmlns:p14="http://schemas.microsoft.com/office/powerpoint/2010/main" val="1123150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933C-D47F-4C19-B39E-88C263FCF1C9}"/>
              </a:ext>
            </a:extLst>
          </p:cNvPr>
          <p:cNvSpPr>
            <a:spLocks noGrp="1"/>
          </p:cNvSpPr>
          <p:nvPr>
            <p:ph type="title"/>
          </p:nvPr>
        </p:nvSpPr>
        <p:spPr/>
        <p:txBody>
          <a:bodyPr/>
          <a:lstStyle/>
          <a:p>
            <a:r>
              <a:rPr lang="en-GB" dirty="0"/>
              <a:t>General Tips and Questions. </a:t>
            </a:r>
          </a:p>
        </p:txBody>
      </p:sp>
      <p:sp>
        <p:nvSpPr>
          <p:cNvPr id="3" name="Content Placeholder 2">
            <a:extLst>
              <a:ext uri="{FF2B5EF4-FFF2-40B4-BE49-F238E27FC236}">
                <a16:creationId xmlns:a16="http://schemas.microsoft.com/office/drawing/2014/main" id="{975B1623-858C-4269-95C5-4CC46BDB7153}"/>
              </a:ext>
            </a:extLst>
          </p:cNvPr>
          <p:cNvSpPr>
            <a:spLocks noGrp="1"/>
          </p:cNvSpPr>
          <p:nvPr>
            <p:ph idx="1"/>
          </p:nvPr>
        </p:nvSpPr>
        <p:spPr/>
        <p:txBody>
          <a:bodyPr>
            <a:normAutofit lnSpcReduction="10000"/>
          </a:bodyPr>
          <a:lstStyle/>
          <a:p>
            <a:r>
              <a:rPr lang="en-GB" dirty="0"/>
              <a:t>Important Points to consider (in general). </a:t>
            </a:r>
          </a:p>
          <a:p>
            <a:endParaRPr lang="en-GB" dirty="0"/>
          </a:p>
          <a:p>
            <a:r>
              <a:rPr lang="en-GB" dirty="0"/>
              <a:t>What article are you reviewing? – This might sound like common sense but the marker needs to be aware of what article you are review. So your opening slide should contain the full reference to the selected journal which it would be recommended that you vocalise. </a:t>
            </a:r>
          </a:p>
          <a:p>
            <a:endParaRPr lang="en-GB" dirty="0"/>
          </a:p>
          <a:p>
            <a:r>
              <a:rPr lang="en-GB" dirty="0"/>
              <a:t>What is the article about? -</a:t>
            </a:r>
          </a:p>
          <a:p>
            <a:r>
              <a:rPr lang="en-GB" dirty="0"/>
              <a:t>What were the main aims of the paper and why?</a:t>
            </a:r>
          </a:p>
          <a:p>
            <a:r>
              <a:rPr lang="en-GB" dirty="0"/>
              <a:t>How did they achieve these aims, what were the findings. </a:t>
            </a:r>
          </a:p>
          <a:p>
            <a:r>
              <a:rPr lang="en-GB" dirty="0"/>
              <a:t>Critical Thought.</a:t>
            </a:r>
          </a:p>
          <a:p>
            <a:endParaRPr lang="en-GB" dirty="0"/>
          </a:p>
        </p:txBody>
      </p:sp>
    </p:spTree>
    <p:extLst>
      <p:ext uri="{BB962C8B-B14F-4D97-AF65-F5344CB8AC3E}">
        <p14:creationId xmlns:p14="http://schemas.microsoft.com/office/powerpoint/2010/main" val="2705210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5BFC5-7FF5-BC8F-8B1C-DCF8D7A4D056}"/>
              </a:ext>
            </a:extLst>
          </p:cNvPr>
          <p:cNvSpPr>
            <a:spLocks noGrp="1"/>
          </p:cNvSpPr>
          <p:nvPr>
            <p:ph type="title"/>
          </p:nvPr>
        </p:nvSpPr>
        <p:spPr/>
        <p:txBody>
          <a:bodyPr/>
          <a:lstStyle/>
          <a:p>
            <a:r>
              <a:rPr lang="en-GB" dirty="0"/>
              <a:t>Frequently asked questions</a:t>
            </a:r>
          </a:p>
        </p:txBody>
      </p:sp>
      <p:sp>
        <p:nvSpPr>
          <p:cNvPr id="3" name="Content Placeholder 2">
            <a:extLst>
              <a:ext uri="{FF2B5EF4-FFF2-40B4-BE49-F238E27FC236}">
                <a16:creationId xmlns:a16="http://schemas.microsoft.com/office/drawing/2014/main" id="{179D6534-3197-6F3A-704F-6167D11008C2}"/>
              </a:ext>
            </a:extLst>
          </p:cNvPr>
          <p:cNvSpPr>
            <a:spLocks noGrp="1"/>
          </p:cNvSpPr>
          <p:nvPr>
            <p:ph idx="1"/>
          </p:nvPr>
        </p:nvSpPr>
        <p:spPr/>
        <p:txBody>
          <a:bodyPr>
            <a:normAutofit lnSpcReduction="10000"/>
          </a:bodyPr>
          <a:lstStyle/>
          <a:p>
            <a:r>
              <a:rPr lang="en-GB" dirty="0"/>
              <a:t>1) Can I look at other studies/papers to help my summary?</a:t>
            </a:r>
          </a:p>
          <a:p>
            <a:endParaRPr lang="en-GB" dirty="0"/>
          </a:p>
          <a:p>
            <a:pPr lvl="1"/>
            <a:r>
              <a:rPr lang="en-GB" dirty="0"/>
              <a:t>Absolutely, this should be encouraged – if you can find something to back up your point of view then it demonstrates additional reading AND a logical viewpoint considered by researchers</a:t>
            </a:r>
          </a:p>
          <a:p>
            <a:endParaRPr lang="en-GB" dirty="0"/>
          </a:p>
          <a:p>
            <a:r>
              <a:rPr lang="en-GB" dirty="0"/>
              <a:t>2) When you say look at the “bigger picture” what do you mean (in the case of articles based on empirical research)?</a:t>
            </a:r>
          </a:p>
          <a:p>
            <a:endParaRPr lang="en-GB" dirty="0"/>
          </a:p>
          <a:p>
            <a:pPr lvl="1"/>
            <a:r>
              <a:rPr lang="en-GB" dirty="0"/>
              <a:t>Noting the general limitations of the techniques is fine, but of course these researchers are accustomed with other research tools – so maybe think Why they didn’t chose other methods?</a:t>
            </a:r>
          </a:p>
          <a:p>
            <a:endParaRPr lang="en-GB" dirty="0"/>
          </a:p>
        </p:txBody>
      </p:sp>
    </p:spTree>
    <p:extLst>
      <p:ext uri="{BB962C8B-B14F-4D97-AF65-F5344CB8AC3E}">
        <p14:creationId xmlns:p14="http://schemas.microsoft.com/office/powerpoint/2010/main" val="3513447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9587" y="2057400"/>
            <a:ext cx="6324600" cy="1828800"/>
          </a:xfrm>
        </p:spPr>
        <p:txBody>
          <a:bodyPr/>
          <a:lstStyle/>
          <a:p>
            <a:r>
              <a:rPr lang="en-GB" dirty="0"/>
              <a:t>Critical Thinking</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990575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05000" y="457200"/>
            <a:ext cx="8381260" cy="1054394"/>
          </a:xfrm>
        </p:spPr>
        <p:txBody>
          <a:bodyPr>
            <a:normAutofit fontScale="90000"/>
          </a:bodyPr>
          <a:lstStyle/>
          <a:p>
            <a:r>
              <a:rPr lang="en-US" sz="3600" dirty="0"/>
              <a:t>What is Critical Thinking?</a:t>
            </a:r>
            <a:br>
              <a:rPr lang="en-US" sz="3600" dirty="0"/>
            </a:br>
            <a:endParaRPr lang="en-US" dirty="0"/>
          </a:p>
        </p:txBody>
      </p:sp>
      <p:sp>
        <p:nvSpPr>
          <p:cNvPr id="5" name="Rectangle 4"/>
          <p:cNvSpPr/>
          <p:nvPr/>
        </p:nvSpPr>
        <p:spPr>
          <a:xfrm>
            <a:off x="1828800" y="1752601"/>
            <a:ext cx="3124200" cy="4610493"/>
          </a:xfrm>
          <a:prstGeom prst="rect">
            <a:avLst/>
          </a:prstGeom>
          <a:solidFill>
            <a:schemeClr val="accent2">
              <a:lumMod val="40000"/>
              <a:lumOff val="60000"/>
            </a:schemeClr>
          </a:solidFill>
          <a:ln>
            <a:solidFill>
              <a:schemeClr val="accent1"/>
            </a:solidFill>
          </a:ln>
        </p:spPr>
        <p:txBody>
          <a:bodyPr wrap="square">
            <a:spAutoFit/>
          </a:bodyPr>
          <a:lstStyle/>
          <a:p>
            <a:pPr marL="274320" indent="-228600">
              <a:spcBef>
                <a:spcPct val="20000"/>
              </a:spcBef>
              <a:buClr>
                <a:srgbClr val="629DD1"/>
              </a:buClr>
              <a:buFont typeface="Wingdings 2" pitchFamily="18" charset="2"/>
              <a:buChar char=""/>
            </a:pPr>
            <a:r>
              <a:rPr lang="en-US" sz="2800" spc="150" dirty="0">
                <a:solidFill>
                  <a:srgbClr val="242852"/>
                </a:solidFill>
              </a:rPr>
              <a:t>Critical thinking is…</a:t>
            </a:r>
          </a:p>
          <a:p>
            <a:pPr marL="274320" indent="-228600">
              <a:spcBef>
                <a:spcPct val="20000"/>
              </a:spcBef>
              <a:buClr>
                <a:srgbClr val="629DD1"/>
              </a:buClr>
              <a:buFont typeface="Wingdings 2" pitchFamily="18" charset="2"/>
              <a:buChar char=""/>
            </a:pPr>
            <a:endParaRPr lang="en-US" sz="900" spc="15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think clearly and rationally, understanding the logical connection between ideas.</a:t>
            </a:r>
          </a:p>
          <a:p>
            <a:pPr marL="548640" lvl="1" indent="-182880">
              <a:spcBef>
                <a:spcPct val="20000"/>
              </a:spcBef>
              <a:buClr>
                <a:srgbClr val="297FD5"/>
              </a:buClr>
              <a:buFont typeface="Wingdings" pitchFamily="2" charset="2"/>
              <a:buChar char="§"/>
            </a:pPr>
            <a:endParaRPr lang="en-US" spc="10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engage in reflective and independent thinking.</a:t>
            </a:r>
          </a:p>
        </p:txBody>
      </p:sp>
      <p:graphicFrame>
        <p:nvGraphicFramePr>
          <p:cNvPr id="7" name="Diagram 6"/>
          <p:cNvGraphicFramePr/>
          <p:nvPr/>
        </p:nvGraphicFramePr>
        <p:xfrm>
          <a:off x="4953000" y="1524000"/>
          <a:ext cx="5105400" cy="213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24784781"/>
              </p:ext>
            </p:extLst>
          </p:nvPr>
        </p:nvGraphicFramePr>
        <p:xfrm>
          <a:off x="5181600" y="2209801"/>
          <a:ext cx="4648200" cy="57204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86507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457200"/>
            <a:ext cx="8381260" cy="1054394"/>
          </a:xfrm>
        </p:spPr>
        <p:txBody>
          <a:bodyPr>
            <a:normAutofit fontScale="90000"/>
          </a:bodyPr>
          <a:lstStyle/>
          <a:p>
            <a:r>
              <a:rPr lang="en-US" dirty="0"/>
              <a:t>The Skills We Need for Critical Thinking</a:t>
            </a:r>
            <a:br>
              <a:rPr lang="en-US" dirty="0"/>
            </a:br>
            <a:endParaRPr lang="en-US" dirty="0"/>
          </a:p>
        </p:txBody>
      </p:sp>
      <p:graphicFrame>
        <p:nvGraphicFramePr>
          <p:cNvPr id="6" name="Content Placeholder 5"/>
          <p:cNvGraphicFramePr>
            <a:graphicFrameLocks noGrp="1"/>
          </p:cNvGraphicFramePr>
          <p:nvPr>
            <p:ph idx="1"/>
          </p:nvPr>
        </p:nvGraphicFramePr>
        <p:xfrm>
          <a:off x="1676401" y="2133600"/>
          <a:ext cx="8763001" cy="5017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1828800" y="1676400"/>
          <a:ext cx="8458200" cy="8038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229600" y="4495801"/>
            <a:ext cx="2051442"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3702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
        <p:nvSpPr>
          <p:cNvPr id="2" name="Content Placeholder 1"/>
          <p:cNvSpPr>
            <a:spLocks noGrp="1"/>
          </p:cNvSpPr>
          <p:nvPr>
            <p:ph idx="1"/>
          </p:nvPr>
        </p:nvSpPr>
        <p:spPr>
          <a:xfrm>
            <a:off x="1752600" y="1752600"/>
            <a:ext cx="8686800" cy="4559808"/>
          </a:xfrm>
        </p:spPr>
        <p:txBody>
          <a:bodyPr>
            <a:noAutofit/>
          </a:bodyPr>
          <a:lstStyle/>
          <a:p>
            <a:pPr marL="45720" indent="0">
              <a:buNone/>
            </a:pPr>
            <a:r>
              <a:rPr lang="en-US" sz="2200" b="1" dirty="0">
                <a:latin typeface="Open Sans"/>
              </a:rPr>
              <a:t>Who said it?</a:t>
            </a:r>
            <a:endParaRPr lang="en-US" sz="2200" dirty="0">
              <a:latin typeface="Open Sans"/>
            </a:endParaRPr>
          </a:p>
          <a:p>
            <a:r>
              <a:rPr lang="en-US" sz="2200" i="1" dirty="0">
                <a:latin typeface="Open Sans"/>
              </a:rPr>
              <a:t>Someone you know? Someone in a position of authority or power? Does it matter who told you this?</a:t>
            </a:r>
          </a:p>
          <a:p>
            <a:endParaRPr lang="en-US" sz="2200" dirty="0">
              <a:latin typeface="Open Sans"/>
            </a:endParaRPr>
          </a:p>
          <a:p>
            <a:pPr marL="45720" indent="0">
              <a:buNone/>
            </a:pPr>
            <a:r>
              <a:rPr lang="en-US" sz="2200" b="1" dirty="0">
                <a:latin typeface="Open Sans"/>
              </a:rPr>
              <a:t>What did they say?</a:t>
            </a:r>
            <a:endParaRPr lang="en-US" sz="2200" dirty="0">
              <a:latin typeface="Open Sans"/>
            </a:endParaRPr>
          </a:p>
          <a:p>
            <a:r>
              <a:rPr lang="en-US" sz="2200" i="1" dirty="0">
                <a:latin typeface="Open Sans"/>
              </a:rPr>
              <a:t>Did they give facts or opinions? Did they provide all the facts? Did they leave anything out?</a:t>
            </a:r>
            <a:endParaRPr lang="en-US" sz="2200" dirty="0">
              <a:latin typeface="Open Sans"/>
            </a:endParaRPr>
          </a:p>
          <a:p>
            <a:pPr marL="45720" indent="0">
              <a:buNone/>
            </a:pPr>
            <a:endParaRPr lang="en-US" sz="2200" b="1" dirty="0">
              <a:latin typeface="Open Sans"/>
            </a:endParaRPr>
          </a:p>
          <a:p>
            <a:pPr marL="45720" indent="0">
              <a:buNone/>
            </a:pPr>
            <a:r>
              <a:rPr lang="en-US" sz="2200" b="1" dirty="0">
                <a:latin typeface="Open Sans"/>
              </a:rPr>
              <a:t>Where did they say it?</a:t>
            </a:r>
            <a:endParaRPr lang="en-US" sz="2200" dirty="0">
              <a:latin typeface="Open Sans"/>
            </a:endParaRPr>
          </a:p>
          <a:p>
            <a:r>
              <a:rPr lang="en-US" sz="2200" i="1" dirty="0">
                <a:latin typeface="Open Sans"/>
              </a:rPr>
              <a:t>Was it in public or in private? Did other people have a chance to respond and provide an alternative account?</a:t>
            </a:r>
            <a:endParaRPr lang="en-US" sz="2200" dirty="0">
              <a:latin typeface="Open Sans"/>
            </a:endParaRPr>
          </a:p>
          <a:p>
            <a:endParaRPr lang="en-US" sz="2200" dirty="0"/>
          </a:p>
        </p:txBody>
      </p:sp>
    </p:spTree>
    <p:extLst>
      <p:ext uri="{BB962C8B-B14F-4D97-AF65-F5344CB8AC3E}">
        <p14:creationId xmlns:p14="http://schemas.microsoft.com/office/powerpoint/2010/main" val="3241124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
        <p:nvSpPr>
          <p:cNvPr id="2" name="Content Placeholder 1"/>
          <p:cNvSpPr>
            <a:spLocks noGrp="1"/>
          </p:cNvSpPr>
          <p:nvPr>
            <p:ph idx="1"/>
          </p:nvPr>
        </p:nvSpPr>
        <p:spPr>
          <a:xfrm>
            <a:off x="1828801" y="1828800"/>
            <a:ext cx="8407893" cy="4407408"/>
          </a:xfrm>
        </p:spPr>
        <p:txBody>
          <a:bodyPr>
            <a:noAutofit/>
          </a:bodyPr>
          <a:lstStyle/>
          <a:p>
            <a:pPr marL="45720" indent="0">
              <a:buNone/>
            </a:pPr>
            <a:r>
              <a:rPr lang="en-US" sz="2200" b="1" dirty="0">
                <a:latin typeface="Open Sans"/>
              </a:rPr>
              <a:t>When did they say it?</a:t>
            </a:r>
            <a:endParaRPr lang="en-US" sz="2200" dirty="0">
              <a:latin typeface="Open Sans"/>
            </a:endParaRPr>
          </a:p>
          <a:p>
            <a:r>
              <a:rPr lang="en-US" sz="2200" i="1" dirty="0">
                <a:latin typeface="Open Sans"/>
              </a:rPr>
              <a:t>Was it before, during or after an important event? Is timing important?</a:t>
            </a:r>
            <a:endParaRPr lang="en-US" sz="2200" dirty="0">
              <a:latin typeface="Open Sans"/>
            </a:endParaRPr>
          </a:p>
          <a:p>
            <a:pPr marL="45720" indent="0">
              <a:buNone/>
            </a:pPr>
            <a:endParaRPr lang="en-US" sz="2200" b="1" dirty="0">
              <a:latin typeface="Open Sans"/>
            </a:endParaRPr>
          </a:p>
          <a:p>
            <a:pPr marL="45720" indent="0">
              <a:buNone/>
            </a:pPr>
            <a:r>
              <a:rPr lang="en-US" sz="2200" b="1" dirty="0">
                <a:latin typeface="Open Sans"/>
              </a:rPr>
              <a:t>Why did they say it?</a:t>
            </a:r>
            <a:endParaRPr lang="en-US" sz="2200" dirty="0">
              <a:latin typeface="Open Sans"/>
            </a:endParaRPr>
          </a:p>
          <a:p>
            <a:r>
              <a:rPr lang="en-US" sz="2200" i="1" dirty="0">
                <a:latin typeface="Open Sans"/>
              </a:rPr>
              <a:t>Did they explain the reasoning behind their opinion? Were they trying to make someone look good or bad?</a:t>
            </a:r>
            <a:endParaRPr lang="en-US" sz="2200" dirty="0">
              <a:latin typeface="Open Sans"/>
            </a:endParaRPr>
          </a:p>
          <a:p>
            <a:pPr marL="45720" indent="0">
              <a:buNone/>
            </a:pPr>
            <a:endParaRPr lang="en-US" sz="2200" b="1" dirty="0">
              <a:latin typeface="Open Sans"/>
            </a:endParaRPr>
          </a:p>
          <a:p>
            <a:pPr marL="45720" indent="0">
              <a:buNone/>
            </a:pPr>
            <a:r>
              <a:rPr lang="en-US" sz="2200" b="1" dirty="0">
                <a:latin typeface="Open Sans"/>
              </a:rPr>
              <a:t>How did they say it?</a:t>
            </a:r>
            <a:endParaRPr lang="en-US" sz="2200" dirty="0">
              <a:latin typeface="Open Sans"/>
            </a:endParaRPr>
          </a:p>
          <a:p>
            <a:r>
              <a:rPr lang="en-US" sz="2200" i="1" dirty="0">
                <a:latin typeface="Open Sans"/>
              </a:rPr>
              <a:t>Were they happy or sad, angry or indifferent? Did they write it or say it? Could you understand what was said?</a:t>
            </a:r>
            <a:endParaRPr lang="en-US" sz="2200" dirty="0">
              <a:latin typeface="Open Sans"/>
            </a:endParaRPr>
          </a:p>
          <a:p>
            <a:pPr marL="45720" indent="0">
              <a:buNone/>
            </a:pPr>
            <a:br>
              <a:rPr lang="en-US" sz="2200" dirty="0"/>
            </a:br>
            <a:endParaRPr lang="en-US" sz="2200" dirty="0"/>
          </a:p>
        </p:txBody>
      </p:sp>
    </p:spTree>
    <p:extLst>
      <p:ext uri="{BB962C8B-B14F-4D97-AF65-F5344CB8AC3E}">
        <p14:creationId xmlns:p14="http://schemas.microsoft.com/office/powerpoint/2010/main" val="3543181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does Thinking Critically Apply to Writing. </a:t>
            </a:r>
          </a:p>
        </p:txBody>
      </p:sp>
      <p:sp>
        <p:nvSpPr>
          <p:cNvPr id="2" name="Content Placeholder 1"/>
          <p:cNvSpPr>
            <a:spLocks noGrp="1"/>
          </p:cNvSpPr>
          <p:nvPr>
            <p:ph idx="1"/>
          </p:nvPr>
        </p:nvSpPr>
        <p:spPr/>
        <p:txBody>
          <a:bodyPr/>
          <a:lstStyle/>
          <a:p>
            <a:r>
              <a:rPr lang="en-GB" dirty="0"/>
              <a:t>Use this critical thought to enhance your writing through critical writing. </a:t>
            </a:r>
          </a:p>
          <a:p>
            <a:endParaRPr lang="en-GB" dirty="0"/>
          </a:p>
          <a:p>
            <a:r>
              <a:rPr lang="en-GB" dirty="0"/>
              <a:t>At level 4 most question titles asked you to “describe” or “discuss” on a certain topic area. Now (level 5 and 6) the </a:t>
            </a:r>
            <a:r>
              <a:rPr lang="en-GB" b="1" u="sng" dirty="0"/>
              <a:t>expectation </a:t>
            </a:r>
            <a:r>
              <a:rPr lang="en-GB" dirty="0"/>
              <a:t>will be for you to critically evaluate or critically discuss. </a:t>
            </a:r>
          </a:p>
          <a:p>
            <a:endParaRPr lang="en-GB" b="1" u="sng" dirty="0"/>
          </a:p>
          <a:p>
            <a:r>
              <a:rPr lang="en-GB" b="1" u="sng" dirty="0"/>
              <a:t>Therefore if you “describe” or “discuss” then, in essence you are only partially answering the question. </a:t>
            </a:r>
          </a:p>
          <a:p>
            <a:endParaRPr lang="en-GB" b="1" u="sng" dirty="0"/>
          </a:p>
          <a:p>
            <a:endParaRPr lang="en-GB" b="1" u="sng" dirty="0"/>
          </a:p>
        </p:txBody>
      </p:sp>
    </p:spTree>
    <p:extLst>
      <p:ext uri="{BB962C8B-B14F-4D97-AF65-F5344CB8AC3E}">
        <p14:creationId xmlns:p14="http://schemas.microsoft.com/office/powerpoint/2010/main" val="2249400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Expectations for Psychology students. </a:t>
            </a:r>
          </a:p>
        </p:txBody>
      </p:sp>
      <p:sp>
        <p:nvSpPr>
          <p:cNvPr id="2" name="Content Placeholder 1"/>
          <p:cNvSpPr>
            <a:spLocks noGrp="1"/>
          </p:cNvSpPr>
          <p:nvPr>
            <p:ph idx="1"/>
          </p:nvPr>
        </p:nvSpPr>
        <p:spPr/>
        <p:txBody>
          <a:bodyPr/>
          <a:lstStyle/>
          <a:p>
            <a:r>
              <a:rPr lang="en-GB" sz="4400" b="1" dirty="0"/>
              <a:t>Do not just be a photocopier. </a:t>
            </a:r>
          </a:p>
          <a:p>
            <a:endParaRPr lang="en-GB" dirty="0"/>
          </a:p>
          <a:p>
            <a:r>
              <a:rPr lang="en-GB" sz="4400" dirty="0"/>
              <a:t>Read, Read, Read. </a:t>
            </a:r>
          </a:p>
          <a:p>
            <a:endParaRPr lang="en-GB" sz="4400" dirty="0"/>
          </a:p>
          <a:p>
            <a:r>
              <a:rPr lang="en-GB" sz="4400" dirty="0"/>
              <a:t>Critique, Critique, Critique. </a:t>
            </a:r>
          </a:p>
        </p:txBody>
      </p:sp>
    </p:spTree>
    <p:extLst>
      <p:ext uri="{BB962C8B-B14F-4D97-AF65-F5344CB8AC3E}">
        <p14:creationId xmlns:p14="http://schemas.microsoft.com/office/powerpoint/2010/main" val="2685469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So… how can you start to write critically?</a:t>
            </a:r>
          </a:p>
        </p:txBody>
      </p:sp>
      <p:sp>
        <p:nvSpPr>
          <p:cNvPr id="2" name="Content Placeholder 1"/>
          <p:cNvSpPr>
            <a:spLocks noGrp="1"/>
          </p:cNvSpPr>
          <p:nvPr>
            <p:ph idx="1"/>
          </p:nvPr>
        </p:nvSpPr>
        <p:spPr>
          <a:xfrm>
            <a:off x="2057401" y="1905000"/>
            <a:ext cx="8153399" cy="4572000"/>
          </a:xfrm>
        </p:spPr>
        <p:txBody>
          <a:bodyPr/>
          <a:lstStyle/>
          <a:p>
            <a:r>
              <a:rPr lang="en-GB" dirty="0"/>
              <a:t>Read the article over several times: it will not always make sense the first time!</a:t>
            </a:r>
          </a:p>
          <a:p>
            <a:r>
              <a:rPr lang="en-GB" dirty="0"/>
              <a:t>Get a feel for the content overall and then start breaking down each section.</a:t>
            </a:r>
          </a:p>
          <a:p>
            <a:endParaRPr lang="en-GB" dirty="0"/>
          </a:p>
          <a:p>
            <a:r>
              <a:rPr lang="en-GB" dirty="0"/>
              <a:t>A simple model </a:t>
            </a:r>
          </a:p>
          <a:p>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0786" y="3164753"/>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871049" y="4444042"/>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8237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more complex model:</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1" y="1371600"/>
            <a:ext cx="8915399" cy="5334000"/>
          </a:xfrm>
        </p:spPr>
      </p:pic>
    </p:spTree>
    <p:extLst>
      <p:ext uri="{BB962C8B-B14F-4D97-AF65-F5344CB8AC3E}">
        <p14:creationId xmlns:p14="http://schemas.microsoft.com/office/powerpoint/2010/main" val="28874934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7805" y="452718"/>
            <a:ext cx="10875034" cy="1400530"/>
          </a:xfrm>
        </p:spPr>
        <p:txBody>
          <a:bodyPr/>
          <a:lstStyle/>
          <a:p>
            <a:r>
              <a:rPr lang="en-GB" altLang="en-US" dirty="0"/>
              <a:t>So…… When we ask you to Critically Discuss / Critically Evaluate</a:t>
            </a:r>
          </a:p>
        </p:txBody>
      </p:sp>
      <p:sp>
        <p:nvSpPr>
          <p:cNvPr id="16387" name="Rectangle 3"/>
          <p:cNvSpPr>
            <a:spLocks noGrp="1" noChangeArrowheads="1"/>
          </p:cNvSpPr>
          <p:nvPr>
            <p:ph idx="1"/>
          </p:nvPr>
        </p:nvSpPr>
        <p:spPr/>
        <p:txBody>
          <a:bodyPr>
            <a:normAutofit/>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dirty="0"/>
              <a:t>E.g. Not just ‘slating’ an article</a:t>
            </a:r>
          </a:p>
          <a:p>
            <a:pPr lvl="1" eaLnBrk="1" hangingPunct="1">
              <a:lnSpc>
                <a:spcPct val="80000"/>
              </a:lnSpc>
            </a:pPr>
            <a:r>
              <a:rPr lang="en-GB" altLang="en-US" dirty="0"/>
              <a:t>Highlight the positive too</a:t>
            </a:r>
          </a:p>
          <a:p>
            <a:pPr lvl="1" eaLnBrk="1" hangingPunct="1">
              <a:lnSpc>
                <a:spcPct val="80000"/>
              </a:lnSpc>
            </a:pPr>
            <a:r>
              <a:rPr lang="en-GB" altLang="en-US"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dirty="0"/>
          </a:p>
        </p:txBody>
      </p:sp>
    </p:spTree>
    <p:extLst>
      <p:ext uri="{BB962C8B-B14F-4D97-AF65-F5344CB8AC3E}">
        <p14:creationId xmlns:p14="http://schemas.microsoft.com/office/powerpoint/2010/main" val="456435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Other Things to Consider when Critically Writing</a:t>
            </a:r>
          </a:p>
        </p:txBody>
      </p:sp>
      <p:sp>
        <p:nvSpPr>
          <p:cNvPr id="2" name="Content Placeholder 1"/>
          <p:cNvSpPr>
            <a:spLocks noGrp="1"/>
          </p:cNvSpPr>
          <p:nvPr>
            <p:ph idx="1"/>
          </p:nvPr>
        </p:nvSpPr>
        <p:spPr/>
        <p:txBody>
          <a:bodyPr>
            <a:normAutofit fontScale="92500" lnSpcReduction="20000"/>
          </a:bodyPr>
          <a:lstStyle/>
          <a:p>
            <a:r>
              <a:rPr lang="en-GB" dirty="0"/>
              <a:t>Assume Nothing. </a:t>
            </a:r>
          </a:p>
          <a:p>
            <a:pPr lvl="1"/>
            <a:r>
              <a:rPr lang="en-GB" dirty="0"/>
              <a:t>Write for an “intelligent idiot” – so YES, some description will be necessary. </a:t>
            </a:r>
          </a:p>
          <a:p>
            <a:pPr marL="45720" indent="0">
              <a:buNone/>
            </a:pPr>
            <a:endParaRPr lang="en-GB" dirty="0"/>
          </a:p>
          <a:p>
            <a:r>
              <a:rPr lang="en-GB" dirty="0"/>
              <a:t>Write in your own words – so you understand it. </a:t>
            </a:r>
          </a:p>
          <a:p>
            <a:endParaRPr lang="en-GB" dirty="0"/>
          </a:p>
          <a:p>
            <a:r>
              <a:rPr lang="en-GB" dirty="0"/>
              <a:t>Evaluate – Strengths and Limitations – Good points and points that could have been improved. </a:t>
            </a:r>
          </a:p>
          <a:p>
            <a:endParaRPr lang="en-GB" dirty="0"/>
          </a:p>
          <a:p>
            <a:r>
              <a:rPr lang="en-GB" dirty="0"/>
              <a:t>Use other sources to support your evaluation. </a:t>
            </a:r>
          </a:p>
          <a:p>
            <a:pPr lvl="1"/>
            <a:r>
              <a:rPr lang="en-GB" dirty="0"/>
              <a:t>For example – One limitation of Heaney’s (2011) research was the relatively low sample size of 11 participants, in an earlier study Walker (2009) had a sample size of 35 participants.  </a:t>
            </a:r>
          </a:p>
          <a:p>
            <a:pPr lvl="2"/>
            <a:r>
              <a:rPr lang="en-GB" dirty="0"/>
              <a:t>EVIDENCE OF WIDER READING. </a:t>
            </a:r>
          </a:p>
          <a:p>
            <a:endParaRPr lang="en-GB" dirty="0"/>
          </a:p>
          <a:p>
            <a:endParaRPr lang="en-GB" dirty="0"/>
          </a:p>
        </p:txBody>
      </p:sp>
    </p:spTree>
    <p:extLst>
      <p:ext uri="{BB962C8B-B14F-4D97-AF65-F5344CB8AC3E}">
        <p14:creationId xmlns:p14="http://schemas.microsoft.com/office/powerpoint/2010/main" val="2907127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BIGGER PICTURE</a:t>
            </a:r>
          </a:p>
        </p:txBody>
      </p:sp>
      <p:sp>
        <p:nvSpPr>
          <p:cNvPr id="2" name="Content Placeholder 1"/>
          <p:cNvSpPr>
            <a:spLocks noGrp="1"/>
          </p:cNvSpPr>
          <p:nvPr>
            <p:ph idx="1"/>
          </p:nvPr>
        </p:nvSpPr>
        <p:spPr/>
        <p:txBody>
          <a:bodyPr/>
          <a:lstStyle/>
          <a:p>
            <a:r>
              <a:rPr lang="en-GB" dirty="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a:t>In addition, most researchers will be aware of limitations of their study, but try and consider “why” there are limitations before just labelling them as limitations</a:t>
            </a:r>
          </a:p>
        </p:txBody>
      </p:sp>
    </p:spTree>
    <p:extLst>
      <p:ext uri="{BB962C8B-B14F-4D97-AF65-F5344CB8AC3E}">
        <p14:creationId xmlns:p14="http://schemas.microsoft.com/office/powerpoint/2010/main" val="294415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a:t>Finally. </a:t>
            </a:r>
          </a:p>
        </p:txBody>
      </p:sp>
      <p:sp>
        <p:nvSpPr>
          <p:cNvPr id="43011" name="Rectangle 3"/>
          <p:cNvSpPr>
            <a:spLocks noGrp="1" noChangeArrowheads="1"/>
          </p:cNvSpPr>
          <p:nvPr>
            <p:ph idx="1"/>
          </p:nvPr>
        </p:nvSpPr>
        <p:spPr/>
        <p:txBody>
          <a:bodyPr>
            <a:normAutofit lnSpcReduction="10000"/>
          </a:bodyPr>
          <a:lstStyle/>
          <a:p>
            <a:pPr eaLnBrk="1" hangingPunct="1">
              <a:lnSpc>
                <a:spcPct val="90000"/>
              </a:lnSpc>
              <a:buFontTx/>
              <a:buNone/>
            </a:pPr>
            <a:r>
              <a:rPr lang="en-GB" altLang="en-US" sz="2400"/>
              <a:t> 	Everyone can be critical! Being critical involves the ability to question - to ask 'why'. Children ask this all the time and so does everyone else. </a:t>
            </a:r>
          </a:p>
          <a:p>
            <a:pPr eaLnBrk="1" hangingPunct="1">
              <a:lnSpc>
                <a:spcPct val="90000"/>
              </a:lnSpc>
              <a:buFontTx/>
              <a:buNone/>
            </a:pPr>
            <a:endParaRPr lang="en-GB" altLang="en-US" sz="2400"/>
          </a:p>
          <a:p>
            <a:pPr eaLnBrk="1" hangingPunct="1">
              <a:lnSpc>
                <a:spcPct val="90000"/>
              </a:lnSpc>
              <a:buFontTx/>
              <a:buNone/>
            </a:pPr>
            <a:r>
              <a:rPr lang="en-GB" altLang="en-US" sz="240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sz="2400"/>
          </a:p>
          <a:p>
            <a:pPr eaLnBrk="1" hangingPunct="1">
              <a:lnSpc>
                <a:spcPct val="90000"/>
              </a:lnSpc>
              <a:buFontTx/>
              <a:buNone/>
            </a:pPr>
            <a:r>
              <a:rPr lang="en-GB" altLang="en-US" sz="2400"/>
              <a:t>	Therefore, be confident in your own interpretation. </a:t>
            </a:r>
          </a:p>
        </p:txBody>
      </p:sp>
    </p:spTree>
    <p:extLst>
      <p:ext uri="{BB962C8B-B14F-4D97-AF65-F5344CB8AC3E}">
        <p14:creationId xmlns:p14="http://schemas.microsoft.com/office/powerpoint/2010/main" val="95894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255</TotalTime>
  <Words>2577</Words>
  <Application>Microsoft Office PowerPoint</Application>
  <PresentationFormat>Widescreen</PresentationFormat>
  <Paragraphs>233</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Century Gothic</vt:lpstr>
      <vt:lpstr>Open Sans</vt:lpstr>
      <vt:lpstr>Wingdings</vt:lpstr>
      <vt:lpstr>Wingdings 2</vt:lpstr>
      <vt:lpstr>Wingdings 3</vt:lpstr>
      <vt:lpstr>Ion</vt:lpstr>
      <vt:lpstr>Writing an article summary. </vt:lpstr>
      <vt:lpstr>Aims of the Session…. </vt:lpstr>
      <vt:lpstr>Article Summary. </vt:lpstr>
      <vt:lpstr>What is an Article Summary. </vt:lpstr>
      <vt:lpstr>Guidelines for an Article Summary. </vt:lpstr>
      <vt:lpstr>Your summary should include:</vt:lpstr>
      <vt:lpstr>Main Body of Article. </vt:lpstr>
      <vt:lpstr>Conclusion. </vt:lpstr>
      <vt:lpstr>Article Summary Checklist. </vt:lpstr>
      <vt:lpstr>When to write a summary</vt:lpstr>
      <vt:lpstr>PowerPoint Presentation</vt:lpstr>
      <vt:lpstr>Step 1: Read the text</vt:lpstr>
      <vt:lpstr>PowerPoint Presentation</vt:lpstr>
      <vt:lpstr>Step 2: Break the text down into sections</vt:lpstr>
      <vt:lpstr>Step 3: Identify the key points in each section</vt:lpstr>
      <vt:lpstr>Key points to a scientific article – based on empirical research. </vt:lpstr>
      <vt:lpstr>PowerPoint Presentation</vt:lpstr>
      <vt:lpstr>Step 4: Write the summary</vt:lpstr>
      <vt:lpstr>Step 5: Check your summary against the article </vt:lpstr>
      <vt:lpstr>General Tips and Questions. </vt:lpstr>
      <vt:lpstr>Frequently asked questions</vt:lpstr>
      <vt:lpstr>Critical Thinking</vt:lpstr>
      <vt:lpstr>What is Critical Thinking? </vt:lpstr>
      <vt:lpstr>The Skills We Need for Critical Thinking </vt:lpstr>
      <vt:lpstr>Think of something that someone has recently told you. Then ask yourself the following questions: </vt:lpstr>
      <vt:lpstr>Think of something that someone has recently told you. Then ask yourself the following questions: </vt:lpstr>
      <vt:lpstr>How does Thinking Critically Apply to Writing. </vt:lpstr>
      <vt:lpstr>Expectations for Psychology students. </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an article summary. </dc:title>
  <dc:creator>Stuart Jones</dc:creator>
  <cp:lastModifiedBy>Stuart Jones</cp:lastModifiedBy>
  <cp:revision>1</cp:revision>
  <dcterms:created xsi:type="dcterms:W3CDTF">2022-12-05T15:25:14Z</dcterms:created>
  <dcterms:modified xsi:type="dcterms:W3CDTF">2022-12-05T19:41:04Z</dcterms:modified>
</cp:coreProperties>
</file>