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8DE51-5F54-42B6-B73D-059F9B0ABDBD}" type="datetimeFigureOut">
              <a:rPr lang="en-GB" smtClean="0"/>
              <a:t>30/06/2026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68F510-0AAA-49BD-AA9D-65B61F585F0D}" type="slidenum">
              <a:rPr lang="en-GB" smtClean="0"/>
              <a:t>‹#›</a:t>
            </a:fld>
            <a:endParaRPr lang="en-GB"/>
          </a:p>
        </p:txBody>
      </p:sp>
    </p:spTree>
    <p:extLst>
      <p:ext uri="{BB962C8B-B14F-4D97-AF65-F5344CB8AC3E}">
        <p14:creationId xmlns:p14="http://schemas.microsoft.com/office/powerpoint/2010/main" val="2102849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will examine the business challenge faced by Basil’s Bakery due to the COVID-19 Pandemic. The bakery was established in a shopping retail park in 2015 in Coventry, UK. Since its establishment, the bakery has shown steady growth for a few years. Basil’s Bakery sources quality and organic ingredients to prepare cakes. However, the business experienced a significant decrease in sales in 2020 due to COVID-19-related restrictions. Despite the recovery, the sales remained 25% below the 2019 level of sales. There will be five key sections of this presentation, which include the nature and scope of sales stagnation, PESTLE analysis, Fishbone Diagram, Key findings and Conclusion.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D68F510-0AAA-49BD-AA9D-65B61F585F0D}" type="slidenum">
              <a:rPr lang="en-GB" smtClean="0"/>
              <a:t>2</a:t>
            </a:fld>
            <a:endParaRPr lang="en-GB"/>
          </a:p>
        </p:txBody>
      </p:sp>
    </p:spTree>
    <p:extLst>
      <p:ext uri="{BB962C8B-B14F-4D97-AF65-F5344CB8AC3E}">
        <p14:creationId xmlns:p14="http://schemas.microsoft.com/office/powerpoint/2010/main" val="2816662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problem for Basil’s Bakery is a significant drop in sales, with a 25% drop in comparison to the 2019 level. As per the case study, the stagnation in sales is the result of both internal and external factors. An increase in hybrid working has made people work from home two days a week, which has reduced customer visits to the bakery shop. Absence of delivery service is an internal issue which impacts customer convenience and increases problems in managing pre-orders. These days, customers place a high value on convenience due to technological enhancements (Alam et al., 2025). Combinations of these challenges have negatively impacted the profitability of the bakery.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D68F510-0AAA-49BD-AA9D-65B61F585F0D}" type="slidenum">
              <a:rPr lang="en-GB" smtClean="0"/>
              <a:t>3</a:t>
            </a:fld>
            <a:endParaRPr lang="en-GB"/>
          </a:p>
        </p:txBody>
      </p:sp>
    </p:spTree>
    <p:extLst>
      <p:ext uri="{BB962C8B-B14F-4D97-AF65-F5344CB8AC3E}">
        <p14:creationId xmlns:p14="http://schemas.microsoft.com/office/powerpoint/2010/main" val="1576153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strategic tool of PESTEL is quite effective in evaluating the external factors which influence business. PESTEL factors include Political, Economic, Social, Technological, Environmental, and Legal factors (Bou Hatoum et al., 2023). The framework of PESTEL ensures a comprehensive understanding of external factors. It does not give importance to internal or operational causes.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Politically</a:t>
            </a:r>
            <a:r>
              <a:rPr lang="en-GB" sz="1200" kern="1200" dirty="0">
                <a:solidFill>
                  <a:schemeClr val="tx1"/>
                </a:solidFill>
                <a:effectLst/>
                <a:latin typeface="+mn-lt"/>
                <a:ea typeface="+mn-ea"/>
                <a:cs typeface="+mn-cs"/>
              </a:rPr>
              <a:t>, regulatory costs and business rates have increased the operating costs for UK businesses. It put additional pressure on independent organisations like Basil’s Bakery. The </a:t>
            </a:r>
            <a:r>
              <a:rPr lang="en-GB" sz="1200" b="1" kern="1200" dirty="0">
                <a:solidFill>
                  <a:schemeClr val="tx1"/>
                </a:solidFill>
                <a:effectLst/>
                <a:latin typeface="+mn-lt"/>
                <a:ea typeface="+mn-ea"/>
                <a:cs typeface="+mn-cs"/>
              </a:rPr>
              <a:t>inflation</a:t>
            </a:r>
            <a:r>
              <a:rPr lang="en-GB" sz="1200" kern="1200" dirty="0">
                <a:solidFill>
                  <a:schemeClr val="tx1"/>
                </a:solidFill>
                <a:effectLst/>
                <a:latin typeface="+mn-lt"/>
                <a:ea typeface="+mn-ea"/>
                <a:cs typeface="+mn-cs"/>
              </a:rPr>
              <a:t> rate is also a big issue which contributed towards the sales drop of the bakery. The price of food and non-alcoholic beverages in the UK was 3.7% higher in March 2026 (Food Foundation, 2026).</a:t>
            </a:r>
            <a:r>
              <a:rPr lang="en-GB" sz="1200" b="1" kern="1200" dirty="0">
                <a:solidFill>
                  <a:schemeClr val="tx1"/>
                </a:solidFill>
                <a:effectLst/>
                <a:latin typeface="+mn-lt"/>
                <a:ea typeface="+mn-ea"/>
                <a:cs typeface="+mn-cs"/>
              </a:rPr>
              <a:t> Social </a:t>
            </a:r>
            <a:r>
              <a:rPr lang="en-GB" sz="1200" kern="1200" dirty="0">
                <a:solidFill>
                  <a:schemeClr val="tx1"/>
                </a:solidFill>
                <a:effectLst/>
                <a:latin typeface="+mn-lt"/>
                <a:ea typeface="+mn-ea"/>
                <a:cs typeface="+mn-cs"/>
              </a:rPr>
              <a:t>factors like hybrid work arrangements have also contributed heavily towards the bakery’s sales drop. As people work from home, the need to take food from external sources is reduced. 28% of the UK adults worked remotely from January to March 2025 (</a:t>
            </a:r>
            <a:r>
              <a:rPr lang="en-GB" sz="1200" kern="1200" dirty="0" err="1">
                <a:solidFill>
                  <a:schemeClr val="tx1"/>
                </a:solidFill>
                <a:effectLst/>
                <a:latin typeface="+mn-lt"/>
                <a:ea typeface="+mn-ea"/>
                <a:cs typeface="+mn-cs"/>
              </a:rPr>
              <a:t>ons.gov.u</a:t>
            </a:r>
            <a:r>
              <a:rPr lang="en-GB" sz="1200" kern="1200" dirty="0">
                <a:solidFill>
                  <a:schemeClr val="tx1"/>
                </a:solidFill>
                <a:effectLst/>
                <a:latin typeface="+mn-lt"/>
                <a:ea typeface="+mn-ea"/>
                <a:cs typeface="+mn-cs"/>
              </a:rPr>
              <a:t>, 2026). </a:t>
            </a:r>
            <a:r>
              <a:rPr lang="en-GB" sz="1200" b="1" kern="1200" dirty="0">
                <a:solidFill>
                  <a:schemeClr val="tx1"/>
                </a:solidFill>
                <a:effectLst/>
                <a:latin typeface="+mn-lt"/>
                <a:ea typeface="+mn-ea"/>
                <a:cs typeface="+mn-cs"/>
              </a:rPr>
              <a:t>Technologically,</a:t>
            </a:r>
            <a:r>
              <a:rPr lang="en-GB" sz="1200" kern="1200" dirty="0">
                <a:solidFill>
                  <a:schemeClr val="tx1"/>
                </a:solidFill>
                <a:effectLst/>
                <a:latin typeface="+mn-lt"/>
                <a:ea typeface="+mn-ea"/>
                <a:cs typeface="+mn-cs"/>
              </a:rPr>
              <a:t> the absence of online ordering in Basil’s Bakery is a significant issue. </a:t>
            </a:r>
            <a:r>
              <a:rPr lang="en-GB" sz="1200" b="1" kern="1200" dirty="0">
                <a:solidFill>
                  <a:schemeClr val="tx1"/>
                </a:solidFill>
                <a:effectLst/>
                <a:latin typeface="+mn-lt"/>
                <a:ea typeface="+mn-ea"/>
                <a:cs typeface="+mn-cs"/>
              </a:rPr>
              <a:t>Environmentally,</a:t>
            </a:r>
            <a:r>
              <a:rPr lang="en-GB" sz="1200" kern="1200" dirty="0">
                <a:solidFill>
                  <a:schemeClr val="tx1"/>
                </a:solidFill>
                <a:effectLst/>
                <a:latin typeface="+mn-lt"/>
                <a:ea typeface="+mn-ea"/>
                <a:cs typeface="+mn-cs"/>
              </a:rPr>
              <a:t> Basil’s commitment towards organic ingredient use has contributed a lot towards sustainability. It also created issues by increasing the vulnerability towards crop failure. </a:t>
            </a:r>
            <a:r>
              <a:rPr lang="en-GB" sz="1200" b="1" kern="1200" dirty="0">
                <a:solidFill>
                  <a:schemeClr val="tx1"/>
                </a:solidFill>
                <a:effectLst/>
                <a:latin typeface="+mn-lt"/>
                <a:ea typeface="+mn-ea"/>
                <a:cs typeface="+mn-cs"/>
              </a:rPr>
              <a:t>Compliance</a:t>
            </a:r>
            <a:r>
              <a:rPr lang="en-GB" sz="1200" kern="1200" dirty="0">
                <a:solidFill>
                  <a:schemeClr val="tx1"/>
                </a:solidFill>
                <a:effectLst/>
                <a:latin typeface="+mn-lt"/>
                <a:ea typeface="+mn-ea"/>
                <a:cs typeface="+mn-cs"/>
              </a:rPr>
              <a:t> with employment legislation, hygiene standards, and health and safety has increased operational costs.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D68F510-0AAA-49BD-AA9D-65B61F585F0D}" type="slidenum">
              <a:rPr lang="en-GB" smtClean="0"/>
              <a:t>4</a:t>
            </a:fld>
            <a:endParaRPr lang="en-GB"/>
          </a:p>
        </p:txBody>
      </p:sp>
    </p:spTree>
    <p:extLst>
      <p:ext uri="{BB962C8B-B14F-4D97-AF65-F5344CB8AC3E}">
        <p14:creationId xmlns:p14="http://schemas.microsoft.com/office/powerpoint/2010/main" val="3884950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visual tool of the Fishbone diagram is an effective way to show the true underlying problems of Basil's Bakery. It is also known as a cause-and-effect diagram. It assists organisations to identify the root cause of any issue, instead of focusing on mere symptoms (Kaizen, 2026).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main problem of Basil’s bakery is stagnant sales, which can be considered an effect. There are a number of reasons which contributed towards the problem of stagnant sales of the bakery. The customer category of cause shows how growth in hybrid work decreased footfall. Things like missed phone calls, long waiting times, and fewer staff caused inefficient pre-order management and reduced customer satisfaction. The absence of online ordering causes limited customer convenience. The factor Market shows how the closure of shops in retail parks contributed to the decline in visitor numbers. Rising utility bills, rent, energy costs, and business rates increased operational costs. Although the use of organic ingredients strengthened quality, it exposed the business to unpredictable supply due to crop failure.</a:t>
            </a:r>
            <a:endParaRPr lang="en-GB" dirty="0"/>
          </a:p>
        </p:txBody>
      </p:sp>
      <p:sp>
        <p:nvSpPr>
          <p:cNvPr id="4" name="Slide Number Placeholder 3"/>
          <p:cNvSpPr>
            <a:spLocks noGrp="1"/>
          </p:cNvSpPr>
          <p:nvPr>
            <p:ph type="sldNum" sz="quarter" idx="5"/>
          </p:nvPr>
        </p:nvSpPr>
        <p:spPr/>
        <p:txBody>
          <a:bodyPr/>
          <a:lstStyle/>
          <a:p>
            <a:fld id="{BD68F510-0AAA-49BD-AA9D-65B61F585F0D}" type="slidenum">
              <a:rPr lang="en-GB" smtClean="0"/>
              <a:t>5</a:t>
            </a:fld>
            <a:endParaRPr lang="en-GB"/>
          </a:p>
        </p:txBody>
      </p:sp>
    </p:spTree>
    <p:extLst>
      <p:ext uri="{BB962C8B-B14F-4D97-AF65-F5344CB8AC3E}">
        <p14:creationId xmlns:p14="http://schemas.microsoft.com/office/powerpoint/2010/main" val="1931919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analysis has shown that the stagnant sales of Basil’s Bakery is caused by a combination of various internal and external causes. The PESTEL analysis has identified causes like inflation, lack of technological advancement, and environmental pressure. At the same time, fishbone analysis identified operational weakness as the main reason behind stagnant sales of Basil’s Bakery. The findings demonstrate that the bakery needs to adopt a comprehensive strategy to address both internal business processes and market conditions.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D68F510-0AAA-49BD-AA9D-65B61F585F0D}" type="slidenum">
              <a:rPr lang="en-GB" smtClean="0"/>
              <a:t>6</a:t>
            </a:fld>
            <a:endParaRPr lang="en-GB"/>
          </a:p>
        </p:txBody>
      </p:sp>
    </p:spTree>
    <p:extLst>
      <p:ext uri="{BB962C8B-B14F-4D97-AF65-F5344CB8AC3E}">
        <p14:creationId xmlns:p14="http://schemas.microsoft.com/office/powerpoint/2010/main" val="4354135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can be concluded that Basil’s sales challenges are the result of many interconnected factors. Identification of these causes provide a storing foundation for effective and informed business decisions.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D68F510-0AAA-49BD-AA9D-65B61F585F0D}" type="slidenum">
              <a:rPr lang="en-GB" smtClean="0"/>
              <a:t>7</a:t>
            </a:fld>
            <a:endParaRPr lang="en-GB"/>
          </a:p>
        </p:txBody>
      </p:sp>
    </p:spTree>
    <p:extLst>
      <p:ext uri="{BB962C8B-B14F-4D97-AF65-F5344CB8AC3E}">
        <p14:creationId xmlns:p14="http://schemas.microsoft.com/office/powerpoint/2010/main" val="3696430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3CB87-90DA-7B47-B9D6-0A03F5BC3D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74B8C4-6D66-3822-5EFD-4BFDD3C647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D9006C-982F-874E-148A-DD082A1960D7}"/>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5" name="Footer Placeholder 4">
            <a:extLst>
              <a:ext uri="{FF2B5EF4-FFF2-40B4-BE49-F238E27FC236}">
                <a16:creationId xmlns:a16="http://schemas.microsoft.com/office/drawing/2014/main" id="{9E32BB6E-FEE7-924F-A032-096615F1B1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FB1FEC-B38E-CE7B-236D-B65843BA346D}"/>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1216269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E92BD-D38C-6609-CE01-7017FA42C0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31924E-EC51-AC59-31F9-A02D9AF83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298A51-5D6B-5B19-4B7B-133B61E251CF}"/>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5" name="Footer Placeholder 4">
            <a:extLst>
              <a:ext uri="{FF2B5EF4-FFF2-40B4-BE49-F238E27FC236}">
                <a16:creationId xmlns:a16="http://schemas.microsoft.com/office/drawing/2014/main" id="{09676828-98D8-D462-7BF9-FB82BCEA61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FC5DCE-3E5A-E1C9-321F-5FB6EACC636A}"/>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412625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A059-0B2E-A4B8-1C17-76AA514463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1C74FB-9936-D0C5-1576-DED6CE1B58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CDEA4C-213F-38BB-2493-C11AFED83207}"/>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5" name="Footer Placeholder 4">
            <a:extLst>
              <a:ext uri="{FF2B5EF4-FFF2-40B4-BE49-F238E27FC236}">
                <a16:creationId xmlns:a16="http://schemas.microsoft.com/office/drawing/2014/main" id="{395991C5-10FA-DA79-DD20-9E86441645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F1DA51-1391-AE9B-620E-3A7235416776}"/>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3873568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3E848-821C-F439-7A4B-B522893D84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4168E9-2BB6-DEF8-9448-67A5C0D41A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8850A5-8DAC-862E-F856-F9634156D6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F9FEC5-43CF-2B95-0865-97C969538B40}"/>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6" name="Footer Placeholder 5">
            <a:extLst>
              <a:ext uri="{FF2B5EF4-FFF2-40B4-BE49-F238E27FC236}">
                <a16:creationId xmlns:a16="http://schemas.microsoft.com/office/drawing/2014/main" id="{E26768A8-E725-982E-3C2D-935711CA8B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4DCFA5-E747-D45E-CEB5-A94F21243BC4}"/>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40087916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A24B4-AE0B-4D56-638E-717EDF3D69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C5AED9-33E6-CE36-4CF3-1F6C21050A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66A4D7-7AA8-D85D-9776-AA32D2FD163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6EEA28-BA81-0841-8332-3379DF24F5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73CA3C-EEDD-D0C8-68B2-E20CFD6F90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F83F4B-2883-C97C-1304-0DC7D605B742}"/>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8" name="Footer Placeholder 7">
            <a:extLst>
              <a:ext uri="{FF2B5EF4-FFF2-40B4-BE49-F238E27FC236}">
                <a16:creationId xmlns:a16="http://schemas.microsoft.com/office/drawing/2014/main" id="{23FFDD3A-720A-C0C9-5C23-E5EA646EE0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E75CF5-50F8-FA75-0BF7-B7DFC8C8EB17}"/>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4289145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BC1D5-7A52-4120-8927-10377C4BD0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67191F-6413-F450-EDF7-CA2765A22BAE}"/>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4" name="Footer Placeholder 3">
            <a:extLst>
              <a:ext uri="{FF2B5EF4-FFF2-40B4-BE49-F238E27FC236}">
                <a16:creationId xmlns:a16="http://schemas.microsoft.com/office/drawing/2014/main" id="{A851394B-1A76-45DF-1724-39BB51A161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93F8A7-8BD0-941B-E079-876D0EC77F04}"/>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2412664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B56590-303B-F146-4661-DB2209639C44}"/>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3" name="Footer Placeholder 2">
            <a:extLst>
              <a:ext uri="{FF2B5EF4-FFF2-40B4-BE49-F238E27FC236}">
                <a16:creationId xmlns:a16="http://schemas.microsoft.com/office/drawing/2014/main" id="{14C6FDD1-29FD-7CD8-728A-DA42A98E51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4174F2-FF6D-ADDC-07FB-54B00581F54A}"/>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1525775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EB5F1-9300-33E0-4DB4-88E6E2F6D6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F2086E7-4A3A-25A4-E6BE-C0D485C356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2B072BC-A30D-C0B4-EE57-C9CEAF169C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E37E08-8057-9B84-47CA-177F9DC39317}"/>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6" name="Footer Placeholder 5">
            <a:extLst>
              <a:ext uri="{FF2B5EF4-FFF2-40B4-BE49-F238E27FC236}">
                <a16:creationId xmlns:a16="http://schemas.microsoft.com/office/drawing/2014/main" id="{25F97A6E-047B-497D-559C-CE964797A6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7C642E-6D2A-F456-82C1-2C16B8682EE1}"/>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4146418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61671-B71A-09F2-EC7F-3A2A49D7A7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EBA8B8-452E-99A2-4FFD-A9251CFD4A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7D873C-1083-70DB-65B4-3FAEBA6078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B24E00-CD50-1C19-D932-08C7E0E23A31}"/>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6" name="Footer Placeholder 5">
            <a:extLst>
              <a:ext uri="{FF2B5EF4-FFF2-40B4-BE49-F238E27FC236}">
                <a16:creationId xmlns:a16="http://schemas.microsoft.com/office/drawing/2014/main" id="{010C60F1-3AAD-D7A7-2C51-222BEC0771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4E4F4D-A745-83AB-44F7-64455A9BA6A6}"/>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3181050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C4BDD-FBA1-31F0-B6D7-5AB4AACDD55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80E0F0-2394-78FD-7DC0-11C09C2697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D2DD79-E7D5-C93B-DE16-7F685355599B}"/>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5" name="Footer Placeholder 4">
            <a:extLst>
              <a:ext uri="{FF2B5EF4-FFF2-40B4-BE49-F238E27FC236}">
                <a16:creationId xmlns:a16="http://schemas.microsoft.com/office/drawing/2014/main" id="{25F6DB22-365A-1675-E06F-82923351DC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10D353-6CD5-CD2C-5E77-86A753516B6A}"/>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3953311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9106F9-E726-9A2E-416D-904C89453D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C5D224-1328-C487-0E9F-2774E54185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24BE96-DB39-488D-CB3F-42D5DD0E74CF}"/>
              </a:ext>
            </a:extLst>
          </p:cNvPr>
          <p:cNvSpPr>
            <a:spLocks noGrp="1"/>
          </p:cNvSpPr>
          <p:nvPr>
            <p:ph type="dt" sz="half" idx="10"/>
          </p:nvPr>
        </p:nvSpPr>
        <p:spPr/>
        <p:txBody>
          <a:bodyPr/>
          <a:lstStyle/>
          <a:p>
            <a:fld id="{29F72DCB-9B4F-436A-95D3-99FAC618A94E}" type="datetimeFigureOut">
              <a:rPr lang="en-GB" smtClean="0"/>
              <a:t>30/06/2026</a:t>
            </a:fld>
            <a:endParaRPr lang="en-GB"/>
          </a:p>
        </p:txBody>
      </p:sp>
      <p:sp>
        <p:nvSpPr>
          <p:cNvPr id="5" name="Footer Placeholder 4">
            <a:extLst>
              <a:ext uri="{FF2B5EF4-FFF2-40B4-BE49-F238E27FC236}">
                <a16:creationId xmlns:a16="http://schemas.microsoft.com/office/drawing/2014/main" id="{54229ACF-4046-838B-BDF9-C341A48FB4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06E095-CEAB-AC9B-5C64-8F0A0F639C83}"/>
              </a:ext>
            </a:extLst>
          </p:cNvPr>
          <p:cNvSpPr>
            <a:spLocks noGrp="1"/>
          </p:cNvSpPr>
          <p:nvPr>
            <p:ph type="sldNum" sz="quarter" idx="12"/>
          </p:nvPr>
        </p:nvSpPr>
        <p:spPr/>
        <p:txBody>
          <a:bodyPr/>
          <a:lstStyle/>
          <a:p>
            <a:fld id="{08C0163F-D1B8-4227-B793-8A2D6986FE80}" type="slidenum">
              <a:rPr lang="en-GB" smtClean="0"/>
              <a:t>‹#›</a:t>
            </a:fld>
            <a:endParaRPr lang="en-GB"/>
          </a:p>
        </p:txBody>
      </p:sp>
    </p:spTree>
    <p:extLst>
      <p:ext uri="{BB962C8B-B14F-4D97-AF65-F5344CB8AC3E}">
        <p14:creationId xmlns:p14="http://schemas.microsoft.com/office/powerpoint/2010/main" val="370840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A7746B-3CD9-DBBC-C24C-C51A8B9617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46510C-48E0-8293-4067-C04ED06B99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B1E736-717C-0322-4B6C-5716110B37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9F72DCB-9B4F-436A-95D3-99FAC618A94E}" type="datetimeFigureOut">
              <a:rPr lang="en-GB" smtClean="0"/>
              <a:t>30/06/2026</a:t>
            </a:fld>
            <a:endParaRPr lang="en-GB"/>
          </a:p>
        </p:txBody>
      </p:sp>
      <p:sp>
        <p:nvSpPr>
          <p:cNvPr id="5" name="Footer Placeholder 4">
            <a:extLst>
              <a:ext uri="{FF2B5EF4-FFF2-40B4-BE49-F238E27FC236}">
                <a16:creationId xmlns:a16="http://schemas.microsoft.com/office/drawing/2014/main" id="{3E2A3425-3BDE-246E-0870-9102F29876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C72DC3D-5F2D-0CD8-9929-2EA8700265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C0163F-D1B8-4227-B793-8A2D6986FE80}" type="slidenum">
              <a:rPr lang="en-GB" smtClean="0"/>
              <a:t>‹#›</a:t>
            </a:fld>
            <a:endParaRPr lang="en-GB"/>
          </a:p>
        </p:txBody>
      </p:sp>
    </p:spTree>
    <p:extLst>
      <p:ext uri="{BB962C8B-B14F-4D97-AF65-F5344CB8AC3E}">
        <p14:creationId xmlns:p14="http://schemas.microsoft.com/office/powerpoint/2010/main" val="956477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rontiersin.org/journals/built-environment/articles/10.3389/fbuil.2023.1207564/pdf" TargetMode="External"/><Relationship Id="rId2" Type="http://schemas.openxmlformats.org/officeDocument/2006/relationships/hyperlink" Target="https://onlinelibrary.wiley.com/doi/pdf/10.1111/jfpe.7003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age2.png">
            <a:extLst>
              <a:ext uri="{FF2B5EF4-FFF2-40B4-BE49-F238E27FC236}">
                <a16:creationId xmlns:a16="http://schemas.microsoft.com/office/drawing/2014/main" id="{2AB54906-C095-1CAF-0D25-CAF0D2B064B6}"/>
              </a:ext>
            </a:extLst>
          </p:cNvPr>
          <p:cNvPicPr/>
          <p:nvPr/>
        </p:nvPicPr>
        <p:blipFill>
          <a:blip r:embed="rId2"/>
          <a:srcRect/>
          <a:stretch>
            <a:fillRect/>
          </a:stretch>
        </p:blipFill>
        <p:spPr>
          <a:xfrm>
            <a:off x="5117228" y="934706"/>
            <a:ext cx="2067343" cy="1235738"/>
          </a:xfrm>
          <a:prstGeom prst="rect">
            <a:avLst/>
          </a:prstGeom>
          <a:ln/>
        </p:spPr>
      </p:pic>
      <p:sp>
        <p:nvSpPr>
          <p:cNvPr id="6" name="TextBox 5">
            <a:extLst>
              <a:ext uri="{FF2B5EF4-FFF2-40B4-BE49-F238E27FC236}">
                <a16:creationId xmlns:a16="http://schemas.microsoft.com/office/drawing/2014/main" id="{45CDD6A0-CB7C-D36A-D9B3-B3F42028C875}"/>
              </a:ext>
            </a:extLst>
          </p:cNvPr>
          <p:cNvSpPr txBox="1"/>
          <p:nvPr/>
        </p:nvSpPr>
        <p:spPr>
          <a:xfrm>
            <a:off x="3047163" y="2579228"/>
            <a:ext cx="6094324" cy="1883657"/>
          </a:xfrm>
          <a:prstGeom prst="rect">
            <a:avLst/>
          </a:prstGeom>
          <a:noFill/>
        </p:spPr>
        <p:txBody>
          <a:bodyPr wrap="square">
            <a:spAutoFit/>
          </a:bodyPr>
          <a:lstStyle/>
          <a:p>
            <a:pPr algn="ctr">
              <a:lnSpc>
                <a:spcPct val="150000"/>
              </a:lnSpc>
              <a:buNone/>
            </a:pPr>
            <a:r>
              <a:rPr lang="en-GB" sz="2000" b="1" dirty="0">
                <a:effectLst/>
                <a:latin typeface="Times New Roman" panose="02020603050405020304" pitchFamily="18" charset="0"/>
                <a:ea typeface="Times New Roman" panose="02020603050405020304" pitchFamily="18" charset="0"/>
              </a:rPr>
              <a:t>Module: Problem Solving and Decision Making</a:t>
            </a:r>
            <a:endParaRPr lang="en-IN" sz="2000" b="1" dirty="0">
              <a:effectLst/>
              <a:latin typeface="Times New Roman" panose="02020603050405020304" pitchFamily="18" charset="0"/>
              <a:ea typeface="Times New Roman" panose="02020603050405020304" pitchFamily="18" charset="0"/>
            </a:endParaRPr>
          </a:p>
          <a:p>
            <a:pPr algn="ctr">
              <a:lnSpc>
                <a:spcPct val="150000"/>
              </a:lnSpc>
              <a:buNone/>
            </a:pPr>
            <a:r>
              <a:rPr lang="en-GB" sz="2000" b="1" dirty="0">
                <a:effectLst/>
                <a:latin typeface="Times New Roman" panose="02020603050405020304" pitchFamily="18" charset="0"/>
                <a:ea typeface="Times New Roman" panose="02020603050405020304" pitchFamily="18" charset="0"/>
              </a:rPr>
              <a:t>Module code: LCLM4004</a:t>
            </a:r>
            <a:endParaRPr lang="en-IN" sz="2000" b="1" dirty="0">
              <a:effectLst/>
              <a:latin typeface="Times New Roman" panose="02020603050405020304" pitchFamily="18" charset="0"/>
              <a:ea typeface="Times New Roman" panose="02020603050405020304" pitchFamily="18" charset="0"/>
            </a:endParaRPr>
          </a:p>
          <a:p>
            <a:pPr algn="ctr">
              <a:lnSpc>
                <a:spcPct val="150000"/>
              </a:lnSpc>
              <a:buNone/>
            </a:pPr>
            <a:r>
              <a:rPr lang="en-GB" sz="2000" b="1" dirty="0">
                <a:effectLst/>
                <a:latin typeface="Times New Roman" panose="02020603050405020304" pitchFamily="18" charset="0"/>
                <a:ea typeface="Times New Roman" panose="02020603050405020304" pitchFamily="18" charset="0"/>
              </a:rPr>
              <a:t>Assignment Title: Component 1: Individual Presentation Basil’s Bakery</a:t>
            </a:r>
            <a:endParaRPr lang="en-IN" sz="20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738481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94F7C-A99E-00B6-EC63-8BAF1E88D518}"/>
              </a:ext>
            </a:extLst>
          </p:cNvPr>
          <p:cNvSpPr>
            <a:spLocks noGrp="1"/>
          </p:cNvSpPr>
          <p:nvPr>
            <p:ph type="title"/>
          </p:nvPr>
        </p:nvSpPr>
        <p:spPr>
          <a:xfrm>
            <a:off x="793662" y="386930"/>
            <a:ext cx="10066122" cy="1298448"/>
          </a:xfrm>
        </p:spPr>
        <p:txBody>
          <a:bodyPr anchor="b">
            <a:normAutofit/>
          </a:bodyPr>
          <a:lstStyle/>
          <a:p>
            <a:r>
              <a:rPr lang="en-GB" b="1"/>
              <a:t>Introduction and Case Study Overview </a:t>
            </a:r>
            <a:endParaRPr lang="en-GB" dirty="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2C03F5-026D-AB0E-F984-DF1F6232ED2B}"/>
              </a:ext>
            </a:extLst>
          </p:cNvPr>
          <p:cNvSpPr>
            <a:spLocks noGrp="1"/>
          </p:cNvSpPr>
          <p:nvPr>
            <p:ph idx="1"/>
          </p:nvPr>
        </p:nvSpPr>
        <p:spPr>
          <a:xfrm>
            <a:off x="793661" y="2599509"/>
            <a:ext cx="4530898" cy="3639450"/>
          </a:xfrm>
        </p:spPr>
        <p:txBody>
          <a:bodyPr anchor="ctr">
            <a:normAutofit/>
          </a:bodyPr>
          <a:lstStyle/>
          <a:p>
            <a:pPr lvl="0"/>
            <a:r>
              <a:rPr lang="en-GB" sz="2000"/>
              <a:t>Basil’s Bakery experienced a decrease in sales.</a:t>
            </a:r>
            <a:endParaRPr lang="en-IN" sz="2000"/>
          </a:p>
          <a:p>
            <a:pPr lvl="0"/>
            <a:r>
              <a:rPr lang="en-GB" sz="2000"/>
              <a:t>The company showed growth in its early years.</a:t>
            </a:r>
            <a:endParaRPr lang="en-IN" sz="2000"/>
          </a:p>
          <a:p>
            <a:pPr lvl="0"/>
            <a:r>
              <a:rPr lang="en-GB" sz="2000"/>
              <a:t>25% below the sales in 2019 despite recovery. </a:t>
            </a:r>
            <a:endParaRPr lang="en-IN" sz="2000"/>
          </a:p>
          <a:p>
            <a:pPr marL="0" indent="0">
              <a:buNone/>
            </a:pPr>
            <a:endParaRPr lang="en-GB" sz="2000"/>
          </a:p>
        </p:txBody>
      </p:sp>
      <p:pic>
        <p:nvPicPr>
          <p:cNvPr id="4" name="Picture 3" descr="Business Analysis - 7 Steps in the Process flow">
            <a:extLst>
              <a:ext uri="{FF2B5EF4-FFF2-40B4-BE49-F238E27FC236}">
                <a16:creationId xmlns:a16="http://schemas.microsoft.com/office/drawing/2014/main" id="{958B3C7A-1B60-7B34-E16B-374E33A6E832}"/>
              </a:ext>
            </a:extLst>
          </p:cNvPr>
          <p:cNvPicPr>
            <a:picLocks noChangeAspect="1"/>
          </p:cNvPicPr>
          <p:nvPr/>
        </p:nvPicPr>
        <p:blipFill>
          <a:blip r:embed="rId3"/>
          <a:srcRect l="20616" r="-2" b="-3"/>
          <a:stretch>
            <a:fillRect/>
          </a:stretch>
        </p:blipFill>
        <p:spPr>
          <a:xfrm>
            <a:off x="5911532" y="2484255"/>
            <a:ext cx="5150277" cy="3714244"/>
          </a:xfrm>
          <a:prstGeom prst="rect">
            <a:avLst/>
          </a:prstGeom>
        </p:spPr>
      </p:pic>
      <p:sp>
        <p:nvSpPr>
          <p:cNvPr id="19" name="Rectangle 1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0508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roject Management and Business Analysis | Tiltedge Solutions">
            <a:extLst>
              <a:ext uri="{FF2B5EF4-FFF2-40B4-BE49-F238E27FC236}">
                <a16:creationId xmlns:a16="http://schemas.microsoft.com/office/drawing/2014/main" id="{1833D20C-57B2-B5CF-61FC-2AC6A9FE9999}"/>
              </a:ext>
            </a:extLst>
          </p:cNvPr>
          <p:cNvPicPr>
            <a:picLocks noChangeAspect="1"/>
          </p:cNvPicPr>
          <p:nvPr/>
        </p:nvPicPr>
        <p:blipFill>
          <a:blip r:embed="rId3"/>
          <a:srcRect l="5884" r="-1"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F0546F-1E56-B0E6-DCEE-7C14210E1BCC}"/>
              </a:ext>
            </a:extLst>
          </p:cNvPr>
          <p:cNvSpPr>
            <a:spLocks noGrp="1"/>
          </p:cNvSpPr>
          <p:nvPr>
            <p:ph type="title"/>
          </p:nvPr>
        </p:nvSpPr>
        <p:spPr>
          <a:xfrm>
            <a:off x="7531610" y="365125"/>
            <a:ext cx="3822189" cy="1899912"/>
          </a:xfrm>
        </p:spPr>
        <p:txBody>
          <a:bodyPr>
            <a:normAutofit/>
          </a:bodyPr>
          <a:lstStyle/>
          <a:p>
            <a:r>
              <a:rPr lang="en-GB" sz="3700" b="1"/>
              <a:t>Nature and Scope of the Problem</a:t>
            </a:r>
            <a:br>
              <a:rPr lang="en-IN" sz="3700"/>
            </a:br>
            <a:endParaRPr lang="en-GB" sz="3700"/>
          </a:p>
        </p:txBody>
      </p:sp>
      <p:sp>
        <p:nvSpPr>
          <p:cNvPr id="3" name="Content Placeholder 2">
            <a:extLst>
              <a:ext uri="{FF2B5EF4-FFF2-40B4-BE49-F238E27FC236}">
                <a16:creationId xmlns:a16="http://schemas.microsoft.com/office/drawing/2014/main" id="{C4EE419A-7442-CFF3-DB07-A13F37536222}"/>
              </a:ext>
            </a:extLst>
          </p:cNvPr>
          <p:cNvSpPr>
            <a:spLocks noGrp="1"/>
          </p:cNvSpPr>
          <p:nvPr>
            <p:ph idx="1"/>
          </p:nvPr>
        </p:nvSpPr>
        <p:spPr>
          <a:xfrm>
            <a:off x="7531610" y="2434201"/>
            <a:ext cx="3822189" cy="3742762"/>
          </a:xfrm>
        </p:spPr>
        <p:txBody>
          <a:bodyPr>
            <a:normAutofit/>
          </a:bodyPr>
          <a:lstStyle/>
          <a:p>
            <a:pPr lvl="0"/>
            <a:r>
              <a:rPr lang="en-GB" sz="2000"/>
              <a:t>The hybrid work model contributed to the sales drop.</a:t>
            </a:r>
            <a:endParaRPr lang="en-IN" sz="2000"/>
          </a:p>
          <a:p>
            <a:pPr lvl="0"/>
            <a:r>
              <a:rPr lang="en-GB" sz="2000"/>
              <a:t>Absence of delivery service is an issue.</a:t>
            </a:r>
            <a:endParaRPr lang="en-IN" sz="2000"/>
          </a:p>
          <a:p>
            <a:pPr lvl="0"/>
            <a:r>
              <a:rPr lang="en-GB" sz="2000"/>
              <a:t>People seek convenience (Alam et al., 2025). </a:t>
            </a:r>
            <a:endParaRPr lang="en-IN" sz="2000"/>
          </a:p>
          <a:p>
            <a:pPr marL="0" indent="0">
              <a:buNone/>
            </a:pPr>
            <a:endParaRPr lang="en-GB" sz="2000"/>
          </a:p>
        </p:txBody>
      </p:sp>
    </p:spTree>
    <p:extLst>
      <p:ext uri="{BB962C8B-B14F-4D97-AF65-F5344CB8AC3E}">
        <p14:creationId xmlns:p14="http://schemas.microsoft.com/office/powerpoint/2010/main" val="3139664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38098F-E210-2F88-EC94-CB327BA25047}"/>
              </a:ext>
            </a:extLst>
          </p:cNvPr>
          <p:cNvSpPr>
            <a:spLocks noGrp="1"/>
          </p:cNvSpPr>
          <p:nvPr>
            <p:ph type="title"/>
          </p:nvPr>
        </p:nvSpPr>
        <p:spPr>
          <a:xfrm>
            <a:off x="838200" y="609600"/>
            <a:ext cx="3739341" cy="1330839"/>
          </a:xfrm>
        </p:spPr>
        <p:txBody>
          <a:bodyPr>
            <a:normAutofit/>
          </a:bodyPr>
          <a:lstStyle/>
          <a:p>
            <a:r>
              <a:rPr lang="en-GB" sz="3700" b="1"/>
              <a:t>PESTEL Analysis</a:t>
            </a:r>
            <a:br>
              <a:rPr lang="en-IN" sz="3700"/>
            </a:br>
            <a:endParaRPr lang="en-GB" sz="3700"/>
          </a:p>
        </p:txBody>
      </p:sp>
      <p:sp>
        <p:nvSpPr>
          <p:cNvPr id="3" name="Content Placeholder 2">
            <a:extLst>
              <a:ext uri="{FF2B5EF4-FFF2-40B4-BE49-F238E27FC236}">
                <a16:creationId xmlns:a16="http://schemas.microsoft.com/office/drawing/2014/main" id="{37F54446-C069-1725-D187-985A449F5080}"/>
              </a:ext>
            </a:extLst>
          </p:cNvPr>
          <p:cNvSpPr>
            <a:spLocks noGrp="1"/>
          </p:cNvSpPr>
          <p:nvPr>
            <p:ph idx="1"/>
          </p:nvPr>
        </p:nvSpPr>
        <p:spPr>
          <a:xfrm>
            <a:off x="862366" y="2194102"/>
            <a:ext cx="3427001" cy="3908586"/>
          </a:xfrm>
        </p:spPr>
        <p:txBody>
          <a:bodyPr>
            <a:normAutofit/>
          </a:bodyPr>
          <a:lstStyle/>
          <a:p>
            <a:pPr lvl="0"/>
            <a:r>
              <a:rPr lang="en-GB" sz="1300"/>
              <a:t>PESTEL offers a comprehensive understanding (Bou Hatoum et al., 2023). </a:t>
            </a:r>
            <a:endParaRPr lang="en-IN" sz="1300"/>
          </a:p>
          <a:p>
            <a:pPr lvl="0"/>
            <a:r>
              <a:rPr lang="en-GB" sz="1300"/>
              <a:t>Business rates and regulatory costs increased operating costs.</a:t>
            </a:r>
            <a:endParaRPr lang="en-IN" sz="1300"/>
          </a:p>
          <a:p>
            <a:pPr lvl="0"/>
            <a:r>
              <a:rPr lang="en-GB" sz="1300"/>
              <a:t>Food prices increased by 3.7 in March (Food Foundation, 2026). </a:t>
            </a:r>
            <a:endParaRPr lang="en-IN" sz="1300"/>
          </a:p>
          <a:p>
            <a:pPr lvl="0"/>
            <a:r>
              <a:rPr lang="en-GB" sz="1300"/>
              <a:t>Growth in hybrid work arrangements is a significant issue. </a:t>
            </a:r>
            <a:endParaRPr lang="en-IN" sz="1300"/>
          </a:p>
          <a:p>
            <a:pPr lvl="0"/>
            <a:r>
              <a:rPr lang="en-GB" sz="1300"/>
              <a:t>28% of the UK employees work remotely (ons.gov.u, 2026).</a:t>
            </a:r>
            <a:endParaRPr lang="en-IN" sz="1300"/>
          </a:p>
          <a:p>
            <a:pPr lvl="0"/>
            <a:r>
              <a:rPr lang="en-GB" sz="1300"/>
              <a:t>Organic ingredient sourcing exposes the bakery to crop failure. </a:t>
            </a:r>
            <a:endParaRPr lang="en-IN" sz="1300"/>
          </a:p>
          <a:p>
            <a:pPr lvl="0"/>
            <a:r>
              <a:rPr lang="en-GB" sz="1300"/>
              <a:t>Compliance with food standards and employment laws increased operational costs.</a:t>
            </a:r>
            <a:endParaRPr lang="en-IN" sz="1300"/>
          </a:p>
        </p:txBody>
      </p:sp>
      <p:pic>
        <p:nvPicPr>
          <p:cNvPr id="4" name="Picture 3" descr="PESTEL analysis. Source: the authors. | Download Scientific Diagram">
            <a:extLst>
              <a:ext uri="{FF2B5EF4-FFF2-40B4-BE49-F238E27FC236}">
                <a16:creationId xmlns:a16="http://schemas.microsoft.com/office/drawing/2014/main" id="{4210F989-D341-9074-397A-2DC1806191D9}"/>
              </a:ext>
            </a:extLst>
          </p:cNvPr>
          <p:cNvPicPr>
            <a:picLocks noChangeAspect="1"/>
          </p:cNvPicPr>
          <p:nvPr/>
        </p:nvPicPr>
        <p:blipFill>
          <a:blip r:embed="rId3"/>
          <a:srcRect t="4243" r="-3" b="108"/>
          <a:stretch>
            <a:fillRect/>
          </a:stretch>
        </p:blipFill>
        <p:spPr>
          <a:xfrm>
            <a:off x="5656313" y="661916"/>
            <a:ext cx="5733428" cy="5557909"/>
          </a:xfrm>
          <a:prstGeom prst="rect">
            <a:avLst/>
          </a:prstGeom>
        </p:spPr>
      </p:pic>
    </p:spTree>
    <p:extLst>
      <p:ext uri="{BB962C8B-B14F-4D97-AF65-F5344CB8AC3E}">
        <p14:creationId xmlns:p14="http://schemas.microsoft.com/office/powerpoint/2010/main" val="439683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72213-5A5A-A6F6-0DDA-72733B85070F}"/>
              </a:ext>
            </a:extLst>
          </p:cNvPr>
          <p:cNvSpPr>
            <a:spLocks noGrp="1"/>
          </p:cNvSpPr>
          <p:nvPr>
            <p:ph type="title"/>
          </p:nvPr>
        </p:nvSpPr>
        <p:spPr>
          <a:xfrm>
            <a:off x="793662" y="386930"/>
            <a:ext cx="10066122" cy="1298448"/>
          </a:xfrm>
        </p:spPr>
        <p:txBody>
          <a:bodyPr anchor="b">
            <a:normAutofit/>
          </a:bodyPr>
          <a:lstStyle/>
          <a:p>
            <a:r>
              <a:rPr lang="en-GB" sz="4800" b="1"/>
              <a:t>Fishbone Analysis</a:t>
            </a:r>
            <a:endParaRPr lang="en-GB" sz="4800"/>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F05D77-3725-3CB9-B900-FA99C217B4E3}"/>
              </a:ext>
            </a:extLst>
          </p:cNvPr>
          <p:cNvSpPr>
            <a:spLocks noGrp="1"/>
          </p:cNvSpPr>
          <p:nvPr>
            <p:ph idx="1"/>
          </p:nvPr>
        </p:nvSpPr>
        <p:spPr>
          <a:xfrm>
            <a:off x="793661" y="2599509"/>
            <a:ext cx="4530898" cy="3639450"/>
          </a:xfrm>
        </p:spPr>
        <p:txBody>
          <a:bodyPr anchor="ctr">
            <a:normAutofit/>
          </a:bodyPr>
          <a:lstStyle/>
          <a:p>
            <a:pPr lvl="0"/>
            <a:r>
              <a:rPr lang="en-GB" sz="2000"/>
              <a:t>Fishbone analysis focuses on root causes (Kaizen, 2026). </a:t>
            </a:r>
            <a:endParaRPr lang="en-IN" sz="2000"/>
          </a:p>
          <a:p>
            <a:pPr lvl="0"/>
            <a:r>
              <a:rPr lang="en-GB" sz="2000"/>
              <a:t>It provides a visual representation of cause and effect (Kaizen, 2026).</a:t>
            </a:r>
            <a:endParaRPr lang="en-IN" sz="2000"/>
          </a:p>
          <a:p>
            <a:pPr lvl="0"/>
            <a:r>
              <a:rPr lang="en-GB" sz="2000"/>
              <a:t>The main problem or effect is stagnant sales. </a:t>
            </a:r>
            <a:endParaRPr lang="en-IN" sz="2000"/>
          </a:p>
          <a:p>
            <a:pPr lvl="0"/>
            <a:r>
              <a:rPr lang="en-GB" sz="2000"/>
              <a:t>Hybrid work decreased footfall.</a:t>
            </a:r>
            <a:endParaRPr lang="en-IN" sz="2000"/>
          </a:p>
          <a:p>
            <a:pPr lvl="0"/>
            <a:r>
              <a:rPr lang="en-GB" sz="2000"/>
              <a:t>Shop closures in retail parks contributed towards the problem.</a:t>
            </a:r>
            <a:endParaRPr lang="en-IN" sz="2000"/>
          </a:p>
          <a:p>
            <a:pPr lvl="0"/>
            <a:r>
              <a:rPr lang="en-GB" sz="2000"/>
              <a:t>Lack of customer convenience. </a:t>
            </a:r>
            <a:endParaRPr lang="en-IN" sz="2000"/>
          </a:p>
          <a:p>
            <a:pPr marL="0" indent="0">
              <a:buNone/>
            </a:pPr>
            <a:endParaRPr lang="en-GB" sz="2000"/>
          </a:p>
        </p:txBody>
      </p:sp>
      <p:pic>
        <p:nvPicPr>
          <p:cNvPr id="5" name="Picture 4">
            <a:extLst>
              <a:ext uri="{FF2B5EF4-FFF2-40B4-BE49-F238E27FC236}">
                <a16:creationId xmlns:a16="http://schemas.microsoft.com/office/drawing/2014/main" id="{9717A280-42BD-CF12-197D-810DAB15B561}"/>
              </a:ext>
            </a:extLst>
          </p:cNvPr>
          <p:cNvPicPr>
            <a:picLocks noChangeAspect="1"/>
          </p:cNvPicPr>
          <p:nvPr/>
        </p:nvPicPr>
        <p:blipFill>
          <a:blip r:embed="rId3"/>
          <a:stretch>
            <a:fillRect/>
          </a:stretch>
        </p:blipFill>
        <p:spPr>
          <a:xfrm>
            <a:off x="5911532" y="2641786"/>
            <a:ext cx="5150277" cy="3399182"/>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85363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20448A-EFE0-18A5-B401-880CA09B2E65}"/>
              </a:ext>
            </a:extLst>
          </p:cNvPr>
          <p:cNvSpPr>
            <a:spLocks noGrp="1"/>
          </p:cNvSpPr>
          <p:nvPr>
            <p:ph type="title"/>
          </p:nvPr>
        </p:nvSpPr>
        <p:spPr>
          <a:xfrm>
            <a:off x="640080" y="325369"/>
            <a:ext cx="4368602" cy="1956841"/>
          </a:xfrm>
        </p:spPr>
        <p:txBody>
          <a:bodyPr anchor="b">
            <a:normAutofit/>
          </a:bodyPr>
          <a:lstStyle/>
          <a:p>
            <a:r>
              <a:rPr lang="en-GB" sz="5400" b="1"/>
              <a:t>Key Findings </a:t>
            </a:r>
            <a:endParaRPr lang="en-GB" sz="54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121006-633D-D0B3-0ED6-FBB3D44D2691}"/>
              </a:ext>
            </a:extLst>
          </p:cNvPr>
          <p:cNvSpPr>
            <a:spLocks noGrp="1"/>
          </p:cNvSpPr>
          <p:nvPr>
            <p:ph idx="1"/>
          </p:nvPr>
        </p:nvSpPr>
        <p:spPr>
          <a:xfrm>
            <a:off x="640080" y="2872899"/>
            <a:ext cx="4243589" cy="3320668"/>
          </a:xfrm>
        </p:spPr>
        <p:txBody>
          <a:bodyPr>
            <a:normAutofit/>
          </a:bodyPr>
          <a:lstStyle/>
          <a:p>
            <a:pPr lvl="0"/>
            <a:r>
              <a:rPr lang="en-GB" sz="2200"/>
              <a:t>A combination of factors contributed towards the issue of stagnant sales.</a:t>
            </a:r>
            <a:endParaRPr lang="en-IN" sz="2200"/>
          </a:p>
          <a:p>
            <a:pPr lvl="0"/>
            <a:r>
              <a:rPr lang="en-GB" sz="2200"/>
              <a:t>Less use of technology, environmental pressure, and inflation are the main causes.</a:t>
            </a:r>
            <a:endParaRPr lang="en-IN" sz="2200"/>
          </a:p>
          <a:p>
            <a:r>
              <a:rPr lang="en-GB" sz="2200"/>
              <a:t>Operational inefficiency must be addressed</a:t>
            </a:r>
          </a:p>
        </p:txBody>
      </p:sp>
      <p:pic>
        <p:nvPicPr>
          <p:cNvPr id="4" name="Picture 3" descr="11,700+ Key Findings Stock Photos, Pictures &amp; Royalty-Free Images - iStock  | Key findings icon, Business key findings, Key findings infographic">
            <a:extLst>
              <a:ext uri="{FF2B5EF4-FFF2-40B4-BE49-F238E27FC236}">
                <a16:creationId xmlns:a16="http://schemas.microsoft.com/office/drawing/2014/main" id="{6819CF42-C7FF-26E5-6902-759BDA8DE8AE}"/>
              </a:ext>
            </a:extLst>
          </p:cNvPr>
          <p:cNvPicPr>
            <a:picLocks noChangeAspect="1"/>
          </p:cNvPicPr>
          <p:nvPr/>
        </p:nvPicPr>
        <p:blipFill>
          <a:blip r:embed="rId3"/>
          <a:srcRect l="15810" r="1874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48689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EA0954-C35D-AAAC-D493-93F0F08DBE78}"/>
              </a:ext>
            </a:extLst>
          </p:cNvPr>
          <p:cNvSpPr>
            <a:spLocks noGrp="1"/>
          </p:cNvSpPr>
          <p:nvPr>
            <p:ph type="title"/>
          </p:nvPr>
        </p:nvSpPr>
        <p:spPr>
          <a:xfrm>
            <a:off x="630936" y="639520"/>
            <a:ext cx="3429000" cy="1719072"/>
          </a:xfrm>
        </p:spPr>
        <p:txBody>
          <a:bodyPr anchor="b">
            <a:normAutofit/>
          </a:bodyPr>
          <a:lstStyle/>
          <a:p>
            <a:r>
              <a:rPr lang="en-GB" sz="5000" b="1"/>
              <a:t>Conclusion</a:t>
            </a:r>
            <a:br>
              <a:rPr lang="en-IN" sz="5000"/>
            </a:br>
            <a:endParaRPr lang="en-GB" sz="50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418E33-6C6F-6E95-7E0C-2EAD98A76609}"/>
              </a:ext>
            </a:extLst>
          </p:cNvPr>
          <p:cNvSpPr>
            <a:spLocks noGrp="1"/>
          </p:cNvSpPr>
          <p:nvPr>
            <p:ph idx="1"/>
          </p:nvPr>
        </p:nvSpPr>
        <p:spPr>
          <a:xfrm>
            <a:off x="630936" y="2807208"/>
            <a:ext cx="3429000" cy="3410712"/>
          </a:xfrm>
        </p:spPr>
        <p:txBody>
          <a:bodyPr anchor="t">
            <a:normAutofit/>
          </a:bodyPr>
          <a:lstStyle/>
          <a:p>
            <a:pPr lvl="0"/>
            <a:r>
              <a:rPr lang="en-GB" sz="2200" dirty="0"/>
              <a:t>Interconnected factors caused the issue.</a:t>
            </a:r>
            <a:endParaRPr lang="en-IN" sz="2200" dirty="0"/>
          </a:p>
          <a:p>
            <a:pPr lvl="0"/>
            <a:r>
              <a:rPr lang="en-GB" sz="2200" dirty="0"/>
              <a:t>Identification of causes provides the foundation for decision making. </a:t>
            </a:r>
            <a:endParaRPr lang="en-IN" sz="2200" dirty="0"/>
          </a:p>
          <a:p>
            <a:pPr marL="0" indent="0">
              <a:buNone/>
            </a:pPr>
            <a:endParaRPr lang="en-GB" sz="2200" dirty="0"/>
          </a:p>
        </p:txBody>
      </p:sp>
      <p:pic>
        <p:nvPicPr>
          <p:cNvPr id="4" name="Picture 3" descr="4,970 Conclusion Presentation Royalty-Free Images, Stock Photos &amp; Pictures  | Shutterstock">
            <a:extLst>
              <a:ext uri="{FF2B5EF4-FFF2-40B4-BE49-F238E27FC236}">
                <a16:creationId xmlns:a16="http://schemas.microsoft.com/office/drawing/2014/main" id="{BD506812-9E32-8289-879A-BCE35D4E38C1}"/>
              </a:ext>
            </a:extLst>
          </p:cNvPr>
          <p:cNvPicPr>
            <a:picLocks noChangeAspect="1"/>
          </p:cNvPicPr>
          <p:nvPr/>
        </p:nvPicPr>
        <p:blipFill>
          <a:blip r:embed="rId3"/>
          <a:stretch>
            <a:fillRect/>
          </a:stretch>
        </p:blipFill>
        <p:spPr>
          <a:xfrm>
            <a:off x="4654296" y="1331995"/>
            <a:ext cx="6903720" cy="4194009"/>
          </a:xfrm>
          <a:prstGeom prst="rect">
            <a:avLst/>
          </a:prstGeom>
        </p:spPr>
      </p:pic>
    </p:spTree>
    <p:extLst>
      <p:ext uri="{BB962C8B-B14F-4D97-AF65-F5344CB8AC3E}">
        <p14:creationId xmlns:p14="http://schemas.microsoft.com/office/powerpoint/2010/main" val="2703886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B0C4F-CB39-7DBA-326A-AA6DFECF8191}"/>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References</a:t>
            </a:r>
            <a:br>
              <a:rPr lang="en-IN"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CC1D2257-2DAD-3034-3173-65FEC993C341}"/>
              </a:ext>
            </a:extLst>
          </p:cNvPr>
          <p:cNvSpPr>
            <a:spLocks noGrp="1"/>
          </p:cNvSpPr>
          <p:nvPr>
            <p:ph idx="1"/>
          </p:nvPr>
        </p:nvSpPr>
        <p:spPr>
          <a:xfrm>
            <a:off x="4810259" y="649480"/>
            <a:ext cx="6555347" cy="5546047"/>
          </a:xfrm>
        </p:spPr>
        <p:txBody>
          <a:bodyPr anchor="ctr">
            <a:normAutofit/>
          </a:bodyPr>
          <a:lstStyle/>
          <a:p>
            <a:r>
              <a:rPr lang="en-GB" sz="1600" dirty="0"/>
              <a:t>Alam, M.W., Kumar, J.V., Awad, M., Saravanan, P., Al‐</a:t>
            </a:r>
            <a:r>
              <a:rPr lang="en-GB" sz="1600" dirty="0" err="1"/>
              <a:t>Sowayan</a:t>
            </a:r>
            <a:r>
              <a:rPr lang="en-GB" sz="1600" dirty="0"/>
              <a:t>, N.S., </a:t>
            </a:r>
            <a:r>
              <a:rPr lang="en-GB" sz="1600" dirty="0" err="1"/>
              <a:t>Rosaiah</a:t>
            </a:r>
            <a:r>
              <a:rPr lang="en-GB" sz="1600" dirty="0"/>
              <a:t>, P. and Nivetha, M.S., (2025). Emerging trends in food process engineering: integrating sensing technologies for health, sustainability, and consumer preferences. </a:t>
            </a:r>
            <a:r>
              <a:rPr lang="en-GB" sz="1600" i="1" dirty="0"/>
              <a:t>Journal of Food Process Engineering</a:t>
            </a:r>
            <a:r>
              <a:rPr lang="en-GB" sz="1600" dirty="0"/>
              <a:t>, </a:t>
            </a:r>
            <a:r>
              <a:rPr lang="en-GB" sz="1600" i="1" dirty="0"/>
              <a:t>48</a:t>
            </a:r>
            <a:r>
              <a:rPr lang="en-GB" sz="1600" dirty="0"/>
              <a:t>(1), p.e70035. </a:t>
            </a:r>
            <a:r>
              <a:rPr lang="en-GB" sz="1600" dirty="0">
                <a:hlinkClick r:id="rId2"/>
              </a:rPr>
              <a:t>https://onlinelibrary.wiley.com/doi/pdf/10.1111/jfpe.70035</a:t>
            </a:r>
            <a:r>
              <a:rPr lang="en-GB" sz="1600" dirty="0"/>
              <a:t>  </a:t>
            </a:r>
            <a:endParaRPr lang="en-IN" sz="1600" dirty="0"/>
          </a:p>
          <a:p>
            <a:r>
              <a:rPr lang="en-GB" sz="1600" dirty="0"/>
              <a:t>Bou Hatoum, M., </a:t>
            </a:r>
            <a:r>
              <a:rPr lang="en-GB" sz="1600" dirty="0" err="1"/>
              <a:t>Nassereddine</a:t>
            </a:r>
            <a:r>
              <a:rPr lang="en-GB" sz="1600" dirty="0"/>
              <a:t>, H., Musick, S. and El-Jazzar, M., (2023). Investigation of PESTEL factors driving change in capital project organizations. </a:t>
            </a:r>
            <a:r>
              <a:rPr lang="en-GB" sz="1600" i="1" dirty="0"/>
              <a:t>Frontiers in Built Environment</a:t>
            </a:r>
            <a:r>
              <a:rPr lang="en-GB" sz="1600" dirty="0"/>
              <a:t>, </a:t>
            </a:r>
            <a:r>
              <a:rPr lang="en-GB" sz="1600" i="1" dirty="0"/>
              <a:t>9</a:t>
            </a:r>
            <a:r>
              <a:rPr lang="en-GB" sz="1600" dirty="0"/>
              <a:t>, p.1207564. </a:t>
            </a:r>
            <a:r>
              <a:rPr lang="en-GB" sz="1600" dirty="0">
                <a:hlinkClick r:id="rId3"/>
              </a:rPr>
              <a:t>https://www.frontiersin.org/journals/built-environment/articles/10.3389/fbuil.2023.1207564/pdf</a:t>
            </a:r>
            <a:r>
              <a:rPr lang="en-GB" sz="1600" dirty="0"/>
              <a:t> </a:t>
            </a:r>
            <a:endParaRPr lang="en-IN" sz="1600" dirty="0"/>
          </a:p>
          <a:p>
            <a:r>
              <a:rPr lang="en-GB" sz="1600" dirty="0" err="1"/>
              <a:t>Foodfoundation</a:t>
            </a:r>
            <a:r>
              <a:rPr lang="en-GB" sz="1600" dirty="0"/>
              <a:t>, (2026) </a:t>
            </a:r>
            <a:r>
              <a:rPr lang="en-GB" sz="1600" i="1" dirty="0"/>
              <a:t>Food prices tracker: April 2026 | Food Foundation</a:t>
            </a:r>
            <a:r>
              <a:rPr lang="en-GB" sz="1600" dirty="0"/>
              <a:t>. Available at: https://foodfoundation.org.uk/news/food-prices-tracker-april-2026 (Accessed: 30 June 2026).</a:t>
            </a:r>
            <a:endParaRPr lang="en-IN" sz="1600" dirty="0"/>
          </a:p>
          <a:p>
            <a:r>
              <a:rPr lang="en-GB" sz="1600" dirty="0"/>
              <a:t>Kaizen, (2026) </a:t>
            </a:r>
            <a:r>
              <a:rPr lang="en-GB" sz="1600" i="1" dirty="0"/>
              <a:t>Understanding the </a:t>
            </a:r>
            <a:r>
              <a:rPr lang="en-GB" sz="1600" i="1" dirty="0" err="1"/>
              <a:t>ishikawa</a:t>
            </a:r>
            <a:r>
              <a:rPr lang="en-GB" sz="1600" i="1" dirty="0"/>
              <a:t> diagram | </a:t>
            </a:r>
            <a:r>
              <a:rPr lang="en-GB" sz="1600" i="1" dirty="0" err="1"/>
              <a:t>kaizenTM</a:t>
            </a:r>
            <a:r>
              <a:rPr lang="en-GB" sz="1600" i="1" dirty="0"/>
              <a:t> article</a:t>
            </a:r>
            <a:r>
              <a:rPr lang="en-GB" sz="1600" dirty="0"/>
              <a:t>. Available at: https://kaizen.com/insights/ishikawa-diagram-root-cause-analysis/ (Accessed: 30 June 2026).</a:t>
            </a:r>
            <a:endParaRPr lang="en-IN" sz="1600" dirty="0"/>
          </a:p>
          <a:p>
            <a:r>
              <a:rPr lang="en-GB" sz="1600" dirty="0" err="1"/>
              <a:t>ons.gov.u</a:t>
            </a:r>
            <a:r>
              <a:rPr lang="en-GB" sz="1600" dirty="0"/>
              <a:t>, (2026) </a:t>
            </a:r>
            <a:r>
              <a:rPr lang="en-GB" sz="1600" i="1" dirty="0"/>
              <a:t>Who has access to hybrid work in Great Britain? - office for National Statistics</a:t>
            </a:r>
            <a:r>
              <a:rPr lang="en-GB" sz="1600" dirty="0"/>
              <a:t>. Available at: https://www.ons.gov.uk/employmentandlabourmarket/peopleinwork/employmentandemployeetypes/articles/whohasaccesstohybridworkingreatbritain/2025-06-11 (Accessed: 30 June 2026).</a:t>
            </a:r>
            <a:endParaRPr lang="en-IN" sz="1600" dirty="0"/>
          </a:p>
        </p:txBody>
      </p:sp>
    </p:spTree>
    <p:extLst>
      <p:ext uri="{BB962C8B-B14F-4D97-AF65-F5344CB8AC3E}">
        <p14:creationId xmlns:p14="http://schemas.microsoft.com/office/powerpoint/2010/main" val="15013042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1368</Words>
  <Application>Microsoft Office PowerPoint</Application>
  <PresentationFormat>Widescreen</PresentationFormat>
  <Paragraphs>53</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Times New Roman</vt:lpstr>
      <vt:lpstr>Office Theme</vt:lpstr>
      <vt:lpstr>PowerPoint Presentation</vt:lpstr>
      <vt:lpstr>Introduction and Case Study Overview </vt:lpstr>
      <vt:lpstr>Nature and Scope of the Problem </vt:lpstr>
      <vt:lpstr>PESTEL Analysis </vt:lpstr>
      <vt:lpstr>Fishbone Analysis</vt:lpstr>
      <vt:lpstr>Key Findings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2026-06-30T13:54:53Z</dcterms:created>
  <dcterms:modified xsi:type="dcterms:W3CDTF">2026-06-30T13:55:02Z</dcterms:modified>
</cp:coreProperties>
</file>