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4BCE-5410-4E7D-999C-3B7A6A160CCA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A66BFD93-D1F4-4CE9-8E09-EFE5A567A37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7797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4BCE-5410-4E7D-999C-3B7A6A160CCA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FD93-D1F4-4CE9-8E09-EFE5A567A37B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6313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4BCE-5410-4E7D-999C-3B7A6A160CCA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FD93-D1F4-4CE9-8E09-EFE5A567A37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4649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4BCE-5410-4E7D-999C-3B7A6A160CCA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FD93-D1F4-4CE9-8E09-EFE5A567A37B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9402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4BCE-5410-4E7D-999C-3B7A6A160CCA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FD93-D1F4-4CE9-8E09-EFE5A567A37B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1662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4BCE-5410-4E7D-999C-3B7A6A160CCA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FD93-D1F4-4CE9-8E09-EFE5A567A37B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261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4BCE-5410-4E7D-999C-3B7A6A160CCA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FD93-D1F4-4CE9-8E09-EFE5A567A3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164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4BCE-5410-4E7D-999C-3B7A6A160CCA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FD93-D1F4-4CE9-8E09-EFE5A567A37B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8797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07D04BCE-5410-4E7D-999C-3B7A6A160CCA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FD93-D1F4-4CE9-8E09-EFE5A567A37B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9852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4BCE-5410-4E7D-999C-3B7A6A160CCA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FD93-D1F4-4CE9-8E09-EFE5A567A37B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1308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04BCE-5410-4E7D-999C-3B7A6A160CCA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BFD93-D1F4-4CE9-8E09-EFE5A567A37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3951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04BCE-5410-4E7D-999C-3B7A6A160CCA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A66BFD93-D1F4-4CE9-8E09-EFE5A567A37B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020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819A4-9DB2-412F-A14C-F6D1B0970252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768908" y="1585986"/>
            <a:ext cx="6729174" cy="2541587"/>
          </a:xfrm>
        </p:spPr>
        <p:txBody>
          <a:bodyPr>
            <a:normAutofit/>
          </a:bodyPr>
          <a:lstStyle/>
          <a:p>
            <a:pPr algn="ctr"/>
            <a:r>
              <a:rPr lang="en-GB" sz="4400" dirty="0"/>
              <a:t>Compliance and obedience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19B4A8-C1DF-4E2A-A7DD-96B1E5452DF5}"/>
              </a:ext>
            </a:extLst>
          </p:cNvPr>
          <p:cNvSpPr txBox="1"/>
          <p:nvPr/>
        </p:nvSpPr>
        <p:spPr>
          <a:xfrm>
            <a:off x="8781535" y="5087557"/>
            <a:ext cx="34104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1702538</a:t>
            </a:r>
          </a:p>
          <a:p>
            <a:endParaRPr lang="en-GB" dirty="0"/>
          </a:p>
          <a:p>
            <a:r>
              <a:rPr lang="en-GB" dirty="0"/>
              <a:t>Jason Morgan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D7D1F3-C17A-47F6-941F-AFFAA0FF3370}"/>
              </a:ext>
            </a:extLst>
          </p:cNvPr>
          <p:cNvSpPr txBox="1"/>
          <p:nvPr/>
        </p:nvSpPr>
        <p:spPr>
          <a:xfrm>
            <a:off x="259491" y="5788455"/>
            <a:ext cx="2162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SSAP4002</a:t>
            </a:r>
          </a:p>
        </p:txBody>
      </p:sp>
      <p:pic>
        <p:nvPicPr>
          <p:cNvPr id="1028" name="Picture 4" descr="Image result for sheep cartoon conformity">
            <a:extLst>
              <a:ext uri="{FF2B5EF4-FFF2-40B4-BE49-F238E27FC236}">
                <a16:creationId xmlns:a16="http://schemas.microsoft.com/office/drawing/2014/main" id="{02E977F9-2AC3-43AD-B33A-23A333B0B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0499" y="1323254"/>
            <a:ext cx="2737045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5AD3172-AF10-4610-BF35-4D90FCA37620}"/>
              </a:ext>
            </a:extLst>
          </p:cNvPr>
          <p:cNvSpPr txBox="1"/>
          <p:nvPr/>
        </p:nvSpPr>
        <p:spPr>
          <a:xfrm>
            <a:off x="8286508" y="4127573"/>
            <a:ext cx="25248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Libertarian nation (2011)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90084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FE75E60-CEE5-469C-B336-F3DE4FB20E8A}"/>
              </a:ext>
            </a:extLst>
          </p:cNvPr>
          <p:cNvSpPr txBox="1"/>
          <p:nvPr/>
        </p:nvSpPr>
        <p:spPr>
          <a:xfrm>
            <a:off x="2304535" y="654908"/>
            <a:ext cx="4287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Contents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058677-E789-47FA-A68C-62E1BA01B57F}"/>
              </a:ext>
            </a:extLst>
          </p:cNvPr>
          <p:cNvSpPr txBox="1"/>
          <p:nvPr/>
        </p:nvSpPr>
        <p:spPr>
          <a:xfrm>
            <a:off x="1754660" y="1853513"/>
            <a:ext cx="967534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What do compliance and obedience mean?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What evidence is available?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What are the impacts of social compliance and obedience?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/>
              <a:t>Conclusion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2050" name="Picture 2" descr="Image result for what? cartoon">
            <a:extLst>
              <a:ext uri="{FF2B5EF4-FFF2-40B4-BE49-F238E27FC236}">
                <a16:creationId xmlns:a16="http://schemas.microsoft.com/office/drawing/2014/main" id="{26BC922E-D450-4AC8-BF01-3EAA21237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100" y="1546139"/>
            <a:ext cx="4533900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16F5FB-610B-4F4F-B759-AC837D5F2EB7}"/>
              </a:ext>
            </a:extLst>
          </p:cNvPr>
          <p:cNvSpPr txBox="1"/>
          <p:nvPr/>
        </p:nvSpPr>
        <p:spPr>
          <a:xfrm>
            <a:off x="7658100" y="4355240"/>
            <a:ext cx="29542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/>
              <a:t>Awsomely</a:t>
            </a:r>
            <a:r>
              <a:rPr lang="en-GB" sz="1200" dirty="0"/>
              <a:t> </a:t>
            </a:r>
            <a:r>
              <a:rPr lang="en-GB" sz="1200" dirty="0" err="1"/>
              <a:t>luvvie</a:t>
            </a:r>
            <a:r>
              <a:rPr lang="en-GB" sz="1200" dirty="0"/>
              <a:t>, (2012)</a:t>
            </a:r>
          </a:p>
        </p:txBody>
      </p:sp>
    </p:spTree>
    <p:extLst>
      <p:ext uri="{BB962C8B-B14F-4D97-AF65-F5344CB8AC3E}">
        <p14:creationId xmlns:p14="http://schemas.microsoft.com/office/powerpoint/2010/main" val="3549996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8298C0-FE46-44AC-B609-4732B3D2949C}"/>
              </a:ext>
            </a:extLst>
          </p:cNvPr>
          <p:cNvSpPr txBox="1"/>
          <p:nvPr/>
        </p:nvSpPr>
        <p:spPr>
          <a:xfrm>
            <a:off x="992659" y="2578503"/>
            <a:ext cx="10206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Compliance – refers to the acquiescence to a request (Cialdini, and Goldstein, 2004).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073C03-9DB2-4EDF-B580-CAD71DD3F67C}"/>
              </a:ext>
            </a:extLst>
          </p:cNvPr>
          <p:cNvSpPr txBox="1"/>
          <p:nvPr/>
        </p:nvSpPr>
        <p:spPr>
          <a:xfrm>
            <a:off x="2290119" y="3980247"/>
            <a:ext cx="7611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Obedience – refers to the compliance with an order, or request by authority (Milgram, and </a:t>
            </a:r>
            <a:r>
              <a:rPr lang="en-GB" dirty="0" err="1"/>
              <a:t>Gudehus</a:t>
            </a:r>
            <a:r>
              <a:rPr lang="en-GB" dirty="0"/>
              <a:t>, 1978).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C3A377-3FFF-4DFC-8137-893AC99C7A8A}"/>
              </a:ext>
            </a:extLst>
          </p:cNvPr>
          <p:cNvSpPr txBox="1"/>
          <p:nvPr/>
        </p:nvSpPr>
        <p:spPr>
          <a:xfrm>
            <a:off x="3581400" y="468873"/>
            <a:ext cx="5029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do Compliance and Obedience mean?</a:t>
            </a:r>
          </a:p>
        </p:txBody>
      </p:sp>
    </p:spTree>
    <p:extLst>
      <p:ext uri="{BB962C8B-B14F-4D97-AF65-F5344CB8AC3E}">
        <p14:creationId xmlns:p14="http://schemas.microsoft.com/office/powerpoint/2010/main" val="1392692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2F31795-5AEE-466D-9267-F0191474CC35}"/>
              </a:ext>
            </a:extLst>
          </p:cNvPr>
          <p:cNvSpPr txBox="1"/>
          <p:nvPr/>
        </p:nvSpPr>
        <p:spPr>
          <a:xfrm>
            <a:off x="1598140" y="459632"/>
            <a:ext cx="7895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Obedience</a:t>
            </a:r>
            <a:r>
              <a:rPr lang="en-GB" dirty="0"/>
              <a:t>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D117BF-CE46-4D0D-980D-DD7AF4EE4838}"/>
              </a:ext>
            </a:extLst>
          </p:cNvPr>
          <p:cNvSpPr txBox="1"/>
          <p:nvPr/>
        </p:nvSpPr>
        <p:spPr>
          <a:xfrm>
            <a:off x="1598140" y="1581665"/>
            <a:ext cx="899571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Milgram’s (1963) study of obedience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Does gender differences matter?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 we have the same level of obedience nowadays?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Does culture play a role?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Modern versions of Milgram's study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Doliński</a:t>
            </a:r>
            <a:r>
              <a:rPr lang="en-GB" dirty="0"/>
              <a:t> et al., (2017).  Study of obedience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074" name="Picture 2" descr="Related image">
            <a:extLst>
              <a:ext uri="{FF2B5EF4-FFF2-40B4-BE49-F238E27FC236}">
                <a16:creationId xmlns:a16="http://schemas.microsoft.com/office/drawing/2014/main" id="{CE2C7F48-F97F-4B93-8C12-1D26EB3CAD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0852" y="459632"/>
            <a:ext cx="3373130" cy="4770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D9613E6-C334-41E6-AB37-D1B283B2E09D}"/>
              </a:ext>
            </a:extLst>
          </p:cNvPr>
          <p:cNvSpPr txBox="1"/>
          <p:nvPr/>
        </p:nvSpPr>
        <p:spPr>
          <a:xfrm>
            <a:off x="9741877" y="4884501"/>
            <a:ext cx="22930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Eyeteeth (2012)</a:t>
            </a:r>
          </a:p>
        </p:txBody>
      </p:sp>
    </p:spTree>
    <p:extLst>
      <p:ext uri="{BB962C8B-B14F-4D97-AF65-F5344CB8AC3E}">
        <p14:creationId xmlns:p14="http://schemas.microsoft.com/office/powerpoint/2010/main" val="1658080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0E3AED-3E3D-4B2E-84FD-47C41DE14809}"/>
              </a:ext>
            </a:extLst>
          </p:cNvPr>
          <p:cNvSpPr txBox="1"/>
          <p:nvPr/>
        </p:nvSpPr>
        <p:spPr>
          <a:xfrm>
            <a:off x="2500184" y="518983"/>
            <a:ext cx="7191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Compliance</a:t>
            </a:r>
            <a:r>
              <a:rPr lang="en-GB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DD554A-0E8E-49A1-B5CA-E3908D66EB16}"/>
              </a:ext>
            </a:extLst>
          </p:cNvPr>
          <p:cNvSpPr txBox="1"/>
          <p:nvPr/>
        </p:nvSpPr>
        <p:spPr>
          <a:xfrm>
            <a:off x="1309816" y="1594022"/>
            <a:ext cx="10219038" cy="4275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62F8F4-7D40-4912-888F-76DE4B816512}"/>
              </a:ext>
            </a:extLst>
          </p:cNvPr>
          <p:cNvSpPr txBox="1"/>
          <p:nvPr/>
        </p:nvSpPr>
        <p:spPr>
          <a:xfrm>
            <a:off x="1441622" y="1902253"/>
            <a:ext cx="9440562" cy="2398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Foot in the door (Freedman &amp; Fraser 1966).</a:t>
            </a:r>
          </a:p>
          <a:p>
            <a:pPr lvl="1"/>
            <a:endParaRPr lang="en-GB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Door in the face (Cialdini et al., 1975).</a:t>
            </a:r>
          </a:p>
          <a:p>
            <a:pPr lvl="1">
              <a:lnSpc>
                <a:spcPct val="150000"/>
              </a:lnSpc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High ball low ball (Cialdini et al,. 1975).</a:t>
            </a:r>
          </a:p>
          <a:p>
            <a:pPr lvl="1"/>
            <a:endParaRPr lang="en-GB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‘that’s not all’ (Burger 1986).</a:t>
            </a:r>
          </a:p>
        </p:txBody>
      </p:sp>
      <p:pic>
        <p:nvPicPr>
          <p:cNvPr id="4098" name="Picture 2" descr="Image result for must comply">
            <a:extLst>
              <a:ext uri="{FF2B5EF4-FFF2-40B4-BE49-F238E27FC236}">
                <a16:creationId xmlns:a16="http://schemas.microsoft.com/office/drawing/2014/main" id="{F83D05EE-660E-444D-937E-385EA9AC65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5406" y="1254627"/>
            <a:ext cx="3213448" cy="304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8F519C-6664-4863-82DB-B87F42E54AB5}"/>
              </a:ext>
            </a:extLst>
          </p:cNvPr>
          <p:cNvSpPr txBox="1"/>
          <p:nvPr/>
        </p:nvSpPr>
        <p:spPr>
          <a:xfrm>
            <a:off x="8315406" y="3986804"/>
            <a:ext cx="25462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>
                <a:solidFill>
                  <a:schemeClr val="bg1"/>
                </a:solidFill>
              </a:rPr>
              <a:t>Giantgeekyrobot</a:t>
            </a:r>
            <a:r>
              <a:rPr lang="en-GB" sz="1200" dirty="0">
                <a:solidFill>
                  <a:schemeClr val="bg1"/>
                </a:solidFill>
              </a:rPr>
              <a:t> (2014)</a:t>
            </a:r>
          </a:p>
        </p:txBody>
      </p:sp>
    </p:spTree>
    <p:extLst>
      <p:ext uri="{BB962C8B-B14F-4D97-AF65-F5344CB8AC3E}">
        <p14:creationId xmlns:p14="http://schemas.microsoft.com/office/powerpoint/2010/main" val="1277967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81785F-0B71-45DC-98C8-90763542DB2C}"/>
              </a:ext>
            </a:extLst>
          </p:cNvPr>
          <p:cNvSpPr txBox="1"/>
          <p:nvPr/>
        </p:nvSpPr>
        <p:spPr>
          <a:xfrm>
            <a:off x="1556951" y="556054"/>
            <a:ext cx="9489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Conclusion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9C5BF8-03C5-438F-A81B-4D6CF9AEF578}"/>
              </a:ext>
            </a:extLst>
          </p:cNvPr>
          <p:cNvSpPr txBox="1"/>
          <p:nvPr/>
        </p:nvSpPr>
        <p:spPr>
          <a:xfrm>
            <a:off x="1445741" y="1210962"/>
            <a:ext cx="9601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This essay has explained what compliance and obedience 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has looked over some studies which delve into these subjects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Companies and adverts use compliance techniques to gain profit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Not much has changed over the past generations in accordance to compliance and obedience, as much as we think they have.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Gender and culture may not be an important factor in the level of obedience and compliance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disappearance of a sense of responsibility is the most far-reaching consequence of submission to authority.    </a:t>
            </a:r>
            <a:r>
              <a:rPr lang="en-GB" sz="1400" i="1" dirty="0"/>
              <a:t>Stanley </a:t>
            </a:r>
            <a:r>
              <a:rPr lang="en-GB" sz="1400" i="1" dirty="0" err="1"/>
              <a:t>milgram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3827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B7091A-DE06-4B77-93D7-7404B6A3D6CE}"/>
              </a:ext>
            </a:extLst>
          </p:cNvPr>
          <p:cNvSpPr txBox="1"/>
          <p:nvPr/>
        </p:nvSpPr>
        <p:spPr>
          <a:xfrm>
            <a:off x="1099751" y="395416"/>
            <a:ext cx="8353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CC75F7-241B-4CBB-94D7-FFD93A169995}"/>
              </a:ext>
            </a:extLst>
          </p:cNvPr>
          <p:cNvSpPr txBox="1"/>
          <p:nvPr/>
        </p:nvSpPr>
        <p:spPr>
          <a:xfrm>
            <a:off x="1099751" y="1124465"/>
            <a:ext cx="968769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Cialdini, R. B., &amp; Goldstein, N. J. (2004). Social influence: Compliance and conformity. </a:t>
            </a:r>
            <a:r>
              <a:rPr lang="en-GB" i="1" dirty="0" err="1"/>
              <a:t>Annu</a:t>
            </a:r>
            <a:r>
              <a:rPr lang="en-GB" i="1" dirty="0"/>
              <a:t>. Rev. Psychol.</a:t>
            </a:r>
            <a:r>
              <a:rPr lang="en-GB" dirty="0"/>
              <a:t>, </a:t>
            </a:r>
            <a:r>
              <a:rPr lang="en-GB" i="1" dirty="0"/>
              <a:t>55</a:t>
            </a:r>
            <a:r>
              <a:rPr lang="en-GB" dirty="0"/>
              <a:t>, 591-621.</a:t>
            </a:r>
          </a:p>
          <a:p>
            <a:endParaRPr lang="en-GB" dirty="0"/>
          </a:p>
          <a:p>
            <a:r>
              <a:rPr lang="en-GB" dirty="0" err="1"/>
              <a:t>Doliński</a:t>
            </a:r>
            <a:r>
              <a:rPr lang="en-GB" dirty="0"/>
              <a:t>, D., </a:t>
            </a:r>
            <a:r>
              <a:rPr lang="en-GB" dirty="0" err="1"/>
              <a:t>Grzyb</a:t>
            </a:r>
            <a:r>
              <a:rPr lang="en-GB" dirty="0"/>
              <a:t>, </a:t>
            </a:r>
            <a:r>
              <a:rPr lang="en-GB" dirty="0" err="1"/>
              <a:t>Folwarczny</a:t>
            </a:r>
            <a:r>
              <a:rPr lang="en-GB" dirty="0"/>
              <a:t>, </a:t>
            </a:r>
            <a:r>
              <a:rPr lang="en-GB" dirty="0" err="1"/>
              <a:t>Grzybała</a:t>
            </a:r>
            <a:r>
              <a:rPr lang="en-GB" dirty="0"/>
              <a:t>, </a:t>
            </a:r>
            <a:r>
              <a:rPr lang="en-GB" dirty="0" err="1"/>
              <a:t>Krzyszycha</a:t>
            </a:r>
            <a:r>
              <a:rPr lang="en-GB" dirty="0"/>
              <a:t>, </a:t>
            </a:r>
            <a:r>
              <a:rPr lang="en-GB" dirty="0" err="1"/>
              <a:t>Martynowska</a:t>
            </a:r>
            <a:r>
              <a:rPr lang="en-GB" dirty="0"/>
              <a:t>, &amp; </a:t>
            </a:r>
            <a:r>
              <a:rPr lang="en-GB" dirty="0" err="1"/>
              <a:t>Trojanowski</a:t>
            </a:r>
            <a:r>
              <a:rPr lang="en-GB" dirty="0"/>
              <a:t>. (2017). Would You Deliver an Electric Shock in 2015? Obedience in the Experimental Paradigm Developed by Stanley Milgram in the 50 Years Following the Original Studies. </a:t>
            </a:r>
            <a:r>
              <a:rPr lang="en-GB" i="1" dirty="0"/>
              <a:t>Social Psychological &amp; Personality Science.,</a:t>
            </a:r>
            <a:r>
              <a:rPr lang="en-GB" dirty="0"/>
              <a:t> </a:t>
            </a:r>
            <a:r>
              <a:rPr lang="en-GB" i="1" dirty="0"/>
              <a:t>8</a:t>
            </a:r>
            <a:r>
              <a:rPr lang="en-GB" dirty="0"/>
              <a:t>(8), 927-933.</a:t>
            </a:r>
          </a:p>
          <a:p>
            <a:endParaRPr lang="en-GB" dirty="0"/>
          </a:p>
          <a:p>
            <a:r>
              <a:rPr lang="en-GB" dirty="0"/>
              <a:t>Milgram, S. (1963). </a:t>
            </a:r>
            <a:r>
              <a:rPr lang="en-GB" dirty="0" err="1"/>
              <a:t>Behavioral</a:t>
            </a:r>
            <a:r>
              <a:rPr lang="en-GB" dirty="0"/>
              <a:t> study of obedience. </a:t>
            </a:r>
            <a:r>
              <a:rPr lang="en-GB" i="1" dirty="0"/>
              <a:t>The Journal of abnormal and social psychology</a:t>
            </a:r>
            <a:r>
              <a:rPr lang="en-GB" dirty="0"/>
              <a:t>, </a:t>
            </a:r>
            <a:r>
              <a:rPr lang="en-GB" i="1" dirty="0"/>
              <a:t>67</a:t>
            </a:r>
            <a:r>
              <a:rPr lang="en-GB" dirty="0"/>
              <a:t>(4), 371.</a:t>
            </a:r>
          </a:p>
          <a:p>
            <a:endParaRPr lang="en-GB" dirty="0"/>
          </a:p>
          <a:p>
            <a:r>
              <a:rPr lang="en-GB" dirty="0"/>
              <a:t>Milgram, S., &amp; </a:t>
            </a:r>
            <a:r>
              <a:rPr lang="en-GB" dirty="0" err="1"/>
              <a:t>Gudehus</a:t>
            </a:r>
            <a:r>
              <a:rPr lang="en-GB" dirty="0"/>
              <a:t>, C. (1978). Obedience to authority.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3845823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401</TotalTime>
  <Words>294</Words>
  <Application>Microsoft Office PowerPoint</Application>
  <PresentationFormat>Widescreen</PresentationFormat>
  <Paragraphs>60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Gallery</vt:lpstr>
      <vt:lpstr>Compliance and obedience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Jason Morgan</dc:creator>
  <cp:lastModifiedBy>Jason Morgan</cp:lastModifiedBy>
  <cp:revision>19</cp:revision>
  <dcterms:created xsi:type="dcterms:W3CDTF">2018-05-14T09:01:11Z</dcterms:created>
  <dcterms:modified xsi:type="dcterms:W3CDTF">2018-05-15T12:43:27Z</dcterms:modified>
</cp:coreProperties>
</file>